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92" r:id="rId1"/>
    <p:sldMasterId id="2147484116" r:id="rId2"/>
  </p:sldMasterIdLst>
  <p:sldIdLst>
    <p:sldId id="256" r:id="rId3"/>
    <p:sldId id="295" r:id="rId4"/>
    <p:sldId id="296" r:id="rId5"/>
    <p:sldId id="297" r:id="rId6"/>
    <p:sldId id="304" r:id="rId7"/>
    <p:sldId id="307" r:id="rId8"/>
    <p:sldId id="308" r:id="rId9"/>
    <p:sldId id="309" r:id="rId10"/>
    <p:sldId id="312" r:id="rId11"/>
    <p:sldId id="310" r:id="rId12"/>
    <p:sldId id="311" r:id="rId13"/>
    <p:sldId id="313" r:id="rId14"/>
    <p:sldId id="314" r:id="rId15"/>
    <p:sldId id="315" r:id="rId16"/>
    <p:sldId id="316" r:id="rId17"/>
    <p:sldId id="319" r:id="rId18"/>
    <p:sldId id="320" r:id="rId19"/>
    <p:sldId id="321" r:id="rId20"/>
    <p:sldId id="322" r:id="rId21"/>
    <p:sldId id="324" r:id="rId22"/>
    <p:sldId id="323" r:id="rId23"/>
    <p:sldId id="328" r:id="rId24"/>
    <p:sldId id="329" r:id="rId25"/>
    <p:sldId id="290"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380"/>
    <p:restoredTop sz="94660"/>
  </p:normalViewPr>
  <p:slideViewPr>
    <p:cSldViewPr>
      <p:cViewPr>
        <p:scale>
          <a:sx n="50" d="100"/>
          <a:sy n="50" d="100"/>
        </p:scale>
        <p:origin x="-1872" y="-3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pPr/>
              <a:t>28/08/1438</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28/08/1438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28/08/1438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6A77073-B37F-4E81-BD5E-BED90C4C37F0}"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3116749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A77073-B37F-4E81-BD5E-BED90C4C37F0}"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708583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A77073-B37F-4E81-BD5E-BED90C4C37F0}"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31334022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A77073-B37F-4E81-BD5E-BED90C4C37F0}"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335959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A77073-B37F-4E81-BD5E-BED90C4C37F0}" type="datetimeFigureOut">
              <a:rPr lang="en-US" smtClean="0"/>
              <a:pPr/>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2417914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A77073-B37F-4E81-BD5E-BED90C4C37F0}" type="datetimeFigureOut">
              <a:rPr lang="en-US" smtClean="0"/>
              <a:pPr/>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38759374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A77073-B37F-4E81-BD5E-BED90C4C37F0}" type="datetimeFigureOut">
              <a:rPr lang="en-US" smtClean="0"/>
              <a:pPr/>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34191643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A77073-B37F-4E81-BD5E-BED90C4C37F0}"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202987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pPr/>
              <a:t>28/08/1438</a:t>
            </a:fld>
            <a:endParaRPr lang="ar-SA"/>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A77073-B37F-4E81-BD5E-BED90C4C37F0}" type="datetimeFigureOut">
              <a:rPr lang="en-US" smtClean="0"/>
              <a:pPr/>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3797024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A77073-B37F-4E81-BD5E-BED90C4C37F0}"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34178352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A77073-B37F-4E81-BD5E-BED90C4C37F0}" type="datetimeFigureOut">
              <a:rPr lang="en-US" smtClean="0"/>
              <a:pPr/>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357318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pPr/>
              <a:t>28/08/1438</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28/08/1438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28/08/1438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pPr/>
              <a:t>28/08/1438</a:t>
            </a:fld>
            <a:endParaRPr lang="ar-SA"/>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28/08/1438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pPr/>
              <a:t>28/08/1438</a:t>
            </a:fld>
            <a:endParaRPr lang="ar-SA"/>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pPr/>
              <a:t>28/08/1438</a:t>
            </a:fld>
            <a:endParaRPr lang="ar-SA"/>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pPr/>
              <a:t>28/08/1438</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77073-B37F-4E81-BD5E-BED90C4C37F0}" type="datetimeFigureOut">
              <a:rPr lang="en-US" smtClean="0"/>
              <a:pPr/>
              <a:t>5/24/2017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D7E4B-0EC1-479B-A056-B46094932AD4}" type="slidenum">
              <a:rPr lang="en-US" smtClean="0"/>
              <a:pPr/>
              <a:t>‹#›</a:t>
            </a:fld>
            <a:endParaRPr lang="en-US"/>
          </a:p>
        </p:txBody>
      </p:sp>
    </p:spTree>
    <p:extLst>
      <p:ext uri="{BB962C8B-B14F-4D97-AF65-F5344CB8AC3E}">
        <p14:creationId xmlns="" xmlns:p14="http://schemas.microsoft.com/office/powerpoint/2010/main" val="2832458972"/>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67744" y="3717032"/>
            <a:ext cx="6172200" cy="2204864"/>
          </a:xfrm>
        </p:spPr>
        <p:txBody>
          <a:bodyPr>
            <a:normAutofit/>
          </a:bodyPr>
          <a:lstStyle/>
          <a:p>
            <a:r>
              <a:rPr lang="en-US" dirty="0">
                <a:solidFill>
                  <a:srgbClr val="0070C0"/>
                </a:solidFill>
                <a:latin typeface="Candara" pitchFamily="34" charset="0"/>
              </a:rPr>
              <a:t>Prepared by :</a:t>
            </a:r>
            <a:r>
              <a:rPr lang="en-US" dirty="0">
                <a:solidFill>
                  <a:srgbClr val="0070C0"/>
                </a:solidFill>
              </a:rPr>
              <a:t> </a:t>
            </a:r>
            <a:endParaRPr lang="en-US" dirty="0" smtClean="0">
              <a:solidFill>
                <a:srgbClr val="0070C0"/>
              </a:solidFill>
            </a:endParaRPr>
          </a:p>
          <a:p>
            <a:r>
              <a:rPr lang="en-US" sz="2800" dirty="0" err="1" smtClean="0">
                <a:solidFill>
                  <a:srgbClr val="FF0000"/>
                </a:solidFill>
                <a:latin typeface="Candara" pitchFamily="34" charset="0"/>
              </a:rPr>
              <a:t>Abd</a:t>
            </a:r>
            <a:r>
              <a:rPr lang="en-US" sz="2800" dirty="0" smtClean="0">
                <a:solidFill>
                  <a:srgbClr val="FF0000"/>
                </a:solidFill>
                <a:latin typeface="Candara" pitchFamily="34" charset="0"/>
              </a:rPr>
              <a:t> </a:t>
            </a:r>
            <a:r>
              <a:rPr lang="en-US" sz="2800" dirty="0" err="1" smtClean="0">
                <a:solidFill>
                  <a:srgbClr val="FF0000"/>
                </a:solidFill>
                <a:latin typeface="Candara" pitchFamily="34" charset="0"/>
              </a:rPr>
              <a:t>elhay</a:t>
            </a:r>
            <a:r>
              <a:rPr lang="en-US" sz="2800" dirty="0" smtClean="0">
                <a:solidFill>
                  <a:srgbClr val="FF0000"/>
                </a:solidFill>
                <a:latin typeface="Candara" pitchFamily="34" charset="0"/>
              </a:rPr>
              <a:t> </a:t>
            </a:r>
            <a:r>
              <a:rPr lang="en-US" sz="2800" dirty="0" err="1" smtClean="0">
                <a:solidFill>
                  <a:srgbClr val="FF0000"/>
                </a:solidFill>
                <a:latin typeface="Candara" pitchFamily="34" charset="0"/>
              </a:rPr>
              <a:t>Tanbouz</a:t>
            </a:r>
            <a:r>
              <a:rPr lang="en-US" sz="2800" dirty="0" smtClean="0">
                <a:solidFill>
                  <a:srgbClr val="FF0000"/>
                </a:solidFill>
                <a:latin typeface="Candara" pitchFamily="34" charset="0"/>
              </a:rPr>
              <a:t/>
            </a:r>
            <a:br>
              <a:rPr lang="en-US" sz="2800" dirty="0" smtClean="0">
                <a:solidFill>
                  <a:srgbClr val="FF0000"/>
                </a:solidFill>
                <a:latin typeface="Candara" pitchFamily="34" charset="0"/>
              </a:rPr>
            </a:br>
            <a:r>
              <a:rPr lang="en-US" sz="2800" dirty="0" smtClean="0">
                <a:solidFill>
                  <a:srgbClr val="FF0000"/>
                </a:solidFill>
                <a:latin typeface="Candara" pitchFamily="34" charset="0"/>
              </a:rPr>
              <a:t>Jehad Ayoub </a:t>
            </a:r>
            <a:br>
              <a:rPr lang="en-US" sz="2800" dirty="0" smtClean="0">
                <a:solidFill>
                  <a:srgbClr val="FF0000"/>
                </a:solidFill>
                <a:latin typeface="Candara" pitchFamily="34" charset="0"/>
              </a:rPr>
            </a:br>
            <a:r>
              <a:rPr lang="en-US" sz="2800" dirty="0" smtClean="0">
                <a:solidFill>
                  <a:srgbClr val="FF0000"/>
                </a:solidFill>
                <a:latin typeface="Candara" pitchFamily="34" charset="0"/>
              </a:rPr>
              <a:t>Mohammed </a:t>
            </a:r>
            <a:r>
              <a:rPr lang="en-US" sz="2800" dirty="0" err="1" smtClean="0">
                <a:solidFill>
                  <a:srgbClr val="FF0000"/>
                </a:solidFill>
                <a:latin typeface="Candara" pitchFamily="34" charset="0"/>
              </a:rPr>
              <a:t>Qushtom</a:t>
            </a:r>
            <a:r>
              <a:rPr lang="en-US" sz="2800" dirty="0" smtClean="0">
                <a:solidFill>
                  <a:srgbClr val="FF0000"/>
                </a:solidFill>
                <a:latin typeface="Candara" pitchFamily="34" charset="0"/>
              </a:rPr>
              <a:t/>
            </a:r>
            <a:br>
              <a:rPr lang="en-US" sz="2800" dirty="0" smtClean="0">
                <a:solidFill>
                  <a:srgbClr val="FF0000"/>
                </a:solidFill>
                <a:latin typeface="Candara" pitchFamily="34" charset="0"/>
              </a:rPr>
            </a:br>
            <a:r>
              <a:rPr lang="en-US" sz="2800" dirty="0" err="1" smtClean="0">
                <a:solidFill>
                  <a:srgbClr val="FF0000"/>
                </a:solidFill>
                <a:latin typeface="Candara" pitchFamily="34" charset="0"/>
              </a:rPr>
              <a:t>Yousef</a:t>
            </a:r>
            <a:r>
              <a:rPr lang="en-US" sz="2800" dirty="0" smtClean="0">
                <a:solidFill>
                  <a:srgbClr val="FF0000"/>
                </a:solidFill>
                <a:latin typeface="Candara" pitchFamily="34" charset="0"/>
              </a:rPr>
              <a:t> </a:t>
            </a:r>
            <a:r>
              <a:rPr lang="en-US" sz="2800" dirty="0" err="1" smtClean="0">
                <a:solidFill>
                  <a:srgbClr val="FF0000"/>
                </a:solidFill>
                <a:latin typeface="Candara" pitchFamily="34" charset="0"/>
              </a:rPr>
              <a:t>Assaf</a:t>
            </a:r>
            <a:endParaRPr lang="en-US" sz="2800" dirty="0" smtClean="0">
              <a:solidFill>
                <a:srgbClr val="FF0000"/>
              </a:solidFill>
              <a:latin typeface="Candara" pitchFamily="34" charset="0"/>
            </a:endParaRPr>
          </a:p>
          <a:p>
            <a:endParaRPr lang="ar-JO" dirty="0"/>
          </a:p>
        </p:txBody>
      </p:sp>
      <p:sp>
        <p:nvSpPr>
          <p:cNvPr id="6" name="مربع نص 5"/>
          <p:cNvSpPr txBox="1"/>
          <p:nvPr/>
        </p:nvSpPr>
        <p:spPr>
          <a:xfrm>
            <a:off x="1835696" y="1268760"/>
            <a:ext cx="6840760" cy="1446550"/>
          </a:xfrm>
          <a:prstGeom prst="rect">
            <a:avLst/>
          </a:prstGeom>
          <a:noFill/>
        </p:spPr>
        <p:txBody>
          <a:bodyPr wrap="square" rtlCol="1">
            <a:spAutoFit/>
          </a:bodyPr>
          <a:lstStyle/>
          <a:p>
            <a:pPr algn="ctr" rtl="0"/>
            <a:r>
              <a:rPr lang="en-US" sz="4400" b="1" cap="small" dirty="0" smtClean="0">
                <a:solidFill>
                  <a:srgbClr val="0070C0"/>
                </a:solidFill>
                <a:latin typeface="Candara" pitchFamily="34" charset="0"/>
                <a:ea typeface="+mj-ea"/>
                <a:cs typeface="+mj-cs"/>
              </a:rPr>
              <a:t>Causes Of Contractors’ Failure In West Bank</a:t>
            </a:r>
            <a:endParaRPr lang="ar-JO" sz="4400" b="1" cap="small" dirty="0">
              <a:solidFill>
                <a:srgbClr val="0070C0"/>
              </a:solidFill>
              <a:latin typeface="Candara" pitchFamily="34" charset="0"/>
              <a:ea typeface="+mj-ea"/>
              <a:cs typeface="+mj-cs"/>
            </a:endParaRPr>
          </a:p>
        </p:txBody>
      </p:sp>
    </p:spTree>
    <p:extLst>
      <p:ext uri="{BB962C8B-B14F-4D97-AF65-F5344CB8AC3E}">
        <p14:creationId xmlns="" xmlns:p14="http://schemas.microsoft.com/office/powerpoint/2010/main" val="24324276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1.PNG"/>
          <p:cNvPicPr>
            <a:picLocks noChangeAspect="1"/>
          </p:cNvPicPr>
          <p:nvPr/>
        </p:nvPicPr>
        <p:blipFill>
          <a:blip r:embed="rId2" cstate="print"/>
          <a:stretch>
            <a:fillRect/>
          </a:stretch>
        </p:blipFill>
        <p:spPr>
          <a:xfrm>
            <a:off x="1259632" y="-56697"/>
            <a:ext cx="6480720" cy="6914697"/>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2.PNG"/>
          <p:cNvPicPr>
            <a:picLocks noChangeAspect="1"/>
          </p:cNvPicPr>
          <p:nvPr/>
        </p:nvPicPr>
        <p:blipFill>
          <a:blip r:embed="rId2" cstate="print"/>
          <a:stretch>
            <a:fillRect/>
          </a:stretch>
        </p:blipFill>
        <p:spPr>
          <a:xfrm>
            <a:off x="1187624" y="332656"/>
            <a:ext cx="6624736" cy="652534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3.PNG"/>
          <p:cNvPicPr>
            <a:picLocks noChangeAspect="1"/>
          </p:cNvPicPr>
          <p:nvPr/>
        </p:nvPicPr>
        <p:blipFill>
          <a:blip r:embed="rId2" cstate="print"/>
          <a:stretch>
            <a:fillRect/>
          </a:stretch>
        </p:blipFill>
        <p:spPr>
          <a:xfrm>
            <a:off x="323528" y="620688"/>
            <a:ext cx="8274606" cy="544522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4.PNG"/>
          <p:cNvPicPr>
            <a:picLocks noChangeAspect="1"/>
          </p:cNvPicPr>
          <p:nvPr/>
        </p:nvPicPr>
        <p:blipFill>
          <a:blip r:embed="rId2" cstate="print"/>
          <a:stretch>
            <a:fillRect/>
          </a:stretch>
        </p:blipFill>
        <p:spPr>
          <a:xfrm>
            <a:off x="323528" y="1196752"/>
            <a:ext cx="8280920" cy="361552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5.PNG"/>
          <p:cNvPicPr>
            <a:picLocks noChangeAspect="1"/>
          </p:cNvPicPr>
          <p:nvPr/>
        </p:nvPicPr>
        <p:blipFill>
          <a:blip r:embed="rId2" cstate="print"/>
          <a:stretch>
            <a:fillRect/>
          </a:stretch>
        </p:blipFill>
        <p:spPr>
          <a:xfrm>
            <a:off x="138180" y="1052736"/>
            <a:ext cx="8466268" cy="4097167"/>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734369" y="764704"/>
            <a:ext cx="5296643" cy="584775"/>
          </a:xfrm>
          <a:prstGeom prst="rect">
            <a:avLst/>
          </a:prstGeom>
          <a:noFill/>
        </p:spPr>
        <p:txBody>
          <a:bodyPr wrap="none" rtlCol="1">
            <a:spAutoFit/>
          </a:bodyPr>
          <a:lstStyle/>
          <a:p>
            <a:pPr algn="ctr" rtl="0"/>
            <a:r>
              <a:rPr lang="en-US" sz="3200" b="1" dirty="0" smtClean="0"/>
              <a:t>Questionnaire Strategy </a:t>
            </a:r>
            <a:endParaRPr lang="ar-JO" sz="3200" dirty="0"/>
          </a:p>
        </p:txBody>
      </p:sp>
      <p:sp>
        <p:nvSpPr>
          <p:cNvPr id="7" name="مربع نص 6"/>
          <p:cNvSpPr txBox="1"/>
          <p:nvPr/>
        </p:nvSpPr>
        <p:spPr>
          <a:xfrm>
            <a:off x="395536" y="2420888"/>
            <a:ext cx="8136904" cy="2246769"/>
          </a:xfrm>
          <a:prstGeom prst="rect">
            <a:avLst/>
          </a:prstGeom>
          <a:noFill/>
        </p:spPr>
        <p:txBody>
          <a:bodyPr wrap="square" rtlCol="1">
            <a:spAutoFit/>
          </a:bodyPr>
          <a:lstStyle/>
          <a:p>
            <a:pPr algn="just" rtl="0"/>
            <a:r>
              <a:rPr lang="en-US" sz="2800" dirty="0" smtClean="0"/>
              <a:t> Our sample size did not need to apply statistical laws because the sample is less than 30 -our sample was 26. However, if the sample is greater than 30, we must apply the statistical laws. </a:t>
            </a:r>
            <a:endParaRPr lang="ar-JO"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51520" y="1268760"/>
            <a:ext cx="8352928" cy="4401205"/>
          </a:xfrm>
          <a:prstGeom prst="rect">
            <a:avLst/>
          </a:prstGeom>
          <a:noFill/>
        </p:spPr>
        <p:txBody>
          <a:bodyPr wrap="square" rtlCol="1">
            <a:spAutoFit/>
          </a:bodyPr>
          <a:lstStyle/>
          <a:p>
            <a:pPr algn="just" rtl="0"/>
            <a:r>
              <a:rPr lang="en-US" dirty="0" smtClean="0"/>
              <a:t> </a:t>
            </a:r>
            <a:r>
              <a:rPr lang="en-US" sz="2800" dirty="0" smtClean="0"/>
              <a:t>The questionnaires was distributed through 7  contractors companies classified second class in Nablus and </a:t>
            </a:r>
            <a:r>
              <a:rPr lang="en-US" sz="2800" dirty="0" err="1" smtClean="0"/>
              <a:t>Tulkarem</a:t>
            </a:r>
            <a:r>
              <a:rPr lang="en-US" sz="2800" dirty="0" smtClean="0"/>
              <a:t> (4 in Nablus and 3 in </a:t>
            </a:r>
            <a:r>
              <a:rPr lang="en-US" sz="2800" dirty="0" err="1" smtClean="0"/>
              <a:t>Tulkarem</a:t>
            </a:r>
            <a:r>
              <a:rPr lang="en-US" sz="2800" dirty="0" smtClean="0"/>
              <a:t> ) .</a:t>
            </a:r>
          </a:p>
          <a:p>
            <a:pPr algn="just" rtl="0"/>
            <a:endParaRPr lang="en-US" sz="2800" dirty="0" smtClean="0"/>
          </a:p>
          <a:p>
            <a:pPr algn="just" rtl="0"/>
            <a:r>
              <a:rPr lang="en-US" sz="2800" dirty="0" smtClean="0"/>
              <a:t>The questionnaires was distributed through 14 consulting office in Nablus , and </a:t>
            </a:r>
            <a:r>
              <a:rPr lang="en-US" sz="2800" dirty="0" err="1" smtClean="0"/>
              <a:t>Tulkarem</a:t>
            </a:r>
            <a:r>
              <a:rPr lang="en-US" sz="2800" dirty="0" smtClean="0"/>
              <a:t> .</a:t>
            </a:r>
          </a:p>
          <a:p>
            <a:pPr algn="just" rtl="0"/>
            <a:r>
              <a:rPr lang="en-US" sz="2800" dirty="0" smtClean="0"/>
              <a:t>( 10 in Nablus , 4 in </a:t>
            </a:r>
            <a:r>
              <a:rPr lang="en-US" sz="2800" dirty="0" err="1" smtClean="0"/>
              <a:t>Tulkarem</a:t>
            </a:r>
            <a:r>
              <a:rPr lang="en-US" sz="2800" dirty="0" smtClean="0"/>
              <a:t> )</a:t>
            </a:r>
          </a:p>
          <a:p>
            <a:pPr algn="just" rtl="0"/>
            <a:r>
              <a:rPr lang="en-US" sz="2800" dirty="0" smtClean="0"/>
              <a:t>The questionnaires was distributed through 5 owners ( 3</a:t>
            </a:r>
            <a:r>
              <a:rPr lang="en-US" dirty="0" smtClean="0"/>
              <a:t> </a:t>
            </a:r>
            <a:r>
              <a:rPr lang="en-US" sz="2800" dirty="0" smtClean="0"/>
              <a:t>in Nablus , and 2 in </a:t>
            </a:r>
            <a:r>
              <a:rPr lang="en-US" sz="2800" dirty="0" err="1" smtClean="0"/>
              <a:t>Tulkarem</a:t>
            </a:r>
            <a:r>
              <a:rPr lang="en-US" sz="2800" dirty="0" smtClean="0"/>
              <a:t> ).</a:t>
            </a:r>
            <a:endParaRPr lang="ar-JO"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971600" y="620688"/>
            <a:ext cx="6768752" cy="584775"/>
          </a:xfrm>
          <a:prstGeom prst="rect">
            <a:avLst/>
          </a:prstGeom>
          <a:noFill/>
        </p:spPr>
        <p:txBody>
          <a:bodyPr wrap="square" rtlCol="1">
            <a:spAutoFit/>
          </a:bodyPr>
          <a:lstStyle/>
          <a:p>
            <a:pPr algn="ctr"/>
            <a:r>
              <a:rPr lang="en-US" sz="3200" b="1" dirty="0" smtClean="0"/>
              <a:t>Data analysis</a:t>
            </a:r>
            <a:endParaRPr lang="ar-JO" sz="3200" b="1" dirty="0" smtClean="0"/>
          </a:p>
        </p:txBody>
      </p:sp>
      <p:sp>
        <p:nvSpPr>
          <p:cNvPr id="5" name="مربع نص 4"/>
          <p:cNvSpPr txBox="1"/>
          <p:nvPr/>
        </p:nvSpPr>
        <p:spPr>
          <a:xfrm>
            <a:off x="467544" y="2132856"/>
            <a:ext cx="7776864" cy="3108543"/>
          </a:xfrm>
          <a:prstGeom prst="rect">
            <a:avLst/>
          </a:prstGeom>
          <a:noFill/>
        </p:spPr>
        <p:txBody>
          <a:bodyPr wrap="square" rtlCol="1">
            <a:spAutoFit/>
          </a:bodyPr>
          <a:lstStyle/>
          <a:p>
            <a:pPr algn="justLow" rtl="0"/>
            <a:r>
              <a:rPr lang="en-US" sz="2800" dirty="0" smtClean="0"/>
              <a:t>The data collected were analyzed using (SPSS-17) to provide answers to the questions of the study. Means, frequencies, standard deviations two independent sample T-test , One Way ANOVA test and post hoc test . </a:t>
            </a:r>
          </a:p>
          <a:p>
            <a:pPr algn="justLow" rtl="0"/>
            <a:endParaRPr lang="en-US" sz="2800" dirty="0" smtClean="0"/>
          </a:p>
          <a:p>
            <a:pPr algn="justLow" rtl="0"/>
            <a:r>
              <a:rPr lang="ar-JO" sz="2800" dirty="0" smtClean="0"/>
              <a:t> </a:t>
            </a:r>
            <a:r>
              <a:rPr lang="en-US" sz="2800" dirty="0" smtClean="0"/>
              <a:t> </a:t>
            </a:r>
            <a:endParaRPr lang="ar-JO"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0" y="260648"/>
            <a:ext cx="8820472" cy="584775"/>
          </a:xfrm>
          <a:prstGeom prst="rect">
            <a:avLst/>
          </a:prstGeom>
          <a:noFill/>
        </p:spPr>
        <p:txBody>
          <a:bodyPr wrap="square" rtlCol="1">
            <a:spAutoFit/>
          </a:bodyPr>
          <a:lstStyle/>
          <a:p>
            <a:pPr algn="ctr"/>
            <a:r>
              <a:rPr lang="en-US" sz="3200" b="1" dirty="0" smtClean="0"/>
              <a:t>Results, Discussion &amp; Conclusion</a:t>
            </a:r>
            <a:endParaRPr lang="ar-JO" sz="3200" dirty="0"/>
          </a:p>
        </p:txBody>
      </p:sp>
      <p:pic>
        <p:nvPicPr>
          <p:cNvPr id="5" name="صورة 4" descr="66.PNG"/>
          <p:cNvPicPr>
            <a:picLocks noChangeAspect="1"/>
          </p:cNvPicPr>
          <p:nvPr/>
        </p:nvPicPr>
        <p:blipFill>
          <a:blip r:embed="rId2" cstate="print"/>
          <a:stretch>
            <a:fillRect/>
          </a:stretch>
        </p:blipFill>
        <p:spPr>
          <a:xfrm>
            <a:off x="971600" y="764704"/>
            <a:ext cx="6696744" cy="6021288"/>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77.PNG"/>
          <p:cNvPicPr>
            <a:picLocks noChangeAspect="1"/>
          </p:cNvPicPr>
          <p:nvPr/>
        </p:nvPicPr>
        <p:blipFill>
          <a:blip r:embed="rId2" cstate="print"/>
          <a:stretch>
            <a:fillRect/>
          </a:stretch>
        </p:blipFill>
        <p:spPr>
          <a:xfrm>
            <a:off x="1187624" y="548680"/>
            <a:ext cx="6408712" cy="609438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619672" y="764704"/>
            <a:ext cx="5544616" cy="769441"/>
          </a:xfrm>
          <a:prstGeom prst="rect">
            <a:avLst/>
          </a:prstGeom>
          <a:noFill/>
        </p:spPr>
        <p:txBody>
          <a:bodyPr wrap="square" rtlCol="1">
            <a:spAutoFit/>
          </a:bodyPr>
          <a:lstStyle/>
          <a:p>
            <a:pPr algn="ctr" rtl="0"/>
            <a:r>
              <a:rPr lang="en-US" sz="4400" b="1" cap="small" dirty="0" smtClean="0">
                <a:solidFill>
                  <a:srgbClr val="0070C0"/>
                </a:solidFill>
                <a:latin typeface="Candara" pitchFamily="34" charset="0"/>
                <a:ea typeface="+mj-ea"/>
                <a:cs typeface="+mj-cs"/>
              </a:rPr>
              <a:t>Presentation Outline</a:t>
            </a:r>
            <a:r>
              <a:rPr lang="en-US" sz="3600" dirty="0" smtClean="0"/>
              <a:t> </a:t>
            </a:r>
            <a:endParaRPr lang="ar-JO" sz="4400" b="1" cap="small" dirty="0">
              <a:solidFill>
                <a:srgbClr val="0070C0"/>
              </a:solidFill>
              <a:latin typeface="Candara" pitchFamily="34" charset="0"/>
              <a:ea typeface="+mj-ea"/>
              <a:cs typeface="+mj-cs"/>
            </a:endParaRPr>
          </a:p>
        </p:txBody>
      </p:sp>
      <p:sp>
        <p:nvSpPr>
          <p:cNvPr id="7" name="مربع نص 6"/>
          <p:cNvSpPr txBox="1"/>
          <p:nvPr/>
        </p:nvSpPr>
        <p:spPr>
          <a:xfrm>
            <a:off x="827584" y="1844824"/>
            <a:ext cx="4915128" cy="4801314"/>
          </a:xfrm>
          <a:prstGeom prst="rect">
            <a:avLst/>
          </a:prstGeom>
          <a:noFill/>
        </p:spPr>
        <p:txBody>
          <a:bodyPr wrap="none" rtlCol="1">
            <a:spAutoFit/>
          </a:bodyPr>
          <a:lstStyle/>
          <a:p>
            <a:pPr algn="l" rtl="0">
              <a:buFont typeface="Wingdings" pitchFamily="2" charset="2"/>
              <a:buChar char="v"/>
            </a:pPr>
            <a:r>
              <a:rPr lang="en-US" sz="3200" dirty="0" smtClean="0"/>
              <a:t>Introduction</a:t>
            </a:r>
          </a:p>
          <a:p>
            <a:pPr algn="l" rtl="0">
              <a:buFont typeface="Wingdings" pitchFamily="2" charset="2"/>
              <a:buChar char="v"/>
            </a:pPr>
            <a:r>
              <a:rPr lang="en-US" sz="3200" dirty="0" smtClean="0"/>
              <a:t>Objective of the project</a:t>
            </a:r>
          </a:p>
          <a:p>
            <a:pPr algn="l" rtl="0">
              <a:buFont typeface="Wingdings" pitchFamily="2" charset="2"/>
              <a:buChar char="v"/>
            </a:pPr>
            <a:r>
              <a:rPr lang="en-US" sz="3200" dirty="0" smtClean="0"/>
              <a:t>Research </a:t>
            </a:r>
            <a:r>
              <a:rPr lang="en-US" sz="3200" dirty="0" smtClean="0"/>
              <a:t>Methodology</a:t>
            </a:r>
          </a:p>
          <a:p>
            <a:pPr algn="l" rtl="0">
              <a:buFont typeface="Wingdings" pitchFamily="2" charset="2"/>
              <a:buChar char="v"/>
            </a:pPr>
            <a:r>
              <a:rPr lang="en-US" sz="3200" dirty="0" smtClean="0"/>
              <a:t>Questionnaire</a:t>
            </a:r>
          </a:p>
          <a:p>
            <a:pPr algn="l" rtl="0">
              <a:buFont typeface="Wingdings" pitchFamily="2" charset="2"/>
              <a:buChar char="v"/>
            </a:pPr>
            <a:r>
              <a:rPr lang="en-US" sz="3200" dirty="0" smtClean="0"/>
              <a:t>Data analysis</a:t>
            </a:r>
          </a:p>
          <a:p>
            <a:pPr algn="l" rtl="0">
              <a:buFont typeface="Wingdings" pitchFamily="2" charset="2"/>
              <a:buChar char="v"/>
            </a:pPr>
            <a:r>
              <a:rPr lang="en-US" sz="3200" dirty="0" smtClean="0"/>
              <a:t>Results &amp; conclusion </a:t>
            </a:r>
          </a:p>
          <a:p>
            <a:pPr algn="l" rtl="0">
              <a:buFont typeface="Wingdings" pitchFamily="2" charset="2"/>
              <a:buChar char="v"/>
            </a:pPr>
            <a:r>
              <a:rPr lang="en-US" sz="3200" dirty="0" smtClean="0"/>
              <a:t>Recommendations  </a:t>
            </a:r>
          </a:p>
          <a:p>
            <a:pPr algn="l" rtl="0"/>
            <a:r>
              <a:rPr lang="en-US" sz="3200" dirty="0" smtClean="0"/>
              <a:t> </a:t>
            </a:r>
          </a:p>
          <a:p>
            <a:pPr algn="l" rtl="0">
              <a:buFont typeface="Wingdings" pitchFamily="2" charset="2"/>
              <a:buChar char="v"/>
            </a:pPr>
            <a:endParaRPr lang="en-US" sz="3200" dirty="0" smtClean="0"/>
          </a:p>
          <a:p>
            <a:pPr algn="l" rtl="0">
              <a:buFont typeface="Wingdings" pitchFamily="2" charset="2"/>
              <a:buChar char="v"/>
            </a:pPr>
            <a:endParaRPr lang="ar-JO"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88.PNG"/>
          <p:cNvPicPr>
            <a:picLocks noChangeAspect="1"/>
          </p:cNvPicPr>
          <p:nvPr/>
        </p:nvPicPr>
        <p:blipFill>
          <a:blip r:embed="rId2" cstate="print"/>
          <a:stretch>
            <a:fillRect/>
          </a:stretch>
        </p:blipFill>
        <p:spPr>
          <a:xfrm>
            <a:off x="666252" y="1052736"/>
            <a:ext cx="7506147" cy="4536505"/>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907704" y="764704"/>
            <a:ext cx="5112568" cy="584775"/>
          </a:xfrm>
          <a:prstGeom prst="rect">
            <a:avLst/>
          </a:prstGeom>
          <a:noFill/>
        </p:spPr>
        <p:txBody>
          <a:bodyPr wrap="square" rtlCol="1">
            <a:spAutoFit/>
          </a:bodyPr>
          <a:lstStyle/>
          <a:p>
            <a:pPr algn="ctr"/>
            <a:r>
              <a:rPr lang="en-US" dirty="0" smtClean="0"/>
              <a:t>  </a:t>
            </a:r>
            <a:r>
              <a:rPr lang="en-US" sz="3200" b="1" dirty="0" smtClean="0"/>
              <a:t>Recommendations</a:t>
            </a:r>
            <a:r>
              <a:rPr lang="en-US" dirty="0" smtClean="0"/>
              <a:t> </a:t>
            </a:r>
            <a:endParaRPr lang="ar-JO" dirty="0"/>
          </a:p>
        </p:txBody>
      </p:sp>
      <p:sp>
        <p:nvSpPr>
          <p:cNvPr id="5" name="مربع نص 4"/>
          <p:cNvSpPr txBox="1"/>
          <p:nvPr/>
        </p:nvSpPr>
        <p:spPr>
          <a:xfrm>
            <a:off x="251520" y="2492896"/>
            <a:ext cx="8424936" cy="1815882"/>
          </a:xfrm>
          <a:prstGeom prst="rect">
            <a:avLst/>
          </a:prstGeom>
          <a:noFill/>
        </p:spPr>
        <p:txBody>
          <a:bodyPr wrap="square" rtlCol="1">
            <a:spAutoFit/>
          </a:bodyPr>
          <a:lstStyle/>
          <a:p>
            <a:pPr algn="just" rtl="0"/>
            <a:r>
              <a:rPr lang="en-US" sz="2800" dirty="0" smtClean="0"/>
              <a:t>After we analyzed the results and explained the reasons for the failure, we can now make some recommendations that can help contractors, in the future to overcome the problems of  failure.</a:t>
            </a:r>
            <a:endParaRPr lang="ar-JO" sz="2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59024" y="764704"/>
            <a:ext cx="8784976" cy="9571851"/>
          </a:xfrm>
          <a:prstGeom prst="rect">
            <a:avLst/>
          </a:prstGeom>
          <a:noFill/>
        </p:spPr>
        <p:txBody>
          <a:bodyPr wrap="square" rtlCol="1">
            <a:spAutoFit/>
          </a:bodyPr>
          <a:lstStyle/>
          <a:p>
            <a:pPr algn="l"/>
            <a:r>
              <a:rPr lang="en-US" sz="2800" dirty="0" smtClean="0"/>
              <a:t>* Contractors should improve the practices of </a:t>
            </a:r>
            <a:endParaRPr lang="ar-JO" sz="2800" dirty="0" smtClean="0"/>
          </a:p>
          <a:p>
            <a:pPr algn="l"/>
            <a:r>
              <a:rPr lang="en-US" sz="2800" dirty="0" smtClean="0"/>
              <a:t>calculating the project cost.</a:t>
            </a:r>
          </a:p>
          <a:p>
            <a:pPr algn="l"/>
            <a:endParaRPr lang="en-US" sz="2800" dirty="0" smtClean="0"/>
          </a:p>
          <a:p>
            <a:pPr algn="l"/>
            <a:r>
              <a:rPr lang="en-US" sz="2800" dirty="0" smtClean="0"/>
              <a:t>* Contractor should appreciate the importance of having skilful project leader .                                       </a:t>
            </a:r>
          </a:p>
          <a:p>
            <a:pPr algn="l"/>
            <a:r>
              <a:rPr lang="en-US" sz="2800" dirty="0" smtClean="0"/>
              <a:t>* Contractor should not neglect any of the owner requests.  </a:t>
            </a:r>
          </a:p>
          <a:p>
            <a:pPr algn="l"/>
            <a:endParaRPr lang="en-US" sz="2800" dirty="0" smtClean="0"/>
          </a:p>
          <a:p>
            <a:pPr algn="l"/>
            <a:r>
              <a:rPr lang="en-US" sz="2800" dirty="0" smtClean="0"/>
              <a:t>* It is recommended that contractor should evaluate risk involved with each type of contract before entering into a contractual agreement with the owner. </a:t>
            </a:r>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ar-JO" sz="2800" dirty="0"/>
          </a:p>
        </p:txBody>
      </p:sp>
      <p:sp>
        <p:nvSpPr>
          <p:cNvPr id="5" name="مربع نص 4"/>
          <p:cNvSpPr txBox="1"/>
          <p:nvPr/>
        </p:nvSpPr>
        <p:spPr>
          <a:xfrm>
            <a:off x="1979712" y="260648"/>
            <a:ext cx="5112568" cy="584775"/>
          </a:xfrm>
          <a:prstGeom prst="rect">
            <a:avLst/>
          </a:prstGeom>
          <a:noFill/>
        </p:spPr>
        <p:txBody>
          <a:bodyPr wrap="square" rtlCol="1">
            <a:spAutoFit/>
          </a:bodyPr>
          <a:lstStyle/>
          <a:p>
            <a:pPr algn="ctr"/>
            <a:r>
              <a:rPr lang="en-US" dirty="0" smtClean="0"/>
              <a:t>  </a:t>
            </a:r>
            <a:r>
              <a:rPr lang="en-US" sz="3200" b="1" dirty="0" smtClean="0"/>
              <a:t>Recommendations</a:t>
            </a:r>
            <a:r>
              <a:rPr lang="en-US" dirty="0" smtClean="0"/>
              <a:t> </a:t>
            </a:r>
            <a:endParaRPr lang="ar-JO"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79512" y="699070"/>
            <a:ext cx="8784976" cy="10002738"/>
          </a:xfrm>
          <a:prstGeom prst="rect">
            <a:avLst/>
          </a:prstGeom>
          <a:noFill/>
        </p:spPr>
        <p:txBody>
          <a:bodyPr wrap="square" rtlCol="1">
            <a:spAutoFit/>
          </a:bodyPr>
          <a:lstStyle/>
          <a:p>
            <a:pPr algn="l"/>
            <a:r>
              <a:rPr lang="en-US" sz="2800" dirty="0" smtClean="0"/>
              <a:t>* It is recommended that contractors should use information systems to manage the cash flow effectively and analyze the investments’ opportunities. </a:t>
            </a:r>
          </a:p>
          <a:p>
            <a:pPr algn="l"/>
            <a:endParaRPr lang="en-US" sz="2800" dirty="0" smtClean="0"/>
          </a:p>
          <a:p>
            <a:pPr algn="l"/>
            <a:r>
              <a:rPr lang="en-US" sz="2800" dirty="0" smtClean="0"/>
              <a:t>* The Contractor shall be obliged to pay the due installments on time, and he shall receive payments from the Owner in the allotted time.</a:t>
            </a:r>
          </a:p>
          <a:p>
            <a:pPr algn="l"/>
            <a:endParaRPr lang="en-US" sz="2800" dirty="0" smtClean="0"/>
          </a:p>
          <a:p>
            <a:pPr algn="l"/>
            <a:r>
              <a:rPr lang="en-US" sz="2800" dirty="0" smtClean="0"/>
              <a:t>* the contractor must try to avoid relying on the banks for funding and not to resort to banks.  </a:t>
            </a:r>
          </a:p>
          <a:p>
            <a:pPr algn="l"/>
            <a:endParaRPr lang="en-US" sz="2800" dirty="0" smtClean="0"/>
          </a:p>
          <a:p>
            <a:pPr algn="l"/>
            <a:r>
              <a:rPr lang="en-US" sz="2800" dirty="0" smtClean="0"/>
              <a:t>* about limitation of importing , this issue remains out of control.</a:t>
            </a:r>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en-US" sz="2800" dirty="0" smtClean="0"/>
          </a:p>
          <a:p>
            <a:pPr algn="l"/>
            <a:endParaRPr lang="ar-JO" sz="2800" dirty="0"/>
          </a:p>
        </p:txBody>
      </p:sp>
      <p:sp>
        <p:nvSpPr>
          <p:cNvPr id="5" name="مربع نص 4"/>
          <p:cNvSpPr txBox="1"/>
          <p:nvPr/>
        </p:nvSpPr>
        <p:spPr>
          <a:xfrm>
            <a:off x="1979712" y="179929"/>
            <a:ext cx="5112568" cy="584775"/>
          </a:xfrm>
          <a:prstGeom prst="rect">
            <a:avLst/>
          </a:prstGeom>
          <a:noFill/>
        </p:spPr>
        <p:txBody>
          <a:bodyPr wrap="square" rtlCol="1">
            <a:spAutoFit/>
          </a:bodyPr>
          <a:lstStyle/>
          <a:p>
            <a:pPr algn="ctr"/>
            <a:r>
              <a:rPr lang="en-US" dirty="0" smtClean="0"/>
              <a:t>  </a:t>
            </a:r>
            <a:r>
              <a:rPr lang="en-US" sz="3200" b="1" dirty="0" smtClean="0"/>
              <a:t>Recommendations</a:t>
            </a:r>
            <a:r>
              <a:rPr lang="en-US" dirty="0" smtClean="0"/>
              <a:t> </a:t>
            </a:r>
            <a:endParaRPr lang="ar-JO"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1266" name="Picture 2" descr="C:\Users\horizon\Downloads\pp11.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80693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p:cNvSpPr txBox="1"/>
          <p:nvPr/>
        </p:nvSpPr>
        <p:spPr>
          <a:xfrm>
            <a:off x="683568" y="1412776"/>
            <a:ext cx="7704856" cy="3970318"/>
          </a:xfrm>
          <a:prstGeom prst="rect">
            <a:avLst/>
          </a:prstGeom>
          <a:noFill/>
        </p:spPr>
        <p:txBody>
          <a:bodyPr wrap="square" rtlCol="1">
            <a:spAutoFit/>
          </a:bodyPr>
          <a:lstStyle/>
          <a:p>
            <a:pPr algn="just" rtl="0"/>
            <a:r>
              <a:rPr lang="en-US" sz="2800" dirty="0" smtClean="0"/>
              <a:t>The construction industry is one of the main sectors of the Palestinian economy. It is the tool through which a society achieves its goals of urban and rural development. However, it is becoming more complex because the complexity of the construction process itself and the large number of parties involved including clients, users, designers, regulators, contractors, suppliers and others.</a:t>
            </a:r>
            <a:endParaRPr lang="ar-JO" sz="2800" dirty="0"/>
          </a:p>
        </p:txBody>
      </p:sp>
      <p:sp>
        <p:nvSpPr>
          <p:cNvPr id="7" name="مربع نص 6"/>
          <p:cNvSpPr txBox="1"/>
          <p:nvPr/>
        </p:nvSpPr>
        <p:spPr>
          <a:xfrm>
            <a:off x="827584" y="404664"/>
            <a:ext cx="7416824" cy="769441"/>
          </a:xfrm>
          <a:prstGeom prst="rect">
            <a:avLst/>
          </a:prstGeom>
          <a:noFill/>
        </p:spPr>
        <p:txBody>
          <a:bodyPr wrap="square" rtlCol="1">
            <a:spAutoFit/>
          </a:bodyPr>
          <a:lstStyle/>
          <a:p>
            <a:pPr algn="ctr" rtl="0"/>
            <a:r>
              <a:rPr lang="en-US" sz="4400" b="1" cap="small" dirty="0" smtClean="0">
                <a:solidFill>
                  <a:srgbClr val="0070C0"/>
                </a:solidFill>
                <a:latin typeface="Candara" pitchFamily="34" charset="0"/>
                <a:ea typeface="+mj-ea"/>
                <a:cs typeface="+mj-cs"/>
              </a:rPr>
              <a:t>INTRODUCTION</a:t>
            </a:r>
            <a:endParaRPr lang="ar-JO" sz="4400" b="1" cap="small" dirty="0" smtClean="0">
              <a:solidFill>
                <a:srgbClr val="0070C0"/>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611560" y="764704"/>
            <a:ext cx="7776864" cy="769441"/>
          </a:xfrm>
          <a:prstGeom prst="rect">
            <a:avLst/>
          </a:prstGeom>
          <a:noFill/>
        </p:spPr>
        <p:txBody>
          <a:bodyPr wrap="square" rtlCol="1">
            <a:spAutoFit/>
          </a:bodyPr>
          <a:lstStyle/>
          <a:p>
            <a:pPr algn="ctr" rtl="0"/>
            <a:r>
              <a:rPr lang="en-US" sz="4400" b="1" cap="small" dirty="0" smtClean="0">
                <a:solidFill>
                  <a:srgbClr val="0070C0"/>
                </a:solidFill>
                <a:latin typeface="Candara" pitchFamily="34" charset="0"/>
                <a:ea typeface="+mj-ea"/>
                <a:cs typeface="+mj-cs"/>
              </a:rPr>
              <a:t>objectives</a:t>
            </a:r>
            <a:endParaRPr lang="ar-JO" sz="4400" b="1" cap="small" dirty="0" smtClean="0">
              <a:solidFill>
                <a:srgbClr val="0070C0"/>
              </a:solidFill>
              <a:latin typeface="Candara" pitchFamily="34" charset="0"/>
              <a:ea typeface="+mj-ea"/>
              <a:cs typeface="+mj-cs"/>
            </a:endParaRPr>
          </a:p>
        </p:txBody>
      </p:sp>
      <p:sp>
        <p:nvSpPr>
          <p:cNvPr id="5" name="مربع نص 4"/>
          <p:cNvSpPr txBox="1"/>
          <p:nvPr/>
        </p:nvSpPr>
        <p:spPr>
          <a:xfrm>
            <a:off x="611560" y="2060848"/>
            <a:ext cx="7704856" cy="2246769"/>
          </a:xfrm>
          <a:prstGeom prst="rect">
            <a:avLst/>
          </a:prstGeom>
          <a:noFill/>
        </p:spPr>
        <p:txBody>
          <a:bodyPr wrap="square" rtlCol="1">
            <a:spAutoFit/>
          </a:bodyPr>
          <a:lstStyle/>
          <a:p>
            <a:pPr algn="just" rtl="0"/>
            <a:r>
              <a:rPr lang="en-US" sz="2800" dirty="0" smtClean="0"/>
              <a:t>The main objective of this project is to understand the reasons behind failure of contractors and identify the most important factors contributing to their failure. This project will be in two main parts.</a:t>
            </a:r>
            <a:endParaRPr lang="ar-JO"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ربع نص 7"/>
          <p:cNvSpPr txBox="1"/>
          <p:nvPr/>
        </p:nvSpPr>
        <p:spPr>
          <a:xfrm>
            <a:off x="611560" y="1988840"/>
            <a:ext cx="8064896" cy="3539430"/>
          </a:xfrm>
          <a:prstGeom prst="rect">
            <a:avLst/>
          </a:prstGeom>
          <a:noFill/>
        </p:spPr>
        <p:txBody>
          <a:bodyPr wrap="square" rtlCol="1">
            <a:spAutoFit/>
          </a:bodyPr>
          <a:lstStyle/>
          <a:p>
            <a:pPr algn="just" rtl="0"/>
            <a:r>
              <a:rPr lang="en-US" sz="2800" dirty="0" smtClean="0"/>
              <a:t>A project is considered a failure when it has not delivered what was required, in line with expectations. There are many definitions of failure mentioned in literatures.</a:t>
            </a:r>
          </a:p>
          <a:p>
            <a:pPr algn="l" rtl="0"/>
            <a:endParaRPr lang="en-US" sz="2800" dirty="0" smtClean="0"/>
          </a:p>
          <a:p>
            <a:pPr algn="l" rtl="0">
              <a:buFont typeface="Wingdings" pitchFamily="2" charset="2"/>
              <a:buChar char="v"/>
            </a:pPr>
            <a:r>
              <a:rPr lang="en-US" sz="2800" dirty="0" smtClean="0"/>
              <a:t>According to Dun and Bradstreet</a:t>
            </a:r>
          </a:p>
          <a:p>
            <a:pPr algn="l" rtl="0">
              <a:buFont typeface="Wingdings" pitchFamily="2" charset="2"/>
              <a:buChar char="v"/>
            </a:pPr>
            <a:r>
              <a:rPr lang="en-US" sz="2800" dirty="0" smtClean="0"/>
              <a:t>According to Storey</a:t>
            </a:r>
          </a:p>
          <a:p>
            <a:pPr algn="l" rtl="0">
              <a:buFont typeface="Wingdings" pitchFamily="2" charset="2"/>
              <a:buChar char="v"/>
            </a:pPr>
            <a:r>
              <a:rPr lang="en-US" sz="2800" dirty="0" smtClean="0"/>
              <a:t>According to Watson &amp; Everett </a:t>
            </a:r>
            <a:endParaRPr lang="ar-JO" sz="2800" dirty="0"/>
          </a:p>
        </p:txBody>
      </p:sp>
      <p:sp>
        <p:nvSpPr>
          <p:cNvPr id="9" name="مربع نص 8"/>
          <p:cNvSpPr txBox="1"/>
          <p:nvPr/>
        </p:nvSpPr>
        <p:spPr>
          <a:xfrm>
            <a:off x="1187624" y="476672"/>
            <a:ext cx="6624736" cy="769441"/>
          </a:xfrm>
          <a:prstGeom prst="rect">
            <a:avLst/>
          </a:prstGeom>
          <a:noFill/>
        </p:spPr>
        <p:txBody>
          <a:bodyPr wrap="square" rtlCol="1">
            <a:spAutoFit/>
          </a:bodyPr>
          <a:lstStyle/>
          <a:p>
            <a:pPr algn="ctr" rtl="0" fontAlgn="base">
              <a:spcBef>
                <a:spcPct val="0"/>
              </a:spcBef>
              <a:spcAft>
                <a:spcPct val="0"/>
              </a:spcAft>
            </a:pPr>
            <a:r>
              <a:rPr lang="en-US" sz="4400" b="1" cap="small" dirty="0" smtClean="0">
                <a:solidFill>
                  <a:srgbClr val="0070C0"/>
                </a:solidFill>
                <a:latin typeface="Candara" pitchFamily="34" charset="0"/>
                <a:ea typeface="+mj-ea"/>
                <a:cs typeface="+mj-cs"/>
              </a:rPr>
              <a:t>Project Failure</a:t>
            </a:r>
            <a:endParaRPr lang="ar-JO" sz="4400" b="1" cap="small" dirty="0" smtClean="0">
              <a:solidFill>
                <a:srgbClr val="0070C0"/>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0" y="338194"/>
            <a:ext cx="91440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lang="en-US" sz="4400" b="1" cap="small" dirty="0" smtClean="0">
                <a:solidFill>
                  <a:srgbClr val="0070C0"/>
                </a:solidFill>
                <a:latin typeface="Candara" pitchFamily="34" charset="0"/>
                <a:ea typeface="+mj-ea"/>
                <a:cs typeface="+mj-cs"/>
              </a:rPr>
              <a:t>Research Methodology</a:t>
            </a:r>
          </a:p>
        </p:txBody>
      </p:sp>
      <p:sp>
        <p:nvSpPr>
          <p:cNvPr id="6" name="مربع نص 5"/>
          <p:cNvSpPr txBox="1"/>
          <p:nvPr/>
        </p:nvSpPr>
        <p:spPr>
          <a:xfrm>
            <a:off x="539552" y="1628800"/>
            <a:ext cx="7344816" cy="584775"/>
          </a:xfrm>
          <a:prstGeom prst="rect">
            <a:avLst/>
          </a:prstGeom>
          <a:noFill/>
        </p:spPr>
        <p:txBody>
          <a:bodyPr wrap="square" rtlCol="1">
            <a:spAutoFit/>
          </a:bodyPr>
          <a:lstStyle/>
          <a:p>
            <a:pPr algn="l" rtl="0"/>
            <a:r>
              <a:rPr lang="en-US" sz="3200" dirty="0" smtClean="0"/>
              <a:t>Research Strategy</a:t>
            </a:r>
            <a:endParaRPr lang="ar-JO" sz="3200" dirty="0"/>
          </a:p>
        </p:txBody>
      </p:sp>
      <p:sp>
        <p:nvSpPr>
          <p:cNvPr id="7" name="مربع نص 6"/>
          <p:cNvSpPr txBox="1"/>
          <p:nvPr/>
        </p:nvSpPr>
        <p:spPr>
          <a:xfrm>
            <a:off x="539552" y="2636912"/>
            <a:ext cx="7848872" cy="1384995"/>
          </a:xfrm>
          <a:prstGeom prst="rect">
            <a:avLst/>
          </a:prstGeom>
          <a:noFill/>
        </p:spPr>
        <p:txBody>
          <a:bodyPr wrap="square" rtlCol="1">
            <a:spAutoFit/>
          </a:bodyPr>
          <a:lstStyle/>
          <a:p>
            <a:pPr algn="just" rtl="0"/>
            <a:r>
              <a:rPr lang="en-US" sz="2800" dirty="0" smtClean="0"/>
              <a:t>There are two types of research strategies, namely quantitative research  and qualitative research. </a:t>
            </a:r>
            <a:endParaRPr lang="ar-JO" sz="2800" dirty="0"/>
          </a:p>
        </p:txBody>
      </p:sp>
      <p:sp>
        <p:nvSpPr>
          <p:cNvPr id="10" name="مربع نص 9"/>
          <p:cNvSpPr txBox="1"/>
          <p:nvPr/>
        </p:nvSpPr>
        <p:spPr>
          <a:xfrm>
            <a:off x="467544" y="4581128"/>
            <a:ext cx="6480720" cy="954107"/>
          </a:xfrm>
          <a:prstGeom prst="rect">
            <a:avLst/>
          </a:prstGeom>
          <a:noFill/>
        </p:spPr>
        <p:txBody>
          <a:bodyPr wrap="square" rtlCol="1">
            <a:spAutoFit/>
          </a:bodyPr>
          <a:lstStyle/>
          <a:p>
            <a:pPr algn="l" rtl="0">
              <a:buFont typeface="Arial" pitchFamily="34" charset="0"/>
              <a:buChar char="•"/>
            </a:pPr>
            <a:r>
              <a:rPr lang="en-US" sz="2800" dirty="0" smtClean="0"/>
              <a:t> Quantitative </a:t>
            </a:r>
          </a:p>
          <a:p>
            <a:pPr algn="l" rtl="0">
              <a:buFont typeface="Arial" pitchFamily="34" charset="0"/>
              <a:buChar char="•"/>
            </a:pPr>
            <a:r>
              <a:rPr lang="en-US" sz="2800" dirty="0" smtClean="0"/>
              <a:t> Qualitative </a:t>
            </a:r>
            <a:endParaRPr lang="ar-JO"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403648" y="2276872"/>
            <a:ext cx="5904656" cy="2800767"/>
          </a:xfrm>
          <a:prstGeom prst="rect">
            <a:avLst/>
          </a:prstGeom>
          <a:noFill/>
        </p:spPr>
        <p:txBody>
          <a:bodyPr wrap="square" rtlCol="1">
            <a:spAutoFit/>
          </a:bodyPr>
          <a:lstStyle/>
          <a:p>
            <a:pPr algn="ctr" rtl="0"/>
            <a:endParaRPr lang="en-US" sz="4400" b="1" dirty="0" smtClean="0"/>
          </a:p>
          <a:p>
            <a:pPr algn="ctr" rtl="0"/>
            <a:r>
              <a:rPr lang="en-US" sz="4400" b="1" cap="small" dirty="0" smtClean="0">
                <a:solidFill>
                  <a:srgbClr val="0070C0"/>
                </a:solidFill>
                <a:latin typeface="Candara" pitchFamily="34" charset="0"/>
                <a:ea typeface="+mj-ea"/>
                <a:cs typeface="+mj-cs"/>
              </a:rPr>
              <a:t>Questionnaire</a:t>
            </a:r>
          </a:p>
          <a:p>
            <a:pPr algn="ctr" rtl="0"/>
            <a:endParaRPr lang="en-US" sz="4400" b="1" cap="small" dirty="0" smtClean="0">
              <a:solidFill>
                <a:srgbClr val="0070C0"/>
              </a:solidFill>
              <a:latin typeface="Candara" pitchFamily="34" charset="0"/>
              <a:ea typeface="+mj-ea"/>
              <a:cs typeface="+mj-cs"/>
            </a:endParaRPr>
          </a:p>
          <a:p>
            <a:pPr algn="ctr" rtl="0"/>
            <a:endParaRPr lang="ar-JO" sz="4400" b="1" cap="small" dirty="0">
              <a:solidFill>
                <a:srgbClr val="0070C0"/>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251520" y="980728"/>
            <a:ext cx="7991872"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Tx/>
              <a:buAutoNum type="arabicPeriod"/>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Name of organization : </a:t>
            </a:r>
            <a:r>
              <a:rPr kumimoji="0" lang="en-US" b="0" i="0" u="none" strike="noStrike" cap="none" normalizeH="0" baseline="0" dirty="0" smtClean="0">
                <a:ln>
                  <a:noFill/>
                </a:ln>
                <a:solidFill>
                  <a:srgbClr val="000000"/>
                </a:solidFill>
                <a:effectLst/>
                <a:latin typeface="Calibri"/>
                <a:ea typeface="Calibri" pitchFamily="34" charset="0"/>
                <a:cs typeface="Times New Roman" pitchFamily="18" charset="0"/>
              </a:rPr>
              <a:t>…………………………………………………</a:t>
            </a:r>
          </a:p>
          <a:p>
            <a:pPr marL="228600" marR="0" lvl="0" indent="-228600" algn="just" defTabSz="914400" rtl="0" eaLnBrk="1" fontAlgn="base" latinLnBrk="0" hangingPunct="1">
              <a:lnSpc>
                <a:spcPct val="100000"/>
              </a:lnSpc>
              <a:spcBef>
                <a:spcPct val="0"/>
              </a:spcBef>
              <a:spcAft>
                <a:spcPct val="0"/>
              </a:spcAft>
              <a:buClrTx/>
              <a:buSzTx/>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 Major type of work involved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Building</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Roads</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Water and Sewage</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Electro mechanics.</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
              <a:tabLst/>
            </a:pPr>
            <a:endParaRPr kumimoji="0" lang="en-US" sz="105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3. Respondents designation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Owner of organization</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Project manager</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Contractor</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Secretary</a:t>
            </a:r>
            <a:endParaRPr kumimoji="0" lang="en-US" sz="105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endParaRPr kumimoji="0" lang="en-US" sz="105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4. Relevant working experience (Years):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endParaRPr kumimoji="0" lang="en-US" sz="105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1-3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3-5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5-10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&gt; 10 </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
              <a:tabLst/>
            </a:pPr>
            <a:endParaRPr kumimoji="0" lang="en-US" sz="105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5. Average of  project executed per year($):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Less than 1 million</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1-2 million</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2-3 million</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More than million</a:t>
            </a:r>
          </a:p>
          <a:p>
            <a:pPr marL="0" marR="0" lvl="0" indent="0" algn="just" defTabSz="914400" rtl="0" eaLnBrk="0" fontAlgn="base" latinLnBrk="0" hangingPunct="0">
              <a:lnSpc>
                <a:spcPct val="100000"/>
              </a:lnSpc>
              <a:spcBef>
                <a:spcPct val="0"/>
              </a:spcBef>
              <a:spcAft>
                <a:spcPct val="0"/>
              </a:spcAft>
              <a:buClrTx/>
              <a:buSzTx/>
              <a:buFont typeface="Symbol" pitchFamily="18" charset="2"/>
              <a:buChar char=" "/>
              <a:tabLst/>
            </a:pPr>
            <a:endParaRPr kumimoji="0" lang="en-US" sz="105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6. No. of constant employees: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Less than 10</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10-15</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15-20</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rPr>
              <a:t>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more than 20</a:t>
            </a:r>
            <a:endParaRPr kumimoji="0" lang="en-US"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sym typeface="Symbol" pitchFamily="18" charset="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611560" y="764704"/>
            <a:ext cx="7467600" cy="5205192"/>
          </a:xfrm>
        </p:spPr>
        <p:txBody>
          <a:bodyPr>
            <a:noAutofit/>
          </a:bodyPr>
          <a:lstStyle/>
          <a:p>
            <a:pPr algn="just" rtl="0">
              <a:buNone/>
            </a:pPr>
            <a:r>
              <a:rPr lang="en-US" sz="2800" dirty="0" smtClean="0"/>
              <a:t>  The followings are causes for contractors failure in West Bank. We need to choose one of the number from 1 to 5.</a:t>
            </a:r>
          </a:p>
          <a:p>
            <a:pPr algn="just" rtl="0">
              <a:buNone/>
            </a:pPr>
            <a:r>
              <a:rPr lang="en-US" sz="2800" dirty="0" smtClean="0"/>
              <a:t> </a:t>
            </a:r>
          </a:p>
          <a:p>
            <a:pPr algn="just" rtl="0"/>
            <a:r>
              <a:rPr lang="en-US" sz="2800" dirty="0" smtClean="0"/>
              <a:t>The numbers represent :</a:t>
            </a:r>
          </a:p>
          <a:p>
            <a:pPr algn="just" rtl="0"/>
            <a:r>
              <a:rPr lang="en-US" sz="2800" dirty="0" smtClean="0"/>
              <a:t>1 </a:t>
            </a:r>
            <a:r>
              <a:rPr lang="en-US" sz="2800" dirty="0" smtClean="0">
                <a:sym typeface="Symbol"/>
              </a:rPr>
              <a:t></a:t>
            </a:r>
            <a:r>
              <a:rPr lang="en-US" sz="2800" dirty="0" smtClean="0"/>
              <a:t> Strongly agree</a:t>
            </a:r>
          </a:p>
          <a:p>
            <a:pPr algn="just" rtl="0"/>
            <a:r>
              <a:rPr lang="en-US" sz="2800" dirty="0" smtClean="0"/>
              <a:t>2 </a:t>
            </a:r>
            <a:r>
              <a:rPr lang="en-US" sz="2800" dirty="0" smtClean="0">
                <a:sym typeface="Symbol"/>
              </a:rPr>
              <a:t></a:t>
            </a:r>
            <a:r>
              <a:rPr lang="en-US" sz="2800" dirty="0" smtClean="0"/>
              <a:t> Agree</a:t>
            </a:r>
          </a:p>
          <a:p>
            <a:pPr algn="just" rtl="0"/>
            <a:r>
              <a:rPr lang="en-US" sz="2800" dirty="0" smtClean="0"/>
              <a:t>3 </a:t>
            </a:r>
            <a:r>
              <a:rPr lang="en-US" sz="2800" dirty="0" smtClean="0">
                <a:sym typeface="Symbol"/>
              </a:rPr>
              <a:t></a:t>
            </a:r>
            <a:r>
              <a:rPr lang="en-US" sz="2800" dirty="0" smtClean="0"/>
              <a:t> Neutral</a:t>
            </a:r>
          </a:p>
          <a:p>
            <a:pPr algn="just" rtl="0"/>
            <a:r>
              <a:rPr lang="en-US" sz="2800" dirty="0" smtClean="0"/>
              <a:t>4 </a:t>
            </a:r>
            <a:r>
              <a:rPr lang="en-US" sz="2800" dirty="0" smtClean="0">
                <a:sym typeface="Symbol"/>
              </a:rPr>
              <a:t></a:t>
            </a:r>
            <a:r>
              <a:rPr lang="en-US" sz="2800" dirty="0" smtClean="0"/>
              <a:t> Disagree</a:t>
            </a:r>
          </a:p>
          <a:p>
            <a:pPr algn="just" rtl="0"/>
            <a:r>
              <a:rPr lang="en-US" sz="2800" dirty="0" smtClean="0"/>
              <a:t>5 </a:t>
            </a:r>
            <a:r>
              <a:rPr lang="en-US" sz="2800" dirty="0" smtClean="0">
                <a:sym typeface="Symbol"/>
              </a:rPr>
              <a:t></a:t>
            </a:r>
            <a:r>
              <a:rPr lang="en-US" sz="2800" dirty="0" smtClean="0"/>
              <a:t> Strongly disagree</a:t>
            </a:r>
            <a:endParaRPr lang="ar-JO"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خصص 16">
      <a:dk1>
        <a:sysClr val="windowText" lastClr="000000"/>
      </a:dk1>
      <a:lt1>
        <a:sysClr val="window" lastClr="FFFFFF"/>
      </a:lt1>
      <a:dk2>
        <a:srgbClr val="464646"/>
      </a:dk2>
      <a:lt2>
        <a:srgbClr val="DEF5FA"/>
      </a:lt2>
      <a:accent1>
        <a:srgbClr val="7C9FC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1698</TotalTime>
  <Words>642</Words>
  <Application>Microsoft Office PowerPoint</Application>
  <PresentationFormat>عرض على الشاشة (3:4)‏</PresentationFormat>
  <Paragraphs>102</Paragraphs>
  <Slides>24</Slides>
  <Notes>0</Notes>
  <HiddenSlides>0</HiddenSlides>
  <MMClips>0</MMClips>
  <ScaleCrop>false</ScaleCrop>
  <HeadingPairs>
    <vt:vector size="4" baseType="variant">
      <vt:variant>
        <vt:lpstr>سمة</vt:lpstr>
      </vt:variant>
      <vt:variant>
        <vt:i4>2</vt:i4>
      </vt:variant>
      <vt:variant>
        <vt:lpstr>عناوين الشرائح</vt:lpstr>
      </vt:variant>
      <vt:variant>
        <vt:i4>24</vt:i4>
      </vt:variant>
    </vt:vector>
  </HeadingPairs>
  <TitlesOfParts>
    <vt:vector size="26" baseType="lpstr">
      <vt:lpstr>مشربية</vt:lpstr>
      <vt:lpstr>1_Office Theme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pc corner</dc:creator>
  <cp:lastModifiedBy>Shamfuture</cp:lastModifiedBy>
  <cp:revision>95</cp:revision>
  <dcterms:created xsi:type="dcterms:W3CDTF">2016-05-17T20:31:50Z</dcterms:created>
  <dcterms:modified xsi:type="dcterms:W3CDTF">2017-05-25T02:53:18Z</dcterms:modified>
</cp:coreProperties>
</file>