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60" r:id="rId2"/>
    <p:sldId id="257" r:id="rId3"/>
    <p:sldId id="258" r:id="rId4"/>
    <p:sldId id="261" r:id="rId5"/>
    <p:sldId id="262" r:id="rId6"/>
    <p:sldId id="263" r:id="rId7"/>
    <p:sldId id="264" r:id="rId8"/>
    <p:sldId id="265" r:id="rId9"/>
    <p:sldId id="268"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91" d="100"/>
          <a:sy n="91" d="100"/>
        </p:scale>
        <p:origin x="-786"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P350\Desktop\graduation%20project\test114_4.csv"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6"/>
  <c:chart>
    <c:autoTitleDeleted val="1"/>
    <c:plotArea>
      <c:layout>
        <c:manualLayout>
          <c:layoutTarget val="inner"/>
          <c:xMode val="edge"/>
          <c:yMode val="edge"/>
          <c:x val="7.6960254968128985E-2"/>
          <c:y val="6.6412429378531077E-2"/>
          <c:w val="0.89544844394450696"/>
          <c:h val="0.83213287957649362"/>
        </c:manualLayout>
      </c:layout>
      <c:scatterChart>
        <c:scatterStyle val="smoothMarker"/>
        <c:ser>
          <c:idx val="0"/>
          <c:order val="0"/>
          <c:tx>
            <c:v>distance(cm) vs power(Db)</c:v>
          </c:tx>
          <c:xVal>
            <c:numRef>
              <c:f>test114_4!$J$2:$J$34</c:f>
              <c:numCache>
                <c:formatCode>General</c:formatCode>
                <c:ptCount val="33"/>
                <c:pt idx="0">
                  <c:v>0</c:v>
                </c:pt>
                <c:pt idx="1">
                  <c:v>64</c:v>
                </c:pt>
                <c:pt idx="2">
                  <c:v>128</c:v>
                </c:pt>
                <c:pt idx="3">
                  <c:v>192</c:v>
                </c:pt>
                <c:pt idx="4">
                  <c:v>255</c:v>
                </c:pt>
                <c:pt idx="5">
                  <c:v>320</c:v>
                </c:pt>
                <c:pt idx="6">
                  <c:v>384</c:v>
                </c:pt>
                <c:pt idx="7">
                  <c:v>448</c:v>
                </c:pt>
                <c:pt idx="8">
                  <c:v>512</c:v>
                </c:pt>
                <c:pt idx="9">
                  <c:v>576</c:v>
                </c:pt>
                <c:pt idx="10">
                  <c:v>640</c:v>
                </c:pt>
                <c:pt idx="11">
                  <c:v>704</c:v>
                </c:pt>
                <c:pt idx="12">
                  <c:v>768</c:v>
                </c:pt>
                <c:pt idx="13">
                  <c:v>832</c:v>
                </c:pt>
                <c:pt idx="14">
                  <c:v>890</c:v>
                </c:pt>
                <c:pt idx="15">
                  <c:v>960</c:v>
                </c:pt>
                <c:pt idx="16">
                  <c:v>1024</c:v>
                </c:pt>
                <c:pt idx="17">
                  <c:v>1088</c:v>
                </c:pt>
                <c:pt idx="18">
                  <c:v>1152</c:v>
                </c:pt>
                <c:pt idx="19">
                  <c:v>1216</c:v>
                </c:pt>
                <c:pt idx="20">
                  <c:v>1280</c:v>
                </c:pt>
                <c:pt idx="21">
                  <c:v>1344</c:v>
                </c:pt>
                <c:pt idx="22">
                  <c:v>1408</c:v>
                </c:pt>
                <c:pt idx="23">
                  <c:v>1472</c:v>
                </c:pt>
                <c:pt idx="24">
                  <c:v>1536</c:v>
                </c:pt>
                <c:pt idx="25">
                  <c:v>1600</c:v>
                </c:pt>
                <c:pt idx="26">
                  <c:v>1664</c:v>
                </c:pt>
                <c:pt idx="27">
                  <c:v>1728</c:v>
                </c:pt>
                <c:pt idx="28">
                  <c:v>1792</c:v>
                </c:pt>
                <c:pt idx="29">
                  <c:v>1856</c:v>
                </c:pt>
                <c:pt idx="30">
                  <c:v>1920</c:v>
                </c:pt>
                <c:pt idx="31">
                  <c:v>1984</c:v>
                </c:pt>
                <c:pt idx="32">
                  <c:v>2048</c:v>
                </c:pt>
              </c:numCache>
            </c:numRef>
          </c:xVal>
          <c:yVal>
            <c:numRef>
              <c:f>test114_4!$D$2:$D$34</c:f>
              <c:numCache>
                <c:formatCode>General</c:formatCode>
                <c:ptCount val="33"/>
                <c:pt idx="0">
                  <c:v>-46</c:v>
                </c:pt>
                <c:pt idx="1">
                  <c:v>-44</c:v>
                </c:pt>
                <c:pt idx="2">
                  <c:v>-52</c:v>
                </c:pt>
                <c:pt idx="3">
                  <c:v>-53</c:v>
                </c:pt>
                <c:pt idx="4">
                  <c:v>-54</c:v>
                </c:pt>
                <c:pt idx="5">
                  <c:v>-55</c:v>
                </c:pt>
                <c:pt idx="6">
                  <c:v>-58.75</c:v>
                </c:pt>
                <c:pt idx="7">
                  <c:v>-61</c:v>
                </c:pt>
                <c:pt idx="8">
                  <c:v>-56</c:v>
                </c:pt>
                <c:pt idx="9">
                  <c:v>-55</c:v>
                </c:pt>
                <c:pt idx="10">
                  <c:v>-55</c:v>
                </c:pt>
                <c:pt idx="11">
                  <c:v>-56</c:v>
                </c:pt>
                <c:pt idx="12">
                  <c:v>-51.666600000000003</c:v>
                </c:pt>
                <c:pt idx="13">
                  <c:v>-59</c:v>
                </c:pt>
                <c:pt idx="14">
                  <c:v>-64.75</c:v>
                </c:pt>
                <c:pt idx="15">
                  <c:v>-63.75</c:v>
                </c:pt>
                <c:pt idx="16">
                  <c:v>-65</c:v>
                </c:pt>
                <c:pt idx="17">
                  <c:v>-64</c:v>
                </c:pt>
                <c:pt idx="18">
                  <c:v>-67</c:v>
                </c:pt>
                <c:pt idx="19">
                  <c:v>-77</c:v>
                </c:pt>
                <c:pt idx="20">
                  <c:v>-75</c:v>
                </c:pt>
                <c:pt idx="21">
                  <c:v>-81.5</c:v>
                </c:pt>
                <c:pt idx="22">
                  <c:v>-78.5</c:v>
                </c:pt>
                <c:pt idx="23">
                  <c:v>-84.27</c:v>
                </c:pt>
                <c:pt idx="24">
                  <c:v>-82</c:v>
                </c:pt>
                <c:pt idx="25">
                  <c:v>-84</c:v>
                </c:pt>
                <c:pt idx="26">
                  <c:v>-86</c:v>
                </c:pt>
                <c:pt idx="27">
                  <c:v>-84.66</c:v>
                </c:pt>
                <c:pt idx="28">
                  <c:v>-88.42</c:v>
                </c:pt>
                <c:pt idx="29">
                  <c:v>-86.375</c:v>
                </c:pt>
                <c:pt idx="30">
                  <c:v>-84.75</c:v>
                </c:pt>
                <c:pt idx="31">
                  <c:v>-79.284999999999997</c:v>
                </c:pt>
                <c:pt idx="32">
                  <c:v>-78.8</c:v>
                </c:pt>
              </c:numCache>
            </c:numRef>
          </c:yVal>
          <c:smooth val="1"/>
        </c:ser>
        <c:axId val="105091840"/>
        <c:axId val="114303360"/>
      </c:scatterChart>
      <c:valAx>
        <c:axId val="105091840"/>
        <c:scaling>
          <c:orientation val="minMax"/>
        </c:scaling>
        <c:axPos val="b"/>
        <c:numFmt formatCode="General" sourceLinked="1"/>
        <c:tickLblPos val="nextTo"/>
        <c:crossAx val="114303360"/>
        <c:crosses val="autoZero"/>
        <c:crossBetween val="midCat"/>
      </c:valAx>
      <c:valAx>
        <c:axId val="114303360"/>
        <c:scaling>
          <c:orientation val="minMax"/>
        </c:scaling>
        <c:axPos val="l"/>
        <c:majorGridlines/>
        <c:numFmt formatCode="General" sourceLinked="1"/>
        <c:tickLblPos val="nextTo"/>
        <c:crossAx val="105091840"/>
        <c:crosses val="autoZero"/>
        <c:crossBetween val="midCat"/>
      </c:valAx>
    </c:plotArea>
    <c:plotVisOnly val="1"/>
  </c:chart>
  <c:spPr>
    <a:ln>
      <a:solidFill>
        <a:schemeClr val="accent1"/>
      </a:solidFill>
    </a:ln>
  </c:spPr>
  <c:txPr>
    <a:bodyPr/>
    <a:lstStyle/>
    <a:p>
      <a:pPr>
        <a:defRPr sz="900" b="0">
          <a:solidFill>
            <a:sysClr val="windowText" lastClr="000000"/>
          </a:solidFill>
        </a:defRPr>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0.33333</cdr:x>
      <cdr:y>0.79661</cdr:y>
    </cdr:from>
    <cdr:to>
      <cdr:x>0.44762</cdr:x>
      <cdr:y>1</cdr:y>
    </cdr:to>
    <cdr:sp macro="" textlink="">
      <cdr:nvSpPr>
        <cdr:cNvPr id="2" name="TextBox 1"/>
        <cdr:cNvSpPr txBox="1"/>
      </cdr:nvSpPr>
      <cdr:spPr>
        <a:xfrm xmlns:a="http://schemas.openxmlformats.org/drawingml/2006/main">
          <a:off x="2667000" y="44958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0.46667</cdr:x>
      <cdr:y>0.9322</cdr:y>
    </cdr:from>
    <cdr:to>
      <cdr:x>0.58095</cdr:x>
      <cdr:y>1</cdr:y>
    </cdr:to>
    <cdr:sp macro="" textlink="">
      <cdr:nvSpPr>
        <cdr:cNvPr id="3" name="TextBox 2"/>
        <cdr:cNvSpPr txBox="1"/>
      </cdr:nvSpPr>
      <cdr:spPr>
        <a:xfrm xmlns:a="http://schemas.openxmlformats.org/drawingml/2006/main">
          <a:off x="3733800" y="4191000"/>
          <a:ext cx="9144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cdr:x>
      <cdr:y>0.89831</cdr:y>
    </cdr:from>
    <cdr:to>
      <cdr:x>0.66667</cdr:x>
      <cdr:y>0.94915</cdr:y>
    </cdr:to>
    <cdr:sp macro="" textlink="">
      <cdr:nvSpPr>
        <cdr:cNvPr id="4" name="TextBox 3"/>
        <cdr:cNvSpPr txBox="1"/>
      </cdr:nvSpPr>
      <cdr:spPr>
        <a:xfrm xmlns:a="http://schemas.openxmlformats.org/drawingml/2006/main">
          <a:off x="3200400" y="4038600"/>
          <a:ext cx="2133600" cy="228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Distance(cm)</a:t>
          </a:r>
          <a:endParaRPr lang="en-US" sz="1600" dirty="0"/>
        </a:p>
      </cdr:txBody>
    </cdr:sp>
  </cdr:relSizeAnchor>
  <cdr:relSizeAnchor xmlns:cdr="http://schemas.openxmlformats.org/drawingml/2006/chartDrawing">
    <cdr:from>
      <cdr:x>0</cdr:x>
      <cdr:y>0.32203</cdr:y>
    </cdr:from>
    <cdr:to>
      <cdr:x>0.02857</cdr:x>
      <cdr:y>0.66102</cdr:y>
    </cdr:to>
    <cdr:sp macro="" textlink="">
      <cdr:nvSpPr>
        <cdr:cNvPr id="5" name="TextBox 4"/>
        <cdr:cNvSpPr txBox="1"/>
      </cdr:nvSpPr>
      <cdr:spPr>
        <a:xfrm xmlns:a="http://schemas.openxmlformats.org/drawingml/2006/main">
          <a:off x="0" y="1447800"/>
          <a:ext cx="228600" cy="1524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0.00926</cdr:x>
      <cdr:y>0.32203</cdr:y>
    </cdr:from>
    <cdr:to>
      <cdr:x>0.03783</cdr:x>
      <cdr:y>0.64407</cdr:y>
    </cdr:to>
    <cdr:sp macro="" textlink="">
      <cdr:nvSpPr>
        <cdr:cNvPr id="6" name="TextBox 5"/>
        <cdr:cNvSpPr txBox="1"/>
      </cdr:nvSpPr>
      <cdr:spPr>
        <a:xfrm xmlns:a="http://schemas.openxmlformats.org/drawingml/2006/main">
          <a:off x="76200" y="1447800"/>
          <a:ext cx="235131" cy="1447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0.28814</cdr:y>
    </cdr:from>
    <cdr:to>
      <cdr:x>0.0463</cdr:x>
      <cdr:y>0.61017</cdr:y>
    </cdr:to>
    <cdr:sp macro="" textlink="">
      <cdr:nvSpPr>
        <cdr:cNvPr id="7" name="TextBox 6"/>
        <cdr:cNvSpPr txBox="1"/>
      </cdr:nvSpPr>
      <cdr:spPr>
        <a:xfrm xmlns:a="http://schemas.openxmlformats.org/drawingml/2006/main">
          <a:off x="0" y="1295400"/>
          <a:ext cx="381000" cy="1447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0.32203</cdr:y>
    </cdr:from>
    <cdr:to>
      <cdr:x>0.05556</cdr:x>
      <cdr:y>0.61017</cdr:y>
    </cdr:to>
    <cdr:sp macro="" textlink="">
      <cdr:nvSpPr>
        <cdr:cNvPr id="8" name="TextBox 7"/>
        <cdr:cNvSpPr txBox="1"/>
      </cdr:nvSpPr>
      <cdr:spPr>
        <a:xfrm xmlns:a="http://schemas.openxmlformats.org/drawingml/2006/main">
          <a:off x="0" y="1447800"/>
          <a:ext cx="457200" cy="1295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0.28814</cdr:y>
    </cdr:from>
    <cdr:to>
      <cdr:x>0.0463</cdr:x>
      <cdr:y>0.62712</cdr:y>
    </cdr:to>
    <cdr:sp macro="" textlink="">
      <cdr:nvSpPr>
        <cdr:cNvPr id="9" name="TextBox 8"/>
        <cdr:cNvSpPr txBox="1"/>
      </cdr:nvSpPr>
      <cdr:spPr>
        <a:xfrm xmlns:a="http://schemas.openxmlformats.org/drawingml/2006/main">
          <a:off x="0" y="1295400"/>
          <a:ext cx="381000" cy="1524000"/>
        </a:xfrm>
        <a:prstGeom xmlns:a="http://schemas.openxmlformats.org/drawingml/2006/main" prst="rect">
          <a:avLst/>
        </a:prstGeom>
      </cdr:spPr>
      <cdr:txBody>
        <a:bodyPr xmlns:a="http://schemas.openxmlformats.org/drawingml/2006/main" vert="vert270" wrap="square" rtlCol="0"/>
        <a:lstStyle xmlns:a="http://schemas.openxmlformats.org/drawingml/2006/main"/>
        <a:p xmlns:a="http://schemas.openxmlformats.org/drawingml/2006/main">
          <a:pPr rtl="0"/>
          <a:r>
            <a:rPr lang="en-US" sz="1600" dirty="0" smtClean="0"/>
            <a:t>Power(dB)</a:t>
          </a:r>
          <a:endParaRPr lang="en-US" sz="1600" dirty="0"/>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6A38AF-4434-45A5-B6C3-BEF829D44D83}" type="datetimeFigureOut">
              <a:rPr lang="en-US" smtClean="0"/>
              <a:t>17-May-16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438C2CC-D75E-464F-A282-E45F8890FC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38C2CC-D75E-464F-A282-E45F8890FC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38C2CC-D75E-464F-A282-E45F8890FC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38C2CC-D75E-464F-A282-E45F8890FCB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38C2CC-D75E-464F-A282-E45F8890FCB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38C2CC-D75E-464F-A282-E45F8890FCB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438C2CC-D75E-464F-A282-E45F8890FC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438C2CC-D75E-464F-A282-E45F8890FCB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6A38AF-4434-45A5-B6C3-BEF829D44D83}" type="datetimeFigureOut">
              <a:rPr lang="en-US" smtClean="0"/>
              <a:t>17-May-16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438C2CC-D75E-464F-A282-E45F8890FC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E6A38AF-4434-45A5-B6C3-BEF829D44D83}" type="datetimeFigureOut">
              <a:rPr lang="en-US" smtClean="0"/>
              <a:t>17-May-16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38C2CC-D75E-464F-A282-E45F8890FC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E6A38AF-4434-45A5-B6C3-BEF829D44D83}" type="datetimeFigureOut">
              <a:rPr lang="en-US" smtClean="0"/>
              <a:t>17-May-16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438C2CC-D75E-464F-A282-E45F8890FCB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6A38AF-4434-45A5-B6C3-BEF829D44D83}" type="datetimeFigureOut">
              <a:rPr lang="en-US" smtClean="0"/>
              <a:t>17-May-16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38C2CC-D75E-464F-A282-E45F8890FC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https://scontent-vie1-1.xx.fbcdn.net/hphotos-xtf1/v/t34.0-12/13140921_1701736173436483_1604018344_n.jpg?oh=c755ddae2f02fb92602c6bdf476ff519&amp;oe=57277F62"/>
          <p:cNvPicPr/>
          <p:nvPr/>
        </p:nvPicPr>
        <p:blipFill>
          <a:blip r:embed="rId2"/>
          <a:srcRect/>
          <a:stretch>
            <a:fillRect/>
          </a:stretch>
        </p:blipFill>
        <p:spPr bwMode="auto">
          <a:xfrm>
            <a:off x="0" y="0"/>
            <a:ext cx="9144000" cy="6858000"/>
          </a:xfrm>
          <a:prstGeom prst="rect">
            <a:avLst/>
          </a:prstGeom>
          <a:ln>
            <a:noFill/>
          </a:ln>
          <a:effectLst>
            <a:softEdge rad="112500"/>
          </a:effectLst>
        </p:spPr>
      </p:pic>
      <p:sp>
        <p:nvSpPr>
          <p:cNvPr id="1026" name="Rectangle 2"/>
          <p:cNvSpPr>
            <a:spLocks noChangeArrowheads="1"/>
          </p:cNvSpPr>
          <p:nvPr/>
        </p:nvSpPr>
        <p:spPr bwMode="auto">
          <a:xfrm>
            <a:off x="5324475" y="5486400"/>
            <a:ext cx="3819525" cy="838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rPr>
              <a:t>Supervised by: </a:t>
            </a:r>
            <a:r>
              <a:rPr kumimoji="0" lang="en-US" sz="2000" b="1" i="0" u="none" strike="noStrike" cap="none" normalizeH="0" baseline="0" dirty="0" err="1" smtClean="0">
                <a:ln>
                  <a:noFill/>
                </a:ln>
                <a:solidFill>
                  <a:srgbClr val="5F497A"/>
                </a:solidFill>
                <a:effectLst/>
                <a:latin typeface="Times New Roman" pitchFamily="18" charset="0"/>
                <a:ea typeface="Arial" pitchFamily="34" charset="0"/>
                <a:cs typeface="Arial" pitchFamily="34" charset="0"/>
              </a:rPr>
              <a:t>Dr.Saed</a:t>
            </a:r>
            <a:r>
              <a:rPr kumimoji="0" lang="en-US" sz="2000"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rPr>
              <a:t> </a:t>
            </a:r>
            <a:r>
              <a:rPr kumimoji="0" lang="en-US" sz="2000" b="1" i="0" u="none" strike="noStrike" cap="none" normalizeH="0" baseline="0" dirty="0" err="1" smtClean="0">
                <a:ln>
                  <a:noFill/>
                </a:ln>
                <a:solidFill>
                  <a:srgbClr val="5F497A"/>
                </a:solidFill>
                <a:effectLst/>
                <a:latin typeface="Times New Roman" pitchFamily="18" charset="0"/>
                <a:ea typeface="Arial" pitchFamily="34" charset="0"/>
                <a:cs typeface="Arial" pitchFamily="34" charset="0"/>
              </a:rPr>
              <a:t>Tarapiah</a:t>
            </a:r>
            <a:endParaRPr kumimoji="0" lang="en-US" sz="2000"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800"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838200" y="5410200"/>
            <a:ext cx="3076575" cy="11906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rPr>
              <a:t>Prepared by: Narjes Shams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5F497A"/>
                </a:solidFill>
                <a:effectLst/>
                <a:latin typeface="Times New Roman" pitchFamily="18" charset="0"/>
                <a:ea typeface="Arial" pitchFamily="34" charset="0"/>
                <a:cs typeface="Arial" pitchFamily="34" charset="0"/>
              </a:rPr>
              <a:t>Zahraa</a:t>
            </a:r>
            <a:r>
              <a:rPr kumimoji="0" lang="en-US"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rPr>
              <a:t> </a:t>
            </a:r>
            <a:r>
              <a:rPr kumimoji="0" lang="en-US" b="1" i="0" u="none" strike="noStrike" cap="none" normalizeH="0" baseline="0" dirty="0" err="1" smtClean="0">
                <a:ln>
                  <a:noFill/>
                </a:ln>
                <a:solidFill>
                  <a:srgbClr val="5F497A"/>
                </a:solidFill>
                <a:effectLst/>
                <a:latin typeface="Times New Roman" pitchFamily="18" charset="0"/>
                <a:ea typeface="Arial" pitchFamily="34" charset="0"/>
                <a:cs typeface="Arial" pitchFamily="34" charset="0"/>
              </a:rPr>
              <a:t>Ayaseh</a:t>
            </a:r>
            <a:endParaRPr kumimoji="0" lang="en-US" b="1" i="0" u="none" strike="noStrike" cap="none" normalizeH="0" baseline="0" dirty="0" smtClean="0">
              <a:ln>
                <a:noFill/>
              </a:ln>
              <a:solidFill>
                <a:srgbClr val="5F497A"/>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Ø"/>
            </a:pPr>
            <a:r>
              <a:rPr lang="en-US" sz="2400" dirty="0" smtClean="0"/>
              <a:t>InSSIDer4</a:t>
            </a:r>
            <a:endParaRPr lang="en-US" sz="2400" dirty="0"/>
          </a:p>
        </p:txBody>
      </p:sp>
      <p:sp>
        <p:nvSpPr>
          <p:cNvPr id="3" name="Content Placeholder 2"/>
          <p:cNvSpPr>
            <a:spLocks noGrp="1"/>
          </p:cNvSpPr>
          <p:nvPr>
            <p:ph idx="1"/>
          </p:nvPr>
        </p:nvSpPr>
        <p:spPr/>
        <p:txBody>
          <a:bodyPr>
            <a:normAutofit/>
          </a:bodyPr>
          <a:lstStyle/>
          <a:p>
            <a:pPr algn="just">
              <a:buNone/>
            </a:pPr>
            <a:r>
              <a:rPr lang="en-US" sz="2800" dirty="0" smtClean="0">
                <a:latin typeface="Calibri (Headings)"/>
              </a:rPr>
              <a:t>  This </a:t>
            </a:r>
            <a:r>
              <a:rPr lang="en-US" sz="2800" dirty="0" smtClean="0">
                <a:latin typeface="Calibri (Headings)"/>
              </a:rPr>
              <a:t>program also to measure the power ( dB ) for each point but this program installed on Laptops , to know how accurate the values derived from Al </a:t>
            </a:r>
            <a:r>
              <a:rPr lang="en-US" sz="2800" dirty="0" err="1" smtClean="0">
                <a:latin typeface="Calibri (Headings)"/>
              </a:rPr>
              <a:t>Ghurair</a:t>
            </a:r>
            <a:r>
              <a:rPr lang="en-US" sz="2800" dirty="0" smtClean="0">
                <a:latin typeface="Calibri (Headings)"/>
              </a:rPr>
              <a:t> IPS </a:t>
            </a:r>
            <a:r>
              <a:rPr lang="en-US" sz="2800" dirty="0" smtClean="0">
                <a:latin typeface="Calibri (Headings)"/>
              </a:rPr>
              <a:t>application.</a:t>
            </a:r>
            <a:endParaRPr lang="en-US" sz="2800" dirty="0">
              <a:latin typeface="Calibri (Headings)"/>
            </a:endParaRPr>
          </a:p>
        </p:txBody>
      </p:sp>
      <p:pic>
        <p:nvPicPr>
          <p:cNvPr id="4" name="Picture 3"/>
          <p:cNvPicPr/>
          <p:nvPr/>
        </p:nvPicPr>
        <p:blipFill>
          <a:blip r:embed="rId2"/>
          <a:srcRect/>
          <a:stretch>
            <a:fillRect/>
          </a:stretch>
        </p:blipFill>
        <p:spPr bwMode="auto">
          <a:xfrm>
            <a:off x="3505200" y="3352800"/>
            <a:ext cx="4724400" cy="3124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5">
                    <a:lumMod val="75000"/>
                  </a:schemeClr>
                </a:solidFill>
              </a:rPr>
              <a:t>TP-Link </a:t>
            </a:r>
            <a:r>
              <a:rPr lang="en-US" dirty="0" smtClean="0">
                <a:solidFill>
                  <a:schemeClr val="accent5">
                    <a:lumMod val="75000"/>
                  </a:schemeClr>
                </a:solidFill>
              </a:rPr>
              <a:t>TL-WA500G</a:t>
            </a:r>
          </a:p>
          <a:p>
            <a:pPr>
              <a:buNone/>
            </a:pPr>
            <a:r>
              <a:rPr lang="en-US" dirty="0" smtClean="0"/>
              <a:t>   Wireless </a:t>
            </a:r>
            <a:r>
              <a:rPr lang="en-US" dirty="0" smtClean="0"/>
              <a:t>G speed up to 54Mbps, good for surfing the internet, email and online chat extended Range delivers 4 times the range of the traditional 11g </a:t>
            </a:r>
            <a:r>
              <a:rPr lang="en-US" dirty="0" smtClean="0"/>
              <a:t>products.</a:t>
            </a:r>
          </a:p>
          <a:p>
            <a:pPr>
              <a:buNone/>
            </a:pPr>
            <a:endParaRPr lang="en-US" dirty="0">
              <a:solidFill>
                <a:schemeClr val="accent4">
                  <a:lumMod val="75000"/>
                </a:schemeClr>
              </a:solidFill>
            </a:endParaRPr>
          </a:p>
        </p:txBody>
      </p:sp>
      <p:sp>
        <p:nvSpPr>
          <p:cNvPr id="3" name="Title 2"/>
          <p:cNvSpPr>
            <a:spLocks noGrp="1"/>
          </p:cNvSpPr>
          <p:nvPr>
            <p:ph type="title"/>
          </p:nvPr>
        </p:nvSpPr>
        <p:spPr/>
        <p:txBody>
          <a:bodyPr>
            <a:normAutofit/>
          </a:bodyPr>
          <a:lstStyle/>
          <a:p>
            <a:r>
              <a:rPr lang="en-US" sz="4000" dirty="0" smtClean="0">
                <a:solidFill>
                  <a:schemeClr val="accent4">
                    <a:lumMod val="75000"/>
                  </a:schemeClr>
                </a:solidFill>
                <a:effectLst/>
                <a:latin typeface="Calibri (Headings)"/>
              </a:rPr>
              <a:t> Project </a:t>
            </a:r>
            <a:r>
              <a:rPr lang="en-US" sz="4000" dirty="0" smtClean="0">
                <a:solidFill>
                  <a:schemeClr val="accent4">
                    <a:lumMod val="75000"/>
                  </a:schemeClr>
                </a:solidFill>
                <a:effectLst/>
                <a:latin typeface="Calibri (Headings)"/>
              </a:rPr>
              <a:t>Implementation</a:t>
            </a:r>
            <a:endParaRPr lang="en-US" sz="4000" dirty="0">
              <a:solidFill>
                <a:schemeClr val="accent4">
                  <a:lumMod val="75000"/>
                </a:schemeClr>
              </a:solidFill>
              <a:effectLst/>
              <a:latin typeface="Calibri (Headings)"/>
            </a:endParaRPr>
          </a:p>
        </p:txBody>
      </p:sp>
      <p:pic>
        <p:nvPicPr>
          <p:cNvPr id="4" name="Picture 3" descr="http://ecx.images-amazon.com/images/I/6128Drwx95L._SL1500_.jpg"/>
          <p:cNvPicPr/>
          <p:nvPr/>
        </p:nvPicPr>
        <p:blipFill>
          <a:blip r:embed="rId2" cstate="print"/>
          <a:srcRect/>
          <a:stretch>
            <a:fillRect/>
          </a:stretch>
        </p:blipFill>
        <p:spPr bwMode="auto">
          <a:xfrm>
            <a:off x="3276600" y="4038600"/>
            <a:ext cx="2933700" cy="18097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382000" cy="4788091"/>
          </a:xfrm>
        </p:spPr>
        <p:txBody>
          <a:bodyPr/>
          <a:lstStyle/>
          <a:p>
            <a:pPr>
              <a:buNone/>
            </a:pPr>
            <a:r>
              <a:rPr lang="en-US" dirty="0" smtClean="0"/>
              <a:t>   High </a:t>
            </a:r>
            <a:r>
              <a:rPr lang="en-US" dirty="0" smtClean="0"/>
              <a:t>Power Outdoor </a:t>
            </a:r>
            <a:r>
              <a:rPr lang="en-US" dirty="0" smtClean="0"/>
              <a:t>Wireless,</a:t>
            </a:r>
            <a:r>
              <a:rPr lang="en-US" dirty="0" smtClean="0"/>
              <a:t> 2.4GHz </a:t>
            </a:r>
            <a:r>
              <a:rPr lang="en-US" dirty="0" smtClean="0"/>
              <a:t> 150Mbps,</a:t>
            </a:r>
            <a:r>
              <a:rPr lang="en-US" dirty="0" smtClean="0"/>
              <a:t> Dedicated power amplifier and low noise amplifier improve radio performance</a:t>
            </a:r>
          </a:p>
          <a:p>
            <a:pPr>
              <a:buNone/>
            </a:pPr>
            <a:r>
              <a:rPr lang="en-US" dirty="0" smtClean="0"/>
              <a:t>   Up </a:t>
            </a:r>
            <a:r>
              <a:rPr lang="en-US" dirty="0" smtClean="0"/>
              <a:t>to 500mw power for longer distance </a:t>
            </a:r>
            <a:r>
              <a:rPr lang="en-US" dirty="0" smtClean="0"/>
              <a:t>     transmission.</a:t>
            </a:r>
            <a:endParaRPr lang="en-US" dirty="0"/>
          </a:p>
        </p:txBody>
      </p:sp>
      <p:sp>
        <p:nvSpPr>
          <p:cNvPr id="3" name="Title 2"/>
          <p:cNvSpPr>
            <a:spLocks noGrp="1"/>
          </p:cNvSpPr>
          <p:nvPr>
            <p:ph type="title"/>
          </p:nvPr>
        </p:nvSpPr>
        <p:spPr>
          <a:xfrm>
            <a:off x="685800" y="274638"/>
            <a:ext cx="8001000" cy="1020762"/>
          </a:xfrm>
        </p:spPr>
        <p:txBody>
          <a:bodyPr>
            <a:normAutofit fontScale="90000"/>
          </a:bodyPr>
          <a:lstStyle/>
          <a:p>
            <a:pPr>
              <a:buFont typeface="Wingdings" pitchFamily="2" charset="2"/>
              <a:buChar char="Ø"/>
            </a:pPr>
            <a:r>
              <a:rPr lang="en-US" sz="2700" dirty="0" smtClean="0"/>
              <a:t>TP-LINK TL-WA7210N</a:t>
            </a:r>
            <a:r>
              <a:rPr lang="en-US" dirty="0" smtClean="0"/>
              <a:t/>
            </a:r>
            <a:br>
              <a:rPr lang="en-US" dirty="0" smtClean="0"/>
            </a:br>
            <a:endParaRPr lang="en-US" dirty="0"/>
          </a:p>
        </p:txBody>
      </p:sp>
      <p:pic>
        <p:nvPicPr>
          <p:cNvPr id="4" name="Picture 3" descr="http://ecx.images-amazon.com/images/I/41eSpCSnKHL._SL1024_.jpg"/>
          <p:cNvPicPr/>
          <p:nvPr/>
        </p:nvPicPr>
        <p:blipFill>
          <a:blip r:embed="rId2" cstate="print"/>
          <a:srcRect/>
          <a:stretch>
            <a:fillRect/>
          </a:stretch>
        </p:blipFill>
        <p:spPr bwMode="auto">
          <a:xfrm>
            <a:off x="4876800" y="3810000"/>
            <a:ext cx="1828800" cy="2819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800" dirty="0" smtClean="0">
                <a:latin typeface="Calibri (Headings)"/>
              </a:rPr>
              <a:t>Been working on the second floor of the college of </a:t>
            </a:r>
            <a:r>
              <a:rPr lang="en-US" sz="2800" dirty="0" smtClean="0">
                <a:latin typeface="Calibri (Headings)"/>
              </a:rPr>
              <a:t>Engineering, where </a:t>
            </a:r>
            <a:r>
              <a:rPr lang="en-US" sz="2800" dirty="0" smtClean="0">
                <a:latin typeface="Calibri (Headings)"/>
              </a:rPr>
              <a:t>he was put 8 A.P at the corners of the </a:t>
            </a:r>
            <a:r>
              <a:rPr lang="en-US" sz="2800" dirty="0" smtClean="0">
                <a:latin typeface="Calibri (Headings)"/>
              </a:rPr>
              <a:t>building, with </a:t>
            </a:r>
            <a:r>
              <a:rPr lang="en-US" sz="2800" dirty="0" smtClean="0">
                <a:latin typeface="Calibri (Headings)"/>
              </a:rPr>
              <a:t>the help of the scheme floor </a:t>
            </a:r>
            <a:r>
              <a:rPr lang="en-US" sz="2800" dirty="0" smtClean="0">
                <a:latin typeface="Calibri (Headings)"/>
              </a:rPr>
              <a:t>,were </a:t>
            </a:r>
            <a:r>
              <a:rPr lang="en-US" sz="2800" dirty="0" smtClean="0">
                <a:latin typeface="Calibri (Headings)"/>
              </a:rPr>
              <a:t>taken 60 points in a symmetric way the distance between each point and the other 64cm, and by using AL </a:t>
            </a:r>
            <a:r>
              <a:rPr lang="en-US" sz="2800" dirty="0" err="1" smtClean="0">
                <a:latin typeface="Calibri (Headings)"/>
              </a:rPr>
              <a:t>Ghurair</a:t>
            </a:r>
            <a:r>
              <a:rPr lang="en-US" sz="2800" dirty="0" smtClean="0">
                <a:latin typeface="Calibri (Headings)"/>
              </a:rPr>
              <a:t> IPS   application has been taking the values at every </a:t>
            </a:r>
            <a:r>
              <a:rPr lang="en-US" sz="2800" dirty="0" err="1" smtClean="0">
                <a:latin typeface="Calibri (Headings)"/>
              </a:rPr>
              <a:t>point,and</a:t>
            </a:r>
            <a:r>
              <a:rPr lang="en-US" sz="2800" dirty="0" smtClean="0">
                <a:latin typeface="Calibri (Headings)"/>
              </a:rPr>
              <a:t> it supposed to each point record 8 values that you get from 8 A.P.</a:t>
            </a:r>
          </a:p>
          <a:p>
            <a:endParaRPr lang="en-US" dirty="0"/>
          </a:p>
        </p:txBody>
      </p:sp>
      <p:sp>
        <p:nvSpPr>
          <p:cNvPr id="3" name="Title 2"/>
          <p:cNvSpPr>
            <a:spLocks noGrp="1"/>
          </p:cNvSpPr>
          <p:nvPr>
            <p:ph type="title"/>
          </p:nvPr>
        </p:nvSpPr>
        <p:spPr/>
        <p:txBody>
          <a:bodyPr>
            <a:normAutofit/>
          </a:bodyPr>
          <a:lstStyle/>
          <a:p>
            <a:r>
              <a:rPr lang="en-US" sz="4000" dirty="0" smtClean="0">
                <a:solidFill>
                  <a:schemeClr val="accent5">
                    <a:lumMod val="75000"/>
                  </a:schemeClr>
                </a:solidFill>
                <a:latin typeface="Calibri (Headings)"/>
              </a:rPr>
              <a:t> Plane Map     </a:t>
            </a:r>
            <a:endParaRPr lang="en-US" sz="4000" dirty="0">
              <a:solidFill>
                <a:schemeClr val="accent5">
                  <a:lumMod val="75000"/>
                </a:schemeClr>
              </a:solidFill>
              <a:latin typeface="Calibri (Heading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HP350\Desktop\20160430_172526.jpg"/>
          <p:cNvPicPr/>
          <p:nvPr/>
        </p:nvPicPr>
        <p:blipFill>
          <a:blip r:embed="rId2" cstate="print"/>
          <a:srcRect/>
          <a:stretch>
            <a:fillRect/>
          </a:stretch>
        </p:blipFill>
        <p:spPr bwMode="auto">
          <a:xfrm>
            <a:off x="1447800" y="609600"/>
            <a:ext cx="6400800" cy="3962400"/>
          </a:xfrm>
          <a:prstGeom prst="rect">
            <a:avLst/>
          </a:prstGeom>
          <a:noFill/>
          <a:ln w="9525">
            <a:noFill/>
            <a:miter lim="800000"/>
            <a:headEnd/>
            <a:tailEnd/>
          </a:ln>
        </p:spPr>
      </p:pic>
      <p:sp>
        <p:nvSpPr>
          <p:cNvPr id="5" name="Rectangle 4"/>
          <p:cNvSpPr/>
          <p:nvPr/>
        </p:nvSpPr>
        <p:spPr>
          <a:xfrm>
            <a:off x="1752600" y="4953000"/>
            <a:ext cx="6553200" cy="369332"/>
          </a:xfrm>
          <a:prstGeom prst="rect">
            <a:avLst/>
          </a:prstGeom>
        </p:spPr>
        <p:txBody>
          <a:bodyPr wrap="square">
            <a:spAutoFit/>
          </a:bodyPr>
          <a:lstStyle/>
          <a:p>
            <a:r>
              <a:rPr lang="en-US" dirty="0"/>
              <a:t>the eastern part of the Faculty </a:t>
            </a:r>
            <a:r>
              <a:rPr lang="en-US" dirty="0" smtClean="0"/>
              <a:t>of engineering building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4114800" cy="461665"/>
          </a:xfrm>
          <a:prstGeom prst="rect">
            <a:avLst/>
          </a:prstGeom>
        </p:spPr>
        <p:txBody>
          <a:bodyPr wrap="square">
            <a:spAutoFit/>
          </a:bodyPr>
          <a:lstStyle/>
          <a:p>
            <a:pPr>
              <a:buFont typeface="Wingdings" pitchFamily="2" charset="2"/>
              <a:buChar char="Ø"/>
            </a:pPr>
            <a:r>
              <a:rPr lang="en-US" b="1" dirty="0" smtClean="0"/>
              <a:t>    </a:t>
            </a:r>
            <a:r>
              <a:rPr lang="en-US" sz="2400" b="1" dirty="0" err="1" smtClean="0">
                <a:solidFill>
                  <a:schemeClr val="accent5">
                    <a:lumMod val="75000"/>
                  </a:schemeClr>
                </a:solidFill>
              </a:rPr>
              <a:t>ArcGIS</a:t>
            </a:r>
            <a:r>
              <a:rPr lang="en-US" sz="2400" b="1" dirty="0" smtClean="0">
                <a:solidFill>
                  <a:schemeClr val="accent5">
                    <a:lumMod val="75000"/>
                  </a:schemeClr>
                </a:solidFill>
              </a:rPr>
              <a:t>   </a:t>
            </a:r>
            <a:r>
              <a:rPr lang="en-US" sz="2400" b="1" dirty="0">
                <a:solidFill>
                  <a:schemeClr val="accent5">
                    <a:lumMod val="75000"/>
                  </a:schemeClr>
                </a:solidFill>
              </a:rPr>
              <a:t>Program</a:t>
            </a:r>
            <a:endParaRPr lang="en-US" sz="2400" dirty="0">
              <a:solidFill>
                <a:schemeClr val="accent5">
                  <a:lumMod val="75000"/>
                </a:schemeClr>
              </a:solidFill>
            </a:endParaRPr>
          </a:p>
        </p:txBody>
      </p:sp>
      <p:sp>
        <p:nvSpPr>
          <p:cNvPr id="3" name="Rectangle 2"/>
          <p:cNvSpPr/>
          <p:nvPr/>
        </p:nvSpPr>
        <p:spPr>
          <a:xfrm>
            <a:off x="762000" y="1371600"/>
            <a:ext cx="7010400" cy="1200329"/>
          </a:xfrm>
          <a:prstGeom prst="rect">
            <a:avLst/>
          </a:prstGeom>
        </p:spPr>
        <p:txBody>
          <a:bodyPr wrap="square">
            <a:spAutoFit/>
          </a:bodyPr>
          <a:lstStyle/>
          <a:p>
            <a:pPr algn="just"/>
            <a:r>
              <a:rPr lang="en-US" sz="2400" dirty="0"/>
              <a:t>By using </a:t>
            </a:r>
            <a:r>
              <a:rPr lang="en-US" sz="2400" dirty="0" err="1"/>
              <a:t>ArcGIS</a:t>
            </a:r>
            <a:r>
              <a:rPr lang="en-US" sz="2400" dirty="0"/>
              <a:t> program (Special software engineering Urban Planning), we know the </a:t>
            </a:r>
            <a:r>
              <a:rPr lang="en-US" sz="2400" dirty="0" smtClean="0"/>
              <a:t>coordinate for </a:t>
            </a:r>
            <a:r>
              <a:rPr lang="en-US" sz="2400" dirty="0"/>
              <a:t>each specific  points </a:t>
            </a:r>
            <a:r>
              <a:rPr lang="en-US" sz="2400" dirty="0" smtClean="0"/>
              <a:t>.</a:t>
            </a:r>
            <a:endParaRPr lang="en-US" sz="2400" dirty="0"/>
          </a:p>
        </p:txBody>
      </p:sp>
      <p:pic>
        <p:nvPicPr>
          <p:cNvPr id="4" name="Picture 3" descr="https://scontent-vie1-1.xx.fbcdn.net/hphotos-xat1/v/t35.0-12/13106524_1716604001918651_1164126255_o.jpg?oh=c1b915d68ce72e65eb27555eeec3dd0f&amp;oe=5726F560"/>
          <p:cNvPicPr/>
          <p:nvPr/>
        </p:nvPicPr>
        <p:blipFill>
          <a:blip r:embed="rId2" cstate="print"/>
          <a:srcRect/>
          <a:stretch>
            <a:fillRect/>
          </a:stretch>
        </p:blipFill>
        <p:spPr bwMode="auto">
          <a:xfrm>
            <a:off x="2362200" y="2819400"/>
            <a:ext cx="5638800" cy="289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5">
                    <a:lumMod val="75000"/>
                  </a:schemeClr>
                </a:solidFill>
                <a:latin typeface="Calibri (Headings)"/>
              </a:rPr>
              <a:t>Results and Discussion</a:t>
            </a:r>
            <a:endParaRPr lang="en-US" sz="4000" dirty="0">
              <a:solidFill>
                <a:schemeClr val="accent5">
                  <a:lumMod val="75000"/>
                </a:schemeClr>
              </a:solidFill>
              <a:latin typeface="Calibri (Headings)"/>
            </a:endParaRPr>
          </a:p>
        </p:txBody>
      </p:sp>
      <p:sp>
        <p:nvSpPr>
          <p:cNvPr id="3" name="Content Placeholder 2"/>
          <p:cNvSpPr>
            <a:spLocks noGrp="1"/>
          </p:cNvSpPr>
          <p:nvPr>
            <p:ph idx="1"/>
          </p:nvPr>
        </p:nvSpPr>
        <p:spPr>
          <a:xfrm>
            <a:off x="457200" y="1295400"/>
            <a:ext cx="8229600" cy="4711891"/>
          </a:xfrm>
        </p:spPr>
        <p:txBody>
          <a:bodyPr/>
          <a:lstStyle/>
          <a:p>
            <a:r>
              <a:rPr lang="en-US" dirty="0" smtClean="0"/>
              <a:t>data that were obtained from AL </a:t>
            </a:r>
            <a:r>
              <a:rPr lang="en-US" dirty="0" err="1" smtClean="0"/>
              <a:t>Ghurair</a:t>
            </a:r>
            <a:r>
              <a:rPr lang="en-US" dirty="0" smtClean="0"/>
              <a:t> IPS application at 32 numbers of </a:t>
            </a:r>
            <a:r>
              <a:rPr lang="en-US" dirty="0" smtClean="0"/>
              <a:t>sample.</a:t>
            </a:r>
          </a:p>
          <a:p>
            <a:endParaRPr lang="en-US" dirty="0"/>
          </a:p>
        </p:txBody>
      </p:sp>
      <p:pic>
        <p:nvPicPr>
          <p:cNvPr id="4" name="Picture 3"/>
          <p:cNvPicPr/>
          <p:nvPr/>
        </p:nvPicPr>
        <p:blipFill>
          <a:blip r:embed="rId2"/>
          <a:srcRect/>
          <a:stretch>
            <a:fillRect/>
          </a:stretch>
        </p:blipFill>
        <p:spPr bwMode="auto">
          <a:xfrm>
            <a:off x="3810000" y="2209800"/>
            <a:ext cx="4185202"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609600"/>
            <a:ext cx="6705600" cy="830997"/>
          </a:xfrm>
          <a:prstGeom prst="rect">
            <a:avLst/>
          </a:prstGeom>
        </p:spPr>
        <p:txBody>
          <a:bodyPr wrap="square">
            <a:spAutoFit/>
          </a:bodyPr>
          <a:lstStyle/>
          <a:p>
            <a:pPr>
              <a:buFont typeface="Wingdings" pitchFamily="2" charset="2"/>
              <a:buChar char="Ø"/>
            </a:pPr>
            <a:r>
              <a:rPr lang="en-US" sz="2400" dirty="0" smtClean="0"/>
              <a:t>data that were obtained from  </a:t>
            </a:r>
            <a:r>
              <a:rPr lang="en-US" sz="2400" dirty="0" smtClean="0"/>
              <a:t>InSSIDer4 program</a:t>
            </a:r>
            <a:r>
              <a:rPr lang="en-US" sz="2400" dirty="0" smtClean="0"/>
              <a:t>  </a:t>
            </a:r>
            <a:endParaRPr lang="en-US" sz="2400" dirty="0"/>
          </a:p>
        </p:txBody>
      </p:sp>
      <p:pic>
        <p:nvPicPr>
          <p:cNvPr id="7" name="Picture 6"/>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038600" y="1219200"/>
            <a:ext cx="4572000" cy="5486400"/>
          </a:xfrm>
          <a:prstGeom prst="rect">
            <a:avLst/>
          </a:prstGeom>
          <a:noFill/>
          <a:ln w="9525">
            <a:noFill/>
            <a:miter lim="800000"/>
            <a:headEnd/>
            <a:tailEnd/>
          </a:ln>
        </p:spPr>
      </p:pic>
      <p:sp>
        <p:nvSpPr>
          <p:cNvPr id="51202" name="Rectangle 2"/>
          <p:cNvSpPr>
            <a:spLocks noChangeArrowheads="1"/>
          </p:cNvSpPr>
          <p:nvPr/>
        </p:nvSpPr>
        <p:spPr bwMode="auto">
          <a:xfrm>
            <a:off x="457200" y="1905000"/>
            <a:ext cx="3048000" cy="3277820"/>
          </a:xfrm>
          <a:prstGeom prst="rect">
            <a:avLst/>
          </a:prstGeom>
          <a:noFill/>
          <a:ln w="9525">
            <a:noFill/>
            <a:miter lim="800000"/>
            <a:headEnd/>
            <a:tailEnd/>
          </a:ln>
          <a:effectLst/>
        </p:spPr>
        <p:txBody>
          <a:bodyPr vert="horz" wrap="square" lIns="0" tIns="0" rIns="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NOTE:</a:t>
            </a:r>
            <a:r>
              <a:rPr kumimoji="0" lang="en-US" sz="240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2400" i="0" u="none" strike="noStrike" cap="none" normalizeH="0" baseline="0" dirty="0" smtClean="0">
                <a:ln>
                  <a:noFill/>
                </a:ln>
                <a:effectLst/>
                <a:latin typeface="Times New Roman" pitchFamily="18" charset="0"/>
                <a:ea typeface="Times New Roman" pitchFamily="18" charset="0"/>
                <a:cs typeface="Times New Roman" pitchFamily="18" charset="0"/>
              </a:rPr>
              <a:t>it</a:t>
            </a:r>
            <a:r>
              <a:rPr kumimoji="0" lang="en-US" sz="24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is possible to note that the values that were taken from both applications fairly close to each other and that means we reach a correct and logical results.</a:t>
            </a: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381000" y="533400"/>
          <a:ext cx="82296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286000" y="5334000"/>
            <a:ext cx="5181600" cy="646331"/>
          </a:xfrm>
          <a:prstGeom prst="rect">
            <a:avLst/>
          </a:prstGeom>
          <a:noFill/>
        </p:spPr>
        <p:txBody>
          <a:bodyPr wrap="square" rtlCol="0">
            <a:spAutoFit/>
          </a:bodyPr>
          <a:lstStyle/>
          <a:p>
            <a:r>
              <a:rPr lang="en-US" dirty="0" smtClean="0"/>
              <a:t>Power vs distance at reference point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Ø"/>
            </a:pPr>
            <a:r>
              <a:rPr lang="en-US" sz="2400" dirty="0" smtClean="0"/>
              <a:t>Select Random Points</a:t>
            </a:r>
            <a:endParaRPr lang="en-US" sz="2400" dirty="0"/>
          </a:p>
        </p:txBody>
      </p:sp>
      <p:sp>
        <p:nvSpPr>
          <p:cNvPr id="3" name="Content Placeholder 2"/>
          <p:cNvSpPr>
            <a:spLocks noGrp="1"/>
          </p:cNvSpPr>
          <p:nvPr>
            <p:ph idx="1"/>
          </p:nvPr>
        </p:nvSpPr>
        <p:spPr>
          <a:xfrm>
            <a:off x="457200" y="1219200"/>
            <a:ext cx="8229600" cy="4788091"/>
          </a:xfrm>
        </p:spPr>
        <p:txBody>
          <a:bodyPr>
            <a:normAutofit/>
          </a:bodyPr>
          <a:lstStyle/>
          <a:p>
            <a:pPr>
              <a:buNone/>
            </a:pPr>
            <a:r>
              <a:rPr lang="en-US" sz="2400" dirty="0" smtClean="0">
                <a:latin typeface="Calibri (Headings)"/>
              </a:rPr>
              <a:t>    After </a:t>
            </a:r>
            <a:r>
              <a:rPr lang="en-US" sz="2400" dirty="0" smtClean="0">
                <a:latin typeface="Calibri (Headings)"/>
              </a:rPr>
              <a:t>we take 60 points in symmetric way, and know the coordinate of each 60 </a:t>
            </a:r>
            <a:r>
              <a:rPr lang="en-US" sz="2400" dirty="0" smtClean="0">
                <a:latin typeface="Calibri (Headings)"/>
              </a:rPr>
              <a:t>point,</a:t>
            </a:r>
            <a:r>
              <a:rPr lang="en-US" sz="2400" dirty="0" smtClean="0">
                <a:latin typeface="Calibri (Headings)"/>
              </a:rPr>
              <a:t> the next step is take a random point in the same floor and measuring power by using the same application that used </a:t>
            </a:r>
            <a:r>
              <a:rPr lang="en-US" sz="2400" dirty="0" smtClean="0">
                <a:latin typeface="Calibri (Headings)"/>
              </a:rPr>
              <a:t>previously,</a:t>
            </a:r>
            <a:r>
              <a:rPr lang="en-US" sz="2400" dirty="0" smtClean="0">
                <a:latin typeface="Calibri (Headings)"/>
              </a:rPr>
              <a:t> , the aims of this operation to determine the location of the random point based on his  power. </a:t>
            </a:r>
            <a:endParaRPr lang="en-US" sz="2400" dirty="0">
              <a:latin typeface="Calibri (Heading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Calibri (Headings)"/>
              </a:rPr>
              <a:t>Introduction</a:t>
            </a:r>
          </a:p>
          <a:p>
            <a:r>
              <a:rPr lang="en-US" sz="2800" dirty="0" smtClean="0">
                <a:latin typeface="Calibri (Headings)"/>
              </a:rPr>
              <a:t>Standards</a:t>
            </a:r>
          </a:p>
          <a:p>
            <a:r>
              <a:rPr lang="en-US" sz="2800" dirty="0" smtClean="0">
                <a:latin typeface="Calibri (Headings)"/>
              </a:rPr>
              <a:t>Project </a:t>
            </a:r>
            <a:r>
              <a:rPr lang="en-US" sz="2800" dirty="0">
                <a:latin typeface="Calibri (Headings)"/>
              </a:rPr>
              <a:t>General Idea and </a:t>
            </a:r>
            <a:r>
              <a:rPr lang="en-US" sz="2800" dirty="0" smtClean="0">
                <a:latin typeface="Calibri (Headings)"/>
              </a:rPr>
              <a:t>Methodology</a:t>
            </a:r>
          </a:p>
          <a:p>
            <a:r>
              <a:rPr lang="en-US" sz="2800" dirty="0">
                <a:latin typeface="Calibri (Headings)"/>
              </a:rPr>
              <a:t>Project </a:t>
            </a:r>
            <a:r>
              <a:rPr lang="en-US" sz="2800" dirty="0" smtClean="0">
                <a:latin typeface="Calibri (Headings)"/>
              </a:rPr>
              <a:t>Implementation</a:t>
            </a:r>
          </a:p>
          <a:p>
            <a:r>
              <a:rPr lang="en-US" sz="2800" dirty="0">
                <a:latin typeface="Calibri (Headings)"/>
              </a:rPr>
              <a:t>Results </a:t>
            </a:r>
            <a:r>
              <a:rPr lang="en-US" sz="2800" dirty="0" smtClean="0">
                <a:latin typeface="Calibri (Headings)"/>
              </a:rPr>
              <a:t>and Discussion</a:t>
            </a:r>
          </a:p>
          <a:p>
            <a:r>
              <a:rPr lang="en-US" sz="2800" dirty="0" smtClean="0">
                <a:latin typeface="Calibri (Headings)"/>
              </a:rPr>
              <a:t>Conclusions </a:t>
            </a:r>
            <a:r>
              <a:rPr lang="en-US" sz="2800" dirty="0">
                <a:latin typeface="Calibri (Headings)"/>
              </a:rPr>
              <a:t>and Going on Work</a:t>
            </a:r>
          </a:p>
        </p:txBody>
      </p:sp>
      <p:sp>
        <p:nvSpPr>
          <p:cNvPr id="2" name="Title 1"/>
          <p:cNvSpPr>
            <a:spLocks noGrp="1"/>
          </p:cNvSpPr>
          <p:nvPr>
            <p:ph type="title"/>
          </p:nvPr>
        </p:nvSpPr>
        <p:spPr/>
        <p:txBody>
          <a:bodyPr>
            <a:normAutofit/>
          </a:bodyPr>
          <a:lstStyle/>
          <a:p>
            <a:pPr algn="l"/>
            <a:r>
              <a:rPr lang="en-US" sz="4000" b="1" dirty="0" smtClean="0">
                <a:solidFill>
                  <a:schemeClr val="accent4">
                    <a:lumMod val="75000"/>
                  </a:schemeClr>
                </a:solidFill>
                <a:latin typeface="Calibri (Headings)"/>
              </a:rPr>
              <a:t>Outline</a:t>
            </a:r>
            <a:endParaRPr lang="en-US" sz="4000" b="1" dirty="0">
              <a:solidFill>
                <a:schemeClr val="accent4">
                  <a:lumMod val="75000"/>
                </a:schemeClr>
              </a:solidFill>
              <a:latin typeface="Calibri (Heading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gn="just">
              <a:buNone/>
            </a:pPr>
            <a:r>
              <a:rPr lang="en-US" sz="2000" dirty="0" smtClean="0"/>
              <a:t>   </a:t>
            </a:r>
            <a:r>
              <a:rPr lang="en-US" sz="1800" dirty="0" smtClean="0"/>
              <a:t>To </a:t>
            </a:r>
            <a:r>
              <a:rPr lang="en-US" sz="1800" dirty="0" smtClean="0"/>
              <a:t>increase the accuracy of finding your location , this IPS system is suitable  . And we can use it instead of satellites because IPS relies on nearby nodes.   And IPS can be entirely local to your </a:t>
            </a:r>
            <a:r>
              <a:rPr lang="en-US" sz="1800" dirty="0" smtClean="0"/>
              <a:t>Smartphone </a:t>
            </a:r>
            <a:r>
              <a:rPr lang="en-US" sz="1800" dirty="0" smtClean="0"/>
              <a:t>or other navigation </a:t>
            </a:r>
            <a:r>
              <a:rPr lang="en-US" sz="1800" dirty="0" smtClean="0"/>
              <a:t>devices.</a:t>
            </a:r>
          </a:p>
          <a:p>
            <a:pPr lvl="0" algn="just">
              <a:buNone/>
            </a:pPr>
            <a:r>
              <a:rPr lang="en-US" sz="1800" dirty="0" smtClean="0"/>
              <a:t>   Wireless </a:t>
            </a:r>
            <a:r>
              <a:rPr lang="en-US" sz="1800" dirty="0" smtClean="0"/>
              <a:t>combined with other technologies Such as optical (e.g., IR), inertial, dc electromagnetic and ultrasonic for indoor location is another trend. How to combine these technologies into a practical system is a topic of sensor.</a:t>
            </a:r>
          </a:p>
          <a:p>
            <a:pPr lvl="0" algn="just">
              <a:buNone/>
            </a:pPr>
            <a:r>
              <a:rPr lang="en-US" sz="1800" dirty="0" smtClean="0"/>
              <a:t>   How </a:t>
            </a:r>
            <a:r>
              <a:rPr lang="en-US" sz="1800" dirty="0" smtClean="0"/>
              <a:t>to deploy sensors to improve the positioning accuracy, how to finish deploying wireless positioning system in a short time, especially for emergency responder application is also worth considering.</a:t>
            </a:r>
          </a:p>
          <a:p>
            <a:pPr>
              <a:buNone/>
            </a:pPr>
            <a:endParaRPr lang="en-US" sz="2000" dirty="0"/>
          </a:p>
        </p:txBody>
      </p:sp>
      <p:sp>
        <p:nvSpPr>
          <p:cNvPr id="4" name="Title 3"/>
          <p:cNvSpPr>
            <a:spLocks noGrp="1"/>
          </p:cNvSpPr>
          <p:nvPr>
            <p:ph type="title"/>
          </p:nvPr>
        </p:nvSpPr>
        <p:spPr/>
        <p:txBody>
          <a:bodyPr>
            <a:normAutofit/>
          </a:bodyPr>
          <a:lstStyle/>
          <a:p>
            <a:r>
              <a:rPr lang="en-US" sz="3200" dirty="0" smtClean="0">
                <a:solidFill>
                  <a:schemeClr val="accent5">
                    <a:lumMod val="50000"/>
                  </a:schemeClr>
                </a:solidFill>
              </a:rPr>
              <a:t>Conclusions and Going on work</a:t>
            </a:r>
            <a:endParaRPr lang="en-US" sz="3200" dirty="0">
              <a:solidFill>
                <a:schemeClr val="accent5">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24200" y="3048000"/>
            <a:ext cx="2175596" cy="769441"/>
          </a:xfrm>
          <a:prstGeom prst="rect">
            <a:avLst/>
          </a:prstGeom>
        </p:spPr>
        <p:txBody>
          <a:bodyPr wrap="square">
            <a:spAutoFit/>
          </a:bodyPr>
          <a:lstStyle/>
          <a:p>
            <a:pPr lvl="0" algn="ctr"/>
            <a:r>
              <a:rPr lang="en-US" sz="4400" b="1" dirty="0">
                <a:ln w="10541" cmpd="sng">
                  <a:solidFill>
                    <a:srgbClr val="2DA2BF">
                      <a:shade val="88000"/>
                      <a:satMod val="110000"/>
                    </a:srgbClr>
                  </a:solidFill>
                  <a:prstDash val="solid"/>
                </a:ln>
                <a:solidFill>
                  <a:srgbClr val="474B78">
                    <a:lumMod val="75000"/>
                  </a:srgbClr>
                </a:solidFill>
              </a:rPr>
              <a:t>Thanks</a:t>
            </a:r>
            <a:endParaRPr lang="en-US" sz="4400" b="1" dirty="0">
              <a:ln w="10541" cmpd="sng">
                <a:solidFill>
                  <a:srgbClr val="2DA2BF">
                    <a:shade val="88000"/>
                    <a:satMod val="110000"/>
                  </a:srgbClr>
                </a:solidFill>
                <a:prstDash val="solid"/>
              </a:ln>
              <a:solidFill>
                <a:srgbClr val="474B78">
                  <a:lumMod val="75000"/>
                </a:srgb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342900" lvl="1" indent="-342900">
              <a:buFont typeface="Wingdings" pitchFamily="2" charset="2"/>
              <a:buChar char="Ø"/>
            </a:pPr>
            <a:r>
              <a:rPr lang="en-US" b="1" dirty="0" smtClean="0"/>
              <a:t> </a:t>
            </a:r>
            <a:r>
              <a:rPr lang="en-US" sz="2600" b="1" dirty="0" smtClean="0"/>
              <a:t>Concept </a:t>
            </a:r>
            <a:r>
              <a:rPr lang="en-US" sz="2600" b="1" dirty="0"/>
              <a:t>of Indoor Positioning </a:t>
            </a:r>
            <a:r>
              <a:rPr lang="en-US" sz="2600" b="1" dirty="0" smtClean="0"/>
              <a:t>Systems</a:t>
            </a:r>
          </a:p>
          <a:p>
            <a:pPr marL="342900" lvl="1" indent="-342900">
              <a:buNone/>
            </a:pPr>
            <a:endParaRPr lang="en-US" sz="2000" dirty="0"/>
          </a:p>
          <a:p>
            <a:pPr algn="just">
              <a:buNone/>
            </a:pPr>
            <a:r>
              <a:rPr lang="en-US" sz="2400" dirty="0" smtClean="0"/>
              <a:t>  </a:t>
            </a:r>
            <a:r>
              <a:rPr lang="en-US" sz="2800" dirty="0" smtClean="0">
                <a:latin typeface="Calibri (Headings)"/>
              </a:rPr>
              <a:t>An</a:t>
            </a:r>
            <a:r>
              <a:rPr lang="en-US" sz="2800" dirty="0">
                <a:latin typeface="Calibri (Headings)"/>
              </a:rPr>
              <a:t> </a:t>
            </a:r>
            <a:r>
              <a:rPr lang="en-US" sz="2800" b="1" dirty="0">
                <a:latin typeface="Calibri (Headings)"/>
              </a:rPr>
              <a:t>indoor positioning system</a:t>
            </a:r>
            <a:r>
              <a:rPr lang="en-US" sz="2800" dirty="0">
                <a:latin typeface="Calibri (Headings)"/>
              </a:rPr>
              <a:t> (</a:t>
            </a:r>
            <a:r>
              <a:rPr lang="en-US" sz="2800" b="1" dirty="0">
                <a:latin typeface="Calibri (Headings)"/>
              </a:rPr>
              <a:t>IPS</a:t>
            </a:r>
            <a:r>
              <a:rPr lang="en-US" sz="2800" dirty="0">
                <a:latin typeface="Calibri (Headings)"/>
              </a:rPr>
              <a:t>) is a system to locate objects or people inside a building using radio waves, magnetic fields, acoustic signals, or other sensory information collected by mobile </a:t>
            </a:r>
            <a:r>
              <a:rPr lang="en-US" sz="2800" dirty="0" smtClean="0">
                <a:latin typeface="Calibri (Headings)"/>
              </a:rPr>
              <a:t>devices.</a:t>
            </a:r>
          </a:p>
          <a:p>
            <a:pPr algn="just">
              <a:buNone/>
            </a:pPr>
            <a:r>
              <a:rPr lang="en-US" sz="2800" dirty="0" smtClean="0">
                <a:latin typeface="Calibri (Headings)"/>
              </a:rPr>
              <a:t>   IPS systems </a:t>
            </a:r>
            <a:r>
              <a:rPr lang="en-US" sz="2800" dirty="0">
                <a:latin typeface="Calibri (Headings)"/>
              </a:rPr>
              <a:t>use different technologies, including distance measurement to nearby anchor nodes (nodes with known positions, </a:t>
            </a:r>
            <a:r>
              <a:rPr lang="en-US" sz="2800" dirty="0" err="1" smtClean="0">
                <a:latin typeface="Calibri (Headings)"/>
              </a:rPr>
              <a:t>e.g</a:t>
            </a:r>
            <a:r>
              <a:rPr lang="en-US" sz="2800" dirty="0" smtClean="0">
                <a:latin typeface="Calibri (Headings)"/>
              </a:rPr>
              <a:t>,</a:t>
            </a:r>
            <a:r>
              <a:rPr lang="en-US" sz="2800" dirty="0">
                <a:latin typeface="Calibri (Headings)"/>
              </a:rPr>
              <a:t> Wi-Fi access points </a:t>
            </a:r>
            <a:r>
              <a:rPr lang="en-US" sz="2800" dirty="0" smtClean="0">
                <a:latin typeface="Calibri (Headings)"/>
              </a:rPr>
              <a:t>( </a:t>
            </a:r>
            <a:r>
              <a:rPr lang="en-US" sz="2800" dirty="0">
                <a:latin typeface="Calibri (Headings)"/>
              </a:rPr>
              <a:t>used in our project) </a:t>
            </a:r>
            <a:r>
              <a:rPr lang="en-US" sz="2800" dirty="0" smtClean="0">
                <a:latin typeface="Calibri (Headings)"/>
              </a:rPr>
              <a:t>.</a:t>
            </a:r>
            <a:endParaRPr lang="en-US" sz="2800" dirty="0">
              <a:latin typeface="Calibri (Headings)"/>
            </a:endParaRPr>
          </a:p>
        </p:txBody>
      </p:sp>
      <p:sp>
        <p:nvSpPr>
          <p:cNvPr id="2" name="Title 1"/>
          <p:cNvSpPr>
            <a:spLocks noGrp="1"/>
          </p:cNvSpPr>
          <p:nvPr>
            <p:ph type="title"/>
          </p:nvPr>
        </p:nvSpPr>
        <p:spPr/>
        <p:txBody>
          <a:bodyPr>
            <a:normAutofit/>
          </a:bodyPr>
          <a:lstStyle/>
          <a:p>
            <a:pPr algn="l"/>
            <a:r>
              <a:rPr lang="en-US" sz="4000" b="1" dirty="0" smtClean="0">
                <a:solidFill>
                  <a:schemeClr val="accent4">
                    <a:lumMod val="75000"/>
                  </a:schemeClr>
                </a:solidFill>
                <a:effectLst/>
                <a:latin typeface="Calibri (Headings)"/>
              </a:rPr>
              <a:t>Introduction</a:t>
            </a:r>
            <a:endParaRPr lang="en-US" sz="4000" b="1" dirty="0">
              <a:solidFill>
                <a:schemeClr val="accent4">
                  <a:lumMod val="75000"/>
                </a:schemeClr>
              </a:solidFill>
              <a:effectLst/>
              <a:latin typeface="Calibri (Heading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Wingdings" pitchFamily="2" charset="2"/>
              <a:buChar char="v"/>
            </a:pPr>
            <a:r>
              <a:rPr lang="en-US" sz="2800" dirty="0" smtClean="0">
                <a:latin typeface="Calibri (Headings)"/>
              </a:rPr>
              <a:t>Following the achievements of satellite‐based location services in outdoor applications the challenge has shifted to the provision of such services for the indoor environment. However, the ability to locate objects and people indoors remains a substantial challenge, forming the major bottleneck preventing seamless positioning in all environments.</a:t>
            </a:r>
            <a:endParaRPr lang="en-US" sz="2800" dirty="0">
              <a:latin typeface="Calibri (Headings)"/>
            </a:endParaRPr>
          </a:p>
        </p:txBody>
      </p:sp>
      <p:sp>
        <p:nvSpPr>
          <p:cNvPr id="3" name="Title 2"/>
          <p:cNvSpPr>
            <a:spLocks noGrp="1"/>
          </p:cNvSpPr>
          <p:nvPr>
            <p:ph type="title"/>
          </p:nvPr>
        </p:nvSpPr>
        <p:spPr/>
        <p:txBody>
          <a:bodyPr>
            <a:normAutofit/>
          </a:bodyPr>
          <a:lstStyle/>
          <a:p>
            <a:pPr lvl="1" algn="l" rtl="0">
              <a:spcBef>
                <a:spcPct val="0"/>
              </a:spcBef>
            </a:pPr>
            <a:r>
              <a:rPr lang="en-US" sz="4400" dirty="0" smtClean="0">
                <a:solidFill>
                  <a:schemeClr val="accent4">
                    <a:lumMod val="75000"/>
                  </a:schemeClr>
                </a:solidFill>
                <a:latin typeface="Calibri (Headings)"/>
              </a:rPr>
              <a:t> </a:t>
            </a:r>
            <a:r>
              <a:rPr lang="en-US" sz="4000" dirty="0" smtClean="0">
                <a:solidFill>
                  <a:schemeClr val="accent4">
                    <a:lumMod val="75000"/>
                  </a:schemeClr>
                </a:solidFill>
                <a:latin typeface="Calibri (Headings)"/>
              </a:rPr>
              <a:t> Motivations</a:t>
            </a:r>
            <a:r>
              <a:rPr lang="en-US" sz="1400" dirty="0"/>
              <a:t/>
            </a:r>
            <a:br>
              <a:rPr lang="en-US" sz="1400" dirty="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ü"/>
            </a:pPr>
            <a:r>
              <a:rPr lang="en-US" sz="2800" dirty="0">
                <a:latin typeface="Calibri (Headings)"/>
              </a:rPr>
              <a:t>The aim of the project is to locate objects or people inside a building using Wi-Fi network and collected data by using mobile devices.</a:t>
            </a:r>
            <a:endParaRPr lang="en-US" sz="2800" b="1" dirty="0">
              <a:latin typeface="Calibri (Headings)"/>
            </a:endParaRPr>
          </a:p>
          <a:p>
            <a:pPr algn="just">
              <a:buFont typeface="Wingdings" pitchFamily="2" charset="2"/>
              <a:buChar char="ü"/>
            </a:pPr>
            <a:r>
              <a:rPr lang="en-US" sz="2800" dirty="0">
                <a:latin typeface="Calibri (Headings)"/>
              </a:rPr>
              <a:t>Knowledge of power for each point, which is obtained from A.P by using AL </a:t>
            </a:r>
            <a:r>
              <a:rPr lang="en-US" sz="2800" dirty="0" err="1">
                <a:latin typeface="Calibri (Headings)"/>
              </a:rPr>
              <a:t>Ghurair</a:t>
            </a:r>
            <a:r>
              <a:rPr lang="en-US" sz="2800" dirty="0">
                <a:latin typeface="Calibri (Headings)"/>
              </a:rPr>
              <a:t> IPS application</a:t>
            </a:r>
            <a:r>
              <a:rPr lang="en-US" sz="2800" dirty="0" smtClean="0">
                <a:latin typeface="Calibri (Headings)"/>
              </a:rPr>
              <a:t>.</a:t>
            </a:r>
          </a:p>
          <a:p>
            <a:pPr algn="just">
              <a:buFont typeface="Wingdings" pitchFamily="2" charset="2"/>
              <a:buChar char="ü"/>
            </a:pPr>
            <a:r>
              <a:rPr lang="en-US" sz="2800" dirty="0">
                <a:latin typeface="Calibri (Headings)"/>
              </a:rPr>
              <a:t>This project will help to locate object easily through the network due to the availability of these networks in all indoor places.</a:t>
            </a:r>
            <a:r>
              <a:rPr lang="en-US" sz="2800" dirty="0" smtClean="0">
                <a:latin typeface="Calibri (Headings)"/>
              </a:rPr>
              <a:t> </a:t>
            </a:r>
            <a:r>
              <a:rPr lang="en-US" sz="2800" dirty="0">
                <a:latin typeface="Calibri (Headings)"/>
              </a:rPr>
              <a:t> </a:t>
            </a:r>
          </a:p>
          <a:p>
            <a:endParaRPr lang="en-US" dirty="0"/>
          </a:p>
        </p:txBody>
      </p:sp>
      <p:sp>
        <p:nvSpPr>
          <p:cNvPr id="2" name="Title 1"/>
          <p:cNvSpPr>
            <a:spLocks noGrp="1"/>
          </p:cNvSpPr>
          <p:nvPr>
            <p:ph type="title"/>
          </p:nvPr>
        </p:nvSpPr>
        <p:spPr/>
        <p:txBody>
          <a:bodyPr/>
          <a:lstStyle/>
          <a:p>
            <a:pPr lvl="1" algn="l" rtl="0">
              <a:spcBef>
                <a:spcPct val="0"/>
              </a:spcBef>
            </a:pPr>
            <a:r>
              <a:rPr lang="en-US" sz="4000" b="1" dirty="0">
                <a:solidFill>
                  <a:schemeClr val="accent4">
                    <a:lumMod val="75000"/>
                  </a:schemeClr>
                </a:solidFill>
                <a:latin typeface="Calibri (Headings)"/>
              </a:rPr>
              <a:t>Aims and Objectives</a:t>
            </a:r>
            <a:r>
              <a:rPr lang="en-US" sz="1400" dirty="0"/>
              <a:t/>
            </a:r>
            <a:br>
              <a:rPr lang="en-US" sz="1400" dirty="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en-US" sz="2800" dirty="0">
                <a:latin typeface="Calibri (Headings)"/>
              </a:rPr>
              <a:t>IEEE </a:t>
            </a:r>
            <a:r>
              <a:rPr lang="en-US" sz="2800" dirty="0" smtClean="0">
                <a:latin typeface="Calibri (Headings)"/>
              </a:rPr>
              <a:t>802.11:</a:t>
            </a:r>
          </a:p>
          <a:p>
            <a:pPr algn="just">
              <a:buNone/>
            </a:pPr>
            <a:r>
              <a:rPr lang="en-US" sz="2800" dirty="0" smtClean="0">
                <a:latin typeface="Calibri (Headings)"/>
              </a:rPr>
              <a:t>   IEEE </a:t>
            </a:r>
            <a:r>
              <a:rPr lang="en-US" sz="2800" dirty="0">
                <a:latin typeface="Calibri (Headings)"/>
              </a:rPr>
              <a:t>802.11 refers to the set of standards that define communication for wireless LANs </a:t>
            </a:r>
            <a:r>
              <a:rPr lang="en-US" sz="2800" dirty="0" smtClean="0">
                <a:latin typeface="Calibri (Headings)"/>
              </a:rPr>
              <a:t> (wireless local </a:t>
            </a:r>
            <a:r>
              <a:rPr lang="en-US" sz="2800" dirty="0">
                <a:latin typeface="Calibri (Headings)"/>
              </a:rPr>
              <a:t>area network, or WLANs) </a:t>
            </a:r>
            <a:r>
              <a:rPr lang="en-US" sz="2800" dirty="0" smtClean="0">
                <a:latin typeface="Calibri (Headings)"/>
              </a:rPr>
              <a:t>.</a:t>
            </a:r>
          </a:p>
          <a:p>
            <a:pPr algn="just">
              <a:buNone/>
            </a:pPr>
            <a:r>
              <a:rPr lang="en-US" sz="2800" dirty="0">
                <a:latin typeface="Calibri (Headings)"/>
              </a:rPr>
              <a:t> </a:t>
            </a:r>
            <a:r>
              <a:rPr lang="en-US" sz="2800" dirty="0" smtClean="0">
                <a:latin typeface="Calibri (Headings)"/>
              </a:rPr>
              <a:t>  The </a:t>
            </a:r>
            <a:r>
              <a:rPr lang="en-US" sz="2800" dirty="0">
                <a:latin typeface="Calibri (Headings)"/>
              </a:rPr>
              <a:t>technology behind 802.11 is branded to consumers as </a:t>
            </a:r>
            <a:r>
              <a:rPr lang="en-US" sz="2800" dirty="0" smtClean="0">
                <a:latin typeface="Calibri (Headings)"/>
              </a:rPr>
              <a:t>Wi-Fi.</a:t>
            </a:r>
            <a:endParaRPr lang="en-US" sz="2800" dirty="0">
              <a:latin typeface="Calibri (Headings)"/>
            </a:endParaRPr>
          </a:p>
        </p:txBody>
      </p:sp>
      <p:sp>
        <p:nvSpPr>
          <p:cNvPr id="2" name="Title 1"/>
          <p:cNvSpPr>
            <a:spLocks noGrp="1"/>
          </p:cNvSpPr>
          <p:nvPr>
            <p:ph type="title"/>
          </p:nvPr>
        </p:nvSpPr>
        <p:spPr/>
        <p:txBody>
          <a:bodyPr>
            <a:normAutofit/>
          </a:bodyPr>
          <a:lstStyle/>
          <a:p>
            <a:pPr algn="l"/>
            <a:r>
              <a:rPr lang="en-US" sz="4000" b="1" dirty="0">
                <a:solidFill>
                  <a:schemeClr val="accent4">
                    <a:lumMod val="75000"/>
                  </a:schemeClr>
                </a:solidFill>
                <a:latin typeface="Calibri (Headings)"/>
              </a:rPr>
              <a:t>Standards</a:t>
            </a:r>
            <a:r>
              <a:rPr lang="en-US" sz="4000" b="1" dirty="0">
                <a:solidFill>
                  <a:schemeClr val="accent4">
                    <a:lumMod val="75000"/>
                  </a:schemeClr>
                </a:solidFill>
              </a:rPr>
              <a:t> </a:t>
            </a:r>
            <a:endParaRPr lang="en-US" sz="4000"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838200" y="1371600"/>
            <a:ext cx="7315200" cy="45720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pPr algn="l"/>
            <a:r>
              <a:rPr lang="en-US" b="1" dirty="0" smtClean="0">
                <a:solidFill>
                  <a:schemeClr val="accent5">
                    <a:lumMod val="75000"/>
                  </a:schemeClr>
                </a:solidFill>
              </a:rPr>
              <a:t> </a:t>
            </a:r>
            <a:r>
              <a:rPr lang="en-US" sz="4000" b="1" dirty="0">
                <a:solidFill>
                  <a:schemeClr val="accent5">
                    <a:lumMod val="75000"/>
                  </a:schemeClr>
                </a:solidFill>
                <a:latin typeface="Calibri (Headings)"/>
              </a:rPr>
              <a:t>Project General Idea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754563"/>
          </a:xfrm>
        </p:spPr>
        <p:txBody>
          <a:bodyPr/>
          <a:lstStyle/>
          <a:p>
            <a:pPr>
              <a:buFont typeface="Wingdings" pitchFamily="2" charset="2"/>
              <a:buChar char="Ø"/>
            </a:pPr>
            <a:r>
              <a:rPr lang="en-US" sz="2800" dirty="0" smtClean="0">
                <a:latin typeface="Calibri (Headings)"/>
              </a:rPr>
              <a:t>Programs </a:t>
            </a:r>
            <a:r>
              <a:rPr lang="en-US" sz="2800" dirty="0">
                <a:latin typeface="Calibri (Headings)"/>
              </a:rPr>
              <a:t>and </a:t>
            </a:r>
            <a:r>
              <a:rPr lang="en-US" sz="2800" dirty="0" smtClean="0">
                <a:latin typeface="Calibri (Headings)"/>
              </a:rPr>
              <a:t>software</a:t>
            </a:r>
          </a:p>
          <a:p>
            <a:pPr>
              <a:buFont typeface="Wingdings" pitchFamily="2" charset="2"/>
              <a:buChar char="ü"/>
            </a:pPr>
            <a:r>
              <a:rPr lang="en-US" sz="2800" dirty="0" smtClean="0">
                <a:latin typeface="Calibri (Headings)"/>
              </a:rPr>
              <a:t> AL </a:t>
            </a:r>
            <a:r>
              <a:rPr lang="en-US" sz="2800" dirty="0" err="1" smtClean="0">
                <a:latin typeface="Calibri (Headings)"/>
              </a:rPr>
              <a:t>Ghurair</a:t>
            </a:r>
            <a:r>
              <a:rPr lang="en-US" sz="2800" dirty="0" smtClean="0">
                <a:latin typeface="Calibri (Headings)"/>
              </a:rPr>
              <a:t> </a:t>
            </a:r>
            <a:r>
              <a:rPr lang="en-US" sz="2800" dirty="0">
                <a:latin typeface="Calibri (Headings)"/>
              </a:rPr>
              <a:t>IPS   </a:t>
            </a:r>
            <a:r>
              <a:rPr lang="en-US" sz="2800" dirty="0" smtClean="0">
                <a:latin typeface="Calibri (Headings)"/>
              </a:rPr>
              <a:t>application</a:t>
            </a:r>
          </a:p>
          <a:p>
            <a:pPr>
              <a:buNone/>
            </a:pPr>
            <a:endParaRPr lang="en-US" dirty="0"/>
          </a:p>
        </p:txBody>
      </p:sp>
      <p:sp>
        <p:nvSpPr>
          <p:cNvPr id="2" name="Title 1"/>
          <p:cNvSpPr>
            <a:spLocks noGrp="1"/>
          </p:cNvSpPr>
          <p:nvPr>
            <p:ph type="title"/>
          </p:nvPr>
        </p:nvSpPr>
        <p:spPr/>
        <p:txBody>
          <a:bodyPr>
            <a:normAutofit/>
          </a:bodyPr>
          <a:lstStyle/>
          <a:p>
            <a:pPr algn="l"/>
            <a:r>
              <a:rPr lang="en-US" sz="4000" b="1" dirty="0">
                <a:solidFill>
                  <a:schemeClr val="accent4">
                    <a:lumMod val="75000"/>
                  </a:schemeClr>
                </a:solidFill>
                <a:latin typeface="Calibri (Headings)"/>
              </a:rPr>
              <a:t>Methodology</a:t>
            </a:r>
            <a:endParaRPr lang="en-US" sz="4000" dirty="0">
              <a:solidFill>
                <a:schemeClr val="accent4">
                  <a:lumMod val="75000"/>
                </a:schemeClr>
              </a:solidFill>
              <a:latin typeface="Calibri (Headings)"/>
            </a:endParaRPr>
          </a:p>
        </p:txBody>
      </p:sp>
      <p:pic>
        <p:nvPicPr>
          <p:cNvPr id="4" name="Picture 3" descr="C:\Users\HP350\Desktop\13115321_1701524023457698_1734807845_n.jpg"/>
          <p:cNvPicPr/>
          <p:nvPr/>
        </p:nvPicPr>
        <p:blipFill>
          <a:blip r:embed="rId2"/>
          <a:srcRect/>
          <a:stretch>
            <a:fillRect/>
          </a:stretch>
        </p:blipFill>
        <p:spPr bwMode="auto">
          <a:xfrm>
            <a:off x="2438400" y="2362200"/>
            <a:ext cx="3429000" cy="4114800"/>
          </a:xfrm>
          <a:prstGeom prst="rect">
            <a:avLst/>
          </a:prstGeom>
          <a:noFill/>
          <a:ln w="9525">
            <a:noFill/>
            <a:miter lim="800000"/>
            <a:headEnd/>
            <a:tailEnd/>
          </a:ln>
        </p:spPr>
      </p:pic>
      <p:pic>
        <p:nvPicPr>
          <p:cNvPr id="5" name="Picture 4" descr="C:\Users\HP350\Desktop\13082081_1701524033457697_66656687_n.jpg"/>
          <p:cNvPicPr/>
          <p:nvPr/>
        </p:nvPicPr>
        <p:blipFill>
          <a:blip r:embed="rId3"/>
          <a:srcRect/>
          <a:stretch>
            <a:fillRect/>
          </a:stretch>
        </p:blipFill>
        <p:spPr bwMode="auto">
          <a:xfrm>
            <a:off x="6172200" y="2362200"/>
            <a:ext cx="2590800"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lstStyle/>
          <a:p>
            <a:pPr rtl="1">
              <a:buNone/>
            </a:pPr>
            <a:r>
              <a:rPr lang="en-US" dirty="0" smtClean="0"/>
              <a:t>.</a:t>
            </a:r>
            <a:r>
              <a:rPr lang="en-US" sz="2800" dirty="0" smtClean="0">
                <a:latin typeface="Calibri (Headings)"/>
              </a:rPr>
              <a:t>Write </a:t>
            </a:r>
            <a:r>
              <a:rPr lang="en-US" sz="2800" dirty="0" smtClean="0">
                <a:latin typeface="Calibri (Headings)"/>
              </a:rPr>
              <a:t>the name of </a:t>
            </a:r>
            <a:r>
              <a:rPr lang="en-US" sz="2800" dirty="0" err="1" smtClean="0">
                <a:latin typeface="Calibri (Headings)"/>
              </a:rPr>
              <a:t>siteID</a:t>
            </a:r>
            <a:r>
              <a:rPr lang="en-US" sz="2800" dirty="0" smtClean="0">
                <a:latin typeface="Calibri (Headings)"/>
              </a:rPr>
              <a:t> such as </a:t>
            </a:r>
            <a:r>
              <a:rPr lang="en-US" sz="2800" dirty="0" smtClean="0">
                <a:latin typeface="Calibri (Headings)"/>
              </a:rPr>
              <a:t>Najah.</a:t>
            </a:r>
            <a:r>
              <a:rPr lang="ar-SA" dirty="0" smtClean="0"/>
              <a:t>1</a:t>
            </a:r>
            <a:endParaRPr lang="en-US" dirty="0" smtClean="0"/>
          </a:p>
          <a:p>
            <a:pPr rtl="1">
              <a:buNone/>
            </a:pPr>
            <a:r>
              <a:rPr lang="en-US" sz="2800" dirty="0" smtClean="0">
                <a:latin typeface="Calibri (Headings)"/>
              </a:rPr>
              <a:t>2.Write the name of section that works it such as </a:t>
            </a:r>
            <a:r>
              <a:rPr lang="en-US" sz="2800" dirty="0" smtClean="0">
                <a:latin typeface="Calibri (Headings)"/>
              </a:rPr>
              <a:t>E2A.</a:t>
            </a:r>
          </a:p>
          <a:p>
            <a:pPr rtl="1">
              <a:buNone/>
            </a:pPr>
            <a:r>
              <a:rPr lang="en-US" sz="2800" dirty="0" smtClean="0">
                <a:latin typeface="Calibri (Headings)"/>
              </a:rPr>
              <a:t>3.Choose the number of samples that used </a:t>
            </a:r>
            <a:r>
              <a:rPr lang="en-US" sz="2800" dirty="0" smtClean="0">
                <a:latin typeface="Calibri (Headings)"/>
              </a:rPr>
              <a:t>it </a:t>
            </a:r>
            <a:r>
              <a:rPr lang="en-US" sz="2800" dirty="0" smtClean="0">
                <a:latin typeface="Calibri (Headings)"/>
              </a:rPr>
              <a:t>for example 4,8,32,64,128.</a:t>
            </a:r>
          </a:p>
          <a:p>
            <a:pPr rtl="1">
              <a:buNone/>
            </a:pPr>
            <a:r>
              <a:rPr lang="en-US" sz="2800" dirty="0" smtClean="0">
                <a:latin typeface="Calibri (Headings)"/>
              </a:rPr>
              <a:t>4.Write the name or numbers of point that take it power value, finally press save.</a:t>
            </a:r>
          </a:p>
          <a:p>
            <a:pPr rtl="1">
              <a:buNone/>
            </a:pPr>
            <a:r>
              <a:rPr lang="en-US" sz="2800" dirty="0" smtClean="0">
                <a:latin typeface="Calibri (Headings)"/>
              </a:rPr>
              <a:t>5.The data save on the server for this application.  </a:t>
            </a:r>
          </a:p>
          <a:p>
            <a:endParaRPr lang="en-US" dirty="0"/>
          </a:p>
        </p:txBody>
      </p:sp>
      <p:sp>
        <p:nvSpPr>
          <p:cNvPr id="3" name="Title 2"/>
          <p:cNvSpPr>
            <a:spLocks noGrp="1"/>
          </p:cNvSpPr>
          <p:nvPr>
            <p:ph type="title"/>
          </p:nvPr>
        </p:nvSpPr>
        <p:spPr>
          <a:xfrm>
            <a:off x="457200" y="274638"/>
            <a:ext cx="8229600" cy="792162"/>
          </a:xfrm>
        </p:spPr>
        <p:txBody>
          <a:bodyPr>
            <a:normAutofit fontScale="90000"/>
          </a:bodyPr>
          <a:lstStyle/>
          <a:p>
            <a:pPr>
              <a:buFont typeface="Wingdings" pitchFamily="2" charset="2"/>
              <a:buChar char="Ø"/>
            </a:pPr>
            <a:r>
              <a:rPr lang="en-US" sz="2200" dirty="0" smtClean="0"/>
              <a:t> </a:t>
            </a:r>
            <a:r>
              <a:rPr lang="en-US" sz="2200" dirty="0" smtClean="0">
                <a:latin typeface="Calibri (Headings)"/>
              </a:rPr>
              <a:t>AL </a:t>
            </a:r>
            <a:r>
              <a:rPr lang="en-US" sz="2200" dirty="0" err="1" smtClean="0">
                <a:latin typeface="Calibri (Headings)"/>
              </a:rPr>
              <a:t>Ghurair</a:t>
            </a:r>
            <a:r>
              <a:rPr lang="en-US" sz="2200" dirty="0" smtClean="0">
                <a:latin typeface="Calibri (Headings)"/>
              </a:rPr>
              <a:t> IPS   application</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226</TotalTime>
  <Words>758</Words>
  <Application>Microsoft Office PowerPoint</Application>
  <PresentationFormat>On-screen Show (4:3)</PresentationFormat>
  <Paragraphs>62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Slide 1</vt:lpstr>
      <vt:lpstr>Outline</vt:lpstr>
      <vt:lpstr>Introduction</vt:lpstr>
      <vt:lpstr>  Motivations </vt:lpstr>
      <vt:lpstr>Aims and Objectives </vt:lpstr>
      <vt:lpstr>Standards </vt:lpstr>
      <vt:lpstr> Project General Idea </vt:lpstr>
      <vt:lpstr>Methodology</vt:lpstr>
      <vt:lpstr> AL Ghurair IPS   application </vt:lpstr>
      <vt:lpstr>InSSIDer4</vt:lpstr>
      <vt:lpstr> Project Implementation</vt:lpstr>
      <vt:lpstr>TP-LINK TL-WA7210N </vt:lpstr>
      <vt:lpstr> Plane Map     </vt:lpstr>
      <vt:lpstr>Slide 14</vt:lpstr>
      <vt:lpstr>Slide 15</vt:lpstr>
      <vt:lpstr>Results and Discussion</vt:lpstr>
      <vt:lpstr>Slide 17</vt:lpstr>
      <vt:lpstr>Slide 18</vt:lpstr>
      <vt:lpstr>Select Random Points</vt:lpstr>
      <vt:lpstr>Conclusions and Going on work</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Narjes Shams</dc:creator>
  <cp:lastModifiedBy>Narjes Shams</cp:lastModifiedBy>
  <cp:revision>3</cp:revision>
  <dcterms:created xsi:type="dcterms:W3CDTF">2016-05-17T15:24:21Z</dcterms:created>
  <dcterms:modified xsi:type="dcterms:W3CDTF">2016-05-17T19:11:01Z</dcterms:modified>
</cp:coreProperties>
</file>