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64" r:id="rId3"/>
    <p:sldId id="257" r:id="rId4"/>
    <p:sldId id="258" r:id="rId5"/>
    <p:sldId id="289" r:id="rId6"/>
    <p:sldId id="290" r:id="rId7"/>
    <p:sldId id="260"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2898" y="-10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ورقة1!$B$1</c:f>
              <c:strCache>
                <c:ptCount val="1"/>
                <c:pt idx="0">
                  <c:v>Adsorbtion bed Temp</c:v>
                </c:pt>
              </c:strCache>
            </c:strRef>
          </c:tx>
          <c:xVal>
            <c:numRef>
              <c:f>ورقة1!$A$2:$A$14</c:f>
              <c:numCache>
                <c:formatCode>General</c:formatCode>
                <c:ptCount val="13"/>
                <c:pt idx="0">
                  <c:v>0</c:v>
                </c:pt>
                <c:pt idx="1">
                  <c:v>20</c:v>
                </c:pt>
                <c:pt idx="2">
                  <c:v>40</c:v>
                </c:pt>
                <c:pt idx="3">
                  <c:v>60</c:v>
                </c:pt>
                <c:pt idx="4">
                  <c:v>80</c:v>
                </c:pt>
                <c:pt idx="5">
                  <c:v>100</c:v>
                </c:pt>
                <c:pt idx="6">
                  <c:v>120</c:v>
                </c:pt>
                <c:pt idx="7">
                  <c:v>140</c:v>
                </c:pt>
                <c:pt idx="8">
                  <c:v>160</c:v>
                </c:pt>
                <c:pt idx="9">
                  <c:v>180</c:v>
                </c:pt>
                <c:pt idx="10">
                  <c:v>200</c:v>
                </c:pt>
                <c:pt idx="11">
                  <c:v>220</c:v>
                </c:pt>
                <c:pt idx="12">
                  <c:v>240</c:v>
                </c:pt>
              </c:numCache>
            </c:numRef>
          </c:xVal>
          <c:yVal>
            <c:numRef>
              <c:f>ورقة1!$B$2:$B$14</c:f>
              <c:numCache>
                <c:formatCode>General</c:formatCode>
                <c:ptCount val="13"/>
                <c:pt idx="0">
                  <c:v>22.7</c:v>
                </c:pt>
                <c:pt idx="1">
                  <c:v>98.1</c:v>
                </c:pt>
                <c:pt idx="2">
                  <c:v>128.30000000000001</c:v>
                </c:pt>
                <c:pt idx="3">
                  <c:v>160</c:v>
                </c:pt>
                <c:pt idx="4">
                  <c:v>180.3</c:v>
                </c:pt>
                <c:pt idx="5">
                  <c:v>175.4</c:v>
                </c:pt>
                <c:pt idx="6">
                  <c:v>188.1</c:v>
                </c:pt>
                <c:pt idx="7">
                  <c:v>202.5</c:v>
                </c:pt>
                <c:pt idx="8">
                  <c:v>205.5</c:v>
                </c:pt>
                <c:pt idx="9">
                  <c:v>212</c:v>
                </c:pt>
                <c:pt idx="10">
                  <c:v>221.6</c:v>
                </c:pt>
                <c:pt idx="11">
                  <c:v>230.5</c:v>
                </c:pt>
                <c:pt idx="12">
                  <c:v>239.1</c:v>
                </c:pt>
              </c:numCache>
            </c:numRef>
          </c:yVal>
        </c:ser>
        <c:ser>
          <c:idx val="1"/>
          <c:order val="1"/>
          <c:tx>
            <c:strRef>
              <c:f>ورقة1!$C$1</c:f>
              <c:strCache>
                <c:ptCount val="1"/>
                <c:pt idx="0">
                  <c:v>Evaporator Temp</c:v>
                </c:pt>
              </c:strCache>
            </c:strRef>
          </c:tx>
          <c:xVal>
            <c:numRef>
              <c:f>ورقة1!$A$2:$A$14</c:f>
              <c:numCache>
                <c:formatCode>General</c:formatCode>
                <c:ptCount val="13"/>
                <c:pt idx="0">
                  <c:v>0</c:v>
                </c:pt>
                <c:pt idx="1">
                  <c:v>20</c:v>
                </c:pt>
                <c:pt idx="2">
                  <c:v>40</c:v>
                </c:pt>
                <c:pt idx="3">
                  <c:v>60</c:v>
                </c:pt>
                <c:pt idx="4">
                  <c:v>80</c:v>
                </c:pt>
                <c:pt idx="5">
                  <c:v>100</c:v>
                </c:pt>
                <c:pt idx="6">
                  <c:v>120</c:v>
                </c:pt>
                <c:pt idx="7">
                  <c:v>140</c:v>
                </c:pt>
                <c:pt idx="8">
                  <c:v>160</c:v>
                </c:pt>
                <c:pt idx="9">
                  <c:v>180</c:v>
                </c:pt>
                <c:pt idx="10">
                  <c:v>200</c:v>
                </c:pt>
                <c:pt idx="11">
                  <c:v>220</c:v>
                </c:pt>
                <c:pt idx="12">
                  <c:v>240</c:v>
                </c:pt>
              </c:numCache>
            </c:numRef>
          </c:xVal>
          <c:yVal>
            <c:numRef>
              <c:f>ورقة1!$C$2:$C$14</c:f>
              <c:numCache>
                <c:formatCode>General</c:formatCode>
                <c:ptCount val="13"/>
                <c:pt idx="0">
                  <c:v>23.6</c:v>
                </c:pt>
                <c:pt idx="1">
                  <c:v>25.1</c:v>
                </c:pt>
                <c:pt idx="2">
                  <c:v>28.2</c:v>
                </c:pt>
                <c:pt idx="3">
                  <c:v>25.3</c:v>
                </c:pt>
                <c:pt idx="4">
                  <c:v>26.3</c:v>
                </c:pt>
                <c:pt idx="5">
                  <c:v>24.9</c:v>
                </c:pt>
                <c:pt idx="6">
                  <c:v>26.2</c:v>
                </c:pt>
                <c:pt idx="7">
                  <c:v>27.6</c:v>
                </c:pt>
                <c:pt idx="8">
                  <c:v>27.3</c:v>
                </c:pt>
                <c:pt idx="9">
                  <c:v>27</c:v>
                </c:pt>
                <c:pt idx="10">
                  <c:v>27.7</c:v>
                </c:pt>
                <c:pt idx="11">
                  <c:v>27.1</c:v>
                </c:pt>
                <c:pt idx="12">
                  <c:v>27.4</c:v>
                </c:pt>
              </c:numCache>
            </c:numRef>
          </c:yVal>
        </c:ser>
        <c:axId val="160127232"/>
        <c:axId val="160129408"/>
      </c:scatterChart>
      <c:valAx>
        <c:axId val="160127232"/>
        <c:scaling>
          <c:orientation val="minMax"/>
        </c:scaling>
        <c:axPos val="b"/>
        <c:title>
          <c:tx>
            <c:rich>
              <a:bodyPr/>
              <a:lstStyle/>
              <a:p>
                <a:pPr rtl="0">
                  <a:defRPr/>
                </a:pPr>
                <a:r>
                  <a:rPr lang="en-US"/>
                  <a:t>time</a:t>
                </a:r>
              </a:p>
            </c:rich>
          </c:tx>
          <c:layout/>
        </c:title>
        <c:numFmt formatCode="General" sourceLinked="1"/>
        <c:tickLblPos val="nextTo"/>
        <c:txPr>
          <a:bodyPr/>
          <a:lstStyle/>
          <a:p>
            <a:pPr>
              <a:defRPr lang="ar-SA"/>
            </a:pPr>
            <a:endParaRPr lang="en-US"/>
          </a:p>
        </c:txPr>
        <c:crossAx val="160129408"/>
        <c:crosses val="autoZero"/>
        <c:crossBetween val="midCat"/>
      </c:valAx>
      <c:valAx>
        <c:axId val="160129408"/>
        <c:scaling>
          <c:orientation val="minMax"/>
        </c:scaling>
        <c:axPos val="l"/>
        <c:majorGridlines/>
        <c:title>
          <c:tx>
            <c:rich>
              <a:bodyPr rot="0" vert="horz"/>
              <a:lstStyle/>
              <a:p>
                <a:pPr>
                  <a:defRPr/>
                </a:pPr>
                <a:r>
                  <a:rPr lang="en-US"/>
                  <a:t>temprature</a:t>
                </a:r>
              </a:p>
            </c:rich>
          </c:tx>
          <c:layout/>
        </c:title>
        <c:numFmt formatCode="General" sourceLinked="1"/>
        <c:tickLblPos val="nextTo"/>
        <c:txPr>
          <a:bodyPr/>
          <a:lstStyle/>
          <a:p>
            <a:pPr>
              <a:defRPr lang="ar-SA"/>
            </a:pPr>
            <a:endParaRPr lang="en-US"/>
          </a:p>
        </c:txPr>
        <c:crossAx val="160127232"/>
        <c:crosses val="autoZero"/>
        <c:crossBetween val="midCat"/>
      </c:valAx>
    </c:plotArea>
    <c:legend>
      <c:legendPos val="r"/>
      <c:layout/>
      <c:txPr>
        <a:bodyPr/>
        <a:lstStyle/>
        <a:p>
          <a:pPr>
            <a:defRPr lang="ar-SA"/>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adsorbtion bed temp</c:v>
                </c:pt>
              </c:strCache>
            </c:strRef>
          </c:tx>
          <c:cat>
            <c:numRef>
              <c:f>Sheet1!$A$2:$A$30</c:f>
              <c:numCache>
                <c:formatCode>General</c:formatCode>
                <c:ptCount val="29"/>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710</c:v>
                </c:pt>
                <c:pt idx="25">
                  <c:v>740</c:v>
                </c:pt>
                <c:pt idx="26">
                  <c:v>770</c:v>
                </c:pt>
                <c:pt idx="27">
                  <c:v>800</c:v>
                </c:pt>
                <c:pt idx="28">
                  <c:v>830</c:v>
                </c:pt>
              </c:numCache>
            </c:numRef>
          </c:cat>
          <c:val>
            <c:numRef>
              <c:f>Sheet1!$B$2:$B$30</c:f>
              <c:numCache>
                <c:formatCode>General</c:formatCode>
                <c:ptCount val="29"/>
                <c:pt idx="0">
                  <c:v>73.2</c:v>
                </c:pt>
                <c:pt idx="1">
                  <c:v>56.3</c:v>
                </c:pt>
                <c:pt idx="2">
                  <c:v>47.3</c:v>
                </c:pt>
                <c:pt idx="3">
                  <c:v>43.2</c:v>
                </c:pt>
                <c:pt idx="4">
                  <c:v>41.7</c:v>
                </c:pt>
                <c:pt idx="5">
                  <c:v>40.300000000000004</c:v>
                </c:pt>
                <c:pt idx="6">
                  <c:v>39.1</c:v>
                </c:pt>
                <c:pt idx="7">
                  <c:v>37.9</c:v>
                </c:pt>
                <c:pt idx="8">
                  <c:v>36.700000000000003</c:v>
                </c:pt>
                <c:pt idx="9">
                  <c:v>35.800000000000004</c:v>
                </c:pt>
                <c:pt idx="10">
                  <c:v>34.800000000000004</c:v>
                </c:pt>
                <c:pt idx="11">
                  <c:v>33.9</c:v>
                </c:pt>
                <c:pt idx="12">
                  <c:v>33.1</c:v>
                </c:pt>
                <c:pt idx="13">
                  <c:v>32.4</c:v>
                </c:pt>
                <c:pt idx="14">
                  <c:v>31.7</c:v>
                </c:pt>
                <c:pt idx="15">
                  <c:v>31.1</c:v>
                </c:pt>
                <c:pt idx="16">
                  <c:v>30.4</c:v>
                </c:pt>
                <c:pt idx="17">
                  <c:v>29.9</c:v>
                </c:pt>
                <c:pt idx="18">
                  <c:v>29.4</c:v>
                </c:pt>
                <c:pt idx="19">
                  <c:v>29.3</c:v>
                </c:pt>
                <c:pt idx="20">
                  <c:v>28.5</c:v>
                </c:pt>
                <c:pt idx="21">
                  <c:v>28.1</c:v>
                </c:pt>
                <c:pt idx="22">
                  <c:v>27.5</c:v>
                </c:pt>
                <c:pt idx="23">
                  <c:v>27.1</c:v>
                </c:pt>
                <c:pt idx="24">
                  <c:v>27</c:v>
                </c:pt>
                <c:pt idx="25">
                  <c:v>26.8</c:v>
                </c:pt>
                <c:pt idx="26">
                  <c:v>26.3</c:v>
                </c:pt>
                <c:pt idx="27">
                  <c:v>25.9</c:v>
                </c:pt>
                <c:pt idx="28">
                  <c:v>25.3</c:v>
                </c:pt>
              </c:numCache>
            </c:numRef>
          </c:val>
        </c:ser>
        <c:ser>
          <c:idx val="1"/>
          <c:order val="1"/>
          <c:tx>
            <c:strRef>
              <c:f>Sheet1!$C$1</c:f>
              <c:strCache>
                <c:ptCount val="1"/>
                <c:pt idx="0">
                  <c:v>evaporator temp</c:v>
                </c:pt>
              </c:strCache>
            </c:strRef>
          </c:tx>
          <c:cat>
            <c:numRef>
              <c:f>Sheet1!$A$2:$A$30</c:f>
              <c:numCache>
                <c:formatCode>General</c:formatCode>
                <c:ptCount val="29"/>
                <c:pt idx="0">
                  <c:v>0</c:v>
                </c:pt>
                <c:pt idx="1">
                  <c:v>30</c:v>
                </c:pt>
                <c:pt idx="2">
                  <c:v>60</c:v>
                </c:pt>
                <c:pt idx="3">
                  <c:v>90</c:v>
                </c:pt>
                <c:pt idx="4">
                  <c:v>120</c:v>
                </c:pt>
                <c:pt idx="5">
                  <c:v>150</c:v>
                </c:pt>
                <c:pt idx="6">
                  <c:v>180</c:v>
                </c:pt>
                <c:pt idx="7">
                  <c:v>210</c:v>
                </c:pt>
                <c:pt idx="8">
                  <c:v>240</c:v>
                </c:pt>
                <c:pt idx="9">
                  <c:v>270</c:v>
                </c:pt>
                <c:pt idx="10">
                  <c:v>300</c:v>
                </c:pt>
                <c:pt idx="11">
                  <c:v>330</c:v>
                </c:pt>
                <c:pt idx="12">
                  <c:v>360</c:v>
                </c:pt>
                <c:pt idx="13">
                  <c:v>390</c:v>
                </c:pt>
                <c:pt idx="14">
                  <c:v>420</c:v>
                </c:pt>
                <c:pt idx="15">
                  <c:v>450</c:v>
                </c:pt>
                <c:pt idx="16">
                  <c:v>480</c:v>
                </c:pt>
                <c:pt idx="17">
                  <c:v>510</c:v>
                </c:pt>
                <c:pt idx="18">
                  <c:v>540</c:v>
                </c:pt>
                <c:pt idx="19">
                  <c:v>570</c:v>
                </c:pt>
                <c:pt idx="20">
                  <c:v>600</c:v>
                </c:pt>
                <c:pt idx="21">
                  <c:v>630</c:v>
                </c:pt>
                <c:pt idx="22">
                  <c:v>660</c:v>
                </c:pt>
                <c:pt idx="23">
                  <c:v>690</c:v>
                </c:pt>
                <c:pt idx="24">
                  <c:v>710</c:v>
                </c:pt>
                <c:pt idx="25">
                  <c:v>740</c:v>
                </c:pt>
                <c:pt idx="26">
                  <c:v>770</c:v>
                </c:pt>
                <c:pt idx="27">
                  <c:v>800</c:v>
                </c:pt>
                <c:pt idx="28">
                  <c:v>830</c:v>
                </c:pt>
              </c:numCache>
            </c:numRef>
          </c:cat>
          <c:val>
            <c:numRef>
              <c:f>Sheet1!$C$2:$C$30</c:f>
              <c:numCache>
                <c:formatCode>General</c:formatCode>
                <c:ptCount val="29"/>
                <c:pt idx="0">
                  <c:v>26</c:v>
                </c:pt>
                <c:pt idx="1">
                  <c:v>24</c:v>
                </c:pt>
                <c:pt idx="2">
                  <c:v>21</c:v>
                </c:pt>
                <c:pt idx="3">
                  <c:v>17.600000000000001</c:v>
                </c:pt>
                <c:pt idx="4">
                  <c:v>15.7</c:v>
                </c:pt>
                <c:pt idx="5">
                  <c:v>15.3</c:v>
                </c:pt>
                <c:pt idx="6">
                  <c:v>14.9</c:v>
                </c:pt>
                <c:pt idx="7">
                  <c:v>13.8</c:v>
                </c:pt>
                <c:pt idx="8">
                  <c:v>13.1</c:v>
                </c:pt>
                <c:pt idx="9">
                  <c:v>12.9</c:v>
                </c:pt>
                <c:pt idx="10">
                  <c:v>12.6</c:v>
                </c:pt>
                <c:pt idx="11">
                  <c:v>12.4</c:v>
                </c:pt>
                <c:pt idx="12">
                  <c:v>12.1</c:v>
                </c:pt>
                <c:pt idx="13">
                  <c:v>11.9</c:v>
                </c:pt>
                <c:pt idx="14">
                  <c:v>11.8</c:v>
                </c:pt>
                <c:pt idx="15">
                  <c:v>11.8</c:v>
                </c:pt>
                <c:pt idx="16">
                  <c:v>11.7</c:v>
                </c:pt>
                <c:pt idx="17">
                  <c:v>11.7</c:v>
                </c:pt>
                <c:pt idx="18">
                  <c:v>11.7</c:v>
                </c:pt>
                <c:pt idx="19">
                  <c:v>11.7</c:v>
                </c:pt>
                <c:pt idx="20">
                  <c:v>11.7</c:v>
                </c:pt>
                <c:pt idx="21">
                  <c:v>11.7</c:v>
                </c:pt>
                <c:pt idx="22">
                  <c:v>11.7</c:v>
                </c:pt>
                <c:pt idx="23">
                  <c:v>11.6</c:v>
                </c:pt>
                <c:pt idx="24">
                  <c:v>11.6</c:v>
                </c:pt>
                <c:pt idx="25">
                  <c:v>11.6</c:v>
                </c:pt>
                <c:pt idx="26">
                  <c:v>11.6</c:v>
                </c:pt>
                <c:pt idx="27">
                  <c:v>11.5</c:v>
                </c:pt>
                <c:pt idx="28">
                  <c:v>11.5</c:v>
                </c:pt>
              </c:numCache>
            </c:numRef>
          </c:val>
        </c:ser>
        <c:marker val="1"/>
        <c:axId val="160043392"/>
        <c:axId val="160045312"/>
      </c:lineChart>
      <c:catAx>
        <c:axId val="160043392"/>
        <c:scaling>
          <c:orientation val="minMax"/>
        </c:scaling>
        <c:axPos val="b"/>
        <c:title>
          <c:tx>
            <c:rich>
              <a:bodyPr/>
              <a:lstStyle/>
              <a:p>
                <a:pPr>
                  <a:defRPr/>
                </a:pPr>
                <a:r>
                  <a:rPr lang="en-US"/>
                  <a:t>time</a:t>
                </a:r>
              </a:p>
            </c:rich>
          </c:tx>
          <c:layout/>
        </c:title>
        <c:numFmt formatCode="General" sourceLinked="1"/>
        <c:tickLblPos val="nextTo"/>
        <c:crossAx val="160045312"/>
        <c:crosses val="autoZero"/>
        <c:auto val="1"/>
        <c:lblAlgn val="ctr"/>
        <c:lblOffset val="100"/>
      </c:catAx>
      <c:valAx>
        <c:axId val="160045312"/>
        <c:scaling>
          <c:orientation val="minMax"/>
        </c:scaling>
        <c:axPos val="l"/>
        <c:majorGridlines/>
        <c:minorGridlines/>
        <c:title>
          <c:tx>
            <c:rich>
              <a:bodyPr rot="0" vert="horz"/>
              <a:lstStyle/>
              <a:p>
                <a:pPr>
                  <a:defRPr/>
                </a:pPr>
                <a:r>
                  <a:rPr lang="en-US"/>
                  <a:t>temprature</a:t>
                </a:r>
              </a:p>
            </c:rich>
          </c:tx>
          <c:layout/>
        </c:title>
        <c:numFmt formatCode="General" sourceLinked="1"/>
        <c:tickLblPos val="nextTo"/>
        <c:crossAx val="160043392"/>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2DBD3-8CA0-4297-A19A-5A24134BA661}" type="datetimeFigureOut">
              <a:rPr lang="en-US" smtClean="0"/>
              <a:pPr/>
              <a:t>12/19/2015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6F3A5-7993-438F-A3C0-C0D072E13F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C6F3A5-7993-438F-A3C0-C0D072E13F8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FC4D0AB-C904-4601-832B-A7E0BFA583BF}" type="datetimeFigureOut">
              <a:rPr lang="en-US" smtClean="0"/>
              <a:pPr/>
              <a:t>12/19/2015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9DBD73B-2B27-41A2-9FA7-06EEB1FDB1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4D0AB-C904-4601-832B-A7E0BFA583BF}" type="datetimeFigureOut">
              <a:rPr lang="en-US" smtClean="0"/>
              <a:pPr/>
              <a:t>12/19/2015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BD73B-2B27-41A2-9FA7-06EEB1FDB1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57166"/>
            <a:ext cx="7772400" cy="1785950"/>
          </a:xfrm>
        </p:spPr>
        <p:txBody>
          <a:bodyPr>
            <a:normAutofit fontScale="90000"/>
          </a:bodyPr>
          <a:lstStyle/>
          <a:p>
            <a:pPr algn="ct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0" dirty="0" smtClean="0">
                <a:latin typeface="Times New Roman" pitchFamily="18" charset="0"/>
                <a:cs typeface="Times New Roman" pitchFamily="18" charset="0"/>
              </a:rPr>
              <a:t>Graduation Project II</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Redesigning Adsorption Methanol-Activated Carbon Solar Cooling system</a:t>
            </a: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1447800" y="1428736"/>
            <a:ext cx="6400800" cy="4362464"/>
          </a:xfrm>
        </p:spPr>
        <p:txBody>
          <a:bodyPr>
            <a:normAutofit fontScale="92500" lnSpcReduction="10000"/>
          </a:bodyPr>
          <a:lstStyle/>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rtl="1"/>
            <a:r>
              <a:rPr lang="en-US" sz="2000" dirty="0" smtClean="0"/>
              <a:t>Supervisor : </a:t>
            </a:r>
            <a:r>
              <a:rPr lang="en-US" sz="2000" dirty="0" err="1" smtClean="0"/>
              <a:t>Dr.Mohammed</a:t>
            </a:r>
            <a:r>
              <a:rPr lang="en-US" sz="2000" dirty="0" smtClean="0"/>
              <a:t> Al </a:t>
            </a:r>
            <a:r>
              <a:rPr lang="en-US" sz="2000" dirty="0" err="1" smtClean="0"/>
              <a:t>Sayyed</a:t>
            </a:r>
            <a:r>
              <a:rPr lang="en-US" sz="2000" dirty="0" smtClean="0"/>
              <a:t> </a:t>
            </a:r>
          </a:p>
          <a:p>
            <a:pPr algn="ctr"/>
            <a:endParaRPr lang="en-US" dirty="0" smtClean="0">
              <a:latin typeface="Times New Roman" pitchFamily="18" charset="0"/>
              <a:cs typeface="Times New Roman" pitchFamily="18" charset="0"/>
            </a:endParaRPr>
          </a:p>
          <a:p>
            <a:pPr algn="ctr"/>
            <a:r>
              <a:rPr lang="en-US" dirty="0" err="1" smtClean="0">
                <a:latin typeface="Times New Roman" pitchFamily="18" charset="0"/>
                <a:cs typeface="Times New Roman" pitchFamily="18" charset="0"/>
              </a:rPr>
              <a:t>AbdulRaheem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Dmiadi</a:t>
            </a:r>
            <a:endParaRPr lang="en-US" dirty="0" smtClean="0">
              <a:latin typeface="Times New Roman" pitchFamily="18" charset="0"/>
              <a:cs typeface="Times New Roman" pitchFamily="18" charset="0"/>
            </a:endParaRPr>
          </a:p>
          <a:p>
            <a:pPr algn="ctr"/>
            <a:r>
              <a:rPr lang="en-US" dirty="0" err="1" smtClean="0">
                <a:latin typeface="Times New Roman" pitchFamily="18" charset="0"/>
                <a:cs typeface="Times New Roman" pitchFamily="18" charset="0"/>
              </a:rPr>
              <a:t>Imad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Alawneh</a:t>
            </a:r>
            <a:endParaRPr lang="en-US" dirty="0" smtClean="0">
              <a:latin typeface="Times New Roman" pitchFamily="18" charset="0"/>
              <a:cs typeface="Times New Roman" pitchFamily="18" charset="0"/>
            </a:endParaRPr>
          </a:p>
          <a:p>
            <a:pPr algn="ctr"/>
            <a:r>
              <a:rPr lang="en-US" dirty="0" err="1" smtClean="0">
                <a:latin typeface="Times New Roman" pitchFamily="18" charset="0"/>
                <a:cs typeface="Times New Roman" pitchFamily="18" charset="0"/>
              </a:rPr>
              <a:t>Raed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Zedan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Abdul </a:t>
            </a:r>
            <a:r>
              <a:rPr lang="en-US" dirty="0" err="1" smtClean="0">
                <a:latin typeface="Times New Roman" pitchFamily="18" charset="0"/>
                <a:cs typeface="Times New Roman" pitchFamily="18" charset="0"/>
              </a:rPr>
              <a:t>malik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Saffarini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365150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pPr algn="l"/>
            <a:r>
              <a:rPr lang="en-US" sz="3200" dirty="0" smtClean="0">
                <a:solidFill>
                  <a:srgbClr val="002060"/>
                </a:solidFill>
                <a:latin typeface="Times New Roman" pitchFamily="18" charset="0"/>
                <a:cs typeface="Times New Roman" pitchFamily="18" charset="0"/>
              </a:rPr>
              <a:t>Project Design</a:t>
            </a:r>
            <a:br>
              <a:rPr lang="en-US" sz="3200" dirty="0" smtClean="0">
                <a:solidFill>
                  <a:srgbClr val="002060"/>
                </a:solidFill>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INTRODUCTION</a:t>
            </a:r>
            <a:endParaRPr lang="ar-SA" sz="3200" dirty="0">
              <a:solidFill>
                <a:srgbClr val="00206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0" y="1500174"/>
            <a:ext cx="8229600" cy="4525963"/>
          </a:xfrm>
        </p:spPr>
        <p:txBody>
          <a:bodyPr>
            <a:normAutofit/>
          </a:bodyPr>
          <a:lstStyle/>
          <a:p>
            <a:pPr algn="just"/>
            <a:r>
              <a:rPr lang="en-GB" sz="2000" dirty="0" smtClean="0">
                <a:latin typeface="Times New Roman" pitchFamily="18" charset="0"/>
                <a:cs typeface="Times New Roman" pitchFamily="18" charset="0"/>
              </a:rPr>
              <a:t>Our graduation project is a new design of a solar adsorption project, we take an old project and redesign it to improve its design and increase its efficiency.</a:t>
            </a:r>
          </a:p>
          <a:p>
            <a:pPr algn="just"/>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The old design was bigger, useless, and has low efficiency. Moreover to make a feedback about the project characteristics, including design, refrigerant, and working pairs. We need a device or a mechanism that allow us to make a comparison between the amount of refrigerant used in a cooling process and the cooling heat that generated from the process.  This is will allow us in the future to have a feedback and as a result we will know where is the problem so we can fix it. And also after a feedback we can improve the design of our project.</a:t>
            </a:r>
            <a:endParaRPr lang="en-US" sz="2000" dirty="0" smtClean="0">
              <a:latin typeface="Times New Roman" pitchFamily="18" charset="0"/>
              <a:cs typeface="Times New Roman" pitchFamily="18" charset="0"/>
            </a:endParaRPr>
          </a:p>
          <a:p>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4"/>
            <a:ext cx="8229600" cy="928710"/>
          </a:xfrm>
        </p:spPr>
        <p:txBody>
          <a:bodyPr>
            <a:normAutofit fontScale="90000"/>
          </a:bodyPr>
          <a:lstStyle/>
          <a:p>
            <a:pPr algn="l"/>
            <a:r>
              <a:rPr lang="en-US" sz="3200" dirty="0" smtClean="0">
                <a:solidFill>
                  <a:srgbClr val="002060"/>
                </a:solidFill>
                <a:latin typeface="Times New Roman" pitchFamily="18" charset="0"/>
                <a:cs typeface="Times New Roman" pitchFamily="18" charset="0"/>
              </a:rPr>
              <a:t>Project Design</a:t>
            </a:r>
            <a:r>
              <a:rPr lang="en-US" sz="2800" dirty="0" smtClean="0">
                <a:solidFill>
                  <a:srgbClr val="002060"/>
                </a:solidFill>
                <a:latin typeface="Times New Roman" pitchFamily="18" charset="0"/>
                <a:cs typeface="Times New Roman" pitchFamily="18" charset="0"/>
              </a:rPr>
              <a:t/>
            </a:r>
            <a:br>
              <a:rPr lang="en-US" sz="2800"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Components</a:t>
            </a:r>
            <a:endParaRPr lang="ar-SA" sz="2800" dirty="0">
              <a:solidFill>
                <a:srgbClr val="00206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0" y="857232"/>
            <a:ext cx="9144000" cy="4525963"/>
          </a:xfrm>
        </p:spPr>
        <p:txBody>
          <a:bodyPr>
            <a:normAutofit/>
          </a:bodyPr>
          <a:lstStyle/>
          <a:p>
            <a:pPr algn="just"/>
            <a:r>
              <a:rPr lang="en-GB" sz="2000" dirty="0" smtClean="0">
                <a:latin typeface="Times New Roman" pitchFamily="18" charset="0"/>
                <a:cs typeface="Times New Roman" pitchFamily="18" charset="0"/>
              </a:rPr>
              <a:t>To design a solar adsorption cooling system, the main components for the project that we need are, the solar bed (behave like a generator), solar collector, the condenser, and the evaporator. After having these components, we designed the system and build it to be as shown</a:t>
            </a:r>
          </a:p>
          <a:p>
            <a:pPr>
              <a:buNone/>
            </a:pPr>
            <a:endParaRPr lang="en-GB" sz="2000" dirty="0" smtClean="0">
              <a:cs typeface="+mj-cs"/>
            </a:endParaRPr>
          </a:p>
          <a:p>
            <a:pPr>
              <a:buNone/>
            </a:pPr>
            <a:endParaRPr lang="ar-SA" sz="2000" dirty="0">
              <a:cs typeface="+mj-cs"/>
            </a:endParaRPr>
          </a:p>
        </p:txBody>
      </p:sp>
      <p:pic>
        <p:nvPicPr>
          <p:cNvPr id="4" name="Picture 21"/>
          <p:cNvPicPr/>
          <p:nvPr/>
        </p:nvPicPr>
        <p:blipFill>
          <a:blip r:embed="rId2" cstate="print">
            <a:extLst>
              <a:ext uri="{28A0092B-C50C-407E-A947-70E740481C1C}">
                <a14:useLocalDpi xmlns:a14="http://schemas.microsoft.com/office/drawing/2010/main" xmlns="" val="0"/>
              </a:ext>
            </a:extLst>
          </a:blip>
          <a:stretch>
            <a:fillRect/>
          </a:stretch>
        </p:blipFill>
        <p:spPr>
          <a:xfrm>
            <a:off x="5429224" y="2500306"/>
            <a:ext cx="3714776" cy="4357694"/>
          </a:xfrm>
          <a:prstGeom prst="rect">
            <a:avLst/>
          </a:prstGeom>
        </p:spPr>
      </p:pic>
      <p:pic>
        <p:nvPicPr>
          <p:cNvPr id="5" name="Picture 1" descr="M11.jpg"/>
          <p:cNvPicPr/>
          <p:nvPr/>
        </p:nvPicPr>
        <p:blipFill>
          <a:blip r:embed="rId3" cstate="print"/>
          <a:stretch>
            <a:fillRect/>
          </a:stretch>
        </p:blipFill>
        <p:spPr>
          <a:xfrm>
            <a:off x="0" y="2924175"/>
            <a:ext cx="4632280" cy="3933825"/>
          </a:xfrm>
          <a:prstGeom prst="rect">
            <a:avLst/>
          </a:prstGeom>
        </p:spPr>
      </p:pic>
      <p:sp>
        <p:nvSpPr>
          <p:cNvPr id="6" name="مربع نص 5"/>
          <p:cNvSpPr txBox="1"/>
          <p:nvPr/>
        </p:nvSpPr>
        <p:spPr>
          <a:xfrm>
            <a:off x="1714480" y="2559602"/>
            <a:ext cx="803105" cy="369332"/>
          </a:xfrm>
          <a:prstGeom prst="rect">
            <a:avLst/>
          </a:prstGeom>
          <a:noFill/>
        </p:spPr>
        <p:txBody>
          <a:bodyPr wrap="none" rtlCol="0">
            <a:spAutoFit/>
          </a:bodyPr>
          <a:lstStyle/>
          <a:p>
            <a:r>
              <a:rPr lang="en-US" dirty="0" smtClean="0"/>
              <a:t>Before</a:t>
            </a:r>
            <a:endParaRPr lang="en-US" dirty="0"/>
          </a:p>
        </p:txBody>
      </p:sp>
      <p:sp>
        <p:nvSpPr>
          <p:cNvPr id="7" name="مربع نص 6"/>
          <p:cNvSpPr txBox="1"/>
          <p:nvPr/>
        </p:nvSpPr>
        <p:spPr>
          <a:xfrm>
            <a:off x="6929454" y="2202412"/>
            <a:ext cx="658257" cy="369332"/>
          </a:xfrm>
          <a:prstGeom prst="rect">
            <a:avLst/>
          </a:prstGeom>
          <a:noFill/>
        </p:spPr>
        <p:txBody>
          <a:bodyPr wrap="none" rtlCol="0">
            <a:spAutoFit/>
          </a:bodyPr>
          <a:lstStyle/>
          <a:p>
            <a:r>
              <a:rPr lang="en-US" dirty="0" smtClean="0"/>
              <a:t>After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pPr algn="l"/>
            <a:r>
              <a:rPr lang="en-US" sz="3200" dirty="0" smtClean="0">
                <a:solidFill>
                  <a:srgbClr val="002060"/>
                </a:solidFill>
                <a:latin typeface="Times New Roman" pitchFamily="18" charset="0"/>
                <a:cs typeface="Times New Roman" pitchFamily="18" charset="0"/>
              </a:rPr>
              <a:t>Project Design</a:t>
            </a:r>
            <a:br>
              <a:rPr lang="en-US" sz="3200"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Components</a:t>
            </a:r>
            <a:endParaRPr lang="ar-SA" sz="3200" dirty="0">
              <a:solidFill>
                <a:srgbClr val="00206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0" y="1428736"/>
            <a:ext cx="8229600" cy="4525963"/>
          </a:xfrm>
        </p:spPr>
        <p:txBody>
          <a:bodyPr>
            <a:normAutofit/>
          </a:bodyPr>
          <a:lstStyle/>
          <a:p>
            <a:pPr>
              <a:buNone/>
            </a:pPr>
            <a:r>
              <a:rPr lang="en-GB" sz="2400" b="1" dirty="0" smtClean="0">
                <a:solidFill>
                  <a:srgbClr val="002060"/>
                </a:solidFill>
                <a:latin typeface="Times New Roman" pitchFamily="18" charset="0"/>
                <a:cs typeface="Times New Roman" pitchFamily="18" charset="0"/>
              </a:rPr>
              <a:t>Solar Collectors</a:t>
            </a:r>
          </a:p>
          <a:p>
            <a:pPr>
              <a:buNone/>
            </a:pPr>
            <a:r>
              <a:rPr lang="en-GB" sz="2400" dirty="0" smtClean="0"/>
              <a:t>     </a:t>
            </a:r>
            <a:r>
              <a:rPr lang="en-GB" sz="2000" dirty="0" smtClean="0">
                <a:latin typeface="Times New Roman" pitchFamily="18" charset="0"/>
                <a:cs typeface="Times New Roman" pitchFamily="18" charset="0"/>
              </a:rPr>
              <a:t>Our project runs with 8 evacuated tubes, </a:t>
            </a:r>
            <a:r>
              <a:rPr lang="en-US" sz="2000" dirty="0" smtClean="0">
                <a:latin typeface="Times New Roman" pitchFamily="18" charset="0"/>
                <a:cs typeface="Times New Roman" pitchFamily="18" charset="0"/>
              </a:rPr>
              <a:t>Each tube provides an average power of 40.3 watt. The evacuated tube is shown</a:t>
            </a:r>
          </a:p>
          <a:p>
            <a:pPr>
              <a:buNone/>
            </a:pPr>
            <a:endParaRPr lang="ar-SA" sz="2000" dirty="0">
              <a:latin typeface="Times New Roman" pitchFamily="18" charset="0"/>
              <a:cs typeface="Times New Roman" pitchFamily="18" charset="0"/>
            </a:endParaRPr>
          </a:p>
        </p:txBody>
      </p:sp>
      <p:pic>
        <p:nvPicPr>
          <p:cNvPr id="4" name="Picture 25"/>
          <p:cNvPicPr/>
          <p:nvPr/>
        </p:nvPicPr>
        <p:blipFill>
          <a:blip r:embed="rId2" cstate="print">
            <a:extLst>
              <a:ext uri="{28A0092B-C50C-407E-A947-70E740481C1C}">
                <a14:useLocalDpi xmlns:a14="http://schemas.microsoft.com/office/drawing/2010/main" xmlns="" val="0"/>
              </a:ext>
            </a:extLst>
          </a:blip>
          <a:stretch>
            <a:fillRect/>
          </a:stretch>
        </p:blipFill>
        <p:spPr>
          <a:xfrm>
            <a:off x="1571604" y="2714620"/>
            <a:ext cx="5214974" cy="36433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pPr algn="l"/>
            <a:r>
              <a:rPr lang="en-US" sz="3200" dirty="0" smtClean="0">
                <a:solidFill>
                  <a:srgbClr val="002060"/>
                </a:solidFill>
                <a:latin typeface="Times New Roman" pitchFamily="18" charset="0"/>
                <a:cs typeface="Times New Roman" pitchFamily="18" charset="0"/>
              </a:rPr>
              <a:t>Project Design</a:t>
            </a:r>
            <a:br>
              <a:rPr lang="en-US" sz="3200"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Components</a:t>
            </a:r>
            <a:endParaRPr lang="ar-SA" sz="3200" dirty="0"/>
          </a:p>
        </p:txBody>
      </p:sp>
      <p:sp>
        <p:nvSpPr>
          <p:cNvPr id="3" name="عنصر نائب للمحتوى 2"/>
          <p:cNvSpPr>
            <a:spLocks noGrp="1"/>
          </p:cNvSpPr>
          <p:nvPr>
            <p:ph idx="1"/>
          </p:nvPr>
        </p:nvSpPr>
        <p:spPr>
          <a:xfrm>
            <a:off x="0" y="1571612"/>
            <a:ext cx="8229600" cy="4525963"/>
          </a:xfrm>
        </p:spPr>
        <p:txBody>
          <a:bodyPr>
            <a:normAutofit/>
          </a:bodyPr>
          <a:lstStyle/>
          <a:p>
            <a:pPr>
              <a:buNone/>
            </a:pPr>
            <a:r>
              <a:rPr lang="en-US" sz="2400" b="1" dirty="0" smtClean="0">
                <a:solidFill>
                  <a:srgbClr val="002060"/>
                </a:solidFill>
                <a:latin typeface="Times New Roman" pitchFamily="18" charset="0"/>
                <a:cs typeface="Times New Roman" pitchFamily="18" charset="0"/>
              </a:rPr>
              <a:t>Adsorbent bed</a:t>
            </a:r>
          </a:p>
          <a:p>
            <a:pPr>
              <a:buNone/>
            </a:pPr>
            <a:r>
              <a:rPr lang="en-US" sz="2000" dirty="0" smtClean="0">
                <a:latin typeface="Times New Roman" pitchFamily="18" charset="0"/>
                <a:cs typeface="Times New Roman" pitchFamily="18" charset="0"/>
              </a:rPr>
              <a:t>      Adsorbent bed or the generator is a stainless steel pipe with 12.5 cm (5 inch) diameter and 0.8 m in length. It contains the adsorbent (activated carbon) and it has holes to connect with both the manifold and the bulb of the evacuated tube which is the heat source for activated carbon .As shown</a:t>
            </a:r>
          </a:p>
          <a:p>
            <a:pPr>
              <a:buNone/>
            </a:pPr>
            <a:endParaRPr lang="ar-SA" sz="2000" b="1" dirty="0">
              <a:solidFill>
                <a:srgbClr val="002060"/>
              </a:solidFill>
              <a:latin typeface="Times New Roman" pitchFamily="18" charset="0"/>
              <a:cs typeface="Times New Roman" pitchFamily="18" charset="0"/>
            </a:endParaRPr>
          </a:p>
        </p:txBody>
      </p:sp>
      <p:pic>
        <p:nvPicPr>
          <p:cNvPr id="4" name="Picture 34" descr="Untitled.png"/>
          <p:cNvPicPr/>
          <p:nvPr/>
        </p:nvPicPr>
        <p:blipFill>
          <a:blip r:embed="rId2"/>
          <a:stretch>
            <a:fillRect/>
          </a:stretch>
        </p:blipFill>
        <p:spPr>
          <a:xfrm>
            <a:off x="1357290" y="3571876"/>
            <a:ext cx="6417318" cy="25003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pPr algn="l"/>
            <a:r>
              <a:rPr lang="en-US" sz="3200" dirty="0" smtClean="0">
                <a:solidFill>
                  <a:srgbClr val="002060"/>
                </a:solidFill>
                <a:latin typeface="Times New Roman" pitchFamily="18" charset="0"/>
                <a:cs typeface="Times New Roman" pitchFamily="18" charset="0"/>
              </a:rPr>
              <a:t>Project</a:t>
            </a:r>
            <a:r>
              <a:rPr lang="en-US" sz="3600" dirty="0" smtClean="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Design</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Components</a:t>
            </a:r>
            <a:endParaRPr lang="ar-SA" dirty="0"/>
          </a:p>
        </p:txBody>
      </p:sp>
      <p:sp>
        <p:nvSpPr>
          <p:cNvPr id="3" name="عنصر نائب للمحتوى 2"/>
          <p:cNvSpPr>
            <a:spLocks noGrp="1"/>
          </p:cNvSpPr>
          <p:nvPr>
            <p:ph idx="1"/>
          </p:nvPr>
        </p:nvSpPr>
        <p:spPr>
          <a:xfrm>
            <a:off x="0" y="1571612"/>
            <a:ext cx="8229600" cy="4525963"/>
          </a:xfrm>
        </p:spPr>
        <p:txBody>
          <a:bodyPr>
            <a:normAutofit/>
          </a:bodyPr>
          <a:lstStyle/>
          <a:p>
            <a:pPr>
              <a:buNone/>
            </a:pPr>
            <a:r>
              <a:rPr lang="en-US" sz="2400" b="1" dirty="0" smtClean="0">
                <a:solidFill>
                  <a:srgbClr val="002060"/>
                </a:solidFill>
                <a:latin typeface="Times New Roman" pitchFamily="18" charset="0"/>
                <a:cs typeface="Times New Roman" pitchFamily="18" charset="0"/>
              </a:rPr>
              <a:t>Activated Carbon</a:t>
            </a:r>
          </a:p>
          <a:p>
            <a:pPr>
              <a:buNone/>
            </a:pPr>
            <a:r>
              <a:rPr lang="en-US" sz="2400" dirty="0" smtClean="0"/>
              <a:t>     </a:t>
            </a:r>
            <a:r>
              <a:rPr lang="en-US" sz="2000" dirty="0" smtClean="0">
                <a:latin typeface="Times New Roman" pitchFamily="18" charset="0"/>
                <a:cs typeface="Times New Roman" pitchFamily="18" charset="0"/>
              </a:rPr>
              <a:t>The activated carbon is the adsorbent in the adsorption system, and its location is in the adsorbent bed. We use a 9.5 kg of activated carbon in the project. The activated carbon as shown </a:t>
            </a:r>
          </a:p>
          <a:p>
            <a:pPr>
              <a:buNone/>
            </a:pPr>
            <a:endParaRPr lang="ar-SA" sz="2400" dirty="0">
              <a:solidFill>
                <a:srgbClr val="002060"/>
              </a:solidFill>
              <a:latin typeface="Times New Roman" pitchFamily="18" charset="0"/>
              <a:cs typeface="Times New Roman" pitchFamily="18" charset="0"/>
            </a:endParaRPr>
          </a:p>
        </p:txBody>
      </p:sp>
      <p:pic>
        <p:nvPicPr>
          <p:cNvPr id="4" name="صورة 3" descr="activated-carbon-1.jpg"/>
          <p:cNvPicPr/>
          <p:nvPr/>
        </p:nvPicPr>
        <p:blipFill>
          <a:blip r:embed="rId2" cstate="print"/>
          <a:stretch>
            <a:fillRect/>
          </a:stretch>
        </p:blipFill>
        <p:spPr>
          <a:xfrm>
            <a:off x="2714612" y="3357562"/>
            <a:ext cx="3824294" cy="27146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pPr algn="l"/>
            <a:r>
              <a:rPr lang="en-US" sz="3200" dirty="0" smtClean="0">
                <a:solidFill>
                  <a:srgbClr val="002060"/>
                </a:solidFill>
                <a:latin typeface="Times New Roman" pitchFamily="18" charset="0"/>
                <a:cs typeface="Times New Roman" pitchFamily="18" charset="0"/>
              </a:rPr>
              <a:t>Project Design</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Components</a:t>
            </a:r>
            <a:endParaRPr lang="ar-SA" dirty="0"/>
          </a:p>
        </p:txBody>
      </p:sp>
      <p:sp>
        <p:nvSpPr>
          <p:cNvPr id="3" name="عنصر نائب للمحتوى 2"/>
          <p:cNvSpPr>
            <a:spLocks noGrp="1"/>
          </p:cNvSpPr>
          <p:nvPr>
            <p:ph idx="1"/>
          </p:nvPr>
        </p:nvSpPr>
        <p:spPr>
          <a:xfrm>
            <a:off x="0" y="1571612"/>
            <a:ext cx="8229600" cy="4525963"/>
          </a:xfrm>
        </p:spPr>
        <p:txBody>
          <a:bodyPr>
            <a:normAutofit/>
          </a:bodyPr>
          <a:lstStyle/>
          <a:p>
            <a:pPr>
              <a:buNone/>
            </a:pPr>
            <a:r>
              <a:rPr lang="en-US" sz="2400" b="1" dirty="0" smtClean="0">
                <a:solidFill>
                  <a:srgbClr val="002060"/>
                </a:solidFill>
                <a:latin typeface="Times New Roman" pitchFamily="18" charset="0"/>
                <a:cs typeface="Times New Roman" pitchFamily="18" charset="0"/>
              </a:rPr>
              <a:t>Evaporator</a:t>
            </a:r>
          </a:p>
          <a:p>
            <a:pPr>
              <a:buNone/>
            </a:pPr>
            <a:r>
              <a:rPr lang="en-US" sz="2000" dirty="0" smtClean="0">
                <a:latin typeface="Times New Roman" pitchFamily="18" charset="0"/>
                <a:cs typeface="Times New Roman" pitchFamily="18" charset="0"/>
              </a:rPr>
              <a:t>     We improve the design of the old evaporator and replace it by a new one, with a suitable volume that allow the condensed methanol to be stored on it. The old design of the evaporator was a </a:t>
            </a:r>
            <a:r>
              <a:rPr lang="en-GB" sz="2000" dirty="0" smtClean="0">
                <a:latin typeface="Times New Roman" pitchFamily="18" charset="0"/>
                <a:cs typeface="Times New Roman" pitchFamily="18" charset="0"/>
              </a:rPr>
              <a:t>series of four trapezoidal cells shown</a:t>
            </a:r>
          </a:p>
          <a:p>
            <a:pPr>
              <a:buNone/>
            </a:pPr>
            <a:endParaRPr lang="ar-SA" sz="2000" dirty="0">
              <a:solidFill>
                <a:srgbClr val="002060"/>
              </a:solidFill>
              <a:latin typeface="Times New Roman" pitchFamily="18" charset="0"/>
              <a:cs typeface="Times New Roman" pitchFamily="18" charset="0"/>
            </a:endParaRPr>
          </a:p>
        </p:txBody>
      </p:sp>
      <p:pic>
        <p:nvPicPr>
          <p:cNvPr id="4" name="Picture 21" descr="2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7422" y="3214686"/>
            <a:ext cx="3752850" cy="21621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pPr algn="l"/>
            <a:r>
              <a:rPr lang="en-US" sz="2800" dirty="0" smtClean="0">
                <a:solidFill>
                  <a:srgbClr val="002060"/>
                </a:solidFill>
                <a:latin typeface="Times New Roman" pitchFamily="18" charset="0"/>
                <a:cs typeface="Times New Roman" pitchFamily="18" charset="0"/>
              </a:rPr>
              <a:t>Project Design</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Components - Evaporator</a:t>
            </a:r>
            <a:endParaRPr lang="ar-SA" dirty="0"/>
          </a:p>
        </p:txBody>
      </p:sp>
      <p:sp>
        <p:nvSpPr>
          <p:cNvPr id="3" name="عنصر نائب للمحتوى 2"/>
          <p:cNvSpPr>
            <a:spLocks noGrp="1"/>
          </p:cNvSpPr>
          <p:nvPr>
            <p:ph idx="1"/>
          </p:nvPr>
        </p:nvSpPr>
        <p:spPr>
          <a:xfrm>
            <a:off x="0" y="1428736"/>
            <a:ext cx="9144000" cy="4525963"/>
          </a:xfrm>
        </p:spPr>
        <p:txBody>
          <a:bodyPr>
            <a:normAutofit/>
          </a:bodyPr>
          <a:lstStyle/>
          <a:p>
            <a:pPr>
              <a:buNone/>
            </a:pPr>
            <a:r>
              <a:rPr lang="en-US" sz="2000" dirty="0" smtClean="0">
                <a:latin typeface="Times New Roman" pitchFamily="18" charset="0"/>
                <a:cs typeface="Times New Roman" pitchFamily="18" charset="0"/>
              </a:rPr>
              <a:t>      The new design of the evaporator as shown  is a rectangular stainless steel box. </a:t>
            </a:r>
            <a:r>
              <a:rPr lang="en-GB" sz="2000" dirty="0" smtClean="0">
                <a:latin typeface="Times New Roman" pitchFamily="18" charset="0"/>
                <a:cs typeface="Times New Roman" pitchFamily="18" charset="0"/>
              </a:rPr>
              <a:t>the dimensions of the evaporator is 220×320×100 mm</a:t>
            </a:r>
            <a:r>
              <a:rPr lang="en-GB" sz="2000" baseline="30000" dirty="0" smtClean="0">
                <a:latin typeface="Times New Roman" pitchFamily="18" charset="0"/>
                <a:cs typeface="Times New Roman" pitchFamily="18" charset="0"/>
              </a:rPr>
              <a:t>3 </a:t>
            </a:r>
            <a:r>
              <a:rPr lang="en-US" sz="2000" dirty="0" smtClean="0">
                <a:latin typeface="Times New Roman" pitchFamily="18" charset="0"/>
                <a:cs typeface="Times New Roman" pitchFamily="18" charset="0"/>
              </a:rPr>
              <a:t>. we redesign the evaporator and make it rectangular without a trapezoidal cells in order to make the process of measuring the level of methanol inside the evaporator much easier, because in the old design and due to the trapezoidal cells, the level of the methanol might be different in the cells, in other word, one cell might have an amount of methanol more than another cell, so that will cause a problem in measuring the level inside the evaporator.</a:t>
            </a:r>
          </a:p>
          <a:p>
            <a:pPr>
              <a:buNone/>
            </a:pPr>
            <a:endParaRPr lang="ar-SA" sz="2000" dirty="0"/>
          </a:p>
        </p:txBody>
      </p:sp>
      <p:pic>
        <p:nvPicPr>
          <p:cNvPr id="4" name="صورة 3" descr="12202334_182441092097126_1667997553_n.jpg"/>
          <p:cNvPicPr/>
          <p:nvPr/>
        </p:nvPicPr>
        <p:blipFill>
          <a:blip r:embed="rId2" cstate="print"/>
          <a:stretch>
            <a:fillRect/>
          </a:stretch>
        </p:blipFill>
        <p:spPr>
          <a:xfrm>
            <a:off x="2571736" y="3643314"/>
            <a:ext cx="5143536" cy="272198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 y="0"/>
            <a:ext cx="8229600" cy="1143000"/>
          </a:xfrm>
        </p:spPr>
        <p:txBody>
          <a:bodyPr/>
          <a:lstStyle/>
          <a:p>
            <a:pPr algn="l"/>
            <a:r>
              <a:rPr lang="en-US" sz="3200" dirty="0">
                <a:solidFill>
                  <a:srgbClr val="002060"/>
                </a:solidFill>
                <a:latin typeface="Times New Roman" pitchFamily="18" charset="0"/>
                <a:cs typeface="Times New Roman" pitchFamily="18" charset="0"/>
              </a:rPr>
              <a:t>Project Design</a:t>
            </a:r>
            <a:r>
              <a:rPr lang="en-US" dirty="0">
                <a:solidFill>
                  <a:srgbClr val="002060"/>
                </a:solidFill>
                <a:latin typeface="Times New Roman" pitchFamily="18" charset="0"/>
                <a:cs typeface="Times New Roman" pitchFamily="18" charset="0"/>
              </a:rPr>
              <a:t/>
            </a:r>
            <a:br>
              <a:rPr lang="en-US"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Components</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0" y="1500174"/>
            <a:ext cx="9113426" cy="4525963"/>
          </a:xfrm>
        </p:spPr>
        <p:txBody>
          <a:bodyPr>
            <a:normAutofit/>
          </a:bodyPr>
          <a:lstStyle/>
          <a:p>
            <a:pPr marL="0" indent="0">
              <a:buNone/>
            </a:pPr>
            <a:r>
              <a:rPr lang="en-GB" sz="2400" b="1" dirty="0" smtClean="0">
                <a:solidFill>
                  <a:schemeClr val="accent4">
                    <a:lumMod val="50000"/>
                  </a:schemeClr>
                </a:solidFill>
                <a:latin typeface="Times New Roman" pitchFamily="18" charset="0"/>
                <a:ea typeface="Calibri"/>
                <a:cs typeface="Times New Roman" pitchFamily="18" charset="0"/>
              </a:rPr>
              <a:t>Condenser</a:t>
            </a:r>
          </a:p>
          <a:p>
            <a:pPr marL="0" indent="0">
              <a:buNone/>
            </a:pPr>
            <a:r>
              <a:rPr lang="en-GB" sz="2000" dirty="0" smtClean="0">
                <a:latin typeface="Times New Roman"/>
                <a:ea typeface="Calibri"/>
              </a:rPr>
              <a:t>    A </a:t>
            </a:r>
            <a:r>
              <a:rPr lang="en-GB" sz="2000" dirty="0">
                <a:latin typeface="Times New Roman"/>
                <a:ea typeface="Calibri"/>
              </a:rPr>
              <a:t>well designed condenser is needed to reject the desorption heat. </a:t>
            </a:r>
            <a:r>
              <a:rPr lang="en-GB" sz="2000" dirty="0">
                <a:solidFill>
                  <a:srgbClr val="000000"/>
                </a:solidFill>
                <a:latin typeface="Times New Roman"/>
                <a:ea typeface="Calibri"/>
              </a:rPr>
              <a:t>To </a:t>
            </a:r>
            <a:r>
              <a:rPr lang="en-GB" sz="2000" dirty="0" smtClean="0">
                <a:solidFill>
                  <a:srgbClr val="000000"/>
                </a:solidFill>
                <a:latin typeface="Times New Roman"/>
                <a:ea typeface="Calibri"/>
              </a:rPr>
              <a:t> facilitate </a:t>
            </a:r>
            <a:r>
              <a:rPr lang="en-GB" sz="2000" dirty="0">
                <a:solidFill>
                  <a:srgbClr val="000000"/>
                </a:solidFill>
                <a:latin typeface="Times New Roman"/>
                <a:ea typeface="Calibri"/>
              </a:rPr>
              <a:t>the cooling of the condenser, </a:t>
            </a:r>
            <a:r>
              <a:rPr lang="en-GB" sz="2000" dirty="0">
                <a:latin typeface="Times New Roman"/>
                <a:ea typeface="Calibri"/>
              </a:rPr>
              <a:t>stainless steel tubes with four fins were designed </a:t>
            </a:r>
            <a:r>
              <a:rPr lang="en-GB" sz="2000" dirty="0">
                <a:solidFill>
                  <a:srgbClr val="000000"/>
                </a:solidFill>
                <a:latin typeface="Times New Roman"/>
                <a:ea typeface="Calibri"/>
              </a:rPr>
              <a:t>and permitted to have an exchange area with the ambiance of 0.015 m</a:t>
            </a:r>
            <a:r>
              <a:rPr lang="en-GB" sz="2000" baseline="30000" dirty="0">
                <a:solidFill>
                  <a:srgbClr val="000000"/>
                </a:solidFill>
                <a:latin typeface="Times New Roman"/>
                <a:ea typeface="Calibri"/>
              </a:rPr>
              <a:t>2</a:t>
            </a:r>
            <a:r>
              <a:rPr lang="en-GB" sz="2000" dirty="0">
                <a:solidFill>
                  <a:srgbClr val="000000"/>
                </a:solidFill>
                <a:latin typeface="Times New Roman"/>
                <a:ea typeface="Calibri"/>
              </a:rPr>
              <a:t>.As </a:t>
            </a:r>
            <a:r>
              <a:rPr lang="en-GB" sz="2000" dirty="0">
                <a:latin typeface="Times New Roman"/>
                <a:ea typeface="Calibri"/>
              </a:rPr>
              <a:t>shown</a:t>
            </a:r>
            <a:endParaRPr lang="en-GB" sz="2000" dirty="0" smtClean="0">
              <a:solidFill>
                <a:schemeClr val="accent4">
                  <a:lumMod val="50000"/>
                </a:schemeClr>
              </a:solidFill>
              <a:latin typeface="Times New Roman" pitchFamily="18" charset="0"/>
              <a:ea typeface="Calibri"/>
              <a:cs typeface="Times New Roman" pitchFamily="18" charset="0"/>
            </a:endParaRPr>
          </a:p>
          <a:p>
            <a:pPr marL="0" indent="0">
              <a:buNone/>
            </a:pPr>
            <a:endParaRPr lang="en-GB" sz="2000" dirty="0">
              <a:solidFill>
                <a:schemeClr val="accent5">
                  <a:lumMod val="50000"/>
                </a:schemeClr>
              </a:solidFill>
              <a:latin typeface="Times New Roman" pitchFamily="18" charset="0"/>
              <a:cs typeface="Times New Roman" pitchFamily="18" charset="0"/>
            </a:endParaRPr>
          </a:p>
        </p:txBody>
      </p:sp>
      <p:pic>
        <p:nvPicPr>
          <p:cNvPr id="4" name="Picture 3" descr="C:\Users\SysCom\Desktop\1482126_580212365399789_1004865517_n.jpg"/>
          <p:cNvPicPr/>
          <p:nvPr/>
        </p:nvPicPr>
        <p:blipFill>
          <a:blip r:embed="rId2" cstate="print"/>
          <a:srcRect/>
          <a:stretch>
            <a:fillRect/>
          </a:stretch>
        </p:blipFill>
        <p:spPr bwMode="auto">
          <a:xfrm>
            <a:off x="1823614" y="3212976"/>
            <a:ext cx="5274310" cy="3004820"/>
          </a:xfrm>
          <a:prstGeom prst="rect">
            <a:avLst/>
          </a:prstGeom>
          <a:noFill/>
          <a:ln w="9525">
            <a:noFill/>
            <a:miter lim="800000"/>
            <a:headEnd/>
            <a:tailEnd/>
          </a:ln>
        </p:spPr>
      </p:pic>
    </p:spTree>
    <p:extLst>
      <p:ext uri="{BB962C8B-B14F-4D97-AF65-F5344CB8AC3E}">
        <p14:creationId xmlns:p14="http://schemas.microsoft.com/office/powerpoint/2010/main" xmlns="" val="126827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sz="3200" dirty="0">
                <a:solidFill>
                  <a:srgbClr val="002060"/>
                </a:solidFill>
                <a:latin typeface="Times New Roman" pitchFamily="18" charset="0"/>
                <a:cs typeface="Times New Roman" pitchFamily="18" charset="0"/>
              </a:rPr>
              <a:t>Project Design</a:t>
            </a:r>
            <a:r>
              <a:rPr lang="en-US" dirty="0">
                <a:solidFill>
                  <a:srgbClr val="002060"/>
                </a:solidFill>
                <a:latin typeface="Times New Roman" pitchFamily="18" charset="0"/>
                <a:cs typeface="Times New Roman" pitchFamily="18" charset="0"/>
              </a:rPr>
              <a:t/>
            </a:r>
            <a:br>
              <a:rPr lang="en-US"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Components</a:t>
            </a:r>
            <a:endParaRPr lang="en-GB" dirty="0"/>
          </a:p>
        </p:txBody>
      </p:sp>
      <p:sp>
        <p:nvSpPr>
          <p:cNvPr id="3" name="Content Placeholder 2"/>
          <p:cNvSpPr>
            <a:spLocks noGrp="1"/>
          </p:cNvSpPr>
          <p:nvPr>
            <p:ph idx="1"/>
          </p:nvPr>
        </p:nvSpPr>
        <p:spPr>
          <a:xfrm>
            <a:off x="0" y="1556792"/>
            <a:ext cx="9144000" cy="4525963"/>
          </a:xfrm>
        </p:spPr>
        <p:txBody>
          <a:bodyPr/>
          <a:lstStyle/>
          <a:p>
            <a:pPr marL="0" indent="0">
              <a:buNone/>
            </a:pPr>
            <a:r>
              <a:rPr lang="en-GB" sz="2400" b="1" dirty="0" smtClean="0">
                <a:solidFill>
                  <a:schemeClr val="accent4">
                    <a:lumMod val="50000"/>
                  </a:schemeClr>
                </a:solidFill>
                <a:latin typeface="Times New Roman" pitchFamily="18" charset="0"/>
                <a:cs typeface="Times New Roman" pitchFamily="18" charset="0"/>
              </a:rPr>
              <a:t>Manifold</a:t>
            </a:r>
          </a:p>
          <a:p>
            <a:pPr marL="0" indent="0">
              <a:buNone/>
            </a:pPr>
            <a:r>
              <a:rPr lang="en-GB" sz="2000" dirty="0">
                <a:latin typeface="Times New Roman"/>
                <a:ea typeface="Calibri"/>
              </a:rPr>
              <a:t>The adsorbent bed, the condenser and the evaporator were connected to each other by using a stainless steel pipes with a diameter of 1.25 inch called manifold. The manifold allows the activated carbon to desorbs and adsorbs the methanol vapour as shown </a:t>
            </a:r>
            <a:endParaRPr lang="en-GB" sz="2000" dirty="0" smtClean="0">
              <a:latin typeface="Times New Roman"/>
              <a:ea typeface="Calibri"/>
            </a:endParaRPr>
          </a:p>
          <a:p>
            <a:pPr marL="0" indent="0">
              <a:buNone/>
            </a:pPr>
            <a:endParaRPr lang="en-GB" sz="2000" dirty="0">
              <a:latin typeface="Times New Roman" pitchFamily="18" charset="0"/>
              <a:cs typeface="Times New Roman" pitchFamily="18" charset="0"/>
            </a:endParaRPr>
          </a:p>
        </p:txBody>
      </p:sp>
      <p:pic>
        <p:nvPicPr>
          <p:cNvPr id="4" name="Picture 3" descr="Untitled1.png"/>
          <p:cNvPicPr/>
          <p:nvPr/>
        </p:nvPicPr>
        <p:blipFill>
          <a:blip r:embed="rId2"/>
          <a:stretch>
            <a:fillRect/>
          </a:stretch>
        </p:blipFill>
        <p:spPr>
          <a:xfrm>
            <a:off x="2714612" y="3286124"/>
            <a:ext cx="3719960" cy="2705100"/>
          </a:xfrm>
          <a:prstGeom prst="rect">
            <a:avLst/>
          </a:prstGeom>
        </p:spPr>
      </p:pic>
    </p:spTree>
    <p:extLst>
      <p:ext uri="{BB962C8B-B14F-4D97-AF65-F5344CB8AC3E}">
        <p14:creationId xmlns:p14="http://schemas.microsoft.com/office/powerpoint/2010/main" xmlns="" val="4222835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200" dirty="0" smtClean="0">
                <a:solidFill>
                  <a:srgbClr val="002060"/>
                </a:solidFill>
                <a:latin typeface="Times New Roman" pitchFamily="18" charset="0"/>
                <a:cs typeface="Times New Roman" pitchFamily="18" charset="0"/>
              </a:rPr>
              <a:t>Project Design</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sz="2400" dirty="0" smtClean="0">
                <a:solidFill>
                  <a:srgbClr val="002060"/>
                </a:solidFill>
                <a:latin typeface="Times New Roman" pitchFamily="18" charset="0"/>
                <a:cs typeface="Times New Roman" pitchFamily="18" charset="0"/>
              </a:rPr>
              <a:t>Components</a:t>
            </a:r>
            <a:endParaRPr lang="en-GB" dirty="0"/>
          </a:p>
        </p:txBody>
      </p:sp>
      <p:sp>
        <p:nvSpPr>
          <p:cNvPr id="3" name="Content Placeholder 2"/>
          <p:cNvSpPr>
            <a:spLocks noGrp="1"/>
          </p:cNvSpPr>
          <p:nvPr>
            <p:ph idx="1"/>
          </p:nvPr>
        </p:nvSpPr>
        <p:spPr>
          <a:xfrm>
            <a:off x="-357222" y="1571612"/>
            <a:ext cx="9501222" cy="4525963"/>
          </a:xfrm>
        </p:spPr>
        <p:txBody>
          <a:bodyPr>
            <a:normAutofit/>
          </a:bodyPr>
          <a:lstStyle/>
          <a:p>
            <a:pPr>
              <a:buNone/>
            </a:pPr>
            <a:r>
              <a:rPr lang="en-GB" sz="2400" b="1" dirty="0" smtClean="0">
                <a:solidFill>
                  <a:schemeClr val="accent4">
                    <a:lumMod val="75000"/>
                  </a:schemeClr>
                </a:solidFill>
                <a:latin typeface="Times New Roman" pitchFamily="18" charset="0"/>
                <a:cs typeface="Times New Roman" pitchFamily="18" charset="0"/>
              </a:rPr>
              <a:t>   Level Measuring device</a:t>
            </a:r>
          </a:p>
          <a:p>
            <a:pPr>
              <a:buNone/>
            </a:pPr>
            <a:r>
              <a:rPr lang="en-GB" sz="2000" dirty="0" smtClean="0">
                <a:solidFill>
                  <a:srgbClr val="FF0000"/>
                </a:solidFill>
                <a:latin typeface="Times New Roman" pitchFamily="18" charset="0"/>
                <a:cs typeface="Times New Roman" pitchFamily="18" charset="0"/>
              </a:rPr>
              <a:t>      In order to have a feedback about the project performance</a:t>
            </a:r>
            <a:r>
              <a:rPr lang="en-GB" sz="2000" dirty="0" smtClean="0">
                <a:latin typeface="Times New Roman" pitchFamily="18" charset="0"/>
                <a:cs typeface="Times New Roman" pitchFamily="18" charset="0"/>
              </a:rPr>
              <a:t>, we need a device that allow us to know the level of the liquid of refrigerant inside the evaporator. </a:t>
            </a:r>
          </a:p>
          <a:p>
            <a:pPr>
              <a:buNone/>
            </a:pPr>
            <a:r>
              <a:rPr lang="en-GB" sz="2000" dirty="0" smtClean="0">
                <a:latin typeface="Times New Roman" pitchFamily="18" charset="0"/>
                <a:cs typeface="Times New Roman" pitchFamily="18" charset="0"/>
              </a:rPr>
              <a:t>      So, we use </a:t>
            </a:r>
            <a:r>
              <a:rPr lang="en-GB" sz="2000" b="1" dirty="0" smtClean="0">
                <a:solidFill>
                  <a:srgbClr val="FF0000"/>
                </a:solidFill>
                <a:latin typeface="Times New Roman" pitchFamily="18" charset="0"/>
                <a:cs typeface="Times New Roman" pitchFamily="18" charset="0"/>
              </a:rPr>
              <a:t>a watch glass level sensor </a:t>
            </a:r>
            <a:r>
              <a:rPr lang="en-GB" sz="2000" dirty="0" smtClean="0">
                <a:latin typeface="Times New Roman" pitchFamily="18" charset="0"/>
                <a:cs typeface="Times New Roman" pitchFamily="18" charset="0"/>
              </a:rPr>
              <a:t>as shown, which is connected directly with the evaporator, where the liquid collected. </a:t>
            </a:r>
          </a:p>
          <a:p>
            <a:pPr>
              <a:buNone/>
            </a:pPr>
            <a:r>
              <a:rPr lang="en-GB" sz="2000" dirty="0" smtClean="0">
                <a:latin typeface="Times New Roman" pitchFamily="18" charset="0"/>
                <a:cs typeface="Times New Roman" pitchFamily="18" charset="0"/>
              </a:rPr>
              <a:t>     </a:t>
            </a:r>
            <a:endParaRPr lang="en-GB" sz="2000"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785918" y="3643314"/>
            <a:ext cx="5286412" cy="2823844"/>
          </a:xfrm>
          <a:prstGeom prst="rect">
            <a:avLst/>
          </a:prstGeom>
        </p:spPr>
      </p:pic>
    </p:spTree>
    <p:extLst>
      <p:ext uri="{BB962C8B-B14F-4D97-AF65-F5344CB8AC3E}">
        <p14:creationId xmlns:p14="http://schemas.microsoft.com/office/powerpoint/2010/main" xmlns="" val="388235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pPr algn="l"/>
            <a:r>
              <a:rPr lang="en-US" sz="3200" b="1" dirty="0" smtClean="0">
                <a:solidFill>
                  <a:schemeClr val="tx2">
                    <a:lumMod val="50000"/>
                  </a:schemeClr>
                </a:solidFill>
                <a:latin typeface="Times New Roman" pitchFamily="18" charset="0"/>
                <a:cs typeface="Times New Roman" pitchFamily="18" charset="0"/>
              </a:rPr>
              <a:t>Contents</a:t>
            </a:r>
            <a:endParaRPr lang="ar-SA" sz="3200" b="1" dirty="0">
              <a:solidFill>
                <a:schemeClr val="tx2">
                  <a:lumMod val="50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0" y="1571612"/>
            <a:ext cx="8229600" cy="4525963"/>
          </a:xfrm>
        </p:spPr>
        <p:txBody>
          <a:bodyPr>
            <a:normAutofit/>
          </a:bodyPr>
          <a:lstStyle/>
          <a:p>
            <a:r>
              <a:rPr lang="en-US" sz="2400" dirty="0" smtClean="0">
                <a:solidFill>
                  <a:schemeClr val="tx2">
                    <a:lumMod val="50000"/>
                  </a:schemeClr>
                </a:solidFill>
                <a:latin typeface="Times New Roman" pitchFamily="18" charset="0"/>
                <a:cs typeface="Times New Roman" pitchFamily="18" charset="0"/>
              </a:rPr>
              <a:t>Introduction</a:t>
            </a:r>
          </a:p>
          <a:p>
            <a:r>
              <a:rPr lang="en-US" sz="2400" dirty="0" smtClean="0">
                <a:solidFill>
                  <a:schemeClr val="tx2">
                    <a:lumMod val="50000"/>
                  </a:schemeClr>
                </a:solidFill>
                <a:latin typeface="Times New Roman" pitchFamily="18" charset="0"/>
                <a:cs typeface="Times New Roman" pitchFamily="18" charset="0"/>
              </a:rPr>
              <a:t>Refrigeration</a:t>
            </a:r>
          </a:p>
          <a:p>
            <a:r>
              <a:rPr lang="en-GB" sz="2400" dirty="0" smtClean="0">
                <a:solidFill>
                  <a:schemeClr val="tx2">
                    <a:lumMod val="50000"/>
                  </a:schemeClr>
                </a:solidFill>
                <a:latin typeface="Times New Roman" pitchFamily="18" charset="0"/>
                <a:cs typeface="Times New Roman" pitchFamily="18" charset="0"/>
              </a:rPr>
              <a:t>Adsorption Refrigeration</a:t>
            </a:r>
            <a:endParaRPr lang="en-US" sz="2400" dirty="0" smtClean="0">
              <a:solidFill>
                <a:schemeClr val="tx2">
                  <a:lumMod val="50000"/>
                </a:schemeClr>
              </a:solidFill>
              <a:latin typeface="Times New Roman" pitchFamily="18" charset="0"/>
              <a:cs typeface="Times New Roman" pitchFamily="18" charset="0"/>
            </a:endParaRPr>
          </a:p>
          <a:p>
            <a:r>
              <a:rPr lang="en-US" sz="2400" dirty="0" smtClean="0">
                <a:solidFill>
                  <a:schemeClr val="tx2">
                    <a:lumMod val="50000"/>
                  </a:schemeClr>
                </a:solidFill>
                <a:latin typeface="Times New Roman" pitchFamily="18" charset="0"/>
                <a:cs typeface="Times New Roman" pitchFamily="18" charset="0"/>
              </a:rPr>
              <a:t>Project Design </a:t>
            </a:r>
          </a:p>
          <a:p>
            <a:r>
              <a:rPr lang="en-US" sz="2400" dirty="0" smtClean="0">
                <a:solidFill>
                  <a:schemeClr val="tx2">
                    <a:lumMod val="50000"/>
                  </a:schemeClr>
                </a:solidFill>
                <a:latin typeface="Times New Roman" pitchFamily="18" charset="0"/>
                <a:cs typeface="Times New Roman" pitchFamily="18" charset="0"/>
              </a:rPr>
              <a:t>Results &amp; Discussion </a:t>
            </a:r>
          </a:p>
          <a:p>
            <a:r>
              <a:rPr lang="en-US" sz="2400" dirty="0" smtClean="0">
                <a:solidFill>
                  <a:schemeClr val="tx2">
                    <a:lumMod val="50000"/>
                  </a:schemeClr>
                </a:solidFill>
                <a:latin typeface="Times New Roman" pitchFamily="18" charset="0"/>
                <a:cs typeface="Times New Roman" pitchFamily="18" charset="0"/>
              </a:rPr>
              <a:t>Conclusion </a:t>
            </a:r>
          </a:p>
          <a:p>
            <a:r>
              <a:rPr lang="en-US" sz="2400" dirty="0" smtClean="0">
                <a:solidFill>
                  <a:schemeClr val="tx2">
                    <a:lumMod val="50000"/>
                  </a:schemeClr>
                </a:solidFill>
                <a:latin typeface="Times New Roman" pitchFamily="18" charset="0"/>
                <a:cs typeface="Times New Roman" pitchFamily="18" charset="0"/>
              </a:rPr>
              <a:t>Recommendations</a:t>
            </a:r>
            <a:endParaRPr lang="ar-SA" sz="2400"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pPr algn="l"/>
            <a:r>
              <a:rPr lang="en-GB" sz="3200" dirty="0" smtClean="0">
                <a:solidFill>
                  <a:schemeClr val="tx2">
                    <a:lumMod val="75000"/>
                  </a:schemeClr>
                </a:solidFill>
                <a:latin typeface="Times New Roman" pitchFamily="18" charset="0"/>
                <a:cs typeface="Times New Roman" pitchFamily="18" charset="0"/>
              </a:rPr>
              <a:t>Results &amp; Discussion</a:t>
            </a:r>
            <a:br>
              <a:rPr lang="en-GB" sz="3200" dirty="0" smtClean="0">
                <a:solidFill>
                  <a:schemeClr val="tx2">
                    <a:lumMod val="75000"/>
                  </a:schemeClr>
                </a:solidFill>
                <a:latin typeface="Times New Roman" pitchFamily="18" charset="0"/>
                <a:cs typeface="Times New Roman" pitchFamily="18" charset="0"/>
              </a:rPr>
            </a:br>
            <a:r>
              <a:rPr lang="en-GB" sz="2400" dirty="0" smtClean="0">
                <a:solidFill>
                  <a:schemeClr val="tx2">
                    <a:lumMod val="75000"/>
                  </a:schemeClr>
                </a:solidFill>
                <a:latin typeface="Times New Roman" pitchFamily="18" charset="0"/>
                <a:cs typeface="Times New Roman" pitchFamily="18" charset="0"/>
              </a:rPr>
              <a:t>Introduction</a:t>
            </a:r>
            <a:endParaRPr lang="en-US" sz="32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57222" y="1500174"/>
            <a:ext cx="9501222" cy="4525963"/>
          </a:xfrm>
        </p:spPr>
        <p:txBody>
          <a:bodyPr/>
          <a:lstStyle/>
          <a:p>
            <a:pPr>
              <a:buNone/>
            </a:pPr>
            <a:r>
              <a:rPr lang="en-GB" dirty="0" smtClean="0"/>
              <a:t>    </a:t>
            </a:r>
            <a:r>
              <a:rPr lang="en-GB" sz="2000" dirty="0" smtClean="0">
                <a:solidFill>
                  <a:srgbClr val="FF0000"/>
                </a:solidFill>
                <a:latin typeface="Times New Roman" pitchFamily="18" charset="0"/>
                <a:cs typeface="Times New Roman" pitchFamily="18" charset="0"/>
              </a:rPr>
              <a:t>Because of the non-expected climate change, </a:t>
            </a:r>
            <a:r>
              <a:rPr lang="en-GB" sz="2000" dirty="0" smtClean="0">
                <a:latin typeface="Times New Roman" pitchFamily="18" charset="0"/>
                <a:cs typeface="Times New Roman" pitchFamily="18" charset="0"/>
              </a:rPr>
              <a:t>the sun become useless. So, we use </a:t>
            </a:r>
            <a:r>
              <a:rPr lang="en-GB" sz="2000" b="1" dirty="0" smtClean="0">
                <a:solidFill>
                  <a:srgbClr val="FF0000"/>
                </a:solidFill>
                <a:latin typeface="Times New Roman" pitchFamily="18" charset="0"/>
                <a:cs typeface="Times New Roman" pitchFamily="18" charset="0"/>
              </a:rPr>
              <a:t>another source of heat</a:t>
            </a:r>
            <a:r>
              <a:rPr lang="en-GB" sz="2000" dirty="0" smtClean="0">
                <a:latin typeface="Times New Roman" pitchFamily="18" charset="0"/>
                <a:cs typeface="Times New Roman" pitchFamily="18" charset="0"/>
              </a:rPr>
              <a:t>, in order to generate a high temp inside the adsorbent bed of the project.</a:t>
            </a:r>
            <a:endParaRPr lang="en-US" sz="2000" dirty="0" smtClean="0">
              <a:latin typeface="Times New Roman" pitchFamily="18" charset="0"/>
              <a:cs typeface="Times New Roman" pitchFamily="18" charset="0"/>
            </a:endParaRPr>
          </a:p>
          <a:p>
            <a:pPr>
              <a:buNone/>
            </a:pPr>
            <a:r>
              <a:rPr lang="en-GB" sz="2000" dirty="0" smtClean="0"/>
              <a:t>      </a:t>
            </a:r>
            <a:r>
              <a:rPr lang="en-GB" sz="2000" dirty="0" smtClean="0">
                <a:latin typeface="Times New Roman" pitchFamily="18" charset="0"/>
                <a:cs typeface="Times New Roman" pitchFamily="18" charset="0"/>
              </a:rPr>
              <a:t>We use an </a:t>
            </a:r>
            <a:r>
              <a:rPr lang="en-GB" sz="2000" b="1" u="sng" dirty="0" smtClean="0">
                <a:solidFill>
                  <a:srgbClr val="FF0000"/>
                </a:solidFill>
                <a:latin typeface="Times New Roman" pitchFamily="18" charset="0"/>
                <a:cs typeface="Times New Roman" pitchFamily="18" charset="0"/>
              </a:rPr>
              <a:t>electrical heaters</a:t>
            </a:r>
            <a:r>
              <a:rPr lang="en-GB" sz="2000" b="1" u="sng" dirty="0" smtClean="0">
                <a:latin typeface="Times New Roman" pitchFamily="18" charset="0"/>
                <a:cs typeface="Times New Roman" pitchFamily="18" charset="0"/>
              </a:rPr>
              <a:t> </a:t>
            </a:r>
            <a:r>
              <a:rPr lang="en-GB" sz="2000" dirty="0" smtClean="0">
                <a:latin typeface="Times New Roman" pitchFamily="18" charset="0"/>
                <a:cs typeface="Times New Roman" pitchFamily="18" charset="0"/>
              </a:rPr>
              <a:t>as shown ,to simulate the solar.</a:t>
            </a:r>
          </a:p>
          <a:p>
            <a:pPr>
              <a:buNone/>
            </a:pPr>
            <a:endParaRPr lang="en-GB"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GB" sz="2000" dirty="0" smtClean="0"/>
              <a:t> </a:t>
            </a:r>
            <a:endParaRPr lang="en-US" sz="2000" dirty="0" smtClean="0"/>
          </a:p>
          <a:p>
            <a:pPr>
              <a:buNone/>
            </a:pPr>
            <a:endParaRPr lang="en-US" sz="2000"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285984" y="3143248"/>
            <a:ext cx="4352925" cy="326495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200" dirty="0" smtClean="0">
                <a:solidFill>
                  <a:schemeClr val="tx2">
                    <a:lumMod val="75000"/>
                  </a:schemeClr>
                </a:solidFill>
                <a:latin typeface="Times New Roman" pitchFamily="18" charset="0"/>
                <a:cs typeface="Times New Roman" pitchFamily="18" charset="0"/>
              </a:rPr>
              <a:t>Results &amp; Discussion</a:t>
            </a:r>
            <a:r>
              <a:rPr lang="en-GB" dirty="0" smtClean="0">
                <a:solidFill>
                  <a:schemeClr val="tx2">
                    <a:lumMod val="75000"/>
                  </a:schemeClr>
                </a:solidFill>
                <a:latin typeface="Times New Roman" pitchFamily="18" charset="0"/>
                <a:cs typeface="Times New Roman" pitchFamily="18" charset="0"/>
              </a:rPr>
              <a:t/>
            </a:r>
            <a:br>
              <a:rPr lang="en-GB" dirty="0" smtClean="0">
                <a:solidFill>
                  <a:schemeClr val="tx2">
                    <a:lumMod val="75000"/>
                  </a:schemeClr>
                </a:solidFill>
                <a:latin typeface="Times New Roman" pitchFamily="18" charset="0"/>
                <a:cs typeface="Times New Roman" pitchFamily="18" charset="0"/>
              </a:rPr>
            </a:br>
            <a:r>
              <a:rPr lang="en-GB" sz="2400" dirty="0" smtClean="0">
                <a:solidFill>
                  <a:schemeClr val="tx2">
                    <a:lumMod val="75000"/>
                  </a:schemeClr>
                </a:solidFill>
                <a:latin typeface="Times New Roman" pitchFamily="18" charset="0"/>
                <a:cs typeface="Times New Roman" pitchFamily="18" charset="0"/>
              </a:rPr>
              <a:t>Electric Heaters Power</a:t>
            </a:r>
            <a:endParaRPr lang="en-US" dirty="0"/>
          </a:p>
        </p:txBody>
      </p:sp>
      <p:sp>
        <p:nvSpPr>
          <p:cNvPr id="3" name="Content Placeholder 2"/>
          <p:cNvSpPr>
            <a:spLocks noGrp="1"/>
          </p:cNvSpPr>
          <p:nvPr>
            <p:ph idx="1"/>
          </p:nvPr>
        </p:nvSpPr>
        <p:spPr>
          <a:xfrm>
            <a:off x="0" y="1571612"/>
            <a:ext cx="8229600" cy="4525963"/>
          </a:xfrm>
        </p:spPr>
        <p:txBody>
          <a:bodyPr/>
          <a:lstStyle/>
          <a:p>
            <a:r>
              <a:rPr lang="en-US" sz="2000" dirty="0" smtClean="0">
                <a:latin typeface="Times New Roman" pitchFamily="18" charset="0"/>
                <a:cs typeface="Times New Roman" pitchFamily="18" charset="0"/>
              </a:rPr>
              <a:t>Four heaters have been used to generate the heat to the system, each one of them was connected separately.</a:t>
            </a:r>
          </a:p>
          <a:p>
            <a:r>
              <a:rPr lang="en-US" sz="2000" dirty="0" smtClean="0">
                <a:latin typeface="Times New Roman" pitchFamily="18" charset="0"/>
                <a:cs typeface="Times New Roman" pitchFamily="18" charset="0"/>
              </a:rPr>
              <a:t>Every heater has a power of 1400 watt (manufacturer details).</a:t>
            </a:r>
          </a:p>
          <a:p>
            <a:r>
              <a:rPr lang="en-US" sz="2000" dirty="0" smtClean="0">
                <a:latin typeface="Times New Roman" pitchFamily="18" charset="0"/>
                <a:cs typeface="Times New Roman" pitchFamily="18" charset="0"/>
              </a:rPr>
              <a:t>And from four heaters, 5600 watt of heat will be gained.</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200" dirty="0" smtClean="0">
                <a:solidFill>
                  <a:schemeClr val="tx2">
                    <a:lumMod val="75000"/>
                  </a:schemeClr>
                </a:solidFill>
                <a:latin typeface="Times New Roman" pitchFamily="18" charset="0"/>
                <a:cs typeface="Times New Roman" pitchFamily="18" charset="0"/>
              </a:rPr>
              <a:t>Results &amp; Discussion</a:t>
            </a:r>
            <a:r>
              <a:rPr lang="en-GB" dirty="0" smtClean="0">
                <a:solidFill>
                  <a:schemeClr val="tx2">
                    <a:lumMod val="75000"/>
                  </a:schemeClr>
                </a:solidFill>
                <a:latin typeface="Times New Roman" pitchFamily="18" charset="0"/>
                <a:cs typeface="Times New Roman" pitchFamily="18" charset="0"/>
              </a:rPr>
              <a:t/>
            </a:r>
            <a:br>
              <a:rPr lang="en-GB" dirty="0" smtClean="0">
                <a:solidFill>
                  <a:schemeClr val="tx2">
                    <a:lumMod val="75000"/>
                  </a:schemeClr>
                </a:solidFill>
                <a:latin typeface="Times New Roman" pitchFamily="18" charset="0"/>
                <a:cs typeface="Times New Roman" pitchFamily="18" charset="0"/>
              </a:rPr>
            </a:br>
            <a:r>
              <a:rPr lang="en-GB" sz="2400" dirty="0" smtClean="0">
                <a:solidFill>
                  <a:schemeClr val="tx2">
                    <a:lumMod val="75000"/>
                  </a:schemeClr>
                </a:solidFill>
                <a:latin typeface="Times New Roman" pitchFamily="18" charset="0"/>
                <a:cs typeface="Times New Roman" pitchFamily="18" charset="0"/>
              </a:rPr>
              <a:t>Change in Pressure gauge</a:t>
            </a:r>
            <a:endParaRPr lang="en-US" dirty="0"/>
          </a:p>
        </p:txBody>
      </p:sp>
      <p:sp>
        <p:nvSpPr>
          <p:cNvPr id="3" name="Content Placeholder 2"/>
          <p:cNvSpPr>
            <a:spLocks noGrp="1"/>
          </p:cNvSpPr>
          <p:nvPr>
            <p:ph idx="1"/>
          </p:nvPr>
        </p:nvSpPr>
        <p:spPr>
          <a:xfrm>
            <a:off x="0" y="1571612"/>
            <a:ext cx="9144000" cy="4525963"/>
          </a:xfrm>
        </p:spPr>
        <p:txBody>
          <a:bodyPr>
            <a:normAutofit/>
          </a:bodyPr>
          <a:lstStyle/>
          <a:p>
            <a:pPr algn="just">
              <a:buNone/>
            </a:pPr>
            <a:r>
              <a:rPr lang="en-GB" sz="2000" dirty="0" smtClean="0">
                <a:latin typeface="Times New Roman" pitchFamily="18" charset="0"/>
                <a:cs typeface="Times New Roman" pitchFamily="18" charset="0"/>
              </a:rPr>
              <a:t>The project was tested under two processes, </a:t>
            </a:r>
            <a:r>
              <a:rPr lang="en-GB" sz="2000" dirty="0" smtClean="0">
                <a:solidFill>
                  <a:srgbClr val="FF0000"/>
                </a:solidFill>
                <a:latin typeface="Times New Roman" pitchFamily="18" charset="0"/>
                <a:cs typeface="Times New Roman" pitchFamily="18" charset="0"/>
              </a:rPr>
              <a:t>the process of heating</a:t>
            </a:r>
            <a:r>
              <a:rPr lang="en-GB" sz="2000" dirty="0" smtClean="0">
                <a:latin typeface="Times New Roman" pitchFamily="18" charset="0"/>
                <a:cs typeface="Times New Roman" pitchFamily="18" charset="0"/>
              </a:rPr>
              <a:t>, and </a:t>
            </a:r>
            <a:r>
              <a:rPr lang="en-GB" sz="2000" dirty="0" smtClean="0">
                <a:solidFill>
                  <a:srgbClr val="FF0000"/>
                </a:solidFill>
                <a:latin typeface="Times New Roman" pitchFamily="18" charset="0"/>
                <a:cs typeface="Times New Roman" pitchFamily="18" charset="0"/>
              </a:rPr>
              <a:t>the</a:t>
            </a:r>
            <a:r>
              <a:rPr lang="en-GB" sz="2000" dirty="0" smtClean="0">
                <a:latin typeface="Times New Roman" pitchFamily="18" charset="0"/>
                <a:cs typeface="Times New Roman" pitchFamily="18" charset="0"/>
              </a:rPr>
              <a:t> </a:t>
            </a:r>
            <a:r>
              <a:rPr lang="en-GB" sz="2000" dirty="0" smtClean="0">
                <a:solidFill>
                  <a:srgbClr val="FF0000"/>
                </a:solidFill>
                <a:latin typeface="Times New Roman" pitchFamily="18" charset="0"/>
                <a:cs typeface="Times New Roman" pitchFamily="18" charset="0"/>
              </a:rPr>
              <a:t>process of cooling</a:t>
            </a:r>
            <a:r>
              <a:rPr lang="en-GB" sz="2000" dirty="0" smtClean="0">
                <a:latin typeface="Times New Roman" pitchFamily="18" charset="0"/>
                <a:cs typeface="Times New Roman" pitchFamily="18" charset="0"/>
              </a:rPr>
              <a:t>. During the heating process using electric heaters,  </a:t>
            </a:r>
            <a:r>
              <a:rPr lang="en-GB" sz="2000" dirty="0" smtClean="0">
                <a:solidFill>
                  <a:srgbClr val="FF0000"/>
                </a:solidFill>
                <a:latin typeface="Times New Roman" pitchFamily="18" charset="0"/>
                <a:cs typeface="Times New Roman" pitchFamily="18" charset="0"/>
              </a:rPr>
              <a:t>as the temperature of the adsorbent bed increase, </a:t>
            </a:r>
            <a:r>
              <a:rPr lang="en-GB" sz="2000" b="1" u="sng" dirty="0" smtClean="0">
                <a:solidFill>
                  <a:srgbClr val="FF0000"/>
                </a:solidFill>
                <a:latin typeface="Times New Roman" pitchFamily="18" charset="0"/>
                <a:cs typeface="Times New Roman" pitchFamily="18" charset="0"/>
              </a:rPr>
              <a:t>the pressure inside the system increase. </a:t>
            </a:r>
            <a:endParaRPr lang="en-US" sz="2000" b="1" u="sng" dirty="0" smtClean="0">
              <a:solidFill>
                <a:srgbClr val="FF0000"/>
              </a:solidFill>
              <a:latin typeface="Times New Roman" pitchFamily="18" charset="0"/>
              <a:cs typeface="Times New Roman" pitchFamily="18" charset="0"/>
            </a:endParaRPr>
          </a:p>
          <a:p>
            <a:pPr algn="just">
              <a:buNone/>
            </a:pPr>
            <a:r>
              <a:rPr lang="en-GB" sz="2000" dirty="0" smtClean="0">
                <a:latin typeface="Times New Roman" pitchFamily="18" charset="0"/>
                <a:cs typeface="Times New Roman" pitchFamily="18" charset="0"/>
              </a:rPr>
              <a:t>And during the cooling process, </a:t>
            </a:r>
            <a:r>
              <a:rPr lang="en-GB" sz="2000" dirty="0" smtClean="0">
                <a:solidFill>
                  <a:srgbClr val="FF0000"/>
                </a:solidFill>
                <a:latin typeface="Times New Roman" pitchFamily="18" charset="0"/>
                <a:cs typeface="Times New Roman" pitchFamily="18" charset="0"/>
              </a:rPr>
              <a:t>as the temperature inside the bed decrease</a:t>
            </a:r>
            <a:r>
              <a:rPr lang="en-GB" sz="2000" b="1" u="sng" dirty="0" smtClean="0">
                <a:solidFill>
                  <a:srgbClr val="FF0000"/>
                </a:solidFill>
                <a:latin typeface="Times New Roman" pitchFamily="18" charset="0"/>
                <a:cs typeface="Times New Roman" pitchFamily="18" charset="0"/>
              </a:rPr>
              <a:t>, the pressure decrease. </a:t>
            </a:r>
            <a:endParaRPr lang="en-US" sz="2000" b="1" u="sng" dirty="0" smtClean="0">
              <a:solidFill>
                <a:srgbClr val="FF0000"/>
              </a:solidFill>
              <a:latin typeface="Times New Roman" pitchFamily="18" charset="0"/>
              <a:cs typeface="Times New Roman" pitchFamily="18" charset="0"/>
            </a:endParaRPr>
          </a:p>
          <a:p>
            <a:pPr algn="just">
              <a:buNone/>
            </a:pPr>
            <a:r>
              <a:rPr lang="en-GB" sz="2000" dirty="0" smtClean="0">
                <a:latin typeface="Times New Roman" pitchFamily="18" charset="0"/>
                <a:cs typeface="Times New Roman" pitchFamily="18" charset="0"/>
              </a:rPr>
              <a:t>So, when the temperature of the bed reaches the room temperature, the methanol starts to evaporate, and the activated carbon starts to adsorb the evaporated methanol, so the cooling process starts.</a:t>
            </a: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200" dirty="0" smtClean="0">
                <a:solidFill>
                  <a:schemeClr val="tx2">
                    <a:lumMod val="75000"/>
                  </a:schemeClr>
                </a:solidFill>
                <a:latin typeface="Times New Roman" pitchFamily="18" charset="0"/>
                <a:cs typeface="Times New Roman" pitchFamily="18" charset="0"/>
              </a:rPr>
              <a:t>Results &amp; Discussion</a:t>
            </a:r>
            <a:r>
              <a:rPr lang="en-GB" dirty="0" smtClean="0">
                <a:solidFill>
                  <a:schemeClr val="tx2">
                    <a:lumMod val="75000"/>
                  </a:schemeClr>
                </a:solidFill>
                <a:latin typeface="Times New Roman" pitchFamily="18" charset="0"/>
                <a:cs typeface="Times New Roman" pitchFamily="18" charset="0"/>
              </a:rPr>
              <a:t/>
            </a:r>
            <a:br>
              <a:rPr lang="en-GB" dirty="0" smtClean="0">
                <a:solidFill>
                  <a:schemeClr val="tx2">
                    <a:lumMod val="75000"/>
                  </a:schemeClr>
                </a:solidFill>
                <a:latin typeface="Times New Roman" pitchFamily="18" charset="0"/>
                <a:cs typeface="Times New Roman" pitchFamily="18" charset="0"/>
              </a:rPr>
            </a:br>
            <a:r>
              <a:rPr lang="en-GB" sz="2400" dirty="0" smtClean="0">
                <a:solidFill>
                  <a:schemeClr val="tx2">
                    <a:lumMod val="75000"/>
                  </a:schemeClr>
                </a:solidFill>
                <a:latin typeface="Times New Roman" pitchFamily="18" charset="0"/>
                <a:cs typeface="Times New Roman" pitchFamily="18" charset="0"/>
              </a:rPr>
              <a:t>Analyzing Experimental Data </a:t>
            </a:r>
            <a:endParaRPr lang="en-US" dirty="0"/>
          </a:p>
        </p:txBody>
      </p:sp>
      <p:sp>
        <p:nvSpPr>
          <p:cNvPr id="3" name="Content Placeholder 2"/>
          <p:cNvSpPr>
            <a:spLocks noGrp="1"/>
          </p:cNvSpPr>
          <p:nvPr>
            <p:ph idx="1"/>
          </p:nvPr>
        </p:nvSpPr>
        <p:spPr>
          <a:xfrm>
            <a:off x="0" y="1500174"/>
            <a:ext cx="9144000" cy="4525963"/>
          </a:xfrm>
        </p:spPr>
        <p:txBody>
          <a:bodyPr>
            <a:normAutofit/>
          </a:bodyPr>
          <a:lstStyle/>
          <a:p>
            <a:pPr>
              <a:buNone/>
            </a:pPr>
            <a:r>
              <a:rPr lang="en-GB" sz="2400" b="1" dirty="0" smtClean="0">
                <a:solidFill>
                  <a:schemeClr val="accent1">
                    <a:lumMod val="50000"/>
                  </a:schemeClr>
                </a:solidFill>
                <a:latin typeface="Times New Roman" pitchFamily="18" charset="0"/>
                <a:cs typeface="Times New Roman" pitchFamily="18" charset="0"/>
              </a:rPr>
              <a:t>Results of four hours heating</a:t>
            </a:r>
          </a:p>
          <a:p>
            <a:pPr>
              <a:buNone/>
            </a:pPr>
            <a:endParaRPr lang="en-GB"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The cycle of heating began at a </a:t>
            </a:r>
            <a:r>
              <a:rPr lang="en-GB" sz="2000" b="1" u="sng" dirty="0" smtClean="0">
                <a:solidFill>
                  <a:srgbClr val="FF0000"/>
                </a:solidFill>
                <a:latin typeface="Times New Roman" pitchFamily="18" charset="0"/>
                <a:cs typeface="Times New Roman" pitchFamily="18" charset="0"/>
              </a:rPr>
              <a:t>bed temperature of 22.7 °C</a:t>
            </a:r>
            <a:r>
              <a:rPr lang="en-GB" sz="2000" b="1" dirty="0" smtClean="0">
                <a:latin typeface="Times New Roman" pitchFamily="18" charset="0"/>
                <a:cs typeface="Times New Roman" pitchFamily="18" charset="0"/>
              </a:rPr>
              <a:t>, </a:t>
            </a:r>
            <a:r>
              <a:rPr lang="en-GB" sz="2000" b="1" u="sng" dirty="0" smtClean="0">
                <a:solidFill>
                  <a:srgbClr val="FF0000"/>
                </a:solidFill>
                <a:latin typeface="Times New Roman" pitchFamily="18" charset="0"/>
                <a:cs typeface="Times New Roman" pitchFamily="18" charset="0"/>
              </a:rPr>
              <a:t>evaporator temperature of 23.6 °C .</a:t>
            </a:r>
            <a:endParaRPr lang="en-US" sz="2000" b="1" u="sng" dirty="0" smtClean="0">
              <a:solidFill>
                <a:srgbClr val="FF0000"/>
              </a:solidFill>
              <a:latin typeface="Times New Roman" pitchFamily="18" charset="0"/>
              <a:cs typeface="Times New Roman" pitchFamily="18" charset="0"/>
            </a:endParaRPr>
          </a:p>
          <a:p>
            <a:pPr>
              <a:buNone/>
            </a:pPr>
            <a:endParaRPr lang="en-GB"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Heating ended at </a:t>
            </a:r>
            <a:r>
              <a:rPr lang="en-GB" sz="2000" b="1" u="sng" dirty="0" smtClean="0">
                <a:solidFill>
                  <a:srgbClr val="FF0000"/>
                </a:solidFill>
                <a:latin typeface="Times New Roman" pitchFamily="18" charset="0"/>
                <a:cs typeface="Times New Roman" pitchFamily="18" charset="0"/>
              </a:rPr>
              <a:t>a bed temperature of 239.1 °C</a:t>
            </a:r>
            <a:r>
              <a:rPr lang="en-GB" sz="2000" dirty="0" smtClean="0">
                <a:latin typeface="Times New Roman" pitchFamily="18" charset="0"/>
                <a:cs typeface="Times New Roman" pitchFamily="18" charset="0"/>
              </a:rPr>
              <a:t>, </a:t>
            </a:r>
            <a:r>
              <a:rPr lang="en-GB" sz="2000" b="1" u="sng" dirty="0" smtClean="0">
                <a:solidFill>
                  <a:srgbClr val="FF0000"/>
                </a:solidFill>
                <a:latin typeface="Times New Roman" pitchFamily="18" charset="0"/>
                <a:cs typeface="Times New Roman" pitchFamily="18" charset="0"/>
              </a:rPr>
              <a:t>evaporator temperature of 27.4 °C.</a:t>
            </a:r>
          </a:p>
          <a:p>
            <a:pPr>
              <a:buNone/>
            </a:pPr>
            <a:endParaRPr lang="en-US" sz="2000" b="1" u="sng"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pPr algn="l"/>
            <a:r>
              <a:rPr lang="en-GB" sz="3600" dirty="0" smtClean="0">
                <a:solidFill>
                  <a:schemeClr val="tx2">
                    <a:lumMod val="75000"/>
                  </a:schemeClr>
                </a:solidFill>
                <a:latin typeface="Times New Roman" pitchFamily="18" charset="0"/>
                <a:cs typeface="Times New Roman" pitchFamily="18" charset="0"/>
              </a:rPr>
              <a:t>Results &amp; Discussion</a:t>
            </a:r>
            <a:r>
              <a:rPr lang="en-GB" sz="3200" dirty="0" smtClean="0">
                <a:solidFill>
                  <a:schemeClr val="tx2">
                    <a:lumMod val="75000"/>
                  </a:schemeClr>
                </a:solidFill>
                <a:latin typeface="Times New Roman" pitchFamily="18" charset="0"/>
                <a:cs typeface="Times New Roman" pitchFamily="18" charset="0"/>
              </a:rPr>
              <a:t/>
            </a:r>
            <a:br>
              <a:rPr lang="en-GB" sz="3200" dirty="0" smtClean="0">
                <a:solidFill>
                  <a:schemeClr val="tx2">
                    <a:lumMod val="75000"/>
                  </a:schemeClr>
                </a:solidFill>
                <a:latin typeface="Times New Roman" pitchFamily="18" charset="0"/>
                <a:cs typeface="Times New Roman" pitchFamily="18" charset="0"/>
              </a:rPr>
            </a:br>
            <a:r>
              <a:rPr lang="en-GB" sz="2200" dirty="0" smtClean="0">
                <a:solidFill>
                  <a:schemeClr val="tx2">
                    <a:lumMod val="75000"/>
                  </a:schemeClr>
                </a:solidFill>
                <a:latin typeface="Times New Roman" pitchFamily="18" charset="0"/>
                <a:cs typeface="Times New Roman" pitchFamily="18" charset="0"/>
              </a:rPr>
              <a:t>Analyzing Experimental</a:t>
            </a:r>
            <a:r>
              <a:rPr lang="en-GB" sz="2000" dirty="0" smtClean="0">
                <a:solidFill>
                  <a:schemeClr val="tx2">
                    <a:lumMod val="75000"/>
                  </a:schemeClr>
                </a:solidFill>
                <a:latin typeface="Times New Roman" pitchFamily="18" charset="0"/>
                <a:cs typeface="Times New Roman" pitchFamily="18" charset="0"/>
              </a:rPr>
              <a:t> </a:t>
            </a:r>
            <a:r>
              <a:rPr lang="en-GB" sz="2200" dirty="0" smtClean="0">
                <a:solidFill>
                  <a:schemeClr val="tx2">
                    <a:lumMod val="75000"/>
                  </a:schemeClr>
                </a:solidFill>
                <a:latin typeface="Times New Roman" pitchFamily="18" charset="0"/>
                <a:cs typeface="Times New Roman" pitchFamily="18" charset="0"/>
              </a:rPr>
              <a:t>Data-</a:t>
            </a:r>
            <a:r>
              <a:rPr lang="en-GB" sz="2200" dirty="0" smtClean="0">
                <a:solidFill>
                  <a:schemeClr val="accent1">
                    <a:lumMod val="50000"/>
                  </a:schemeClr>
                </a:solidFill>
                <a:latin typeface="Times New Roman" pitchFamily="18" charset="0"/>
                <a:cs typeface="Times New Roman" pitchFamily="18" charset="0"/>
              </a:rPr>
              <a:t>Results of four hours heating</a:t>
            </a:r>
            <a:br>
              <a:rPr lang="en-GB" sz="2200" dirty="0" smtClean="0">
                <a:solidFill>
                  <a:schemeClr val="accent1">
                    <a:lumMod val="50000"/>
                  </a:schemeClr>
                </a:solidFill>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graphicFrame>
        <p:nvGraphicFramePr>
          <p:cNvPr id="6" name="مخطط 38"/>
          <p:cNvGraphicFramePr>
            <a:graphicFrameLocks noGrp="1"/>
          </p:cNvGraphicFramePr>
          <p:nvPr>
            <p:ph idx="1"/>
          </p:nvPr>
        </p:nvGraphicFramePr>
        <p:xfrm>
          <a:off x="0" y="1357298"/>
          <a:ext cx="9144000"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200" dirty="0" smtClean="0">
                <a:solidFill>
                  <a:schemeClr val="tx2">
                    <a:lumMod val="75000"/>
                  </a:schemeClr>
                </a:solidFill>
                <a:latin typeface="Times New Roman" pitchFamily="18" charset="0"/>
                <a:cs typeface="Times New Roman" pitchFamily="18" charset="0"/>
              </a:rPr>
              <a:t>Results &amp; Discussion</a:t>
            </a:r>
            <a:r>
              <a:rPr lang="en-GB" dirty="0" smtClean="0">
                <a:solidFill>
                  <a:schemeClr val="tx2">
                    <a:lumMod val="75000"/>
                  </a:schemeClr>
                </a:solidFill>
                <a:latin typeface="Times New Roman" pitchFamily="18" charset="0"/>
                <a:cs typeface="Times New Roman" pitchFamily="18" charset="0"/>
              </a:rPr>
              <a:t/>
            </a:r>
            <a:br>
              <a:rPr lang="en-GB" dirty="0" smtClean="0">
                <a:solidFill>
                  <a:schemeClr val="tx2">
                    <a:lumMod val="75000"/>
                  </a:schemeClr>
                </a:solidFill>
                <a:latin typeface="Times New Roman" pitchFamily="18" charset="0"/>
                <a:cs typeface="Times New Roman" pitchFamily="18" charset="0"/>
              </a:rPr>
            </a:br>
            <a:r>
              <a:rPr lang="en-GB" sz="2400" dirty="0" smtClean="0">
                <a:solidFill>
                  <a:schemeClr val="tx2">
                    <a:lumMod val="75000"/>
                  </a:schemeClr>
                </a:solidFill>
                <a:latin typeface="Times New Roman" pitchFamily="18" charset="0"/>
                <a:cs typeface="Times New Roman" pitchFamily="18" charset="0"/>
              </a:rPr>
              <a:t>Analyzing Experimental Data </a:t>
            </a:r>
            <a:endParaRPr lang="en-US" dirty="0"/>
          </a:p>
        </p:txBody>
      </p:sp>
      <p:sp>
        <p:nvSpPr>
          <p:cNvPr id="3" name="Content Placeholder 2"/>
          <p:cNvSpPr>
            <a:spLocks noGrp="1"/>
          </p:cNvSpPr>
          <p:nvPr>
            <p:ph idx="1"/>
          </p:nvPr>
        </p:nvSpPr>
        <p:spPr>
          <a:xfrm>
            <a:off x="0" y="1428736"/>
            <a:ext cx="8229600" cy="4525963"/>
          </a:xfrm>
        </p:spPr>
        <p:txBody>
          <a:bodyPr>
            <a:normAutofit/>
          </a:bodyPr>
          <a:lstStyle/>
          <a:p>
            <a:pPr>
              <a:buNone/>
            </a:pPr>
            <a:r>
              <a:rPr lang="en-GB" sz="2400" b="1" dirty="0" smtClean="0">
                <a:solidFill>
                  <a:schemeClr val="tx2">
                    <a:lumMod val="50000"/>
                  </a:schemeClr>
                </a:solidFill>
                <a:latin typeface="Times New Roman" pitchFamily="18" charset="0"/>
                <a:cs typeface="Times New Roman" pitchFamily="18" charset="0"/>
              </a:rPr>
              <a:t>Results of Cooling</a:t>
            </a:r>
          </a:p>
          <a:p>
            <a:pPr>
              <a:buNone/>
            </a:pPr>
            <a:endParaRPr lang="en-GB" sz="2400" dirty="0" smtClean="0">
              <a:solidFill>
                <a:schemeClr val="tx2">
                  <a:lumMod val="50000"/>
                </a:schemeClr>
              </a:solidFill>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The cycle of cooling began at a</a:t>
            </a:r>
            <a:r>
              <a:rPr lang="en-GB" sz="2000" b="1" u="sng" dirty="0" smtClean="0">
                <a:solidFill>
                  <a:srgbClr val="FF0000"/>
                </a:solidFill>
                <a:latin typeface="Times New Roman" pitchFamily="18" charset="0"/>
                <a:cs typeface="Times New Roman" pitchFamily="18" charset="0"/>
              </a:rPr>
              <a:t> bed temperature of 73.2 °C</a:t>
            </a:r>
            <a:r>
              <a:rPr lang="en-GB" sz="2000" dirty="0" smtClean="0">
                <a:latin typeface="Times New Roman" pitchFamily="18" charset="0"/>
                <a:cs typeface="Times New Roman" pitchFamily="18" charset="0"/>
              </a:rPr>
              <a:t>, </a:t>
            </a:r>
            <a:r>
              <a:rPr lang="en-GB" sz="2000" b="1" u="sng" dirty="0" smtClean="0">
                <a:solidFill>
                  <a:srgbClr val="FF0000"/>
                </a:solidFill>
                <a:latin typeface="Times New Roman" pitchFamily="18" charset="0"/>
                <a:cs typeface="Times New Roman" pitchFamily="18" charset="0"/>
              </a:rPr>
              <a:t>evaporator temperature of 26 °C , and water </a:t>
            </a:r>
            <a:r>
              <a:rPr lang="en-GB" sz="2000" b="1" u="sng" dirty="0" err="1" smtClean="0">
                <a:solidFill>
                  <a:srgbClr val="FF0000"/>
                </a:solidFill>
                <a:latin typeface="Times New Roman" pitchFamily="18" charset="0"/>
                <a:cs typeface="Times New Roman" pitchFamily="18" charset="0"/>
              </a:rPr>
              <a:t>temprature</a:t>
            </a:r>
            <a:r>
              <a:rPr lang="en-GB" sz="2000" b="1" u="sng" dirty="0" smtClean="0">
                <a:solidFill>
                  <a:srgbClr val="FF0000"/>
                </a:solidFill>
                <a:latin typeface="Times New Roman" pitchFamily="18" charset="0"/>
                <a:cs typeface="Times New Roman" pitchFamily="18" charset="0"/>
              </a:rPr>
              <a:t> of 24.6 °C</a:t>
            </a:r>
          </a:p>
          <a:p>
            <a:pPr>
              <a:buNone/>
            </a:pP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Cooling ended at a </a:t>
            </a:r>
            <a:r>
              <a:rPr lang="en-GB" sz="2000" b="1" u="sng" dirty="0" smtClean="0">
                <a:solidFill>
                  <a:srgbClr val="FF0000"/>
                </a:solidFill>
                <a:latin typeface="Times New Roman" pitchFamily="18" charset="0"/>
                <a:cs typeface="Times New Roman" pitchFamily="18" charset="0"/>
              </a:rPr>
              <a:t>bed temperature of 25.3°C</a:t>
            </a:r>
            <a:r>
              <a:rPr lang="en-GB" sz="2000" dirty="0" smtClean="0">
                <a:latin typeface="Times New Roman" pitchFamily="18" charset="0"/>
                <a:cs typeface="Times New Roman" pitchFamily="18" charset="0"/>
              </a:rPr>
              <a:t>, </a:t>
            </a:r>
            <a:r>
              <a:rPr lang="en-GB" sz="2000" b="1" u="sng" dirty="0" smtClean="0">
                <a:solidFill>
                  <a:srgbClr val="FF0000"/>
                </a:solidFill>
                <a:latin typeface="Times New Roman" pitchFamily="18" charset="0"/>
                <a:cs typeface="Times New Roman" pitchFamily="18" charset="0"/>
              </a:rPr>
              <a:t> evaporator temperature of 11.6°C, and water </a:t>
            </a:r>
            <a:r>
              <a:rPr lang="en-GB" sz="2000" b="1" u="sng" dirty="0" err="1" smtClean="0">
                <a:solidFill>
                  <a:srgbClr val="FF0000"/>
                </a:solidFill>
                <a:latin typeface="Times New Roman" pitchFamily="18" charset="0"/>
                <a:cs typeface="Times New Roman" pitchFamily="18" charset="0"/>
              </a:rPr>
              <a:t>temprature</a:t>
            </a:r>
            <a:r>
              <a:rPr lang="en-GB" sz="2000" b="1" u="sng" dirty="0" smtClean="0">
                <a:solidFill>
                  <a:srgbClr val="FF0000"/>
                </a:solidFill>
                <a:latin typeface="Times New Roman" pitchFamily="18" charset="0"/>
                <a:cs typeface="Times New Roman" pitchFamily="18" charset="0"/>
              </a:rPr>
              <a:t> of 10.9 °C.</a:t>
            </a:r>
            <a:endParaRPr lang="en-US" sz="2000" b="1" u="sng"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600" dirty="0" smtClean="0">
                <a:solidFill>
                  <a:schemeClr val="tx2">
                    <a:lumMod val="75000"/>
                  </a:schemeClr>
                </a:solidFill>
                <a:latin typeface="Times New Roman" pitchFamily="18" charset="0"/>
                <a:cs typeface="Times New Roman" pitchFamily="18" charset="0"/>
              </a:rPr>
              <a:t>Results &amp; Discussion</a:t>
            </a:r>
            <a:r>
              <a:rPr lang="en-GB" sz="4000" dirty="0" smtClean="0">
                <a:solidFill>
                  <a:schemeClr val="tx2">
                    <a:lumMod val="75000"/>
                  </a:schemeClr>
                </a:solidFill>
                <a:latin typeface="Times New Roman" pitchFamily="18" charset="0"/>
                <a:cs typeface="Times New Roman" pitchFamily="18" charset="0"/>
              </a:rPr>
              <a:t/>
            </a:r>
            <a:br>
              <a:rPr lang="en-GB" sz="4000" dirty="0" smtClean="0">
                <a:solidFill>
                  <a:schemeClr val="tx2">
                    <a:lumMod val="75000"/>
                  </a:schemeClr>
                </a:solidFill>
                <a:latin typeface="Times New Roman" pitchFamily="18" charset="0"/>
                <a:cs typeface="Times New Roman" pitchFamily="18" charset="0"/>
              </a:rPr>
            </a:br>
            <a:r>
              <a:rPr lang="en-GB" sz="2200" dirty="0" smtClean="0">
                <a:solidFill>
                  <a:schemeClr val="tx2">
                    <a:lumMod val="75000"/>
                  </a:schemeClr>
                </a:solidFill>
                <a:latin typeface="Times New Roman" pitchFamily="18" charset="0"/>
                <a:cs typeface="Times New Roman" pitchFamily="18" charset="0"/>
              </a:rPr>
              <a:t>Analyzing Experimental</a:t>
            </a:r>
            <a:r>
              <a:rPr lang="en-GB" sz="2000" dirty="0" smtClean="0">
                <a:solidFill>
                  <a:schemeClr val="tx2">
                    <a:lumMod val="75000"/>
                  </a:schemeClr>
                </a:solidFill>
                <a:latin typeface="Times New Roman" pitchFamily="18" charset="0"/>
                <a:cs typeface="Times New Roman" pitchFamily="18" charset="0"/>
              </a:rPr>
              <a:t> </a:t>
            </a:r>
            <a:r>
              <a:rPr lang="en-GB" sz="2200" dirty="0" smtClean="0">
                <a:solidFill>
                  <a:schemeClr val="tx2">
                    <a:lumMod val="75000"/>
                  </a:schemeClr>
                </a:solidFill>
                <a:latin typeface="Times New Roman" pitchFamily="18" charset="0"/>
                <a:cs typeface="Times New Roman" pitchFamily="18" charset="0"/>
              </a:rPr>
              <a:t>Data-</a:t>
            </a:r>
            <a:r>
              <a:rPr lang="en-GB" sz="2200" dirty="0" smtClean="0">
                <a:solidFill>
                  <a:schemeClr val="accent1">
                    <a:lumMod val="50000"/>
                  </a:schemeClr>
                </a:solidFill>
                <a:latin typeface="Times New Roman" pitchFamily="18" charset="0"/>
                <a:cs typeface="Times New Roman" pitchFamily="18" charset="0"/>
              </a:rPr>
              <a:t>Results of Cooling</a:t>
            </a:r>
            <a:endParaRPr lang="en-US" sz="32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0" y="1481138"/>
          <a:ext cx="9144000" cy="5019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600" dirty="0" smtClean="0">
                <a:solidFill>
                  <a:schemeClr val="tx2">
                    <a:lumMod val="75000"/>
                  </a:schemeClr>
                </a:solidFill>
                <a:latin typeface="Times New Roman" pitchFamily="18" charset="0"/>
                <a:cs typeface="Times New Roman" pitchFamily="18" charset="0"/>
              </a:rPr>
              <a:t>Results &amp; Discussion</a:t>
            </a:r>
            <a:r>
              <a:rPr lang="en-GB" dirty="0" smtClean="0">
                <a:solidFill>
                  <a:schemeClr val="tx2">
                    <a:lumMod val="75000"/>
                  </a:schemeClr>
                </a:solidFill>
                <a:latin typeface="Times New Roman" pitchFamily="18" charset="0"/>
                <a:cs typeface="Times New Roman" pitchFamily="18" charset="0"/>
              </a:rPr>
              <a:t/>
            </a:r>
            <a:br>
              <a:rPr lang="en-GB" dirty="0" smtClean="0">
                <a:solidFill>
                  <a:schemeClr val="tx2">
                    <a:lumMod val="75000"/>
                  </a:schemeClr>
                </a:solidFill>
                <a:latin typeface="Times New Roman" pitchFamily="18" charset="0"/>
                <a:cs typeface="Times New Roman" pitchFamily="18" charset="0"/>
              </a:rPr>
            </a:br>
            <a:r>
              <a:rPr lang="en-GB" sz="2400" dirty="0" smtClean="0">
                <a:solidFill>
                  <a:schemeClr val="tx2">
                    <a:lumMod val="75000"/>
                  </a:schemeClr>
                </a:solidFill>
                <a:latin typeface="Times New Roman" pitchFamily="18" charset="0"/>
                <a:cs typeface="Times New Roman" pitchFamily="18" charset="0"/>
              </a:rPr>
              <a:t>Analyzing Experimental Data </a:t>
            </a:r>
            <a:endParaRPr lang="en-US" dirty="0"/>
          </a:p>
        </p:txBody>
      </p:sp>
      <p:sp>
        <p:nvSpPr>
          <p:cNvPr id="3" name="Content Placeholder 2"/>
          <p:cNvSpPr>
            <a:spLocks noGrp="1"/>
          </p:cNvSpPr>
          <p:nvPr>
            <p:ph idx="1"/>
          </p:nvPr>
        </p:nvSpPr>
        <p:spPr>
          <a:xfrm>
            <a:off x="0" y="1071546"/>
            <a:ext cx="9144000" cy="5786454"/>
          </a:xfrm>
        </p:spPr>
        <p:txBody>
          <a:bodyPr>
            <a:normAutofit lnSpcReduction="10000"/>
          </a:bodyPr>
          <a:lstStyle/>
          <a:p>
            <a:pPr>
              <a:buNone/>
            </a:pPr>
            <a:r>
              <a:rPr lang="en-US" sz="2400" b="1" dirty="0" smtClean="0">
                <a:solidFill>
                  <a:schemeClr val="tx2">
                    <a:lumMod val="75000"/>
                  </a:schemeClr>
                </a:solidFill>
                <a:latin typeface="Times New Roman" pitchFamily="18" charset="0"/>
                <a:cs typeface="Times New Roman" pitchFamily="18" charset="0"/>
              </a:rPr>
              <a:t> </a:t>
            </a:r>
            <a:r>
              <a:rPr lang="en-GB" sz="2400" b="1" dirty="0" smtClean="0">
                <a:solidFill>
                  <a:schemeClr val="tx2">
                    <a:lumMod val="75000"/>
                  </a:schemeClr>
                </a:solidFill>
                <a:latin typeface="Times New Roman" pitchFamily="18" charset="0"/>
                <a:cs typeface="Times New Roman" pitchFamily="18" charset="0"/>
              </a:rPr>
              <a:t>Coefficient of Performance</a:t>
            </a:r>
            <a:endParaRPr lang="en-US" sz="2400" b="1" dirty="0" smtClean="0">
              <a:solidFill>
                <a:schemeClr val="tx2">
                  <a:lumMod val="75000"/>
                </a:schemeClr>
              </a:solidFill>
              <a:latin typeface="Times New Roman" pitchFamily="18" charset="0"/>
              <a:cs typeface="Times New Roman" pitchFamily="18" charset="0"/>
            </a:endParaRPr>
          </a:p>
          <a:p>
            <a:pPr>
              <a:buNone/>
            </a:pPr>
            <a:r>
              <a:rPr lang="en-GB" sz="2000" b="1" dirty="0" smtClean="0">
                <a:solidFill>
                  <a:schemeClr val="tx2">
                    <a:lumMod val="75000"/>
                  </a:schemeClr>
                </a:solidFill>
                <a:latin typeface="Times New Roman" pitchFamily="18" charset="0"/>
                <a:cs typeface="Times New Roman" pitchFamily="18" charset="0"/>
              </a:rPr>
              <a:t>Calculating the COP</a:t>
            </a:r>
          </a:p>
          <a:p>
            <a:pPr>
              <a:buNone/>
            </a:pPr>
            <a:r>
              <a:rPr lang="en-GB" sz="2200" b="1" dirty="0" smtClean="0">
                <a:latin typeface="Times New Roman" pitchFamily="18" charset="0"/>
                <a:cs typeface="Times New Roman" pitchFamily="18" charset="0"/>
              </a:rPr>
              <a:t>Q = C*m*ΔT</a:t>
            </a:r>
            <a:endParaRPr lang="en-US" sz="2200" b="1" dirty="0" smtClean="0">
              <a:latin typeface="Times New Roman" pitchFamily="18" charset="0"/>
              <a:cs typeface="Times New Roman" pitchFamily="18" charset="0"/>
            </a:endParaRPr>
          </a:p>
          <a:p>
            <a:pPr>
              <a:buNone/>
            </a:pPr>
            <a:r>
              <a:rPr lang="en-GB" sz="2200" dirty="0" smtClean="0">
                <a:latin typeface="Times New Roman" pitchFamily="18" charset="0"/>
                <a:cs typeface="Times New Roman" pitchFamily="18" charset="0"/>
              </a:rPr>
              <a:t>Where:   Q: heat loss from water (in joule). </a:t>
            </a:r>
            <a:br>
              <a:rPr lang="en-GB" sz="2200" dirty="0" smtClean="0">
                <a:latin typeface="Times New Roman" pitchFamily="18" charset="0"/>
                <a:cs typeface="Times New Roman" pitchFamily="18" charset="0"/>
              </a:rPr>
            </a:br>
            <a:r>
              <a:rPr lang="en-GB" sz="2200" dirty="0" smtClean="0">
                <a:latin typeface="Times New Roman" pitchFamily="18" charset="0"/>
                <a:cs typeface="Times New Roman" pitchFamily="18" charset="0"/>
              </a:rPr>
              <a:t>           c:specific heat of water = 4.18  kJ/</a:t>
            </a:r>
            <a:r>
              <a:rPr lang="en-GB" sz="2200" dirty="0" err="1" smtClean="0">
                <a:latin typeface="Times New Roman" pitchFamily="18" charset="0"/>
                <a:cs typeface="Times New Roman" pitchFamily="18" charset="0"/>
              </a:rPr>
              <a:t>kg.K</a:t>
            </a:r>
            <a:r>
              <a:rPr lang="en-GB" sz="2200" dirty="0" smtClean="0">
                <a:latin typeface="Times New Roman" pitchFamily="18" charset="0"/>
                <a:cs typeface="Times New Roman" pitchFamily="18" charset="0"/>
              </a:rPr>
              <a:t>.</a:t>
            </a:r>
            <a:br>
              <a:rPr lang="en-GB" sz="2200" dirty="0" smtClean="0">
                <a:latin typeface="Times New Roman" pitchFamily="18" charset="0"/>
                <a:cs typeface="Times New Roman" pitchFamily="18" charset="0"/>
              </a:rPr>
            </a:br>
            <a:r>
              <a:rPr lang="en-GB" sz="2200" dirty="0" smtClean="0">
                <a:latin typeface="Times New Roman" pitchFamily="18" charset="0"/>
                <a:cs typeface="Times New Roman" pitchFamily="18" charset="0"/>
              </a:rPr>
              <a:t>           </a:t>
            </a:r>
            <a:r>
              <a:rPr lang="en-GB" sz="2200" b="1" dirty="0" smtClean="0">
                <a:latin typeface="Times New Roman" pitchFamily="18" charset="0"/>
                <a:cs typeface="Times New Roman" pitchFamily="18" charset="0"/>
              </a:rPr>
              <a:t>m: mass of water = 15 kg ( as tested).</a:t>
            </a:r>
            <a:endParaRPr lang="en-US" sz="2200" b="1" dirty="0" smtClean="0">
              <a:latin typeface="Times New Roman" pitchFamily="18" charset="0"/>
              <a:cs typeface="Times New Roman" pitchFamily="18" charset="0"/>
            </a:endParaRPr>
          </a:p>
          <a:p>
            <a:pPr>
              <a:buNone/>
            </a:pPr>
            <a:r>
              <a:rPr lang="en-GB" sz="2200" dirty="0" smtClean="0">
                <a:latin typeface="Times New Roman" pitchFamily="18" charset="0"/>
                <a:cs typeface="Times New Roman" pitchFamily="18" charset="0"/>
              </a:rPr>
              <a:t>ΔT: temperature difference of water from the beginning of adsorption to the end of adsorption (in K).</a:t>
            </a:r>
          </a:p>
          <a:p>
            <a:pPr>
              <a:buNone/>
            </a:pPr>
            <a:endParaRPr lang="en-US" sz="2200" dirty="0" smtClean="0">
              <a:latin typeface="Times New Roman" pitchFamily="18" charset="0"/>
              <a:cs typeface="Times New Roman" pitchFamily="18" charset="0"/>
            </a:endParaRPr>
          </a:p>
          <a:p>
            <a:pPr>
              <a:buNone/>
            </a:pPr>
            <a:r>
              <a:rPr lang="en-GB" sz="2200" b="1" dirty="0" err="1" smtClean="0">
                <a:latin typeface="Times New Roman" pitchFamily="18" charset="0"/>
                <a:cs typeface="Times New Roman" pitchFamily="18" charset="0"/>
              </a:rPr>
              <a:t>Qwater</a:t>
            </a:r>
            <a:r>
              <a:rPr lang="en-GB" sz="2200" dirty="0" smtClean="0">
                <a:latin typeface="Times New Roman" pitchFamily="18" charset="0"/>
                <a:cs typeface="Times New Roman" pitchFamily="18" charset="0"/>
              </a:rPr>
              <a:t>=4.18*</a:t>
            </a:r>
            <a:r>
              <a:rPr lang="ar-JO" sz="2200" dirty="0" smtClean="0">
                <a:latin typeface="Times New Roman" pitchFamily="18" charset="0"/>
                <a:cs typeface="Times New Roman" pitchFamily="18" charset="0"/>
              </a:rPr>
              <a:t>15</a:t>
            </a:r>
            <a:r>
              <a:rPr lang="en-GB" sz="2200" dirty="0" smtClean="0">
                <a:latin typeface="Times New Roman" pitchFamily="18" charset="0"/>
                <a:cs typeface="Times New Roman" pitchFamily="18" charset="0"/>
              </a:rPr>
              <a:t>*[(24.9 – 10.9) + 273] = </a:t>
            </a:r>
            <a:r>
              <a:rPr lang="en-GB" sz="2200" b="1" dirty="0" smtClean="0">
                <a:latin typeface="Times New Roman" pitchFamily="18" charset="0"/>
                <a:cs typeface="Times New Roman" pitchFamily="18" charset="0"/>
              </a:rPr>
              <a:t>17994.9kJ</a:t>
            </a:r>
            <a:endParaRPr lang="en-US" sz="2200" b="1" dirty="0" smtClean="0">
              <a:latin typeface="Times New Roman" pitchFamily="18" charset="0"/>
              <a:cs typeface="Times New Roman" pitchFamily="18" charset="0"/>
            </a:endParaRPr>
          </a:p>
          <a:p>
            <a:pPr>
              <a:buNone/>
            </a:pPr>
            <a:r>
              <a:rPr lang="en-GB" sz="2200" b="1" dirty="0" err="1" smtClean="0">
                <a:latin typeface="Times New Roman" pitchFamily="18" charset="0"/>
                <a:cs typeface="Times New Roman" pitchFamily="18" charset="0"/>
              </a:rPr>
              <a:t>Qheaters</a:t>
            </a:r>
            <a:r>
              <a:rPr lang="en-GB" sz="2200" dirty="0" smtClean="0">
                <a:latin typeface="Times New Roman" pitchFamily="18" charset="0"/>
                <a:cs typeface="Times New Roman" pitchFamily="18" charset="0"/>
              </a:rPr>
              <a:t> =1400*4*0.3*3600*4/1000 = </a:t>
            </a:r>
            <a:r>
              <a:rPr lang="en-GB" sz="2200" b="1" dirty="0" smtClean="0">
                <a:latin typeface="Times New Roman" pitchFamily="18" charset="0"/>
                <a:cs typeface="Times New Roman" pitchFamily="18" charset="0"/>
              </a:rPr>
              <a:t>24192 kJ</a:t>
            </a:r>
          </a:p>
          <a:p>
            <a:pPr>
              <a:buNone/>
            </a:pPr>
            <a:endParaRPr lang="en-US" sz="2200" dirty="0" smtClean="0">
              <a:latin typeface="Times New Roman" pitchFamily="18" charset="0"/>
              <a:cs typeface="Times New Roman" pitchFamily="18" charset="0"/>
            </a:endParaRPr>
          </a:p>
          <a:p>
            <a:pPr>
              <a:buNone/>
            </a:pPr>
            <a:r>
              <a:rPr lang="en-GB" sz="2200" b="1" dirty="0" smtClean="0">
                <a:latin typeface="Times New Roman" pitchFamily="18" charset="0"/>
                <a:cs typeface="Times New Roman" pitchFamily="18" charset="0"/>
              </a:rPr>
              <a:t>COP= </a:t>
            </a:r>
            <a:r>
              <a:rPr lang="en-GB" sz="2200" b="1" dirty="0" err="1" smtClean="0">
                <a:latin typeface="Times New Roman" pitchFamily="18" charset="0"/>
                <a:cs typeface="Times New Roman" pitchFamily="18" charset="0"/>
              </a:rPr>
              <a:t>Qwater</a:t>
            </a:r>
            <a:r>
              <a:rPr lang="en-GB" sz="2200" b="1" dirty="0" smtClean="0">
                <a:latin typeface="Times New Roman" pitchFamily="18" charset="0"/>
                <a:cs typeface="Times New Roman" pitchFamily="18" charset="0"/>
              </a:rPr>
              <a:t>/</a:t>
            </a:r>
            <a:r>
              <a:rPr lang="en-GB" sz="2200" b="1" dirty="0" err="1" smtClean="0">
                <a:latin typeface="Times New Roman" pitchFamily="18" charset="0"/>
                <a:cs typeface="Times New Roman" pitchFamily="18" charset="0"/>
              </a:rPr>
              <a:t>Qheaters</a:t>
            </a:r>
            <a:endParaRPr lang="en-GB" sz="2200" b="1"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r>
              <a:rPr lang="en-GB" sz="2200" b="1" dirty="0" smtClean="0">
                <a:solidFill>
                  <a:srgbClr val="FF0000"/>
                </a:solidFill>
                <a:latin typeface="Times New Roman" pitchFamily="18" charset="0"/>
                <a:cs typeface="Times New Roman" pitchFamily="18" charset="0"/>
              </a:rPr>
              <a:t>                                                              </a:t>
            </a:r>
            <a:r>
              <a:rPr lang="en-GB" sz="2400" b="1" u="sng" dirty="0" smtClean="0">
                <a:solidFill>
                  <a:srgbClr val="FF0000"/>
                </a:solidFill>
                <a:latin typeface="Times New Roman" pitchFamily="18" charset="0"/>
                <a:cs typeface="Times New Roman" pitchFamily="18" charset="0"/>
              </a:rPr>
              <a:t>COP= 17994.9/24192 = 0.74</a:t>
            </a:r>
            <a:endParaRPr lang="en-US" sz="2200" b="1" u="sng" dirty="0" smtClean="0">
              <a:solidFill>
                <a:srgbClr val="FF0000"/>
              </a:solidFill>
              <a:latin typeface="Times New Roman" pitchFamily="18" charset="0"/>
              <a:cs typeface="Times New Roman" pitchFamily="18" charset="0"/>
            </a:endParaRPr>
          </a:p>
          <a:p>
            <a:pPr>
              <a:buNone/>
            </a:pPr>
            <a:endParaRPr lang="en-GB" sz="2400" b="1" dirty="0" smtClean="0">
              <a:solidFill>
                <a:schemeClr val="tx2">
                  <a:lumMod val="75000"/>
                </a:schemeClr>
              </a:solidFill>
              <a:latin typeface="Times New Roman" pitchFamily="18" charset="0"/>
              <a:cs typeface="Times New Roman" pitchFamily="18" charset="0"/>
            </a:endParaRPr>
          </a:p>
          <a:p>
            <a:pPr>
              <a:buNone/>
            </a:pPr>
            <a:endParaRPr lang="en-US" sz="2400" b="1"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600" dirty="0" smtClean="0">
                <a:solidFill>
                  <a:schemeClr val="tx2">
                    <a:lumMod val="75000"/>
                  </a:schemeClr>
                </a:solidFill>
                <a:latin typeface="Times New Roman" pitchFamily="18" charset="0"/>
                <a:cs typeface="Times New Roman" pitchFamily="18" charset="0"/>
              </a:rPr>
              <a:t>Conclusion</a:t>
            </a:r>
            <a:endParaRPr lang="en-US" sz="36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714356"/>
            <a:ext cx="8858216" cy="5072098"/>
          </a:xfrm>
        </p:spPr>
        <p:txBody>
          <a:bodyPr>
            <a:normAutofit lnSpcReduction="10000"/>
          </a:bodyPr>
          <a:lstStyle/>
          <a:p>
            <a:pPr algn="just"/>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In this project, the solar energy cooling system was investigated. We design and conduct a solar refrigerator that uses the activated carbon – methanol as a working pair in the project, the methanol as a refrigerant.</a:t>
            </a:r>
          </a:p>
          <a:p>
            <a:r>
              <a:rPr lang="en-GB" sz="2000" dirty="0" smtClean="0">
                <a:latin typeface="Times New Roman" pitchFamily="18" charset="0"/>
                <a:cs typeface="Times New Roman" pitchFamily="18" charset="0"/>
              </a:rPr>
              <a:t>Unfortunately, project was tested through October and November which means, the weather wasn’t in the desired condition. The sun was useless, and insufficient to evaporate the amount of methanol inside the adsorbent bed. As a result, we used electric heaters to conduct the experiment.</a:t>
            </a:r>
          </a:p>
          <a:p>
            <a:r>
              <a:rPr lang="en-GB" sz="2000" dirty="0" smtClean="0">
                <a:latin typeface="Times New Roman" pitchFamily="18" charset="0"/>
                <a:cs typeface="Times New Roman" pitchFamily="18" charset="0"/>
              </a:rPr>
              <a:t>From the result, it concludes that, with the new design, </a:t>
            </a:r>
            <a:r>
              <a:rPr lang="en-GB" sz="2000" b="1" u="sng" dirty="0" smtClean="0">
                <a:solidFill>
                  <a:srgbClr val="FF0000"/>
                </a:solidFill>
                <a:latin typeface="Times New Roman" pitchFamily="18" charset="0"/>
                <a:cs typeface="Times New Roman" pitchFamily="18" charset="0"/>
              </a:rPr>
              <a:t>the project works very well with a high COP. </a:t>
            </a:r>
            <a:r>
              <a:rPr lang="en-GB" sz="2000" dirty="0" smtClean="0">
                <a:latin typeface="Times New Roman" pitchFamily="18" charset="0"/>
                <a:cs typeface="Times New Roman" pitchFamily="18" charset="0"/>
              </a:rPr>
              <a:t>And by comparing the COP of the new design with the COP for the old design, it will conclude that, </a:t>
            </a:r>
            <a:r>
              <a:rPr lang="en-GB" sz="2000" b="1" u="sng" dirty="0" smtClean="0">
                <a:solidFill>
                  <a:srgbClr val="FF0000"/>
                </a:solidFill>
                <a:latin typeface="Times New Roman" pitchFamily="18" charset="0"/>
                <a:cs typeface="Times New Roman" pitchFamily="18" charset="0"/>
              </a:rPr>
              <a:t>the new design is smaller and more efficient,</a:t>
            </a:r>
            <a:r>
              <a:rPr lang="en-GB" sz="2000" dirty="0" smtClean="0">
                <a:latin typeface="Times New Roman" pitchFamily="18" charset="0"/>
                <a:cs typeface="Times New Roman" pitchFamily="18" charset="0"/>
              </a:rPr>
              <a:t> and it’s promising to give the idea that an adsorption system with this new design characteristics’ can compete to be the future of refrigeration systems. </a:t>
            </a:r>
          </a:p>
          <a:p>
            <a:endParaRPr lang="en-GB"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Pervious COP estimation = 0.45                         New COP estimation = 0.74 </a:t>
            </a:r>
          </a:p>
          <a:p>
            <a:endParaRPr lang="en-US" sz="2000" dirty="0" smtClean="0">
              <a:latin typeface="Times New Roman" pitchFamily="18" charset="0"/>
              <a:cs typeface="Times New Roman" pitchFamily="18" charset="0"/>
            </a:endParaRPr>
          </a:p>
          <a:p>
            <a:endParaRPr lang="en-GB" sz="1600" dirty="0" smtClean="0"/>
          </a:p>
          <a:p>
            <a:endParaRPr lang="en-US" sz="1600" dirty="0">
              <a:latin typeface="Times New Roman" pitchFamily="18" charset="0"/>
              <a:cs typeface="Times New Roman" pitchFamily="18" charset="0"/>
            </a:endParaRPr>
          </a:p>
        </p:txBody>
      </p:sp>
      <p:sp>
        <p:nvSpPr>
          <p:cNvPr id="4" name="سهم إلى اليسار واليمين 3"/>
          <p:cNvSpPr/>
          <p:nvPr/>
        </p:nvSpPr>
        <p:spPr>
          <a:xfrm>
            <a:off x="3929058" y="5143512"/>
            <a:ext cx="121444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GB" sz="3200" dirty="0" smtClean="0">
                <a:solidFill>
                  <a:schemeClr val="tx2">
                    <a:lumMod val="75000"/>
                  </a:schemeClr>
                </a:solidFill>
                <a:latin typeface="Times New Roman" pitchFamily="18" charset="0"/>
                <a:cs typeface="Times New Roman" pitchFamily="18" charset="0"/>
              </a:rPr>
              <a:t>Recommendations</a:t>
            </a:r>
            <a:endParaRPr lang="en-US" sz="32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928670"/>
            <a:ext cx="9144000" cy="5643578"/>
          </a:xfrm>
        </p:spPr>
        <p:txBody>
          <a:bodyPr>
            <a:normAutofit lnSpcReduction="10000"/>
          </a:bodyPr>
          <a:lstStyle/>
          <a:p>
            <a:pPr>
              <a:buNone/>
            </a:pPr>
            <a:r>
              <a:rPr lang="en-GB" sz="2000" dirty="0" smtClean="0">
                <a:latin typeface="Times New Roman" pitchFamily="18" charset="0"/>
                <a:cs typeface="Times New Roman" pitchFamily="18" charset="0"/>
              </a:rPr>
              <a:t>      According to our problem, we can say that increasing the amount of heat absorbed by the solar collector, and increasing the heat transfer between the metallic plates and the adsorbent, and enhancing the system solar collectors, will improve the performance of the system.</a:t>
            </a: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     </a:t>
            </a:r>
          </a:p>
          <a:p>
            <a:pPr>
              <a:buNone/>
            </a:pPr>
            <a:r>
              <a:rPr lang="en-GB" sz="2000" dirty="0" smtClean="0">
                <a:latin typeface="Times New Roman" pitchFamily="18" charset="0"/>
                <a:cs typeface="Times New Roman" pitchFamily="18" charset="0"/>
              </a:rPr>
              <a:t>      Moreover, running the system under a suitable environmental condition may improve the performance of the system.</a:t>
            </a:r>
          </a:p>
          <a:p>
            <a:pPr lvl="0">
              <a:buNone/>
            </a:pPr>
            <a:r>
              <a:rPr lang="en-US" sz="2000" dirty="0" smtClean="0">
                <a:latin typeface="Times New Roman" pitchFamily="18" charset="0"/>
                <a:cs typeface="Times New Roman" pitchFamily="18" charset="0"/>
              </a:rPr>
              <a:t>      </a:t>
            </a:r>
          </a:p>
          <a:p>
            <a:pPr lvl="0">
              <a:buNone/>
            </a:pPr>
            <a:r>
              <a:rPr lang="en-US" sz="2000" dirty="0" smtClean="0">
                <a:latin typeface="Times New Roman" pitchFamily="18" charset="0"/>
                <a:cs typeface="Times New Roman" pitchFamily="18" charset="0"/>
              </a:rPr>
              <a:t>      A well designed level measurement device to give an accurate information about the level of refrigerant inside the evaporator.</a:t>
            </a:r>
          </a:p>
          <a:p>
            <a:pPr>
              <a:buNone/>
            </a:pPr>
            <a:endParaRPr lang="en-GB" sz="2000" dirty="0" smtClean="0">
              <a:latin typeface="Times New Roman" pitchFamily="18" charset="0"/>
              <a:cs typeface="Times New Roman" pitchFamily="18" charset="0"/>
            </a:endParaRPr>
          </a:p>
          <a:p>
            <a:pPr lvl="0">
              <a:buNone/>
            </a:pPr>
            <a:r>
              <a:rPr lang="en-GB"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 accurate calculations will lead to use the appropriate amount of methanol according to the amount of activated carbon used in the system, if an appropriate amount of methanol used in the system that will improve the performance of the system.</a:t>
            </a:r>
          </a:p>
          <a:p>
            <a:pPr>
              <a:buNone/>
            </a:pPr>
            <a:r>
              <a:rPr lang="en-GB" sz="2000" dirty="0" smtClean="0">
                <a:latin typeface="Times New Roman" pitchFamily="18" charset="0"/>
                <a:cs typeface="Times New Roman" pitchFamily="18" charset="0"/>
              </a:rPr>
              <a:t>      </a:t>
            </a:r>
          </a:p>
          <a:p>
            <a:pPr>
              <a:buNone/>
            </a:pPr>
            <a:r>
              <a:rPr lang="en-GB"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Any increase in the amount of methanol used in the system will decrease the                                      performance of the system.</a:t>
            </a:r>
          </a:p>
          <a:p>
            <a:pPr lvl="0">
              <a:buNone/>
            </a:pP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200" b="1" dirty="0" smtClean="0">
                <a:solidFill>
                  <a:schemeClr val="tx2">
                    <a:lumMod val="50000"/>
                  </a:schemeClr>
                </a:solidFill>
                <a:latin typeface="Times New Roman" pitchFamily="18" charset="0"/>
                <a:cs typeface="Times New Roman" pitchFamily="18" charset="0"/>
              </a:rPr>
              <a:t>INTRODUCTION</a:t>
            </a:r>
            <a:endParaRPr lang="en-US" sz="3200" b="1"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142984"/>
            <a:ext cx="9144000" cy="5348310"/>
          </a:xfrm>
        </p:spPr>
        <p:txBody>
          <a:bodyPr>
            <a:noAutofit/>
          </a:bodyPr>
          <a:lstStyle/>
          <a:p>
            <a:pPr algn="just"/>
            <a:r>
              <a:rPr lang="en-GB" sz="2000" dirty="0" smtClean="0">
                <a:latin typeface="Times New Roman" pitchFamily="18" charset="0"/>
                <a:cs typeface="Times New Roman" pitchFamily="18" charset="0"/>
              </a:rPr>
              <a:t>In many countries in the world, </a:t>
            </a:r>
            <a:r>
              <a:rPr lang="en-GB" sz="2000" dirty="0" smtClean="0">
                <a:solidFill>
                  <a:srgbClr val="FF0000"/>
                </a:solidFill>
                <a:latin typeface="Times New Roman" pitchFamily="18" charset="0"/>
                <a:cs typeface="Times New Roman" pitchFamily="18" charset="0"/>
              </a:rPr>
              <a:t>large </a:t>
            </a:r>
            <a:r>
              <a:rPr lang="en-GB" sz="2000" dirty="0" err="1" smtClean="0">
                <a:solidFill>
                  <a:srgbClr val="FF0000"/>
                </a:solidFill>
                <a:latin typeface="Times New Roman" pitchFamily="18" charset="0"/>
                <a:cs typeface="Times New Roman" pitchFamily="18" charset="0"/>
              </a:rPr>
              <a:t>countities</a:t>
            </a:r>
            <a:r>
              <a:rPr lang="en-GB" sz="2000" dirty="0" smtClean="0">
                <a:solidFill>
                  <a:srgbClr val="FF0000"/>
                </a:solidFill>
                <a:latin typeface="Times New Roman" pitchFamily="18" charset="0"/>
                <a:cs typeface="Times New Roman" pitchFamily="18" charset="0"/>
              </a:rPr>
              <a:t> </a:t>
            </a:r>
            <a:r>
              <a:rPr lang="en-GB" sz="2000" dirty="0" smtClean="0">
                <a:latin typeface="Times New Roman" pitchFamily="18" charset="0"/>
                <a:cs typeface="Times New Roman" pitchFamily="18" charset="0"/>
              </a:rPr>
              <a:t>of </a:t>
            </a:r>
            <a:r>
              <a:rPr lang="en-GB" sz="2000" dirty="0" smtClean="0">
                <a:solidFill>
                  <a:srgbClr val="FF0000"/>
                </a:solidFill>
                <a:latin typeface="Times New Roman" pitchFamily="18" charset="0"/>
                <a:cs typeface="Times New Roman" pitchFamily="18" charset="0"/>
              </a:rPr>
              <a:t>vegetables</a:t>
            </a:r>
            <a:r>
              <a:rPr lang="en-GB" sz="2000" dirty="0" smtClean="0">
                <a:latin typeface="Times New Roman" pitchFamily="18" charset="0"/>
                <a:cs typeface="Times New Roman" pitchFamily="18" charset="0"/>
              </a:rPr>
              <a:t>, </a:t>
            </a:r>
            <a:r>
              <a:rPr lang="en-GB" sz="2000" dirty="0" smtClean="0">
                <a:solidFill>
                  <a:srgbClr val="FF0000"/>
                </a:solidFill>
                <a:latin typeface="Times New Roman" pitchFamily="18" charset="0"/>
                <a:cs typeface="Times New Roman" pitchFamily="18" charset="0"/>
              </a:rPr>
              <a:t>meat</a:t>
            </a:r>
            <a:r>
              <a:rPr lang="en-GB" sz="2000" dirty="0" smtClean="0">
                <a:latin typeface="Times New Roman" pitchFamily="18" charset="0"/>
                <a:cs typeface="Times New Roman" pitchFamily="18" charset="0"/>
              </a:rPr>
              <a:t>, </a:t>
            </a:r>
            <a:r>
              <a:rPr lang="en-GB" sz="2000" dirty="0" smtClean="0">
                <a:solidFill>
                  <a:srgbClr val="FF0000"/>
                </a:solidFill>
                <a:latin typeface="Times New Roman" pitchFamily="18" charset="0"/>
                <a:cs typeface="Times New Roman" pitchFamily="18" charset="0"/>
              </a:rPr>
              <a:t>milk</a:t>
            </a:r>
            <a:r>
              <a:rPr lang="en-GB" sz="2000" dirty="0" smtClean="0">
                <a:latin typeface="Times New Roman" pitchFamily="18" charset="0"/>
                <a:cs typeface="Times New Roman" pitchFamily="18" charset="0"/>
              </a:rPr>
              <a:t>, </a:t>
            </a:r>
            <a:r>
              <a:rPr lang="en-GB" sz="2000" dirty="0" smtClean="0">
                <a:solidFill>
                  <a:srgbClr val="FF0000"/>
                </a:solidFill>
                <a:latin typeface="Times New Roman" pitchFamily="18" charset="0"/>
                <a:cs typeface="Times New Roman" pitchFamily="18" charset="0"/>
              </a:rPr>
              <a:t>fish</a:t>
            </a:r>
            <a:r>
              <a:rPr lang="en-GB" sz="2000" dirty="0" smtClean="0">
                <a:latin typeface="Times New Roman" pitchFamily="18" charset="0"/>
                <a:cs typeface="Times New Roman" pitchFamily="18" charset="0"/>
              </a:rPr>
              <a:t>,..etc. Are </a:t>
            </a:r>
            <a:r>
              <a:rPr lang="en-GB" sz="2000" dirty="0" smtClean="0">
                <a:solidFill>
                  <a:srgbClr val="FF0000"/>
                </a:solidFill>
                <a:latin typeface="Times New Roman" pitchFamily="18" charset="0"/>
                <a:cs typeface="Times New Roman" pitchFamily="18" charset="0"/>
              </a:rPr>
              <a:t>lost</a:t>
            </a:r>
            <a:r>
              <a:rPr lang="en-GB" sz="2000" dirty="0" smtClean="0">
                <a:latin typeface="Times New Roman" pitchFamily="18" charset="0"/>
                <a:cs typeface="Times New Roman" pitchFamily="18" charset="0"/>
              </a:rPr>
              <a:t> annually due to </a:t>
            </a:r>
            <a:r>
              <a:rPr lang="en-GB" sz="2000" dirty="0" smtClean="0">
                <a:solidFill>
                  <a:srgbClr val="FF0000"/>
                </a:solidFill>
                <a:latin typeface="Times New Roman" pitchFamily="18" charset="0"/>
                <a:cs typeface="Times New Roman" pitchFamily="18" charset="0"/>
              </a:rPr>
              <a:t>poor storage conditions and facilities</a:t>
            </a:r>
            <a:r>
              <a:rPr lang="en-GB" sz="2000" dirty="0" smtClean="0">
                <a:latin typeface="Times New Roman" pitchFamily="18" charset="0"/>
                <a:cs typeface="Times New Roman" pitchFamily="18" charset="0"/>
              </a:rPr>
              <a:t>. </a:t>
            </a:r>
          </a:p>
          <a:p>
            <a:pPr algn="just"/>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However, the world is still suffering from the </a:t>
            </a:r>
            <a:r>
              <a:rPr lang="en-GB" sz="2000" dirty="0" smtClean="0">
                <a:solidFill>
                  <a:srgbClr val="FF0000"/>
                </a:solidFill>
                <a:latin typeface="Times New Roman" pitchFamily="18" charset="0"/>
                <a:cs typeface="Times New Roman" pitchFamily="18" charset="0"/>
              </a:rPr>
              <a:t>problem of the large energy consumption</a:t>
            </a:r>
            <a:r>
              <a:rPr lang="en-GB" sz="2000" dirty="0" smtClean="0">
                <a:latin typeface="Times New Roman" pitchFamily="18" charset="0"/>
                <a:cs typeface="Times New Roman" pitchFamily="18" charset="0"/>
              </a:rPr>
              <a:t>, </a:t>
            </a:r>
            <a:r>
              <a:rPr lang="en-GB" sz="2000" dirty="0" smtClean="0">
                <a:solidFill>
                  <a:srgbClr val="FF0000"/>
                </a:solidFill>
                <a:latin typeface="Times New Roman" pitchFamily="18" charset="0"/>
                <a:cs typeface="Times New Roman" pitchFamily="18" charset="0"/>
              </a:rPr>
              <a:t>especially from refrigerators and air conditioners</a:t>
            </a:r>
            <a:r>
              <a:rPr lang="en-GB" sz="2000" dirty="0" smtClean="0">
                <a:latin typeface="Times New Roman" pitchFamily="18" charset="0"/>
                <a:cs typeface="Times New Roman" pitchFamily="18" charset="0"/>
              </a:rPr>
              <a:t>. In addition, there is the </a:t>
            </a:r>
            <a:r>
              <a:rPr lang="en-GB" sz="2000" dirty="0" smtClean="0">
                <a:solidFill>
                  <a:srgbClr val="FF0000"/>
                </a:solidFill>
                <a:latin typeface="Times New Roman" pitchFamily="18" charset="0"/>
                <a:cs typeface="Times New Roman" pitchFamily="18" charset="0"/>
              </a:rPr>
              <a:t>problem of rural areas</a:t>
            </a:r>
            <a:r>
              <a:rPr lang="en-GB" sz="2000" dirty="0" smtClean="0">
                <a:latin typeface="Times New Roman" pitchFamily="18" charset="0"/>
                <a:cs typeface="Times New Roman" pitchFamily="18" charset="0"/>
              </a:rPr>
              <a:t>, where it’s difficult &amp; very costly to </a:t>
            </a:r>
            <a:r>
              <a:rPr lang="en-GB" sz="2000" dirty="0" smtClean="0">
                <a:solidFill>
                  <a:srgbClr val="FF0000"/>
                </a:solidFill>
                <a:latin typeface="Times New Roman" pitchFamily="18" charset="0"/>
                <a:cs typeface="Times New Roman" pitchFamily="18" charset="0"/>
              </a:rPr>
              <a:t>connect these areas with electricity</a:t>
            </a:r>
            <a:r>
              <a:rPr lang="en-GB" sz="2000" dirty="0" smtClean="0">
                <a:latin typeface="Times New Roman" pitchFamily="18" charset="0"/>
                <a:cs typeface="Times New Roman" pitchFamily="18" charset="0"/>
              </a:rPr>
              <a:t>.</a:t>
            </a:r>
          </a:p>
          <a:p>
            <a:pPr algn="just"/>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This is will lead us to realize how much </a:t>
            </a:r>
            <a:r>
              <a:rPr lang="en-GB" sz="2000" dirty="0" smtClean="0">
                <a:solidFill>
                  <a:srgbClr val="FF0000"/>
                </a:solidFill>
                <a:latin typeface="Times New Roman" pitchFamily="18" charset="0"/>
                <a:cs typeface="Times New Roman" pitchFamily="18" charset="0"/>
              </a:rPr>
              <a:t>important the cooling technique </a:t>
            </a:r>
            <a:r>
              <a:rPr lang="en-GB" sz="2000" dirty="0" smtClean="0">
                <a:latin typeface="Times New Roman" pitchFamily="18" charset="0"/>
                <a:cs typeface="Times New Roman" pitchFamily="18" charset="0"/>
              </a:rPr>
              <a:t>in our lives.</a:t>
            </a:r>
            <a:endParaRPr lang="en-GB" sz="2000" dirty="0" smtClean="0">
              <a:latin typeface="Times New Roman" pitchFamily="18" charset="0"/>
              <a:cs typeface="Times New Roman" pitchFamily="18" charset="0"/>
            </a:endParaRPr>
          </a:p>
          <a:p>
            <a:pPr algn="just"/>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Therefore, it became very necessary to look  for a </a:t>
            </a:r>
            <a:r>
              <a:rPr lang="en-GB" sz="2000" dirty="0" smtClean="0">
                <a:solidFill>
                  <a:srgbClr val="FF0000"/>
                </a:solidFill>
                <a:latin typeface="Times New Roman" pitchFamily="18" charset="0"/>
                <a:cs typeface="Times New Roman" pitchFamily="18" charset="0"/>
              </a:rPr>
              <a:t>new technology </a:t>
            </a:r>
            <a:r>
              <a:rPr lang="en-GB" sz="2000" dirty="0" smtClean="0">
                <a:latin typeface="Times New Roman" pitchFamily="18" charset="0"/>
                <a:cs typeface="Times New Roman" pitchFamily="18" charset="0"/>
              </a:rPr>
              <a:t>that enable us to solve the these problems.</a:t>
            </a:r>
          </a:p>
          <a:p>
            <a:pPr algn="just"/>
            <a:endParaRPr lang="en-GB"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To solve these problems, we need to make a device that enable us to take advantage of the sun as a renewable source of energy. This device will give us the cooling effect we need, without any energy consumption.</a:t>
            </a:r>
          </a:p>
        </p:txBody>
      </p:sp>
    </p:spTree>
    <p:extLst>
      <p:ext uri="{BB962C8B-B14F-4D97-AF65-F5344CB8AC3E}">
        <p14:creationId xmlns:p14="http://schemas.microsoft.com/office/powerpoint/2010/main" xmlns="" val="1459357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714752"/>
            <a:ext cx="8229600" cy="1143000"/>
          </a:xfrm>
        </p:spPr>
        <p:txBody>
          <a:bodyPr>
            <a:normAutofit fontScale="90000"/>
          </a:bodyPr>
          <a:lstStyle/>
          <a:p>
            <a:r>
              <a:rPr lang="en-GB" b="1" i="1" dirty="0" smtClean="0">
                <a:latin typeface="Times New Roman" pitchFamily="18" charset="0"/>
                <a:cs typeface="Times New Roman" pitchFamily="18" charset="0"/>
              </a:rPr>
              <a:t>Thank you</a:t>
            </a:r>
            <a:br>
              <a:rPr lang="en-GB" b="1" i="1" dirty="0" smtClean="0">
                <a:latin typeface="Times New Roman" pitchFamily="18" charset="0"/>
                <a:cs typeface="Times New Roman" pitchFamily="18" charset="0"/>
              </a:rPr>
            </a:br>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smtClean="0">
                <a:latin typeface="Bernard MT Condensed" pitchFamily="18" charset="0"/>
                <a:cs typeface="Times New Roman" pitchFamily="18" charset="0"/>
              </a:rPr>
              <a:t>^__^</a:t>
            </a:r>
            <a:r>
              <a:rPr lang="en-GB" dirty="0" smtClean="0">
                <a:latin typeface="Bernard MT Condensed" pitchFamily="18" charset="0"/>
              </a:rPr>
              <a:t/>
            </a:r>
            <a:br>
              <a:rPr lang="en-GB" dirty="0" smtClean="0">
                <a:latin typeface="Bernard MT Condensed" pitchFamily="18" charset="0"/>
              </a:rPr>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2400" dirty="0" smtClean="0">
                <a:solidFill>
                  <a:schemeClr val="tx2">
                    <a:lumMod val="50000"/>
                  </a:schemeClr>
                </a:solidFill>
                <a:latin typeface="Times New Roman" pitchFamily="18" charset="0"/>
                <a:cs typeface="Times New Roman" pitchFamily="18" charset="0"/>
              </a:rPr>
              <a:t>I</a:t>
            </a:r>
            <a:r>
              <a:rPr lang="en-US" sz="2800" dirty="0" smtClean="0">
                <a:solidFill>
                  <a:schemeClr val="tx2">
                    <a:lumMod val="50000"/>
                  </a:schemeClr>
                </a:solidFill>
                <a:latin typeface="Times New Roman" pitchFamily="18" charset="0"/>
                <a:cs typeface="Times New Roman" pitchFamily="18" charset="0"/>
              </a:rPr>
              <a:t>NTRODUCTION</a:t>
            </a:r>
            <a:r>
              <a:rPr lang="en-US" sz="2400" dirty="0" smtClean="0">
                <a:solidFill>
                  <a:schemeClr val="tx2">
                    <a:lumMod val="50000"/>
                  </a:schemeClr>
                </a:solidFill>
                <a:latin typeface="Times New Roman" pitchFamily="18" charset="0"/>
                <a:cs typeface="Times New Roman" pitchFamily="18" charset="0"/>
              </a:rPr>
              <a:t> </a:t>
            </a:r>
            <a:r>
              <a:rPr lang="en-US" sz="1800" dirty="0" smtClean="0">
                <a:solidFill>
                  <a:schemeClr val="tx2">
                    <a:lumMod val="50000"/>
                  </a:schemeClr>
                </a:solidFill>
                <a:latin typeface="Times New Roman" pitchFamily="18" charset="0"/>
                <a:cs typeface="Times New Roman" pitchFamily="18" charset="0"/>
              </a:rPr>
              <a:t>(CONT’)</a:t>
            </a:r>
            <a:endParaRPr lang="en-US" sz="2400"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142984"/>
            <a:ext cx="8929718" cy="4525963"/>
          </a:xfrm>
        </p:spPr>
        <p:txBody>
          <a:bodyPr>
            <a:normAutofit/>
          </a:bodyPr>
          <a:lstStyle/>
          <a:p>
            <a:pPr>
              <a:buNone/>
            </a:pPr>
            <a:endParaRPr lang="en-US" sz="1800" dirty="0" smtClean="0"/>
          </a:p>
          <a:p>
            <a:pPr>
              <a:buNone/>
            </a:pPr>
            <a:r>
              <a:rPr lang="en-US" sz="2800" b="1" dirty="0" smtClean="0">
                <a:solidFill>
                  <a:schemeClr val="tx2">
                    <a:lumMod val="75000"/>
                  </a:schemeClr>
                </a:solidFill>
                <a:latin typeface="Times New Roman" pitchFamily="18" charset="0"/>
                <a:cs typeface="Times New Roman" pitchFamily="18" charset="0"/>
              </a:rPr>
              <a:t>The objectives of this project are: </a:t>
            </a:r>
          </a:p>
          <a:p>
            <a:pPr>
              <a:buNone/>
            </a:pPr>
            <a:endParaRPr lang="en-US" sz="2800" b="1" dirty="0" smtClean="0">
              <a:solidFill>
                <a:schemeClr val="tx2">
                  <a:lumMod val="75000"/>
                </a:schemeClr>
              </a:solidFill>
              <a:latin typeface="Times New Roman" pitchFamily="18" charset="0"/>
              <a:cs typeface="Times New Roman" pitchFamily="18" charset="0"/>
            </a:endParaRPr>
          </a:p>
          <a:p>
            <a:pPr lvl="0">
              <a:buNone/>
            </a:pPr>
            <a:r>
              <a:rPr lang="en-US" sz="2400" dirty="0" smtClean="0">
                <a:latin typeface="Times New Roman" pitchFamily="18" charset="0"/>
                <a:cs typeface="Times New Roman" pitchFamily="18" charset="0"/>
              </a:rPr>
              <a:t>1- Investigate the solar energy cooling systems and applications.</a:t>
            </a:r>
          </a:p>
          <a:p>
            <a:pPr lvl="0">
              <a:buNone/>
            </a:pPr>
            <a:endParaRPr lang="en-US" sz="2400" dirty="0" smtClean="0">
              <a:latin typeface="Times New Roman" pitchFamily="18" charset="0"/>
              <a:cs typeface="Times New Roman" pitchFamily="18" charset="0"/>
            </a:endParaRPr>
          </a:p>
          <a:p>
            <a:pPr lvl="0">
              <a:buNone/>
            </a:pPr>
            <a:r>
              <a:rPr lang="en-US" sz="2400" dirty="0" smtClean="0">
                <a:latin typeface="Times New Roman" pitchFamily="18" charset="0"/>
                <a:cs typeface="Times New Roman" pitchFamily="18" charset="0"/>
              </a:rPr>
              <a:t>3- Improve the design and performance of the solar refrigeration system and make it works almost without maintenance requirements and can be used in remote areas to store food and medicine.</a:t>
            </a:r>
          </a:p>
        </p:txBody>
      </p:sp>
    </p:spTree>
    <p:extLst>
      <p:ext uri="{BB962C8B-B14F-4D97-AF65-F5344CB8AC3E}">
        <p14:creationId xmlns:p14="http://schemas.microsoft.com/office/powerpoint/2010/main" xmlns="" val="2228229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1143000"/>
          </a:xfrm>
        </p:spPr>
        <p:txBody>
          <a:bodyPr>
            <a:normAutofit/>
          </a:bodyPr>
          <a:lstStyle/>
          <a:p>
            <a:r>
              <a:rPr lang="en-GB" sz="3200" dirty="0" smtClean="0">
                <a:latin typeface="Times New Roman" pitchFamily="18" charset="0"/>
                <a:cs typeface="Times New Roman" pitchFamily="18" charset="0"/>
              </a:rPr>
              <a:t>Refrigeration</a:t>
            </a:r>
            <a:br>
              <a:rPr lang="en-GB" sz="3200" dirty="0" smtClean="0">
                <a:latin typeface="Times New Roman" pitchFamily="18" charset="0"/>
                <a:cs typeface="Times New Roman" pitchFamily="18" charset="0"/>
              </a:rPr>
            </a:br>
            <a:r>
              <a:rPr lang="en-GB" sz="2400" dirty="0" smtClean="0">
                <a:latin typeface="Times New Roman" pitchFamily="18" charset="0"/>
                <a:cs typeface="Times New Roman" pitchFamily="18" charset="0"/>
              </a:rPr>
              <a:t>Main Types</a:t>
            </a:r>
            <a:endParaRPr lang="en-US" sz="3200" dirty="0">
              <a:latin typeface="Times New Roman" pitchFamily="18" charset="0"/>
              <a:cs typeface="Times New Roman" pitchFamily="18" charset="0"/>
            </a:endParaRPr>
          </a:p>
        </p:txBody>
      </p:sp>
      <p:sp>
        <p:nvSpPr>
          <p:cNvPr id="2" name="Content Placeholder 1"/>
          <p:cNvSpPr>
            <a:spLocks noGrp="1"/>
          </p:cNvSpPr>
          <p:nvPr>
            <p:ph idx="1"/>
          </p:nvPr>
        </p:nvSpPr>
        <p:spPr>
          <a:xfrm>
            <a:off x="0" y="1500174"/>
            <a:ext cx="8229600" cy="4525963"/>
          </a:xfrm>
        </p:spPr>
        <p:txBody>
          <a:bodyPr>
            <a:normAutofit lnSpcReduction="10000"/>
          </a:bodyPr>
          <a:lstStyle/>
          <a:p>
            <a:pPr algn="just">
              <a:buNone/>
            </a:pPr>
            <a:r>
              <a:rPr lang="en-US" sz="2000" b="1" dirty="0" smtClean="0">
                <a:latin typeface="Times New Roman" pitchFamily="18" charset="0"/>
                <a:cs typeface="Times New Roman" pitchFamily="18" charset="0"/>
              </a:rPr>
              <a:t>Def: </a:t>
            </a:r>
            <a:r>
              <a:rPr lang="en-US" sz="2000" dirty="0" smtClean="0">
                <a:latin typeface="Times New Roman" pitchFamily="18" charset="0"/>
                <a:cs typeface="Times New Roman" pitchFamily="18" charset="0"/>
              </a:rPr>
              <a:t>Cooling is simply the process of reducing the temperature of a space or product for purposes of either comfort or preservation</a:t>
            </a:r>
          </a:p>
          <a:p>
            <a:pPr algn="just">
              <a:buNone/>
            </a:pPr>
            <a:endParaRPr lang="en-GB" sz="2000" dirty="0" smtClean="0">
              <a:latin typeface="Times New Roman" pitchFamily="18" charset="0"/>
              <a:cs typeface="Times New Roman" pitchFamily="18" charset="0"/>
            </a:endParaRPr>
          </a:p>
          <a:p>
            <a:pPr algn="just">
              <a:buNone/>
            </a:pPr>
            <a:r>
              <a:rPr lang="en-GB" sz="2000" b="1" dirty="0" smtClean="0">
                <a:latin typeface="Times New Roman" pitchFamily="18" charset="0"/>
                <a:cs typeface="Times New Roman" pitchFamily="18" charset="0"/>
              </a:rPr>
              <a:t>Main Types:</a:t>
            </a:r>
          </a:p>
          <a:p>
            <a:pPr algn="just">
              <a:buFont typeface="Wingdings" pitchFamily="2" charset="2"/>
              <a:buChar char="Ø"/>
            </a:pPr>
            <a:endParaRPr lang="en-GB" sz="2000" b="1" dirty="0" smtClean="0">
              <a:latin typeface="Times New Roman" pitchFamily="18" charset="0"/>
              <a:cs typeface="Times New Roman" pitchFamily="18" charset="0"/>
            </a:endParaRPr>
          </a:p>
          <a:p>
            <a:pPr algn="just">
              <a:buFont typeface="Wingdings" pitchFamily="2" charset="2"/>
              <a:buChar char="Ø"/>
            </a:pPr>
            <a:r>
              <a:rPr lang="en-GB" sz="2000" b="1" dirty="0" smtClean="0">
                <a:latin typeface="Times New Roman" pitchFamily="18" charset="0"/>
                <a:cs typeface="Times New Roman" pitchFamily="18" charset="0"/>
              </a:rPr>
              <a:t>Vapour-Compression Refrigeration</a:t>
            </a:r>
          </a:p>
          <a:p>
            <a:pPr algn="just">
              <a:buNone/>
            </a:pPr>
            <a:r>
              <a:rPr lang="en-US" sz="2000" dirty="0" smtClean="0">
                <a:latin typeface="Times New Roman" pitchFamily="18" charset="0"/>
                <a:cs typeface="Times New Roman" pitchFamily="18" charset="0"/>
              </a:rPr>
              <a:t>refrigeration system uses five components to perform the vapor compression cycle: an evaporator, a compressor, a condenser, a flow control, and interconnecting piping.  </a:t>
            </a:r>
            <a:r>
              <a:rPr lang="en-US" sz="2000" b="1" dirty="0" smtClean="0">
                <a:latin typeface="Times New Roman" pitchFamily="18" charset="0"/>
                <a:cs typeface="Times New Roman" pitchFamily="18" charset="0"/>
              </a:rPr>
              <a:t>Application</a:t>
            </a:r>
            <a:r>
              <a:rPr lang="en-US" sz="2000" dirty="0" smtClean="0">
                <a:latin typeface="Times New Roman" pitchFamily="18" charset="0"/>
                <a:cs typeface="Times New Roman" pitchFamily="18" charset="0"/>
              </a:rPr>
              <a:t>: refrigerators, air conditioners.</a:t>
            </a:r>
            <a:endParaRPr lang="en-GB" sz="2000" b="1" dirty="0" smtClean="0">
              <a:latin typeface="Times New Roman" pitchFamily="18" charset="0"/>
              <a:cs typeface="Times New Roman" pitchFamily="18" charset="0"/>
            </a:endParaRPr>
          </a:p>
          <a:p>
            <a:pPr algn="just">
              <a:buFont typeface="Wingdings" pitchFamily="2" charset="2"/>
              <a:buChar char="Ø"/>
            </a:pPr>
            <a:endParaRPr lang="en-GB" sz="2000" b="1" dirty="0" smtClean="0">
              <a:latin typeface="Times New Roman" pitchFamily="18" charset="0"/>
              <a:cs typeface="Times New Roman" pitchFamily="18" charset="0"/>
            </a:endParaRPr>
          </a:p>
          <a:p>
            <a:pPr algn="just">
              <a:buFont typeface="Wingdings" pitchFamily="2" charset="2"/>
              <a:buChar char="Ø"/>
            </a:pPr>
            <a:r>
              <a:rPr lang="en-GB" sz="2000" b="1" dirty="0" smtClean="0">
                <a:latin typeface="Times New Roman" pitchFamily="18" charset="0"/>
                <a:cs typeface="Times New Roman" pitchFamily="18" charset="0"/>
              </a:rPr>
              <a:t>Adsorption Refrigeration</a:t>
            </a:r>
          </a:p>
          <a:p>
            <a:pPr algn="just">
              <a:buNone/>
            </a:pPr>
            <a:r>
              <a:rPr lang="en-GB" sz="2000" dirty="0" smtClean="0">
                <a:latin typeface="Times New Roman" pitchFamily="18" charset="0"/>
                <a:cs typeface="Times New Roman" pitchFamily="18" charset="0"/>
              </a:rPr>
              <a:t>Refrigeration system uses solar collectors, condenser and evaporator. And, some chemical substances, called adsorbent &amp; </a:t>
            </a:r>
            <a:r>
              <a:rPr lang="en-GB" sz="2000" dirty="0" err="1" smtClean="0">
                <a:latin typeface="Times New Roman" pitchFamily="18" charset="0"/>
                <a:cs typeface="Times New Roman" pitchFamily="18" charset="0"/>
              </a:rPr>
              <a:t>adsorbate</a:t>
            </a:r>
            <a:r>
              <a:rPr lang="en-GB" sz="2000" dirty="0" smtClean="0">
                <a:latin typeface="Times New Roman" pitchFamily="18" charset="0"/>
                <a:cs typeface="Times New Roman" pitchFamily="18" charset="0"/>
              </a:rPr>
              <a:t> (working pairs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1143000"/>
          </a:xfrm>
        </p:spPr>
        <p:txBody>
          <a:bodyPr>
            <a:normAutofit/>
          </a:bodyPr>
          <a:lstStyle/>
          <a:p>
            <a:r>
              <a:rPr lang="en-GB" sz="3600" dirty="0" smtClean="0">
                <a:latin typeface="Times New Roman" pitchFamily="18" charset="0"/>
                <a:cs typeface="Times New Roman" pitchFamily="18" charset="0"/>
              </a:rPr>
              <a:t>Adsorption Refrigeration</a:t>
            </a:r>
            <a:r>
              <a:rPr lang="en-GB" dirty="0" smtClean="0"/>
              <a:t/>
            </a:r>
            <a:br>
              <a:rPr lang="en-GB" dirty="0" smtClean="0"/>
            </a:br>
            <a:r>
              <a:rPr lang="en-GB" sz="2400"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2" name="Content Placeholder 1"/>
          <p:cNvSpPr>
            <a:spLocks noGrp="1"/>
          </p:cNvSpPr>
          <p:nvPr>
            <p:ph idx="1"/>
          </p:nvPr>
        </p:nvSpPr>
        <p:spPr>
          <a:xfrm>
            <a:off x="0" y="1428736"/>
            <a:ext cx="8229600" cy="4525963"/>
          </a:xfrm>
        </p:spPr>
        <p:txBody>
          <a:bodyPr>
            <a:normAutofit/>
          </a:bodyPr>
          <a:lstStyle/>
          <a:p>
            <a:pPr algn="just"/>
            <a:r>
              <a:rPr lang="en-GB" sz="2000" dirty="0" smtClean="0">
                <a:latin typeface="Times New Roman" pitchFamily="18" charset="0"/>
                <a:cs typeface="Times New Roman" pitchFamily="18" charset="0"/>
              </a:rPr>
              <a:t>An adsorption heat pump can be thought of as utilising a chemical rather than a mechanical compressor and is driven by heat rather than mechanical work.</a:t>
            </a:r>
          </a:p>
          <a:p>
            <a:pPr algn="just">
              <a:buNone/>
            </a:pPr>
            <a:endParaRPr lang="en-US"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The operation of adsorption heat pumps and refrigerators is based on the ability of porous solids (the adsorbent) to adsorb vapour (the </a:t>
            </a:r>
            <a:r>
              <a:rPr lang="en-GB" sz="2000" dirty="0" err="1" smtClean="0">
                <a:latin typeface="Times New Roman" pitchFamily="18" charset="0"/>
                <a:cs typeface="Times New Roman" pitchFamily="18" charset="0"/>
              </a:rPr>
              <a:t>adsorbate</a:t>
            </a:r>
            <a:r>
              <a:rPr lang="en-GB" sz="2000" dirty="0" smtClean="0">
                <a:latin typeface="Times New Roman" pitchFamily="18" charset="0"/>
                <a:cs typeface="Times New Roman" pitchFamily="18" charset="0"/>
              </a:rPr>
              <a:t> or refrigerant) when at low temperature and to </a:t>
            </a:r>
            <a:r>
              <a:rPr lang="en-GB" sz="2000" dirty="0" err="1" smtClean="0">
                <a:latin typeface="Times New Roman" pitchFamily="18" charset="0"/>
                <a:cs typeface="Times New Roman" pitchFamily="18" charset="0"/>
              </a:rPr>
              <a:t>desorb</a:t>
            </a:r>
            <a:r>
              <a:rPr lang="en-GB" sz="2000" dirty="0" smtClean="0">
                <a:latin typeface="Times New Roman" pitchFamily="18" charset="0"/>
                <a:cs typeface="Times New Roman" pitchFamily="18" charset="0"/>
              </a:rPr>
              <a:t> it when heated.</a:t>
            </a:r>
          </a:p>
          <a:p>
            <a:pPr algn="just">
              <a:buNone/>
            </a:pPr>
            <a:endParaRPr lang="en-US" sz="2000" dirty="0" smtClean="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The system is comprised of two linked containers, one of them contains solid adsorbent (termed generator), and the other is the combined evaporator and condenser or receiver in which the refrigerant is evaporated and condensed.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GB" sz="3200" dirty="0" smtClean="0">
                <a:latin typeface="Times New Roman" pitchFamily="18" charset="0"/>
                <a:cs typeface="Times New Roman" pitchFamily="18" charset="0"/>
              </a:rPr>
              <a:t>Adsorption Refrigeration </a:t>
            </a:r>
            <a:r>
              <a:rPr lang="en-US" sz="3200" dirty="0" smtClean="0">
                <a:solidFill>
                  <a:schemeClr val="tx2">
                    <a:lumMod val="50000"/>
                  </a:schemeClr>
                </a:solidFill>
                <a:latin typeface="Times New Roman" pitchFamily="18" charset="0"/>
                <a:cs typeface="Times New Roman" pitchFamily="18" charset="0"/>
              </a:rPr>
              <a:t/>
            </a:r>
            <a:br>
              <a:rPr lang="en-US" sz="3200" dirty="0" smtClean="0">
                <a:solidFill>
                  <a:schemeClr val="tx2">
                    <a:lumMod val="50000"/>
                  </a:schemeClr>
                </a:solidFill>
                <a:latin typeface="Times New Roman" pitchFamily="18" charset="0"/>
                <a:cs typeface="Times New Roman" pitchFamily="18" charset="0"/>
              </a:rPr>
            </a:br>
            <a:r>
              <a:rPr lang="en-US" sz="2400" dirty="0" smtClean="0">
                <a:solidFill>
                  <a:schemeClr val="tx2">
                    <a:lumMod val="50000"/>
                  </a:schemeClr>
                </a:solidFill>
                <a:latin typeface="Times New Roman" pitchFamily="18" charset="0"/>
                <a:cs typeface="Times New Roman" pitchFamily="18" charset="0"/>
              </a:rPr>
              <a:t>How the System works</a:t>
            </a:r>
            <a:endParaRPr lang="en-US" sz="3200" dirty="0">
              <a:solidFill>
                <a:schemeClr val="tx2">
                  <a:lumMod val="50000"/>
                </a:schemeClr>
              </a:solidFill>
              <a:latin typeface="Times New Roman" pitchFamily="18" charset="0"/>
              <a:cs typeface="Times New Roman" pitchFamily="18" charset="0"/>
            </a:endParaRPr>
          </a:p>
        </p:txBody>
      </p:sp>
      <p:pic>
        <p:nvPicPr>
          <p:cNvPr id="1029" name="Picture 5" descr="C:\Users\abdulraheem\Desktop\II\Untitled.png"/>
          <p:cNvPicPr>
            <a:picLocks noChangeAspect="1" noChangeArrowheads="1"/>
          </p:cNvPicPr>
          <p:nvPr/>
        </p:nvPicPr>
        <p:blipFill>
          <a:blip r:embed="rId2"/>
          <a:srcRect/>
          <a:stretch>
            <a:fillRect/>
          </a:stretch>
        </p:blipFill>
        <p:spPr bwMode="auto">
          <a:xfrm>
            <a:off x="1071538" y="1343025"/>
            <a:ext cx="7145338" cy="5514975"/>
          </a:xfrm>
          <a:prstGeom prst="rect">
            <a:avLst/>
          </a:prstGeom>
          <a:noFill/>
        </p:spPr>
      </p:pic>
    </p:spTree>
    <p:extLst>
      <p:ext uri="{BB962C8B-B14F-4D97-AF65-F5344CB8AC3E}">
        <p14:creationId xmlns:p14="http://schemas.microsoft.com/office/powerpoint/2010/main" xmlns="" val="2009037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normAutofit/>
          </a:bodyPr>
          <a:lstStyle/>
          <a:p>
            <a:r>
              <a:rPr lang="en-GB" sz="3200" dirty="0" smtClean="0">
                <a:latin typeface="Times New Roman" pitchFamily="18" charset="0"/>
                <a:cs typeface="Times New Roman" pitchFamily="18" charset="0"/>
              </a:rPr>
              <a:t>Adsorption Refrigeration </a:t>
            </a:r>
            <a:r>
              <a:rPr lang="en-US" sz="3200" dirty="0" smtClean="0">
                <a:solidFill>
                  <a:schemeClr val="tx2">
                    <a:lumMod val="50000"/>
                  </a:schemeClr>
                </a:solidFill>
                <a:latin typeface="Times New Roman" pitchFamily="18" charset="0"/>
                <a:cs typeface="Times New Roman" pitchFamily="18" charset="0"/>
              </a:rPr>
              <a:t/>
            </a:r>
            <a:br>
              <a:rPr lang="en-US" sz="3200" dirty="0" smtClean="0">
                <a:solidFill>
                  <a:schemeClr val="tx2">
                    <a:lumMod val="50000"/>
                  </a:schemeClr>
                </a:solidFill>
                <a:latin typeface="Times New Roman" pitchFamily="18" charset="0"/>
                <a:cs typeface="Times New Roman" pitchFamily="18" charset="0"/>
              </a:rPr>
            </a:br>
            <a:r>
              <a:rPr lang="en-US" sz="2400" dirty="0" smtClean="0">
                <a:solidFill>
                  <a:schemeClr val="tx2">
                    <a:lumMod val="50000"/>
                  </a:schemeClr>
                </a:solidFill>
                <a:latin typeface="Times New Roman" pitchFamily="18" charset="0"/>
                <a:cs typeface="Times New Roman" pitchFamily="18" charset="0"/>
              </a:rPr>
              <a:t>Adsorbent-</a:t>
            </a:r>
            <a:r>
              <a:rPr lang="en-US" sz="2400" dirty="0" err="1" smtClean="0">
                <a:solidFill>
                  <a:schemeClr val="tx2">
                    <a:lumMod val="50000"/>
                  </a:schemeClr>
                </a:solidFill>
                <a:latin typeface="Times New Roman" pitchFamily="18" charset="0"/>
                <a:cs typeface="Times New Roman" pitchFamily="18" charset="0"/>
              </a:rPr>
              <a:t>Adsorbate</a:t>
            </a:r>
            <a:endParaRPr lang="ar-SA" sz="3200" dirty="0">
              <a:solidFill>
                <a:schemeClr val="tx2">
                  <a:lumMod val="50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0" y="1571612"/>
            <a:ext cx="8229600" cy="4525963"/>
          </a:xfrm>
        </p:spPr>
        <p:txBody>
          <a:bodyPr>
            <a:normAutofit/>
          </a:bodyPr>
          <a:lstStyle/>
          <a:p>
            <a:pPr algn="just">
              <a:buNone/>
            </a:pPr>
            <a:r>
              <a:rPr lang="en-GB" sz="2000" dirty="0" smtClean="0">
                <a:latin typeface="Times New Roman" pitchFamily="18" charset="0"/>
                <a:cs typeface="Times New Roman" pitchFamily="18" charset="0"/>
              </a:rPr>
              <a:t>      Work of an adsorption cooling device depends heavily on the adsorbent-adsorbate working pair. An adsorbent must have the ability to adsorb large quantities of an adsorbate at low temperatures and to effective desorption when temperature rises. Its properties should not change with age and use. </a:t>
            </a:r>
          </a:p>
          <a:p>
            <a:pPr>
              <a:buNone/>
            </a:pPr>
            <a:endParaRPr lang="en-GB" sz="1600" dirty="0" smtClean="0"/>
          </a:p>
          <a:p>
            <a:pPr>
              <a:buNone/>
            </a:pPr>
            <a:r>
              <a:rPr lang="en-GB" sz="1600" dirty="0" smtClean="0"/>
              <a:t> </a:t>
            </a:r>
            <a:r>
              <a:rPr lang="en-GB" sz="2000" b="1" dirty="0" smtClean="0">
                <a:solidFill>
                  <a:schemeClr val="tx2">
                    <a:lumMod val="75000"/>
                  </a:schemeClr>
                </a:solidFill>
                <a:latin typeface="Times New Roman" pitchFamily="18" charset="0"/>
                <a:cs typeface="Times New Roman" pitchFamily="18" charset="0"/>
              </a:rPr>
              <a:t>The adsorbate or refrigerant should have the following properties:</a:t>
            </a:r>
            <a:endParaRPr lang="en-US" sz="2000" b="1" dirty="0" smtClean="0">
              <a:solidFill>
                <a:schemeClr val="tx2">
                  <a:lumMod val="75000"/>
                </a:schemeClr>
              </a:solidFill>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Evaporation temperature below 0°c. </a:t>
            </a:r>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Small molecular size to enable it to be adsorbed into the adsorbent. </a:t>
            </a:r>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 High latent heat of vaporization and low specific volume. </a:t>
            </a:r>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Thermally stable with the adsorbent at the cycle operating temperature ranges. </a:t>
            </a:r>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Low saturation pressures (above atmospheric) at normal operating temperature. </a:t>
            </a:r>
            <a:endParaRPr lang="en-US" sz="2000" dirty="0" smtClean="0">
              <a:latin typeface="Times New Roman" pitchFamily="18" charset="0"/>
              <a:cs typeface="Times New Roman" pitchFamily="18" charset="0"/>
            </a:endParaRPr>
          </a:p>
          <a:p>
            <a:pPr>
              <a:buNone/>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229600" cy="1143000"/>
          </a:xfrm>
        </p:spPr>
        <p:txBody>
          <a:bodyPr/>
          <a:lstStyle/>
          <a:p>
            <a:r>
              <a:rPr lang="en-GB" sz="3200" dirty="0" smtClean="0">
                <a:latin typeface="Times New Roman" pitchFamily="18" charset="0"/>
                <a:cs typeface="Times New Roman" pitchFamily="18" charset="0"/>
              </a:rPr>
              <a:t>Adsorption Refrigeration </a:t>
            </a:r>
            <a:r>
              <a:rPr lang="en-US" sz="2400" dirty="0" smtClean="0">
                <a:solidFill>
                  <a:schemeClr val="tx2">
                    <a:lumMod val="50000"/>
                  </a:schemeClr>
                </a:solidFill>
                <a:latin typeface="Times New Roman" pitchFamily="18" charset="0"/>
                <a:cs typeface="Times New Roman" pitchFamily="18" charset="0"/>
              </a:rPr>
              <a:t/>
            </a:r>
            <a:br>
              <a:rPr lang="en-US" sz="2400" dirty="0" smtClean="0">
                <a:solidFill>
                  <a:schemeClr val="tx2">
                    <a:lumMod val="50000"/>
                  </a:schemeClr>
                </a:solidFill>
                <a:latin typeface="Times New Roman" pitchFamily="18" charset="0"/>
                <a:cs typeface="Times New Roman" pitchFamily="18" charset="0"/>
              </a:rPr>
            </a:br>
            <a:r>
              <a:rPr lang="en-US" sz="2400" dirty="0" smtClean="0">
                <a:solidFill>
                  <a:schemeClr val="tx2">
                    <a:lumMod val="50000"/>
                  </a:schemeClr>
                </a:solidFill>
                <a:latin typeface="Times New Roman" pitchFamily="18" charset="0"/>
                <a:cs typeface="Times New Roman" pitchFamily="18" charset="0"/>
              </a:rPr>
              <a:t>Adsorbent-</a:t>
            </a:r>
            <a:r>
              <a:rPr lang="en-US" sz="2400" dirty="0" err="1" smtClean="0">
                <a:solidFill>
                  <a:schemeClr val="tx2">
                    <a:lumMod val="50000"/>
                  </a:schemeClr>
                </a:solidFill>
                <a:latin typeface="Times New Roman" pitchFamily="18" charset="0"/>
                <a:cs typeface="Times New Roman" pitchFamily="18" charset="0"/>
              </a:rPr>
              <a:t>Adsorbate</a:t>
            </a:r>
            <a:r>
              <a:rPr lang="en-US" sz="2400" dirty="0" smtClean="0">
                <a:solidFill>
                  <a:schemeClr val="tx2">
                    <a:lumMod val="50000"/>
                  </a:schemeClr>
                </a:solidFill>
                <a:latin typeface="Times New Roman" pitchFamily="18" charset="0"/>
                <a:cs typeface="Times New Roman" pitchFamily="18" charset="0"/>
              </a:rPr>
              <a:t> </a:t>
            </a:r>
            <a:r>
              <a:rPr lang="en-US" sz="1800" dirty="0" smtClean="0">
                <a:solidFill>
                  <a:schemeClr val="tx2">
                    <a:lumMod val="50000"/>
                  </a:schemeClr>
                </a:solidFill>
                <a:latin typeface="Times New Roman" pitchFamily="18" charset="0"/>
                <a:cs typeface="Times New Roman" pitchFamily="18" charset="0"/>
              </a:rPr>
              <a:t>(</a:t>
            </a:r>
            <a:r>
              <a:rPr lang="en-US" sz="1800" dirty="0" err="1" smtClean="0">
                <a:solidFill>
                  <a:schemeClr val="tx2">
                    <a:lumMod val="50000"/>
                  </a:schemeClr>
                </a:solidFill>
                <a:latin typeface="Times New Roman" pitchFamily="18" charset="0"/>
                <a:cs typeface="Times New Roman" pitchFamily="18" charset="0"/>
              </a:rPr>
              <a:t>con’t</a:t>
            </a:r>
            <a:r>
              <a:rPr lang="en-US" sz="1800" dirty="0" smtClean="0">
                <a:solidFill>
                  <a:schemeClr val="tx2">
                    <a:lumMod val="50000"/>
                  </a:schemeClr>
                </a:solidFill>
                <a:latin typeface="Times New Roman" pitchFamily="18" charset="0"/>
                <a:cs typeface="Times New Roman" pitchFamily="18" charset="0"/>
              </a:rPr>
              <a:t>)</a:t>
            </a:r>
            <a:endParaRPr lang="ar-SA" sz="4000" dirty="0"/>
          </a:p>
        </p:txBody>
      </p:sp>
      <p:sp>
        <p:nvSpPr>
          <p:cNvPr id="3" name="عنصر نائب للمحتوى 2"/>
          <p:cNvSpPr>
            <a:spLocks noGrp="1"/>
          </p:cNvSpPr>
          <p:nvPr>
            <p:ph idx="1"/>
          </p:nvPr>
        </p:nvSpPr>
        <p:spPr>
          <a:xfrm>
            <a:off x="0" y="1571612"/>
            <a:ext cx="8229600" cy="4525963"/>
          </a:xfrm>
        </p:spPr>
        <p:txBody>
          <a:bodyPr>
            <a:noAutofit/>
          </a:bodyPr>
          <a:lstStyle/>
          <a:p>
            <a:pPr>
              <a:buNone/>
            </a:pPr>
            <a:r>
              <a:rPr lang="en-GB" sz="2400" b="1" dirty="0" smtClean="0">
                <a:solidFill>
                  <a:schemeClr val="tx2">
                    <a:lumMod val="75000"/>
                  </a:schemeClr>
                </a:solidFill>
                <a:latin typeface="Times New Roman" pitchFamily="18" charset="0"/>
                <a:cs typeface="Times New Roman" pitchFamily="18" charset="0"/>
              </a:rPr>
              <a:t>The important considerations influencing the choice of a suitable adsorbent are:</a:t>
            </a:r>
            <a:endParaRPr lang="en-US" sz="2400" b="1" dirty="0" smtClean="0">
              <a:solidFill>
                <a:schemeClr val="tx2">
                  <a:lumMod val="75000"/>
                </a:schemeClr>
              </a:solidFill>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Adsorption of large amount of the adsorbate under low temperature conditions. </a:t>
            </a:r>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Desorption of most of the adsorbate when exposed to thermal energy. </a:t>
            </a:r>
          </a:p>
          <a:p>
            <a:pPr lvl="0"/>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Possession of high latent heat of adsorption compared to sensible heat. </a:t>
            </a:r>
          </a:p>
          <a:p>
            <a:pPr lvl="0"/>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No deterioration with age or use. </a:t>
            </a:r>
          </a:p>
          <a:p>
            <a:pPr lvl="0"/>
            <a:endParaRPr lang="en-US" sz="2000" dirty="0" smtClean="0">
              <a:latin typeface="Times New Roman" pitchFamily="18" charset="0"/>
              <a:cs typeface="Times New Roman" pitchFamily="18" charset="0"/>
            </a:endParaRPr>
          </a:p>
          <a:p>
            <a:pPr lvl="0"/>
            <a:r>
              <a:rPr lang="en-GB" sz="2000" dirty="0" smtClean="0">
                <a:latin typeface="Times New Roman" pitchFamily="18" charset="0"/>
                <a:cs typeface="Times New Roman" pitchFamily="18" charset="0"/>
              </a:rPr>
              <a:t>Low cost and widely available. </a:t>
            </a:r>
            <a:endParaRPr lang="en-US" sz="2000" dirty="0" smtClean="0">
              <a:latin typeface="Times New Roman" pitchFamily="18" charset="0"/>
              <a:cs typeface="Times New Roman" pitchFamily="18" charset="0"/>
            </a:endParaRPr>
          </a:p>
          <a:p>
            <a:pPr>
              <a:buNone/>
            </a:pPr>
            <a:endParaRPr lang="ar-SA"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TotalTime>
  <Words>1933</Words>
  <Application>Microsoft Office PowerPoint</Application>
  <PresentationFormat>عرض على الشاشة (3:4)‏</PresentationFormat>
  <Paragraphs>169</Paragraphs>
  <Slides>30</Slides>
  <Notes>1</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سمة Office</vt:lpstr>
      <vt:lpstr>   Graduation Project II Redesigning Adsorption Methanol-Activated Carbon Solar Cooling system</vt:lpstr>
      <vt:lpstr>Contents</vt:lpstr>
      <vt:lpstr>INTRODUCTION</vt:lpstr>
      <vt:lpstr>INTRODUCTION (CONT’)</vt:lpstr>
      <vt:lpstr>Refrigeration Main Types</vt:lpstr>
      <vt:lpstr>Adsorption Refrigeration Introduction</vt:lpstr>
      <vt:lpstr>Adsorption Refrigeration  How the System works</vt:lpstr>
      <vt:lpstr>Adsorption Refrigeration  Adsorbent-Adsorbate</vt:lpstr>
      <vt:lpstr>Adsorption Refrigeration  Adsorbent-Adsorbate (con’t)</vt:lpstr>
      <vt:lpstr>Project Design INTRODUCTION</vt:lpstr>
      <vt:lpstr>Project Design Components</vt:lpstr>
      <vt:lpstr>Project Design Components</vt:lpstr>
      <vt:lpstr>Project Design Components</vt:lpstr>
      <vt:lpstr>Project Design Components</vt:lpstr>
      <vt:lpstr>Project Design Components</vt:lpstr>
      <vt:lpstr>Project Design Components - Evaporator</vt:lpstr>
      <vt:lpstr>Project Design Components</vt:lpstr>
      <vt:lpstr>Project Design Components</vt:lpstr>
      <vt:lpstr>Project Design Components</vt:lpstr>
      <vt:lpstr>Results &amp; Discussion Introduction</vt:lpstr>
      <vt:lpstr>Results &amp; Discussion Electric Heaters Power</vt:lpstr>
      <vt:lpstr>Results &amp; Discussion Change in Pressure gauge</vt:lpstr>
      <vt:lpstr>Results &amp; Discussion Analyzing Experimental Data </vt:lpstr>
      <vt:lpstr>Results &amp; Discussion Analyzing Experimental Data-Results of four hours heating </vt:lpstr>
      <vt:lpstr>Results &amp; Discussion Analyzing Experimental Data </vt:lpstr>
      <vt:lpstr>Results &amp; Discussion Analyzing Experimental Data-Results of Cooling</vt:lpstr>
      <vt:lpstr>Results &amp; Discussion Analyzing Experimental Data </vt:lpstr>
      <vt:lpstr>Conclusion</vt:lpstr>
      <vt:lpstr>Recommendations</vt:lpstr>
      <vt:lpstr>Thank you  ^__^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Design &amp; Performance  for Solar Cooling system</dc:title>
  <dc:creator>student2</dc:creator>
  <cp:lastModifiedBy>abdul raheem dmaidi</cp:lastModifiedBy>
  <cp:revision>99</cp:revision>
  <dcterms:created xsi:type="dcterms:W3CDTF">2015-11-05T19:57:02Z</dcterms:created>
  <dcterms:modified xsi:type="dcterms:W3CDTF">2015-12-19T19:20:19Z</dcterms:modified>
</cp:coreProperties>
</file>