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97" r:id="rId16"/>
    <p:sldId id="276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292" r:id="rId28"/>
    <p:sldId id="293" r:id="rId29"/>
    <p:sldId id="294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0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B0D40-9417-4977-8E7A-97CC95766DF4}" type="doc">
      <dgm:prSet loTypeId="urn:microsoft.com/office/officeart/2005/8/layout/hierarchy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786331D-14EB-432A-A7E8-DE38D094315C}">
      <dgm:prSet phldrT="[Text]" custT="1"/>
      <dgm:spPr/>
      <dgm:t>
        <a:bodyPr/>
        <a:lstStyle/>
        <a:p>
          <a:r>
            <a:rPr lang="en-US" sz="1800" b="0" dirty="0"/>
            <a:t>Lossless Source Coding Algorithms</a:t>
          </a:r>
        </a:p>
      </dgm:t>
    </dgm:pt>
    <dgm:pt modelId="{2EC828A1-E0B3-40E7-A9AF-7D8D50867F91}" type="parTrans" cxnId="{1190343D-C540-40D2-BF7A-97622386F127}">
      <dgm:prSet/>
      <dgm:spPr/>
      <dgm:t>
        <a:bodyPr/>
        <a:lstStyle/>
        <a:p>
          <a:endParaRPr lang="en-US"/>
        </a:p>
      </dgm:t>
    </dgm:pt>
    <dgm:pt modelId="{5F00C9A2-C125-4173-9EDA-D29685C04F02}" type="sibTrans" cxnId="{1190343D-C540-40D2-BF7A-97622386F127}">
      <dgm:prSet/>
      <dgm:spPr/>
      <dgm:t>
        <a:bodyPr/>
        <a:lstStyle/>
        <a:p>
          <a:endParaRPr lang="en-US"/>
        </a:p>
      </dgm:t>
    </dgm:pt>
    <dgm:pt modelId="{B8B1D193-BAAF-4D89-BEF9-A828EDC9A815}">
      <dgm:prSet phldrT="[Text]"/>
      <dgm:spPr/>
      <dgm:t>
        <a:bodyPr/>
        <a:lstStyle/>
        <a:p>
          <a:r>
            <a:rPr lang="en-US" dirty="0"/>
            <a:t>Entropy Encoding</a:t>
          </a:r>
        </a:p>
      </dgm:t>
    </dgm:pt>
    <dgm:pt modelId="{E7359F16-7CE8-43C8-BB44-B598B6C8C73B}" type="parTrans" cxnId="{B44F76BC-CE62-40B9-923C-F4B5FDF4742E}">
      <dgm:prSet/>
      <dgm:spPr/>
      <dgm:t>
        <a:bodyPr/>
        <a:lstStyle/>
        <a:p>
          <a:endParaRPr lang="en-US"/>
        </a:p>
      </dgm:t>
    </dgm:pt>
    <dgm:pt modelId="{51D998F8-A6AC-45C7-AF61-EE710A8A8531}" type="sibTrans" cxnId="{B44F76BC-CE62-40B9-923C-F4B5FDF4742E}">
      <dgm:prSet/>
      <dgm:spPr/>
      <dgm:t>
        <a:bodyPr/>
        <a:lstStyle/>
        <a:p>
          <a:endParaRPr lang="en-US"/>
        </a:p>
      </dgm:t>
    </dgm:pt>
    <dgm:pt modelId="{6F730C75-E018-4C8B-B836-BAA8D4CBC237}">
      <dgm:prSet phldrT="[Text]" custT="1"/>
      <dgm:spPr/>
      <dgm:t>
        <a:bodyPr/>
        <a:lstStyle/>
        <a:p>
          <a:r>
            <a:rPr lang="en-US" sz="1000"/>
            <a:t>Huffman Coding</a:t>
          </a:r>
        </a:p>
      </dgm:t>
    </dgm:pt>
    <dgm:pt modelId="{D880634E-640F-4B87-943B-D7EB11E50A3E}" type="parTrans" cxnId="{EE7960D8-E93F-4E5A-90CC-3E4130642B48}">
      <dgm:prSet/>
      <dgm:spPr/>
      <dgm:t>
        <a:bodyPr/>
        <a:lstStyle/>
        <a:p>
          <a:endParaRPr lang="en-US"/>
        </a:p>
      </dgm:t>
    </dgm:pt>
    <dgm:pt modelId="{56444FE7-0E72-4A93-9569-E75E28F555A8}" type="sibTrans" cxnId="{EE7960D8-E93F-4E5A-90CC-3E4130642B48}">
      <dgm:prSet/>
      <dgm:spPr/>
      <dgm:t>
        <a:bodyPr/>
        <a:lstStyle/>
        <a:p>
          <a:endParaRPr lang="en-US"/>
        </a:p>
      </dgm:t>
    </dgm:pt>
    <dgm:pt modelId="{7C16AE96-87EA-4774-9CEB-8ACC82DC1F41}">
      <dgm:prSet phldrT="[Text]"/>
      <dgm:spPr/>
      <dgm:t>
        <a:bodyPr/>
        <a:lstStyle/>
        <a:p>
          <a:r>
            <a:rPr lang="en-US"/>
            <a:t>Shannon-Fano</a:t>
          </a:r>
        </a:p>
      </dgm:t>
    </dgm:pt>
    <dgm:pt modelId="{8F19135E-0645-40F6-BD55-0496031D2D33}" type="parTrans" cxnId="{42F5583A-ADD8-4661-9F3F-1350AE930103}">
      <dgm:prSet/>
      <dgm:spPr/>
      <dgm:t>
        <a:bodyPr/>
        <a:lstStyle/>
        <a:p>
          <a:endParaRPr lang="en-US"/>
        </a:p>
      </dgm:t>
    </dgm:pt>
    <dgm:pt modelId="{177F4EF2-B367-4680-BDEC-716A7293E815}" type="sibTrans" cxnId="{42F5583A-ADD8-4661-9F3F-1350AE930103}">
      <dgm:prSet/>
      <dgm:spPr/>
      <dgm:t>
        <a:bodyPr/>
        <a:lstStyle/>
        <a:p>
          <a:endParaRPr lang="en-US"/>
        </a:p>
      </dgm:t>
    </dgm:pt>
    <dgm:pt modelId="{881991C8-498B-40DE-A8B2-32488F40197A}">
      <dgm:prSet phldrT="[Text]"/>
      <dgm:spPr/>
      <dgm:t>
        <a:bodyPr/>
        <a:lstStyle/>
        <a:p>
          <a:r>
            <a:rPr lang="en-US"/>
            <a:t>Dictionary coders</a:t>
          </a:r>
        </a:p>
      </dgm:t>
    </dgm:pt>
    <dgm:pt modelId="{2897D0A8-5135-410D-8801-3D8C5E479AFA}" type="parTrans" cxnId="{A15BEA0B-AEF8-4C35-8026-B1ECA89C5A88}">
      <dgm:prSet/>
      <dgm:spPr/>
      <dgm:t>
        <a:bodyPr/>
        <a:lstStyle/>
        <a:p>
          <a:endParaRPr lang="en-US"/>
        </a:p>
      </dgm:t>
    </dgm:pt>
    <dgm:pt modelId="{2FACA54C-D5FD-4FD8-A6F5-93CAB689884D}" type="sibTrans" cxnId="{A15BEA0B-AEF8-4C35-8026-B1ECA89C5A88}">
      <dgm:prSet/>
      <dgm:spPr/>
      <dgm:t>
        <a:bodyPr/>
        <a:lstStyle/>
        <a:p>
          <a:endParaRPr lang="en-US"/>
        </a:p>
      </dgm:t>
    </dgm:pt>
    <dgm:pt modelId="{B3D132A8-8026-4112-93E5-4B9AA4A50D25}">
      <dgm:prSet phldrT="[Text]" custT="1"/>
      <dgm:spPr/>
      <dgm:t>
        <a:bodyPr/>
        <a:lstStyle/>
        <a:p>
          <a:r>
            <a:rPr lang="en-US" sz="1200"/>
            <a:t>Lempel-Ziv Algorithms</a:t>
          </a:r>
        </a:p>
      </dgm:t>
    </dgm:pt>
    <dgm:pt modelId="{95D2A103-CBE3-4B02-91BD-E5FAF106A421}" type="parTrans" cxnId="{50D2A5F6-823A-429C-A80E-CC320DC9762D}">
      <dgm:prSet/>
      <dgm:spPr/>
      <dgm:t>
        <a:bodyPr/>
        <a:lstStyle/>
        <a:p>
          <a:endParaRPr lang="en-US"/>
        </a:p>
      </dgm:t>
    </dgm:pt>
    <dgm:pt modelId="{6FF275B4-F875-45A1-AC32-C0EE6C790988}" type="sibTrans" cxnId="{50D2A5F6-823A-429C-A80E-CC320DC9762D}">
      <dgm:prSet/>
      <dgm:spPr/>
      <dgm:t>
        <a:bodyPr/>
        <a:lstStyle/>
        <a:p>
          <a:endParaRPr lang="en-US"/>
        </a:p>
      </dgm:t>
    </dgm:pt>
    <dgm:pt modelId="{AD0028CF-A230-445C-ABD5-9F118C5FD9AA}">
      <dgm:prSet phldrT="[Text]" custT="1"/>
      <dgm:spPr/>
      <dgm:t>
        <a:bodyPr/>
        <a:lstStyle/>
        <a:p>
          <a:r>
            <a:rPr lang="en-US" sz="1100"/>
            <a:t>Arithmetic coding</a:t>
          </a:r>
        </a:p>
      </dgm:t>
    </dgm:pt>
    <dgm:pt modelId="{78FF64C6-FD5E-4214-AD6F-6F92E3ACA17E}" type="parTrans" cxnId="{FDDE01C2-5171-433B-BBB2-89090494EF2C}">
      <dgm:prSet/>
      <dgm:spPr/>
      <dgm:t>
        <a:bodyPr/>
        <a:lstStyle/>
        <a:p>
          <a:endParaRPr lang="en-US"/>
        </a:p>
      </dgm:t>
    </dgm:pt>
    <dgm:pt modelId="{64CD97E5-D7BB-4E7D-BC85-13C2D352E5B5}" type="sibTrans" cxnId="{FDDE01C2-5171-433B-BBB2-89090494EF2C}">
      <dgm:prSet/>
      <dgm:spPr/>
      <dgm:t>
        <a:bodyPr/>
        <a:lstStyle/>
        <a:p>
          <a:endParaRPr lang="en-US"/>
        </a:p>
      </dgm:t>
    </dgm:pt>
    <dgm:pt modelId="{CE78CED9-33DE-4181-9EB9-EF5576C3B793}">
      <dgm:prSet phldrT="[Text]" custT="1"/>
      <dgm:spPr/>
      <dgm:t>
        <a:bodyPr/>
        <a:lstStyle/>
        <a:p>
          <a:r>
            <a:rPr lang="en-US" sz="1100"/>
            <a:t>Golomb coding</a:t>
          </a:r>
        </a:p>
      </dgm:t>
    </dgm:pt>
    <dgm:pt modelId="{B21C452A-CAAB-4231-AEAD-28B3EF736AEB}" type="parTrans" cxnId="{BC09F9DE-F8FB-4721-B353-CCC157BD8BB4}">
      <dgm:prSet/>
      <dgm:spPr/>
      <dgm:t>
        <a:bodyPr/>
        <a:lstStyle/>
        <a:p>
          <a:endParaRPr lang="en-US"/>
        </a:p>
      </dgm:t>
    </dgm:pt>
    <dgm:pt modelId="{D8100FC8-E3C2-4573-84FF-E762FCD3CEDF}" type="sibTrans" cxnId="{BC09F9DE-F8FB-4721-B353-CCC157BD8BB4}">
      <dgm:prSet/>
      <dgm:spPr/>
      <dgm:t>
        <a:bodyPr/>
        <a:lstStyle/>
        <a:p>
          <a:endParaRPr lang="en-US"/>
        </a:p>
      </dgm:t>
    </dgm:pt>
    <dgm:pt modelId="{10A13D2B-B303-4591-AD24-237DF7216324}">
      <dgm:prSet phldrT="[Text]"/>
      <dgm:spPr/>
      <dgm:t>
        <a:bodyPr/>
        <a:lstStyle/>
        <a:p>
          <a:r>
            <a:rPr lang="en-US" dirty="0"/>
            <a:t>Other </a:t>
          </a:r>
          <a:r>
            <a:rPr lang="en-US" dirty="0" smtClean="0"/>
            <a:t>Encoding </a:t>
          </a:r>
          <a:r>
            <a:rPr lang="en-US" dirty="0"/>
            <a:t>Algorithms</a:t>
          </a:r>
        </a:p>
      </dgm:t>
    </dgm:pt>
    <dgm:pt modelId="{466751A4-14F5-46D9-8FB5-CAD8E4F18B37}" type="parTrans" cxnId="{C6CC6DB6-1669-45AF-B08D-5C038A1071AE}">
      <dgm:prSet/>
      <dgm:spPr/>
      <dgm:t>
        <a:bodyPr/>
        <a:lstStyle/>
        <a:p>
          <a:endParaRPr lang="en-US"/>
        </a:p>
      </dgm:t>
    </dgm:pt>
    <dgm:pt modelId="{F009C46C-9067-4A69-976D-A0514B21AB1E}" type="sibTrans" cxnId="{C6CC6DB6-1669-45AF-B08D-5C038A1071AE}">
      <dgm:prSet/>
      <dgm:spPr/>
      <dgm:t>
        <a:bodyPr/>
        <a:lstStyle/>
        <a:p>
          <a:endParaRPr lang="en-US"/>
        </a:p>
      </dgm:t>
    </dgm:pt>
    <dgm:pt modelId="{97F540B0-149E-4250-A418-7EBAB9D5E686}">
      <dgm:prSet phldrT="[Text]" custT="1"/>
      <dgm:spPr/>
      <dgm:t>
        <a:bodyPr/>
        <a:lstStyle/>
        <a:p>
          <a:r>
            <a:rPr lang="en-US" sz="1100"/>
            <a:t>Data deduplication</a:t>
          </a:r>
        </a:p>
      </dgm:t>
    </dgm:pt>
    <dgm:pt modelId="{0D5A2833-CA2F-4DAA-8D30-C24DCDB9DD24}" type="parTrans" cxnId="{ED393EC3-83DB-4D59-80DE-DF31BEA98D21}">
      <dgm:prSet/>
      <dgm:spPr/>
      <dgm:t>
        <a:bodyPr/>
        <a:lstStyle/>
        <a:p>
          <a:endParaRPr lang="en-US"/>
        </a:p>
      </dgm:t>
    </dgm:pt>
    <dgm:pt modelId="{4C176C21-5AC3-4041-ADA3-1FAF92243310}" type="sibTrans" cxnId="{ED393EC3-83DB-4D59-80DE-DF31BEA98D21}">
      <dgm:prSet/>
      <dgm:spPr/>
      <dgm:t>
        <a:bodyPr/>
        <a:lstStyle/>
        <a:p>
          <a:endParaRPr lang="en-US"/>
        </a:p>
      </dgm:t>
    </dgm:pt>
    <dgm:pt modelId="{7651165D-AA58-4ADE-9538-4BCF5A6122E4}">
      <dgm:prSet phldrT="[Text]"/>
      <dgm:spPr/>
      <dgm:t>
        <a:bodyPr/>
        <a:lstStyle/>
        <a:p>
          <a:r>
            <a:rPr lang="en-US"/>
            <a:t>Run-length encoding</a:t>
          </a:r>
        </a:p>
      </dgm:t>
    </dgm:pt>
    <dgm:pt modelId="{48B3A668-D2B5-42EC-B588-E6CFFB0E2009}" type="parTrans" cxnId="{E5F2895E-C88D-426F-9239-A35F45D483EA}">
      <dgm:prSet/>
      <dgm:spPr/>
      <dgm:t>
        <a:bodyPr/>
        <a:lstStyle/>
        <a:p>
          <a:endParaRPr lang="en-US"/>
        </a:p>
      </dgm:t>
    </dgm:pt>
    <dgm:pt modelId="{51DC2C66-D6F1-4643-A45C-B2A7218061B7}" type="sibTrans" cxnId="{E5F2895E-C88D-426F-9239-A35F45D483EA}">
      <dgm:prSet/>
      <dgm:spPr/>
      <dgm:t>
        <a:bodyPr/>
        <a:lstStyle/>
        <a:p>
          <a:endParaRPr lang="en-US"/>
        </a:p>
      </dgm:t>
    </dgm:pt>
    <dgm:pt modelId="{18392138-3E60-4131-BFA6-439AA4365A98}">
      <dgm:prSet phldrT="[Text]" custT="1"/>
      <dgm:spPr/>
      <dgm:t>
        <a:bodyPr/>
        <a:lstStyle/>
        <a:p>
          <a:r>
            <a:rPr lang="en-US" sz="1100"/>
            <a:t>Context mixing</a:t>
          </a:r>
        </a:p>
      </dgm:t>
    </dgm:pt>
    <dgm:pt modelId="{5E65D63C-E4C1-436D-AC83-B2026AAE5C16}" type="parTrans" cxnId="{61163B57-09CF-46DF-828C-10E262C8D6FB}">
      <dgm:prSet/>
      <dgm:spPr/>
      <dgm:t>
        <a:bodyPr/>
        <a:lstStyle/>
        <a:p>
          <a:endParaRPr lang="en-US"/>
        </a:p>
      </dgm:t>
    </dgm:pt>
    <dgm:pt modelId="{D61AAB8F-A7F8-4289-BBC9-FA6D41E62505}" type="sibTrans" cxnId="{61163B57-09CF-46DF-828C-10E262C8D6FB}">
      <dgm:prSet/>
      <dgm:spPr/>
      <dgm:t>
        <a:bodyPr/>
        <a:lstStyle/>
        <a:p>
          <a:endParaRPr lang="en-US"/>
        </a:p>
      </dgm:t>
    </dgm:pt>
    <dgm:pt modelId="{0BEF1E76-8B6A-4012-82A6-0AB79DFEB3D6}">
      <dgm:prSet phldrT="[Text]" custT="1"/>
      <dgm:spPr/>
      <dgm:t>
        <a:bodyPr/>
        <a:lstStyle/>
        <a:p>
          <a:r>
            <a:rPr lang="en-US" sz="900"/>
            <a:t>Dynamic Markov Compression</a:t>
          </a:r>
        </a:p>
      </dgm:t>
    </dgm:pt>
    <dgm:pt modelId="{300E57B2-F4E4-444B-9AD2-2F09AF20C3C4}" type="parTrans" cxnId="{3323C7AE-1031-403C-82C5-AEF56D2D2B1C}">
      <dgm:prSet/>
      <dgm:spPr/>
      <dgm:t>
        <a:bodyPr/>
        <a:lstStyle/>
        <a:p>
          <a:endParaRPr lang="en-US"/>
        </a:p>
      </dgm:t>
    </dgm:pt>
    <dgm:pt modelId="{ABC012EE-3094-4EFA-8207-5057BB0EB39C}" type="sibTrans" cxnId="{3323C7AE-1031-403C-82C5-AEF56D2D2B1C}">
      <dgm:prSet/>
      <dgm:spPr/>
      <dgm:t>
        <a:bodyPr/>
        <a:lstStyle/>
        <a:p>
          <a:endParaRPr lang="en-US"/>
        </a:p>
      </dgm:t>
    </dgm:pt>
    <dgm:pt modelId="{36983734-9EA9-4B1F-AAF6-F6890C47D3E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Burrows–Wheeler </a:t>
          </a:r>
          <a:r>
            <a:rPr lang="en-US" dirty="0" smtClean="0"/>
            <a:t>Algorithm</a:t>
          </a:r>
          <a:endParaRPr lang="en-US" dirty="0"/>
        </a:p>
      </dgm:t>
    </dgm:pt>
    <dgm:pt modelId="{A36A1F50-0C29-4361-8A96-0AB8A6804ECB}" type="sibTrans" cxnId="{29770D98-EE50-4917-BE0B-1F9D3A41156E}">
      <dgm:prSet/>
      <dgm:spPr/>
      <dgm:t>
        <a:bodyPr/>
        <a:lstStyle/>
        <a:p>
          <a:endParaRPr lang="en-US"/>
        </a:p>
      </dgm:t>
    </dgm:pt>
    <dgm:pt modelId="{D6C66FB9-291E-4CCE-8915-6D7687E99C49}" type="parTrans" cxnId="{29770D98-EE50-4917-BE0B-1F9D3A41156E}">
      <dgm:prSet/>
      <dgm:spPr/>
      <dgm:t>
        <a:bodyPr/>
        <a:lstStyle/>
        <a:p>
          <a:endParaRPr lang="en-US"/>
        </a:p>
      </dgm:t>
    </dgm:pt>
    <dgm:pt modelId="{C923ACD9-D13A-4CAA-8D91-A630073928BC}" type="pres">
      <dgm:prSet presAssocID="{5B3B0D40-9417-4977-8E7A-97CC95766DF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D6600B-7267-4DA2-8E57-B37D78D7B74A}" type="pres">
      <dgm:prSet presAssocID="{B786331D-14EB-432A-A7E8-DE38D094315C}" presName="vertOne" presStyleCnt="0"/>
      <dgm:spPr/>
      <dgm:t>
        <a:bodyPr/>
        <a:lstStyle/>
        <a:p>
          <a:endParaRPr lang="en-US"/>
        </a:p>
      </dgm:t>
    </dgm:pt>
    <dgm:pt modelId="{B97BDE76-2D4C-4073-BB0D-576B3FA3F323}" type="pres">
      <dgm:prSet presAssocID="{B786331D-14EB-432A-A7E8-DE38D094315C}" presName="txOne" presStyleLbl="node0" presStyleIdx="0" presStyleCnt="1" custScaleX="99919" custScaleY="44022" custLinFactY="-18366" custLinFactNeighborX="-4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EE2EAE-7488-4FC3-9DA7-F540BDDF7060}" type="pres">
      <dgm:prSet presAssocID="{B786331D-14EB-432A-A7E8-DE38D094315C}" presName="parTransOne" presStyleCnt="0"/>
      <dgm:spPr/>
      <dgm:t>
        <a:bodyPr/>
        <a:lstStyle/>
        <a:p>
          <a:endParaRPr lang="en-US"/>
        </a:p>
      </dgm:t>
    </dgm:pt>
    <dgm:pt modelId="{792A0459-E174-4BE9-B3B7-264B014792E3}" type="pres">
      <dgm:prSet presAssocID="{B786331D-14EB-432A-A7E8-DE38D094315C}" presName="horzOne" presStyleCnt="0"/>
      <dgm:spPr/>
      <dgm:t>
        <a:bodyPr/>
        <a:lstStyle/>
        <a:p>
          <a:endParaRPr lang="en-US"/>
        </a:p>
      </dgm:t>
    </dgm:pt>
    <dgm:pt modelId="{727EE0ED-DE0D-4782-AEC3-0E2B7E377C88}" type="pres">
      <dgm:prSet presAssocID="{B8B1D193-BAAF-4D89-BEF9-A828EDC9A815}" presName="vertTwo" presStyleCnt="0"/>
      <dgm:spPr/>
      <dgm:t>
        <a:bodyPr/>
        <a:lstStyle/>
        <a:p>
          <a:endParaRPr lang="en-US"/>
        </a:p>
      </dgm:t>
    </dgm:pt>
    <dgm:pt modelId="{CD639C6B-A65F-4838-8B5B-D9FEC7937701}" type="pres">
      <dgm:prSet presAssocID="{B8B1D193-BAAF-4D89-BEF9-A828EDC9A815}" presName="txTwo" presStyleLbl="node2" presStyleIdx="0" presStyleCnt="3" custScaleY="370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25DCB-2DEA-4A80-90C6-85FBB89A34F7}" type="pres">
      <dgm:prSet presAssocID="{B8B1D193-BAAF-4D89-BEF9-A828EDC9A815}" presName="parTransTwo" presStyleCnt="0"/>
      <dgm:spPr/>
      <dgm:t>
        <a:bodyPr/>
        <a:lstStyle/>
        <a:p>
          <a:endParaRPr lang="en-US"/>
        </a:p>
      </dgm:t>
    </dgm:pt>
    <dgm:pt modelId="{974642B2-706D-4044-81C3-9FE2F581337F}" type="pres">
      <dgm:prSet presAssocID="{B8B1D193-BAAF-4D89-BEF9-A828EDC9A815}" presName="horzTwo" presStyleCnt="0"/>
      <dgm:spPr/>
      <dgm:t>
        <a:bodyPr/>
        <a:lstStyle/>
        <a:p>
          <a:endParaRPr lang="en-US"/>
        </a:p>
      </dgm:t>
    </dgm:pt>
    <dgm:pt modelId="{C7FF338B-ECF0-4D11-A98A-02FBC8585231}" type="pres">
      <dgm:prSet presAssocID="{6F730C75-E018-4C8B-B836-BAA8D4CBC237}" presName="vertThree" presStyleCnt="0"/>
      <dgm:spPr/>
      <dgm:t>
        <a:bodyPr/>
        <a:lstStyle/>
        <a:p>
          <a:endParaRPr lang="en-US"/>
        </a:p>
      </dgm:t>
    </dgm:pt>
    <dgm:pt modelId="{ABB5164F-45CE-480C-B9C1-54DB0540D24B}" type="pres">
      <dgm:prSet presAssocID="{6F730C75-E018-4C8B-B836-BAA8D4CBC237}" presName="txThree" presStyleLbl="node3" presStyleIdx="0" presStyleCnt="10" custScaleY="79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0796F9-CC2B-46EF-A631-042306D3410E}" type="pres">
      <dgm:prSet presAssocID="{6F730C75-E018-4C8B-B836-BAA8D4CBC237}" presName="horzThree" presStyleCnt="0"/>
      <dgm:spPr/>
      <dgm:t>
        <a:bodyPr/>
        <a:lstStyle/>
        <a:p>
          <a:endParaRPr lang="en-US"/>
        </a:p>
      </dgm:t>
    </dgm:pt>
    <dgm:pt modelId="{4ED96321-65C7-4637-9F9C-64AF5675C4D6}" type="pres">
      <dgm:prSet presAssocID="{56444FE7-0E72-4A93-9569-E75E28F555A8}" presName="sibSpaceThree" presStyleCnt="0"/>
      <dgm:spPr/>
      <dgm:t>
        <a:bodyPr/>
        <a:lstStyle/>
        <a:p>
          <a:endParaRPr lang="en-US"/>
        </a:p>
      </dgm:t>
    </dgm:pt>
    <dgm:pt modelId="{303CE3D4-ADF1-4038-AE2F-300BF66D1AC3}" type="pres">
      <dgm:prSet presAssocID="{7C16AE96-87EA-4774-9CEB-8ACC82DC1F41}" presName="vertThree" presStyleCnt="0"/>
      <dgm:spPr/>
      <dgm:t>
        <a:bodyPr/>
        <a:lstStyle/>
        <a:p>
          <a:endParaRPr lang="en-US"/>
        </a:p>
      </dgm:t>
    </dgm:pt>
    <dgm:pt modelId="{880281D6-11F7-4462-88EF-1E3E7B184406}" type="pres">
      <dgm:prSet presAssocID="{7C16AE96-87EA-4774-9CEB-8ACC82DC1F41}" presName="txThree" presStyleLbl="node3" presStyleIdx="1" presStyleCnt="10" custScaleY="79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86FD18-C3D0-4E79-A715-2212D2DA63CB}" type="pres">
      <dgm:prSet presAssocID="{7C16AE96-87EA-4774-9CEB-8ACC82DC1F41}" presName="horzThree" presStyleCnt="0"/>
      <dgm:spPr/>
      <dgm:t>
        <a:bodyPr/>
        <a:lstStyle/>
        <a:p>
          <a:endParaRPr lang="en-US"/>
        </a:p>
      </dgm:t>
    </dgm:pt>
    <dgm:pt modelId="{215DF058-4806-4520-A0F2-0A64B3DA291A}" type="pres">
      <dgm:prSet presAssocID="{177F4EF2-B367-4680-BDEC-716A7293E815}" presName="sibSpaceThree" presStyleCnt="0"/>
      <dgm:spPr/>
      <dgm:t>
        <a:bodyPr/>
        <a:lstStyle/>
        <a:p>
          <a:endParaRPr lang="en-US"/>
        </a:p>
      </dgm:t>
    </dgm:pt>
    <dgm:pt modelId="{2D977077-72E3-46B5-A06C-E0146B75B91D}" type="pres">
      <dgm:prSet presAssocID="{AD0028CF-A230-445C-ABD5-9F118C5FD9AA}" presName="vertThree" presStyleCnt="0"/>
      <dgm:spPr/>
      <dgm:t>
        <a:bodyPr/>
        <a:lstStyle/>
        <a:p>
          <a:endParaRPr lang="en-US"/>
        </a:p>
      </dgm:t>
    </dgm:pt>
    <dgm:pt modelId="{CCC715CB-C828-4ADD-B539-B8689D4C1DDD}" type="pres">
      <dgm:prSet presAssocID="{AD0028CF-A230-445C-ABD5-9F118C5FD9AA}" presName="txThree" presStyleLbl="node3" presStyleIdx="2" presStyleCnt="10" custScaleY="79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3C2B1F-C88F-49AB-9B4F-ACBF88B969A6}" type="pres">
      <dgm:prSet presAssocID="{AD0028CF-A230-445C-ABD5-9F118C5FD9AA}" presName="horzThree" presStyleCnt="0"/>
      <dgm:spPr/>
      <dgm:t>
        <a:bodyPr/>
        <a:lstStyle/>
        <a:p>
          <a:endParaRPr lang="en-US"/>
        </a:p>
      </dgm:t>
    </dgm:pt>
    <dgm:pt modelId="{54AAE8E3-C185-4C49-BB31-6801E6CBA159}" type="pres">
      <dgm:prSet presAssocID="{64CD97E5-D7BB-4E7D-BC85-13C2D352E5B5}" presName="sibSpaceThree" presStyleCnt="0"/>
      <dgm:spPr/>
      <dgm:t>
        <a:bodyPr/>
        <a:lstStyle/>
        <a:p>
          <a:endParaRPr lang="en-US"/>
        </a:p>
      </dgm:t>
    </dgm:pt>
    <dgm:pt modelId="{16B6F9AF-81B4-4A3B-B7C5-51B82CD697E6}" type="pres">
      <dgm:prSet presAssocID="{CE78CED9-33DE-4181-9EB9-EF5576C3B793}" presName="vertThree" presStyleCnt="0"/>
      <dgm:spPr/>
      <dgm:t>
        <a:bodyPr/>
        <a:lstStyle/>
        <a:p>
          <a:endParaRPr lang="en-US"/>
        </a:p>
      </dgm:t>
    </dgm:pt>
    <dgm:pt modelId="{10DC6ED4-388E-4EE7-A981-86FEC606EB66}" type="pres">
      <dgm:prSet presAssocID="{CE78CED9-33DE-4181-9EB9-EF5576C3B793}" presName="txThree" presStyleLbl="node3" presStyleIdx="3" presStyleCnt="10" custScaleY="79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D46881-F78B-4DCD-864B-67AC414A3B57}" type="pres">
      <dgm:prSet presAssocID="{CE78CED9-33DE-4181-9EB9-EF5576C3B793}" presName="horzThree" presStyleCnt="0"/>
      <dgm:spPr/>
      <dgm:t>
        <a:bodyPr/>
        <a:lstStyle/>
        <a:p>
          <a:endParaRPr lang="en-US"/>
        </a:p>
      </dgm:t>
    </dgm:pt>
    <dgm:pt modelId="{0ECFE4B5-F9AC-410F-91A9-10D1C717055E}" type="pres">
      <dgm:prSet presAssocID="{51D998F8-A6AC-45C7-AF61-EE710A8A8531}" presName="sibSpaceTwo" presStyleCnt="0"/>
      <dgm:spPr/>
      <dgm:t>
        <a:bodyPr/>
        <a:lstStyle/>
        <a:p>
          <a:endParaRPr lang="en-US"/>
        </a:p>
      </dgm:t>
    </dgm:pt>
    <dgm:pt modelId="{BD5D9959-8596-4E65-866A-FF7053EF5BB2}" type="pres">
      <dgm:prSet presAssocID="{881991C8-498B-40DE-A8B2-32488F40197A}" presName="vertTwo" presStyleCnt="0"/>
      <dgm:spPr/>
      <dgm:t>
        <a:bodyPr/>
        <a:lstStyle/>
        <a:p>
          <a:endParaRPr lang="en-US"/>
        </a:p>
      </dgm:t>
    </dgm:pt>
    <dgm:pt modelId="{52B7325F-C724-40A2-8238-38CEFD4054D7}" type="pres">
      <dgm:prSet presAssocID="{881991C8-498B-40DE-A8B2-32488F40197A}" presName="txTwo" presStyleLbl="node2" presStyleIdx="1" presStyleCnt="3" custScaleY="379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A0CA5A-45D1-44BD-BBEA-3B09CED3A549}" type="pres">
      <dgm:prSet presAssocID="{881991C8-498B-40DE-A8B2-32488F40197A}" presName="parTransTwo" presStyleCnt="0"/>
      <dgm:spPr/>
      <dgm:t>
        <a:bodyPr/>
        <a:lstStyle/>
        <a:p>
          <a:endParaRPr lang="en-US"/>
        </a:p>
      </dgm:t>
    </dgm:pt>
    <dgm:pt modelId="{532DF08C-E775-44EB-9842-C414D78CC1F6}" type="pres">
      <dgm:prSet presAssocID="{881991C8-498B-40DE-A8B2-32488F40197A}" presName="horzTwo" presStyleCnt="0"/>
      <dgm:spPr/>
      <dgm:t>
        <a:bodyPr/>
        <a:lstStyle/>
        <a:p>
          <a:endParaRPr lang="en-US"/>
        </a:p>
      </dgm:t>
    </dgm:pt>
    <dgm:pt modelId="{F7E9C245-DFB6-4E43-8982-8E459BD90146}" type="pres">
      <dgm:prSet presAssocID="{B3D132A8-8026-4112-93E5-4B9AA4A50D25}" presName="vertThree" presStyleCnt="0"/>
      <dgm:spPr/>
      <dgm:t>
        <a:bodyPr/>
        <a:lstStyle/>
        <a:p>
          <a:endParaRPr lang="en-US"/>
        </a:p>
      </dgm:t>
    </dgm:pt>
    <dgm:pt modelId="{7F0FDF2C-C5AD-4F91-885D-69EDA8A5219F}" type="pres">
      <dgm:prSet presAssocID="{B3D132A8-8026-4112-93E5-4B9AA4A50D25}" presName="txThree" presStyleLbl="node3" presStyleIdx="4" presStyleCnt="10" custScaleY="79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9FA686-F68E-4C3E-B0D6-13AD55F18B82}" type="pres">
      <dgm:prSet presAssocID="{B3D132A8-8026-4112-93E5-4B9AA4A50D25}" presName="horzThree" presStyleCnt="0"/>
      <dgm:spPr/>
      <dgm:t>
        <a:bodyPr/>
        <a:lstStyle/>
        <a:p>
          <a:endParaRPr lang="en-US"/>
        </a:p>
      </dgm:t>
    </dgm:pt>
    <dgm:pt modelId="{41A88F58-EC6B-4EB0-8DBE-D999A516E0C7}" type="pres">
      <dgm:prSet presAssocID="{2FACA54C-D5FD-4FD8-A6F5-93CAB689884D}" presName="sibSpaceTwo" presStyleCnt="0"/>
      <dgm:spPr/>
      <dgm:t>
        <a:bodyPr/>
        <a:lstStyle/>
        <a:p>
          <a:endParaRPr lang="en-US"/>
        </a:p>
      </dgm:t>
    </dgm:pt>
    <dgm:pt modelId="{53FEF04F-C231-4204-888A-9CB688DED3A7}" type="pres">
      <dgm:prSet presAssocID="{10A13D2B-B303-4591-AD24-237DF7216324}" presName="vertTwo" presStyleCnt="0"/>
      <dgm:spPr/>
      <dgm:t>
        <a:bodyPr/>
        <a:lstStyle/>
        <a:p>
          <a:endParaRPr lang="en-US"/>
        </a:p>
      </dgm:t>
    </dgm:pt>
    <dgm:pt modelId="{7FD17929-35E1-4B89-8296-46CAF37647F8}" type="pres">
      <dgm:prSet presAssocID="{10A13D2B-B303-4591-AD24-237DF7216324}" presName="txTwo" presStyleLbl="node2" presStyleIdx="2" presStyleCnt="3" custScaleY="34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114B6A-E01C-4994-B6E1-04152D352912}" type="pres">
      <dgm:prSet presAssocID="{10A13D2B-B303-4591-AD24-237DF7216324}" presName="parTransTwo" presStyleCnt="0"/>
      <dgm:spPr/>
      <dgm:t>
        <a:bodyPr/>
        <a:lstStyle/>
        <a:p>
          <a:endParaRPr lang="en-US"/>
        </a:p>
      </dgm:t>
    </dgm:pt>
    <dgm:pt modelId="{5566AA3C-2914-4A61-A736-589800838CF0}" type="pres">
      <dgm:prSet presAssocID="{10A13D2B-B303-4591-AD24-237DF7216324}" presName="horzTwo" presStyleCnt="0"/>
      <dgm:spPr/>
      <dgm:t>
        <a:bodyPr/>
        <a:lstStyle/>
        <a:p>
          <a:endParaRPr lang="en-US"/>
        </a:p>
      </dgm:t>
    </dgm:pt>
    <dgm:pt modelId="{13B315A4-AE9C-4732-BE27-622D4B9DF653}" type="pres">
      <dgm:prSet presAssocID="{97F540B0-149E-4250-A418-7EBAB9D5E686}" presName="vertThree" presStyleCnt="0"/>
      <dgm:spPr/>
      <dgm:t>
        <a:bodyPr/>
        <a:lstStyle/>
        <a:p>
          <a:endParaRPr lang="en-US"/>
        </a:p>
      </dgm:t>
    </dgm:pt>
    <dgm:pt modelId="{94573476-B117-4EE9-A00C-567206D7D5C3}" type="pres">
      <dgm:prSet presAssocID="{97F540B0-149E-4250-A418-7EBAB9D5E686}" presName="txThree" presStyleLbl="node3" presStyleIdx="5" presStyleCnt="10" custScaleY="79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6D16F1-40B5-4C78-8FD4-8D7B824F2775}" type="pres">
      <dgm:prSet presAssocID="{97F540B0-149E-4250-A418-7EBAB9D5E686}" presName="horzThree" presStyleCnt="0"/>
      <dgm:spPr/>
      <dgm:t>
        <a:bodyPr/>
        <a:lstStyle/>
        <a:p>
          <a:endParaRPr lang="en-US"/>
        </a:p>
      </dgm:t>
    </dgm:pt>
    <dgm:pt modelId="{B0C1DD0A-1E68-4EEE-B5A0-DF68E735502A}" type="pres">
      <dgm:prSet presAssocID="{4C176C21-5AC3-4041-ADA3-1FAF92243310}" presName="sibSpaceThree" presStyleCnt="0"/>
      <dgm:spPr/>
      <dgm:t>
        <a:bodyPr/>
        <a:lstStyle/>
        <a:p>
          <a:endParaRPr lang="en-US"/>
        </a:p>
      </dgm:t>
    </dgm:pt>
    <dgm:pt modelId="{EE117221-2997-4A9C-8FAF-435C8CA87A42}" type="pres">
      <dgm:prSet presAssocID="{7651165D-AA58-4ADE-9538-4BCF5A6122E4}" presName="vertThree" presStyleCnt="0"/>
      <dgm:spPr/>
      <dgm:t>
        <a:bodyPr/>
        <a:lstStyle/>
        <a:p>
          <a:endParaRPr lang="en-US"/>
        </a:p>
      </dgm:t>
    </dgm:pt>
    <dgm:pt modelId="{707C4830-4B79-4E82-8EA9-D45311A68D03}" type="pres">
      <dgm:prSet presAssocID="{7651165D-AA58-4ADE-9538-4BCF5A6122E4}" presName="txThree" presStyleLbl="node3" presStyleIdx="6" presStyleCnt="10" custScaleY="79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FA4842-2C8E-444E-805D-703B1F5D6FCE}" type="pres">
      <dgm:prSet presAssocID="{7651165D-AA58-4ADE-9538-4BCF5A6122E4}" presName="horzThree" presStyleCnt="0"/>
      <dgm:spPr/>
      <dgm:t>
        <a:bodyPr/>
        <a:lstStyle/>
        <a:p>
          <a:endParaRPr lang="en-US"/>
        </a:p>
      </dgm:t>
    </dgm:pt>
    <dgm:pt modelId="{BE8964E0-28AD-4F5C-BD5B-35783E4D6578}" type="pres">
      <dgm:prSet presAssocID="{51DC2C66-D6F1-4643-A45C-B2A7218061B7}" presName="sibSpaceThree" presStyleCnt="0"/>
      <dgm:spPr/>
      <dgm:t>
        <a:bodyPr/>
        <a:lstStyle/>
        <a:p>
          <a:endParaRPr lang="en-US"/>
        </a:p>
      </dgm:t>
    </dgm:pt>
    <dgm:pt modelId="{72ACE865-23A7-4234-81A3-969E4B77019B}" type="pres">
      <dgm:prSet presAssocID="{36983734-9EA9-4B1F-AAF6-F6890C47D3E2}" presName="vertThree" presStyleCnt="0"/>
      <dgm:spPr/>
      <dgm:t>
        <a:bodyPr/>
        <a:lstStyle/>
        <a:p>
          <a:endParaRPr lang="en-US"/>
        </a:p>
      </dgm:t>
    </dgm:pt>
    <dgm:pt modelId="{78E33BBB-E2DD-42D3-81D4-05717C320075}" type="pres">
      <dgm:prSet presAssocID="{36983734-9EA9-4B1F-AAF6-F6890C47D3E2}" presName="txThree" presStyleLbl="node3" presStyleIdx="7" presStyleCnt="10" custScaleY="79182" custLinFactNeighborX="20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46C52D-FD91-4985-B820-27AD6EDE83D5}" type="pres">
      <dgm:prSet presAssocID="{36983734-9EA9-4B1F-AAF6-F6890C47D3E2}" presName="horzThree" presStyleCnt="0"/>
      <dgm:spPr/>
      <dgm:t>
        <a:bodyPr/>
        <a:lstStyle/>
        <a:p>
          <a:endParaRPr lang="en-US"/>
        </a:p>
      </dgm:t>
    </dgm:pt>
    <dgm:pt modelId="{BABEDDDC-4F94-4361-AD13-B9E8C4B9B923}" type="pres">
      <dgm:prSet presAssocID="{A36A1F50-0C29-4361-8A96-0AB8A6804ECB}" presName="sibSpaceThree" presStyleCnt="0"/>
      <dgm:spPr/>
      <dgm:t>
        <a:bodyPr/>
        <a:lstStyle/>
        <a:p>
          <a:endParaRPr lang="en-US"/>
        </a:p>
      </dgm:t>
    </dgm:pt>
    <dgm:pt modelId="{E1500585-6CB7-441B-BB23-6F8CF48E019A}" type="pres">
      <dgm:prSet presAssocID="{18392138-3E60-4131-BFA6-439AA4365A98}" presName="vertThree" presStyleCnt="0"/>
      <dgm:spPr/>
      <dgm:t>
        <a:bodyPr/>
        <a:lstStyle/>
        <a:p>
          <a:endParaRPr lang="en-US"/>
        </a:p>
      </dgm:t>
    </dgm:pt>
    <dgm:pt modelId="{37B17307-8F94-49E2-ABA1-20324DF0AFC0}" type="pres">
      <dgm:prSet presAssocID="{18392138-3E60-4131-BFA6-439AA4365A98}" presName="txThree" presStyleLbl="node3" presStyleIdx="8" presStyleCnt="10" custScaleY="79182" custLinFactNeighborX="20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A48FB8-19A4-44E2-82B7-0A4CC82E4C6A}" type="pres">
      <dgm:prSet presAssocID="{18392138-3E60-4131-BFA6-439AA4365A98}" presName="horzThree" presStyleCnt="0"/>
      <dgm:spPr/>
      <dgm:t>
        <a:bodyPr/>
        <a:lstStyle/>
        <a:p>
          <a:endParaRPr lang="en-US"/>
        </a:p>
      </dgm:t>
    </dgm:pt>
    <dgm:pt modelId="{01F37536-455E-493B-AB8E-5480104249D5}" type="pres">
      <dgm:prSet presAssocID="{D61AAB8F-A7F8-4289-BBC9-FA6D41E62505}" presName="sibSpaceThree" presStyleCnt="0"/>
      <dgm:spPr/>
      <dgm:t>
        <a:bodyPr/>
        <a:lstStyle/>
        <a:p>
          <a:endParaRPr lang="en-US"/>
        </a:p>
      </dgm:t>
    </dgm:pt>
    <dgm:pt modelId="{CEC80BAD-DAE1-4EBD-BFB8-82C74AC67BFD}" type="pres">
      <dgm:prSet presAssocID="{0BEF1E76-8B6A-4012-82A6-0AB79DFEB3D6}" presName="vertThree" presStyleCnt="0"/>
      <dgm:spPr/>
      <dgm:t>
        <a:bodyPr/>
        <a:lstStyle/>
        <a:p>
          <a:endParaRPr lang="en-US"/>
        </a:p>
      </dgm:t>
    </dgm:pt>
    <dgm:pt modelId="{2762FB72-19B1-42B6-BB92-175192EFEBC6}" type="pres">
      <dgm:prSet presAssocID="{0BEF1E76-8B6A-4012-82A6-0AB79DFEB3D6}" presName="txThree" presStyleLbl="node3" presStyleIdx="9" presStyleCnt="10" custScaleY="79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567A32-AC44-4F03-A61B-3D9F6D4FF6BA}" type="pres">
      <dgm:prSet presAssocID="{0BEF1E76-8B6A-4012-82A6-0AB79DFEB3D6}" presName="horzThree" presStyleCnt="0"/>
      <dgm:spPr/>
      <dgm:t>
        <a:bodyPr/>
        <a:lstStyle/>
        <a:p>
          <a:endParaRPr lang="en-US"/>
        </a:p>
      </dgm:t>
    </dgm:pt>
  </dgm:ptLst>
  <dgm:cxnLst>
    <dgm:cxn modelId="{50D2A5F6-823A-429C-A80E-CC320DC9762D}" srcId="{881991C8-498B-40DE-A8B2-32488F40197A}" destId="{B3D132A8-8026-4112-93E5-4B9AA4A50D25}" srcOrd="0" destOrd="0" parTransId="{95D2A103-CBE3-4B02-91BD-E5FAF106A421}" sibTransId="{6FF275B4-F875-45A1-AC32-C0EE6C790988}"/>
    <dgm:cxn modelId="{C6CC6DB6-1669-45AF-B08D-5C038A1071AE}" srcId="{B786331D-14EB-432A-A7E8-DE38D094315C}" destId="{10A13D2B-B303-4591-AD24-237DF7216324}" srcOrd="2" destOrd="0" parTransId="{466751A4-14F5-46D9-8FB5-CAD8E4F18B37}" sibTransId="{F009C46C-9067-4A69-976D-A0514B21AB1E}"/>
    <dgm:cxn modelId="{388E13AE-590A-4CA4-B299-F95D8DB488B8}" type="presOf" srcId="{B3D132A8-8026-4112-93E5-4B9AA4A50D25}" destId="{7F0FDF2C-C5AD-4F91-885D-69EDA8A5219F}" srcOrd="0" destOrd="0" presId="urn:microsoft.com/office/officeart/2005/8/layout/hierarchy4"/>
    <dgm:cxn modelId="{FDDE01C2-5171-433B-BBB2-89090494EF2C}" srcId="{B8B1D193-BAAF-4D89-BEF9-A828EDC9A815}" destId="{AD0028CF-A230-445C-ABD5-9F118C5FD9AA}" srcOrd="2" destOrd="0" parTransId="{78FF64C6-FD5E-4214-AD6F-6F92E3ACA17E}" sibTransId="{64CD97E5-D7BB-4E7D-BC85-13C2D352E5B5}"/>
    <dgm:cxn modelId="{034B514C-82B4-414C-B24B-7DE8241187B2}" type="presOf" srcId="{5B3B0D40-9417-4977-8E7A-97CC95766DF4}" destId="{C923ACD9-D13A-4CAA-8D91-A630073928BC}" srcOrd="0" destOrd="0" presId="urn:microsoft.com/office/officeart/2005/8/layout/hierarchy4"/>
    <dgm:cxn modelId="{29770D98-EE50-4917-BE0B-1F9D3A41156E}" srcId="{10A13D2B-B303-4591-AD24-237DF7216324}" destId="{36983734-9EA9-4B1F-AAF6-F6890C47D3E2}" srcOrd="2" destOrd="0" parTransId="{D6C66FB9-291E-4CCE-8915-6D7687E99C49}" sibTransId="{A36A1F50-0C29-4361-8A96-0AB8A6804ECB}"/>
    <dgm:cxn modelId="{6A50B6F7-EDED-4ECD-AD1B-04AC8FD51000}" type="presOf" srcId="{CE78CED9-33DE-4181-9EB9-EF5576C3B793}" destId="{10DC6ED4-388E-4EE7-A981-86FEC606EB66}" srcOrd="0" destOrd="0" presId="urn:microsoft.com/office/officeart/2005/8/layout/hierarchy4"/>
    <dgm:cxn modelId="{F25A5EDE-4B06-453B-A34D-7EB549EB50DF}" type="presOf" srcId="{10A13D2B-B303-4591-AD24-237DF7216324}" destId="{7FD17929-35E1-4B89-8296-46CAF37647F8}" srcOrd="0" destOrd="0" presId="urn:microsoft.com/office/officeart/2005/8/layout/hierarchy4"/>
    <dgm:cxn modelId="{42F5583A-ADD8-4661-9F3F-1350AE930103}" srcId="{B8B1D193-BAAF-4D89-BEF9-A828EDC9A815}" destId="{7C16AE96-87EA-4774-9CEB-8ACC82DC1F41}" srcOrd="1" destOrd="0" parTransId="{8F19135E-0645-40F6-BD55-0496031D2D33}" sibTransId="{177F4EF2-B367-4680-BDEC-716A7293E815}"/>
    <dgm:cxn modelId="{1F970657-B67C-4BD0-97DA-61068A7FDEEF}" type="presOf" srcId="{7C16AE96-87EA-4774-9CEB-8ACC82DC1F41}" destId="{880281D6-11F7-4462-88EF-1E3E7B184406}" srcOrd="0" destOrd="0" presId="urn:microsoft.com/office/officeart/2005/8/layout/hierarchy4"/>
    <dgm:cxn modelId="{942B44C6-A845-4735-8F99-712EA31A5600}" type="presOf" srcId="{0BEF1E76-8B6A-4012-82A6-0AB79DFEB3D6}" destId="{2762FB72-19B1-42B6-BB92-175192EFEBC6}" srcOrd="0" destOrd="0" presId="urn:microsoft.com/office/officeart/2005/8/layout/hierarchy4"/>
    <dgm:cxn modelId="{ED393EC3-83DB-4D59-80DE-DF31BEA98D21}" srcId="{10A13D2B-B303-4591-AD24-237DF7216324}" destId="{97F540B0-149E-4250-A418-7EBAB9D5E686}" srcOrd="0" destOrd="0" parTransId="{0D5A2833-CA2F-4DAA-8D30-C24DCDB9DD24}" sibTransId="{4C176C21-5AC3-4041-ADA3-1FAF92243310}"/>
    <dgm:cxn modelId="{EE7960D8-E93F-4E5A-90CC-3E4130642B48}" srcId="{B8B1D193-BAAF-4D89-BEF9-A828EDC9A815}" destId="{6F730C75-E018-4C8B-B836-BAA8D4CBC237}" srcOrd="0" destOrd="0" parTransId="{D880634E-640F-4B87-943B-D7EB11E50A3E}" sibTransId="{56444FE7-0E72-4A93-9569-E75E28F555A8}"/>
    <dgm:cxn modelId="{A15BEA0B-AEF8-4C35-8026-B1ECA89C5A88}" srcId="{B786331D-14EB-432A-A7E8-DE38D094315C}" destId="{881991C8-498B-40DE-A8B2-32488F40197A}" srcOrd="1" destOrd="0" parTransId="{2897D0A8-5135-410D-8801-3D8C5E479AFA}" sibTransId="{2FACA54C-D5FD-4FD8-A6F5-93CAB689884D}"/>
    <dgm:cxn modelId="{E5F2895E-C88D-426F-9239-A35F45D483EA}" srcId="{10A13D2B-B303-4591-AD24-237DF7216324}" destId="{7651165D-AA58-4ADE-9538-4BCF5A6122E4}" srcOrd="1" destOrd="0" parTransId="{48B3A668-D2B5-42EC-B588-E6CFFB0E2009}" sibTransId="{51DC2C66-D6F1-4643-A45C-B2A7218061B7}"/>
    <dgm:cxn modelId="{B44F76BC-CE62-40B9-923C-F4B5FDF4742E}" srcId="{B786331D-14EB-432A-A7E8-DE38D094315C}" destId="{B8B1D193-BAAF-4D89-BEF9-A828EDC9A815}" srcOrd="0" destOrd="0" parTransId="{E7359F16-7CE8-43C8-BB44-B598B6C8C73B}" sibTransId="{51D998F8-A6AC-45C7-AF61-EE710A8A8531}"/>
    <dgm:cxn modelId="{BC09F9DE-F8FB-4721-B353-CCC157BD8BB4}" srcId="{B8B1D193-BAAF-4D89-BEF9-A828EDC9A815}" destId="{CE78CED9-33DE-4181-9EB9-EF5576C3B793}" srcOrd="3" destOrd="0" parTransId="{B21C452A-CAAB-4231-AEAD-28B3EF736AEB}" sibTransId="{D8100FC8-E3C2-4573-84FF-E762FCD3CEDF}"/>
    <dgm:cxn modelId="{61163B57-09CF-46DF-828C-10E262C8D6FB}" srcId="{10A13D2B-B303-4591-AD24-237DF7216324}" destId="{18392138-3E60-4131-BFA6-439AA4365A98}" srcOrd="3" destOrd="0" parTransId="{5E65D63C-E4C1-436D-AC83-B2026AAE5C16}" sibTransId="{D61AAB8F-A7F8-4289-BBC9-FA6D41E62505}"/>
    <dgm:cxn modelId="{26138D92-DB26-45B4-ACC8-3C6F0AC30EFE}" type="presOf" srcId="{B786331D-14EB-432A-A7E8-DE38D094315C}" destId="{B97BDE76-2D4C-4073-BB0D-576B3FA3F323}" srcOrd="0" destOrd="0" presId="urn:microsoft.com/office/officeart/2005/8/layout/hierarchy4"/>
    <dgm:cxn modelId="{490C23DF-9252-48FA-8033-D42ECA228C17}" type="presOf" srcId="{18392138-3E60-4131-BFA6-439AA4365A98}" destId="{37B17307-8F94-49E2-ABA1-20324DF0AFC0}" srcOrd="0" destOrd="0" presId="urn:microsoft.com/office/officeart/2005/8/layout/hierarchy4"/>
    <dgm:cxn modelId="{382CAAA6-1A5B-43F6-8E05-1BD8474371AD}" type="presOf" srcId="{97F540B0-149E-4250-A418-7EBAB9D5E686}" destId="{94573476-B117-4EE9-A00C-567206D7D5C3}" srcOrd="0" destOrd="0" presId="urn:microsoft.com/office/officeart/2005/8/layout/hierarchy4"/>
    <dgm:cxn modelId="{4586696A-3298-46CB-8867-E9AF6EA11013}" type="presOf" srcId="{AD0028CF-A230-445C-ABD5-9F118C5FD9AA}" destId="{CCC715CB-C828-4ADD-B539-B8689D4C1DDD}" srcOrd="0" destOrd="0" presId="urn:microsoft.com/office/officeart/2005/8/layout/hierarchy4"/>
    <dgm:cxn modelId="{3323C7AE-1031-403C-82C5-AEF56D2D2B1C}" srcId="{10A13D2B-B303-4591-AD24-237DF7216324}" destId="{0BEF1E76-8B6A-4012-82A6-0AB79DFEB3D6}" srcOrd="4" destOrd="0" parTransId="{300E57B2-F4E4-444B-9AD2-2F09AF20C3C4}" sibTransId="{ABC012EE-3094-4EFA-8207-5057BB0EB39C}"/>
    <dgm:cxn modelId="{EEF73933-3A4A-45CC-8808-9192813FE329}" type="presOf" srcId="{B8B1D193-BAAF-4D89-BEF9-A828EDC9A815}" destId="{CD639C6B-A65F-4838-8B5B-D9FEC7937701}" srcOrd="0" destOrd="0" presId="urn:microsoft.com/office/officeart/2005/8/layout/hierarchy4"/>
    <dgm:cxn modelId="{BED232D0-8F50-4A45-B789-4ECDD9EBBDA2}" type="presOf" srcId="{881991C8-498B-40DE-A8B2-32488F40197A}" destId="{52B7325F-C724-40A2-8238-38CEFD4054D7}" srcOrd="0" destOrd="0" presId="urn:microsoft.com/office/officeart/2005/8/layout/hierarchy4"/>
    <dgm:cxn modelId="{129F23FB-2714-424B-92B2-EF649A707186}" type="presOf" srcId="{36983734-9EA9-4B1F-AAF6-F6890C47D3E2}" destId="{78E33BBB-E2DD-42D3-81D4-05717C320075}" srcOrd="0" destOrd="0" presId="urn:microsoft.com/office/officeart/2005/8/layout/hierarchy4"/>
    <dgm:cxn modelId="{AA3AD64C-41EE-4032-801C-469F58A7A89A}" type="presOf" srcId="{7651165D-AA58-4ADE-9538-4BCF5A6122E4}" destId="{707C4830-4B79-4E82-8EA9-D45311A68D03}" srcOrd="0" destOrd="0" presId="urn:microsoft.com/office/officeart/2005/8/layout/hierarchy4"/>
    <dgm:cxn modelId="{4370A5EB-1314-46A2-A957-439DEA0F7E0C}" type="presOf" srcId="{6F730C75-E018-4C8B-B836-BAA8D4CBC237}" destId="{ABB5164F-45CE-480C-B9C1-54DB0540D24B}" srcOrd="0" destOrd="0" presId="urn:microsoft.com/office/officeart/2005/8/layout/hierarchy4"/>
    <dgm:cxn modelId="{1190343D-C540-40D2-BF7A-97622386F127}" srcId="{5B3B0D40-9417-4977-8E7A-97CC95766DF4}" destId="{B786331D-14EB-432A-A7E8-DE38D094315C}" srcOrd="0" destOrd="0" parTransId="{2EC828A1-E0B3-40E7-A9AF-7D8D50867F91}" sibTransId="{5F00C9A2-C125-4173-9EDA-D29685C04F02}"/>
    <dgm:cxn modelId="{30BB8F6A-212F-42E5-9205-576CAA4B2A82}" type="presParOf" srcId="{C923ACD9-D13A-4CAA-8D91-A630073928BC}" destId="{A3D6600B-7267-4DA2-8E57-B37D78D7B74A}" srcOrd="0" destOrd="0" presId="urn:microsoft.com/office/officeart/2005/8/layout/hierarchy4"/>
    <dgm:cxn modelId="{75931472-C987-4756-AEE5-38F96BE4424C}" type="presParOf" srcId="{A3D6600B-7267-4DA2-8E57-B37D78D7B74A}" destId="{B97BDE76-2D4C-4073-BB0D-576B3FA3F323}" srcOrd="0" destOrd="0" presId="urn:microsoft.com/office/officeart/2005/8/layout/hierarchy4"/>
    <dgm:cxn modelId="{4F5B54D8-F808-4B8B-9ACD-8214729845DF}" type="presParOf" srcId="{A3D6600B-7267-4DA2-8E57-B37D78D7B74A}" destId="{74EE2EAE-7488-4FC3-9DA7-F540BDDF7060}" srcOrd="1" destOrd="0" presId="urn:microsoft.com/office/officeart/2005/8/layout/hierarchy4"/>
    <dgm:cxn modelId="{5B674758-0555-4893-B1ED-845C8C850B9F}" type="presParOf" srcId="{A3D6600B-7267-4DA2-8E57-B37D78D7B74A}" destId="{792A0459-E174-4BE9-B3B7-264B014792E3}" srcOrd="2" destOrd="0" presId="urn:microsoft.com/office/officeart/2005/8/layout/hierarchy4"/>
    <dgm:cxn modelId="{4D5023C8-D009-4A6B-A8CE-45AB0CB2541F}" type="presParOf" srcId="{792A0459-E174-4BE9-B3B7-264B014792E3}" destId="{727EE0ED-DE0D-4782-AEC3-0E2B7E377C88}" srcOrd="0" destOrd="0" presId="urn:microsoft.com/office/officeart/2005/8/layout/hierarchy4"/>
    <dgm:cxn modelId="{45390E24-52F7-4883-84FA-BDE8DA75B441}" type="presParOf" srcId="{727EE0ED-DE0D-4782-AEC3-0E2B7E377C88}" destId="{CD639C6B-A65F-4838-8B5B-D9FEC7937701}" srcOrd="0" destOrd="0" presId="urn:microsoft.com/office/officeart/2005/8/layout/hierarchy4"/>
    <dgm:cxn modelId="{B0AE8E9A-43E5-4AFC-B9C9-4036F49F1D24}" type="presParOf" srcId="{727EE0ED-DE0D-4782-AEC3-0E2B7E377C88}" destId="{94D25DCB-2DEA-4A80-90C6-85FBB89A34F7}" srcOrd="1" destOrd="0" presId="urn:microsoft.com/office/officeart/2005/8/layout/hierarchy4"/>
    <dgm:cxn modelId="{2F084CB8-175C-49DB-92DA-0F4E5C9B9A84}" type="presParOf" srcId="{727EE0ED-DE0D-4782-AEC3-0E2B7E377C88}" destId="{974642B2-706D-4044-81C3-9FE2F581337F}" srcOrd="2" destOrd="0" presId="urn:microsoft.com/office/officeart/2005/8/layout/hierarchy4"/>
    <dgm:cxn modelId="{F9C7ABE7-EB8D-4E2F-9234-DDE59ABC5302}" type="presParOf" srcId="{974642B2-706D-4044-81C3-9FE2F581337F}" destId="{C7FF338B-ECF0-4D11-A98A-02FBC8585231}" srcOrd="0" destOrd="0" presId="urn:microsoft.com/office/officeart/2005/8/layout/hierarchy4"/>
    <dgm:cxn modelId="{C2FE0926-FC6D-4E62-A446-21BEAA27446C}" type="presParOf" srcId="{C7FF338B-ECF0-4D11-A98A-02FBC8585231}" destId="{ABB5164F-45CE-480C-B9C1-54DB0540D24B}" srcOrd="0" destOrd="0" presId="urn:microsoft.com/office/officeart/2005/8/layout/hierarchy4"/>
    <dgm:cxn modelId="{6398B38B-1CCD-40BA-8838-7103D930EFD0}" type="presParOf" srcId="{C7FF338B-ECF0-4D11-A98A-02FBC8585231}" destId="{EA0796F9-CC2B-46EF-A631-042306D3410E}" srcOrd="1" destOrd="0" presId="urn:microsoft.com/office/officeart/2005/8/layout/hierarchy4"/>
    <dgm:cxn modelId="{6DDB2C05-D337-4072-B5E6-9CA52AC061E0}" type="presParOf" srcId="{974642B2-706D-4044-81C3-9FE2F581337F}" destId="{4ED96321-65C7-4637-9F9C-64AF5675C4D6}" srcOrd="1" destOrd="0" presId="urn:microsoft.com/office/officeart/2005/8/layout/hierarchy4"/>
    <dgm:cxn modelId="{D267B3DC-8511-4ABE-B75D-A81F78A3FE9A}" type="presParOf" srcId="{974642B2-706D-4044-81C3-9FE2F581337F}" destId="{303CE3D4-ADF1-4038-AE2F-300BF66D1AC3}" srcOrd="2" destOrd="0" presId="urn:microsoft.com/office/officeart/2005/8/layout/hierarchy4"/>
    <dgm:cxn modelId="{0D3DD2E7-F214-4FF4-8EE5-1FE9262F7B9D}" type="presParOf" srcId="{303CE3D4-ADF1-4038-AE2F-300BF66D1AC3}" destId="{880281D6-11F7-4462-88EF-1E3E7B184406}" srcOrd="0" destOrd="0" presId="urn:microsoft.com/office/officeart/2005/8/layout/hierarchy4"/>
    <dgm:cxn modelId="{F619A010-6281-4046-BDF0-D192F97BA834}" type="presParOf" srcId="{303CE3D4-ADF1-4038-AE2F-300BF66D1AC3}" destId="{AB86FD18-C3D0-4E79-A715-2212D2DA63CB}" srcOrd="1" destOrd="0" presId="urn:microsoft.com/office/officeart/2005/8/layout/hierarchy4"/>
    <dgm:cxn modelId="{30C2F148-EBF0-49A5-A096-DF5BA2FDDD3D}" type="presParOf" srcId="{974642B2-706D-4044-81C3-9FE2F581337F}" destId="{215DF058-4806-4520-A0F2-0A64B3DA291A}" srcOrd="3" destOrd="0" presId="urn:microsoft.com/office/officeart/2005/8/layout/hierarchy4"/>
    <dgm:cxn modelId="{8734C8E4-7FD0-4052-9432-83C1BC321C9A}" type="presParOf" srcId="{974642B2-706D-4044-81C3-9FE2F581337F}" destId="{2D977077-72E3-46B5-A06C-E0146B75B91D}" srcOrd="4" destOrd="0" presId="urn:microsoft.com/office/officeart/2005/8/layout/hierarchy4"/>
    <dgm:cxn modelId="{A906E9EE-8158-4DA5-BF4E-DA31059666E2}" type="presParOf" srcId="{2D977077-72E3-46B5-A06C-E0146B75B91D}" destId="{CCC715CB-C828-4ADD-B539-B8689D4C1DDD}" srcOrd="0" destOrd="0" presId="urn:microsoft.com/office/officeart/2005/8/layout/hierarchy4"/>
    <dgm:cxn modelId="{299AAFC3-D2A5-40E8-B44D-CF50A1D6B6F1}" type="presParOf" srcId="{2D977077-72E3-46B5-A06C-E0146B75B91D}" destId="{1D3C2B1F-C88F-49AB-9B4F-ACBF88B969A6}" srcOrd="1" destOrd="0" presId="urn:microsoft.com/office/officeart/2005/8/layout/hierarchy4"/>
    <dgm:cxn modelId="{44107289-49B0-4644-98CA-4E0DF5495A67}" type="presParOf" srcId="{974642B2-706D-4044-81C3-9FE2F581337F}" destId="{54AAE8E3-C185-4C49-BB31-6801E6CBA159}" srcOrd="5" destOrd="0" presId="urn:microsoft.com/office/officeart/2005/8/layout/hierarchy4"/>
    <dgm:cxn modelId="{30A0FE1F-366B-4128-92B0-3A4945578152}" type="presParOf" srcId="{974642B2-706D-4044-81C3-9FE2F581337F}" destId="{16B6F9AF-81B4-4A3B-B7C5-51B82CD697E6}" srcOrd="6" destOrd="0" presId="urn:microsoft.com/office/officeart/2005/8/layout/hierarchy4"/>
    <dgm:cxn modelId="{4820AEB1-39AE-497F-AAE7-5FAE91D8FE27}" type="presParOf" srcId="{16B6F9AF-81B4-4A3B-B7C5-51B82CD697E6}" destId="{10DC6ED4-388E-4EE7-A981-86FEC606EB66}" srcOrd="0" destOrd="0" presId="urn:microsoft.com/office/officeart/2005/8/layout/hierarchy4"/>
    <dgm:cxn modelId="{FC905422-FFE7-4F4F-82DF-5B5260EB3896}" type="presParOf" srcId="{16B6F9AF-81B4-4A3B-B7C5-51B82CD697E6}" destId="{A0D46881-F78B-4DCD-864B-67AC414A3B57}" srcOrd="1" destOrd="0" presId="urn:microsoft.com/office/officeart/2005/8/layout/hierarchy4"/>
    <dgm:cxn modelId="{A68C55DF-A289-4260-98D1-16AA8B93C989}" type="presParOf" srcId="{792A0459-E174-4BE9-B3B7-264B014792E3}" destId="{0ECFE4B5-F9AC-410F-91A9-10D1C717055E}" srcOrd="1" destOrd="0" presId="urn:microsoft.com/office/officeart/2005/8/layout/hierarchy4"/>
    <dgm:cxn modelId="{83ABD41B-6A5D-488A-8C22-F2F2766BEAB0}" type="presParOf" srcId="{792A0459-E174-4BE9-B3B7-264B014792E3}" destId="{BD5D9959-8596-4E65-866A-FF7053EF5BB2}" srcOrd="2" destOrd="0" presId="urn:microsoft.com/office/officeart/2005/8/layout/hierarchy4"/>
    <dgm:cxn modelId="{41CF3501-5F34-4C31-9DBC-2B090E964C52}" type="presParOf" srcId="{BD5D9959-8596-4E65-866A-FF7053EF5BB2}" destId="{52B7325F-C724-40A2-8238-38CEFD4054D7}" srcOrd="0" destOrd="0" presId="urn:microsoft.com/office/officeart/2005/8/layout/hierarchy4"/>
    <dgm:cxn modelId="{0BAC4FB6-3BAD-4BEB-B061-819275EDE8D3}" type="presParOf" srcId="{BD5D9959-8596-4E65-866A-FF7053EF5BB2}" destId="{D1A0CA5A-45D1-44BD-BBEA-3B09CED3A549}" srcOrd="1" destOrd="0" presId="urn:microsoft.com/office/officeart/2005/8/layout/hierarchy4"/>
    <dgm:cxn modelId="{2FCF6E24-03AA-459D-93AC-59F43EE8B8F4}" type="presParOf" srcId="{BD5D9959-8596-4E65-866A-FF7053EF5BB2}" destId="{532DF08C-E775-44EB-9842-C414D78CC1F6}" srcOrd="2" destOrd="0" presId="urn:microsoft.com/office/officeart/2005/8/layout/hierarchy4"/>
    <dgm:cxn modelId="{114D5EFA-A5F0-457C-B2E3-4C5444944758}" type="presParOf" srcId="{532DF08C-E775-44EB-9842-C414D78CC1F6}" destId="{F7E9C245-DFB6-4E43-8982-8E459BD90146}" srcOrd="0" destOrd="0" presId="urn:microsoft.com/office/officeart/2005/8/layout/hierarchy4"/>
    <dgm:cxn modelId="{C4740783-10D8-4EC0-9262-74EC69E9602B}" type="presParOf" srcId="{F7E9C245-DFB6-4E43-8982-8E459BD90146}" destId="{7F0FDF2C-C5AD-4F91-885D-69EDA8A5219F}" srcOrd="0" destOrd="0" presId="urn:microsoft.com/office/officeart/2005/8/layout/hierarchy4"/>
    <dgm:cxn modelId="{6526CC63-BED2-44B1-8F8F-20DCBBDAC978}" type="presParOf" srcId="{F7E9C245-DFB6-4E43-8982-8E459BD90146}" destId="{6B9FA686-F68E-4C3E-B0D6-13AD55F18B82}" srcOrd="1" destOrd="0" presId="urn:microsoft.com/office/officeart/2005/8/layout/hierarchy4"/>
    <dgm:cxn modelId="{5BEBAA35-3A5F-49C8-890C-6FD9C2954B75}" type="presParOf" srcId="{792A0459-E174-4BE9-B3B7-264B014792E3}" destId="{41A88F58-EC6B-4EB0-8DBE-D999A516E0C7}" srcOrd="3" destOrd="0" presId="urn:microsoft.com/office/officeart/2005/8/layout/hierarchy4"/>
    <dgm:cxn modelId="{48C94453-EAFC-4F17-8A84-7E0EBF431E9B}" type="presParOf" srcId="{792A0459-E174-4BE9-B3B7-264B014792E3}" destId="{53FEF04F-C231-4204-888A-9CB688DED3A7}" srcOrd="4" destOrd="0" presId="urn:microsoft.com/office/officeart/2005/8/layout/hierarchy4"/>
    <dgm:cxn modelId="{6DFA211F-38D5-4FD9-9C8B-A4B03D07ED47}" type="presParOf" srcId="{53FEF04F-C231-4204-888A-9CB688DED3A7}" destId="{7FD17929-35E1-4B89-8296-46CAF37647F8}" srcOrd="0" destOrd="0" presId="urn:microsoft.com/office/officeart/2005/8/layout/hierarchy4"/>
    <dgm:cxn modelId="{7E8211CE-5460-4A2C-A540-4F3DBE7A9A55}" type="presParOf" srcId="{53FEF04F-C231-4204-888A-9CB688DED3A7}" destId="{C1114B6A-E01C-4994-B6E1-04152D352912}" srcOrd="1" destOrd="0" presId="urn:microsoft.com/office/officeart/2005/8/layout/hierarchy4"/>
    <dgm:cxn modelId="{C5D27EE0-5607-40A1-9B44-12BD99482B03}" type="presParOf" srcId="{53FEF04F-C231-4204-888A-9CB688DED3A7}" destId="{5566AA3C-2914-4A61-A736-589800838CF0}" srcOrd="2" destOrd="0" presId="urn:microsoft.com/office/officeart/2005/8/layout/hierarchy4"/>
    <dgm:cxn modelId="{419ACD66-1F18-4AFB-8A57-777FD4C02A8C}" type="presParOf" srcId="{5566AA3C-2914-4A61-A736-589800838CF0}" destId="{13B315A4-AE9C-4732-BE27-622D4B9DF653}" srcOrd="0" destOrd="0" presId="urn:microsoft.com/office/officeart/2005/8/layout/hierarchy4"/>
    <dgm:cxn modelId="{7359A791-AC6A-414E-BD54-CC8E7D7B426F}" type="presParOf" srcId="{13B315A4-AE9C-4732-BE27-622D4B9DF653}" destId="{94573476-B117-4EE9-A00C-567206D7D5C3}" srcOrd="0" destOrd="0" presId="urn:microsoft.com/office/officeart/2005/8/layout/hierarchy4"/>
    <dgm:cxn modelId="{3E51D15A-4AB9-41A4-B6D6-45D52B37C124}" type="presParOf" srcId="{13B315A4-AE9C-4732-BE27-622D4B9DF653}" destId="{5C6D16F1-40B5-4C78-8FD4-8D7B824F2775}" srcOrd="1" destOrd="0" presId="urn:microsoft.com/office/officeart/2005/8/layout/hierarchy4"/>
    <dgm:cxn modelId="{AADE131A-5283-4484-9CA7-BAFCCC3D1ABC}" type="presParOf" srcId="{5566AA3C-2914-4A61-A736-589800838CF0}" destId="{B0C1DD0A-1E68-4EEE-B5A0-DF68E735502A}" srcOrd="1" destOrd="0" presId="urn:microsoft.com/office/officeart/2005/8/layout/hierarchy4"/>
    <dgm:cxn modelId="{63780845-AE56-43BF-8A77-B061CD12C2D5}" type="presParOf" srcId="{5566AA3C-2914-4A61-A736-589800838CF0}" destId="{EE117221-2997-4A9C-8FAF-435C8CA87A42}" srcOrd="2" destOrd="0" presId="urn:microsoft.com/office/officeart/2005/8/layout/hierarchy4"/>
    <dgm:cxn modelId="{AE1B731B-B628-4EB6-BBAA-3A7E80C5EEAA}" type="presParOf" srcId="{EE117221-2997-4A9C-8FAF-435C8CA87A42}" destId="{707C4830-4B79-4E82-8EA9-D45311A68D03}" srcOrd="0" destOrd="0" presId="urn:microsoft.com/office/officeart/2005/8/layout/hierarchy4"/>
    <dgm:cxn modelId="{60B2AEFF-326D-41FB-A52A-9430FA792A4A}" type="presParOf" srcId="{EE117221-2997-4A9C-8FAF-435C8CA87A42}" destId="{04FA4842-2C8E-444E-805D-703B1F5D6FCE}" srcOrd="1" destOrd="0" presId="urn:microsoft.com/office/officeart/2005/8/layout/hierarchy4"/>
    <dgm:cxn modelId="{A89F0B2B-4D2A-4537-B610-64B5D85C4FD6}" type="presParOf" srcId="{5566AA3C-2914-4A61-A736-589800838CF0}" destId="{BE8964E0-28AD-4F5C-BD5B-35783E4D6578}" srcOrd="3" destOrd="0" presId="urn:microsoft.com/office/officeart/2005/8/layout/hierarchy4"/>
    <dgm:cxn modelId="{8419CC43-0A59-433A-B1FC-138C9358DD3E}" type="presParOf" srcId="{5566AA3C-2914-4A61-A736-589800838CF0}" destId="{72ACE865-23A7-4234-81A3-969E4B77019B}" srcOrd="4" destOrd="0" presId="urn:microsoft.com/office/officeart/2005/8/layout/hierarchy4"/>
    <dgm:cxn modelId="{B852CEC2-13D5-4FA5-BA1B-ED35835757A8}" type="presParOf" srcId="{72ACE865-23A7-4234-81A3-969E4B77019B}" destId="{78E33BBB-E2DD-42D3-81D4-05717C320075}" srcOrd="0" destOrd="0" presId="urn:microsoft.com/office/officeart/2005/8/layout/hierarchy4"/>
    <dgm:cxn modelId="{DC72445D-EB30-4920-8173-3D4AA77BE216}" type="presParOf" srcId="{72ACE865-23A7-4234-81A3-969E4B77019B}" destId="{8946C52D-FD91-4985-B820-27AD6EDE83D5}" srcOrd="1" destOrd="0" presId="urn:microsoft.com/office/officeart/2005/8/layout/hierarchy4"/>
    <dgm:cxn modelId="{47AF86BF-D5EA-4635-9A82-CA8778B400F7}" type="presParOf" srcId="{5566AA3C-2914-4A61-A736-589800838CF0}" destId="{BABEDDDC-4F94-4361-AD13-B9E8C4B9B923}" srcOrd="5" destOrd="0" presId="urn:microsoft.com/office/officeart/2005/8/layout/hierarchy4"/>
    <dgm:cxn modelId="{395B5694-FBCB-4C98-AABC-25A57D971A87}" type="presParOf" srcId="{5566AA3C-2914-4A61-A736-589800838CF0}" destId="{E1500585-6CB7-441B-BB23-6F8CF48E019A}" srcOrd="6" destOrd="0" presId="urn:microsoft.com/office/officeart/2005/8/layout/hierarchy4"/>
    <dgm:cxn modelId="{09D06B2A-D987-46A1-A47B-3498DBE52223}" type="presParOf" srcId="{E1500585-6CB7-441B-BB23-6F8CF48E019A}" destId="{37B17307-8F94-49E2-ABA1-20324DF0AFC0}" srcOrd="0" destOrd="0" presId="urn:microsoft.com/office/officeart/2005/8/layout/hierarchy4"/>
    <dgm:cxn modelId="{2103DC1E-5D5D-4201-AEFC-3AFA97B478DF}" type="presParOf" srcId="{E1500585-6CB7-441B-BB23-6F8CF48E019A}" destId="{BBA48FB8-19A4-44E2-82B7-0A4CC82E4C6A}" srcOrd="1" destOrd="0" presId="urn:microsoft.com/office/officeart/2005/8/layout/hierarchy4"/>
    <dgm:cxn modelId="{AD7AFA65-2404-49C9-BDE5-D139EDD7AB58}" type="presParOf" srcId="{5566AA3C-2914-4A61-A736-589800838CF0}" destId="{01F37536-455E-493B-AB8E-5480104249D5}" srcOrd="7" destOrd="0" presId="urn:microsoft.com/office/officeart/2005/8/layout/hierarchy4"/>
    <dgm:cxn modelId="{6877869A-DB0D-4D3E-979B-3C5F4075B452}" type="presParOf" srcId="{5566AA3C-2914-4A61-A736-589800838CF0}" destId="{CEC80BAD-DAE1-4EBD-BFB8-82C74AC67BFD}" srcOrd="8" destOrd="0" presId="urn:microsoft.com/office/officeart/2005/8/layout/hierarchy4"/>
    <dgm:cxn modelId="{CB4FA347-A9E6-4577-9EEF-1980914DBD24}" type="presParOf" srcId="{CEC80BAD-DAE1-4EBD-BFB8-82C74AC67BFD}" destId="{2762FB72-19B1-42B6-BB92-175192EFEBC6}" srcOrd="0" destOrd="0" presId="urn:microsoft.com/office/officeart/2005/8/layout/hierarchy4"/>
    <dgm:cxn modelId="{72A83678-2EAE-4D9B-9E53-9581600FCF73}" type="presParOf" srcId="{CEC80BAD-DAE1-4EBD-BFB8-82C74AC67BFD}" destId="{16567A32-AC44-4F03-A61B-3D9F6D4FF6B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BDE76-2D4C-4073-BB0D-576B3FA3F323}">
      <dsp:nvSpPr>
        <dsp:cNvPr id="0" name=""/>
        <dsp:cNvSpPr/>
      </dsp:nvSpPr>
      <dsp:spPr>
        <a:xfrm>
          <a:off x="3" y="0"/>
          <a:ext cx="7613591" cy="547639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Lossless Source Coding Algorithms</a:t>
          </a:r>
        </a:p>
      </dsp:txBody>
      <dsp:txXfrm>
        <a:off x="16043" y="16040"/>
        <a:ext cx="7581511" cy="515559"/>
      </dsp:txXfrm>
    </dsp:sp>
    <dsp:sp modelId="{CD639C6B-A65F-4838-8B5B-D9FEC7937701}">
      <dsp:nvSpPr>
        <dsp:cNvPr id="0" name=""/>
        <dsp:cNvSpPr/>
      </dsp:nvSpPr>
      <dsp:spPr>
        <a:xfrm>
          <a:off x="7555" y="765389"/>
          <a:ext cx="2999213" cy="461068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Entropy Encoding</a:t>
          </a:r>
        </a:p>
      </dsp:txBody>
      <dsp:txXfrm>
        <a:off x="21059" y="778893"/>
        <a:ext cx="2972205" cy="434060"/>
      </dsp:txXfrm>
    </dsp:sp>
    <dsp:sp modelId="{ABB5164F-45CE-480C-B9C1-54DB0540D24B}">
      <dsp:nvSpPr>
        <dsp:cNvPr id="0" name=""/>
        <dsp:cNvSpPr/>
      </dsp:nvSpPr>
      <dsp:spPr>
        <a:xfrm>
          <a:off x="7555" y="1443985"/>
          <a:ext cx="726905" cy="985035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Huffman Coding</a:t>
          </a:r>
        </a:p>
      </dsp:txBody>
      <dsp:txXfrm>
        <a:off x="28845" y="1465275"/>
        <a:ext cx="684325" cy="942455"/>
      </dsp:txXfrm>
    </dsp:sp>
    <dsp:sp modelId="{880281D6-11F7-4462-88EF-1E3E7B184406}">
      <dsp:nvSpPr>
        <dsp:cNvPr id="0" name=""/>
        <dsp:cNvSpPr/>
      </dsp:nvSpPr>
      <dsp:spPr>
        <a:xfrm>
          <a:off x="764991" y="1443985"/>
          <a:ext cx="726905" cy="985035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Shannon-Fano</a:t>
          </a:r>
        </a:p>
      </dsp:txBody>
      <dsp:txXfrm>
        <a:off x="786281" y="1465275"/>
        <a:ext cx="684325" cy="942455"/>
      </dsp:txXfrm>
    </dsp:sp>
    <dsp:sp modelId="{CCC715CB-C828-4ADD-B539-B8689D4C1DDD}">
      <dsp:nvSpPr>
        <dsp:cNvPr id="0" name=""/>
        <dsp:cNvSpPr/>
      </dsp:nvSpPr>
      <dsp:spPr>
        <a:xfrm>
          <a:off x="1522427" y="1443985"/>
          <a:ext cx="726905" cy="985035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Arithmetic coding</a:t>
          </a:r>
        </a:p>
      </dsp:txBody>
      <dsp:txXfrm>
        <a:off x="1543717" y="1465275"/>
        <a:ext cx="684325" cy="942455"/>
      </dsp:txXfrm>
    </dsp:sp>
    <dsp:sp modelId="{10DC6ED4-388E-4EE7-A981-86FEC606EB66}">
      <dsp:nvSpPr>
        <dsp:cNvPr id="0" name=""/>
        <dsp:cNvSpPr/>
      </dsp:nvSpPr>
      <dsp:spPr>
        <a:xfrm>
          <a:off x="2279863" y="1443985"/>
          <a:ext cx="726905" cy="985035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Golomb coding</a:t>
          </a:r>
        </a:p>
      </dsp:txBody>
      <dsp:txXfrm>
        <a:off x="2301153" y="1465275"/>
        <a:ext cx="684325" cy="942455"/>
      </dsp:txXfrm>
    </dsp:sp>
    <dsp:sp modelId="{52B7325F-C724-40A2-8238-38CEFD4054D7}">
      <dsp:nvSpPr>
        <dsp:cNvPr id="0" name=""/>
        <dsp:cNvSpPr/>
      </dsp:nvSpPr>
      <dsp:spPr>
        <a:xfrm>
          <a:off x="3067829" y="765389"/>
          <a:ext cx="726905" cy="472190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Dictionary coders</a:t>
          </a:r>
        </a:p>
      </dsp:txBody>
      <dsp:txXfrm>
        <a:off x="3081659" y="779219"/>
        <a:ext cx="699245" cy="444530"/>
      </dsp:txXfrm>
    </dsp:sp>
    <dsp:sp modelId="{7F0FDF2C-C5AD-4F91-885D-69EDA8A5219F}">
      <dsp:nvSpPr>
        <dsp:cNvPr id="0" name=""/>
        <dsp:cNvSpPr/>
      </dsp:nvSpPr>
      <dsp:spPr>
        <a:xfrm>
          <a:off x="3067829" y="1455107"/>
          <a:ext cx="726905" cy="985035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Lempel-Ziv Algorithms</a:t>
          </a:r>
        </a:p>
      </dsp:txBody>
      <dsp:txXfrm>
        <a:off x="3089119" y="1476397"/>
        <a:ext cx="684325" cy="942455"/>
      </dsp:txXfrm>
    </dsp:sp>
    <dsp:sp modelId="{7FD17929-35E1-4B89-8296-46CAF37647F8}">
      <dsp:nvSpPr>
        <dsp:cNvPr id="0" name=""/>
        <dsp:cNvSpPr/>
      </dsp:nvSpPr>
      <dsp:spPr>
        <a:xfrm>
          <a:off x="3855795" y="765389"/>
          <a:ext cx="3756649" cy="430316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Other </a:t>
          </a:r>
          <a:r>
            <a:rPr lang="en-US" sz="1100" kern="1200" dirty="0" smtClean="0"/>
            <a:t>Encoding </a:t>
          </a:r>
          <a:r>
            <a:rPr lang="en-US" sz="1100" kern="1200" dirty="0"/>
            <a:t>Algorithms</a:t>
          </a:r>
        </a:p>
      </dsp:txBody>
      <dsp:txXfrm>
        <a:off x="3868399" y="777993"/>
        <a:ext cx="3731441" cy="405108"/>
      </dsp:txXfrm>
    </dsp:sp>
    <dsp:sp modelId="{94573476-B117-4EE9-A00C-567206D7D5C3}">
      <dsp:nvSpPr>
        <dsp:cNvPr id="0" name=""/>
        <dsp:cNvSpPr/>
      </dsp:nvSpPr>
      <dsp:spPr>
        <a:xfrm>
          <a:off x="3855795" y="1413233"/>
          <a:ext cx="726905" cy="985035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Data deduplication</a:t>
          </a:r>
        </a:p>
      </dsp:txBody>
      <dsp:txXfrm>
        <a:off x="3877085" y="1434523"/>
        <a:ext cx="684325" cy="942455"/>
      </dsp:txXfrm>
    </dsp:sp>
    <dsp:sp modelId="{707C4830-4B79-4E82-8EA9-D45311A68D03}">
      <dsp:nvSpPr>
        <dsp:cNvPr id="0" name=""/>
        <dsp:cNvSpPr/>
      </dsp:nvSpPr>
      <dsp:spPr>
        <a:xfrm>
          <a:off x="4613230" y="1413233"/>
          <a:ext cx="726905" cy="985035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Run-length encoding</a:t>
          </a:r>
        </a:p>
      </dsp:txBody>
      <dsp:txXfrm>
        <a:off x="4634520" y="1434523"/>
        <a:ext cx="684325" cy="942455"/>
      </dsp:txXfrm>
    </dsp:sp>
    <dsp:sp modelId="{78E33BBB-E2DD-42D3-81D4-05717C320075}">
      <dsp:nvSpPr>
        <dsp:cNvPr id="0" name=""/>
        <dsp:cNvSpPr/>
      </dsp:nvSpPr>
      <dsp:spPr>
        <a:xfrm>
          <a:off x="5385328" y="1413233"/>
          <a:ext cx="726905" cy="9850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Burrows–Wheeler </a:t>
          </a:r>
          <a:r>
            <a:rPr lang="en-US" sz="1100" kern="1200" dirty="0" smtClean="0"/>
            <a:t>Algorithm</a:t>
          </a:r>
          <a:endParaRPr lang="en-US" sz="1100" kern="1200" dirty="0"/>
        </a:p>
      </dsp:txBody>
      <dsp:txXfrm>
        <a:off x="5406618" y="1434523"/>
        <a:ext cx="684325" cy="942455"/>
      </dsp:txXfrm>
    </dsp:sp>
    <dsp:sp modelId="{37B17307-8F94-49E2-ABA1-20324DF0AFC0}">
      <dsp:nvSpPr>
        <dsp:cNvPr id="0" name=""/>
        <dsp:cNvSpPr/>
      </dsp:nvSpPr>
      <dsp:spPr>
        <a:xfrm>
          <a:off x="6142764" y="1413233"/>
          <a:ext cx="726905" cy="985035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Context mixing</a:t>
          </a:r>
        </a:p>
      </dsp:txBody>
      <dsp:txXfrm>
        <a:off x="6164054" y="1434523"/>
        <a:ext cx="684325" cy="942455"/>
      </dsp:txXfrm>
    </dsp:sp>
    <dsp:sp modelId="{2762FB72-19B1-42B6-BB92-175192EFEBC6}">
      <dsp:nvSpPr>
        <dsp:cNvPr id="0" name=""/>
        <dsp:cNvSpPr/>
      </dsp:nvSpPr>
      <dsp:spPr>
        <a:xfrm>
          <a:off x="6885538" y="1413233"/>
          <a:ext cx="726905" cy="985035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Dynamic Markov Compression</a:t>
          </a:r>
        </a:p>
      </dsp:txBody>
      <dsp:txXfrm>
        <a:off x="6906828" y="1434523"/>
        <a:ext cx="684325" cy="942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96279-B36B-4D83-8885-E6B7FE24C047}" type="datetimeFigureOut">
              <a:rPr lang="en-US" smtClean="0"/>
              <a:t>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05E27-974C-4397-8BD6-3A92FE25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9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B4A98-421E-4BD1-8D82-05A7EE4744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6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40D44-2836-4DBD-BDAF-BC8E515E57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529" y="946179"/>
            <a:ext cx="7772400" cy="11025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3600" b="1" kern="1400" spc="25" dirty="0">
                <a:solidFill>
                  <a:srgbClr val="17365D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Times New Roman"/>
                <a:cs typeface="Times New Roman"/>
              </a:rPr>
              <a:t>IMPLEMENTATION OF A DIGITAL COMMUNUCATION SYSTEM</a:t>
            </a:r>
          </a:p>
        </p:txBody>
      </p:sp>
      <p:grpSp>
        <p:nvGrpSpPr>
          <p:cNvPr id="4" name="Group 3"/>
          <p:cNvGrpSpPr/>
          <p:nvPr/>
        </p:nvGrpSpPr>
        <p:grpSpPr>
          <a:xfrm rot="525902">
            <a:off x="2340901" y="1941471"/>
            <a:ext cx="4623657" cy="1443445"/>
            <a:chOff x="0" y="0"/>
            <a:chExt cx="5781675" cy="1666875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5" name="Text Box 605"/>
            <p:cNvSpPr txBox="1"/>
            <p:nvPr/>
          </p:nvSpPr>
          <p:spPr>
            <a:xfrm>
              <a:off x="104775" y="123825"/>
              <a:ext cx="628650" cy="514350"/>
            </a:xfrm>
            <a:prstGeom prst="rect">
              <a:avLst/>
            </a:prstGeom>
            <a:solidFill>
              <a:sysClr val="window" lastClr="FFFFFF"/>
            </a:solidFill>
            <a:ln w="34925" cap="flat" cmpd="sng" algn="ctr">
              <a:solidFill>
                <a:srgbClr val="FFFFFF"/>
              </a:solidFill>
              <a:prstDash val="soli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>
                  <a:effectLst/>
                  <a:latin typeface="Calibri"/>
                  <a:ea typeface="Calibri"/>
                  <a:cs typeface="Arial"/>
                </a:rPr>
                <a:t>Data File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6" name="Text Box 606"/>
            <p:cNvSpPr txBox="1"/>
            <p:nvPr/>
          </p:nvSpPr>
          <p:spPr>
            <a:xfrm>
              <a:off x="1247775" y="123825"/>
              <a:ext cx="809625" cy="514350"/>
            </a:xfrm>
            <a:prstGeom prst="rect">
              <a:avLst/>
            </a:prstGeom>
            <a:solidFill>
              <a:sysClr val="window" lastClr="FFFFFF"/>
            </a:solidFill>
            <a:ln w="34925" cap="flat" cmpd="sng" algn="ctr">
              <a:solidFill>
                <a:srgbClr val="FFFFFF"/>
              </a:solidFill>
              <a:prstDash val="soli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dirty="0">
                  <a:effectLst/>
                  <a:latin typeface="Calibri"/>
                  <a:ea typeface="Calibri"/>
                  <a:cs typeface="Arial"/>
                </a:rPr>
                <a:t>Source Coder</a:t>
              </a:r>
              <a:endParaRPr lang="en-US" sz="1100" dirty="0">
                <a:effectLst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733425" y="371475"/>
              <a:ext cx="514350" cy="0"/>
            </a:xfrm>
            <a:prstGeom prst="straightConnector1">
              <a:avLst/>
            </a:prstGeom>
            <a:noFill/>
            <a:ln w="34925" cap="flat" cmpd="sng" algn="ctr">
              <a:solidFill>
                <a:srgbClr val="FFFFFF"/>
              </a:solidFill>
              <a:prstDash val="solid"/>
              <a:tailEnd type="arrow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</p:cxnSp>
        <p:cxnSp>
          <p:nvCxnSpPr>
            <p:cNvPr id="8" name="Straight Arrow Connector 7"/>
            <p:cNvCxnSpPr/>
            <p:nvPr/>
          </p:nvCxnSpPr>
          <p:spPr>
            <a:xfrm>
              <a:off x="2057400" y="371475"/>
              <a:ext cx="514350" cy="0"/>
            </a:xfrm>
            <a:prstGeom prst="straightConnector1">
              <a:avLst/>
            </a:prstGeom>
            <a:noFill/>
            <a:ln w="34925" cap="flat" cmpd="sng" algn="ctr">
              <a:solidFill>
                <a:srgbClr val="FFFFFF"/>
              </a:solidFill>
              <a:prstDash val="solid"/>
              <a:tailEnd type="arrow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</p:cxnSp>
        <p:sp>
          <p:nvSpPr>
            <p:cNvPr id="9" name="Text Box 609"/>
            <p:cNvSpPr txBox="1"/>
            <p:nvPr/>
          </p:nvSpPr>
          <p:spPr>
            <a:xfrm>
              <a:off x="2581275" y="123825"/>
              <a:ext cx="942975" cy="514350"/>
            </a:xfrm>
            <a:prstGeom prst="rect">
              <a:avLst/>
            </a:prstGeom>
            <a:solidFill>
              <a:sysClr val="window" lastClr="FFFFFF"/>
            </a:solidFill>
            <a:ln w="34925" cap="flat" cmpd="sng" algn="ctr">
              <a:solidFill>
                <a:srgbClr val="FFFFFF"/>
              </a:solidFill>
              <a:prstDash val="soli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>
                  <a:effectLst/>
                  <a:latin typeface="Calibri"/>
                  <a:ea typeface="Calibri"/>
                  <a:cs typeface="Arial"/>
                </a:rPr>
                <a:t>Encryption System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524250" y="371475"/>
              <a:ext cx="514350" cy="0"/>
            </a:xfrm>
            <a:prstGeom prst="straightConnector1">
              <a:avLst/>
            </a:prstGeom>
            <a:noFill/>
            <a:ln w="34925" cap="flat" cmpd="sng" algn="ctr">
              <a:solidFill>
                <a:srgbClr val="FFFFFF"/>
              </a:solidFill>
              <a:prstDash val="solid"/>
              <a:tailEnd type="arrow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</p:cxnSp>
        <p:sp>
          <p:nvSpPr>
            <p:cNvPr id="11" name="Text Box 626"/>
            <p:cNvSpPr txBox="1"/>
            <p:nvPr/>
          </p:nvSpPr>
          <p:spPr>
            <a:xfrm>
              <a:off x="4038600" y="123825"/>
              <a:ext cx="942975" cy="514350"/>
            </a:xfrm>
            <a:prstGeom prst="rect">
              <a:avLst/>
            </a:prstGeom>
            <a:solidFill>
              <a:sysClr val="window" lastClr="FFFFFF"/>
            </a:solidFill>
            <a:ln w="34925" cap="flat" cmpd="sng" algn="ctr">
              <a:solidFill>
                <a:srgbClr val="FFFFFF"/>
              </a:solidFill>
              <a:prstDash val="soli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>
                  <a:effectLst/>
                  <a:latin typeface="Calibri"/>
                  <a:ea typeface="Calibri"/>
                  <a:cs typeface="Arial"/>
                </a:rPr>
                <a:t>Channel FEC coder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12" name="Elbow Connector 11"/>
            <p:cNvCxnSpPr/>
            <p:nvPr/>
          </p:nvCxnSpPr>
          <p:spPr>
            <a:xfrm>
              <a:off x="4981575" y="371475"/>
              <a:ext cx="381000" cy="409575"/>
            </a:xfrm>
            <a:prstGeom prst="bentConnector3">
              <a:avLst>
                <a:gd name="adj1" fmla="val 100000"/>
              </a:avLst>
            </a:prstGeom>
            <a:noFill/>
            <a:ln w="34925" cap="flat" cmpd="sng" algn="ctr">
              <a:solidFill>
                <a:srgbClr val="FFFFFF"/>
              </a:solidFill>
              <a:prstDash val="solid"/>
              <a:tailEnd type="arrow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</p:cxnSp>
        <p:sp>
          <p:nvSpPr>
            <p:cNvPr id="13" name="Text Box 628"/>
            <p:cNvSpPr txBox="1"/>
            <p:nvPr/>
          </p:nvSpPr>
          <p:spPr>
            <a:xfrm>
              <a:off x="4981575" y="800100"/>
              <a:ext cx="704850" cy="685800"/>
            </a:xfrm>
            <a:prstGeom prst="rect">
              <a:avLst/>
            </a:prstGeom>
            <a:solidFill>
              <a:sysClr val="window" lastClr="FFFFFF"/>
            </a:solidFill>
            <a:ln w="34925" cap="flat" cmpd="sng" algn="ctr">
              <a:solidFill>
                <a:srgbClr val="FFFFFF"/>
              </a:solidFill>
              <a:prstDash val="soli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>
                  <a:effectLst/>
                  <a:latin typeface="Calibri"/>
                  <a:ea typeface="Calibri"/>
                  <a:cs typeface="Arial"/>
                </a:rPr>
                <a:t>AWGN           Channel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14" name="Elbow Connector 13"/>
            <p:cNvCxnSpPr/>
            <p:nvPr/>
          </p:nvCxnSpPr>
          <p:spPr>
            <a:xfrm rot="16200000" flipH="1">
              <a:off x="3457575" y="609600"/>
              <a:ext cx="476250" cy="323850"/>
            </a:xfrm>
            <a:prstGeom prst="bentConnector3">
              <a:avLst>
                <a:gd name="adj1" fmla="val -6000"/>
              </a:avLst>
            </a:prstGeom>
            <a:noFill/>
            <a:ln w="34925" cap="flat" cmpd="sng" algn="ctr">
              <a:solidFill>
                <a:srgbClr val="FFFFFF"/>
              </a:solidFill>
              <a:prstDash val="solid"/>
              <a:tailEnd type="arrow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</p:cxnSp>
        <p:sp>
          <p:nvSpPr>
            <p:cNvPr id="15" name="Text Box 630"/>
            <p:cNvSpPr txBox="1"/>
            <p:nvPr/>
          </p:nvSpPr>
          <p:spPr>
            <a:xfrm>
              <a:off x="3295650" y="1019175"/>
              <a:ext cx="1162050" cy="466725"/>
            </a:xfrm>
            <a:prstGeom prst="rect">
              <a:avLst/>
            </a:prstGeom>
            <a:solidFill>
              <a:sysClr val="window" lastClr="FFFFFF"/>
            </a:solidFill>
            <a:ln w="34925" cap="flat" cmpd="sng" algn="ctr">
              <a:solidFill>
                <a:srgbClr val="FFFFFF"/>
              </a:solidFill>
              <a:prstDash val="soli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>
                  <a:effectLst/>
                  <a:latin typeface="Calibri"/>
                  <a:ea typeface="Calibri"/>
                  <a:cs typeface="Arial"/>
                </a:rPr>
                <a:t>Steganography System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0"/>
              <a:ext cx="5781675" cy="1666875"/>
            </a:xfrm>
            <a:prstGeom prst="rect">
              <a:avLst/>
            </a:prstGeom>
            <a:noFill/>
            <a:ln w="34925" cap="flat" cmpd="sng" algn="ctr">
              <a:solidFill>
                <a:srgbClr val="FFFFFF"/>
              </a:solidFill>
              <a:prstDash val="soli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208044" y="4013126"/>
            <a:ext cx="7363147" cy="5807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000" b="1" kern="1400" spc="25" dirty="0" err="1">
                <a:solidFill>
                  <a:srgbClr val="17365D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Times New Roman"/>
                <a:cs typeface="Times New Roman"/>
              </a:rPr>
              <a:t>Murad</a:t>
            </a:r>
            <a:r>
              <a:rPr lang="en-US" sz="2000" b="1" kern="1400" spc="25" dirty="0">
                <a:solidFill>
                  <a:srgbClr val="17365D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Times New Roman"/>
                <a:cs typeface="Times New Roman"/>
              </a:rPr>
              <a:t> S. </a:t>
            </a:r>
            <a:r>
              <a:rPr lang="en-US" sz="2000" b="1" kern="1400" spc="25" dirty="0" err="1">
                <a:solidFill>
                  <a:srgbClr val="17365D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Times New Roman"/>
                <a:cs typeface="Times New Roman"/>
              </a:rPr>
              <a:t>Qasim</a:t>
            </a:r>
            <a:r>
              <a:rPr lang="en-US" sz="2000" b="1" kern="1400" spc="25" dirty="0">
                <a:solidFill>
                  <a:srgbClr val="17365D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Times New Roman"/>
                <a:cs typeface="Times New Roman"/>
              </a:rPr>
              <a:t> &amp; Mohammad Hamid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947609" y="4629150"/>
            <a:ext cx="7363147" cy="35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kern="1400" spc="25" dirty="0">
                <a:solidFill>
                  <a:srgbClr val="17365D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Times New Roman"/>
                <a:cs typeface="Times New Roman"/>
              </a:rPr>
              <a:t>Dr. </a:t>
            </a:r>
            <a:r>
              <a:rPr lang="en-US" sz="1600" b="1" kern="1400" spc="25" dirty="0" err="1">
                <a:solidFill>
                  <a:srgbClr val="17365D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Times New Roman"/>
                <a:cs typeface="Times New Roman"/>
              </a:rPr>
              <a:t>Allam</a:t>
            </a:r>
            <a:r>
              <a:rPr lang="en-US" sz="1600" b="1" kern="1400" spc="25" dirty="0">
                <a:solidFill>
                  <a:srgbClr val="17365D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Times New Roman"/>
                <a:cs typeface="Times New Roman"/>
              </a:rPr>
              <a:t> </a:t>
            </a:r>
            <a:r>
              <a:rPr lang="en-US" sz="1600" b="1" kern="1400" spc="25" dirty="0" err="1">
                <a:solidFill>
                  <a:srgbClr val="17365D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Times New Roman"/>
                <a:cs typeface="Times New Roman"/>
              </a:rPr>
              <a:t>Mousa</a:t>
            </a:r>
            <a:endParaRPr lang="en-US" sz="1600" b="1" kern="1400" spc="25" dirty="0">
              <a:solidFill>
                <a:srgbClr val="1736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mbria"/>
              <a:ea typeface="Times New Roman"/>
              <a:cs typeface="Times New Roman"/>
            </a:endParaRPr>
          </a:p>
        </p:txBody>
      </p:sp>
      <p:pic>
        <p:nvPicPr>
          <p:cNvPr id="20" name="Picture 19" descr="logo"/>
          <p:cNvPicPr/>
          <p:nvPr/>
        </p:nvPicPr>
        <p:blipFill>
          <a:blip r:embed="rId2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85" y="37885"/>
            <a:ext cx="748030" cy="748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9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6425" y="1369149"/>
            <a:ext cx="3505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7476" y="1369149"/>
            <a:ext cx="26047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25507" y="384531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BWT Output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7476" y="1369149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600" dirty="0" err="1" smtClean="0">
                <a:solidFill>
                  <a:schemeClr val="bg1"/>
                </a:solidFill>
              </a:rPr>
              <a:t>dmrhaaomad&amp;mum</a:t>
            </a:r>
            <a:endParaRPr lang="en-US" b="1" spc="6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40327"/>
              </p:ext>
            </p:extLst>
          </p:nvPr>
        </p:nvGraphicFramePr>
        <p:xfrm>
          <a:off x="4460751" y="1369149"/>
          <a:ext cx="3657600" cy="407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074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u</a:t>
                      </a:r>
                      <a:endParaRPr lang="en-US" u="none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50311" y="384531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MTF Dynamic Dictionary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09477"/>
              </p:ext>
            </p:extLst>
          </p:nvPr>
        </p:nvGraphicFramePr>
        <p:xfrm>
          <a:off x="4444621" y="864325"/>
          <a:ext cx="3657600" cy="368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6849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2</a:t>
                      </a:r>
                      <a:endParaRPr lang="en-US" sz="14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98105" y="38453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output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6265" y="2268368"/>
            <a:ext cx="3505200" cy="344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88266" y="2268368"/>
            <a:ext cx="260475" cy="3445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7316" y="2268368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600" dirty="0" err="1" smtClean="0">
                <a:solidFill>
                  <a:schemeClr val="bg1"/>
                </a:solidFill>
              </a:rPr>
              <a:t>dmrhaaomad&amp;mum</a:t>
            </a:r>
            <a:endParaRPr lang="en-US" b="1" spc="600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43531"/>
              </p:ext>
            </p:extLst>
          </p:nvPr>
        </p:nvGraphicFramePr>
        <p:xfrm>
          <a:off x="4450591" y="2268369"/>
          <a:ext cx="3657600" cy="380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800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u</a:t>
                      </a:r>
                      <a:endParaRPr lang="en-US" u="none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96265" y="2725566"/>
            <a:ext cx="3505200" cy="344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10267" y="2725566"/>
            <a:ext cx="260475" cy="3445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3067" y="2725566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600" dirty="0" err="1" smtClean="0">
                <a:solidFill>
                  <a:schemeClr val="bg1"/>
                </a:solidFill>
              </a:rPr>
              <a:t>dmrhaaomad&amp;mum</a:t>
            </a:r>
            <a:endParaRPr lang="en-US" b="1" spc="600" dirty="0">
              <a:solidFill>
                <a:schemeClr val="bg1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73007"/>
              </p:ext>
            </p:extLst>
          </p:nvPr>
        </p:nvGraphicFramePr>
        <p:xfrm>
          <a:off x="4450591" y="2725567"/>
          <a:ext cx="3657600" cy="380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800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u</a:t>
                      </a:r>
                      <a:endParaRPr lang="en-US" u="none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5613276" y="1738481"/>
            <a:ext cx="0" cy="183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77714" y="1159601"/>
            <a:ext cx="0" cy="209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88556" y="1159600"/>
            <a:ext cx="262472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613276" y="1159600"/>
            <a:ext cx="0" cy="209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88356" y="1008102"/>
            <a:ext cx="15840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Find the symbol location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02991" y="1775995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Move to front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4484757" y="1921600"/>
            <a:ext cx="1944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96265" y="3185863"/>
            <a:ext cx="3505200" cy="344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478791" y="3185863"/>
            <a:ext cx="260475" cy="3445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37316" y="3185863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600" dirty="0" err="1" smtClean="0">
                <a:solidFill>
                  <a:schemeClr val="bg1"/>
                </a:solidFill>
              </a:rPr>
              <a:t>dmrhaaomad&amp;mum</a:t>
            </a:r>
            <a:endParaRPr lang="en-US" b="1" spc="600" dirty="0">
              <a:solidFill>
                <a:schemeClr val="bg1"/>
              </a:solidFill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71533"/>
              </p:ext>
            </p:extLst>
          </p:nvPr>
        </p:nvGraphicFramePr>
        <p:xfrm>
          <a:off x="4450591" y="3185864"/>
          <a:ext cx="3657600" cy="380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800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u</a:t>
                      </a:r>
                      <a:endParaRPr lang="en-US" u="none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8613651" y="176771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93405" y="229914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93405" y="27255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03491" y="325110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6927" y="3657828"/>
            <a:ext cx="3505200" cy="344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685415" y="3657828"/>
            <a:ext cx="260475" cy="3445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27978" y="3657828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600" dirty="0" err="1" smtClean="0">
                <a:solidFill>
                  <a:schemeClr val="bg1"/>
                </a:solidFill>
              </a:rPr>
              <a:t>dmrhaaomad&amp;mum</a:t>
            </a:r>
            <a:endParaRPr lang="en-US" b="1" spc="600" dirty="0">
              <a:solidFill>
                <a:schemeClr val="bg1"/>
              </a:solidFill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62378"/>
              </p:ext>
            </p:extLst>
          </p:nvPr>
        </p:nvGraphicFramePr>
        <p:xfrm>
          <a:off x="4441253" y="3639967"/>
          <a:ext cx="3657600" cy="380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800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u</a:t>
                      </a:r>
                      <a:endParaRPr lang="en-US" u="none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8594153" y="37230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594153" y="416241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86927" y="4108004"/>
            <a:ext cx="3505200" cy="344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905000" y="4108004"/>
            <a:ext cx="260475" cy="3445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27978" y="4108004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600" dirty="0" err="1" smtClean="0">
                <a:solidFill>
                  <a:schemeClr val="bg1"/>
                </a:solidFill>
              </a:rPr>
              <a:t>dmrhaaomad&amp;mum</a:t>
            </a:r>
            <a:endParaRPr lang="en-US" b="1" spc="600" dirty="0">
              <a:solidFill>
                <a:schemeClr val="bg1"/>
              </a:solidFill>
            </a:endParaRP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74463"/>
              </p:ext>
            </p:extLst>
          </p:nvPr>
        </p:nvGraphicFramePr>
        <p:xfrm>
          <a:off x="4441253" y="4090143"/>
          <a:ext cx="3657600" cy="380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800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u</a:t>
                      </a:r>
                      <a:endParaRPr lang="en-US" u="none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0" name="Straight Arrow Connector 79"/>
          <p:cNvCxnSpPr/>
          <p:nvPr/>
        </p:nvCxnSpPr>
        <p:spPr>
          <a:xfrm>
            <a:off x="6736591" y="1921599"/>
            <a:ext cx="1534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762705" y="1777472"/>
            <a:ext cx="102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Take the index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613276" y="1921600"/>
            <a:ext cx="1494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121911" y="4470187"/>
            <a:ext cx="42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91400" y="4477336"/>
            <a:ext cx="42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593405" y="4516219"/>
            <a:ext cx="42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966741" y="4493945"/>
            <a:ext cx="42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905000" y="4497169"/>
            <a:ext cx="42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988556" y="4492462"/>
            <a:ext cx="42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59626" y="4470188"/>
            <a:ext cx="42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977714" y="1159601"/>
            <a:ext cx="371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7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6195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The process continues for all symbols (14 steps ) and the output 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4720" y="819150"/>
            <a:ext cx="305255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120" y="830818"/>
            <a:ext cx="290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24655064256371</a:t>
            </a:r>
            <a:endParaRPr lang="en-US" b="1" spc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922290"/>
              </p:ext>
            </p:extLst>
          </p:nvPr>
        </p:nvGraphicFramePr>
        <p:xfrm>
          <a:off x="2204720" y="1745218"/>
          <a:ext cx="3251200" cy="407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4074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u</a:t>
                      </a:r>
                      <a:endParaRPr lang="en-US" u="none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97446" y="1249482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Final dictionary arrangement that is needed to decoding </a:t>
            </a:r>
          </a:p>
        </p:txBody>
      </p:sp>
      <p:sp>
        <p:nvSpPr>
          <p:cNvPr id="10" name="Pentagon 9"/>
          <p:cNvSpPr/>
          <p:nvPr/>
        </p:nvSpPr>
        <p:spPr>
          <a:xfrm rot="10800000" flipH="1">
            <a:off x="5610224" y="819151"/>
            <a:ext cx="2238375" cy="36933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5000" y="819150"/>
            <a:ext cx="2095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To Huffman coding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Pentagon 11"/>
          <p:cNvSpPr/>
          <p:nvPr/>
        </p:nvSpPr>
        <p:spPr>
          <a:xfrm rot="10800000" flipH="1">
            <a:off x="5724298" y="1745218"/>
            <a:ext cx="2238375" cy="369332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5000" y="1745218"/>
            <a:ext cx="215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To store as MTF </a:t>
            </a:r>
            <a:r>
              <a:rPr lang="en-US" dirty="0" err="1" smtClean="0">
                <a:solidFill>
                  <a:schemeClr val="bg1"/>
                </a:solidFill>
                <a:latin typeface="Cambria" pitchFamily="18" charset="0"/>
              </a:rPr>
              <a:t>Dic</a:t>
            </a: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7545" y="3419146"/>
            <a:ext cx="6172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79945" y="3419146"/>
                <a:ext cx="5982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01101010</m:t>
                      </m: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11110001</m:t>
                      </m: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10010011</m:t>
                      </m: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11100011</m:t>
                      </m: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00100000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45" y="3419146"/>
                <a:ext cx="598272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457582" y="4013631"/>
            <a:ext cx="3140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 code has av.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Code 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len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of </a:t>
            </a:r>
            <a:r>
              <a:rPr lang="en-US" sz="1200" dirty="0" smtClean="0">
                <a:solidFill>
                  <a:srgbClr val="FF0000"/>
                </a:solidFill>
              </a:rPr>
              <a:t>2.857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bit/symbol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7901" y="4027024"/>
            <a:ext cx="1599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 a size of   </a:t>
            </a:r>
            <a:r>
              <a:rPr lang="en-US" sz="1200" dirty="0" smtClean="0">
                <a:solidFill>
                  <a:srgbClr val="FF0000"/>
                </a:solidFill>
              </a:rPr>
              <a:t>5 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bytes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00228" y="4307029"/>
            <a:ext cx="48268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 a compression ratio of   </a:t>
            </a:r>
            <a:r>
              <a:rPr lang="en-US" sz="1200" dirty="0" smtClean="0">
                <a:solidFill>
                  <a:srgbClr val="FF0000"/>
                </a:solidFill>
              </a:rPr>
              <a:t>2.8  i.e.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output size is  </a:t>
            </a:r>
            <a:r>
              <a:rPr lang="en-US" sz="1200" dirty="0" smtClean="0">
                <a:solidFill>
                  <a:srgbClr val="FF0000"/>
                </a:solidFill>
              </a:rPr>
              <a:t>35%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the original 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831" y="257175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After applying the Huffman  coding  (Basic Entropy Encoder 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The final code is the Huffman coder output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Source Coding </a:t>
            </a:r>
            <a:r>
              <a:rPr lang="en-US" sz="20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Comparison for Real Data Files</a:t>
            </a:r>
            <a:endParaRPr lang="en-US" sz="20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78797"/>
              </p:ext>
            </p:extLst>
          </p:nvPr>
        </p:nvGraphicFramePr>
        <p:xfrm>
          <a:off x="609599" y="1123950"/>
          <a:ext cx="8050242" cy="3051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742"/>
                <a:gridCol w="700587"/>
                <a:gridCol w="700587"/>
                <a:gridCol w="827374"/>
                <a:gridCol w="875312"/>
                <a:gridCol w="944579"/>
                <a:gridCol w="1037721"/>
                <a:gridCol w="1184170"/>
                <a:gridCol w="1184170"/>
              </a:tblGrid>
              <a:tr h="1208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File name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Size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Before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[Bytes]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BWT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[Bytes]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Huffman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[Bytes]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Run- Length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[Bytes]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RAR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[Bytes]</a:t>
                      </a:r>
                      <a:endParaRPr lang="en-US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Average code Length for Huffman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[Bits/symbol]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Average code Length for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BWT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[Bits/symbol]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Entropy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Of the source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[Bits/symbol]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30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 1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0.532k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0.664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1.53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0.47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4.40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2.94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4.38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30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 2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1.36 k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0.787k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0.874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2.67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0.77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4.40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3.59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4.38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30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 3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3.66 k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1.96  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2.40  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7.16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1.88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4.89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3.74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4.85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30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 4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4.12k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1.95  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2.62  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7.72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1.82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4.75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3.27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4.72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30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 5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6.08 k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2.92  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4.05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11.9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2.82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5.09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3.5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5.05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30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 6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12.7 k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5.02  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7.21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4.87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4.41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2.97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4.39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30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 7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16.0 k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6.02  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9.14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31.5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5.85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4.46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2.85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4.44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30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 8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18.1 k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6.75  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10.2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35.6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6.72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4.45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2.85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4.43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E:\MOHAMMAD's Files\icons   - ايقونات\Mohammad's Icons Factory\Applications\WinR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06" y="534222"/>
            <a:ext cx="839845" cy="8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87986" y="4189381"/>
            <a:ext cx="79060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Reference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4438" y="4175422"/>
            <a:ext cx="86594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Cambria" pitchFamily="18" charset="0"/>
              </a:rPr>
              <a:t>Limited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Cambria" pitchFamily="18" charset="0"/>
              </a:rPr>
              <a:t>by</a:t>
            </a:r>
            <a:endParaRPr lang="en-US" sz="12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151" y="4430665"/>
            <a:ext cx="1429912" cy="25336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7584367" y="4539754"/>
            <a:ext cx="1209331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Cambria" pitchFamily="18" charset="0"/>
              </a:rPr>
              <a:t>Entropy Reduction is obvious</a:t>
            </a:r>
            <a:endParaRPr lang="en-US" sz="1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193497" y="4267773"/>
            <a:ext cx="995535" cy="311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-762000" y="644582"/>
            <a:ext cx="9986949" cy="4402194"/>
            <a:chOff x="-655520" y="666750"/>
            <a:chExt cx="9826326" cy="4402194"/>
          </a:xfrm>
        </p:grpSpPr>
        <p:sp>
          <p:nvSpPr>
            <p:cNvPr id="22" name="Rectangle 21"/>
            <p:cNvSpPr/>
            <p:nvPr/>
          </p:nvSpPr>
          <p:spPr>
            <a:xfrm>
              <a:off x="228600" y="666750"/>
              <a:ext cx="8611341" cy="4402194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5520" y="823971"/>
              <a:ext cx="9826326" cy="42449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563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4F81BD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/>
                <a:ea typeface="Times New Roman"/>
                <a:cs typeface="Times New Roman"/>
              </a:rPr>
              <a:t>Data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mbria"/>
                <a:ea typeface="Times New Roman"/>
                <a:cs typeface="Times New Roman"/>
              </a:rPr>
              <a:t>Encryption</a:t>
            </a:r>
          </a:p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mbria"/>
                <a:ea typeface="Times New Roman"/>
                <a:cs typeface="Times New Roman"/>
              </a:rPr>
              <a:t>Embedding </a:t>
            </a:r>
          </a:p>
          <a:p>
            <a:endParaRPr lang="en-US" dirty="0"/>
          </a:p>
        </p:txBody>
      </p:sp>
      <p:sp>
        <p:nvSpPr>
          <p:cNvPr id="4" name="Text Box 448"/>
          <p:cNvSpPr txBox="1"/>
          <p:nvPr/>
        </p:nvSpPr>
        <p:spPr>
          <a:xfrm>
            <a:off x="547426" y="438150"/>
            <a:ext cx="1096775" cy="203504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2000" b="1" cap="all" dirty="0" smtClean="0">
                <a:ln>
                  <a:noFill/>
                </a:ln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Cambria"/>
                <a:ea typeface="Times New Roman"/>
                <a:cs typeface="Times New Roman"/>
              </a:rPr>
              <a:t>2</a:t>
            </a:r>
            <a:endParaRPr lang="en-US" sz="1400" b="1" dirty="0">
              <a:solidFill>
                <a:srgbClr val="4F81BD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63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Rijndael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47750"/>
                <a:ext cx="8229600" cy="3962399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5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RIJNDAEL(Joan Daemen and Vincent Rijmen) design in 1998</a:t>
                </a:r>
                <a:r>
                  <a:rPr lang="en-US" sz="15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.</a:t>
                </a:r>
              </a:p>
              <a:p>
                <a:pPr algn="just"/>
                <a:endParaRPr lang="en-US" sz="1500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algn="just"/>
                <a:r>
                  <a:rPr lang="en-US" sz="15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It’s type of AES(Advanced encryption standard) is applied in 2001 by government of USA.</a:t>
                </a:r>
              </a:p>
              <a:p>
                <a:pPr algn="just"/>
                <a:r>
                  <a:rPr lang="en-US" sz="15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Symmetric block </a:t>
                </a:r>
                <a:r>
                  <a:rPr lang="en-US" sz="15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cipher</a:t>
                </a:r>
              </a:p>
              <a:p>
                <a:pPr algn="just"/>
                <a:endParaRPr lang="en-US" sz="1500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algn="just"/>
                <a:r>
                  <a:rPr lang="en-US" sz="15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The available keys  128,192 and 256 bits</a:t>
                </a:r>
                <a:r>
                  <a:rPr lang="en-US" sz="15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.</a:t>
                </a:r>
              </a:p>
              <a:p>
                <a:pPr algn="just"/>
                <a:endParaRPr lang="en-US" sz="1500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algn="just"/>
                <a:r>
                  <a:rPr lang="en-US" sz="15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Features of Rijndael: flexibility , security and does not require a lot of memory to operate</a:t>
                </a:r>
              </a:p>
              <a:p>
                <a:pPr algn="just"/>
                <a:endParaRPr lang="en-US" sz="1500" dirty="0" smtClean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algn="just"/>
                <a:r>
                  <a:rPr lang="en-US" sz="15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The </a:t>
                </a:r>
                <a:r>
                  <a:rPr lang="en-US" sz="15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attackers need 150 trillion years to crack the algorithm. </a:t>
                </a:r>
              </a:p>
              <a:p>
                <a:endParaRPr lang="en-US" sz="1500" dirty="0" smtClean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r>
                  <a:rPr lang="en-US" sz="1500" dirty="0" err="1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Rijndael</a:t>
                </a:r>
                <a:r>
                  <a:rPr lang="en-US" sz="15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15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algorithm based on Galois field </a:t>
                </a:r>
                <a14:m>
                  <m:oMath xmlns:m="http://schemas.openxmlformats.org/officeDocument/2006/math">
                    <m:r>
                      <a:rPr lang="en-US" sz="15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𝐺𝐹</m:t>
                    </m:r>
                    <m:r>
                      <a:rPr lang="en-US" sz="15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5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sz="15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generated by the primitive polynomial 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5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5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5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5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en-US" sz="15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5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5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sz="15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5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5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15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5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5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5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500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marL="0" indent="0" algn="just">
                  <a:buNone/>
                </a:pPr>
                <a:endParaRPr lang="en-US" sz="2400" dirty="0" smtClean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47750"/>
                <a:ext cx="8229600" cy="3962399"/>
              </a:xfrm>
              <a:blipFill rotWithShape="1">
                <a:blip r:embed="rId2"/>
                <a:stretch>
                  <a:fillRect l="-148" t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3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303945" y="909691"/>
            <a:ext cx="2667855" cy="2286000"/>
          </a:xfrm>
          <a:prstGeom prst="homePlate">
            <a:avLst>
              <a:gd name="adj" fmla="val 40562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028700" y="933450"/>
            <a:ext cx="4724400" cy="2362200"/>
          </a:xfrm>
        </p:spPr>
        <p:txBody>
          <a:bodyPr vert="vert"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Flow chart of Rijndael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encryption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1822" y="4681536"/>
                <a:ext cx="861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*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/>
                      <m:t>In</m:t>
                    </m:r>
                    <m:r>
                      <m:rPr>
                        <m:nor/>
                      </m:rPr>
                      <a:rPr lang="en-US" sz="1400" dirty="0"/>
                      <m:t> </m:t>
                    </m:r>
                    <m:r>
                      <m:rPr>
                        <m:nor/>
                      </m:rPr>
                      <a:rPr lang="en-US" sz="1400" dirty="0"/>
                      <m:t>decryption</m:t>
                    </m:r>
                    <m:r>
                      <m:rPr>
                        <m:nor/>
                      </m:rPr>
                      <a:rPr lang="en-US" sz="1400" dirty="0"/>
                      <m:t> </m:t>
                    </m:r>
                    <m:r>
                      <m:rPr>
                        <m:nor/>
                      </m:rPr>
                      <a:rPr lang="en-US" sz="1400" b="0" i="0" dirty="0" smtClean="0"/>
                      <m:t>that</m:t>
                    </m:r>
                    <m:r>
                      <m:rPr>
                        <m:nor/>
                      </m:rPr>
                      <a:rPr lang="en-US" sz="1400" dirty="0"/>
                      <m:t> </m:t>
                    </m:r>
                    <m:r>
                      <m:rPr>
                        <m:nor/>
                      </m:rPr>
                      <a:rPr lang="en-US" sz="1400" dirty="0"/>
                      <m:t>need</m:t>
                    </m:r>
                    <m:r>
                      <m:rPr>
                        <m:nor/>
                      </m:rPr>
                      <a:rPr lang="en-US" sz="1400" dirty="0"/>
                      <m:t> </m:t>
                    </m:r>
                    <m:r>
                      <m:rPr>
                        <m:nor/>
                      </m:rPr>
                      <a:rPr lang="en-US" sz="1400" dirty="0"/>
                      <m:t>to</m:t>
                    </m:r>
                    <m:r>
                      <m:rPr>
                        <m:nor/>
                      </m:rPr>
                      <a:rPr lang="en-US" sz="1400" dirty="0"/>
                      <m:t> </m:t>
                    </m:r>
                    <m:r>
                      <m:rPr>
                        <m:nor/>
                      </m:rPr>
                      <a:rPr lang="en-US" sz="1400" dirty="0"/>
                      <m:t>inverse</m:t>
                    </m:r>
                    <m:r>
                      <m:rPr>
                        <m:nor/>
                      </m:rPr>
                      <a:rPr lang="en-US" sz="1400" dirty="0"/>
                      <m:t> </m:t>
                    </m:r>
                    <m:r>
                      <m:rPr>
                        <m:nor/>
                      </m:rPr>
                      <a:rPr lang="en-US" sz="1400" dirty="0"/>
                      <m:t>all</m:t>
                    </m:r>
                    <m:r>
                      <m:rPr>
                        <m:nor/>
                      </m:rPr>
                      <a:rPr lang="en-US" sz="1400" dirty="0"/>
                      <m:t> </m:t>
                    </m:r>
                    <m:r>
                      <m:rPr>
                        <m:nor/>
                      </m:rPr>
                      <a:rPr lang="en-US" sz="1400" dirty="0"/>
                      <m:t>transformations</m:t>
                    </m:r>
                    <m:r>
                      <m:rPr>
                        <m:nor/>
                      </m:rPr>
                      <a:rPr lang="en-US" sz="1400" dirty="0"/>
                      <m:t> </m:t>
                    </m:r>
                    <m:r>
                      <m:rPr>
                        <m:nor/>
                      </m:rPr>
                      <a:rPr lang="en-US" sz="1400" dirty="0"/>
                      <m:t>and</m:t>
                    </m:r>
                    <m:r>
                      <m:rPr>
                        <m:nor/>
                      </m:rPr>
                      <a:rPr lang="en-US" sz="1400" dirty="0"/>
                      <m:t> </m:t>
                    </m:r>
                    <m:r>
                      <m:rPr>
                        <m:nor/>
                      </m:rPr>
                      <a:rPr lang="en-US" sz="1400" dirty="0"/>
                      <m:t>exactly</m:t>
                    </m:r>
                    <m:r>
                      <m:rPr>
                        <m:nor/>
                      </m:rPr>
                      <a:rPr lang="en-US" sz="1400" dirty="0"/>
                      <m:t> </m:t>
                    </m:r>
                    <m:r>
                      <m:rPr>
                        <m:nor/>
                      </m:rPr>
                      <a:rPr lang="en-US" sz="1400" dirty="0"/>
                      <m:t>inverse</m:t>
                    </m:r>
                    <m:r>
                      <m:rPr>
                        <m:nor/>
                      </m:rPr>
                      <a:rPr lang="en-US" sz="1400" dirty="0"/>
                      <m:t> </m:t>
                    </m:r>
                    <m:r>
                      <m:rPr>
                        <m:nor/>
                      </m:rPr>
                      <a:rPr lang="en-US" sz="1400" dirty="0"/>
                      <m:t>the</m:t>
                    </m:r>
                    <m:r>
                      <m:rPr>
                        <m:nor/>
                      </m:rPr>
                      <a:rPr lang="en-US" sz="1400" dirty="0"/>
                      <m:t> </m:t>
                    </m:r>
                    <m:r>
                      <m:rPr>
                        <m:nor/>
                      </m:rPr>
                      <a:rPr lang="en-US" sz="1400" dirty="0"/>
                      <m:t>flow</m:t>
                    </m:r>
                    <m:r>
                      <m:rPr>
                        <m:nor/>
                      </m:rPr>
                      <a:rPr lang="en-US" sz="1400" dirty="0"/>
                      <m:t> </m:t>
                    </m:r>
                    <m:r>
                      <m:rPr>
                        <m:nor/>
                      </m:rPr>
                      <a:rPr lang="en-US" sz="1400" dirty="0"/>
                      <m:t>chart</m:t>
                    </m:r>
                    <m:r>
                      <m:rPr>
                        <m:nor/>
                      </m:rPr>
                      <a:rPr lang="en-US" sz="1400" dirty="0"/>
                      <m:t>. </m:t>
                    </m:r>
                  </m:oMath>
                </a14:m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22" y="4681536"/>
                <a:ext cx="86106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12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Documents and Settings\MOHAMMAD\Desktop\fl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33" y="72641"/>
            <a:ext cx="5729600" cy="465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Key schedule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571390"/>
              </p:ext>
            </p:extLst>
          </p:nvPr>
        </p:nvGraphicFramePr>
        <p:xfrm>
          <a:off x="228600" y="1276350"/>
          <a:ext cx="3581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253797"/>
              </p:ext>
            </p:extLst>
          </p:nvPr>
        </p:nvGraphicFramePr>
        <p:xfrm>
          <a:off x="4769427" y="3562350"/>
          <a:ext cx="4343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"/>
                <a:gridCol w="434340"/>
                <a:gridCol w="434340"/>
                <a:gridCol w="434340"/>
                <a:gridCol w="434340"/>
                <a:gridCol w="434340"/>
                <a:gridCol w="434340"/>
                <a:gridCol w="434340"/>
                <a:gridCol w="434340"/>
                <a:gridCol w="4343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9773" y="1885950"/>
                <a:ext cx="1891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……………………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73" y="1885950"/>
                <a:ext cx="189186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991466"/>
              </p:ext>
            </p:extLst>
          </p:nvPr>
        </p:nvGraphicFramePr>
        <p:xfrm>
          <a:off x="6248398" y="1276350"/>
          <a:ext cx="243840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1"/>
                <a:gridCol w="609601"/>
                <a:gridCol w="609601"/>
                <a:gridCol w="609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29400" y="742950"/>
                <a:ext cx="1894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𝑓𝑖𝑛𝑎𝑙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𝑟𝑜𝑢𝑛𝑑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𝑘𝑒𝑦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742950"/>
                <a:ext cx="189442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6646" y="7171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𝑖𝑛𝑖𝑡𝑖𝑎𝑙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𝑟𝑜𝑢𝑛𝑑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𝑘𝑒𝑦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6" y="717157"/>
                <a:ext cx="1828800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7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05447" y="7171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𝑟𝑜𝑢𝑛𝑑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𝑘𝑒𝑦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447" y="717157"/>
                <a:ext cx="1828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76646" y="3437021"/>
                <a:ext cx="462395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/>
                  <a:t>For first column in each round key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𝑥𝑜𝑟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𝑥𝑜𝑟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𝑅𝑐𝑜𝑛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For the others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𝑥𝑜𝑟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6" y="3437021"/>
                <a:ext cx="4623954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186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18423" y="3181350"/>
                <a:ext cx="1447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𝑅𝑐𝑜𝑛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423" y="3181350"/>
                <a:ext cx="14478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3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en-US" sz="32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</a:br>
            <a:r>
              <a:rPr lang="en-US" sz="32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en-US" sz="32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</a:br>
            <a:r>
              <a:rPr lang="en-US" sz="22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SUB </a:t>
            </a:r>
            <a:r>
              <a:rPr lang="en-US" sz="22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BYTES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307678"/>
              </p:ext>
            </p:extLst>
          </p:nvPr>
        </p:nvGraphicFramePr>
        <p:xfrm>
          <a:off x="51955" y="2038350"/>
          <a:ext cx="1828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245" y="1581150"/>
                <a:ext cx="1772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𝑏𝑒𝑓𝑜𝑟𝑒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𝑏𝑜𝑥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5" y="1581150"/>
                <a:ext cx="177240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611582"/>
              </p:ext>
            </p:extLst>
          </p:nvPr>
        </p:nvGraphicFramePr>
        <p:xfrm>
          <a:off x="7222082" y="2039620"/>
          <a:ext cx="17990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65"/>
                <a:gridCol w="449765"/>
                <a:gridCol w="449765"/>
                <a:gridCol w="4497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391400" y="1581150"/>
                <a:ext cx="16297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𝑎𝑓𝑡𝑒𝑟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𝑏𝑜𝑥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581150"/>
                <a:ext cx="162974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6213" y="1428750"/>
            <a:ext cx="5103274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6376" y="4248150"/>
                <a:ext cx="7924800" cy="127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⨁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7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: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𝑏𝑖𝑡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𝑏𝑦𝑡𝑒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𝑎𝑡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𝑛𝑒𝑒𝑑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𝑡𝑟𝑎𝑛𝑠𝑓𝑜𝑟𝑚</m:t>
                      </m:r>
                      <m:r>
                        <a:rPr lang="en-US" b="0" i="1" smtClean="0">
                          <a:latin typeface="Cambria Math"/>
                        </a:rPr>
                        <m:t> , 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 :</m:t>
                      </m:r>
                      <m:r>
                        <a:rPr lang="en-US" b="0" i="1" smtClean="0">
                          <a:latin typeface="Cambria Math"/>
                        </a:rPr>
                        <m:t>63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𝑒𝑥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76" y="4248150"/>
                <a:ext cx="7924800" cy="1272656"/>
              </a:xfrm>
              <a:prstGeom prst="rect">
                <a:avLst/>
              </a:prstGeom>
              <a:blipFill rotWithShape="1">
                <a:blip r:embed="rId5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3805" y="133350"/>
                <a:ext cx="3471015" cy="846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900" b="1" dirty="0">
                    <a:solidFill>
                      <a:srgbClr val="4F81BD"/>
                    </a:solidFill>
                    <a:latin typeface="Cambria"/>
                    <a:ea typeface="Times New Roman"/>
                    <a:cs typeface="Times New Roman"/>
                  </a:rPr>
                  <a:t>Encryption process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solidFill>
                            <a:srgbClr val="4F81BD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𝑇𝑟𝑎𝑛𝑠𝑓𝑜𝑟𝑚𝑎𝑡𝑖𝑜𝑛</m:t>
                      </m:r>
                      <m:r>
                        <a:rPr lang="en-US" sz="2000" b="1">
                          <a:solidFill>
                            <a:srgbClr val="4F81BD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:</m:t>
                      </m:r>
                    </m:oMath>
                  </m:oMathPara>
                </a14:m>
                <a:endParaRPr lang="en-US" sz="2000" b="1" dirty="0">
                  <a:solidFill>
                    <a:srgbClr val="4F81BD"/>
                  </a:solidFill>
                  <a:latin typeface="Cambria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05" y="133350"/>
                <a:ext cx="3471015" cy="846386"/>
              </a:xfrm>
              <a:prstGeom prst="rect">
                <a:avLst/>
              </a:prstGeom>
              <a:blipFill rotWithShape="1">
                <a:blip r:embed="rId6"/>
                <a:stretch>
                  <a:fillRect l="-3866" t="-7914" r="-2812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2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Shift Rows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4958534"/>
                  </p:ext>
                </p:extLst>
              </p:nvPr>
            </p:nvGraphicFramePr>
            <p:xfrm>
              <a:off x="6172200" y="1257300"/>
              <a:ext cx="2209800" cy="1066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52450"/>
                    <a:gridCol w="552450"/>
                    <a:gridCol w="552450"/>
                    <a:gridCol w="552450"/>
                  </a:tblGrid>
                  <a:tr h="266700"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smtClean="0"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0" smtClean="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0" smtClean="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0" smtClean="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266700"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0" smtClean="0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0" smtClean="0">
                                    <a:effectLst/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0" smtClean="0">
                                    <a:effectLst/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0" smtClean="0">
                                    <a:effectLst/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266700"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0" smtClean="0">
                                    <a:effectLst/>
                                    <a:latin typeface="Cambria Math"/>
                                  </a:rPr>
                                  <m:t>𝟏𝟏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0" smtClean="0">
                                    <a:effectLst/>
                                    <a:latin typeface="Cambria Math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0" smtClean="0">
                                    <a:effectLst/>
                                    <a:latin typeface="Cambria Math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0" smtClean="0">
                                    <a:effectLst/>
                                    <a:latin typeface="Cambria Math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266700"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0" smtClean="0">
                                    <a:effectLst/>
                                    <a:latin typeface="Cambria Math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0" smtClean="0">
                                    <a:effectLst/>
                                    <a:latin typeface="Cambria Math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0" smtClean="0">
                                    <a:effectLst/>
                                    <a:latin typeface="Cambria Math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0" smtClean="0">
                                    <a:effectLst/>
                                    <a:latin typeface="Cambria Math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334840"/>
                  </p:ext>
                </p:extLst>
              </p:nvPr>
            </p:nvGraphicFramePr>
            <p:xfrm>
              <a:off x="6172200" y="1257300"/>
              <a:ext cx="2209800" cy="1066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52450"/>
                    <a:gridCol w="552450"/>
                    <a:gridCol w="552450"/>
                    <a:gridCol w="552450"/>
                  </a:tblGrid>
                  <a:tr h="266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99" r="-29780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2222" r="-20111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0000" r="-9890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3333" b="-300000"/>
                          </a:stretch>
                        </a:blipFill>
                      </a:tcPr>
                    </a:tc>
                  </a:tr>
                  <a:tr h="266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99" t="-100000" r="-29780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2222" t="-100000" r="-20111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0000" t="-100000" r="-9890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3333" t="-100000" b="-200000"/>
                          </a:stretch>
                        </a:blipFill>
                      </a:tcPr>
                    </a:tc>
                  </a:tr>
                  <a:tr h="266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99" t="-204651" r="-297802" b="-1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2222" t="-204651" r="-201111" b="-1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0000" t="-204651" r="-98901" b="-1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3333" t="-204651" b="-104651"/>
                          </a:stretch>
                        </a:blipFill>
                      </a:tcPr>
                    </a:tc>
                  </a:tr>
                  <a:tr h="266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99" t="-297727" r="-297802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2222" t="-297727" r="-201111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0000" t="-297727" r="-98901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3333" t="-297727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4948486"/>
                  </p:ext>
                </p:extLst>
              </p:nvPr>
            </p:nvGraphicFramePr>
            <p:xfrm>
              <a:off x="685800" y="1183871"/>
              <a:ext cx="1905000" cy="1066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76250"/>
                    <a:gridCol w="476250"/>
                    <a:gridCol w="476250"/>
                    <a:gridCol w="476250"/>
                  </a:tblGrid>
                  <a:tr h="266700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1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2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0" smtClean="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0" smtClean="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266700"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0" smtClean="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0" smtClean="0">
                                    <a:effectLst/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0" smtClean="0">
                                    <a:effectLst/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266700"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0" smtClean="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0" smtClean="0">
                                    <a:effectLst/>
                                    <a:latin typeface="Cambria Math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0" smtClean="0">
                                    <a:effectLst/>
                                    <a:latin typeface="Cambria Math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266700"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0" smtClean="0">
                                    <a:effectLst/>
                                    <a:latin typeface="Cambria Math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0" smtClean="0">
                                    <a:effectLst/>
                                    <a:latin typeface="Cambria Math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0" smtClean="0">
                                    <a:effectLst/>
                                    <a:latin typeface="Cambria Math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0" smtClean="0">
                                    <a:effectLst/>
                                    <a:latin typeface="Cambria Math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8641758"/>
                  </p:ext>
                </p:extLst>
              </p:nvPr>
            </p:nvGraphicFramePr>
            <p:xfrm>
              <a:off x="685800" y="1183871"/>
              <a:ext cx="1905000" cy="1066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76250"/>
                    <a:gridCol w="476250"/>
                    <a:gridCol w="476250"/>
                    <a:gridCol w="476250"/>
                  </a:tblGrid>
                  <a:tr h="266700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1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effectLst/>
                              <a:latin typeface="Calibri"/>
                              <a:ea typeface="Calibri"/>
                              <a:cs typeface="Arial"/>
                            </a:rPr>
                            <a:t>2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01282" t="-11364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1282" t="-11364" b="-300000"/>
                          </a:stretch>
                        </a:blipFill>
                      </a:tcPr>
                    </a:tc>
                  </a:tr>
                  <a:tr h="266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282" t="-111364" r="-3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01282" t="-111364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01282" t="-111364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1282" t="-111364" b="-200000"/>
                          </a:stretch>
                        </a:blipFill>
                      </a:tcPr>
                    </a:tc>
                  </a:tr>
                  <a:tr h="266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282" t="-216279" r="-300000" b="-1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01282" t="-216279" r="-200000" b="-1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01282" t="-216279" r="-100000" b="-1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1282" t="-216279" b="-104651"/>
                          </a:stretch>
                        </a:blipFill>
                      </a:tcPr>
                    </a:tc>
                  </a:tr>
                  <a:tr h="266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282" t="-309091" r="-300000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01282" t="-309091" r="-200000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01282" t="-309091" r="-100000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1282" t="-309091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25913"/>
              </p:ext>
            </p:extLst>
          </p:nvPr>
        </p:nvGraphicFramePr>
        <p:xfrm>
          <a:off x="3048000" y="971550"/>
          <a:ext cx="2590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</a:tblGrid>
              <a:tr h="294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763047"/>
              </p:ext>
            </p:extLst>
          </p:nvPr>
        </p:nvGraphicFramePr>
        <p:xfrm>
          <a:off x="3048000" y="1352550"/>
          <a:ext cx="2590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35828"/>
              </p:ext>
            </p:extLst>
          </p:nvPr>
        </p:nvGraphicFramePr>
        <p:xfrm>
          <a:off x="3048000" y="1733550"/>
          <a:ext cx="2590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</a:tblGrid>
              <a:tr h="294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804859"/>
              </p:ext>
            </p:extLst>
          </p:nvPr>
        </p:nvGraphicFramePr>
        <p:xfrm>
          <a:off x="3048000" y="2114550"/>
          <a:ext cx="2590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</a:tblGrid>
              <a:tr h="294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95600" y="1733550"/>
            <a:ext cx="2895600" cy="863485"/>
            <a:chOff x="2971800" y="3105150"/>
            <a:chExt cx="2895600" cy="304800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2971800" y="310515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971800" y="310515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971800" y="3409950"/>
              <a:ext cx="2895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867400" y="3135630"/>
              <a:ext cx="0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5715000" y="3135630"/>
              <a:ext cx="152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itle 1"/>
          <p:cNvSpPr txBox="1">
            <a:spLocks/>
          </p:cNvSpPr>
          <p:nvPr/>
        </p:nvSpPr>
        <p:spPr>
          <a:xfrm>
            <a:off x="609600" y="248515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Mix columns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/>
              <p:cNvSpPr txBox="1">
                <a:spLocks/>
              </p:cNvSpPr>
              <p:nvPr/>
            </p:nvSpPr>
            <p:spPr>
              <a:xfrm>
                <a:off x="-152400" y="3342409"/>
                <a:ext cx="4419600" cy="11403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02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03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01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01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01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02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03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01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01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01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02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03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03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01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01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02</m:t>
                              </m:r>
                            </m:e>
                          </m:eqArr>
                        </m:e>
                      </m:d>
                      <m:r>
                        <a:rPr lang="en-US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3342409"/>
                <a:ext cx="4419600" cy="11403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3581400" y="3634454"/>
            <a:ext cx="914400" cy="6550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332345"/>
            <a:ext cx="5487987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Add round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05800" cy="114299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The most important process in the Advanced Encryption Standard (AES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).Its take one by one column form one block and form the desired round key.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7308" y="2717036"/>
                <a:ext cx="2484718" cy="138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′′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′′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′′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′′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/>
                        </a:rPr>
                        <m:t>⨁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8" y="2717036"/>
                <a:ext cx="2484718" cy="13892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28953" y="2717036"/>
                <a:ext cx="6039292" cy="439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  <m:r>
                        <a:rPr lang="en-US" i="1">
                          <a:latin typeface="Cambria Math"/>
                        </a:rPr>
                        <m:t> ⨁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53" y="2717036"/>
                <a:ext cx="6039292" cy="439287"/>
              </a:xfrm>
              <a:prstGeom prst="rect">
                <a:avLst/>
              </a:prstGeom>
              <a:blipFill rotWithShape="1"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32417" y="3111725"/>
                <a:ext cx="6039292" cy="439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  <m:r>
                        <a:rPr lang="en-US" i="1">
                          <a:latin typeface="Cambria Math"/>
                        </a:rPr>
                        <m:t> ⨁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417" y="3111725"/>
                <a:ext cx="6039292" cy="439287"/>
              </a:xfrm>
              <a:prstGeom prst="rect">
                <a:avLst/>
              </a:prstGeom>
              <a:blipFill rotWithShape="1">
                <a:blip r:embed="rId4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22026" y="3447156"/>
                <a:ext cx="6039292" cy="439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  <m:r>
                        <a:rPr lang="en-US" i="1">
                          <a:latin typeface="Cambria Math"/>
                        </a:rPr>
                        <m:t> ⨁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026" y="3447156"/>
                <a:ext cx="6039292" cy="439287"/>
              </a:xfrm>
              <a:prstGeom prst="rect">
                <a:avLst/>
              </a:prstGeom>
              <a:blipFill rotWithShape="1">
                <a:blip r:embed="rId5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04708" y="3850969"/>
                <a:ext cx="6039292" cy="439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  <m:r>
                        <a:rPr lang="en-US" i="1">
                          <a:latin typeface="Cambria Math"/>
                        </a:rPr>
                        <m:t> ⨁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708" y="3850969"/>
                <a:ext cx="6039292" cy="439287"/>
              </a:xfrm>
              <a:prstGeom prst="rect">
                <a:avLst/>
              </a:prstGeom>
              <a:blipFill rotWithShape="1"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3460173" y="2957945"/>
            <a:ext cx="1447800" cy="9074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>
                <a:latin typeface="Cambria" pitchFamily="18" charset="0"/>
              </a:rPr>
              <a:t>The implementation of the digital communication system is important for the study, analysis, test and development of the performance of the </a:t>
            </a:r>
            <a:r>
              <a:rPr lang="en-US" sz="1800" i="1" dirty="0" smtClean="0">
                <a:latin typeface="Cambria" pitchFamily="18" charset="0"/>
              </a:rPr>
              <a:t>system.</a:t>
            </a:r>
          </a:p>
          <a:p>
            <a:pPr marL="0" indent="0">
              <a:buNone/>
            </a:pPr>
            <a:endParaRPr lang="en-US" sz="1800" i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800" i="1" dirty="0" smtClean="0">
                <a:latin typeface="Cambria" pitchFamily="18" charset="0"/>
              </a:rPr>
              <a:t>The topics that are considered</a:t>
            </a:r>
          </a:p>
          <a:p>
            <a:pPr marL="0" indent="0">
              <a:buNone/>
            </a:pPr>
            <a:endParaRPr lang="en-US" sz="1800" i="1" dirty="0" smtClean="0"/>
          </a:p>
          <a:p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Source coding </a:t>
            </a:r>
          </a:p>
          <a:p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FECC</a:t>
            </a:r>
          </a:p>
          <a:p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AES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458939" y="2806032"/>
            <a:ext cx="6313205" cy="1688566"/>
            <a:chOff x="1029206" y="1108486"/>
            <a:chExt cx="7192943" cy="1688566"/>
          </a:xfrm>
        </p:grpSpPr>
        <p:sp>
          <p:nvSpPr>
            <p:cNvPr id="5" name="Rectangle 4"/>
            <p:cNvSpPr/>
            <p:nvPr/>
          </p:nvSpPr>
          <p:spPr>
            <a:xfrm>
              <a:off x="1029206" y="1108486"/>
              <a:ext cx="7192943" cy="1688566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Text Box 605"/>
            <p:cNvSpPr txBox="1"/>
            <p:nvPr/>
          </p:nvSpPr>
          <p:spPr>
            <a:xfrm>
              <a:off x="1126845" y="1267693"/>
              <a:ext cx="782099" cy="52104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Calibri"/>
                  <a:cs typeface="Arial"/>
                </a:rPr>
                <a:t>Data File</a:t>
              </a:r>
            </a:p>
          </p:txBody>
        </p:sp>
        <p:sp>
          <p:nvSpPr>
            <p:cNvPr id="7" name="Text Box 606"/>
            <p:cNvSpPr txBox="1"/>
            <p:nvPr/>
          </p:nvSpPr>
          <p:spPr>
            <a:xfrm>
              <a:off x="2548843" y="1267693"/>
              <a:ext cx="1007249" cy="52104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Calibri"/>
                  <a:cs typeface="Arial"/>
                </a:rPr>
                <a:t>Source Coder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908944" y="1518566"/>
              <a:ext cx="63989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556093" y="1518566"/>
              <a:ext cx="63989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Text Box 609"/>
            <p:cNvSpPr txBox="1"/>
            <p:nvPr/>
          </p:nvSpPr>
          <p:spPr>
            <a:xfrm>
              <a:off x="4207842" y="1267693"/>
              <a:ext cx="1173149" cy="52104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Calibri"/>
                  <a:cs typeface="Arial"/>
                </a:rPr>
                <a:t>Encryption System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380991" y="1518566"/>
              <a:ext cx="63989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Elbow Connector 11"/>
            <p:cNvCxnSpPr/>
            <p:nvPr/>
          </p:nvCxnSpPr>
          <p:spPr>
            <a:xfrm>
              <a:off x="7194039" y="1518566"/>
              <a:ext cx="474000" cy="414905"/>
            </a:xfrm>
            <a:prstGeom prst="bentConnector3">
              <a:avLst>
                <a:gd name="adj1" fmla="val 10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Text Box 628"/>
            <p:cNvSpPr txBox="1"/>
            <p:nvPr/>
          </p:nvSpPr>
          <p:spPr>
            <a:xfrm>
              <a:off x="7194039" y="1952769"/>
              <a:ext cx="876899" cy="6947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Calibri"/>
                  <a:cs typeface="Arial"/>
                </a:rPr>
                <a:t>AWGN           Channel</a:t>
              </a:r>
            </a:p>
          </p:txBody>
        </p:sp>
        <p:cxnSp>
          <p:nvCxnSpPr>
            <p:cNvPr id="14" name="Elbow Connector 13"/>
            <p:cNvCxnSpPr/>
            <p:nvPr/>
          </p:nvCxnSpPr>
          <p:spPr>
            <a:xfrm rot="16200000" flipH="1">
              <a:off x="5353067" y="1722372"/>
              <a:ext cx="482447" cy="402900"/>
            </a:xfrm>
            <a:prstGeom prst="bentConnector3">
              <a:avLst>
                <a:gd name="adj1" fmla="val -6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Text Box 630"/>
            <p:cNvSpPr txBox="1"/>
            <p:nvPr/>
          </p:nvSpPr>
          <p:spPr>
            <a:xfrm>
              <a:off x="5096591" y="2174694"/>
              <a:ext cx="1445699" cy="47279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Calibri"/>
                  <a:cs typeface="Arial"/>
                </a:rPr>
                <a:t>Steganography System</a:t>
              </a:r>
            </a:p>
          </p:txBody>
        </p:sp>
      </p:grpSp>
      <p:sp>
        <p:nvSpPr>
          <p:cNvPr id="16" name="Text Box 626"/>
          <p:cNvSpPr txBox="1"/>
          <p:nvPr/>
        </p:nvSpPr>
        <p:spPr>
          <a:xfrm>
            <a:off x="6840112" y="2965239"/>
            <a:ext cx="1173149" cy="52104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Arial"/>
              </a:rPr>
              <a:t>Channel FEC coder</a:t>
            </a:r>
          </a:p>
        </p:txBody>
      </p:sp>
    </p:spTree>
    <p:extLst>
      <p:ext uri="{BB962C8B-B14F-4D97-AF65-F5344CB8AC3E}">
        <p14:creationId xmlns:p14="http://schemas.microsoft.com/office/powerpoint/2010/main" val="25991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Embedding</a:t>
            </a:r>
            <a:endParaRPr lang="en-US" sz="32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Its optional second layer of security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endParaRPr lang="en-US" sz="1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It makes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an effort to hide the fact that the encrypted data even exists, so not drawing attention to it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endParaRPr lang="en-US" sz="1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 our implementation we embedded the encrypted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data (from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Rijndael) in a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RGB bitmap indexed image (carrier source ) which is a high security level.</a:t>
            </a:r>
          </a:p>
          <a:p>
            <a:pPr algn="just"/>
            <a:endParaRPr lang="en-US" sz="1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Each symbol in the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carrier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source represented by a set of 8 binary digits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the least significant digit (bit) is replaced with the encrypted data without obvious distortion to the source due to its nature (the effect of the LSB is neglected)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Implemented Embedding</a:t>
            </a:r>
            <a:r>
              <a:rPr lang="en-US" sz="32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System</a:t>
            </a:r>
            <a:endParaRPr lang="en-US" sz="3200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1428750"/>
            <a:ext cx="7287011" cy="2944294"/>
            <a:chOff x="0" y="184542"/>
            <a:chExt cx="4338039" cy="1856835"/>
          </a:xfrm>
          <a:solidFill>
            <a:schemeClr val="tx2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" name="Text Box 1"/>
            <p:cNvSpPr txBox="1"/>
            <p:nvPr/>
          </p:nvSpPr>
          <p:spPr>
            <a:xfrm>
              <a:off x="0" y="184542"/>
              <a:ext cx="786765" cy="96319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dirty="0">
                  <a:effectLst/>
                  <a:latin typeface="Cambria" pitchFamily="18" charset="0"/>
                  <a:ea typeface="Calibri"/>
                  <a:cs typeface="Times New Roman"/>
                </a:rPr>
                <a:t>Carrier </a:t>
              </a:r>
              <a:r>
                <a:rPr lang="en-US" sz="2400" dirty="0" smtClean="0">
                  <a:latin typeface="Cambria" pitchFamily="18" charset="0"/>
                  <a:ea typeface="Calibri"/>
                  <a:cs typeface="Times New Roman"/>
                </a:rPr>
                <a:t>Source</a:t>
              </a:r>
              <a:endParaRPr lang="en-US" sz="2400" dirty="0">
                <a:effectLst/>
                <a:latin typeface="Cambria" pitchFamily="18" charset="0"/>
                <a:ea typeface="Calibri"/>
                <a:cs typeface="Times New Roman"/>
              </a:endParaRPr>
            </a:p>
          </p:txBody>
        </p:sp>
        <p:sp>
          <p:nvSpPr>
            <p:cNvPr id="6" name="Text Box 2"/>
            <p:cNvSpPr txBox="1"/>
            <p:nvPr/>
          </p:nvSpPr>
          <p:spPr>
            <a:xfrm>
              <a:off x="0" y="1339702"/>
              <a:ext cx="786765" cy="701675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latin typeface="Cambria" pitchFamily="18" charset="0"/>
                  <a:ea typeface="Calibri"/>
                  <a:cs typeface="Times New Roman"/>
                </a:rPr>
                <a:t>Encrypted Data</a:t>
              </a:r>
              <a:endParaRPr lang="en-US" sz="2400" dirty="0">
                <a:effectLst/>
                <a:latin typeface="Cambria" pitchFamily="18" charset="0"/>
                <a:ea typeface="Calibri"/>
                <a:cs typeface="Times New Roman"/>
              </a:endParaRPr>
            </a:p>
          </p:txBody>
        </p:sp>
        <p:sp>
          <p:nvSpPr>
            <p:cNvPr id="7" name="Text Box 4"/>
            <p:cNvSpPr txBox="1"/>
            <p:nvPr/>
          </p:nvSpPr>
          <p:spPr>
            <a:xfrm>
              <a:off x="1541721" y="568990"/>
              <a:ext cx="1264920" cy="77046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effectLst/>
                  <a:latin typeface="Cambria" pitchFamily="18" charset="0"/>
                  <a:ea typeface="Calibri"/>
                  <a:cs typeface="Times New Roman"/>
                </a:rPr>
                <a:t>Embedding </a:t>
              </a:r>
              <a:r>
                <a:rPr lang="en-US" sz="2000" dirty="0" smtClean="0">
                  <a:effectLst/>
                  <a:latin typeface="Cambria" pitchFamily="18" charset="0"/>
                  <a:ea typeface="Calibri"/>
                  <a:cs typeface="Times New Roman"/>
                </a:rPr>
                <a:t>Algorithm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latin typeface="Cambria" pitchFamily="18" charset="0"/>
                  <a:ea typeface="Calibri"/>
                  <a:cs typeface="Times New Roman"/>
                </a:rPr>
                <a:t>LSBE</a:t>
              </a:r>
              <a:endParaRPr lang="en-US" sz="2000" dirty="0">
                <a:effectLst/>
                <a:latin typeface="Cambria" pitchFamily="18" charset="0"/>
                <a:ea typeface="Calibri"/>
                <a:cs typeface="Times New Roman"/>
              </a:endParaRPr>
            </a:p>
          </p:txBody>
        </p:sp>
        <p:sp>
          <p:nvSpPr>
            <p:cNvPr id="8" name="Text Box 5"/>
            <p:cNvSpPr txBox="1"/>
            <p:nvPr/>
          </p:nvSpPr>
          <p:spPr>
            <a:xfrm>
              <a:off x="3551274" y="184542"/>
              <a:ext cx="786765" cy="151621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effectLst/>
                  <a:latin typeface="Cambria" pitchFamily="18" charset="0"/>
                  <a:ea typeface="Calibri"/>
                  <a:cs typeface="Times New Roman"/>
                </a:rPr>
                <a:t>Carrier </a:t>
              </a:r>
              <a:r>
                <a:rPr lang="en-US" sz="1600" dirty="0" smtClean="0">
                  <a:effectLst/>
                  <a:latin typeface="Cambria" pitchFamily="18" charset="0"/>
                  <a:ea typeface="Calibri"/>
                  <a:cs typeface="Times New Roman"/>
                </a:rPr>
                <a:t>source </a:t>
              </a:r>
              <a:endParaRPr lang="en-US" sz="1600" dirty="0">
                <a:effectLst/>
                <a:latin typeface="Cambria" pitchFamily="18" charset="0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effectLst/>
                  <a:latin typeface="Cambria" pitchFamily="18" charset="0"/>
                  <a:ea typeface="Calibri"/>
                  <a:cs typeface="Times New Roman"/>
                </a:rPr>
                <a:t>+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effectLst/>
                  <a:latin typeface="Cambria" pitchFamily="18" charset="0"/>
                  <a:ea typeface="Calibri"/>
                  <a:cs typeface="Times New Roman"/>
                </a:rPr>
                <a:t>Secret </a:t>
              </a:r>
              <a:r>
                <a:rPr lang="en-US" sz="1600" dirty="0" smtClean="0">
                  <a:latin typeface="Cambria" pitchFamily="18" charset="0"/>
                  <a:ea typeface="Calibri"/>
                  <a:cs typeface="Times New Roman"/>
                </a:rPr>
                <a:t>information</a:t>
              </a:r>
              <a:endParaRPr lang="en-US" sz="1600" dirty="0">
                <a:effectLst/>
                <a:latin typeface="Cambria" pitchFamily="18" charset="0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effectLst/>
                  <a:latin typeface="Cambria" pitchFamily="18" charset="0"/>
                  <a:ea typeface="Calibri"/>
                  <a:cs typeface="Times New Roman"/>
                </a:rPr>
                <a:t> 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786809" y="809269"/>
              <a:ext cx="754380" cy="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817628" y="1010093"/>
              <a:ext cx="754380" cy="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 flipV="1">
              <a:off x="786809" y="1148316"/>
              <a:ext cx="754380" cy="553011"/>
            </a:xfrm>
            <a:prstGeom prst="bentConnector3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2" name="Text Box 21"/>
            <p:cNvSpPr txBox="1"/>
            <p:nvPr/>
          </p:nvSpPr>
          <p:spPr>
            <a:xfrm>
              <a:off x="1633058" y="1765152"/>
              <a:ext cx="1043342" cy="276225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 smtClean="0">
                  <a:effectLst/>
                  <a:latin typeface="Cambria" pitchFamily="18" charset="0"/>
                  <a:ea typeface="Calibri"/>
                  <a:cs typeface="Times New Roman"/>
                </a:rPr>
                <a:t>Decoding Key</a:t>
              </a:r>
              <a:endParaRPr lang="en-US" dirty="0">
                <a:effectLst/>
                <a:latin typeface="Cambria" pitchFamily="18" charset="0"/>
                <a:ea typeface="Calibri"/>
                <a:cs typeface="Times New Roman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174181" y="1339451"/>
              <a:ext cx="0" cy="41465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0451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Embedding System Application with AES</a:t>
            </a:r>
            <a:endParaRPr lang="en-US" sz="32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04775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To increase the data security and protection steganography is used to conceal the encrypted data within another carrier data file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5009" y="2202418"/>
            <a:ext cx="5257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4020" y="219075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AES cipher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key         </a:t>
            </a:r>
            <a:r>
              <a:rPr lang="en-US" dirty="0" smtClean="0"/>
              <a:t>2B </a:t>
            </a:r>
            <a:r>
              <a:rPr lang="en-US" dirty="0"/>
              <a:t>7E 15 16 28 AE D2 A6 AB F7 15 88 09 CF 4F 3C </a:t>
            </a:r>
            <a:r>
              <a:rPr lang="en-US" i="1" baseline="-25000" dirty="0" smtClean="0"/>
              <a:t>HEX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405009" y="1766133"/>
            <a:ext cx="5257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" y="1754465"/>
            <a:ext cx="7968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Input Data 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                </a:t>
            </a:r>
            <a:r>
              <a:rPr lang="en-US" dirty="0" smtClean="0"/>
              <a:t>Implementation </a:t>
            </a:r>
            <a:r>
              <a:rPr lang="en-US" dirty="0"/>
              <a:t>of a digital communication System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05009" y="2659618"/>
            <a:ext cx="5257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2000" y="261121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Encrypted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Data  </a:t>
            </a:r>
            <a:r>
              <a:rPr lang="en-US" dirty="0" smtClean="0"/>
              <a:t>	       </a:t>
            </a:r>
            <a:r>
              <a:rPr lang="en-US" sz="1400" dirty="0" smtClean="0">
                <a:ea typeface="Calibri"/>
                <a:cs typeface="Arial"/>
              </a:rPr>
              <a:t>§</a:t>
            </a:r>
            <a:r>
              <a:rPr lang="en-US" sz="1400" dirty="0">
                <a:ea typeface="Calibri"/>
                <a:cs typeface="Calibri"/>
              </a:rPr>
              <a:t>¦</a:t>
            </a:r>
            <a:r>
              <a:rPr lang="en-US" sz="1400" dirty="0">
                <a:ea typeface="Calibri"/>
                <a:cs typeface="Arial"/>
              </a:rPr>
              <a:t>&lt;]­</a:t>
            </a:r>
            <a:r>
              <a:rPr lang="en-US" sz="1400" dirty="0" err="1">
                <a:ea typeface="Calibri"/>
                <a:cs typeface="Arial"/>
              </a:rPr>
              <a:t>C</a:t>
            </a:r>
            <a:r>
              <a:rPr lang="en-US" sz="1400" dirty="0" err="1">
                <a:ea typeface="Calibri"/>
                <a:cs typeface="Calibri"/>
              </a:rPr>
              <a:t>£</a:t>
            </a:r>
            <a:r>
              <a:rPr lang="en-US" sz="1400" dirty="0" err="1">
                <a:ea typeface="Calibri"/>
                <a:cs typeface="Arial"/>
              </a:rPr>
              <a:t>S</a:t>
            </a:r>
            <a:r>
              <a:rPr lang="en-US" sz="1400" dirty="0" err="1">
                <a:ea typeface="Calibri"/>
                <a:cs typeface="Calibri"/>
              </a:rPr>
              <a:t>ø</a:t>
            </a:r>
            <a:r>
              <a:rPr lang="en-US" sz="1400" dirty="0" err="1">
                <a:ea typeface="Calibri"/>
                <a:cs typeface="Arial"/>
              </a:rPr>
              <a:t>fs</a:t>
            </a:r>
            <a:r>
              <a:rPr lang="en-US" sz="1400" dirty="0" err="1">
                <a:ea typeface="Calibri"/>
                <a:cs typeface="Calibri"/>
              </a:rPr>
              <a:t>Õú</a:t>
            </a:r>
            <a:r>
              <a:rPr lang="en-US" sz="1400" dirty="0" err="1">
                <a:ea typeface="Calibri"/>
                <a:cs typeface="Arial"/>
              </a:rPr>
              <a:t>eíþGØÇD</a:t>
            </a:r>
            <a:r>
              <a:rPr lang="en-US" sz="1400" dirty="0">
                <a:ea typeface="Calibri"/>
                <a:cs typeface="Arial"/>
              </a:rPr>
              <a:t>¢)</a:t>
            </a:r>
            <a:r>
              <a:rPr lang="en-US" sz="1400" dirty="0" err="1">
                <a:ea typeface="Calibri"/>
                <a:cs typeface="Arial"/>
              </a:rPr>
              <a:t>VsÌ</a:t>
            </a:r>
            <a:r>
              <a:rPr lang="en-US" sz="1400" dirty="0">
                <a:ea typeface="Calibri"/>
                <a:cs typeface="Arial"/>
              </a:rPr>
              <a:t> ×</a:t>
            </a:r>
            <a:r>
              <a:rPr lang="en-US" sz="1400" dirty="0" err="1">
                <a:ea typeface="Calibri"/>
                <a:cs typeface="Arial"/>
              </a:rPr>
              <a:t>ÔºÉõu</a:t>
            </a:r>
            <a:r>
              <a:rPr lang="en-US" sz="1400" dirty="0">
                <a:ea typeface="Calibri"/>
                <a:cs typeface="Arial"/>
              </a:rPr>
              <a:t>}÷k¸³&gt;BðG¹To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95800" y="3105150"/>
            <a:ext cx="1066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1999" y="3105150"/>
            <a:ext cx="4832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The steganography generated key   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                 </a:t>
            </a:r>
            <a:r>
              <a:rPr lang="en-US" dirty="0" smtClean="0"/>
              <a:t>200 </a:t>
            </a:r>
            <a:r>
              <a:rPr lang="en-US" i="1" baseline="-25000" dirty="0" smtClean="0"/>
              <a:t>HEX  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895600" y="3566508"/>
            <a:ext cx="4228162" cy="1596042"/>
            <a:chOff x="19050" y="0"/>
            <a:chExt cx="3429000" cy="1381125"/>
          </a:xfrm>
        </p:grpSpPr>
        <p:pic>
          <p:nvPicPr>
            <p:cNvPr id="22" name="Picture 21" descr="C:\Documents and Settings\MOHAMMAD\My Documents\MATLAB\Steg-image-with-tex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550" y="95250"/>
              <a:ext cx="971550" cy="9715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 descr="C:\Documents and Settings\MOHAMMAD\My Documents\MATLAB\Untitled - 1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" y="95250"/>
              <a:ext cx="962025" cy="9620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 Box 616"/>
            <p:cNvSpPr txBox="1"/>
            <p:nvPr/>
          </p:nvSpPr>
          <p:spPr>
            <a:xfrm>
              <a:off x="419100" y="1114425"/>
              <a:ext cx="961390" cy="119849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 dirty="0" smtClean="0">
                  <a:solidFill>
                    <a:srgbClr val="4F81BD"/>
                  </a:solidFill>
                  <a:effectLst/>
                  <a:latin typeface="Calibri"/>
                  <a:ea typeface="Calibri"/>
                  <a:cs typeface="Arial"/>
                </a:rPr>
                <a:t>Original source file</a:t>
              </a:r>
              <a:endParaRPr lang="en-US" sz="900" b="1" dirty="0">
                <a:solidFill>
                  <a:srgbClr val="4F81BD"/>
                </a:solidFill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25" name="Text Box 617"/>
            <p:cNvSpPr txBox="1"/>
            <p:nvPr/>
          </p:nvSpPr>
          <p:spPr>
            <a:xfrm>
              <a:off x="2124075" y="1123950"/>
              <a:ext cx="961390" cy="119849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 dirty="0">
                  <a:solidFill>
                    <a:srgbClr val="4F81BD"/>
                  </a:solidFill>
                  <a:effectLst/>
                  <a:latin typeface="Calibri"/>
                  <a:ea typeface="Calibri"/>
                  <a:cs typeface="Arial"/>
                </a:rPr>
                <a:t>The </a:t>
              </a:r>
              <a:r>
                <a:rPr lang="en-US" sz="900" b="1" dirty="0" smtClean="0">
                  <a:solidFill>
                    <a:srgbClr val="4F81BD"/>
                  </a:solidFill>
                  <a:effectLst/>
                  <a:latin typeface="Calibri"/>
                  <a:ea typeface="Calibri"/>
                  <a:cs typeface="Arial"/>
                </a:rPr>
                <a:t>Embedded source</a:t>
              </a:r>
              <a:endParaRPr lang="en-US" sz="900" b="1" dirty="0">
                <a:solidFill>
                  <a:srgbClr val="4F81BD"/>
                </a:solidFill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050" y="0"/>
              <a:ext cx="3429000" cy="1381125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81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4F81BD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/>
                <a:ea typeface="Times New Roman"/>
                <a:cs typeface="Times New Roman"/>
              </a:rPr>
              <a:t>Channel coding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/>
                <a:ea typeface="Times New Roman"/>
                <a:cs typeface="Times New Roman"/>
              </a:rPr>
              <a:t>FEC    BCH(15,5,7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mbria"/>
                <a:ea typeface="Times New Roman"/>
                <a:cs typeface="Times New Roman"/>
              </a:rPr>
              <a:t>)</a:t>
            </a:r>
          </a:p>
        </p:txBody>
      </p:sp>
      <p:sp>
        <p:nvSpPr>
          <p:cNvPr id="4" name="Text Box 448"/>
          <p:cNvSpPr txBox="1"/>
          <p:nvPr/>
        </p:nvSpPr>
        <p:spPr>
          <a:xfrm>
            <a:off x="547426" y="438150"/>
            <a:ext cx="1096775" cy="203504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2000" b="1" cap="all" dirty="0" smtClean="0">
                <a:ln>
                  <a:noFill/>
                </a:ln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Cambria"/>
                <a:ea typeface="Times New Roman"/>
                <a:cs typeface="Times New Roman"/>
              </a:rPr>
              <a:t>3</a:t>
            </a:r>
            <a:endParaRPr lang="en-US" sz="1400" b="1" dirty="0">
              <a:solidFill>
                <a:srgbClr val="4F81BD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78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Forward Error </a:t>
            </a:r>
            <a:r>
              <a:rPr lang="en-US" sz="2800" b="1" dirty="0" smtClean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Correction</a:t>
            </a:r>
            <a:br>
              <a:rPr lang="en-US" sz="2800" b="1" dirty="0" smtClean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</a:br>
            <a:r>
              <a:rPr lang="en-US" sz="2000" dirty="0" smtClean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Block BCH Encoder</a:t>
            </a:r>
            <a:endParaRPr lang="en-US" sz="2000" dirty="0">
              <a:solidFill>
                <a:srgbClr val="4F81BD"/>
              </a:solidFill>
              <a:latin typeface="Cambria"/>
              <a:ea typeface="SimSu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733800"/>
          </a:xfrm>
        </p:spPr>
        <p:txBody>
          <a:bodyPr>
            <a:normAutofit/>
          </a:bodyPr>
          <a:lstStyle/>
          <a:p>
            <a:pPr algn="just"/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Channel coding or error control coding is a part of a Digital communication system used to detect the errors in the data and correct it using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redundant bits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added to the original data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endParaRPr lang="en-US" sz="1600" dirty="0"/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The added redundancy should be acceptable in terms of the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Channel </a:t>
            </a:r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Capacity</a:t>
            </a:r>
          </a:p>
          <a:p>
            <a:pPr marL="0" indent="0">
              <a:buNone/>
            </a:pPr>
            <a:endParaRPr lang="en-US" sz="1400" b="1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This class of codes is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highly flexible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allowing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control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over block length and acceptable error thresholds, it can be designed to a given specification and mathematical constrains</a:t>
            </a:r>
          </a:p>
          <a:p>
            <a:pPr algn="just"/>
            <a:endParaRPr lang="en-US" sz="1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The primary advantage of BCH codes is the ease of decoding, by algebraic method known as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syndrome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decoding which  Allows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Faster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error detection and correction.</a:t>
            </a:r>
          </a:p>
          <a:p>
            <a:pPr algn="just"/>
            <a:endParaRPr lang="en-US" sz="1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 block FEC codes which are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extensively used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in </a:t>
            </a:r>
            <a:r>
              <a:rPr lang="en-US" sz="1400" u="sng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communication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systems and </a:t>
            </a:r>
            <a:r>
              <a:rPr lang="en-US" sz="1400" u="sng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computer storage devices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(Reed-Solomon)</a:t>
            </a:r>
          </a:p>
          <a:p>
            <a:endParaRPr lang="en-US" sz="1400" b="1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34"/>
            <a:ext cx="8229600" cy="85725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Channel </a:t>
            </a:r>
            <a:r>
              <a:rPr lang="en-US" sz="2000" b="1" dirty="0" smtClean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Capacity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19150"/>
                <a:ext cx="8229600" cy="4114800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n-US" sz="16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the channel capacity  “ </a:t>
                </a:r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C</a:t>
                </a: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”  is the maximum average information that can be transmitted over the channel per each channel use</a:t>
                </a:r>
              </a:p>
              <a:p>
                <a:pPr algn="just"/>
                <a:endParaRPr lang="en-US" sz="1600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algn="just"/>
                <a:r>
                  <a:rPr lang="en-US" sz="1600" dirty="0">
                    <a:solidFill>
                      <a:srgbClr val="00B0F0"/>
                    </a:solidFill>
                    <a:latin typeface="Cambria" pitchFamily="18" charset="0"/>
                  </a:rPr>
                  <a:t>For 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Cambria" pitchFamily="18" charset="0"/>
                  </a:rPr>
                  <a:t>BSC the capacity is obtained form </a:t>
                </a:r>
              </a:p>
              <a:p>
                <a:pPr algn="just"/>
                <a:endParaRPr lang="en-US" sz="1600" dirty="0" smtClean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C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𝐼</m:t>
                          </m:r>
                          <m:r>
                            <a:rPr lang="en-US" sz="1600" i="1">
                              <a:latin typeface="Cambria Math"/>
                            </a:rPr>
                            <m:t>(</m:t>
                          </m:r>
                          <m:r>
                            <a:rPr lang="en-US" sz="1600" i="1">
                              <a:latin typeface="Cambria Math"/>
                            </a:rPr>
                            <m:t>𝑋</m:t>
                          </m:r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latin typeface="Cambria Math"/>
                            </a:rPr>
                            <m:t>𝑌</m:t>
                          </m:r>
                          <m:r>
                            <a:rPr lang="en-US" sz="1600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1600" i="1">
                              <a:latin typeface="Cambria Math"/>
                            </a:rPr>
                            <m:t>− </m:t>
                          </m:r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  <m:r>
                            <a:rPr lang="en-US" sz="1600" i="1">
                              <a:latin typeface="Cambria Math"/>
                            </a:rPr>
                            <m:t>(</m:t>
                          </m:r>
                          <m:r>
                            <a:rPr lang="en-US" sz="1600" i="1">
                              <a:latin typeface="Cambria Math"/>
                            </a:rPr>
                            <m:t>𝑋</m:t>
                          </m:r>
                          <m:r>
                            <a:rPr lang="en-US" sz="1600" i="1">
                              <a:latin typeface="Cambria Math"/>
                            </a:rPr>
                            <m:t>|</m:t>
                          </m:r>
                          <m:r>
                            <a:rPr lang="en-US" sz="1600" i="1">
                              <a:latin typeface="Cambria Math"/>
                            </a:rPr>
                            <m:t>𝑌</m:t>
                          </m:r>
                          <m:r>
                            <a:rPr lang="en-US" sz="1600" i="1">
                              <a:latin typeface="Cambria Math"/>
                            </a:rPr>
                            <m:t> )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1600" dirty="0" smtClean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marL="0" indent="0" algn="just">
                  <a:buNone/>
                </a:pPr>
                <a:endParaRPr lang="en-US" sz="1600" dirty="0" smtClean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15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1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15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is the entropy of the transmitted source of  data and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1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US" sz="15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15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5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the joint entropy between the transmitted data X and data Y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𝑌</m:t>
                          </m:r>
                          <m:r>
                            <a:rPr lang="en-US" sz="1600" i="1">
                              <a:latin typeface="Cambria Math"/>
                            </a:rPr>
                            <m:t>|</m:t>
                          </m:r>
                          <m:r>
                            <a:rPr lang="en-US" sz="1600" i="1">
                              <a:latin typeface="Cambria Math"/>
                            </a:rPr>
                            <m:t>𝑋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=−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1600" i="1">
                              <a:latin typeface="Cambria Math"/>
                            </a:rPr>
                            <m:t>.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16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1600" i="1">
                                  <a:latin typeface="Cambria Math"/>
                                </a:rPr>
                                <m:t>𝑙𝑜𝑔</m:t>
                              </m:r>
                            </m:fName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15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en-US" sz="15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5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is the probability of receiving  Y given X is transmitted and it could be obtained from .</a:t>
                </a:r>
                <a:endParaRPr lang="en-US" sz="1500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algn="just"/>
                <a:endParaRPr lang="en-US" sz="1600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algn="just"/>
                <a:r>
                  <a:rPr lang="en-US" sz="1600" dirty="0">
                    <a:solidFill>
                      <a:srgbClr val="00B0F0"/>
                    </a:solidFill>
                    <a:latin typeface="Cambria" pitchFamily="18" charset="0"/>
                  </a:rPr>
                  <a:t>For  AWGN  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Cambria" pitchFamily="18" charset="0"/>
                  </a:rPr>
                  <a:t>channel</a:t>
                </a:r>
              </a:p>
              <a:p>
                <a:pPr marL="0" indent="0" algn="just">
                  <a:buNone/>
                </a:pPr>
                <a:r>
                  <a:rPr lang="en-US" sz="1600" dirty="0">
                    <a:solidFill>
                      <a:srgbClr val="00B0F0"/>
                    </a:solidFill>
                    <a:latin typeface="Cambria" pitchFamily="18" charset="0"/>
                  </a:rPr>
                  <a:t> 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Cambria" pitchFamily="18" charset="0"/>
                  </a:rPr>
                  <a:t>        </a:t>
                </a:r>
                <a:r>
                  <a:rPr lang="en-US" sz="16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Shannon-</a:t>
                </a:r>
                <a:r>
                  <a:rPr lang="en-US" sz="1600" dirty="0" err="1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Hartly</a:t>
                </a:r>
                <a:r>
                  <a:rPr lang="en-US" sz="16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theorem stats that</a:t>
                </a:r>
              </a:p>
              <a:p>
                <a:pPr marL="0" indent="0" algn="just">
                  <a:buNone/>
                </a:pP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			      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𝐵𝑙𝑜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16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sz="16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)</a:t>
                </a:r>
              </a:p>
              <a:p>
                <a:pPr algn="just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19150"/>
                <a:ext cx="8229600" cy="4114800"/>
              </a:xfrm>
              <a:blipFill rotWithShape="1">
                <a:blip r:embed="rId2"/>
                <a:stretch>
                  <a:fillRect l="-148" t="-1333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0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Block coding</a:t>
            </a:r>
            <a:br>
              <a:rPr lang="en-US" sz="2800" b="1" dirty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</a:br>
            <a:r>
              <a:rPr lang="en-US" sz="2800" b="1" dirty="0" smtClean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BCH </a:t>
            </a:r>
            <a:r>
              <a:rPr lang="en-US" sz="2800" b="1" dirty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3950"/>
                <a:ext cx="8534400" cy="3962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3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The Bose , </a:t>
                </a:r>
                <a:r>
                  <a:rPr lang="en-US" sz="2300" dirty="0" err="1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Chaudhuri</a:t>
                </a:r>
                <a:r>
                  <a:rPr lang="en-US" sz="23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and </a:t>
                </a:r>
                <a:r>
                  <a:rPr lang="en-US" sz="2300" dirty="0" err="1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Hocquenghem</a:t>
                </a:r>
                <a:r>
                  <a:rPr lang="en-US" sz="23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codes is a powerful random multiple error correcting cyclic codes.</a:t>
                </a:r>
              </a:p>
              <a:p>
                <a:r>
                  <a:rPr lang="en-US" sz="23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Even be found bch</a:t>
                </a:r>
                <a14:m>
                  <m:oMath xmlns:m="http://schemas.openxmlformats.org/officeDocument/2006/math">
                    <m:r>
                      <a:rPr lang="en-US" sz="23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3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23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6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                       Block length :                                   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600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                       Number of parity-check digits:         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𝑚𝑡</m:t>
                    </m:r>
                  </m:oMath>
                </a14:m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       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                       Minimum distance :                        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𝑑𝑚𝑖𝑛</m:t>
                    </m:r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≥</m:t>
                    </m:r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            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      </a:t>
                </a:r>
                <a:r>
                  <a:rPr lang="en-US" sz="23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Where</a:t>
                </a:r>
                <a:r>
                  <a:rPr lang="en-US" sz="26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:</a:t>
                </a:r>
                <a:endParaRPr lang="en-US" sz="2600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                  </a:t>
                </a:r>
                <a:r>
                  <a:rPr lang="en-US" sz="2600" i="1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n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: output </a:t>
                </a:r>
                <a:r>
                  <a:rPr lang="en-US" sz="2600" dirty="0" err="1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codeword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length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                  </a:t>
                </a:r>
                <a:r>
                  <a:rPr lang="en-US" sz="2600" i="1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k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:input bits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                  </a:t>
                </a:r>
                <a:r>
                  <a:rPr lang="en-US" sz="2600" i="1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m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:the order of primitive polynomial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                  </a:t>
                </a:r>
                <a:r>
                  <a:rPr lang="en-US" sz="2600" i="1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t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: number of errors that can be correct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                 </a:t>
                </a:r>
                <a:r>
                  <a:rPr lang="en-US" sz="2600" i="1" dirty="0" err="1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d</a:t>
                </a:r>
                <a:r>
                  <a:rPr lang="en-US" sz="2600" i="1" baseline="-25000" dirty="0" err="1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min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: the minimum distance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3950"/>
                <a:ext cx="8534400" cy="3962400"/>
              </a:xfrm>
              <a:blipFill rotWithShape="1">
                <a:blip r:embed="rId2"/>
                <a:stretch>
                  <a:fillRect l="-214" t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6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BCH(15,5,7)</a:t>
            </a:r>
            <a:br>
              <a:rPr lang="en-US" sz="2400" b="1" dirty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</a:br>
            <a:r>
              <a:rPr lang="en-US" sz="1800" dirty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Generation </a:t>
            </a:r>
            <a:r>
              <a:rPr lang="en-US" sz="1800" dirty="0" smtClean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matrix &amp;</a:t>
            </a:r>
            <a:r>
              <a:rPr lang="en-US" sz="1800" dirty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 data</a:t>
            </a:r>
            <a:r>
              <a:rPr lang="en-US" sz="1800" dirty="0" smtClean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 Encoding</a:t>
            </a:r>
            <a:endParaRPr lang="en-US" sz="1800" dirty="0">
              <a:solidFill>
                <a:srgbClr val="4F81BD"/>
              </a:solidFill>
              <a:latin typeface="Cambria"/>
              <a:ea typeface="SimSu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800101"/>
                <a:ext cx="7924800" cy="4343399"/>
              </a:xfrm>
            </p:spPr>
            <p:txBody>
              <a:bodyPr>
                <a:normAutofit fontScale="70000" lnSpcReduction="20000"/>
              </a:bodyPr>
              <a:lstStyle/>
              <a:p>
                <a:endParaRPr lang="en-US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US" sz="20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Primitive </a:t>
                </a:r>
                <a:r>
                  <a:rPr lang="en-US" sz="20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polynomial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0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0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sz="20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0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&amp; </a:t>
                </a:r>
                <a:r>
                  <a:rPr lang="en-US" sz="20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t=3 , </a:t>
                </a:r>
                <a14:m>
                  <m:oMath xmlns:m="http://schemas.openxmlformats.org/officeDocument/2006/math">
                    <m:r>
                      <a:rPr lang="en-US" sz="21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US" sz="21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1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en-US" sz="20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,</a:t>
                </a:r>
                <a:r>
                  <a:rPr lang="en-US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15</m:t>
                    </m:r>
                    <m:r>
                      <a:rPr lang="en-US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𝑑𝑚𝑖𝑛</m:t>
                    </m:r>
                    <m:r>
                      <a:rPr lang="en-US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7</m:t>
                    </m:r>
                  </m:oMath>
                </a14:m>
                <a:endParaRPr lang="en-US" sz="2000" dirty="0" smtClean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10</m:t>
                            </m:r>
                          </m:sup>
                        </m:s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8</m:t>
                            </m:r>
                          </m:sup>
                        </m:s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[ 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tx1"/>
                  </a:solidFill>
                  <a:latin typeface="Cambria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𝐺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sz="200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sz="2000" smtClean="0">
                        <a:solidFill>
                          <a:schemeClr val="accent6"/>
                        </a:solidFill>
                        <a:latin typeface="Cambria Math"/>
                      </a:rPr>
                      <m:t>𝑃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mbria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𝐺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b="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b="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b="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b="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b="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b="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b="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b="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b="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00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itchFamily="18" charset="0"/>
                </a:endParaRPr>
              </a:p>
              <a:p>
                <a:endParaRPr lang="en-US" sz="2000" dirty="0" smtClean="0">
                  <a:solidFill>
                    <a:schemeClr val="tx1"/>
                  </a:solidFill>
                  <a:latin typeface="Cambria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" pitchFamily="18" charset="0"/>
                  </a:rPr>
                  <a:t>                             ;</a:t>
                </a:r>
                <a:r>
                  <a:rPr lang="en-US" sz="2000" dirty="0">
                    <a:solidFill>
                      <a:srgbClr val="FFC000"/>
                    </a:solidFill>
                    <a:latin typeface="Cambria" pitchFamily="18" charset="0"/>
                  </a:rPr>
                  <a:t> </a:t>
                </a:r>
                <a:r>
                  <a:rPr lang="en-US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C</a:t>
                </a:r>
                <a:r>
                  <a:rPr lang="en-US" sz="2000" dirty="0">
                    <a:solidFill>
                      <a:srgbClr val="FFC000"/>
                    </a:solidFill>
                    <a:latin typeface="Cambria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mbria" pitchFamily="18" charset="0"/>
                  </a:rPr>
                  <a:t>: code words , </a:t>
                </a: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d</a:t>
                </a:r>
                <a:r>
                  <a:rPr lang="en-US" sz="2000" dirty="0">
                    <a:latin typeface="Cambria" pitchFamily="18" charset="0"/>
                  </a:rPr>
                  <a:t>: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" pitchFamily="18" charset="0"/>
                  </a:rPr>
                  <a:t> message </a:t>
                </a:r>
                <a:endParaRPr lang="en-US" sz="2000" dirty="0">
                  <a:solidFill>
                    <a:schemeClr val="tx1"/>
                  </a:solidFill>
                  <a:latin typeface="Cambria" pitchFamily="18" charset="0"/>
                </a:endParaRPr>
              </a:p>
              <a:p>
                <a:endParaRPr lang="en-US" sz="140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800101"/>
                <a:ext cx="7924800" cy="4343399"/>
              </a:xfrm>
              <a:blipFill rotWithShape="1">
                <a:blip r:embed="rId2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5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317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Decoding </a:t>
            </a:r>
            <a:r>
              <a:rPr lang="en-US" sz="2400" b="1" dirty="0" smtClean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BCH </a:t>
            </a:r>
            <a:r>
              <a:rPr lang="en-US" sz="2400" b="1" dirty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(</a:t>
            </a:r>
            <a:r>
              <a:rPr lang="en-US" sz="2000" dirty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syndrome decoding</a:t>
            </a:r>
            <a:r>
              <a:rPr lang="en-US" sz="2400" b="1" dirty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)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00" y="795819"/>
            <a:ext cx="3108049" cy="41800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795819"/>
            <a:ext cx="19741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For any BCH code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7512" y="1193849"/>
                <a:ext cx="4572000" cy="3600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𝐻</m:t>
                      </m:r>
                      <m:r>
                        <a:rPr lang="en-US" sz="1600" i="1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12" y="1193849"/>
                <a:ext cx="4572000" cy="3600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7512" y="1586269"/>
                <a:ext cx="5235088" cy="3415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</a:rPr>
                  <a:t> if the input of the BCH decoder is the code word </a:t>
                </a:r>
                <a:r>
                  <a:rPr lang="en-US" sz="1400" b="1" i="1" dirty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</a:rPr>
                  <a:t>r </a:t>
                </a: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</a:rPr>
                  <a:t>which contains errors</a:t>
                </a:r>
                <a:r>
                  <a:rPr lang="en-US" sz="1400" b="1" i="1" dirty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</a:rPr>
                  <a:t>so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/>
                        </a:rPr>
                        <m:t>𝒓</m:t>
                      </m:r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𝐶</m:t>
                      </m:r>
                      <m:r>
                        <a:rPr lang="en-US" sz="1400" i="1">
                          <a:latin typeface="Cambria Math"/>
                        </a:rPr>
                        <m:t> ⨁ </m:t>
                      </m:r>
                      <m:r>
                        <a:rPr lang="en-US" sz="1400" i="1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sz="1400" dirty="0" smtClean="0">
                  <a:latin typeface="Cambria" pitchFamily="18" charset="0"/>
                </a:endParaRPr>
              </a:p>
              <a:p>
                <a:endParaRPr lang="en-US" sz="1400" dirty="0" smtClean="0">
                  <a:latin typeface="Cambria" pitchFamily="18" charset="0"/>
                </a:endParaRPr>
              </a:p>
              <a:p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</a:rPr>
                  <a:t>The definition states that the Syndrome </a:t>
                </a:r>
                <a:r>
                  <a:rPr lang="en-US" sz="1400" b="1" i="1" dirty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</a:rPr>
                  <a:t>S</a:t>
                </a: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</a:rPr>
                  <a:t> is the multiplication of the output </a:t>
                </a:r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</a:rPr>
                  <a:t>code word </a:t>
                </a: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</a:rPr>
                  <a:t>by the parity check matrix </a:t>
                </a:r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</a:rPr>
                  <a:t>H</a:t>
                </a:r>
                <a:endParaRPr lang="en-US" sz="1400" dirty="0" smtClean="0">
                  <a:latin typeface="Cambria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𝑆</m:t>
                      </m:r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𝐻</m:t>
                      </m:r>
                      <m:r>
                        <a:rPr lang="en-US" sz="1400" i="1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  <a:p>
                <a:pPr algn="ctr"/>
                <a:r>
                  <a:rPr lang="en-US" sz="1400" dirty="0"/>
                  <a:t>      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𝑆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𝐻</m:t>
                    </m:r>
                    <m:r>
                      <a:rPr lang="en-US" sz="14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(</m:t>
                        </m:r>
                        <m:r>
                          <a:rPr lang="en-US" sz="1400" i="1">
                            <a:latin typeface="Cambria Math"/>
                          </a:rPr>
                          <m:t>𝐶</m:t>
                        </m:r>
                        <m:r>
                          <a:rPr lang="en-US" sz="1400" i="1">
                            <a:latin typeface="Cambria Math"/>
                          </a:rPr>
                          <m:t> ⨁ </m:t>
                        </m:r>
                        <m:r>
                          <a:rPr lang="en-US" sz="1400" i="1">
                            <a:latin typeface="Cambria Math"/>
                          </a:rPr>
                          <m:t>𝑒</m:t>
                        </m:r>
                        <m:r>
                          <a:rPr lang="en-US" sz="14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algn="ctr"/>
                <a:r>
                  <a:rPr lang="en-US" sz="1400" dirty="0"/>
                  <a:t>       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𝑆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𝐻</m:t>
                    </m:r>
                    <m:r>
                      <a:rPr lang="en-US" sz="14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 ⨁</m:t>
                    </m:r>
                    <m:r>
                      <a:rPr lang="en-US" sz="1400" i="1">
                        <a:latin typeface="Cambria Math"/>
                      </a:rPr>
                      <m:t>𝐻</m:t>
                    </m:r>
                    <m:r>
                      <a:rPr lang="en-US" sz="14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400" dirty="0"/>
                  <a:t> </a:t>
                </a:r>
              </a:p>
              <a:p>
                <a:pPr algn="ctr"/>
                <a:r>
                  <a:rPr lang="en-US" sz="1400" dirty="0"/>
                  <a:t> 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𝑆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𝐻</m:t>
                    </m:r>
                    <m:r>
                      <a:rPr lang="en-US" sz="14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latin typeface="Cambria Math"/>
                          </a:rPr>
                          <m:t>0</m:t>
                        </m:r>
                      </m:e>
                    </m:nary>
                  </m:oMath>
                </a14:m>
                <a:endParaRPr lang="en-US" sz="1400" dirty="0" smtClean="0">
                  <a:latin typeface="Cambria" pitchFamily="18" charset="0"/>
                </a:endParaRPr>
              </a:p>
              <a:p>
                <a:pPr algn="ctr"/>
                <a:endParaRPr lang="en-US" sz="1400" dirty="0">
                  <a:latin typeface="Cambria" pitchFamily="18" charset="0"/>
                </a:endParaRPr>
              </a:p>
              <a:p>
                <a:pPr algn="just"/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</a:rPr>
                  <a:t>So the error could be corrected according to look up table </a:t>
                </a:r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</a:rPr>
                  <a:t>generated </a:t>
                </a: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</a:rPr>
                  <a:t>for all possible error patterns so the correct code word is obtained by</a:t>
                </a:r>
              </a:p>
              <a:p>
                <a:pPr algn="ctr"/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𝐶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𝑟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1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</m:nary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12" y="1586269"/>
                <a:ext cx="5235088" cy="3415679"/>
              </a:xfrm>
              <a:prstGeom prst="rect">
                <a:avLst/>
              </a:prstGeom>
              <a:blipFill rotWithShape="1">
                <a:blip r:embed="rId4"/>
                <a:stretch>
                  <a:fillRect l="-349" t="-357" r="-34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9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23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Performance of BCH(15,5,7</a:t>
            </a:r>
            <a:r>
              <a:rPr lang="en-US" sz="2400" b="1" dirty="0" smtClean="0">
                <a:solidFill>
                  <a:srgbClr val="4F81BD"/>
                </a:solidFill>
                <a:latin typeface="Cambria"/>
                <a:ea typeface="SimSun"/>
                <a:cs typeface="Times New Roman"/>
              </a:rPr>
              <a:t>)</a:t>
            </a:r>
            <a:endParaRPr lang="en-US" sz="2400" b="1" dirty="0">
              <a:solidFill>
                <a:srgbClr val="4F81BD"/>
              </a:solidFill>
              <a:latin typeface="Cambria"/>
              <a:ea typeface="SimSun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66" y="796949"/>
            <a:ext cx="3647954" cy="216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25" y="742950"/>
            <a:ext cx="4648200" cy="21628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2400" y="1555188"/>
            <a:ext cx="1946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Theoretical</a:t>
            </a:r>
            <a:r>
              <a:rPr lang="en-US" sz="1200" b="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and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practical 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Performance over AWGN 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channel  for BCH(15,5,7)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77" y="2782156"/>
            <a:ext cx="3182420" cy="238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161" y="3406522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 </a:t>
            </a:r>
            <a:r>
              <a:rPr lang="en-US" sz="1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The </a:t>
            </a: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comparison between coded</a:t>
            </a:r>
          </a:p>
          <a:p>
            <a:pPr algn="just"/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 </a:t>
            </a:r>
            <a:r>
              <a:rPr lang="en-US" sz="1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and </a:t>
            </a: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non-coded signal is shown</a:t>
            </a:r>
          </a:p>
          <a:p>
            <a:pPr algn="just"/>
            <a:r>
              <a:rPr lang="en-US" sz="12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 it shows better performance for </a:t>
            </a:r>
          </a:p>
          <a:p>
            <a:pPr algn="just"/>
            <a:r>
              <a:rPr lang="en-US" sz="12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 the coded signal at  the higher </a:t>
            </a:r>
          </a:p>
          <a:p>
            <a:pPr algn="just"/>
            <a:r>
              <a:rPr lang="en-US" sz="12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 </a:t>
            </a:r>
            <a:r>
              <a:rPr lang="en-US" sz="1200" i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Eb</a:t>
            </a:r>
            <a:r>
              <a:rPr lang="en-US" sz="12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/N0 levels</a:t>
            </a:r>
            <a:endParaRPr lang="en-US" sz="1200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4F81BD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/>
                <a:ea typeface="Times New Roman"/>
                <a:cs typeface="Times New Roman"/>
              </a:rPr>
              <a:t>Source Coding</a:t>
            </a:r>
            <a:endParaRPr lang="en-US" sz="4800" b="1" dirty="0">
              <a:solidFill>
                <a:srgbClr val="4F81BD"/>
              </a:solidFill>
              <a:effectLst>
                <a:reflection blurRad="6350" stA="55000" endA="300" endPos="45500" dir="5400000" sy="-100000" algn="bl" rotWithShape="0"/>
              </a:effectLst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mbria"/>
                <a:ea typeface="Times New Roman"/>
                <a:cs typeface="Times New Roman"/>
              </a:rPr>
              <a:t>Burrows–Wheeler Compressor</a:t>
            </a:r>
          </a:p>
        </p:txBody>
      </p:sp>
      <p:sp>
        <p:nvSpPr>
          <p:cNvPr id="4" name="Text Box 448"/>
          <p:cNvSpPr txBox="1"/>
          <p:nvPr/>
        </p:nvSpPr>
        <p:spPr>
          <a:xfrm>
            <a:off x="547426" y="438150"/>
            <a:ext cx="1096775" cy="203504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2000" b="1" cap="all" dirty="0" smtClean="0">
                <a:ln>
                  <a:noFill/>
                </a:ln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Cambria"/>
                <a:ea typeface="Times New Roman"/>
                <a:cs typeface="Times New Roman"/>
              </a:rPr>
              <a:t>1</a:t>
            </a:r>
            <a:endParaRPr lang="en-US" sz="1400" b="1" dirty="0">
              <a:solidFill>
                <a:srgbClr val="4F81BD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07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</a:pPr>
            <a:r>
              <a:rPr lang="en-US" sz="2400" b="1" kern="0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Source Coding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304838"/>
              </p:ext>
            </p:extLst>
          </p:nvPr>
        </p:nvGraphicFramePr>
        <p:xfrm>
          <a:off x="802640" y="2419350"/>
          <a:ext cx="7620000" cy="244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74040" y="98045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The data compression or source coding is the process of encoding information using fewer bits (or other information-bearing units) than a non-encoded representation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4040" y="1741765"/>
            <a:ext cx="796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It Aims at removing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the redundancy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until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limit defined as entropy  through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the using 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of specific encoding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schemes  that  are shown below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kern="0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Information &amp; Entropy</a:t>
            </a:r>
            <a:endParaRPr lang="en-US" sz="2400" b="1" kern="0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833023"/>
              </p:ext>
            </p:extLst>
          </p:nvPr>
        </p:nvGraphicFramePr>
        <p:xfrm>
          <a:off x="381000" y="3048426"/>
          <a:ext cx="1828800" cy="180457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437869"/>
                <a:gridCol w="715140"/>
                <a:gridCol w="675791"/>
              </a:tblGrid>
              <a:tr h="470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size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Bytes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Entropy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6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1.14 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4.1486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6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30.5k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4.179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6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56.9k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4.155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6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79.6k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4.157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6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183k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4.1626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26160" y="2778754"/>
            <a:ext cx="762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Text Files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796698"/>
              </p:ext>
            </p:extLst>
          </p:nvPr>
        </p:nvGraphicFramePr>
        <p:xfrm>
          <a:off x="2514600" y="3051631"/>
          <a:ext cx="1828800" cy="179098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437837"/>
                <a:gridCol w="710289"/>
                <a:gridCol w="680674"/>
              </a:tblGrid>
              <a:tr h="475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Size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Bytes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Entropy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3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2.25M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6.555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3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2.26M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7.74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3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28.8M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7.85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3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264K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7.57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3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510K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6.63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4600" y="2786449"/>
            <a:ext cx="19812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548DD4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TIF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Images (Tagged Image File)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186653"/>
              </p:ext>
            </p:extLst>
          </p:nvPr>
        </p:nvGraphicFramePr>
        <p:xfrm>
          <a:off x="4572000" y="3033521"/>
          <a:ext cx="1867753" cy="180909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65538"/>
                <a:gridCol w="825062"/>
                <a:gridCol w="877153"/>
              </a:tblGrid>
              <a:tr h="4803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Image size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Mb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Entropy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38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8180" algn="l"/>
                        </a:tabLs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8180" algn="l"/>
                        </a:tabLst>
                      </a:pPr>
                      <a:r>
                        <a:rPr lang="en-US" sz="1100" dirty="0">
                          <a:effectLst/>
                        </a:rPr>
                        <a:t>4.82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7.9177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177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3.41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7.7087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363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0.091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7.6722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363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0.838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7.311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79373" y="2790411"/>
            <a:ext cx="186848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en-US" sz="1100" b="1" dirty="0">
                <a:solidFill>
                  <a:srgbClr val="548DD4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JPG </a:t>
            </a:r>
            <a:r>
              <a:rPr lang="en-US" sz="1100" b="1" dirty="0" smtClean="0">
                <a:solidFill>
                  <a:srgbClr val="548DD4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Images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22859"/>
              </p:ext>
            </p:extLst>
          </p:nvPr>
        </p:nvGraphicFramePr>
        <p:xfrm>
          <a:off x="6669088" y="3028950"/>
          <a:ext cx="1846255" cy="182405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62560"/>
                <a:gridCol w="968168"/>
                <a:gridCol w="715527"/>
              </a:tblGrid>
              <a:tr h="475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File size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bytes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Entropy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227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8180" algn="l"/>
                        </a:tabLs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8180" algn="l"/>
                        </a:tabLst>
                      </a:pPr>
                      <a:r>
                        <a:rPr lang="en-US" sz="1100" dirty="0">
                          <a:effectLst/>
                        </a:rPr>
                        <a:t>286K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3240" algn="ctr"/>
                        </a:tabLst>
                      </a:pPr>
                      <a:r>
                        <a:rPr lang="en-US" sz="1100">
                          <a:effectLst/>
                        </a:rPr>
                        <a:t>13.0752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6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160.6K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13.1137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6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59K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13.24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6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78.7K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14.11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6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61K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12.8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6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9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23K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12.56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547861" y="2777087"/>
            <a:ext cx="227806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" algn="ctr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Speech Files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1023409"/>
            <a:ext cx="7924800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Average information of a source is measured in bits per Symbol and defined as the source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ENTROPY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denoted as (H)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order to implement source coding techniques, the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files have to be analyzed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by measuring its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Size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&amp;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Entropy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 bits per symbol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the results are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obtained  for different samples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of : 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40" y="1428750"/>
            <a:ext cx="138811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35" y="1428750"/>
            <a:ext cx="1409065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9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The Burrows-Wheeler </a:t>
            </a:r>
            <a:r>
              <a:rPr lang="en-US" sz="27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The Burrows-Wheeler transform, also called “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block-sorting</a:t>
                </a: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” does not process the input sequentially, but instead it processes a block of text as a single unit.</a:t>
                </a:r>
              </a:p>
              <a:p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Has </a:t>
                </a:r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 a</a:t>
                </a:r>
              </a:p>
              <a:p>
                <a:pPr marL="0" indent="0">
                  <a:buNone/>
                </a:pPr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	</a:t>
                </a:r>
                <a:r>
                  <a:rPr lang="en-US" sz="1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high </a:t>
                </a:r>
                <a:r>
                  <a:rPr lang="en-US" sz="1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code </a:t>
                </a:r>
                <a:r>
                  <a:rPr lang="en-US" sz="1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efficiency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𝜂</m:t>
                    </m:r>
                    <m:r>
                      <a: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</m:num>
                      <m:den>
                        <m:r>
                          <a:rPr lang="en-US" sz="14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endParaRPr lang="en-US" sz="1400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	</a:t>
                </a:r>
                <a:r>
                  <a:rPr lang="en-US" sz="1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itchFamily="18" charset="0"/>
                  </a:rPr>
                  <a:t>And high compression ratio </a:t>
                </a: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 </m:t>
                    </m:r>
                    <m:r>
                      <a: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𝑐𝑜𝑚𝑝𝑟𝑒𝑠𝑠𝑖𝑜𝑛</m:t>
                    </m:r>
                    <m:r>
                      <a: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𝑅𝑎𝑡𝑖𝑜</m:t>
                    </m:r>
                    <m:r>
                      <a: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size</m:t>
                        </m:r>
                        <m:r>
                          <a:rPr lang="en-US" sz="14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after</m:t>
                        </m:r>
                        <m:r>
                          <a:rPr lang="en-US" sz="14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compression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size</m:t>
                        </m:r>
                        <m:r>
                          <a:rPr lang="en-US" sz="14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before</m:t>
                        </m:r>
                        <m:r>
                          <a:rPr lang="en-US" sz="14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compression</m:t>
                        </m:r>
                      </m:den>
                    </m:f>
                  </m:oMath>
                </a14:m>
                <a:endParaRPr lang="en-US" sz="1400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                     so it reduces the file’s bits per symbol and so the bit rate and the bandwidth required for 	transmitting the data </a:t>
                </a:r>
              </a:p>
              <a:p>
                <a:pPr marL="0" indent="0">
                  <a:buNone/>
                </a:pPr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but </a:t>
                </a: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it has a </a:t>
                </a:r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  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Cambria" pitchFamily="18" charset="0"/>
                  </a:rPr>
                  <a:t>High </a:t>
                </a:r>
                <a:r>
                  <a:rPr lang="en-US" sz="1400" b="1" dirty="0">
                    <a:solidFill>
                      <a:srgbClr val="FF0000"/>
                    </a:solidFill>
                    <a:latin typeface="Cambria" pitchFamily="18" charset="0"/>
                  </a:rPr>
                  <a:t>memory utilization</a:t>
                </a:r>
              </a:p>
              <a:p>
                <a:pPr marL="0" indent="0">
                  <a:buNone/>
                </a:pP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	</a:t>
                </a:r>
              </a:p>
              <a:p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  <a:latin typeface="Cambria" pitchFamily="18" charset="0"/>
                  </a:rPr>
                  <a:t>It is done in three main steps 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" t="-359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786708" y="3998087"/>
            <a:ext cx="3945254" cy="719980"/>
            <a:chOff x="2414316" y="3389630"/>
            <a:chExt cx="3429000" cy="581025"/>
          </a:xfrm>
        </p:grpSpPr>
        <p:sp>
          <p:nvSpPr>
            <p:cNvPr id="5" name="Rectangle 4"/>
            <p:cNvSpPr/>
            <p:nvPr/>
          </p:nvSpPr>
          <p:spPr>
            <a:xfrm>
              <a:off x="2414316" y="3389630"/>
              <a:ext cx="885825" cy="5810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71616" y="3389630"/>
              <a:ext cx="885825" cy="58102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57491" y="3389630"/>
              <a:ext cx="885825" cy="58102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300141" y="3675380"/>
              <a:ext cx="3714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557441" y="3675380"/>
              <a:ext cx="3714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2" name="Text Box 67"/>
            <p:cNvSpPr txBox="1"/>
            <p:nvPr/>
          </p:nvSpPr>
          <p:spPr>
            <a:xfrm>
              <a:off x="2549759" y="3488125"/>
              <a:ext cx="676275" cy="4381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ea typeface="Calibri"/>
                  <a:cs typeface="Arial"/>
                </a:rPr>
                <a:t>BWT</a:t>
              </a:r>
              <a:endParaRPr lang="en-US" sz="1100" dirty="0">
                <a:effectLst/>
                <a:ea typeface="Calibri"/>
                <a:cs typeface="Arial"/>
              </a:endParaRPr>
            </a:p>
          </p:txBody>
        </p:sp>
        <p:sp>
          <p:nvSpPr>
            <p:cNvPr id="13" name="Text Box 71"/>
            <p:cNvSpPr txBox="1"/>
            <p:nvPr/>
          </p:nvSpPr>
          <p:spPr>
            <a:xfrm>
              <a:off x="3808001" y="3532505"/>
              <a:ext cx="676275" cy="4381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Calibri"/>
                  <a:ea typeface="Calibri"/>
                  <a:cs typeface="Arial"/>
                </a:rPr>
                <a:t>MTF</a:t>
              </a:r>
              <a:endParaRPr lang="en-US" sz="1100" dirty="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14" name="Text Box 75"/>
            <p:cNvSpPr txBox="1"/>
            <p:nvPr/>
          </p:nvSpPr>
          <p:spPr>
            <a:xfrm>
              <a:off x="5062265" y="3456305"/>
              <a:ext cx="676275" cy="4381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1000" dirty="0" smtClean="0">
                  <a:latin typeface="Calibri"/>
                  <a:ea typeface="Calibri"/>
                  <a:cs typeface="Arial"/>
                </a:rPr>
                <a:t>Entropy Coding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US" sz="1100" dirty="0">
                <a:effectLst/>
                <a:latin typeface="Calibri"/>
                <a:ea typeface="Calibri"/>
                <a:cs typeface="Arial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735585" y="57150"/>
            <a:ext cx="1672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rgbClr val="548DD4"/>
                </a:solidFill>
                <a:cs typeface="Arial"/>
              </a:rPr>
              <a:t>Source Coding Example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134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The Burrows-Wheeler </a:t>
            </a:r>
            <a:r>
              <a:rPr lang="en-US" sz="27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Transform</a:t>
            </a:r>
            <a:br>
              <a:rPr lang="en-US" sz="27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</a:b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1155978"/>
            <a:ext cx="439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Starting with input data as a one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block S of  N=14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718413"/>
              </p:ext>
            </p:extLst>
          </p:nvPr>
        </p:nvGraphicFramePr>
        <p:xfrm>
          <a:off x="4188335" y="1548140"/>
          <a:ext cx="457199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300411"/>
              </p:ext>
            </p:extLst>
          </p:nvPr>
        </p:nvGraphicFramePr>
        <p:xfrm>
          <a:off x="4263184" y="2535195"/>
          <a:ext cx="457199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275545"/>
                <a:gridCol w="377598"/>
                <a:gridCol w="326571"/>
                <a:gridCol w="326571"/>
                <a:gridCol w="326571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67272" y="2102623"/>
            <a:ext cx="264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One cycle shift at the step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475196" y="2353995"/>
            <a:ext cx="0" cy="19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75196" y="2353995"/>
            <a:ext cx="42049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80113" y="2353995"/>
            <a:ext cx="0" cy="19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089999" y="1891593"/>
            <a:ext cx="31357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 string has an Entropy of </a:t>
            </a:r>
            <a:r>
              <a:rPr lang="en-US" sz="1200" dirty="0" smtClean="0">
                <a:solidFill>
                  <a:srgbClr val="FF0000"/>
                </a:solidFill>
              </a:rPr>
              <a:t>2.753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bit/symbol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5106" y="1202145"/>
            <a:ext cx="343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The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input text, which is treated as a string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of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characters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0026" y="2325527"/>
            <a:ext cx="3438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first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step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is to create an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x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matrix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by using the input string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as the first row and rotating (cyclic shifting) the string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-1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times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5106" y="3486150"/>
            <a:ext cx="34386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second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step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is to sort the Matrix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lexicographically by rows.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least one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of the rows of the newly created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M’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753156"/>
              </p:ext>
            </p:extLst>
          </p:nvPr>
        </p:nvGraphicFramePr>
        <p:xfrm>
          <a:off x="4247944" y="2948079"/>
          <a:ext cx="45719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304898"/>
              </p:ext>
            </p:extLst>
          </p:nvPr>
        </p:nvGraphicFramePr>
        <p:xfrm>
          <a:off x="4247944" y="3329079"/>
          <a:ext cx="45719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62121"/>
              </p:ext>
            </p:extLst>
          </p:nvPr>
        </p:nvGraphicFramePr>
        <p:xfrm>
          <a:off x="4247944" y="3710079"/>
          <a:ext cx="45719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559518"/>
              </p:ext>
            </p:extLst>
          </p:nvPr>
        </p:nvGraphicFramePr>
        <p:xfrm>
          <a:off x="4247944" y="4091079"/>
          <a:ext cx="45719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  <a:gridCol w="326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3733800" y="1521745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 =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276870" y="4497169"/>
            <a:ext cx="42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86470" y="4516219"/>
            <a:ext cx="42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00" y="4519443"/>
            <a:ext cx="42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91070" y="4497169"/>
            <a:ext cx="42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72080" y="819150"/>
            <a:ext cx="4419600" cy="39703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72080" y="392202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lexically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ordered rows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634480" y="653812"/>
            <a:ext cx="304800" cy="4280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>
            <a:off x="6786880" y="469146"/>
            <a:ext cx="1828800" cy="807204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" idx="0"/>
          </p:cNvCxnSpPr>
          <p:nvPr/>
        </p:nvCxnSpPr>
        <p:spPr>
          <a:xfrm>
            <a:off x="6786880" y="469146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entagon 31"/>
          <p:cNvSpPr/>
          <p:nvPr/>
        </p:nvSpPr>
        <p:spPr>
          <a:xfrm>
            <a:off x="2519680" y="3333750"/>
            <a:ext cx="5181600" cy="285750"/>
          </a:xfrm>
          <a:prstGeom prst="homePlat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691120" y="1353820"/>
            <a:ext cx="1371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The Output</a:t>
            </a:r>
          </a:p>
          <a:p>
            <a:pPr algn="ctr"/>
            <a:r>
              <a:rPr lang="en-US" sz="1600" dirty="0" smtClean="0">
                <a:latin typeface="Cambria" pitchFamily="18" charset="0"/>
              </a:rPr>
              <a:t> of the</a:t>
            </a:r>
          </a:p>
          <a:p>
            <a:pPr algn="ctr"/>
            <a:r>
              <a:rPr lang="en-US" sz="1600" dirty="0" smtClean="0">
                <a:latin typeface="Cambria" pitchFamily="18" charset="0"/>
              </a:rPr>
              <a:t> transform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24480" y="81915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pc="1200" dirty="0" smtClean="0">
                <a:solidFill>
                  <a:schemeClr val="bg1"/>
                </a:solidFill>
              </a:rPr>
              <a:t>&amp;</a:t>
            </a:r>
            <a:r>
              <a:rPr lang="en-US" b="1" spc="1200" dirty="0" err="1" smtClean="0">
                <a:solidFill>
                  <a:schemeClr val="bg1"/>
                </a:solidFill>
              </a:rPr>
              <a:t>muradmohamma</a:t>
            </a:r>
            <a:r>
              <a:rPr lang="en-US" b="1" spc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endParaRPr lang="en-US" b="1" spc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spc="1200" dirty="0" err="1" smtClean="0">
                <a:solidFill>
                  <a:schemeClr val="bg1"/>
                </a:solidFill>
              </a:rPr>
              <a:t>ad&amp;muradmoham</a:t>
            </a:r>
            <a:r>
              <a:rPr lang="en-US" b="1" spc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endParaRPr lang="en-US" b="1" spc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spc="1200" dirty="0" err="1" smtClean="0">
                <a:solidFill>
                  <a:schemeClr val="bg1"/>
                </a:solidFill>
              </a:rPr>
              <a:t>admohammad&amp;mu</a:t>
            </a:r>
            <a:r>
              <a:rPr lang="en-US" b="1" spc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endParaRPr lang="en-US" b="1" spc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spc="1200" dirty="0" err="1" smtClean="0">
                <a:solidFill>
                  <a:schemeClr val="bg1"/>
                </a:solidFill>
              </a:rPr>
              <a:t>ammad&amp;muradmo</a:t>
            </a:r>
            <a:r>
              <a:rPr lang="en-US" b="1" spc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endParaRPr lang="en-US" b="1" spc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spc="1200" dirty="0" err="1" smtClean="0">
                <a:solidFill>
                  <a:schemeClr val="bg1"/>
                </a:solidFill>
              </a:rPr>
              <a:t>d&amp;muradmohamm</a:t>
            </a:r>
            <a:r>
              <a:rPr lang="en-US" b="1" spc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endParaRPr lang="en-US" b="1" spc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spc="1200" dirty="0" err="1" smtClean="0">
                <a:solidFill>
                  <a:schemeClr val="bg1"/>
                </a:solidFill>
              </a:rPr>
              <a:t>dmohammad&amp;mur</a:t>
            </a:r>
            <a:r>
              <a:rPr lang="en-US" b="1" spc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endParaRPr lang="en-US" b="1" spc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spc="1200" dirty="0" err="1" smtClean="0">
                <a:solidFill>
                  <a:schemeClr val="bg1"/>
                </a:solidFill>
              </a:rPr>
              <a:t>hammad&amp;muradm</a:t>
            </a:r>
            <a:r>
              <a:rPr lang="en-US" b="1" spc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endParaRPr lang="en-US" b="1" spc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spc="1200" dirty="0" err="1" smtClean="0">
                <a:solidFill>
                  <a:schemeClr val="bg1"/>
                </a:solidFill>
              </a:rPr>
              <a:t>mad&amp;muradmoha</a:t>
            </a:r>
            <a:r>
              <a:rPr lang="en-US" b="1" spc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endParaRPr lang="en-US" b="1" spc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spc="1200" dirty="0" err="1">
                <a:solidFill>
                  <a:schemeClr val="bg1"/>
                </a:solidFill>
              </a:rPr>
              <a:t>mmad&amp;muradmoh</a:t>
            </a:r>
            <a:r>
              <a:rPr lang="en-US" b="1" spc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endParaRPr lang="en-US" b="1" spc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spc="1200" dirty="0" err="1" smtClean="0">
                <a:solidFill>
                  <a:srgbClr val="FFC000"/>
                </a:solidFill>
              </a:rPr>
              <a:t>mohammad</a:t>
            </a:r>
            <a:r>
              <a:rPr lang="en-US" b="1" spc="1200" dirty="0" err="1">
                <a:solidFill>
                  <a:srgbClr val="FFC000"/>
                </a:solidFill>
              </a:rPr>
              <a:t>&amp;</a:t>
            </a:r>
            <a:r>
              <a:rPr lang="en-US" b="1" spc="1200" dirty="0" err="1" smtClean="0">
                <a:solidFill>
                  <a:srgbClr val="FFC000"/>
                </a:solidFill>
              </a:rPr>
              <a:t>murad</a:t>
            </a:r>
            <a:endParaRPr lang="en-US" b="1" spc="1200" dirty="0">
              <a:solidFill>
                <a:srgbClr val="FFC000"/>
              </a:solidFill>
            </a:endParaRPr>
          </a:p>
          <a:p>
            <a:r>
              <a:rPr lang="en-US" b="1" spc="1200" dirty="0" err="1" smtClean="0">
                <a:solidFill>
                  <a:schemeClr val="bg1"/>
                </a:solidFill>
              </a:rPr>
              <a:t>muradmohammad</a:t>
            </a:r>
            <a:r>
              <a:rPr lang="en-US" b="1" spc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&amp;</a:t>
            </a:r>
            <a:endParaRPr lang="en-US" b="1" spc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spc="1200" dirty="0" err="1" smtClean="0">
                <a:solidFill>
                  <a:schemeClr val="bg1"/>
                </a:solidFill>
              </a:rPr>
              <a:t>ohammad</a:t>
            </a:r>
            <a:r>
              <a:rPr lang="en-US" b="1" spc="1200" dirty="0" err="1">
                <a:solidFill>
                  <a:schemeClr val="bg1"/>
                </a:solidFill>
              </a:rPr>
              <a:t>&amp;</a:t>
            </a:r>
            <a:r>
              <a:rPr lang="en-US" b="1" spc="1200" dirty="0" err="1" smtClean="0">
                <a:solidFill>
                  <a:schemeClr val="bg1"/>
                </a:solidFill>
              </a:rPr>
              <a:t>murad</a:t>
            </a:r>
            <a:r>
              <a:rPr lang="en-US" b="1" spc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endParaRPr lang="en-US" b="1" spc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spc="1200" dirty="0" err="1" smtClean="0">
                <a:solidFill>
                  <a:schemeClr val="bg1"/>
                </a:solidFill>
              </a:rPr>
              <a:t>radmohammad</a:t>
            </a:r>
            <a:r>
              <a:rPr lang="en-US" b="1" spc="1200" dirty="0" err="1">
                <a:solidFill>
                  <a:schemeClr val="bg1"/>
                </a:solidFill>
              </a:rPr>
              <a:t>&amp;</a:t>
            </a:r>
            <a:r>
              <a:rPr lang="en-US" b="1" spc="1200" dirty="0" err="1" smtClean="0">
                <a:solidFill>
                  <a:schemeClr val="bg1"/>
                </a:solidFill>
              </a:rPr>
              <a:t>m</a:t>
            </a:r>
            <a:r>
              <a:rPr lang="en-US" b="1" spc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endParaRPr lang="en-US" b="1" spc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spc="1200" dirty="0" err="1" smtClean="0">
                <a:solidFill>
                  <a:schemeClr val="bg1"/>
                </a:solidFill>
              </a:rPr>
              <a:t>uradmohammad</a:t>
            </a:r>
            <a:r>
              <a:rPr lang="en-US" b="1" spc="1200" dirty="0" err="1">
                <a:solidFill>
                  <a:schemeClr val="bg1"/>
                </a:solidFill>
              </a:rPr>
              <a:t>&amp;</a:t>
            </a:r>
            <a:r>
              <a:rPr lang="en-US" b="1" spc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endParaRPr lang="en-US" b="1" spc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20330" y="3190875"/>
            <a:ext cx="150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The Primary Index  is </a:t>
            </a:r>
            <a:r>
              <a:rPr lang="en-US" sz="1600" i="1" dirty="0" smtClean="0">
                <a:solidFill>
                  <a:srgbClr val="FFC000"/>
                </a:solidFill>
                <a:latin typeface="Cambria" pitchFamily="18" charset="0"/>
              </a:rPr>
              <a:t>10</a:t>
            </a:r>
            <a:endParaRPr lang="en-US" sz="1600" i="1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960" y="561479"/>
            <a:ext cx="2326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last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step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is to take the last characters of each row (from top to bottom) and write it in a separate string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endParaRPr lang="en-US" sz="1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This transform produces a short distance text that is suitable for MTF  according to </a:t>
            </a:r>
            <a:r>
              <a:rPr lang="en-US" sz="1400" i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Burrows &amp; Wheeler </a:t>
            </a:r>
            <a:endParaRPr lang="en-US" sz="1400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6382" y="284480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Move-To-Front </a:t>
            </a:r>
            <a: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Transform</a:t>
            </a:r>
            <a:br>
              <a:rPr lang="en-US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</a:br>
            <a:r>
              <a:rPr lang="en-US" sz="1400" i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Global Structure Transform</a:t>
            </a:r>
            <a:endParaRPr lang="en-US" sz="14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123949"/>
            <a:ext cx="7391400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Move-to-Front  encoding, is a scheme that makes a list of all possible symbols and modifies it at every cycle (moving one symbol, the last one used).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The advantages are that allows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fast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encoding and decoding, and requires only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one pass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over the data to be compressed</a:t>
            </a:r>
          </a:p>
          <a:p>
            <a:pPr>
              <a:spcBef>
                <a:spcPct val="20000"/>
              </a:spcBef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The combination of BWT &amp; MTF reduces the file Entropy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to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approx. </a:t>
            </a:r>
            <a:r>
              <a:rPr lang="en-US" sz="1400" b="1" dirty="0">
                <a:solidFill>
                  <a:srgbClr val="FF0000"/>
                </a:solidFill>
                <a:latin typeface="Cambria" pitchFamily="18" charset="0"/>
              </a:rPr>
              <a:t>20%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for large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files</a:t>
            </a:r>
          </a:p>
          <a:p>
            <a:pPr>
              <a:spcBef>
                <a:spcPct val="20000"/>
              </a:spcBef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The  transform starts by initializing the dictionary of the source symbols  and starts the process of </a:t>
            </a:r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search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and </a:t>
            </a:r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move to front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400" b="1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The </a:t>
            </a:r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local BW-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transformed  file  is </a:t>
            </a:r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Globalized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by MTF to be </a:t>
            </a:r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Huffman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Encoded</a:t>
            </a:r>
            <a:endParaRPr lang="en-US" sz="1400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2706</Words>
  <Application>Microsoft Office PowerPoint</Application>
  <PresentationFormat>On-screen Show (16:9)</PresentationFormat>
  <Paragraphs>798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IMPLEMENTATION OF A DIGITAL COMMUNUCATION SYSTEM</vt:lpstr>
      <vt:lpstr>Introduction</vt:lpstr>
      <vt:lpstr>Source Coding</vt:lpstr>
      <vt:lpstr>Source Coding</vt:lpstr>
      <vt:lpstr>Information &amp; Entropy</vt:lpstr>
      <vt:lpstr>The Burrows-Wheeler Algorithm</vt:lpstr>
      <vt:lpstr>The Burrows-Wheeler Transform </vt:lpstr>
      <vt:lpstr>PowerPoint Presentation</vt:lpstr>
      <vt:lpstr>Move-To-Front Transform Global Structure Transform</vt:lpstr>
      <vt:lpstr>PowerPoint Presentation</vt:lpstr>
      <vt:lpstr>PowerPoint Presentation</vt:lpstr>
      <vt:lpstr>Source Coding Comparison for Real Data Files</vt:lpstr>
      <vt:lpstr>Data security</vt:lpstr>
      <vt:lpstr>Rijndael algorithm </vt:lpstr>
      <vt:lpstr>Flow chart of Rijndael encryption </vt:lpstr>
      <vt:lpstr>Key schedule </vt:lpstr>
      <vt:lpstr>  SUB BYTES</vt:lpstr>
      <vt:lpstr>Shift Rows</vt:lpstr>
      <vt:lpstr>Add round key</vt:lpstr>
      <vt:lpstr>Embedding</vt:lpstr>
      <vt:lpstr>Implemented Embedding System</vt:lpstr>
      <vt:lpstr>Embedding System Application with AES</vt:lpstr>
      <vt:lpstr>Channel coding </vt:lpstr>
      <vt:lpstr>Forward Error Correction Block BCH Encoder</vt:lpstr>
      <vt:lpstr>Channel Capacity</vt:lpstr>
      <vt:lpstr>Block coding BCH code</vt:lpstr>
      <vt:lpstr>BCH(15,5,7) Generation matrix &amp; data Encoding</vt:lpstr>
      <vt:lpstr>Decoding BCH (syndrome decoding)</vt:lpstr>
      <vt:lpstr>Performance of BCH(15,5,7)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A DIGITAL COMMUNUCATION SYSTEM</dc:title>
  <dc:creator>Eng.Murad Ayyash</dc:creator>
  <cp:lastModifiedBy>MOHAMMAD</cp:lastModifiedBy>
  <cp:revision>27</cp:revision>
  <dcterms:created xsi:type="dcterms:W3CDTF">2006-08-16T00:00:00Z</dcterms:created>
  <dcterms:modified xsi:type="dcterms:W3CDTF">2012-01-04T18:26:22Z</dcterms:modified>
</cp:coreProperties>
</file>