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8"/>
  </p:notesMasterIdLst>
  <p:sldIdLst>
    <p:sldId id="292" r:id="rId2"/>
    <p:sldId id="290" r:id="rId3"/>
    <p:sldId id="277" r:id="rId4"/>
    <p:sldId id="257" r:id="rId5"/>
    <p:sldId id="259" r:id="rId6"/>
    <p:sldId id="274" r:id="rId7"/>
    <p:sldId id="260" r:id="rId8"/>
    <p:sldId id="261" r:id="rId9"/>
    <p:sldId id="262" r:id="rId10"/>
    <p:sldId id="263" r:id="rId11"/>
    <p:sldId id="273" r:id="rId12"/>
    <p:sldId id="302" r:id="rId13"/>
    <p:sldId id="264" r:id="rId14"/>
    <p:sldId id="281" r:id="rId15"/>
    <p:sldId id="283" r:id="rId16"/>
    <p:sldId id="284" r:id="rId17"/>
    <p:sldId id="279" r:id="rId18"/>
    <p:sldId id="280" r:id="rId19"/>
    <p:sldId id="275" r:id="rId20"/>
    <p:sldId id="276" r:id="rId21"/>
    <p:sldId id="288" r:id="rId22"/>
    <p:sldId id="266" r:id="rId23"/>
    <p:sldId id="303" r:id="rId24"/>
    <p:sldId id="304" r:id="rId25"/>
    <p:sldId id="270" r:id="rId26"/>
    <p:sldId id="298" r:id="rId27"/>
    <p:sldId id="301" r:id="rId28"/>
    <p:sldId id="299" r:id="rId29"/>
    <p:sldId id="300" r:id="rId30"/>
    <p:sldId id="293" r:id="rId31"/>
    <p:sldId id="294" r:id="rId32"/>
    <p:sldId id="287" r:id="rId33"/>
    <p:sldId id="267" r:id="rId34"/>
    <p:sldId id="268" r:id="rId35"/>
    <p:sldId id="269" r:id="rId36"/>
    <p:sldId id="305"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3" autoAdjust="0"/>
    <p:restoredTop sz="94624" autoAdjust="0"/>
  </p:normalViewPr>
  <p:slideViewPr>
    <p:cSldViewPr>
      <p:cViewPr varScale="1">
        <p:scale>
          <a:sx n="103" d="100"/>
          <a:sy n="103" d="100"/>
        </p:scale>
        <p:origin x="-20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A5F1EE-0E9B-4222-82FF-44F57ABDF1F9}" type="datetimeFigureOut">
              <a:rPr lang="en-US" smtClean="0"/>
              <a:pPr/>
              <a:t>1/18/2012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6A70EA-F3EE-4C3D-BA3E-E9A8FCB9E301}" type="slidenum">
              <a:rPr lang="en-US" smtClean="0"/>
              <a:pPr/>
              <a:t>‹#›</a:t>
            </a:fld>
            <a:endParaRPr lang="en-US"/>
          </a:p>
        </p:txBody>
      </p:sp>
    </p:spTree>
    <p:extLst>
      <p:ext uri="{BB962C8B-B14F-4D97-AF65-F5344CB8AC3E}">
        <p14:creationId xmlns:p14="http://schemas.microsoft.com/office/powerpoint/2010/main" val="2050345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6A70EA-F3EE-4C3D-BA3E-E9A8FCB9E30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6A70EA-F3EE-4C3D-BA3E-E9A8FCB9E301}"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6A70EA-F3EE-4C3D-BA3E-E9A8FCB9E301}"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6A70EA-F3EE-4C3D-BA3E-E9A8FCB9E301}"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6A70EA-F3EE-4C3D-BA3E-E9A8FCB9E301}"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6A70EA-F3EE-4C3D-BA3E-E9A8FCB9E301}"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6A70EA-F3EE-4C3D-BA3E-E9A8FCB9E301}"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6A70EA-F3EE-4C3D-BA3E-E9A8FCB9E301}"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6A70EA-F3EE-4C3D-BA3E-E9A8FCB9E301}"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6A70EA-F3EE-4C3D-BA3E-E9A8FCB9E301}"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6A70EA-F3EE-4C3D-BA3E-E9A8FCB9E301}"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6A70EA-F3EE-4C3D-BA3E-E9A8FCB9E301}"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6A70EA-F3EE-4C3D-BA3E-E9A8FCB9E301}"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6A70EA-F3EE-4C3D-BA3E-E9A8FCB9E301}"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6A70EA-F3EE-4C3D-BA3E-E9A8FCB9E301}"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6A70EA-F3EE-4C3D-BA3E-E9A8FCB9E301}"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6A70EA-F3EE-4C3D-BA3E-E9A8FCB9E301}"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6A70EA-F3EE-4C3D-BA3E-E9A8FCB9E301}"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6A70EA-F3EE-4C3D-BA3E-E9A8FCB9E301}"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6A70EA-F3EE-4C3D-BA3E-E9A8FCB9E301}"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6A70EA-F3EE-4C3D-BA3E-E9A8FCB9E301}"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6A70EA-F3EE-4C3D-BA3E-E9A8FCB9E301}"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6A70EA-F3EE-4C3D-BA3E-E9A8FCB9E301}"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6A70EA-F3EE-4C3D-BA3E-E9A8FCB9E301}"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6A70EA-F3EE-4C3D-BA3E-E9A8FCB9E301}"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6A70EA-F3EE-4C3D-BA3E-E9A8FCB9E301}"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6A70EA-F3EE-4C3D-BA3E-E9A8FCB9E301}"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6A70EA-F3EE-4C3D-BA3E-E9A8FCB9E301}"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6A70EA-F3EE-4C3D-BA3E-E9A8FCB9E301}"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6A70EA-F3EE-4C3D-BA3E-E9A8FCB9E301}" type="slidenum">
              <a:rPr lang="en-US" smtClean="0"/>
              <a:pPr/>
              <a:t>36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6A70EA-F3EE-4C3D-BA3E-E9A8FCB9E301}"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6A70EA-F3EE-4C3D-BA3E-E9A8FCB9E301}"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6A70EA-F3EE-4C3D-BA3E-E9A8FCB9E30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6A70EA-F3EE-4C3D-BA3E-E9A8FCB9E301}"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6A70EA-F3EE-4C3D-BA3E-E9A8FCB9E301}"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6A70EA-F3EE-4C3D-BA3E-E9A8FCB9E301}"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41D6957-4DD4-49AA-889F-4772128C7BAF}" type="datetimeFigureOut">
              <a:rPr lang="en-US" smtClean="0"/>
              <a:pPr/>
              <a:t>1/18/2012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1DB9E-6590-4711-ADC0-87E5D7212F8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1D6957-4DD4-49AA-889F-4772128C7BAF}" type="datetimeFigureOut">
              <a:rPr lang="en-US" smtClean="0"/>
              <a:pPr/>
              <a:t>1/18/2012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1DB9E-6590-4711-ADC0-87E5D7212F8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1D6957-4DD4-49AA-889F-4772128C7BAF}" type="datetimeFigureOut">
              <a:rPr lang="en-US" smtClean="0"/>
              <a:pPr/>
              <a:t>1/18/2012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1DB9E-6590-4711-ADC0-87E5D7212F8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1D6957-4DD4-49AA-889F-4772128C7BAF}" type="datetimeFigureOut">
              <a:rPr lang="en-US" smtClean="0"/>
              <a:pPr/>
              <a:t>1/18/2012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1DB9E-6590-4711-ADC0-87E5D7212F8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1D6957-4DD4-49AA-889F-4772128C7BAF}" type="datetimeFigureOut">
              <a:rPr lang="en-US" smtClean="0"/>
              <a:pPr/>
              <a:t>1/18/2012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1DB9E-6590-4711-ADC0-87E5D7212F8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1D6957-4DD4-49AA-889F-4772128C7BAF}" type="datetimeFigureOut">
              <a:rPr lang="en-US" smtClean="0"/>
              <a:pPr/>
              <a:t>1/18/2012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1DB9E-6590-4711-ADC0-87E5D7212F8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1D6957-4DD4-49AA-889F-4772128C7BAF}" type="datetimeFigureOut">
              <a:rPr lang="en-US" smtClean="0"/>
              <a:pPr/>
              <a:t>1/18/2012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81DB9E-6590-4711-ADC0-87E5D7212F8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1D6957-4DD4-49AA-889F-4772128C7BAF}" type="datetimeFigureOut">
              <a:rPr lang="en-US" smtClean="0"/>
              <a:pPr/>
              <a:t>1/18/2012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81DB9E-6590-4711-ADC0-87E5D7212F8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1D6957-4DD4-49AA-889F-4772128C7BAF}" type="datetimeFigureOut">
              <a:rPr lang="en-US" smtClean="0"/>
              <a:pPr/>
              <a:t>1/18/2012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81DB9E-6590-4711-ADC0-87E5D7212F8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1D6957-4DD4-49AA-889F-4772128C7BAF}" type="datetimeFigureOut">
              <a:rPr lang="en-US" smtClean="0"/>
              <a:pPr/>
              <a:t>1/18/2012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1DB9E-6590-4711-ADC0-87E5D7212F8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1D6957-4DD4-49AA-889F-4772128C7BAF}" type="datetimeFigureOut">
              <a:rPr lang="en-US" smtClean="0"/>
              <a:pPr/>
              <a:t>1/18/2012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1DB9E-6590-4711-ADC0-87E5D7212F8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5000">
              <a:schemeClr val="tx2">
                <a:lumMod val="20000"/>
                <a:lumOff val="80000"/>
              </a:schemeClr>
            </a:gs>
            <a:gs pos="17999">
              <a:schemeClr val="accent1">
                <a:lumMod val="20000"/>
                <a:lumOff val="80000"/>
              </a:schemeClr>
            </a:gs>
            <a:gs pos="36000">
              <a:schemeClr val="tx2">
                <a:lumMod val="40000"/>
                <a:lumOff val="60000"/>
              </a:schemeClr>
            </a:gs>
            <a:gs pos="61000">
              <a:schemeClr val="accent1">
                <a:lumMod val="20000"/>
                <a:lumOff val="80000"/>
              </a:schemeClr>
            </a:gs>
            <a:gs pos="82001">
              <a:schemeClr val="tx2">
                <a:lumMod val="40000"/>
                <a:lumOff val="60000"/>
              </a:schemeClr>
            </a:gs>
            <a:gs pos="100000">
              <a:schemeClr val="accent1">
                <a:lumMod val="20000"/>
                <a:lumOff val="8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1D6957-4DD4-49AA-889F-4772128C7BAF}" type="datetimeFigureOut">
              <a:rPr lang="en-US" smtClean="0"/>
              <a:pPr/>
              <a:t>1/18/2012</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81DB9E-6590-4711-ADC0-87E5D7212F8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2743200" y="1484784"/>
            <a:ext cx="6400800" cy="1596008"/>
          </a:xfrm>
          <a:prstGeom prst="rect">
            <a:avLst/>
          </a:prstGeom>
          <a:noFill/>
          <a:ln w="9525">
            <a:solidFill>
              <a:srgbClr val="002060"/>
            </a:solidFill>
            <a:miter lim="800000"/>
            <a:headEnd/>
            <a:tailEnd/>
          </a:ln>
        </p:spPr>
        <p:txBody>
          <a:bodyPr vert="horz" wrap="square" lIns="91440" tIns="45720" rIns="91440" bIns="45720" numCol="1" anchor="ctr" anchorCtr="0" compatLnSpc="1">
            <a:prstTxWarp prst="textNoShape">
              <a:avLst/>
            </a:prstTxWarp>
            <a:normAutofit fontScale="25000" lnSpcReduction="20000"/>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0" i="1" u="none" strike="noStrike" kern="1200" cap="none" spc="0" normalizeH="0" baseline="0" noProof="0" dirty="0" smtClean="0">
                <a:ln>
                  <a:noFill/>
                </a:ln>
                <a:solidFill>
                  <a:sysClr val="windowText" lastClr="000000"/>
                </a:solidFill>
                <a:effectLst/>
                <a:uLnTx/>
                <a:uFillTx/>
                <a:latin typeface="Calibri"/>
                <a:ea typeface="+mj-ea"/>
                <a:cs typeface="+mj-cs"/>
              </a:rPr>
              <a:t/>
            </a:r>
            <a:br>
              <a:rPr kumimoji="0" lang="en-GB" sz="2400" b="0" i="1" u="none" strike="noStrike" kern="1200" cap="none" spc="0" normalizeH="0" baseline="0" noProof="0" dirty="0" smtClean="0">
                <a:ln>
                  <a:noFill/>
                </a:ln>
                <a:solidFill>
                  <a:sysClr val="windowText" lastClr="000000"/>
                </a:solidFill>
                <a:effectLst/>
                <a:uLnTx/>
                <a:uFillTx/>
                <a:latin typeface="Calibri"/>
                <a:ea typeface="+mj-ea"/>
                <a:cs typeface="+mj-cs"/>
              </a:rPr>
            </a:br>
            <a:r>
              <a:rPr kumimoji="0" lang="en-GB" sz="8000" i="1" u="none" strike="noStrike" kern="1200" cap="none" spc="0" normalizeH="0" baseline="0" noProof="0" dirty="0" smtClean="0">
                <a:ln>
                  <a:noFill/>
                </a:ln>
                <a:solidFill>
                  <a:sysClr val="windowText" lastClr="000000"/>
                </a:solidFill>
                <a:effectLst/>
                <a:uLnTx/>
                <a:uFillTx/>
                <a:latin typeface="Andalus" pitchFamily="18" charset="-78"/>
                <a:ea typeface="+mj-ea"/>
                <a:cs typeface="Andalus" pitchFamily="18" charset="-78"/>
              </a:rPr>
              <a:t/>
            </a:r>
            <a:br>
              <a:rPr kumimoji="0" lang="en-GB" sz="8000" i="1" u="none" strike="noStrike" kern="1200" cap="none" spc="0" normalizeH="0" baseline="0" noProof="0" dirty="0" smtClean="0">
                <a:ln>
                  <a:noFill/>
                </a:ln>
                <a:solidFill>
                  <a:sysClr val="windowText" lastClr="000000"/>
                </a:solidFill>
                <a:effectLst/>
                <a:uLnTx/>
                <a:uFillTx/>
                <a:latin typeface="Andalus" pitchFamily="18" charset="-78"/>
                <a:ea typeface="+mj-ea"/>
                <a:cs typeface="Andalus" pitchFamily="18" charset="-78"/>
              </a:rPr>
            </a:br>
            <a:r>
              <a:rPr kumimoji="0" lang="en-GB" sz="8000" i="1" u="none" strike="noStrike" kern="1200" cap="none" spc="0" normalizeH="0" baseline="0" noProof="0" dirty="0" smtClean="0">
                <a:ln>
                  <a:noFill/>
                </a:ln>
                <a:solidFill>
                  <a:sysClr val="windowText" lastClr="000000"/>
                </a:solidFill>
                <a:effectLst/>
                <a:uLnTx/>
                <a:uFillTx/>
                <a:latin typeface="Andalus" pitchFamily="18" charset="-78"/>
                <a:ea typeface="+mj-ea"/>
                <a:cs typeface="Andalus" pitchFamily="18" charset="-78"/>
              </a:rPr>
              <a:t>Prepared By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8000" i="1" u="none" strike="noStrike" kern="1200" cap="none" spc="0" normalizeH="0" baseline="0" noProof="0" dirty="0" smtClean="0">
                <a:ln>
                  <a:noFill/>
                </a:ln>
                <a:solidFill>
                  <a:sysClr val="windowText" lastClr="000000"/>
                </a:solidFill>
                <a:effectLst/>
                <a:uLnTx/>
                <a:uFillTx/>
                <a:latin typeface="Andalus" pitchFamily="18" charset="-78"/>
                <a:ea typeface="+mj-ea"/>
                <a:cs typeface="Andalus" pitchFamily="18" charset="-78"/>
              </a:rPr>
              <a:t/>
            </a:r>
            <a:br>
              <a:rPr kumimoji="0" lang="en-GB" sz="8000" i="1" u="none" strike="noStrike" kern="1200" cap="none" spc="0" normalizeH="0" baseline="0" noProof="0" dirty="0" smtClean="0">
                <a:ln>
                  <a:noFill/>
                </a:ln>
                <a:solidFill>
                  <a:sysClr val="windowText" lastClr="000000"/>
                </a:solidFill>
                <a:effectLst/>
                <a:uLnTx/>
                <a:uFillTx/>
                <a:latin typeface="Andalus" pitchFamily="18" charset="-78"/>
                <a:ea typeface="+mj-ea"/>
                <a:cs typeface="Andalus" pitchFamily="18" charset="-78"/>
              </a:rPr>
            </a:br>
            <a:r>
              <a:rPr lang="en-US" sz="12800" i="1" dirty="0" smtClean="0">
                <a:solidFill>
                  <a:sysClr val="windowText" lastClr="000000"/>
                </a:solidFill>
                <a:latin typeface="Andalus" pitchFamily="18" charset="-78"/>
                <a:ea typeface="+mj-ea"/>
                <a:cs typeface="Andalus" pitchFamily="18" charset="-78"/>
              </a:rPr>
              <a:t>Lama Asmah</a:t>
            </a:r>
            <a:r>
              <a:rPr kumimoji="0" lang="en-US" sz="12800" i="1" u="none" strike="noStrike" kern="1200" cap="none" spc="0" normalizeH="0" baseline="0" noProof="0" dirty="0" smtClean="0">
                <a:ln>
                  <a:noFill/>
                </a:ln>
                <a:solidFill>
                  <a:sysClr val="windowText" lastClr="000000"/>
                </a:solidFill>
                <a:effectLst/>
                <a:uLnTx/>
                <a:uFillTx/>
                <a:latin typeface="Andalus" pitchFamily="18" charset="-78"/>
                <a:ea typeface="+mj-ea"/>
                <a:cs typeface="Andalus" pitchFamily="18" charset="-78"/>
              </a:rPr>
              <a:t/>
            </a:r>
            <a:br>
              <a:rPr kumimoji="0" lang="en-US" sz="12800" i="1" u="none" strike="noStrike" kern="1200" cap="none" spc="0" normalizeH="0" baseline="0" noProof="0" dirty="0" smtClean="0">
                <a:ln>
                  <a:noFill/>
                </a:ln>
                <a:solidFill>
                  <a:sysClr val="windowText" lastClr="000000"/>
                </a:solidFill>
                <a:effectLst/>
                <a:uLnTx/>
                <a:uFillTx/>
                <a:latin typeface="Andalus" pitchFamily="18" charset="-78"/>
                <a:ea typeface="+mj-ea"/>
                <a:cs typeface="Andalus" pitchFamily="18" charset="-78"/>
              </a:rPr>
            </a:br>
            <a:r>
              <a:rPr kumimoji="0" lang="en-US" sz="12800" i="1" u="none" strike="noStrike" kern="1200" cap="none" spc="0" normalizeH="0" baseline="0" noProof="0" dirty="0" smtClean="0">
                <a:ln>
                  <a:noFill/>
                </a:ln>
                <a:solidFill>
                  <a:sysClr val="windowText" lastClr="000000"/>
                </a:solidFill>
                <a:effectLst/>
                <a:uLnTx/>
                <a:uFillTx/>
                <a:latin typeface="Andalus" pitchFamily="18" charset="-78"/>
                <a:ea typeface="+mj-ea"/>
                <a:cs typeface="Andalus" pitchFamily="18" charset="-78"/>
              </a:rPr>
              <a:t>Amani Mashaqi</a:t>
            </a:r>
            <a:r>
              <a:rPr kumimoji="0" lang="en-US" sz="12800" b="1" i="1" u="none" strike="noStrike" kern="1200" cap="none" spc="0" normalizeH="0" baseline="0" noProof="0" dirty="0" smtClean="0">
                <a:ln>
                  <a:noFill/>
                </a:ln>
                <a:solidFill>
                  <a:sysClr val="windowText" lastClr="000000"/>
                </a:solidFill>
                <a:effectLst/>
                <a:uLnTx/>
                <a:uFillTx/>
                <a:latin typeface="Calibri"/>
                <a:ea typeface="+mj-ea"/>
                <a:cs typeface="+mj-cs"/>
              </a:rPr>
              <a:t/>
            </a:r>
            <a:br>
              <a:rPr kumimoji="0" lang="en-US" sz="12800" b="1" i="1" u="none" strike="noStrike" kern="1200" cap="none" spc="0" normalizeH="0" baseline="0" noProof="0" dirty="0" smtClean="0">
                <a:ln>
                  <a:noFill/>
                </a:ln>
                <a:solidFill>
                  <a:sysClr val="windowText" lastClr="000000"/>
                </a:solidFill>
                <a:effectLst/>
                <a:uLnTx/>
                <a:uFillTx/>
                <a:latin typeface="Calibri"/>
                <a:ea typeface="+mj-ea"/>
                <a:cs typeface="+mj-cs"/>
              </a:rPr>
            </a:br>
            <a:r>
              <a:rPr kumimoji="0" lang="en-US" sz="2400" b="1" i="1" u="none" strike="noStrike" kern="1200" cap="none" spc="0" normalizeH="0" baseline="0" noProof="0" dirty="0" smtClean="0">
                <a:ln>
                  <a:noFill/>
                </a:ln>
                <a:solidFill>
                  <a:sysClr val="windowText" lastClr="000000"/>
                </a:solidFill>
                <a:effectLst/>
                <a:uLnTx/>
                <a:uFillTx/>
                <a:latin typeface="Calibri"/>
                <a:ea typeface="+mj-ea"/>
                <a:cs typeface="+mj-cs"/>
              </a:rPr>
              <a:t/>
            </a:r>
            <a:br>
              <a:rPr kumimoji="0" lang="en-US" sz="2400" b="1" i="1" u="none" strike="noStrike" kern="1200" cap="none" spc="0" normalizeH="0" baseline="0" noProof="0" dirty="0" smtClean="0">
                <a:ln>
                  <a:noFill/>
                </a:ln>
                <a:solidFill>
                  <a:sysClr val="windowText" lastClr="000000"/>
                </a:solidFill>
                <a:effectLst/>
                <a:uLnTx/>
                <a:uFillTx/>
                <a:latin typeface="Calibri"/>
                <a:ea typeface="+mj-ea"/>
                <a:cs typeface="+mj-cs"/>
              </a:rPr>
            </a:br>
            <a:r>
              <a:rPr kumimoji="0" lang="en-US" sz="2400" b="1" i="1" u="none" strike="noStrike" kern="1200" cap="none" spc="0" normalizeH="0" baseline="0" noProof="0" dirty="0" smtClean="0">
                <a:ln>
                  <a:noFill/>
                </a:ln>
                <a:solidFill>
                  <a:sysClr val="windowText" lastClr="000000"/>
                </a:solidFill>
                <a:effectLst/>
                <a:uLnTx/>
                <a:uFillTx/>
                <a:latin typeface="Calibri"/>
                <a:ea typeface="+mj-ea"/>
                <a:cs typeface="+mj-cs"/>
              </a:rPr>
              <a:t/>
            </a:r>
            <a:br>
              <a:rPr kumimoji="0" lang="en-US" sz="2400" b="1" i="1" u="none" strike="noStrike" kern="1200" cap="none" spc="0" normalizeH="0" baseline="0" noProof="0" dirty="0" smtClean="0">
                <a:ln>
                  <a:noFill/>
                </a:ln>
                <a:solidFill>
                  <a:sysClr val="windowText" lastClr="000000"/>
                </a:solidFill>
                <a:effectLst/>
                <a:uLnTx/>
                <a:uFillTx/>
                <a:latin typeface="Calibri"/>
                <a:ea typeface="+mj-ea"/>
                <a:cs typeface="+mj-cs"/>
              </a:rPr>
            </a:br>
            <a:r>
              <a:rPr kumimoji="0" lang="en-US" sz="2400" b="1" i="1" u="none" strike="noStrike" kern="1200" cap="none" spc="0" normalizeH="0" baseline="0" noProof="0" dirty="0" smtClean="0">
                <a:ln>
                  <a:noFill/>
                </a:ln>
                <a:solidFill>
                  <a:sysClr val="windowText" lastClr="000000"/>
                </a:solidFill>
                <a:effectLst/>
                <a:uLnTx/>
                <a:uFillTx/>
                <a:latin typeface="Calibri"/>
                <a:ea typeface="+mj-ea"/>
                <a:cs typeface="+mj-cs"/>
              </a:rPr>
              <a:t>  </a:t>
            </a:r>
            <a:br>
              <a:rPr kumimoji="0" lang="en-US" sz="2400" b="1" i="1" u="none" strike="noStrike" kern="1200" cap="none" spc="0" normalizeH="0" baseline="0" noProof="0" dirty="0" smtClean="0">
                <a:ln>
                  <a:noFill/>
                </a:ln>
                <a:solidFill>
                  <a:sysClr val="windowText" lastClr="000000"/>
                </a:solidFill>
                <a:effectLst/>
                <a:uLnTx/>
                <a:uFillTx/>
                <a:latin typeface="Calibri"/>
                <a:ea typeface="+mj-ea"/>
                <a:cs typeface="+mj-cs"/>
              </a:rPr>
            </a:br>
            <a:endParaRPr kumimoji="0" lang="en-GB" sz="2400" b="1" i="1" u="none" strike="noStrike" kern="1200" cap="none" spc="0" normalizeH="0" baseline="0" noProof="0" dirty="0" smtClean="0">
              <a:ln>
                <a:noFill/>
              </a:ln>
              <a:solidFill>
                <a:sysClr val="windowText" lastClr="000000"/>
              </a:solidFill>
              <a:effectLst/>
              <a:uLnTx/>
              <a:uFillTx/>
              <a:latin typeface="Calibri"/>
              <a:ea typeface="+mj-ea"/>
              <a:cs typeface="+mj-cs"/>
            </a:endParaRPr>
          </a:p>
        </p:txBody>
      </p:sp>
      <p:sp>
        <p:nvSpPr>
          <p:cNvPr id="10" name="Subtitle 4"/>
          <p:cNvSpPr txBox="1">
            <a:spLocks/>
          </p:cNvSpPr>
          <p:nvPr/>
        </p:nvSpPr>
        <p:spPr bwMode="auto">
          <a:xfrm>
            <a:off x="611560" y="2924944"/>
            <a:ext cx="7924800" cy="20162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
                <a:srgbClr val="FF0000"/>
              </a:buClr>
              <a:buSzTx/>
              <a:buFont typeface="Wingdings" pitchFamily="2" charset="2"/>
              <a:buNone/>
              <a:tabLst/>
              <a:defRPr/>
            </a:pPr>
            <a:r>
              <a:rPr kumimoji="0" lang="en-US" sz="2200" b="0" i="1" u="none" strike="noStrike" kern="1200" cap="none" spc="0" normalizeH="0" baseline="0" noProof="0" dirty="0" smtClean="0">
                <a:ln>
                  <a:noFill/>
                </a:ln>
                <a:solidFill>
                  <a:sysClr val="windowText" lastClr="000000"/>
                </a:solidFill>
                <a:effectLst/>
                <a:uLnTx/>
                <a:uFillTx/>
                <a:latin typeface="Calibri"/>
                <a:ea typeface="+mn-ea"/>
                <a:cs typeface="+mn-cs"/>
              </a:rPr>
              <a:t/>
            </a:r>
            <a:br>
              <a:rPr kumimoji="0" lang="en-US" sz="2200" b="0" i="1" u="none" strike="noStrike" kern="1200" cap="none" spc="0" normalizeH="0" baseline="0" noProof="0" dirty="0" smtClean="0">
                <a:ln>
                  <a:noFill/>
                </a:ln>
                <a:solidFill>
                  <a:sysClr val="windowText" lastClr="000000"/>
                </a:solidFill>
                <a:effectLst/>
                <a:uLnTx/>
                <a:uFillTx/>
                <a:latin typeface="Calibri"/>
                <a:ea typeface="+mn-ea"/>
                <a:cs typeface="+mn-cs"/>
              </a:rPr>
            </a:br>
            <a:r>
              <a:rPr kumimoji="0" lang="en-US" sz="2200" b="0" i="1" u="none" strike="noStrike" kern="1200" cap="none" spc="0" normalizeH="0" baseline="0" noProof="0" dirty="0" smtClean="0">
                <a:ln>
                  <a:noFill/>
                </a:ln>
                <a:solidFill>
                  <a:sysClr val="windowText" lastClr="000000"/>
                </a:solidFill>
                <a:effectLst/>
                <a:uLnTx/>
                <a:uFillTx/>
                <a:latin typeface="Calibri"/>
                <a:ea typeface="+mn-ea"/>
                <a:cs typeface="+mn-cs"/>
              </a:rPr>
              <a:t>Presented To:</a:t>
            </a:r>
          </a:p>
          <a:p>
            <a:pPr marL="0" marR="0" lvl="0" indent="0" algn="ctr" defTabSz="914400" rtl="0" eaLnBrk="0" fontAlgn="base" latinLnBrk="0" hangingPunct="0">
              <a:lnSpc>
                <a:spcPct val="100000"/>
              </a:lnSpc>
              <a:spcBef>
                <a:spcPct val="20000"/>
              </a:spcBef>
              <a:spcAft>
                <a:spcPct val="0"/>
              </a:spcAft>
              <a:buClr>
                <a:srgbClr val="FF0000"/>
              </a:buClr>
              <a:buSzTx/>
              <a:buFont typeface="Wingdings" pitchFamily="2" charset="2"/>
              <a:buNone/>
              <a:tabLst/>
              <a:defRPr/>
            </a:pPr>
            <a:r>
              <a:rPr lang="en-US" sz="2200" i="1" dirty="0" smtClean="0">
                <a:solidFill>
                  <a:sysClr val="windowText" lastClr="000000"/>
                </a:solidFill>
                <a:latin typeface="Calibri"/>
              </a:rPr>
              <a:t>Dr. Reyad Abdel- Kareem</a:t>
            </a:r>
          </a:p>
          <a:p>
            <a:pPr marL="0" marR="0" lvl="0" indent="0" algn="ctr" defTabSz="914400" rtl="0" eaLnBrk="0" fontAlgn="base" latinLnBrk="0" hangingPunct="0">
              <a:lnSpc>
                <a:spcPct val="100000"/>
              </a:lnSpc>
              <a:spcBef>
                <a:spcPct val="20000"/>
              </a:spcBef>
              <a:spcAft>
                <a:spcPct val="0"/>
              </a:spcAft>
              <a:buClr>
                <a:srgbClr val="FF0000"/>
              </a:buClr>
              <a:buSzTx/>
              <a:buFont typeface="Wingdings" pitchFamily="2" charset="2"/>
              <a:buNone/>
              <a:tabLst/>
              <a:defRPr/>
            </a:pPr>
            <a:r>
              <a:rPr kumimoji="0" lang="en-US" sz="2200" b="0" i="1" u="none" strike="noStrike" kern="1200" cap="none" spc="0" normalizeH="0" baseline="0" noProof="0" dirty="0" smtClean="0">
                <a:ln>
                  <a:noFill/>
                </a:ln>
                <a:solidFill>
                  <a:sysClr val="windowText" lastClr="000000"/>
                </a:solidFill>
                <a:effectLst/>
                <a:uLnTx/>
                <a:uFillTx/>
                <a:latin typeface="Calibri"/>
                <a:ea typeface="+mn-ea"/>
                <a:cs typeface="+mn-cs"/>
              </a:rPr>
              <a:t>Eng</a:t>
            </a:r>
            <a:r>
              <a:rPr lang="en-US" sz="2200" i="1" dirty="0" smtClean="0">
                <a:solidFill>
                  <a:sysClr val="windowText" lastClr="000000"/>
                </a:solidFill>
                <a:latin typeface="Calibri"/>
              </a:rPr>
              <a:t>. Emad Al-</a:t>
            </a:r>
            <a:r>
              <a:rPr lang="en-US" sz="2200" i="1" dirty="0" err="1" smtClean="0">
                <a:solidFill>
                  <a:sysClr val="windowText" lastClr="000000"/>
                </a:solidFill>
                <a:latin typeface="Calibri"/>
              </a:rPr>
              <a:t>Qasem</a:t>
            </a:r>
            <a:endParaRPr lang="en-US" sz="2200" i="1" dirty="0" smtClean="0">
              <a:solidFill>
                <a:sysClr val="windowText" lastClr="000000"/>
              </a:solidFill>
              <a:latin typeface="Calibri"/>
            </a:endParaRPr>
          </a:p>
          <a:p>
            <a:pPr marL="0" marR="0" lvl="0" indent="0" algn="ctr" defTabSz="914400" rtl="0" eaLnBrk="0" fontAlgn="base" latinLnBrk="0" hangingPunct="0">
              <a:lnSpc>
                <a:spcPct val="100000"/>
              </a:lnSpc>
              <a:spcBef>
                <a:spcPct val="20000"/>
              </a:spcBef>
              <a:spcAft>
                <a:spcPct val="0"/>
              </a:spcAft>
              <a:buClr>
                <a:srgbClr val="FF0000"/>
              </a:buClr>
              <a:buSzTx/>
              <a:buFont typeface="Wingdings" pitchFamily="2" charset="2"/>
              <a:buNone/>
              <a:tabLst/>
              <a:defRPr/>
            </a:pPr>
            <a:r>
              <a:rPr kumimoji="0" lang="en-US" sz="2200" b="0" i="1" u="none" strike="noStrike" kern="1200" cap="none" spc="0" normalizeH="0" baseline="0" noProof="0" dirty="0" smtClean="0">
                <a:ln>
                  <a:noFill/>
                </a:ln>
                <a:solidFill>
                  <a:sysClr val="windowText" lastClr="000000"/>
                </a:solidFill>
                <a:effectLst/>
                <a:uLnTx/>
                <a:uFillTx/>
                <a:latin typeface="Calibri"/>
                <a:ea typeface="+mn-ea"/>
                <a:cs typeface="+mn-cs"/>
              </a:rPr>
              <a:t>Eng. Yaser</a:t>
            </a:r>
            <a:r>
              <a:rPr kumimoji="0" lang="en-US" sz="2200" b="0" i="1" u="none" strike="noStrike" kern="1200" cap="none" spc="0" normalizeH="0" noProof="0" dirty="0" smtClean="0">
                <a:ln>
                  <a:noFill/>
                </a:ln>
                <a:solidFill>
                  <a:sysClr val="windowText" lastClr="000000"/>
                </a:solidFill>
                <a:effectLst/>
                <a:uLnTx/>
                <a:uFillTx/>
                <a:latin typeface="Calibri"/>
                <a:ea typeface="+mn-ea"/>
                <a:cs typeface="+mn-cs"/>
              </a:rPr>
              <a:t> Al-</a:t>
            </a:r>
            <a:r>
              <a:rPr kumimoji="0" lang="en-US" sz="2200" b="0" i="1" u="none" strike="noStrike" kern="1200" cap="none" spc="0" normalizeH="0" noProof="0" dirty="0" err="1" smtClean="0">
                <a:ln>
                  <a:noFill/>
                </a:ln>
                <a:solidFill>
                  <a:sysClr val="windowText" lastClr="000000"/>
                </a:solidFill>
                <a:effectLst/>
                <a:uLnTx/>
                <a:uFillTx/>
                <a:latin typeface="Calibri"/>
                <a:ea typeface="+mn-ea"/>
                <a:cs typeface="+mn-cs"/>
              </a:rPr>
              <a:t>Jaedee</a:t>
            </a:r>
            <a:endParaRPr kumimoji="0" lang="en-US" sz="2200" b="0" i="1" u="none" strike="noStrike" kern="1200" cap="none" spc="0" normalizeH="0" baseline="0" noProof="0" dirty="0" smtClean="0">
              <a:ln>
                <a:noFill/>
              </a:ln>
              <a:solidFill>
                <a:sysClr val="windowText" lastClr="000000"/>
              </a:solidFill>
              <a:effectLst/>
              <a:uLnTx/>
              <a:uFillTx/>
              <a:latin typeface="Calibri"/>
              <a:ea typeface="+mn-ea"/>
              <a:cs typeface="+mn-cs"/>
            </a:endParaRPr>
          </a:p>
        </p:txBody>
      </p:sp>
      <p:sp>
        <p:nvSpPr>
          <p:cNvPr id="11" name="Text Placeholder 3"/>
          <p:cNvSpPr txBox="1">
            <a:spLocks/>
          </p:cNvSpPr>
          <p:nvPr/>
        </p:nvSpPr>
        <p:spPr bwMode="auto">
          <a:xfrm>
            <a:off x="0" y="0"/>
            <a:ext cx="4572000" cy="934194"/>
          </a:xfrm>
          <a:prstGeom prst="rect">
            <a:avLst/>
          </a:prstGeom>
          <a:solidFill>
            <a:srgbClr val="002060"/>
          </a:solidFill>
          <a:ln w="9525">
            <a:noFill/>
            <a:miter lim="800000"/>
            <a:headEnd/>
            <a:tailEnd/>
          </a:ln>
        </p:spPr>
        <p:txBody>
          <a:bodyPr vert="horz" wrap="square" lIns="91440" tIns="45720" rIns="91440" bIns="45720" numCol="1" anchor="ctr"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FF0000"/>
              </a:buClr>
              <a:buSzTx/>
              <a:buFont typeface="Wingdings" pitchFamily="2" charset="2"/>
              <a:buNone/>
              <a:tabLst/>
              <a:defRPr/>
            </a:pPr>
            <a:r>
              <a:rPr lang="en-GB" sz="3000" b="1" dirty="0" smtClean="0">
                <a:solidFill>
                  <a:sysClr val="window" lastClr="FFFFFF"/>
                </a:solidFill>
                <a:latin typeface="Andalus" pitchFamily="18" charset="-78"/>
                <a:cs typeface="Andalus" pitchFamily="18" charset="-78"/>
              </a:rPr>
              <a:t>Graduation </a:t>
            </a:r>
            <a:r>
              <a:rPr kumimoji="0" lang="en-GB" sz="3000" b="1" i="0" u="none" strike="noStrike" kern="1200" cap="none" spc="0" normalizeH="0" baseline="0" noProof="0" dirty="0" smtClean="0">
                <a:ln>
                  <a:noFill/>
                </a:ln>
                <a:solidFill>
                  <a:sysClr val="window" lastClr="FFFFFF"/>
                </a:solidFill>
                <a:effectLst/>
                <a:uLnTx/>
                <a:uFillTx/>
                <a:latin typeface="Andalus" pitchFamily="18" charset="-78"/>
                <a:cs typeface="Andalus" pitchFamily="18" charset="-78"/>
              </a:rPr>
              <a:t> Project</a:t>
            </a:r>
          </a:p>
        </p:txBody>
      </p:sp>
      <p:sp>
        <p:nvSpPr>
          <p:cNvPr id="12" name="Text Placeholder 4"/>
          <p:cNvSpPr txBox="1">
            <a:spLocks/>
          </p:cNvSpPr>
          <p:nvPr/>
        </p:nvSpPr>
        <p:spPr bwMode="auto">
          <a:xfrm>
            <a:off x="0" y="3068960"/>
            <a:ext cx="3352800" cy="720080"/>
          </a:xfrm>
          <a:prstGeom prst="rect">
            <a:avLst/>
          </a:prstGeom>
          <a:noFill/>
          <a:ln w="9525">
            <a:noFill/>
            <a:miter lim="800000"/>
            <a:headEnd/>
            <a:tailEnd/>
          </a:ln>
          <a:effectLst>
            <a:innerShdw blurRad="63500" dist="50800" dir="2700000">
              <a:prstClr val="black">
                <a:alpha val="50000"/>
              </a:prstClr>
            </a:innerShdw>
          </a:effectLst>
        </p:spPr>
        <p:txBody>
          <a:bodyPr vert="horz" wrap="square" lIns="91440" tIns="45720" rIns="91440" bIns="45720" numCol="1" anchor="ctr"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FF0000"/>
              </a:buClr>
              <a:buSzTx/>
              <a:buFont typeface="Wingdings" pitchFamily="2" charset="2"/>
              <a:buNone/>
              <a:tabLst/>
              <a:defRPr/>
            </a:pPr>
            <a:r>
              <a:rPr kumimoji="0" lang="en-GB" sz="1800" b="1" i="0" u="none" strike="noStrike" kern="1200" cap="none" spc="0" normalizeH="0" baseline="0" noProof="0" dirty="0" smtClean="0">
                <a:ln>
                  <a:noFill/>
                </a:ln>
                <a:solidFill>
                  <a:srgbClr val="002060"/>
                </a:solidFill>
                <a:effectLst/>
                <a:uLnTx/>
                <a:uFillTx/>
                <a:latin typeface="Calibri"/>
                <a:ea typeface="+mn-ea"/>
                <a:cs typeface="+mn-cs"/>
              </a:rPr>
              <a:t>An-</a:t>
            </a:r>
            <a:r>
              <a:rPr kumimoji="0" lang="en-GB" sz="1800" b="1" i="0" u="none" strike="noStrike" kern="1200" cap="none" spc="0" normalizeH="0" baseline="0" noProof="0" dirty="0" err="1" smtClean="0">
                <a:ln>
                  <a:noFill/>
                </a:ln>
                <a:solidFill>
                  <a:srgbClr val="002060"/>
                </a:solidFill>
                <a:effectLst/>
                <a:uLnTx/>
                <a:uFillTx/>
                <a:latin typeface="Calibri"/>
                <a:ea typeface="+mn-ea"/>
                <a:cs typeface="+mn-cs"/>
              </a:rPr>
              <a:t>Najah</a:t>
            </a:r>
            <a:r>
              <a:rPr kumimoji="0" lang="en-GB" sz="1800" b="1" i="0" u="none" strike="noStrike" kern="1200" cap="none" spc="0" normalizeH="0" baseline="0" noProof="0" dirty="0" smtClean="0">
                <a:ln>
                  <a:noFill/>
                </a:ln>
                <a:solidFill>
                  <a:srgbClr val="002060"/>
                </a:solidFill>
                <a:effectLst/>
                <a:uLnTx/>
                <a:uFillTx/>
                <a:latin typeface="Calibri"/>
                <a:ea typeface="+mn-ea"/>
                <a:cs typeface="+mn-cs"/>
              </a:rPr>
              <a:t> National University</a:t>
            </a:r>
          </a:p>
        </p:txBody>
      </p:sp>
      <p:pic>
        <p:nvPicPr>
          <p:cNvPr id="13" name="Picture 5" descr="شعار الجامعة"/>
          <p:cNvPicPr>
            <a:picLocks noChangeAspect="1" noChangeArrowheads="1"/>
          </p:cNvPicPr>
          <p:nvPr/>
        </p:nvPicPr>
        <p:blipFill>
          <a:blip r:embed="rId3" cstate="print"/>
          <a:srcRect/>
          <a:stretch>
            <a:fillRect/>
          </a:stretch>
        </p:blipFill>
        <p:spPr bwMode="auto">
          <a:xfrm>
            <a:off x="971600" y="1484784"/>
            <a:ext cx="1800200" cy="1584176"/>
          </a:xfrm>
          <a:prstGeom prst="rect">
            <a:avLst/>
          </a:prstGeom>
          <a:noFill/>
          <a:ln w="9525">
            <a:noFill/>
            <a:miter lim="800000"/>
            <a:headEnd/>
            <a:tailEnd/>
          </a:ln>
          <a:scene3d>
            <a:camera prst="orthographicFront"/>
            <a:lightRig rig="threePt" dir="t"/>
          </a:scene3d>
          <a:sp3d>
            <a:bevelT w="139700" h="139700" prst="divot"/>
          </a:sp3d>
        </p:spPr>
      </p:pic>
      <p:pic>
        <p:nvPicPr>
          <p:cNvPr id="2050" name="Picture 2"/>
          <p:cNvPicPr>
            <a:picLocks noChangeAspect="1" noChangeArrowheads="1"/>
          </p:cNvPicPr>
          <p:nvPr/>
        </p:nvPicPr>
        <p:blipFill>
          <a:blip r:embed="rId4" cstate="print"/>
          <a:srcRect/>
          <a:stretch>
            <a:fillRect/>
          </a:stretch>
        </p:blipFill>
        <p:spPr bwMode="auto">
          <a:xfrm>
            <a:off x="467544" y="4365104"/>
            <a:ext cx="2915816" cy="2492896"/>
          </a:xfrm>
          <a:prstGeom prst="ellipse">
            <a:avLst/>
          </a:prstGeom>
          <a:ln>
            <a:noFill/>
          </a:ln>
          <a:effectLst>
            <a:softEdge rad="112500"/>
          </a:effectLst>
        </p:spPr>
      </p:pic>
      <p:pic>
        <p:nvPicPr>
          <p:cNvPr id="2051" name="Picture 3"/>
          <p:cNvPicPr>
            <a:picLocks noChangeAspect="1" noChangeArrowheads="1"/>
          </p:cNvPicPr>
          <p:nvPr/>
        </p:nvPicPr>
        <p:blipFill>
          <a:blip r:embed="rId5" cstate="print"/>
          <a:srcRect/>
          <a:stretch>
            <a:fillRect/>
          </a:stretch>
        </p:blipFill>
        <p:spPr bwMode="auto">
          <a:xfrm>
            <a:off x="5934075" y="4048125"/>
            <a:ext cx="3209925" cy="2809875"/>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836713"/>
            <a:ext cx="7772400" cy="1010543"/>
          </a:xfrm>
        </p:spPr>
        <p:txBody>
          <a:bodyPr>
            <a:normAutofit/>
          </a:bodyPr>
          <a:lstStyle/>
          <a:p>
            <a:pPr algn="l"/>
            <a:r>
              <a:rPr lang="en-US" sz="3000" b="1" i="1" dirty="0" smtClean="0">
                <a:latin typeface="Andalus" pitchFamily="2" charset="-78"/>
                <a:cs typeface="Andalus" pitchFamily="2" charset="-78"/>
              </a:rPr>
              <a:t>6. Outline of  Analysis and Design:</a:t>
            </a:r>
            <a:endParaRPr lang="en-US" sz="3000" b="1" i="1" dirty="0">
              <a:latin typeface="Andalus" pitchFamily="2" charset="-78"/>
              <a:cs typeface="Andalus" pitchFamily="2" charset="-78"/>
            </a:endParaRPr>
          </a:p>
        </p:txBody>
      </p:sp>
      <p:sp>
        <p:nvSpPr>
          <p:cNvPr id="3" name="Subtitle 2"/>
          <p:cNvSpPr>
            <a:spLocks noGrp="1"/>
          </p:cNvSpPr>
          <p:nvPr>
            <p:ph type="subTitle" idx="1"/>
          </p:nvPr>
        </p:nvSpPr>
        <p:spPr>
          <a:xfrm>
            <a:off x="683568" y="1772816"/>
            <a:ext cx="7560840" cy="4032448"/>
          </a:xfrm>
        </p:spPr>
        <p:txBody>
          <a:bodyPr>
            <a:normAutofit/>
          </a:bodyPr>
          <a:lstStyle/>
          <a:p>
            <a:pPr algn="l"/>
            <a:r>
              <a:rPr lang="en-US" sz="2000" dirty="0">
                <a:solidFill>
                  <a:schemeClr val="tx1"/>
                </a:solidFill>
                <a:latin typeface="Andalus" pitchFamily="2" charset="-78"/>
                <a:cs typeface="Andalus" pitchFamily="2" charset="-78"/>
              </a:rPr>
              <a:t>Analysis and design is </a:t>
            </a:r>
            <a:r>
              <a:rPr lang="en-US" sz="2000" dirty="0" smtClean="0">
                <a:solidFill>
                  <a:schemeClr val="tx1"/>
                </a:solidFill>
                <a:latin typeface="Andalus" pitchFamily="2" charset="-78"/>
                <a:cs typeface="Andalus" pitchFamily="2" charset="-78"/>
              </a:rPr>
              <a:t> performed for 3 </a:t>
            </a:r>
            <a:r>
              <a:rPr lang="en-US" sz="2000" dirty="0">
                <a:solidFill>
                  <a:schemeClr val="tx1"/>
                </a:solidFill>
                <a:latin typeface="Andalus" pitchFamily="2" charset="-78"/>
                <a:cs typeface="Andalus" pitchFamily="2" charset="-78"/>
              </a:rPr>
              <a:t>representative frames </a:t>
            </a:r>
            <a:r>
              <a:rPr lang="en-US" sz="2000" dirty="0" smtClean="0">
                <a:solidFill>
                  <a:schemeClr val="tx1"/>
                </a:solidFill>
                <a:latin typeface="Andalus" pitchFamily="2" charset="-78"/>
                <a:cs typeface="Andalus" pitchFamily="2" charset="-78"/>
              </a:rPr>
              <a:t>Interior , Exterior  and Inclined</a:t>
            </a:r>
          </a:p>
          <a:p>
            <a:pPr algn="l"/>
            <a:endParaRPr lang="en-US" sz="2000" dirty="0" smtClean="0">
              <a:solidFill>
                <a:schemeClr val="tx1"/>
              </a:solidFill>
              <a:latin typeface="Andalus" pitchFamily="2" charset="-78"/>
              <a:cs typeface="Andalus" pitchFamily="2" charset="-78"/>
            </a:endParaRPr>
          </a:p>
          <a:p>
            <a:pPr algn="l"/>
            <a:r>
              <a:rPr lang="en-GB" sz="2000" dirty="0" smtClean="0">
                <a:solidFill>
                  <a:schemeClr val="tx1"/>
                </a:solidFill>
                <a:latin typeface="Andalus" pitchFamily="2" charset="-78"/>
                <a:cs typeface="Andalus" pitchFamily="2" charset="-78"/>
              </a:rPr>
              <a:t>The structural analysis needed to: </a:t>
            </a:r>
          </a:p>
          <a:p>
            <a:pPr algn="l"/>
            <a:r>
              <a:rPr lang="en-GB" sz="2000" dirty="0" smtClean="0">
                <a:solidFill>
                  <a:schemeClr val="tx1"/>
                </a:solidFill>
                <a:latin typeface="Andalus" pitchFamily="2" charset="-78"/>
                <a:cs typeface="Andalus" pitchFamily="2" charset="-78"/>
              </a:rPr>
              <a:t>1. determine the external reactions at the supports</a:t>
            </a:r>
          </a:p>
          <a:p>
            <a:pPr algn="l"/>
            <a:r>
              <a:rPr lang="en-GB" sz="2000" dirty="0" smtClean="0">
                <a:solidFill>
                  <a:schemeClr val="tx1"/>
                </a:solidFill>
                <a:latin typeface="Andalus" pitchFamily="2" charset="-78"/>
                <a:cs typeface="Andalus" pitchFamily="2" charset="-78"/>
              </a:rPr>
              <a:t> 2.determaine the internal forces like moments, shear, and normal forces </a:t>
            </a:r>
          </a:p>
          <a:p>
            <a:pPr algn="l"/>
            <a:r>
              <a:rPr lang="en-GB" sz="2000" dirty="0" smtClean="0">
                <a:solidFill>
                  <a:schemeClr val="tx1"/>
                </a:solidFill>
                <a:latin typeface="Andalus" pitchFamily="2" charset="-78"/>
                <a:cs typeface="Andalus" pitchFamily="2" charset="-78"/>
              </a:rPr>
              <a:t> </a:t>
            </a:r>
          </a:p>
          <a:p>
            <a:pPr algn="l"/>
            <a:r>
              <a:rPr lang="en-GB" sz="2000" dirty="0" smtClean="0">
                <a:solidFill>
                  <a:schemeClr val="tx1"/>
                </a:solidFill>
                <a:latin typeface="Andalus" pitchFamily="2" charset="-78"/>
                <a:cs typeface="Andalus" pitchFamily="2" charset="-78"/>
              </a:rPr>
              <a:t>Theses internal member forces are used to design the cross section of  elements.</a:t>
            </a:r>
            <a:r>
              <a:rPr lang="en-US" sz="2000" dirty="0" smtClean="0">
                <a:solidFill>
                  <a:schemeClr val="tx1"/>
                </a:solidFill>
                <a:latin typeface="Andalus" pitchFamily="2" charset="-78"/>
                <a:cs typeface="Andalus" pitchFamily="2" charset="-78"/>
              </a:rPr>
              <a:t/>
            </a:r>
            <a:br>
              <a:rPr lang="en-US" sz="2000" dirty="0" smtClean="0">
                <a:solidFill>
                  <a:schemeClr val="tx1"/>
                </a:solidFill>
                <a:latin typeface="Andalus" pitchFamily="2" charset="-78"/>
                <a:cs typeface="Andalus" pitchFamily="2" charset="-78"/>
              </a:rPr>
            </a:br>
            <a:endParaRPr lang="en-US" sz="2000" dirty="0">
              <a:solidFill>
                <a:schemeClr val="tx1"/>
              </a:solidFill>
              <a:latin typeface="Andalus" pitchFamily="2" charset="-78"/>
              <a:cs typeface="Andalus" pitchFamily="2" charset="-78"/>
            </a:endParaRPr>
          </a:p>
          <a:p>
            <a:endParaRPr lang="en-US" sz="2000" dirty="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0"/>
            <a:ext cx="9277350" cy="7019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988840"/>
            <a:ext cx="8229600" cy="1143000"/>
          </a:xfrm>
          <a:effectLst>
            <a:reflection blurRad="6350" stA="50000" endA="300" endPos="90000" dir="5400000" sy="-100000" algn="bl" rotWithShape="0"/>
          </a:effectLst>
        </p:spPr>
        <p:txBody>
          <a:bodyPr/>
          <a:lstStyle/>
          <a:p>
            <a:r>
              <a:rPr lang="en-US" b="1" i="1" dirty="0" smtClean="0">
                <a:latin typeface="Andalus" pitchFamily="2" charset="-78"/>
                <a:cs typeface="Andalus" pitchFamily="2" charset="-78"/>
              </a:rPr>
              <a:t>Concrete Design</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65000">
              <a:schemeClr val="tx2">
                <a:lumMod val="20000"/>
                <a:lumOff val="80000"/>
              </a:schemeClr>
            </a:gs>
            <a:gs pos="17999">
              <a:schemeClr val="accent1">
                <a:lumMod val="20000"/>
                <a:lumOff val="80000"/>
              </a:schemeClr>
            </a:gs>
            <a:gs pos="36000">
              <a:schemeClr val="tx2">
                <a:lumMod val="40000"/>
                <a:lumOff val="60000"/>
              </a:schemeClr>
            </a:gs>
            <a:gs pos="61000">
              <a:schemeClr val="accent1">
                <a:lumMod val="20000"/>
                <a:lumOff val="80000"/>
              </a:schemeClr>
            </a:gs>
            <a:gs pos="82001">
              <a:schemeClr val="tx2">
                <a:lumMod val="40000"/>
                <a:lumOff val="60000"/>
              </a:schemeClr>
            </a:gs>
            <a:gs pos="100000">
              <a:schemeClr val="accent1">
                <a:lumMod val="20000"/>
                <a:lumOff val="8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5536" y="1340768"/>
            <a:ext cx="7776864" cy="1224136"/>
          </a:xfrm>
        </p:spPr>
        <p:txBody>
          <a:bodyPr>
            <a:normAutofit lnSpcReduction="10000"/>
          </a:bodyPr>
          <a:lstStyle/>
          <a:p>
            <a:pPr algn="l">
              <a:buFont typeface="Wingdings" pitchFamily="2" charset="2"/>
              <a:buChar char="Ø"/>
            </a:pPr>
            <a:r>
              <a:rPr lang="en-US" sz="2500" i="1" dirty="0" smtClean="0">
                <a:solidFill>
                  <a:schemeClr val="tx1"/>
                </a:solidFill>
                <a:latin typeface="Andalus" pitchFamily="2" charset="-78"/>
                <a:cs typeface="Andalus" pitchFamily="2" charset="-78"/>
              </a:rPr>
              <a:t>Slab design:</a:t>
            </a:r>
          </a:p>
          <a:p>
            <a:pPr algn="l"/>
            <a:endParaRPr lang="en-US" sz="2500" i="1" dirty="0" smtClean="0">
              <a:solidFill>
                <a:schemeClr val="tx1"/>
              </a:solidFill>
              <a:latin typeface="Andalus" pitchFamily="2" charset="-78"/>
              <a:cs typeface="Andalus" pitchFamily="2" charset="-78"/>
            </a:endParaRPr>
          </a:p>
          <a:p>
            <a:pPr algn="l"/>
            <a:r>
              <a:rPr lang="en-US" sz="2000" i="1" dirty="0" smtClean="0">
                <a:solidFill>
                  <a:schemeClr val="tx1"/>
                </a:solidFill>
                <a:latin typeface="Andalus" pitchFamily="2" charset="-78"/>
                <a:cs typeface="Andalus" pitchFamily="2" charset="-78"/>
              </a:rPr>
              <a:t>One way solid slab (pre-casted).</a:t>
            </a:r>
          </a:p>
        </p:txBody>
      </p:sp>
      <p:graphicFrame>
        <p:nvGraphicFramePr>
          <p:cNvPr id="6" name="Table 5"/>
          <p:cNvGraphicFramePr>
            <a:graphicFrameLocks noGrp="1"/>
          </p:cNvGraphicFramePr>
          <p:nvPr/>
        </p:nvGraphicFramePr>
        <p:xfrm>
          <a:off x="539552" y="2924944"/>
          <a:ext cx="8208913" cy="3744417"/>
        </p:xfrm>
        <a:graphic>
          <a:graphicData uri="http://schemas.openxmlformats.org/drawingml/2006/table">
            <a:tbl>
              <a:tblPr firstRow="1" bandRow="1">
                <a:tableStyleId>{5C22544A-7EE6-4342-B048-85BDC9FD1C3A}</a:tableStyleId>
              </a:tblPr>
              <a:tblGrid>
                <a:gridCol w="1567156"/>
                <a:gridCol w="1567156"/>
                <a:gridCol w="1591681"/>
                <a:gridCol w="1766511"/>
                <a:gridCol w="1716409"/>
              </a:tblGrid>
              <a:tr h="727492">
                <a:tc>
                  <a:txBody>
                    <a:bodyPr/>
                    <a:lstStyle/>
                    <a:p>
                      <a:endParaRPr lang="en-US" dirty="0">
                        <a:latin typeface="Andalus" pitchFamily="18" charset="-78"/>
                        <a:cs typeface="Andalus" pitchFamily="18" charset="-78"/>
                      </a:endParaRPr>
                    </a:p>
                  </a:txBody>
                  <a:tcPr/>
                </a:tc>
                <a:tc>
                  <a:txBody>
                    <a:bodyPr/>
                    <a:lstStyle/>
                    <a:p>
                      <a:r>
                        <a:rPr lang="en-US" b="0" dirty="0" smtClean="0">
                          <a:solidFill>
                            <a:schemeClr val="tx1"/>
                          </a:solidFill>
                          <a:latin typeface="Andalus" pitchFamily="18" charset="-78"/>
                          <a:cs typeface="Andalus" pitchFamily="18" charset="-78"/>
                        </a:rPr>
                        <a:t>Slab</a:t>
                      </a:r>
                      <a:r>
                        <a:rPr lang="en-US" b="0" baseline="0" dirty="0" smtClean="0">
                          <a:solidFill>
                            <a:schemeClr val="tx1"/>
                          </a:solidFill>
                          <a:latin typeface="Andalus" pitchFamily="18" charset="-78"/>
                          <a:cs typeface="Andalus" pitchFamily="18" charset="-78"/>
                        </a:rPr>
                        <a:t> thickness</a:t>
                      </a:r>
                      <a:endParaRPr lang="en-US" b="0" dirty="0">
                        <a:solidFill>
                          <a:schemeClr val="tx1"/>
                        </a:solidFill>
                        <a:latin typeface="Andalus" pitchFamily="18" charset="-78"/>
                        <a:cs typeface="Andalus" pitchFamily="18" charset="-78"/>
                      </a:endParaRPr>
                    </a:p>
                  </a:txBody>
                  <a:tcPr/>
                </a:tc>
                <a:tc>
                  <a:txBody>
                    <a:bodyPr/>
                    <a:lstStyle/>
                    <a:p>
                      <a:r>
                        <a:rPr lang="en-US" sz="1400" b="0" dirty="0" smtClean="0">
                          <a:solidFill>
                            <a:schemeClr val="tx1"/>
                          </a:solidFill>
                          <a:latin typeface="Andalus" pitchFamily="18" charset="-78"/>
                          <a:cs typeface="Andalus" pitchFamily="18" charset="-78"/>
                        </a:rPr>
                        <a:t>Flexure  design</a:t>
                      </a:r>
                    </a:p>
                    <a:p>
                      <a:r>
                        <a:rPr lang="en-US" sz="1400" b="0" dirty="0" smtClean="0">
                          <a:solidFill>
                            <a:schemeClr val="tx1"/>
                          </a:solidFill>
                          <a:latin typeface="Andalus" pitchFamily="18" charset="-78"/>
                          <a:cs typeface="Andalus" pitchFamily="18" charset="-78"/>
                        </a:rPr>
                        <a:t>        (+M)</a:t>
                      </a:r>
                      <a:endParaRPr lang="en-US" sz="1400" b="0" dirty="0">
                        <a:solidFill>
                          <a:schemeClr val="tx1"/>
                        </a:solidFill>
                        <a:latin typeface="Andalus" pitchFamily="18" charset="-78"/>
                        <a:cs typeface="Andalus" pitchFamily="18" charset="-7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latin typeface="Andalus" pitchFamily="18" charset="-78"/>
                          <a:cs typeface="Andalus" pitchFamily="18" charset="-78"/>
                        </a:rPr>
                        <a:t>Flexure  design</a:t>
                      </a:r>
                    </a:p>
                    <a:p>
                      <a:r>
                        <a:rPr lang="en-US" sz="1400" b="0" dirty="0" smtClean="0">
                          <a:solidFill>
                            <a:schemeClr val="tx1"/>
                          </a:solidFill>
                          <a:latin typeface="Andalus" pitchFamily="18" charset="-78"/>
                          <a:cs typeface="Andalus" pitchFamily="18" charset="-78"/>
                        </a:rPr>
                        <a:t>        (- M)</a:t>
                      </a:r>
                      <a:endParaRPr lang="en-US" sz="1400" b="0" dirty="0">
                        <a:solidFill>
                          <a:schemeClr val="tx1"/>
                        </a:solidFill>
                        <a:latin typeface="Andalus" pitchFamily="18" charset="-78"/>
                        <a:cs typeface="Andalus" pitchFamily="18" charset="-78"/>
                      </a:endParaRPr>
                    </a:p>
                  </a:txBody>
                  <a:tcPr/>
                </a:tc>
                <a:tc>
                  <a:txBody>
                    <a:bodyPr/>
                    <a:lstStyle/>
                    <a:p>
                      <a:pPr marL="0" algn="l" defTabSz="914400" rtl="0" eaLnBrk="1" latinLnBrk="0" hangingPunct="1"/>
                      <a:r>
                        <a:rPr lang="en-US" sz="1400" b="0" kern="1200" dirty="0" smtClean="0">
                          <a:solidFill>
                            <a:schemeClr val="tx1"/>
                          </a:solidFill>
                          <a:latin typeface="Andalus" pitchFamily="18" charset="-78"/>
                          <a:ea typeface="+mn-ea"/>
                          <a:cs typeface="Andalus" pitchFamily="18" charset="-78"/>
                        </a:rPr>
                        <a:t>Shear design</a:t>
                      </a:r>
                    </a:p>
                  </a:txBody>
                  <a:tcPr/>
                </a:tc>
              </a:tr>
              <a:tr h="931080">
                <a:tc>
                  <a:txBody>
                    <a:bodyPr/>
                    <a:lstStyle/>
                    <a:p>
                      <a:r>
                        <a:rPr lang="en-US" dirty="0" smtClean="0">
                          <a:latin typeface="Andalus" pitchFamily="18" charset="-78"/>
                          <a:cs typeface="Andalus" pitchFamily="18" charset="-78"/>
                        </a:rPr>
                        <a:t>Interior slab</a:t>
                      </a:r>
                      <a:endParaRPr lang="en-US" dirty="0">
                        <a:latin typeface="Andalus" pitchFamily="18" charset="-78"/>
                        <a:cs typeface="Andalus" pitchFamily="18" charset="-78"/>
                      </a:endParaRPr>
                    </a:p>
                  </a:txBody>
                  <a:tcPr/>
                </a:tc>
                <a:tc>
                  <a:txBody>
                    <a:bodyPr/>
                    <a:lstStyle/>
                    <a:p>
                      <a:r>
                        <a:rPr lang="en-US" dirty="0" smtClean="0">
                          <a:latin typeface="Andalus" pitchFamily="18" charset="-78"/>
                          <a:cs typeface="Andalus" pitchFamily="18" charset="-78"/>
                        </a:rPr>
                        <a:t>30 cm</a:t>
                      </a:r>
                      <a:endParaRPr lang="en-US" dirty="0">
                        <a:latin typeface="Andalus" pitchFamily="18" charset="-78"/>
                        <a:cs typeface="Andalus" pitchFamily="18" charset="-78"/>
                      </a:endParaRPr>
                    </a:p>
                  </a:txBody>
                  <a:tcPr/>
                </a:tc>
                <a:tc>
                  <a:txBody>
                    <a:bodyPr/>
                    <a:lstStyle/>
                    <a:p>
                      <a:r>
                        <a:rPr lang="en-US" dirty="0" smtClean="0">
                          <a:latin typeface="Andalus" pitchFamily="18" charset="-78"/>
                          <a:cs typeface="Andalus" pitchFamily="18" charset="-78"/>
                        </a:rPr>
                        <a:t>4</a:t>
                      </a:r>
                      <a:r>
                        <a:rPr lang="en-US" sz="1800" kern="1200" dirty="0" smtClean="0">
                          <a:solidFill>
                            <a:schemeClr val="dk1"/>
                          </a:solidFill>
                          <a:latin typeface="Andalus" pitchFamily="18" charset="-78"/>
                          <a:ea typeface="+mn-ea"/>
                          <a:cs typeface="Andalus" pitchFamily="18" charset="-78"/>
                        </a:rPr>
                        <a:t>Ø14</a:t>
                      </a:r>
                      <a:endParaRPr lang="en-US" dirty="0">
                        <a:latin typeface="Andalus" pitchFamily="18" charset="-78"/>
                        <a:cs typeface="Andalus" pitchFamily="18" charset="-7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ndalus" pitchFamily="18" charset="-78"/>
                          <a:cs typeface="Andalus" pitchFamily="18" charset="-78"/>
                        </a:rPr>
                        <a:t>4</a:t>
                      </a:r>
                      <a:r>
                        <a:rPr lang="en-US" sz="1800" kern="1200" dirty="0" smtClean="0">
                          <a:solidFill>
                            <a:schemeClr val="dk1"/>
                          </a:solidFill>
                          <a:latin typeface="Andalus" pitchFamily="18" charset="-78"/>
                          <a:ea typeface="+mn-ea"/>
                          <a:cs typeface="Andalus" pitchFamily="18" charset="-78"/>
                        </a:rPr>
                        <a:t>Ø14</a:t>
                      </a:r>
                      <a:endParaRPr lang="en-US" dirty="0" smtClean="0">
                        <a:latin typeface="Andalus" pitchFamily="18" charset="-78"/>
                        <a:cs typeface="Andalus" pitchFamily="18" charset="-78"/>
                      </a:endParaRPr>
                    </a:p>
                    <a:p>
                      <a:endParaRPr lang="en-US" dirty="0">
                        <a:latin typeface="Andalus" pitchFamily="18" charset="-78"/>
                        <a:cs typeface="Andalus" pitchFamily="18" charset="-78"/>
                      </a:endParaRPr>
                    </a:p>
                  </a:txBody>
                  <a:tcPr/>
                </a:tc>
                <a:tc>
                  <a:txBody>
                    <a:bodyPr/>
                    <a:lstStyle/>
                    <a:p>
                      <a:r>
                        <a:rPr lang="en-US" sz="1800" kern="1200" dirty="0" smtClean="0">
                          <a:solidFill>
                            <a:schemeClr val="dk1"/>
                          </a:solidFill>
                          <a:latin typeface="Andalus" pitchFamily="18" charset="-78"/>
                          <a:ea typeface="+mn-ea"/>
                          <a:cs typeface="Andalus" pitchFamily="18" charset="-78"/>
                        </a:rPr>
                        <a:t>1Ø10/100 mm</a:t>
                      </a:r>
                      <a:endParaRPr lang="en-US" dirty="0">
                        <a:latin typeface="Andalus" pitchFamily="18" charset="-78"/>
                        <a:cs typeface="Andalus" pitchFamily="18" charset="-78"/>
                      </a:endParaRPr>
                    </a:p>
                  </a:txBody>
                  <a:tcPr/>
                </a:tc>
              </a:tr>
              <a:tr h="931080">
                <a:tc>
                  <a:txBody>
                    <a:bodyPr/>
                    <a:lstStyle/>
                    <a:p>
                      <a:r>
                        <a:rPr lang="en-US" dirty="0" smtClean="0">
                          <a:latin typeface="Andalus" pitchFamily="18" charset="-78"/>
                          <a:cs typeface="Andalus" pitchFamily="18" charset="-78"/>
                        </a:rPr>
                        <a:t>Exterior slab</a:t>
                      </a:r>
                      <a:endParaRPr lang="en-US" dirty="0">
                        <a:latin typeface="Andalus" pitchFamily="18" charset="-78"/>
                        <a:cs typeface="Andalus" pitchFamily="18" charset="-78"/>
                      </a:endParaRPr>
                    </a:p>
                  </a:txBody>
                  <a:tcPr/>
                </a:tc>
                <a:tc>
                  <a:txBody>
                    <a:bodyPr/>
                    <a:lstStyle/>
                    <a:p>
                      <a:r>
                        <a:rPr lang="en-US" dirty="0" smtClean="0">
                          <a:latin typeface="Andalus" pitchFamily="18" charset="-78"/>
                          <a:cs typeface="Andalus" pitchFamily="18" charset="-78"/>
                        </a:rPr>
                        <a:t>30 cm</a:t>
                      </a:r>
                      <a:endParaRPr lang="en-US" dirty="0">
                        <a:latin typeface="Andalus" pitchFamily="18" charset="-78"/>
                        <a:cs typeface="Andalus" pitchFamily="18" charset="-7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ndalus" pitchFamily="18" charset="-78"/>
                          <a:cs typeface="Andalus" pitchFamily="18" charset="-78"/>
                        </a:rPr>
                        <a:t>4</a:t>
                      </a:r>
                      <a:r>
                        <a:rPr lang="en-US" sz="1800" kern="1200" dirty="0" smtClean="0">
                          <a:solidFill>
                            <a:schemeClr val="dk1"/>
                          </a:solidFill>
                          <a:latin typeface="Andalus" pitchFamily="18" charset="-78"/>
                          <a:ea typeface="+mn-ea"/>
                          <a:cs typeface="Andalus" pitchFamily="18" charset="-78"/>
                        </a:rPr>
                        <a:t>Ø14</a:t>
                      </a:r>
                      <a:endParaRPr lang="en-US" dirty="0" smtClean="0">
                        <a:latin typeface="Andalus" pitchFamily="18" charset="-78"/>
                        <a:cs typeface="Andalus" pitchFamily="18" charset="-78"/>
                      </a:endParaRPr>
                    </a:p>
                    <a:p>
                      <a:endParaRPr lang="en-US" dirty="0">
                        <a:latin typeface="Andalus" pitchFamily="18" charset="-78"/>
                        <a:cs typeface="Andalus" pitchFamily="18" charset="-7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ndalus" pitchFamily="18" charset="-78"/>
                          <a:cs typeface="Andalus" pitchFamily="18" charset="-78"/>
                        </a:rPr>
                        <a:t>4</a:t>
                      </a:r>
                      <a:r>
                        <a:rPr lang="en-US" sz="1800" kern="1200" dirty="0" smtClean="0">
                          <a:solidFill>
                            <a:schemeClr val="dk1"/>
                          </a:solidFill>
                          <a:latin typeface="Andalus" pitchFamily="18" charset="-78"/>
                          <a:ea typeface="+mn-ea"/>
                          <a:cs typeface="Andalus" pitchFamily="18" charset="-78"/>
                        </a:rPr>
                        <a:t>Ø14</a:t>
                      </a:r>
                      <a:endParaRPr lang="en-US" dirty="0" smtClean="0">
                        <a:latin typeface="Andalus" pitchFamily="18" charset="-78"/>
                        <a:cs typeface="Andalus" pitchFamily="18" charset="-78"/>
                      </a:endParaRPr>
                    </a:p>
                    <a:p>
                      <a:endParaRPr lang="en-US" dirty="0">
                        <a:latin typeface="Andalus" pitchFamily="18" charset="-78"/>
                        <a:cs typeface="Andalus" pitchFamily="18" charset="-7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Andalus" pitchFamily="18" charset="-78"/>
                          <a:ea typeface="+mn-ea"/>
                          <a:cs typeface="Andalus" pitchFamily="18" charset="-78"/>
                        </a:rPr>
                        <a:t>1Ø10/100 mm</a:t>
                      </a:r>
                      <a:endParaRPr lang="en-US" dirty="0" smtClean="0">
                        <a:latin typeface="Andalus" pitchFamily="18" charset="-78"/>
                        <a:cs typeface="Andalus" pitchFamily="18" charset="-78"/>
                      </a:endParaRPr>
                    </a:p>
                    <a:p>
                      <a:endParaRPr lang="en-US" dirty="0">
                        <a:latin typeface="Andalus" pitchFamily="18" charset="-78"/>
                        <a:cs typeface="Andalus" pitchFamily="18" charset="-78"/>
                      </a:endParaRPr>
                    </a:p>
                  </a:txBody>
                  <a:tcPr/>
                </a:tc>
              </a:tr>
              <a:tr h="1154765">
                <a:tc>
                  <a:txBody>
                    <a:bodyPr/>
                    <a:lstStyle/>
                    <a:p>
                      <a:r>
                        <a:rPr lang="en-US" dirty="0" smtClean="0">
                          <a:latin typeface="Andalus" pitchFamily="18" charset="-78"/>
                          <a:cs typeface="Andalus" pitchFamily="18" charset="-78"/>
                        </a:rPr>
                        <a:t>Inclined Slab (the longest span</a:t>
                      </a:r>
                      <a:endParaRPr lang="en-US" dirty="0">
                        <a:latin typeface="Andalus" pitchFamily="18" charset="-78"/>
                        <a:cs typeface="Andalus" pitchFamily="18" charset="-78"/>
                      </a:endParaRPr>
                    </a:p>
                  </a:txBody>
                  <a:tcPr/>
                </a:tc>
                <a:tc>
                  <a:txBody>
                    <a:bodyPr/>
                    <a:lstStyle/>
                    <a:p>
                      <a:r>
                        <a:rPr lang="en-US" dirty="0" smtClean="0">
                          <a:latin typeface="Andalus" pitchFamily="18" charset="-78"/>
                          <a:cs typeface="Andalus" pitchFamily="18" charset="-78"/>
                        </a:rPr>
                        <a:t>40 cm</a:t>
                      </a:r>
                      <a:endParaRPr lang="en-US" dirty="0">
                        <a:latin typeface="Andalus" pitchFamily="18" charset="-78"/>
                        <a:cs typeface="Andalus" pitchFamily="18" charset="-7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ndalus" pitchFamily="18" charset="-78"/>
                          <a:cs typeface="Andalus" pitchFamily="18" charset="-78"/>
                        </a:rPr>
                        <a:t>12</a:t>
                      </a:r>
                      <a:r>
                        <a:rPr lang="en-US" sz="1800" kern="1200" dirty="0" smtClean="0">
                          <a:solidFill>
                            <a:schemeClr val="dk1"/>
                          </a:solidFill>
                          <a:latin typeface="Andalus" pitchFamily="18" charset="-78"/>
                          <a:ea typeface="+mn-ea"/>
                          <a:cs typeface="Andalus" pitchFamily="18" charset="-78"/>
                        </a:rPr>
                        <a:t>Ø14</a:t>
                      </a:r>
                      <a:endParaRPr lang="en-US" dirty="0" smtClean="0">
                        <a:latin typeface="Andalus" pitchFamily="18" charset="-78"/>
                        <a:cs typeface="Andalus" pitchFamily="18" charset="-78"/>
                      </a:endParaRPr>
                    </a:p>
                    <a:p>
                      <a:endParaRPr lang="en-US" dirty="0">
                        <a:latin typeface="Andalus" pitchFamily="18" charset="-78"/>
                        <a:cs typeface="Andalus" pitchFamily="18" charset="-7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ndalus" pitchFamily="18" charset="-78"/>
                          <a:cs typeface="Andalus" pitchFamily="18" charset="-78"/>
                        </a:rPr>
                        <a:t>5</a:t>
                      </a:r>
                      <a:r>
                        <a:rPr lang="en-US" sz="1800" kern="1200" dirty="0" smtClean="0">
                          <a:solidFill>
                            <a:schemeClr val="dk1"/>
                          </a:solidFill>
                          <a:latin typeface="Andalus" pitchFamily="18" charset="-78"/>
                          <a:ea typeface="+mn-ea"/>
                          <a:cs typeface="Andalus" pitchFamily="18" charset="-78"/>
                        </a:rPr>
                        <a:t>Ø14</a:t>
                      </a:r>
                      <a:endParaRPr lang="en-US" dirty="0" smtClean="0">
                        <a:latin typeface="Andalus" pitchFamily="18" charset="-78"/>
                        <a:cs typeface="Andalus" pitchFamily="18" charset="-78"/>
                      </a:endParaRPr>
                    </a:p>
                    <a:p>
                      <a:endParaRPr lang="en-US" dirty="0">
                        <a:latin typeface="Andalus" pitchFamily="18" charset="-78"/>
                        <a:cs typeface="Andalus" pitchFamily="18" charset="-7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ndalus" pitchFamily="18" charset="-78"/>
                          <a:cs typeface="Andalus" pitchFamily="18" charset="-78"/>
                        </a:rPr>
                        <a:t>1Ø10/150 mm</a:t>
                      </a:r>
                      <a:endParaRPr lang="en-US" dirty="0">
                        <a:latin typeface="Andalus" pitchFamily="18" charset="-78"/>
                        <a:cs typeface="Andalus" pitchFamily="18" charset="-78"/>
                      </a:endParaRPr>
                    </a:p>
                  </a:txBody>
                  <a:tcPr/>
                </a:tc>
              </a:tr>
            </a:tbl>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260648"/>
            <a:ext cx="2376264" cy="1052736"/>
          </a:xfrm>
        </p:spPr>
        <p:txBody>
          <a:bodyPr>
            <a:normAutofit/>
          </a:bodyPr>
          <a:lstStyle/>
          <a:p>
            <a:pPr algn="l">
              <a:buFont typeface="Wingdings" pitchFamily="2" charset="2"/>
              <a:buChar char="Ø"/>
            </a:pPr>
            <a:r>
              <a:rPr lang="en-US" sz="2800" dirty="0" smtClean="0">
                <a:solidFill>
                  <a:schemeClr val="tx1"/>
                </a:solidFill>
                <a:latin typeface="Andalus" pitchFamily="2" charset="-78"/>
                <a:cs typeface="Andalus" pitchFamily="2" charset="-78"/>
              </a:rPr>
              <a:t>Beam design:</a:t>
            </a:r>
            <a:endParaRPr lang="en-US" dirty="0"/>
          </a:p>
        </p:txBody>
      </p:sp>
      <p:pic>
        <p:nvPicPr>
          <p:cNvPr id="7170" name="Picture 2"/>
          <p:cNvPicPr>
            <a:picLocks noChangeAspect="1" noChangeArrowheads="1"/>
          </p:cNvPicPr>
          <p:nvPr/>
        </p:nvPicPr>
        <p:blipFill>
          <a:blip r:embed="rId3" cstate="print"/>
          <a:srcRect/>
          <a:stretch>
            <a:fillRect/>
          </a:stretch>
        </p:blipFill>
        <p:spPr bwMode="auto">
          <a:xfrm>
            <a:off x="6228184" y="692696"/>
            <a:ext cx="2664296" cy="28803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171" name="Picture 3"/>
          <p:cNvPicPr>
            <a:picLocks noChangeAspect="1" noChangeArrowheads="1"/>
          </p:cNvPicPr>
          <p:nvPr/>
        </p:nvPicPr>
        <p:blipFill>
          <a:blip r:embed="rId4" cstate="print"/>
          <a:srcRect/>
          <a:stretch>
            <a:fillRect/>
          </a:stretch>
        </p:blipFill>
        <p:spPr bwMode="auto">
          <a:xfrm>
            <a:off x="2915816" y="764704"/>
            <a:ext cx="2448272" cy="28083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6" name="Table 5"/>
          <p:cNvGraphicFramePr>
            <a:graphicFrameLocks noGrp="1"/>
          </p:cNvGraphicFramePr>
          <p:nvPr/>
        </p:nvGraphicFramePr>
        <p:xfrm>
          <a:off x="467544" y="3717032"/>
          <a:ext cx="8460431" cy="2996076"/>
        </p:xfrm>
        <a:graphic>
          <a:graphicData uri="http://schemas.openxmlformats.org/drawingml/2006/table">
            <a:tbl>
              <a:tblPr firstRow="1" bandRow="1">
                <a:tableStyleId>{5C22544A-7EE6-4342-B048-85BDC9FD1C3A}</a:tableStyleId>
              </a:tblPr>
              <a:tblGrid>
                <a:gridCol w="2279400"/>
                <a:gridCol w="1795402"/>
                <a:gridCol w="2175790"/>
                <a:gridCol w="2209839"/>
              </a:tblGrid>
              <a:tr h="484806">
                <a:tc>
                  <a:txBody>
                    <a:bodyPr/>
                    <a:lstStyle/>
                    <a:p>
                      <a:endParaRPr lang="en-US" sz="1400" b="0" dirty="0">
                        <a:solidFill>
                          <a:schemeClr val="tx1"/>
                        </a:solidFill>
                        <a:latin typeface="Andalus" pitchFamily="18" charset="-78"/>
                        <a:cs typeface="Andalus" pitchFamily="18" charset="-78"/>
                      </a:endParaRPr>
                    </a:p>
                  </a:txBody>
                  <a:tcPr/>
                </a:tc>
                <a:tc>
                  <a:txBody>
                    <a:bodyPr/>
                    <a:lstStyle/>
                    <a:p>
                      <a:pPr marL="0" algn="l" defTabSz="914400" rtl="0" eaLnBrk="1" latinLnBrk="0" hangingPunct="1"/>
                      <a:r>
                        <a:rPr lang="en-US" sz="1400" b="0" kern="1200" dirty="0" smtClean="0">
                          <a:solidFill>
                            <a:schemeClr val="tx1"/>
                          </a:solidFill>
                          <a:latin typeface="Andalus" pitchFamily="18" charset="-78"/>
                          <a:ea typeface="+mn-ea"/>
                          <a:cs typeface="Andalus" pitchFamily="18" charset="-78"/>
                        </a:rPr>
                        <a:t>Flexure design </a:t>
                      </a:r>
                      <a:r>
                        <a:rPr lang="en-US" sz="1400" b="0" kern="1200" baseline="0" dirty="0" smtClean="0">
                          <a:solidFill>
                            <a:schemeClr val="tx1"/>
                          </a:solidFill>
                          <a:latin typeface="Andalus" pitchFamily="18" charset="-78"/>
                          <a:ea typeface="+mn-ea"/>
                          <a:cs typeface="Andalus" pitchFamily="18" charset="-78"/>
                        </a:rPr>
                        <a:t> </a:t>
                      </a:r>
                      <a:r>
                        <a:rPr lang="en-US" sz="1400" b="0" kern="1200" dirty="0" smtClean="0">
                          <a:solidFill>
                            <a:schemeClr val="tx1"/>
                          </a:solidFill>
                          <a:latin typeface="Andalus" pitchFamily="18" charset="-78"/>
                          <a:ea typeface="+mn-ea"/>
                          <a:cs typeface="Andalus" pitchFamily="18" charset="-78"/>
                        </a:rPr>
                        <a:t>                 (+M)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tx1"/>
                          </a:solidFill>
                          <a:latin typeface="Andalus" pitchFamily="18" charset="-78"/>
                          <a:ea typeface="+mn-ea"/>
                          <a:cs typeface="Andalus" pitchFamily="18" charset="-78"/>
                        </a:rPr>
                        <a:t>Flexure design</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tx1"/>
                          </a:solidFill>
                          <a:latin typeface="Andalus" pitchFamily="18" charset="-78"/>
                          <a:ea typeface="+mn-ea"/>
                          <a:cs typeface="Andalus" pitchFamily="18" charset="-78"/>
                        </a:rPr>
                        <a:t>      (-M)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kern="1200" smtClean="0">
                          <a:solidFill>
                            <a:schemeClr val="tx1"/>
                          </a:solidFill>
                          <a:latin typeface="Andalus" pitchFamily="18" charset="-78"/>
                          <a:ea typeface="+mn-ea"/>
                          <a:cs typeface="Andalus" pitchFamily="18" charset="-78"/>
                        </a:rPr>
                        <a:t>Shear design</a:t>
                      </a:r>
                      <a:endParaRPr lang="en-US" sz="1400" b="0" kern="1200" dirty="0" smtClean="0">
                        <a:solidFill>
                          <a:schemeClr val="tx1"/>
                        </a:solidFill>
                        <a:latin typeface="Andalus" pitchFamily="18" charset="-78"/>
                        <a:ea typeface="+mn-ea"/>
                        <a:cs typeface="Andalus" pitchFamily="18" charset="-78"/>
                      </a:endParaRPr>
                    </a:p>
                  </a:txBody>
                  <a:tcPr/>
                </a:tc>
              </a:tr>
              <a:tr h="598878">
                <a:tc>
                  <a:txBody>
                    <a:bodyPr/>
                    <a:lstStyle/>
                    <a:p>
                      <a:r>
                        <a:rPr lang="en-US" dirty="0" smtClean="0">
                          <a:latin typeface="Andalus" pitchFamily="18" charset="-78"/>
                          <a:cs typeface="Andalus" pitchFamily="18" charset="-78"/>
                        </a:rPr>
                        <a:t>Interior Beam</a:t>
                      </a:r>
                      <a:r>
                        <a:rPr lang="en-US" baseline="0" dirty="0" smtClean="0">
                          <a:latin typeface="Andalus" pitchFamily="18" charset="-78"/>
                          <a:cs typeface="Andalus" pitchFamily="18" charset="-78"/>
                        </a:rPr>
                        <a:t> </a:t>
                      </a:r>
                      <a:endParaRPr lang="en-US" dirty="0">
                        <a:latin typeface="Andalus" pitchFamily="18" charset="-78"/>
                        <a:cs typeface="Andalus" pitchFamily="18" charset="-78"/>
                      </a:endParaRPr>
                    </a:p>
                  </a:txBody>
                  <a:tcPr/>
                </a:tc>
                <a:tc>
                  <a:txBody>
                    <a:bodyPr/>
                    <a:lstStyle/>
                    <a:p>
                      <a:pPr algn="l"/>
                      <a:r>
                        <a:rPr lang="en-US" dirty="0" smtClean="0">
                          <a:latin typeface="Andalus" pitchFamily="18" charset="-78"/>
                          <a:cs typeface="Andalus" pitchFamily="18" charset="-78"/>
                        </a:rPr>
                        <a:t>14</a:t>
                      </a:r>
                      <a:r>
                        <a:rPr lang="en-US" sz="1800" kern="1200" dirty="0" smtClean="0">
                          <a:solidFill>
                            <a:schemeClr val="dk1"/>
                          </a:solidFill>
                          <a:latin typeface="Andalus" pitchFamily="18" charset="-78"/>
                          <a:ea typeface="+mn-ea"/>
                          <a:cs typeface="Andalus" pitchFamily="18" charset="-78"/>
                        </a:rPr>
                        <a:t>Ø</a:t>
                      </a:r>
                      <a:r>
                        <a:rPr lang="en-US" baseline="0" dirty="0" smtClean="0">
                          <a:latin typeface="Andalus" pitchFamily="18" charset="-78"/>
                          <a:cs typeface="Andalus" pitchFamily="18" charset="-78"/>
                        </a:rPr>
                        <a:t>25</a:t>
                      </a:r>
                      <a:r>
                        <a:rPr lang="en-US" sz="1800" i="1" dirty="0" smtClean="0">
                          <a:solidFill>
                            <a:schemeClr val="tx1"/>
                          </a:solidFill>
                          <a:latin typeface="Andalus" pitchFamily="18" charset="-78"/>
                          <a:cs typeface="Andalus" pitchFamily="18" charset="-78"/>
                        </a:rPr>
                        <a:t>            </a:t>
                      </a:r>
                      <a:r>
                        <a:rPr lang="en-US" sz="1800" i="1" dirty="0" smtClean="0">
                          <a:solidFill>
                            <a:schemeClr val="bg2">
                              <a:lumMod val="75000"/>
                            </a:schemeClr>
                          </a:solidFill>
                          <a:latin typeface="Andalus" pitchFamily="18" charset="-78"/>
                          <a:cs typeface="Andalus" pitchFamily="18" charset="-78"/>
                        </a:rPr>
                        <a:t>               </a:t>
                      </a:r>
                    </a:p>
                    <a:p>
                      <a:pPr algn="l"/>
                      <a:r>
                        <a:rPr lang="en-US" sz="1800" i="1" dirty="0" smtClean="0">
                          <a:solidFill>
                            <a:schemeClr val="bg2">
                              <a:lumMod val="75000"/>
                            </a:schemeClr>
                          </a:solidFill>
                          <a:latin typeface="Andalus" pitchFamily="18" charset="-78"/>
                          <a:cs typeface="Andalus" pitchFamily="18" charset="-78"/>
                        </a:rPr>
                        <a:t>                                                                       </a:t>
                      </a:r>
                    </a:p>
                  </a:txBody>
                  <a:tcPr/>
                </a:tc>
                <a:tc>
                  <a:txBody>
                    <a:bodyPr/>
                    <a:lstStyle/>
                    <a:p>
                      <a:r>
                        <a:rPr lang="en-US" dirty="0" smtClean="0">
                          <a:latin typeface="Andalus" pitchFamily="18" charset="-78"/>
                          <a:cs typeface="Andalus" pitchFamily="18" charset="-78"/>
                        </a:rPr>
                        <a:t>3</a:t>
                      </a:r>
                      <a:r>
                        <a:rPr lang="en-US" sz="1800" kern="1200" dirty="0" smtClean="0">
                          <a:solidFill>
                            <a:schemeClr val="dk1"/>
                          </a:solidFill>
                          <a:latin typeface="Andalus" pitchFamily="18" charset="-78"/>
                          <a:ea typeface="+mn-ea"/>
                          <a:cs typeface="Andalus" pitchFamily="18" charset="-78"/>
                        </a:rPr>
                        <a:t>Ø</a:t>
                      </a:r>
                      <a:r>
                        <a:rPr lang="en-US" dirty="0" smtClean="0">
                          <a:latin typeface="Andalus" pitchFamily="18" charset="-78"/>
                          <a:cs typeface="Andalus" pitchFamily="18" charset="-78"/>
                        </a:rPr>
                        <a:t>25</a:t>
                      </a:r>
                      <a:endParaRPr lang="en-US" dirty="0">
                        <a:latin typeface="Andalus" pitchFamily="18" charset="-78"/>
                        <a:cs typeface="Andalus" pitchFamily="18" charset="-78"/>
                      </a:endParaRPr>
                    </a:p>
                  </a:txBody>
                  <a:tcPr/>
                </a:tc>
                <a:tc>
                  <a:txBody>
                    <a:bodyPr/>
                    <a:lstStyle/>
                    <a:p>
                      <a:r>
                        <a:rPr lang="en-US" dirty="0" smtClean="0">
                          <a:latin typeface="Andalus" pitchFamily="18" charset="-78"/>
                          <a:cs typeface="Andalus" pitchFamily="18" charset="-78"/>
                        </a:rPr>
                        <a:t>1</a:t>
                      </a:r>
                      <a:r>
                        <a:rPr lang="en-US" sz="1800" kern="1200" dirty="0" smtClean="0">
                          <a:solidFill>
                            <a:schemeClr val="dk1"/>
                          </a:solidFill>
                          <a:latin typeface="Andalus" pitchFamily="18" charset="-78"/>
                          <a:ea typeface="+mn-ea"/>
                          <a:cs typeface="Andalus" pitchFamily="18" charset="-78"/>
                        </a:rPr>
                        <a:t>Ø10/150mm</a:t>
                      </a:r>
                      <a:endParaRPr lang="en-US" dirty="0">
                        <a:latin typeface="Andalus" pitchFamily="18" charset="-78"/>
                        <a:cs typeface="Andalus" pitchFamily="18" charset="-78"/>
                      </a:endParaRPr>
                    </a:p>
                  </a:txBody>
                  <a:tcPr/>
                </a:tc>
              </a:tr>
              <a:tr h="598878">
                <a:tc>
                  <a:txBody>
                    <a:bodyPr/>
                    <a:lstStyle/>
                    <a:p>
                      <a:r>
                        <a:rPr lang="en-US" dirty="0" smtClean="0">
                          <a:latin typeface="Andalus" pitchFamily="18" charset="-78"/>
                          <a:cs typeface="Andalus" pitchFamily="18" charset="-78"/>
                        </a:rPr>
                        <a:t>Exterior Beam</a:t>
                      </a:r>
                      <a:endParaRPr lang="en-US" dirty="0">
                        <a:latin typeface="Andalus" pitchFamily="18" charset="-78"/>
                        <a:cs typeface="Andalus" pitchFamily="18" charset="-78"/>
                      </a:endParaRPr>
                    </a:p>
                  </a:txBody>
                  <a:tcPr/>
                </a:tc>
                <a:tc>
                  <a:txBody>
                    <a:bodyPr/>
                    <a:lstStyle/>
                    <a:p>
                      <a:r>
                        <a:rPr lang="en-US" dirty="0" smtClean="0">
                          <a:latin typeface="Andalus" pitchFamily="18" charset="-78"/>
                          <a:cs typeface="Andalus" pitchFamily="18" charset="-78"/>
                        </a:rPr>
                        <a:t>15</a:t>
                      </a:r>
                      <a:r>
                        <a:rPr lang="en-US" sz="1800" kern="1200" dirty="0" smtClean="0">
                          <a:solidFill>
                            <a:schemeClr val="dk1"/>
                          </a:solidFill>
                          <a:latin typeface="Andalus" pitchFamily="18" charset="-78"/>
                          <a:ea typeface="+mn-ea"/>
                          <a:cs typeface="Andalus" pitchFamily="18" charset="-78"/>
                        </a:rPr>
                        <a:t>Ø25</a:t>
                      </a:r>
                      <a:endParaRPr lang="en-US" dirty="0">
                        <a:latin typeface="Andalus" pitchFamily="18" charset="-78"/>
                        <a:cs typeface="Andalus" pitchFamily="18" charset="-78"/>
                      </a:endParaRPr>
                    </a:p>
                  </a:txBody>
                  <a:tcPr/>
                </a:tc>
                <a:tc>
                  <a:txBody>
                    <a:bodyPr/>
                    <a:lstStyle/>
                    <a:p>
                      <a:r>
                        <a:rPr lang="en-US" dirty="0" smtClean="0">
                          <a:latin typeface="Andalus" pitchFamily="18" charset="-78"/>
                          <a:cs typeface="Andalus" pitchFamily="18" charset="-78"/>
                        </a:rPr>
                        <a:t>3</a:t>
                      </a:r>
                      <a:r>
                        <a:rPr lang="en-US" sz="1800" kern="1200" dirty="0" smtClean="0">
                          <a:solidFill>
                            <a:schemeClr val="dk1"/>
                          </a:solidFill>
                          <a:latin typeface="Andalus" pitchFamily="18" charset="-78"/>
                          <a:ea typeface="+mn-ea"/>
                          <a:cs typeface="Andalus" pitchFamily="18" charset="-78"/>
                        </a:rPr>
                        <a:t>Ø25</a:t>
                      </a:r>
                      <a:endParaRPr lang="en-US" dirty="0">
                        <a:latin typeface="Andalus" pitchFamily="18" charset="-78"/>
                        <a:cs typeface="Andalus" pitchFamily="18" charset="-78"/>
                      </a:endParaRPr>
                    </a:p>
                  </a:txBody>
                  <a:tcPr/>
                </a:tc>
                <a:tc>
                  <a:txBody>
                    <a:bodyPr/>
                    <a:lstStyle/>
                    <a:p>
                      <a:r>
                        <a:rPr lang="en-US" dirty="0" smtClean="0">
                          <a:latin typeface="Andalus" pitchFamily="18" charset="-78"/>
                          <a:cs typeface="Andalus" pitchFamily="18" charset="-78"/>
                        </a:rPr>
                        <a:t>1</a:t>
                      </a:r>
                      <a:r>
                        <a:rPr lang="en-US" sz="1800" kern="1200" dirty="0" smtClean="0">
                          <a:solidFill>
                            <a:schemeClr val="dk1"/>
                          </a:solidFill>
                          <a:latin typeface="Andalus" pitchFamily="18" charset="-78"/>
                          <a:ea typeface="+mn-ea"/>
                          <a:cs typeface="Andalus" pitchFamily="18" charset="-78"/>
                        </a:rPr>
                        <a:t>Ø10/250mm</a:t>
                      </a:r>
                      <a:endParaRPr lang="en-US" dirty="0">
                        <a:latin typeface="Andalus" pitchFamily="18" charset="-78"/>
                        <a:cs typeface="Andalus" pitchFamily="18" charset="-78"/>
                      </a:endParaRPr>
                    </a:p>
                  </a:txBody>
                  <a:tcPr/>
                </a:tc>
              </a:tr>
              <a:tr h="598878">
                <a:tc>
                  <a:txBody>
                    <a:bodyPr/>
                    <a:lstStyle/>
                    <a:p>
                      <a:r>
                        <a:rPr lang="en-US" dirty="0" smtClean="0">
                          <a:latin typeface="Andalus" pitchFamily="18" charset="-78"/>
                          <a:cs typeface="Andalus" pitchFamily="18" charset="-78"/>
                        </a:rPr>
                        <a:t>Inclined</a:t>
                      </a:r>
                      <a:r>
                        <a:rPr lang="en-US" baseline="0" dirty="0" smtClean="0">
                          <a:latin typeface="Andalus" pitchFamily="18" charset="-78"/>
                          <a:cs typeface="Andalus" pitchFamily="18" charset="-78"/>
                        </a:rPr>
                        <a:t> Beam</a:t>
                      </a:r>
                      <a:endParaRPr lang="en-US" dirty="0">
                        <a:latin typeface="Andalus" pitchFamily="18" charset="-78"/>
                        <a:cs typeface="Andalus" pitchFamily="18" charset="-78"/>
                      </a:endParaRPr>
                    </a:p>
                  </a:txBody>
                  <a:tcPr/>
                </a:tc>
                <a:tc>
                  <a:txBody>
                    <a:bodyPr/>
                    <a:lstStyle/>
                    <a:p>
                      <a:r>
                        <a:rPr lang="en-US" dirty="0" smtClean="0">
                          <a:latin typeface="Andalus" pitchFamily="18" charset="-78"/>
                          <a:cs typeface="Andalus" pitchFamily="18" charset="-78"/>
                        </a:rPr>
                        <a:t>13</a:t>
                      </a:r>
                      <a:r>
                        <a:rPr lang="en-US" sz="1800" kern="1200" dirty="0" smtClean="0">
                          <a:solidFill>
                            <a:schemeClr val="dk1"/>
                          </a:solidFill>
                          <a:latin typeface="Andalus" pitchFamily="18" charset="-78"/>
                          <a:ea typeface="+mn-ea"/>
                          <a:cs typeface="Andalus" pitchFamily="18" charset="-78"/>
                        </a:rPr>
                        <a:t>Ø25</a:t>
                      </a:r>
                      <a:endParaRPr lang="en-US" dirty="0">
                        <a:latin typeface="Andalus" pitchFamily="18" charset="-78"/>
                        <a:cs typeface="Andalus" pitchFamily="18" charset="-78"/>
                      </a:endParaRPr>
                    </a:p>
                  </a:txBody>
                  <a:tcPr/>
                </a:tc>
                <a:tc>
                  <a:txBody>
                    <a:bodyPr/>
                    <a:lstStyle/>
                    <a:p>
                      <a:r>
                        <a:rPr lang="en-US" dirty="0" smtClean="0">
                          <a:latin typeface="Andalus" pitchFamily="18" charset="-78"/>
                          <a:cs typeface="Andalus" pitchFamily="18" charset="-78"/>
                        </a:rPr>
                        <a:t>3</a:t>
                      </a:r>
                      <a:r>
                        <a:rPr lang="en-US" sz="1800" kern="1200" dirty="0" smtClean="0">
                          <a:solidFill>
                            <a:schemeClr val="dk1"/>
                          </a:solidFill>
                          <a:latin typeface="Andalus" pitchFamily="18" charset="-78"/>
                          <a:ea typeface="+mn-ea"/>
                          <a:cs typeface="Andalus" pitchFamily="18" charset="-78"/>
                        </a:rPr>
                        <a:t>Ø25</a:t>
                      </a:r>
                      <a:endParaRPr lang="en-US" dirty="0">
                        <a:latin typeface="Andalus" pitchFamily="18" charset="-78"/>
                        <a:cs typeface="Andalus" pitchFamily="18" charset="-78"/>
                      </a:endParaRPr>
                    </a:p>
                  </a:txBody>
                  <a:tcPr/>
                </a:tc>
                <a:tc>
                  <a:txBody>
                    <a:bodyPr/>
                    <a:lstStyle/>
                    <a:p>
                      <a:r>
                        <a:rPr lang="en-US" dirty="0" smtClean="0">
                          <a:latin typeface="Andalus" pitchFamily="18" charset="-78"/>
                          <a:cs typeface="Andalus" pitchFamily="18" charset="-78"/>
                        </a:rPr>
                        <a:t>1</a:t>
                      </a:r>
                      <a:r>
                        <a:rPr lang="en-US" sz="1800" kern="1200" dirty="0" smtClean="0">
                          <a:solidFill>
                            <a:schemeClr val="dk1"/>
                          </a:solidFill>
                          <a:latin typeface="Andalus" pitchFamily="18" charset="-78"/>
                          <a:ea typeface="+mn-ea"/>
                          <a:cs typeface="Andalus" pitchFamily="18" charset="-78"/>
                        </a:rPr>
                        <a:t>Ø10/200mm</a:t>
                      </a:r>
                      <a:endParaRPr lang="en-US" dirty="0">
                        <a:latin typeface="Andalus" pitchFamily="18" charset="-78"/>
                        <a:cs typeface="Andalus" pitchFamily="18" charset="-78"/>
                      </a:endParaRPr>
                    </a:p>
                  </a:txBody>
                  <a:tcPr/>
                </a:tc>
              </a:tr>
              <a:tr h="598878">
                <a:tc>
                  <a:txBody>
                    <a:bodyPr/>
                    <a:lstStyle/>
                    <a:p>
                      <a:r>
                        <a:rPr lang="en-US" dirty="0" smtClean="0">
                          <a:latin typeface="Andalus" pitchFamily="18" charset="-78"/>
                          <a:cs typeface="Andalus" pitchFamily="18" charset="-78"/>
                        </a:rPr>
                        <a:t>Tie Beam </a:t>
                      </a:r>
                      <a:endParaRPr lang="en-US" dirty="0">
                        <a:latin typeface="Andalus" pitchFamily="18" charset="-78"/>
                        <a:cs typeface="Andalus" pitchFamily="18" charset="-7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ndalus" pitchFamily="18" charset="-78"/>
                          <a:cs typeface="Andalus" pitchFamily="18" charset="-78"/>
                        </a:rPr>
                        <a:t>2</a:t>
                      </a:r>
                      <a:r>
                        <a:rPr lang="en-US" sz="1800" kern="1200" dirty="0" smtClean="0">
                          <a:solidFill>
                            <a:schemeClr val="dk1"/>
                          </a:solidFill>
                          <a:latin typeface="Andalus" pitchFamily="18" charset="-78"/>
                          <a:ea typeface="+mn-ea"/>
                          <a:cs typeface="Andalus" pitchFamily="18" charset="-78"/>
                        </a:rPr>
                        <a:t>Ø25</a:t>
                      </a:r>
                      <a:endParaRPr lang="en-US" dirty="0" smtClean="0">
                        <a:latin typeface="Andalus" pitchFamily="18" charset="-78"/>
                        <a:cs typeface="Andalus" pitchFamily="18" charset="-78"/>
                      </a:endParaRPr>
                    </a:p>
                    <a:p>
                      <a:endParaRPr lang="en-US" dirty="0">
                        <a:latin typeface="Andalus" pitchFamily="18" charset="-78"/>
                        <a:cs typeface="Andalus" pitchFamily="18" charset="-7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ndalus" pitchFamily="18" charset="-78"/>
                          <a:cs typeface="Andalus" pitchFamily="18" charset="-78"/>
                        </a:rPr>
                        <a:t>3</a:t>
                      </a:r>
                      <a:r>
                        <a:rPr lang="en-US" sz="1800" kern="1200" dirty="0" smtClean="0">
                          <a:solidFill>
                            <a:schemeClr val="dk1"/>
                          </a:solidFill>
                          <a:latin typeface="Andalus" pitchFamily="18" charset="-78"/>
                          <a:ea typeface="+mn-ea"/>
                          <a:cs typeface="Andalus" pitchFamily="18" charset="-78"/>
                        </a:rPr>
                        <a:t>Ø25</a:t>
                      </a:r>
                      <a:endParaRPr lang="en-US" dirty="0" smtClean="0">
                        <a:latin typeface="Andalus" pitchFamily="18" charset="-78"/>
                        <a:cs typeface="Andalus" pitchFamily="18" charset="-78"/>
                      </a:endParaRPr>
                    </a:p>
                    <a:p>
                      <a:endParaRPr lang="en-US" dirty="0">
                        <a:latin typeface="Andalus" pitchFamily="18" charset="-78"/>
                        <a:cs typeface="Andalus" pitchFamily="18" charset="-7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ndalus" pitchFamily="18" charset="-78"/>
                          <a:cs typeface="Andalus" pitchFamily="18" charset="-78"/>
                        </a:rPr>
                        <a:t>1</a:t>
                      </a:r>
                      <a:r>
                        <a:rPr lang="en-US" sz="1800" kern="1200" dirty="0" smtClean="0">
                          <a:solidFill>
                            <a:schemeClr val="dk1"/>
                          </a:solidFill>
                          <a:latin typeface="Andalus" pitchFamily="18" charset="-78"/>
                          <a:ea typeface="+mn-ea"/>
                          <a:cs typeface="Andalus" pitchFamily="18" charset="-78"/>
                        </a:rPr>
                        <a:t>Ø10/350mm</a:t>
                      </a:r>
                      <a:endParaRPr lang="en-US" dirty="0" smtClean="0">
                        <a:latin typeface="Andalus" pitchFamily="18" charset="-78"/>
                        <a:cs typeface="Andalus" pitchFamily="18" charset="-78"/>
                      </a:endParaRPr>
                    </a:p>
                    <a:p>
                      <a:endParaRPr lang="en-US" dirty="0">
                        <a:latin typeface="Andalus" pitchFamily="18" charset="-78"/>
                        <a:cs typeface="Andalus" pitchFamily="18" charset="-78"/>
                      </a:endParaRPr>
                    </a:p>
                  </a:txBody>
                  <a:tcPr/>
                </a:tc>
              </a:tr>
            </a:tbl>
          </a:graphicData>
        </a:graphic>
      </p:graphicFrame>
      <p:pic>
        <p:nvPicPr>
          <p:cNvPr id="1026" name="Picture 2"/>
          <p:cNvPicPr>
            <a:picLocks noChangeAspect="1" noChangeArrowheads="1"/>
          </p:cNvPicPr>
          <p:nvPr/>
        </p:nvPicPr>
        <p:blipFill>
          <a:blip r:embed="rId5" cstate="print"/>
          <a:srcRect/>
          <a:stretch>
            <a:fillRect/>
          </a:stretch>
        </p:blipFill>
        <p:spPr bwMode="auto">
          <a:xfrm>
            <a:off x="467544" y="1556792"/>
            <a:ext cx="2066925" cy="20162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0" y="0"/>
            <a:ext cx="9144000" cy="6857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475656" y="908720"/>
          <a:ext cx="6936432" cy="4771256"/>
        </p:xfrm>
        <a:graphic>
          <a:graphicData uri="http://schemas.openxmlformats.org/drawingml/2006/table">
            <a:tbl>
              <a:tblPr firstRow="1" bandRow="1">
                <a:tableStyleId>{5C22544A-7EE6-4342-B048-85BDC9FD1C3A}</a:tableStyleId>
              </a:tblPr>
              <a:tblGrid>
                <a:gridCol w="1823864"/>
                <a:gridCol w="5112568"/>
              </a:tblGrid>
              <a:tr h="370840">
                <a:tc>
                  <a:txBody>
                    <a:bodyPr/>
                    <a:lstStyle/>
                    <a:p>
                      <a:pPr algn="ctr">
                        <a:lnSpc>
                          <a:spcPct val="115000"/>
                        </a:lnSpc>
                        <a:spcAft>
                          <a:spcPts val="0"/>
                        </a:spcAft>
                      </a:pPr>
                      <a:r>
                        <a:rPr lang="en-US" sz="1800" b="1" i="1" dirty="0" smtClean="0">
                          <a:latin typeface="Times New Roman"/>
                          <a:ea typeface="Times New Roman"/>
                          <a:cs typeface="Tahoma"/>
                        </a:rPr>
                        <a:t>Column, Footing </a:t>
                      </a:r>
                      <a:r>
                        <a:rPr lang="en-US" sz="1800" b="1" i="1" baseline="0" dirty="0" smtClean="0">
                          <a:latin typeface="Times New Roman"/>
                          <a:ea typeface="Times New Roman"/>
                          <a:cs typeface="Tahoma"/>
                        </a:rPr>
                        <a:t> Group</a:t>
                      </a:r>
                      <a:endParaRPr lang="en-US" sz="1800" dirty="0">
                        <a:latin typeface="Century Gothic"/>
                        <a:ea typeface="Century Gothic"/>
                        <a:cs typeface="Tahoma"/>
                      </a:endParaRPr>
                    </a:p>
                  </a:txBody>
                  <a:tcPr marL="68580" marR="68580" marT="0" marB="0"/>
                </a:tc>
                <a:tc>
                  <a:txBody>
                    <a:bodyPr/>
                    <a:lstStyle/>
                    <a:p>
                      <a:pPr algn="ctr">
                        <a:lnSpc>
                          <a:spcPct val="115000"/>
                        </a:lnSpc>
                        <a:spcAft>
                          <a:spcPts val="0"/>
                        </a:spcAft>
                      </a:pPr>
                      <a:r>
                        <a:rPr lang="en-US" sz="1800" b="0" i="1" dirty="0">
                          <a:latin typeface="Times New Roman"/>
                          <a:ea typeface="Times New Roman"/>
                          <a:cs typeface="Tahoma"/>
                        </a:rPr>
                        <a:t>Footing </a:t>
                      </a:r>
                      <a:r>
                        <a:rPr lang="en-US" sz="1800" b="0" i="1" dirty="0" smtClean="0">
                          <a:latin typeface="Times New Roman"/>
                          <a:ea typeface="Times New Roman"/>
                          <a:cs typeface="Tahoma"/>
                        </a:rPr>
                        <a:t>number</a:t>
                      </a:r>
                      <a:endParaRPr lang="en-US" sz="1800" b="0" dirty="0">
                        <a:latin typeface="Century Gothic"/>
                        <a:ea typeface="Century Gothic"/>
                        <a:cs typeface="Tahoma"/>
                      </a:endParaRPr>
                    </a:p>
                  </a:txBody>
                  <a:tcPr marL="68580" marR="68580" marT="0" marB="0"/>
                </a:tc>
              </a:tr>
              <a:tr h="869072">
                <a:tc>
                  <a:txBody>
                    <a:bodyPr/>
                    <a:lstStyle/>
                    <a:p>
                      <a:pPr algn="ctr">
                        <a:lnSpc>
                          <a:spcPct val="115000"/>
                        </a:lnSpc>
                        <a:spcAft>
                          <a:spcPts val="0"/>
                        </a:spcAft>
                      </a:pPr>
                      <a:r>
                        <a:rPr lang="en-US" sz="1800" dirty="0" smtClean="0">
                          <a:latin typeface="Times New Roman"/>
                          <a:ea typeface="Times New Roman"/>
                          <a:cs typeface="Tahoma"/>
                        </a:rPr>
                        <a:t>(C1),  </a:t>
                      </a:r>
                      <a:r>
                        <a:rPr lang="en-US" sz="1800" dirty="0">
                          <a:latin typeface="Times New Roman"/>
                          <a:ea typeface="Times New Roman"/>
                          <a:cs typeface="Tahoma"/>
                        </a:rPr>
                        <a:t>(F1)</a:t>
                      </a:r>
                      <a:endParaRPr lang="en-US" sz="1800" dirty="0">
                        <a:latin typeface="Century Gothic"/>
                        <a:ea typeface="Century Gothic"/>
                        <a:cs typeface="Tahoma"/>
                      </a:endParaRPr>
                    </a:p>
                  </a:txBody>
                  <a:tcPr marL="68580" marR="68580" marT="0" marB="0"/>
                </a:tc>
                <a:tc>
                  <a:txBody>
                    <a:bodyPr/>
                    <a:lstStyle/>
                    <a:p>
                      <a:pPr algn="ctr">
                        <a:lnSpc>
                          <a:spcPct val="115000"/>
                        </a:lnSpc>
                        <a:spcAft>
                          <a:spcPts val="0"/>
                        </a:spcAft>
                      </a:pPr>
                      <a:r>
                        <a:rPr lang="en-US" sz="1800" b="0" i="1" dirty="0">
                          <a:latin typeface="Times New Roman"/>
                          <a:ea typeface="Times New Roman"/>
                          <a:cs typeface="Tahoma"/>
                        </a:rPr>
                        <a:t>D2,E2,F2,G2,H2</a:t>
                      </a:r>
                      <a:endParaRPr lang="en-US" sz="1800" b="0" dirty="0">
                        <a:latin typeface="Century Gothic"/>
                        <a:ea typeface="Century Gothic"/>
                        <a:cs typeface="Tahoma"/>
                      </a:endParaRPr>
                    </a:p>
                    <a:p>
                      <a:pPr algn="ctr">
                        <a:lnSpc>
                          <a:spcPct val="115000"/>
                        </a:lnSpc>
                        <a:spcAft>
                          <a:spcPts val="0"/>
                        </a:spcAft>
                      </a:pPr>
                      <a:r>
                        <a:rPr lang="en-US" sz="1800" b="0" i="1" dirty="0">
                          <a:latin typeface="Times New Roman"/>
                          <a:ea typeface="Times New Roman"/>
                          <a:cs typeface="Tahoma"/>
                        </a:rPr>
                        <a:t>B4,B5,B6,B7,B8,B9,B10,B11,B12,B13,B14,B15,B16</a:t>
                      </a:r>
                      <a:r>
                        <a:rPr lang="en-US" sz="1800" b="0" i="1" dirty="0" smtClean="0">
                          <a:latin typeface="Times New Roman"/>
                          <a:ea typeface="Times New Roman"/>
                          <a:cs typeface="Tahoma"/>
                        </a:rPr>
                        <a:t>,</a:t>
                      </a:r>
                    </a:p>
                    <a:p>
                      <a:pPr algn="ctr">
                        <a:lnSpc>
                          <a:spcPct val="115000"/>
                        </a:lnSpc>
                        <a:spcAft>
                          <a:spcPts val="0"/>
                        </a:spcAft>
                      </a:pPr>
                      <a:r>
                        <a:rPr lang="en-US" sz="1800" b="0" i="1" dirty="0" smtClean="0">
                          <a:latin typeface="Times New Roman"/>
                          <a:ea typeface="Times New Roman"/>
                          <a:cs typeface="Tahoma"/>
                        </a:rPr>
                        <a:t>B17,B18,B19,B20</a:t>
                      </a:r>
                      <a:endParaRPr lang="en-US" sz="1800" b="0" dirty="0">
                        <a:latin typeface="Century Gothic"/>
                        <a:ea typeface="Century Gothic"/>
                        <a:cs typeface="Tahoma"/>
                      </a:endParaRPr>
                    </a:p>
                    <a:p>
                      <a:pPr algn="ctr">
                        <a:lnSpc>
                          <a:spcPct val="115000"/>
                        </a:lnSpc>
                        <a:spcAft>
                          <a:spcPts val="0"/>
                        </a:spcAft>
                      </a:pPr>
                      <a:r>
                        <a:rPr lang="en-US" sz="1800" b="0" i="1" dirty="0">
                          <a:latin typeface="Times New Roman"/>
                          <a:ea typeface="Times New Roman"/>
                          <a:cs typeface="Tahoma"/>
                        </a:rPr>
                        <a:t>D22,E22,F22,G22,H22</a:t>
                      </a:r>
                      <a:endParaRPr lang="en-US" sz="1800" b="0" dirty="0">
                        <a:latin typeface="Century Gothic"/>
                        <a:ea typeface="Century Gothic"/>
                        <a:cs typeface="Tahoma"/>
                      </a:endParaRPr>
                    </a:p>
                  </a:txBody>
                  <a:tcPr marL="68580" marR="68580" marT="0" marB="0"/>
                </a:tc>
              </a:tr>
              <a:tr h="936104">
                <a:tc>
                  <a:txBody>
                    <a:bodyPr/>
                    <a:lstStyle/>
                    <a:p>
                      <a:pPr algn="ctr">
                        <a:lnSpc>
                          <a:spcPct val="115000"/>
                        </a:lnSpc>
                        <a:spcAft>
                          <a:spcPts val="0"/>
                        </a:spcAft>
                      </a:pPr>
                      <a:r>
                        <a:rPr lang="en-US" sz="1800" dirty="0" smtClean="0">
                          <a:latin typeface="Times New Roman"/>
                          <a:ea typeface="Times New Roman"/>
                          <a:cs typeface="Tahoma"/>
                        </a:rPr>
                        <a:t>(C2),(F2</a:t>
                      </a:r>
                      <a:r>
                        <a:rPr lang="en-US" sz="1800" dirty="0">
                          <a:latin typeface="Times New Roman"/>
                          <a:ea typeface="Times New Roman"/>
                          <a:cs typeface="Tahoma"/>
                        </a:rPr>
                        <a:t>)</a:t>
                      </a:r>
                      <a:endParaRPr lang="en-US" sz="1800" dirty="0">
                        <a:latin typeface="Century Gothic"/>
                        <a:ea typeface="Century Gothic"/>
                        <a:cs typeface="Tahoma"/>
                      </a:endParaRPr>
                    </a:p>
                  </a:txBody>
                  <a:tcPr marL="68580" marR="68580" marT="0" marB="0"/>
                </a:tc>
                <a:tc>
                  <a:txBody>
                    <a:bodyPr/>
                    <a:lstStyle/>
                    <a:p>
                      <a:pPr algn="ctr">
                        <a:lnSpc>
                          <a:spcPct val="115000"/>
                        </a:lnSpc>
                        <a:spcAft>
                          <a:spcPts val="0"/>
                        </a:spcAft>
                      </a:pPr>
                      <a:r>
                        <a:rPr lang="en-US" sz="1800" i="1" dirty="0">
                          <a:latin typeface="Times New Roman"/>
                          <a:ea typeface="Times New Roman"/>
                          <a:cs typeface="Tahoma"/>
                        </a:rPr>
                        <a:t>D1,E1,F1,G1,H1,</a:t>
                      </a:r>
                      <a:endParaRPr lang="en-US" sz="1800" dirty="0">
                        <a:latin typeface="Century Gothic"/>
                        <a:ea typeface="Century Gothic"/>
                        <a:cs typeface="Tahoma"/>
                      </a:endParaRPr>
                    </a:p>
                    <a:p>
                      <a:pPr algn="ctr">
                        <a:lnSpc>
                          <a:spcPct val="115000"/>
                        </a:lnSpc>
                        <a:spcAft>
                          <a:spcPts val="0"/>
                        </a:spcAft>
                      </a:pPr>
                      <a:r>
                        <a:rPr lang="en-US" sz="1800" i="1" dirty="0">
                          <a:latin typeface="Times New Roman"/>
                          <a:ea typeface="Times New Roman"/>
                          <a:cs typeface="Tahoma"/>
                        </a:rPr>
                        <a:t>A4,A5,A6,A7,A8,A9,A10,A11,A12,A13,A14,A15,A16</a:t>
                      </a:r>
                      <a:r>
                        <a:rPr lang="en-US" sz="1800" i="1" dirty="0" smtClean="0">
                          <a:latin typeface="Times New Roman"/>
                          <a:ea typeface="Times New Roman"/>
                          <a:cs typeface="Tahoma"/>
                        </a:rPr>
                        <a:t>,</a:t>
                      </a:r>
                    </a:p>
                    <a:p>
                      <a:pPr algn="ctr">
                        <a:lnSpc>
                          <a:spcPct val="115000"/>
                        </a:lnSpc>
                        <a:spcAft>
                          <a:spcPts val="0"/>
                        </a:spcAft>
                      </a:pPr>
                      <a:r>
                        <a:rPr lang="en-US" sz="1800" i="1" dirty="0" smtClean="0">
                          <a:latin typeface="Times New Roman"/>
                          <a:ea typeface="Times New Roman"/>
                          <a:cs typeface="Tahoma"/>
                        </a:rPr>
                        <a:t>A17</a:t>
                      </a:r>
                      <a:r>
                        <a:rPr lang="en-US" sz="1800" i="1" dirty="0">
                          <a:latin typeface="Times New Roman"/>
                          <a:ea typeface="Times New Roman"/>
                          <a:cs typeface="Tahoma"/>
                        </a:rPr>
                        <a:t>, A18 A19, A20</a:t>
                      </a:r>
                      <a:endParaRPr lang="en-US" sz="1800" dirty="0">
                        <a:latin typeface="Century Gothic"/>
                        <a:ea typeface="Century Gothic"/>
                        <a:cs typeface="Tahoma"/>
                      </a:endParaRPr>
                    </a:p>
                    <a:p>
                      <a:pPr algn="ctr">
                        <a:lnSpc>
                          <a:spcPct val="115000"/>
                        </a:lnSpc>
                        <a:spcAft>
                          <a:spcPts val="0"/>
                        </a:spcAft>
                      </a:pPr>
                      <a:r>
                        <a:rPr lang="en-US" sz="1800" i="1" dirty="0">
                          <a:latin typeface="Times New Roman"/>
                          <a:ea typeface="Times New Roman"/>
                          <a:cs typeface="Tahoma"/>
                        </a:rPr>
                        <a:t>D23,E23,F23,G23,H23</a:t>
                      </a:r>
                      <a:endParaRPr lang="en-US" sz="1800" dirty="0">
                        <a:latin typeface="Century Gothic"/>
                        <a:ea typeface="Century Gothic"/>
                        <a:cs typeface="Tahoma"/>
                      </a:endParaRPr>
                    </a:p>
                  </a:txBody>
                  <a:tcPr marL="68580" marR="68580" marT="0" marB="0"/>
                </a:tc>
              </a:tr>
              <a:tr h="504056">
                <a:tc>
                  <a:txBody>
                    <a:bodyPr/>
                    <a:lstStyle/>
                    <a:p>
                      <a:pPr algn="ctr">
                        <a:lnSpc>
                          <a:spcPct val="115000"/>
                        </a:lnSpc>
                        <a:spcAft>
                          <a:spcPts val="0"/>
                        </a:spcAft>
                      </a:pPr>
                      <a:r>
                        <a:rPr lang="en-US" sz="1800" dirty="0" smtClean="0">
                          <a:latin typeface="Times New Roman"/>
                          <a:ea typeface="Times New Roman"/>
                          <a:cs typeface="Tahoma"/>
                        </a:rPr>
                        <a:t>(C3),(F3</a:t>
                      </a:r>
                      <a:r>
                        <a:rPr lang="en-US" sz="1800" dirty="0">
                          <a:latin typeface="Times New Roman"/>
                          <a:ea typeface="Times New Roman"/>
                          <a:cs typeface="Tahoma"/>
                        </a:rPr>
                        <a:t>)</a:t>
                      </a:r>
                      <a:endParaRPr lang="en-US" sz="1800" dirty="0">
                        <a:latin typeface="Century Gothic"/>
                        <a:ea typeface="Century Gothic"/>
                        <a:cs typeface="Tahoma"/>
                      </a:endParaRPr>
                    </a:p>
                  </a:txBody>
                  <a:tcPr marL="68580" marR="68580" marT="0" marB="0"/>
                </a:tc>
                <a:tc>
                  <a:txBody>
                    <a:bodyPr/>
                    <a:lstStyle/>
                    <a:p>
                      <a:pPr algn="ctr">
                        <a:lnSpc>
                          <a:spcPct val="115000"/>
                        </a:lnSpc>
                        <a:spcAft>
                          <a:spcPts val="0"/>
                        </a:spcAft>
                      </a:pPr>
                      <a:r>
                        <a:rPr lang="en-US" sz="1800" i="1" dirty="0">
                          <a:latin typeface="Times New Roman"/>
                          <a:ea typeface="Times New Roman"/>
                          <a:cs typeface="Tahoma"/>
                        </a:rPr>
                        <a:t>I2,122</a:t>
                      </a:r>
                      <a:endParaRPr lang="en-US" sz="1800" dirty="0">
                        <a:latin typeface="Century Gothic"/>
                        <a:ea typeface="Century Gothic"/>
                        <a:cs typeface="Tahoma"/>
                      </a:endParaRPr>
                    </a:p>
                  </a:txBody>
                  <a:tcPr marL="68580" marR="68580" marT="0" marB="0"/>
                </a:tc>
              </a:tr>
              <a:tr h="370840">
                <a:tc>
                  <a:txBody>
                    <a:bodyPr/>
                    <a:lstStyle/>
                    <a:p>
                      <a:pPr algn="ctr">
                        <a:lnSpc>
                          <a:spcPct val="115000"/>
                        </a:lnSpc>
                        <a:spcAft>
                          <a:spcPts val="0"/>
                        </a:spcAft>
                      </a:pPr>
                      <a:r>
                        <a:rPr lang="en-US" sz="1800" dirty="0" smtClean="0">
                          <a:latin typeface="Times New Roman"/>
                          <a:ea typeface="Times New Roman"/>
                          <a:cs typeface="Tahoma"/>
                        </a:rPr>
                        <a:t>(C4),(F4</a:t>
                      </a:r>
                      <a:r>
                        <a:rPr lang="en-US" sz="1800" dirty="0">
                          <a:latin typeface="Times New Roman"/>
                          <a:ea typeface="Times New Roman"/>
                          <a:cs typeface="Tahoma"/>
                        </a:rPr>
                        <a:t>)</a:t>
                      </a:r>
                      <a:endParaRPr lang="en-US" sz="1800" dirty="0">
                        <a:latin typeface="Century Gothic"/>
                        <a:ea typeface="Century Gothic"/>
                        <a:cs typeface="Tahoma"/>
                      </a:endParaRPr>
                    </a:p>
                  </a:txBody>
                  <a:tcPr marL="68580" marR="68580" marT="0" marB="0"/>
                </a:tc>
                <a:tc>
                  <a:txBody>
                    <a:bodyPr/>
                    <a:lstStyle/>
                    <a:p>
                      <a:pPr algn="ctr">
                        <a:lnSpc>
                          <a:spcPct val="115000"/>
                        </a:lnSpc>
                        <a:spcAft>
                          <a:spcPts val="0"/>
                        </a:spcAft>
                      </a:pPr>
                      <a:r>
                        <a:rPr lang="en-US" sz="1800" i="1" dirty="0">
                          <a:latin typeface="Times New Roman"/>
                          <a:ea typeface="Times New Roman"/>
                          <a:cs typeface="Tahoma"/>
                        </a:rPr>
                        <a:t>I1,I23</a:t>
                      </a:r>
                      <a:endParaRPr lang="en-US" sz="1800" dirty="0">
                        <a:latin typeface="Century Gothic"/>
                        <a:ea typeface="Century Gothic"/>
                        <a:cs typeface="Tahoma"/>
                      </a:endParaRPr>
                    </a:p>
                  </a:txBody>
                  <a:tcPr marL="68580" marR="68580" marT="0" marB="0"/>
                </a:tc>
              </a:tr>
              <a:tr h="370840">
                <a:tc>
                  <a:txBody>
                    <a:bodyPr/>
                    <a:lstStyle/>
                    <a:p>
                      <a:pPr algn="ctr">
                        <a:lnSpc>
                          <a:spcPct val="115000"/>
                        </a:lnSpc>
                        <a:spcAft>
                          <a:spcPts val="0"/>
                        </a:spcAft>
                      </a:pPr>
                      <a:r>
                        <a:rPr lang="en-US" sz="1800" dirty="0" smtClean="0">
                          <a:latin typeface="Times New Roman"/>
                          <a:ea typeface="Times New Roman"/>
                          <a:cs typeface="Tahoma"/>
                        </a:rPr>
                        <a:t>(C5),(F5</a:t>
                      </a:r>
                      <a:r>
                        <a:rPr lang="en-US" sz="1800" dirty="0">
                          <a:latin typeface="Times New Roman"/>
                          <a:ea typeface="Times New Roman"/>
                          <a:cs typeface="Tahoma"/>
                        </a:rPr>
                        <a:t>)</a:t>
                      </a:r>
                      <a:endParaRPr lang="en-US" sz="1800" dirty="0">
                        <a:latin typeface="Century Gothic"/>
                        <a:ea typeface="Century Gothic"/>
                        <a:cs typeface="Tahoma"/>
                      </a:endParaRPr>
                    </a:p>
                  </a:txBody>
                  <a:tcPr marL="68580" marR="68580" marT="0" marB="0"/>
                </a:tc>
                <a:tc>
                  <a:txBody>
                    <a:bodyPr/>
                    <a:lstStyle/>
                    <a:p>
                      <a:pPr algn="ctr">
                        <a:lnSpc>
                          <a:spcPct val="115000"/>
                        </a:lnSpc>
                        <a:spcAft>
                          <a:spcPts val="0"/>
                        </a:spcAft>
                      </a:pPr>
                      <a:r>
                        <a:rPr lang="en-US" sz="1800" i="1" dirty="0">
                          <a:latin typeface="Times New Roman"/>
                          <a:ea typeface="Times New Roman"/>
                          <a:cs typeface="Tahoma"/>
                        </a:rPr>
                        <a:t>C2,B3,B21,C22</a:t>
                      </a:r>
                      <a:endParaRPr lang="en-US" sz="1800" dirty="0">
                        <a:latin typeface="Century Gothic"/>
                        <a:ea typeface="Century Gothic"/>
                        <a:cs typeface="Tahoma"/>
                      </a:endParaRPr>
                    </a:p>
                  </a:txBody>
                  <a:tcPr marL="68580" marR="68580" marT="0" marB="0"/>
                </a:tc>
              </a:tr>
              <a:tr h="370840">
                <a:tc>
                  <a:txBody>
                    <a:bodyPr/>
                    <a:lstStyle/>
                    <a:p>
                      <a:pPr algn="ctr">
                        <a:lnSpc>
                          <a:spcPct val="115000"/>
                        </a:lnSpc>
                        <a:spcAft>
                          <a:spcPts val="0"/>
                        </a:spcAft>
                      </a:pPr>
                      <a:r>
                        <a:rPr lang="en-US" sz="1800" dirty="0" smtClean="0">
                          <a:latin typeface="Times New Roman"/>
                          <a:ea typeface="Times New Roman"/>
                          <a:cs typeface="Tahoma"/>
                        </a:rPr>
                        <a:t>(C6),(F6</a:t>
                      </a:r>
                      <a:r>
                        <a:rPr lang="en-US" sz="1800" dirty="0">
                          <a:latin typeface="Times New Roman"/>
                          <a:ea typeface="Times New Roman"/>
                          <a:cs typeface="Tahoma"/>
                        </a:rPr>
                        <a:t>)</a:t>
                      </a:r>
                      <a:endParaRPr lang="en-US" sz="1800" dirty="0">
                        <a:latin typeface="Century Gothic"/>
                        <a:ea typeface="Century Gothic"/>
                        <a:cs typeface="Tahoma"/>
                      </a:endParaRPr>
                    </a:p>
                  </a:txBody>
                  <a:tcPr marL="68580" marR="68580" marT="0" marB="0"/>
                </a:tc>
                <a:tc>
                  <a:txBody>
                    <a:bodyPr/>
                    <a:lstStyle/>
                    <a:p>
                      <a:pPr algn="ctr">
                        <a:lnSpc>
                          <a:spcPct val="115000"/>
                        </a:lnSpc>
                        <a:spcAft>
                          <a:spcPts val="0"/>
                        </a:spcAft>
                      </a:pPr>
                      <a:r>
                        <a:rPr lang="en-US" sz="1800" i="1" dirty="0">
                          <a:latin typeface="Times New Roman"/>
                          <a:ea typeface="Times New Roman"/>
                          <a:cs typeface="Tahoma"/>
                        </a:rPr>
                        <a:t>A2,B1,A22,B23</a:t>
                      </a:r>
                      <a:endParaRPr lang="en-US" sz="1800" dirty="0">
                        <a:latin typeface="Century Gothic"/>
                        <a:ea typeface="Century Gothic"/>
                        <a:cs typeface="Tahoma"/>
                      </a:endParaRPr>
                    </a:p>
                  </a:txBody>
                  <a:tcPr marL="68580" marR="68580" marT="0" marB="0"/>
                </a:tc>
              </a:tr>
            </a:tbl>
          </a:graphicData>
        </a:graphic>
      </p:graphicFrame>
      <p:sp>
        <p:nvSpPr>
          <p:cNvPr id="1025" name="Rectangle 1"/>
          <p:cNvSpPr>
            <a:spLocks noChangeArrowheads="1"/>
          </p:cNvSpPr>
          <p:nvPr/>
        </p:nvSpPr>
        <p:spPr bwMode="auto">
          <a:xfrm>
            <a:off x="2267744" y="6093296"/>
            <a:ext cx="4360488" cy="3231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smtClean="0">
                <a:ln>
                  <a:noFill/>
                </a:ln>
                <a:solidFill>
                  <a:schemeClr val="tx1"/>
                </a:solidFill>
                <a:effectLst/>
                <a:latin typeface="Andalus" pitchFamily="18" charset="-78"/>
                <a:ea typeface="Times New Roman" pitchFamily="18" charset="0"/>
                <a:cs typeface="Andalus" pitchFamily="18" charset="-78"/>
              </a:rPr>
              <a:t>Table :</a:t>
            </a:r>
            <a:r>
              <a:rPr kumimoji="0" lang="en-US" sz="1500" b="0" i="1" u="none" strike="noStrike" cap="none" normalizeH="0" baseline="0" dirty="0" smtClean="0">
                <a:ln>
                  <a:noFill/>
                </a:ln>
                <a:solidFill>
                  <a:schemeClr val="tx1"/>
                </a:solidFill>
                <a:effectLst/>
                <a:latin typeface="Andalus" pitchFamily="18" charset="-78"/>
                <a:ea typeface="Times New Roman" pitchFamily="18" charset="0"/>
                <a:cs typeface="Andalus" pitchFamily="18" charset="-78"/>
              </a:rPr>
              <a:t>Classification of the </a:t>
            </a:r>
            <a:r>
              <a:rPr kumimoji="0" lang="en-US" sz="1500" b="1" i="1" u="none" strike="noStrike" cap="none" normalizeH="0" baseline="0" dirty="0" smtClean="0">
                <a:ln>
                  <a:noFill/>
                </a:ln>
                <a:solidFill>
                  <a:schemeClr val="tx1"/>
                </a:solidFill>
                <a:effectLst/>
                <a:latin typeface="Andalus" pitchFamily="18" charset="-78"/>
                <a:ea typeface="Times New Roman" pitchFamily="18" charset="0"/>
                <a:cs typeface="Andalus" pitchFamily="18" charset="-78"/>
              </a:rPr>
              <a:t>Columns</a:t>
            </a:r>
            <a:r>
              <a:rPr kumimoji="0" lang="en-US" sz="1500" b="0" i="1" u="none" strike="noStrike" cap="none" normalizeH="0" baseline="0" dirty="0" smtClean="0">
                <a:ln>
                  <a:noFill/>
                </a:ln>
                <a:solidFill>
                  <a:schemeClr val="tx1"/>
                </a:solidFill>
                <a:effectLst/>
                <a:latin typeface="Andalus" pitchFamily="18" charset="-78"/>
                <a:ea typeface="Times New Roman" pitchFamily="18" charset="0"/>
                <a:cs typeface="Andalus" pitchFamily="18" charset="-78"/>
              </a:rPr>
              <a:t> and</a:t>
            </a:r>
            <a:r>
              <a:rPr kumimoji="0" lang="en-US" sz="1500" b="0" i="1" u="none" strike="noStrike" cap="none" normalizeH="0" dirty="0" smtClean="0">
                <a:ln>
                  <a:noFill/>
                </a:ln>
                <a:solidFill>
                  <a:schemeClr val="tx1"/>
                </a:solidFill>
                <a:effectLst/>
                <a:latin typeface="Andalus" pitchFamily="18" charset="-78"/>
                <a:ea typeface="Times New Roman" pitchFamily="18" charset="0"/>
                <a:cs typeface="Andalus" pitchFamily="18" charset="-78"/>
              </a:rPr>
              <a:t> the</a:t>
            </a:r>
            <a:r>
              <a:rPr lang="en-US" sz="1500" i="1" dirty="0" smtClean="0">
                <a:latin typeface="Andalus" pitchFamily="18" charset="-78"/>
                <a:ea typeface="Times New Roman" pitchFamily="18" charset="0"/>
                <a:cs typeface="Andalus" pitchFamily="18" charset="-78"/>
              </a:rPr>
              <a:t> </a:t>
            </a:r>
            <a:r>
              <a:rPr lang="en-US" sz="1500" b="1" i="1" dirty="0" smtClean="0">
                <a:latin typeface="Andalus" pitchFamily="18" charset="-78"/>
                <a:ea typeface="Times New Roman" pitchFamily="18" charset="0"/>
                <a:cs typeface="Andalus" pitchFamily="18" charset="-78"/>
              </a:rPr>
              <a:t>F</a:t>
            </a:r>
            <a:r>
              <a:rPr kumimoji="0" lang="en-US" sz="1500" b="1" i="1" u="none" strike="noStrike" cap="none" normalizeH="0" baseline="0" dirty="0" smtClean="0">
                <a:ln>
                  <a:noFill/>
                </a:ln>
                <a:solidFill>
                  <a:schemeClr val="tx1"/>
                </a:solidFill>
                <a:effectLst/>
                <a:latin typeface="Andalus" pitchFamily="18" charset="-78"/>
                <a:ea typeface="Times New Roman" pitchFamily="18" charset="0"/>
                <a:cs typeface="Andalus" pitchFamily="18" charset="-78"/>
              </a:rPr>
              <a:t>ootings</a:t>
            </a:r>
            <a:r>
              <a:rPr kumimoji="0" lang="en-US" sz="1200" b="0" i="1" u="none" strike="noStrike" cap="none" normalizeH="0" baseline="0" dirty="0" smtClean="0">
                <a:ln>
                  <a:noFill/>
                </a:ln>
                <a:solidFill>
                  <a:schemeClr val="tx1"/>
                </a:solidFill>
                <a:effectLst/>
                <a:latin typeface="Andalus" pitchFamily="18" charset="-78"/>
                <a:ea typeface="Times New Roman" pitchFamily="18" charset="0"/>
                <a:cs typeface="Andalus" pitchFamily="18" charset="-78"/>
              </a:rPr>
              <a:t>.</a:t>
            </a:r>
            <a:endParaRPr kumimoji="0" lang="en-US" sz="1800" b="0" i="0" u="none" strike="noStrike" cap="none" normalizeH="0" baseline="0" dirty="0" smtClean="0">
              <a:ln>
                <a:noFill/>
              </a:ln>
              <a:solidFill>
                <a:schemeClr val="tx1"/>
              </a:solidFill>
              <a:effectLst/>
              <a:latin typeface="Andalus" pitchFamily="18" charset="-78"/>
              <a:cs typeface="Andalus" pitchFamily="18" charset="-78"/>
            </a:endParaRPr>
          </a:p>
        </p:txBody>
      </p:sp>
      <p:sp>
        <p:nvSpPr>
          <p:cNvPr id="4" name="Rectangle 3"/>
          <p:cNvSpPr/>
          <p:nvPr/>
        </p:nvSpPr>
        <p:spPr>
          <a:xfrm>
            <a:off x="1259632" y="332656"/>
            <a:ext cx="4911922" cy="523220"/>
          </a:xfrm>
          <a:prstGeom prst="rect">
            <a:avLst/>
          </a:prstGeom>
        </p:spPr>
        <p:txBody>
          <a:bodyPr wrap="none">
            <a:spAutoFit/>
          </a:bodyPr>
          <a:lstStyle/>
          <a:p>
            <a:pPr>
              <a:buFont typeface="Wingdings" pitchFamily="2" charset="2"/>
              <a:buChar char="Ø"/>
            </a:pPr>
            <a:r>
              <a:rPr lang="en-US" sz="2800" dirty="0" smtClean="0">
                <a:latin typeface="Andalus" pitchFamily="2" charset="-78"/>
                <a:ea typeface="+mj-ea"/>
                <a:cs typeface="Andalus" pitchFamily="2" charset="-78"/>
              </a:rPr>
              <a:t>Columns and Footings Design: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lvl="1"/>
            <a:r>
              <a:rPr lang="en-US" sz="2000" i="1" dirty="0" smtClean="0">
                <a:solidFill>
                  <a:schemeClr val="tx1"/>
                </a:solidFill>
                <a:latin typeface="Andalus" pitchFamily="2" charset="-78"/>
                <a:cs typeface="Andalus" pitchFamily="2" charset="-78"/>
              </a:rPr>
              <a:t/>
            </a:r>
            <a:br>
              <a:rPr lang="en-US" sz="2000" i="1" dirty="0" smtClean="0">
                <a:solidFill>
                  <a:schemeClr val="tx1"/>
                </a:solidFill>
                <a:latin typeface="Andalus" pitchFamily="2" charset="-78"/>
                <a:cs typeface="Andalus" pitchFamily="2" charset="-78"/>
              </a:rPr>
            </a:br>
            <a:endParaRPr lang="en-US" dirty="0"/>
          </a:p>
        </p:txBody>
      </p:sp>
      <p:sp>
        <p:nvSpPr>
          <p:cNvPr id="3" name="Subtitle 2"/>
          <p:cNvSpPr>
            <a:spLocks noGrp="1"/>
          </p:cNvSpPr>
          <p:nvPr>
            <p:ph type="subTitle" idx="1"/>
          </p:nvPr>
        </p:nvSpPr>
        <p:spPr>
          <a:xfrm>
            <a:off x="755576" y="548680"/>
            <a:ext cx="6400800" cy="2016224"/>
          </a:xfrm>
        </p:spPr>
        <p:txBody>
          <a:bodyPr>
            <a:normAutofit fontScale="92500" lnSpcReduction="10000"/>
          </a:bodyPr>
          <a:lstStyle/>
          <a:p>
            <a:pPr algn="l">
              <a:buFont typeface="Wingdings" pitchFamily="2" charset="2"/>
              <a:buChar char="Ø"/>
            </a:pPr>
            <a:r>
              <a:rPr lang="en-US" sz="2400" i="1" dirty="0" smtClean="0">
                <a:solidFill>
                  <a:schemeClr val="tx1"/>
                </a:solidFill>
                <a:latin typeface="Andalus" pitchFamily="2" charset="-78"/>
                <a:cs typeface="Andalus" pitchFamily="2" charset="-78"/>
              </a:rPr>
              <a:t> </a:t>
            </a:r>
            <a:r>
              <a:rPr lang="en-US" sz="2500" i="1" dirty="0" smtClean="0">
                <a:solidFill>
                  <a:schemeClr val="tx1"/>
                </a:solidFill>
                <a:latin typeface="Andalus" pitchFamily="2" charset="-78"/>
                <a:cs typeface="Andalus" pitchFamily="2" charset="-78"/>
              </a:rPr>
              <a:t>Column Design</a:t>
            </a:r>
            <a:r>
              <a:rPr lang="en-US" sz="2400" i="1" dirty="0" smtClean="0">
                <a:solidFill>
                  <a:schemeClr val="tx1"/>
                </a:solidFill>
                <a:latin typeface="Andalus" pitchFamily="2" charset="-78"/>
                <a:cs typeface="Andalus" pitchFamily="2" charset="-78"/>
              </a:rPr>
              <a:t>:</a:t>
            </a:r>
          </a:p>
          <a:p>
            <a:pPr lvl="1" algn="l"/>
            <a:r>
              <a:rPr lang="en-US" sz="2100" i="1" dirty="0">
                <a:solidFill>
                  <a:schemeClr val="tx1"/>
                </a:solidFill>
                <a:latin typeface="Andalus" pitchFamily="2" charset="-78"/>
                <a:cs typeface="Andalus" pitchFamily="2" charset="-78"/>
              </a:rPr>
              <a:t>In this project </a:t>
            </a:r>
            <a:r>
              <a:rPr lang="en-US" sz="2100" i="1" dirty="0" smtClean="0">
                <a:solidFill>
                  <a:schemeClr val="tx1"/>
                </a:solidFill>
                <a:latin typeface="Andalus" pitchFamily="2" charset="-78"/>
                <a:cs typeface="Andalus" pitchFamily="2" charset="-78"/>
              </a:rPr>
              <a:t>square </a:t>
            </a:r>
            <a:r>
              <a:rPr lang="en-US" sz="2100" i="1" dirty="0">
                <a:solidFill>
                  <a:schemeClr val="tx1"/>
                </a:solidFill>
                <a:latin typeface="Andalus" pitchFamily="2" charset="-78"/>
                <a:cs typeface="Andalus" pitchFamily="2" charset="-78"/>
              </a:rPr>
              <a:t>columns are used. And these columns can carry axial load and </a:t>
            </a:r>
            <a:r>
              <a:rPr lang="en-US" sz="2100" i="1" dirty="0" smtClean="0">
                <a:solidFill>
                  <a:schemeClr val="tx1"/>
                </a:solidFill>
                <a:latin typeface="Andalus" pitchFamily="2" charset="-78"/>
                <a:cs typeface="Andalus" pitchFamily="2" charset="-78"/>
              </a:rPr>
              <a:t>moment.</a:t>
            </a:r>
          </a:p>
          <a:p>
            <a:pPr lvl="1" algn="l"/>
            <a:endParaRPr lang="en-US" sz="2100" i="1" dirty="0">
              <a:solidFill>
                <a:schemeClr val="tx1"/>
              </a:solidFill>
              <a:latin typeface="Andalus" pitchFamily="2" charset="-78"/>
              <a:cs typeface="Andalus" pitchFamily="2" charset="-78"/>
            </a:endParaRPr>
          </a:p>
          <a:p>
            <a:pPr lvl="1" algn="l"/>
            <a:r>
              <a:rPr lang="en-US" sz="2000" i="1" dirty="0" smtClean="0">
                <a:solidFill>
                  <a:schemeClr val="tx1"/>
                </a:solidFill>
                <a:latin typeface="Andalus" pitchFamily="2" charset="-78"/>
                <a:cs typeface="Andalus" pitchFamily="2" charset="-78"/>
              </a:rPr>
              <a:t>Short and long columns (un-braced).</a:t>
            </a:r>
          </a:p>
          <a:p>
            <a:pPr lvl="1" algn="l"/>
            <a:r>
              <a:rPr lang="en-US" sz="2000" i="1" dirty="0" smtClean="0">
                <a:solidFill>
                  <a:schemeClr val="tx1"/>
                </a:solidFill>
                <a:latin typeface="Andalus" pitchFamily="2" charset="-78"/>
                <a:cs typeface="Andalus" pitchFamily="2" charset="-78"/>
              </a:rPr>
              <a:t>Dimension=70*70 cm</a:t>
            </a:r>
          </a:p>
          <a:p>
            <a:pPr lvl="1" algn="l"/>
            <a:endParaRPr lang="en-US" sz="2000" i="1" dirty="0" smtClean="0">
              <a:solidFill>
                <a:schemeClr val="tx1"/>
              </a:solidFill>
              <a:latin typeface="Andalus" pitchFamily="2" charset="-78"/>
              <a:cs typeface="Andalus" pitchFamily="2" charset="-78"/>
            </a:endParaRPr>
          </a:p>
          <a:p>
            <a:endParaRPr lang="en-US" dirty="0"/>
          </a:p>
        </p:txBody>
      </p:sp>
      <p:graphicFrame>
        <p:nvGraphicFramePr>
          <p:cNvPr id="4" name="Table 3"/>
          <p:cNvGraphicFramePr>
            <a:graphicFrameLocks noGrp="1"/>
          </p:cNvGraphicFramePr>
          <p:nvPr/>
        </p:nvGraphicFramePr>
        <p:xfrm>
          <a:off x="827585" y="2492896"/>
          <a:ext cx="7200799" cy="3185160"/>
        </p:xfrm>
        <a:graphic>
          <a:graphicData uri="http://schemas.openxmlformats.org/drawingml/2006/table">
            <a:tbl>
              <a:tblPr firstRow="1" bandRow="1">
                <a:tableStyleId>{5C22544A-7EE6-4342-B048-85BDC9FD1C3A}</a:tableStyleId>
              </a:tblPr>
              <a:tblGrid>
                <a:gridCol w="2143095"/>
                <a:gridCol w="1628752"/>
                <a:gridCol w="3428952"/>
              </a:tblGrid>
              <a:tr h="139040">
                <a:tc>
                  <a:txBody>
                    <a:bodyPr/>
                    <a:lstStyle/>
                    <a:p>
                      <a:r>
                        <a:rPr lang="en-US" sz="1600" b="0" kern="1200" dirty="0" smtClean="0">
                          <a:solidFill>
                            <a:schemeClr val="tx1"/>
                          </a:solidFill>
                          <a:latin typeface="Andalus" pitchFamily="18" charset="-78"/>
                          <a:ea typeface="+mn-ea"/>
                          <a:cs typeface="Andalus" pitchFamily="18" charset="-78"/>
                        </a:rPr>
                        <a:t>column</a:t>
                      </a:r>
                    </a:p>
                  </a:txBody>
                  <a:tcPr/>
                </a:tc>
                <a:tc>
                  <a:txBody>
                    <a:bodyPr/>
                    <a:lstStyle/>
                    <a:p>
                      <a:r>
                        <a:rPr lang="en-US" sz="1600" b="0" dirty="0" smtClean="0">
                          <a:solidFill>
                            <a:schemeClr val="tx1"/>
                          </a:solidFill>
                          <a:latin typeface="Andalus" pitchFamily="18" charset="-78"/>
                          <a:cs typeface="Andalus" pitchFamily="18" charset="-78"/>
                        </a:rPr>
                        <a:t>Flexure</a:t>
                      </a:r>
                      <a:r>
                        <a:rPr lang="en-US" sz="1600" b="0" baseline="0" dirty="0" smtClean="0">
                          <a:solidFill>
                            <a:schemeClr val="tx1"/>
                          </a:solidFill>
                          <a:latin typeface="Andalus" pitchFamily="18" charset="-78"/>
                          <a:cs typeface="Andalus" pitchFamily="18" charset="-78"/>
                        </a:rPr>
                        <a:t> design</a:t>
                      </a:r>
                      <a:endParaRPr lang="en-US" sz="1600" b="0" dirty="0">
                        <a:solidFill>
                          <a:schemeClr val="tx1"/>
                        </a:solidFill>
                        <a:latin typeface="Andalus" pitchFamily="18" charset="-78"/>
                        <a:cs typeface="Andalus" pitchFamily="18" charset="-78"/>
                      </a:endParaRPr>
                    </a:p>
                  </a:txBody>
                  <a:tcPr/>
                </a:tc>
                <a:tc>
                  <a:txBody>
                    <a:bodyPr/>
                    <a:lstStyle/>
                    <a:p>
                      <a:r>
                        <a:rPr lang="en-US" sz="1600" b="0" dirty="0" smtClean="0">
                          <a:solidFill>
                            <a:schemeClr val="tx1"/>
                          </a:solidFill>
                          <a:latin typeface="Andalus" pitchFamily="18" charset="-78"/>
                          <a:cs typeface="Andalus" pitchFamily="18" charset="-78"/>
                        </a:rPr>
                        <a:t>Shear design</a:t>
                      </a:r>
                      <a:endParaRPr lang="en-US" sz="1600" b="0" dirty="0">
                        <a:solidFill>
                          <a:schemeClr val="tx1"/>
                        </a:solidFill>
                        <a:latin typeface="Andalus" pitchFamily="18" charset="-78"/>
                        <a:cs typeface="Andalus" pitchFamily="18" charset="-78"/>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Andalus" pitchFamily="18" charset="-78"/>
                          <a:cs typeface="Andalus" pitchFamily="18" charset="-78"/>
                        </a:rPr>
                        <a:t>Interior 2.25m  (C1)</a:t>
                      </a:r>
                    </a:p>
                  </a:txBody>
                  <a:tcPr/>
                </a:tc>
                <a:tc>
                  <a:txBody>
                    <a:bodyPr/>
                    <a:lstStyle/>
                    <a:p>
                      <a:r>
                        <a:rPr lang="en-US" sz="1600" dirty="0" smtClean="0">
                          <a:latin typeface="Andalus" pitchFamily="18" charset="-78"/>
                          <a:cs typeface="Andalus" pitchFamily="18" charset="-78"/>
                        </a:rPr>
                        <a:t>10</a:t>
                      </a:r>
                      <a:r>
                        <a:rPr lang="en-US" sz="1600" baseline="0" dirty="0" smtClean="0">
                          <a:latin typeface="Andalus" pitchFamily="18" charset="-78"/>
                          <a:cs typeface="Andalus" pitchFamily="18" charset="-78"/>
                        </a:rPr>
                        <a:t> </a:t>
                      </a:r>
                      <a:r>
                        <a:rPr lang="en-US" sz="1600" kern="1200" dirty="0" smtClean="0">
                          <a:solidFill>
                            <a:schemeClr val="dk1"/>
                          </a:solidFill>
                          <a:latin typeface="Andalus" pitchFamily="18" charset="-78"/>
                          <a:ea typeface="+mn-ea"/>
                          <a:cs typeface="Andalus" pitchFamily="18" charset="-78"/>
                        </a:rPr>
                        <a:t>Ø</a:t>
                      </a:r>
                      <a:r>
                        <a:rPr lang="en-US" sz="1600" baseline="0" dirty="0" smtClean="0">
                          <a:latin typeface="Andalus" pitchFamily="18" charset="-78"/>
                          <a:cs typeface="Andalus" pitchFamily="18" charset="-78"/>
                        </a:rPr>
                        <a:t>25</a:t>
                      </a:r>
                      <a:endParaRPr lang="en-US" sz="1600" dirty="0">
                        <a:latin typeface="Andalus" pitchFamily="18" charset="-78"/>
                        <a:cs typeface="Andalus" pitchFamily="18" charset="-78"/>
                      </a:endParaRPr>
                    </a:p>
                  </a:txBody>
                  <a:tcPr/>
                </a:tc>
                <a:tc>
                  <a:txBody>
                    <a:bodyPr/>
                    <a:lstStyle/>
                    <a:p>
                      <a:r>
                        <a:rPr lang="en-US" sz="1600" dirty="0" smtClean="0">
                          <a:latin typeface="Andalus" pitchFamily="18" charset="-78"/>
                          <a:cs typeface="Andalus" pitchFamily="18" charset="-78"/>
                        </a:rPr>
                        <a:t>1</a:t>
                      </a:r>
                      <a:r>
                        <a:rPr lang="en-US" sz="1600" kern="1200" dirty="0" smtClean="0">
                          <a:solidFill>
                            <a:schemeClr val="dk1"/>
                          </a:solidFill>
                          <a:latin typeface="Andalus" pitchFamily="18" charset="-78"/>
                          <a:ea typeface="+mn-ea"/>
                          <a:cs typeface="Andalus" pitchFamily="18" charset="-78"/>
                        </a:rPr>
                        <a:t>Ø10/250</a:t>
                      </a:r>
                      <a:endParaRPr lang="en-US" sz="1600" dirty="0">
                        <a:latin typeface="Andalus" pitchFamily="18" charset="-78"/>
                        <a:cs typeface="Andalus" pitchFamily="18" charset="-78"/>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Andalus" pitchFamily="18" charset="-78"/>
                          <a:cs typeface="Andalus" pitchFamily="18" charset="-78"/>
                        </a:rPr>
                        <a:t>Interior   10m   (C2)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ndalus" pitchFamily="18" charset="-78"/>
                          <a:cs typeface="Andalus" pitchFamily="18" charset="-78"/>
                        </a:rPr>
                        <a:t>20</a:t>
                      </a:r>
                      <a:r>
                        <a:rPr lang="en-US" sz="1600" kern="1200" dirty="0" smtClean="0">
                          <a:solidFill>
                            <a:schemeClr val="dk1"/>
                          </a:solidFill>
                          <a:latin typeface="Andalus" pitchFamily="18" charset="-78"/>
                          <a:ea typeface="+mn-ea"/>
                          <a:cs typeface="Andalus" pitchFamily="18" charset="-78"/>
                        </a:rPr>
                        <a:t>Ø36</a:t>
                      </a:r>
                      <a:endParaRPr lang="en-US" sz="1600" dirty="0" smtClean="0">
                        <a:latin typeface="Andalus" pitchFamily="18" charset="-78"/>
                        <a:cs typeface="Andalus" pitchFamily="18" charset="-7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ndalus" pitchFamily="18" charset="-78"/>
                          <a:cs typeface="Andalus" pitchFamily="18" charset="-78"/>
                        </a:rPr>
                        <a:t>1</a:t>
                      </a:r>
                      <a:r>
                        <a:rPr lang="en-US" sz="1600" kern="1200" dirty="0" smtClean="0">
                          <a:solidFill>
                            <a:schemeClr val="dk1"/>
                          </a:solidFill>
                          <a:latin typeface="Andalus" pitchFamily="18" charset="-78"/>
                          <a:ea typeface="+mn-ea"/>
                          <a:cs typeface="Andalus" pitchFamily="18" charset="-78"/>
                        </a:rPr>
                        <a:t>Ø10/250</a:t>
                      </a:r>
                      <a:endParaRPr lang="en-US" sz="1600" dirty="0" smtClean="0">
                        <a:latin typeface="Andalus" pitchFamily="18" charset="-78"/>
                        <a:cs typeface="Andalus" pitchFamily="18" charset="-78"/>
                      </a:endParaRPr>
                    </a:p>
                    <a:p>
                      <a:endParaRPr lang="en-US" sz="1600" dirty="0">
                        <a:latin typeface="Andalus" pitchFamily="18" charset="-78"/>
                        <a:cs typeface="Andalus" pitchFamily="18" charset="-78"/>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Andalus" pitchFamily="18" charset="-78"/>
                          <a:cs typeface="Andalus" pitchFamily="18" charset="-78"/>
                        </a:rPr>
                        <a:t>Exterior 2.25m (C3)</a:t>
                      </a:r>
                    </a:p>
                  </a:txBody>
                  <a:tcPr/>
                </a:tc>
                <a:tc>
                  <a:txBody>
                    <a:bodyPr/>
                    <a:lstStyle/>
                    <a:p>
                      <a:r>
                        <a:rPr lang="en-US" sz="1600" dirty="0" smtClean="0">
                          <a:latin typeface="Andalus" pitchFamily="18" charset="-78"/>
                          <a:cs typeface="Andalus" pitchFamily="18" charset="-78"/>
                        </a:rPr>
                        <a:t>10</a:t>
                      </a:r>
                      <a:r>
                        <a:rPr lang="en-US" sz="1600" baseline="0" dirty="0" smtClean="0">
                          <a:latin typeface="Andalus" pitchFamily="18" charset="-78"/>
                          <a:cs typeface="Andalus" pitchFamily="18" charset="-78"/>
                        </a:rPr>
                        <a:t> </a:t>
                      </a:r>
                      <a:r>
                        <a:rPr lang="en-US" sz="1600" kern="1200" dirty="0" smtClean="0">
                          <a:solidFill>
                            <a:schemeClr val="dk1"/>
                          </a:solidFill>
                          <a:latin typeface="Andalus" pitchFamily="18" charset="-78"/>
                          <a:ea typeface="+mn-ea"/>
                          <a:cs typeface="Andalus" pitchFamily="18" charset="-78"/>
                        </a:rPr>
                        <a:t>Ø</a:t>
                      </a:r>
                      <a:r>
                        <a:rPr lang="en-US" sz="1600" baseline="0" dirty="0" smtClean="0">
                          <a:latin typeface="Andalus" pitchFamily="18" charset="-78"/>
                          <a:cs typeface="Andalus" pitchFamily="18" charset="-78"/>
                        </a:rPr>
                        <a:t>25</a:t>
                      </a:r>
                      <a:endParaRPr lang="en-US" sz="1600" dirty="0">
                        <a:latin typeface="Andalus" pitchFamily="18" charset="-78"/>
                        <a:cs typeface="Andalus" pitchFamily="18" charset="-78"/>
                      </a:endParaRPr>
                    </a:p>
                  </a:txBody>
                  <a:tcPr/>
                </a:tc>
                <a:tc>
                  <a:txBody>
                    <a:bodyPr/>
                    <a:lstStyle/>
                    <a:p>
                      <a:r>
                        <a:rPr lang="en-US" sz="1600" dirty="0" smtClean="0">
                          <a:latin typeface="Andalus" pitchFamily="18" charset="-78"/>
                          <a:cs typeface="Andalus" pitchFamily="18" charset="-78"/>
                        </a:rPr>
                        <a:t>1</a:t>
                      </a:r>
                      <a:r>
                        <a:rPr lang="en-US" sz="1600" kern="1200" dirty="0" smtClean="0">
                          <a:solidFill>
                            <a:schemeClr val="dk1"/>
                          </a:solidFill>
                          <a:latin typeface="Andalus" pitchFamily="18" charset="-78"/>
                          <a:ea typeface="+mn-ea"/>
                          <a:cs typeface="Andalus" pitchFamily="18" charset="-78"/>
                        </a:rPr>
                        <a:t>Ø10/250</a:t>
                      </a:r>
                      <a:endParaRPr lang="en-US" sz="1600" dirty="0">
                        <a:latin typeface="Andalus" pitchFamily="18" charset="-78"/>
                        <a:cs typeface="Andalus" pitchFamily="18" charset="-78"/>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ndalus" pitchFamily="18" charset="-78"/>
                          <a:cs typeface="Andalus" pitchFamily="18" charset="-78"/>
                        </a:rPr>
                        <a:t>Exterior 10m    (C4)</a:t>
                      </a:r>
                    </a:p>
                  </a:txBody>
                  <a:tcPr/>
                </a:tc>
                <a:tc>
                  <a:txBody>
                    <a:bodyPr/>
                    <a:lstStyle/>
                    <a:p>
                      <a:r>
                        <a:rPr lang="en-US" sz="1600" dirty="0" smtClean="0">
                          <a:latin typeface="Andalus" pitchFamily="18" charset="-78"/>
                          <a:cs typeface="Andalus" pitchFamily="18" charset="-78"/>
                        </a:rPr>
                        <a:t>20</a:t>
                      </a:r>
                      <a:r>
                        <a:rPr lang="en-US" sz="1600" kern="1200" dirty="0" smtClean="0">
                          <a:solidFill>
                            <a:schemeClr val="dk1"/>
                          </a:solidFill>
                          <a:latin typeface="Andalus" pitchFamily="18" charset="-78"/>
                          <a:ea typeface="+mn-ea"/>
                          <a:cs typeface="Andalus" pitchFamily="18" charset="-78"/>
                        </a:rPr>
                        <a:t>Ø30</a:t>
                      </a:r>
                      <a:endParaRPr lang="en-US" sz="1600" dirty="0">
                        <a:latin typeface="Andalus" pitchFamily="18" charset="-78"/>
                        <a:cs typeface="Andalus" pitchFamily="18" charset="-7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ndalus" pitchFamily="18" charset="-78"/>
                          <a:cs typeface="Andalus" pitchFamily="18" charset="-78"/>
                        </a:rPr>
                        <a:t>1</a:t>
                      </a:r>
                      <a:r>
                        <a:rPr lang="en-US" sz="1600" kern="1200" dirty="0" smtClean="0">
                          <a:solidFill>
                            <a:schemeClr val="dk1"/>
                          </a:solidFill>
                          <a:latin typeface="Andalus" pitchFamily="18" charset="-78"/>
                          <a:ea typeface="+mn-ea"/>
                          <a:cs typeface="Andalus" pitchFamily="18" charset="-78"/>
                        </a:rPr>
                        <a:t>Ø10/250</a:t>
                      </a:r>
                      <a:endParaRPr lang="en-US" sz="1600" dirty="0" smtClean="0">
                        <a:latin typeface="Andalus" pitchFamily="18" charset="-78"/>
                        <a:cs typeface="Andalus" pitchFamily="18" charset="-78"/>
                      </a:endParaRPr>
                    </a:p>
                    <a:p>
                      <a:endParaRPr lang="en-US" sz="1600" dirty="0">
                        <a:latin typeface="Andalus" pitchFamily="18" charset="-78"/>
                        <a:cs typeface="Andalus" pitchFamily="18" charset="-78"/>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ndalus" pitchFamily="18" charset="-78"/>
                          <a:cs typeface="Andalus" pitchFamily="18" charset="-78"/>
                        </a:rPr>
                        <a:t>Inclined 2.25m (C5)</a:t>
                      </a:r>
                    </a:p>
                  </a:txBody>
                  <a:tcPr/>
                </a:tc>
                <a:tc>
                  <a:txBody>
                    <a:bodyPr/>
                    <a:lstStyle/>
                    <a:p>
                      <a:r>
                        <a:rPr lang="en-US" sz="1600" dirty="0" smtClean="0">
                          <a:latin typeface="Andalus" pitchFamily="18" charset="-78"/>
                          <a:cs typeface="Andalus" pitchFamily="18" charset="-78"/>
                        </a:rPr>
                        <a:t>10</a:t>
                      </a:r>
                      <a:r>
                        <a:rPr lang="en-US" sz="1600" baseline="0" dirty="0" smtClean="0">
                          <a:latin typeface="Andalus" pitchFamily="18" charset="-78"/>
                          <a:cs typeface="Andalus" pitchFamily="18" charset="-78"/>
                        </a:rPr>
                        <a:t> </a:t>
                      </a:r>
                      <a:r>
                        <a:rPr lang="en-US" sz="1600" kern="1200" dirty="0" smtClean="0">
                          <a:solidFill>
                            <a:schemeClr val="dk1"/>
                          </a:solidFill>
                          <a:latin typeface="Andalus" pitchFamily="18" charset="-78"/>
                          <a:ea typeface="+mn-ea"/>
                          <a:cs typeface="Andalus" pitchFamily="18" charset="-78"/>
                        </a:rPr>
                        <a:t>Ø</a:t>
                      </a:r>
                      <a:r>
                        <a:rPr lang="en-US" sz="1600" baseline="0" dirty="0" smtClean="0">
                          <a:latin typeface="Andalus" pitchFamily="18" charset="-78"/>
                          <a:cs typeface="Andalus" pitchFamily="18" charset="-78"/>
                        </a:rPr>
                        <a:t>25</a:t>
                      </a:r>
                      <a:endParaRPr lang="en-US" sz="1600" dirty="0">
                        <a:latin typeface="Andalus" pitchFamily="18" charset="-78"/>
                        <a:cs typeface="Andalus" pitchFamily="18" charset="-78"/>
                      </a:endParaRPr>
                    </a:p>
                  </a:txBody>
                  <a:tcPr/>
                </a:tc>
                <a:tc>
                  <a:txBody>
                    <a:bodyPr/>
                    <a:lstStyle/>
                    <a:p>
                      <a:r>
                        <a:rPr lang="en-US" sz="1600" dirty="0" smtClean="0">
                          <a:latin typeface="Andalus" pitchFamily="18" charset="-78"/>
                          <a:cs typeface="Andalus" pitchFamily="18" charset="-78"/>
                        </a:rPr>
                        <a:t>1</a:t>
                      </a:r>
                      <a:r>
                        <a:rPr lang="en-US" sz="1600" kern="1200" dirty="0" smtClean="0">
                          <a:solidFill>
                            <a:schemeClr val="dk1"/>
                          </a:solidFill>
                          <a:latin typeface="Andalus" pitchFamily="18" charset="-78"/>
                          <a:ea typeface="+mn-ea"/>
                          <a:cs typeface="Andalus" pitchFamily="18" charset="-78"/>
                        </a:rPr>
                        <a:t>Ø10/250</a:t>
                      </a:r>
                      <a:endParaRPr lang="en-US" sz="1600" dirty="0">
                        <a:latin typeface="Andalus" pitchFamily="18" charset="-78"/>
                        <a:cs typeface="Andalus" pitchFamily="18" charset="-78"/>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ndalus" pitchFamily="18" charset="-78"/>
                          <a:cs typeface="Andalus" pitchFamily="18" charset="-78"/>
                        </a:rPr>
                        <a:t>Inclined 10m    (C6)</a:t>
                      </a:r>
                    </a:p>
                  </a:txBody>
                  <a:tcPr/>
                </a:tc>
                <a:tc>
                  <a:txBody>
                    <a:bodyPr/>
                    <a:lstStyle/>
                    <a:p>
                      <a:r>
                        <a:rPr lang="en-US" sz="1600" dirty="0" smtClean="0">
                          <a:latin typeface="Andalus" pitchFamily="18" charset="-78"/>
                          <a:cs typeface="Andalus" pitchFamily="18" charset="-78"/>
                        </a:rPr>
                        <a:t>20</a:t>
                      </a:r>
                      <a:r>
                        <a:rPr lang="en-US" sz="1600" kern="1200" dirty="0" smtClean="0">
                          <a:solidFill>
                            <a:schemeClr val="dk1"/>
                          </a:solidFill>
                          <a:latin typeface="Andalus" pitchFamily="18" charset="-78"/>
                          <a:ea typeface="+mn-ea"/>
                          <a:cs typeface="Andalus" pitchFamily="18" charset="-78"/>
                        </a:rPr>
                        <a:t>Ø30</a:t>
                      </a:r>
                      <a:endParaRPr lang="en-US" sz="1600" dirty="0">
                        <a:latin typeface="Andalus" pitchFamily="18" charset="-78"/>
                        <a:cs typeface="Andalus" pitchFamily="18" charset="-7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ndalus" pitchFamily="18" charset="-78"/>
                          <a:cs typeface="Andalus" pitchFamily="18" charset="-78"/>
                        </a:rPr>
                        <a:t>1</a:t>
                      </a:r>
                      <a:r>
                        <a:rPr lang="en-US" sz="1600" kern="1200" dirty="0" smtClean="0">
                          <a:solidFill>
                            <a:schemeClr val="dk1"/>
                          </a:solidFill>
                          <a:latin typeface="Andalus" pitchFamily="18" charset="-78"/>
                          <a:ea typeface="+mn-ea"/>
                          <a:cs typeface="Andalus" pitchFamily="18" charset="-78"/>
                        </a:rPr>
                        <a:t>Ø10/250</a:t>
                      </a:r>
                      <a:endParaRPr lang="en-US" sz="1600" dirty="0" smtClean="0">
                        <a:latin typeface="Andalus" pitchFamily="18" charset="-78"/>
                        <a:cs typeface="Andalus" pitchFamily="18" charset="-78"/>
                      </a:endParaRPr>
                    </a:p>
                    <a:p>
                      <a:endParaRPr lang="en-US" sz="1600" dirty="0">
                        <a:latin typeface="Andalus" pitchFamily="18" charset="-78"/>
                        <a:cs typeface="Andalus" pitchFamily="18" charset="-78"/>
                      </a:endParaRPr>
                    </a:p>
                  </a:txBody>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476672"/>
            <a:ext cx="8208912" cy="1384995"/>
          </a:xfrm>
          <a:prstGeom prst="rect">
            <a:avLst/>
          </a:prstGeom>
        </p:spPr>
        <p:txBody>
          <a:bodyPr wrap="square">
            <a:spAutoFit/>
          </a:bodyPr>
          <a:lstStyle/>
          <a:p>
            <a:pPr>
              <a:buFont typeface="Wingdings" pitchFamily="2" charset="2"/>
              <a:buChar char="Ø"/>
            </a:pPr>
            <a:r>
              <a:rPr lang="en-US" sz="2400" i="1" dirty="0" smtClean="0">
                <a:latin typeface="Andalus" pitchFamily="2" charset="-78"/>
                <a:cs typeface="Andalus" pitchFamily="2" charset="-78"/>
              </a:rPr>
              <a:t>Footings Design:</a:t>
            </a:r>
          </a:p>
          <a:p>
            <a:r>
              <a:rPr lang="en-US" sz="2000" dirty="0" smtClean="0">
                <a:latin typeface="Andalus" pitchFamily="2" charset="-78"/>
                <a:cs typeface="Andalus" pitchFamily="2" charset="-78"/>
              </a:rPr>
              <a:t>Footings which used in this project can be classified into the following types :-</a:t>
            </a:r>
            <a:r>
              <a:rPr lang="en-US" sz="2000" i="1" dirty="0" smtClean="0">
                <a:latin typeface="Andalus" pitchFamily="2" charset="-78"/>
                <a:cs typeface="Andalus" pitchFamily="2" charset="-78"/>
              </a:rPr>
              <a:t/>
            </a:r>
            <a:br>
              <a:rPr lang="en-US" sz="2000" i="1" dirty="0" smtClean="0">
                <a:latin typeface="Andalus" pitchFamily="2" charset="-78"/>
                <a:cs typeface="Andalus" pitchFamily="2" charset="-78"/>
              </a:rPr>
            </a:br>
            <a:endParaRPr lang="en-US" sz="2000" dirty="0">
              <a:latin typeface="Andalus" pitchFamily="2" charset="-78"/>
              <a:cs typeface="Andalus" pitchFamily="2" charset="-78"/>
            </a:endParaRPr>
          </a:p>
        </p:txBody>
      </p:sp>
      <p:graphicFrame>
        <p:nvGraphicFramePr>
          <p:cNvPr id="5" name="Table 4"/>
          <p:cNvGraphicFramePr>
            <a:graphicFrameLocks noGrp="1"/>
          </p:cNvGraphicFramePr>
          <p:nvPr/>
        </p:nvGraphicFramePr>
        <p:xfrm>
          <a:off x="251520" y="1988840"/>
          <a:ext cx="5184576" cy="4358640"/>
        </p:xfrm>
        <a:graphic>
          <a:graphicData uri="http://schemas.openxmlformats.org/drawingml/2006/table">
            <a:tbl>
              <a:tblPr firstRow="1" bandRow="1">
                <a:tableStyleId>{5C22544A-7EE6-4342-B048-85BDC9FD1C3A}</a:tableStyleId>
              </a:tblPr>
              <a:tblGrid>
                <a:gridCol w="1967880"/>
                <a:gridCol w="1632520"/>
                <a:gridCol w="1584176"/>
              </a:tblGrid>
              <a:tr h="608356">
                <a:tc>
                  <a:txBody>
                    <a:bodyPr/>
                    <a:lstStyle/>
                    <a:p>
                      <a:r>
                        <a:rPr lang="en-US" sz="1400" b="0" i="1" dirty="0" smtClean="0">
                          <a:solidFill>
                            <a:schemeClr val="tx1"/>
                          </a:solidFill>
                          <a:latin typeface="Andalus" pitchFamily="18" charset="-78"/>
                          <a:cs typeface="Andalus" pitchFamily="18" charset="-78"/>
                        </a:rPr>
                        <a:t>Footing Name</a:t>
                      </a:r>
                      <a:endParaRPr lang="en-US" sz="1400" b="0" dirty="0" smtClean="0">
                        <a:solidFill>
                          <a:schemeClr val="tx1"/>
                        </a:solidFill>
                        <a:latin typeface="Andalus" pitchFamily="18" charset="-78"/>
                        <a:cs typeface="Andalus" pitchFamily="18" charset="-78"/>
                      </a:endParaRPr>
                    </a:p>
                    <a:p>
                      <a:endParaRPr lang="en-US" sz="1400" b="0" dirty="0">
                        <a:latin typeface="Andalus" pitchFamily="18" charset="-78"/>
                        <a:cs typeface="Andalus" pitchFamily="18" charset="-78"/>
                      </a:endParaRPr>
                    </a:p>
                  </a:txBody>
                  <a:tcPr/>
                </a:tc>
                <a:tc>
                  <a:txBody>
                    <a:bodyPr/>
                    <a:lstStyle/>
                    <a:p>
                      <a:r>
                        <a:rPr lang="en-US" sz="1800" b="0" i="1" dirty="0" smtClean="0">
                          <a:solidFill>
                            <a:schemeClr val="tx1"/>
                          </a:solidFill>
                          <a:latin typeface="Andalus" pitchFamily="18" charset="-78"/>
                          <a:cs typeface="Andalus" pitchFamily="18" charset="-78"/>
                        </a:rPr>
                        <a:t>Areas(m)</a:t>
                      </a:r>
                      <a:endParaRPr lang="en-US" dirty="0">
                        <a:latin typeface="Andalus" pitchFamily="18" charset="-78"/>
                        <a:cs typeface="Andalus" pitchFamily="18" charset="-78"/>
                      </a:endParaRPr>
                    </a:p>
                  </a:txBody>
                  <a:tcPr/>
                </a:tc>
                <a:tc>
                  <a:txBody>
                    <a:bodyPr/>
                    <a:lstStyle/>
                    <a:p>
                      <a:pPr marL="0" algn="l" defTabSz="914400" rtl="0" eaLnBrk="1" latinLnBrk="0" hangingPunct="1"/>
                      <a:r>
                        <a:rPr lang="en-US" sz="1800" b="0" i="1" kern="1200" dirty="0" smtClean="0">
                          <a:solidFill>
                            <a:schemeClr val="tx1"/>
                          </a:solidFill>
                          <a:latin typeface="Andalus" pitchFamily="18" charset="-78"/>
                          <a:ea typeface="+mn-ea"/>
                          <a:cs typeface="Andalus" pitchFamily="18" charset="-78"/>
                        </a:rPr>
                        <a:t>As(in each direction)</a:t>
                      </a:r>
                    </a:p>
                  </a:txBody>
                  <a:tcPr/>
                </a:tc>
              </a:tr>
              <a:tr h="5504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Andalus" pitchFamily="18" charset="-78"/>
                          <a:cs typeface="Andalus" pitchFamily="18" charset="-78"/>
                        </a:rPr>
                        <a:t>Interior 2.25m  (F1)</a:t>
                      </a:r>
                    </a:p>
                    <a:p>
                      <a:endParaRPr lang="en-US" sz="1400" dirty="0">
                        <a:latin typeface="Andalus" pitchFamily="18" charset="-78"/>
                        <a:cs typeface="Andalus" pitchFamily="18" charset="-7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Andalus" pitchFamily="18" charset="-78"/>
                          <a:cs typeface="Andalus" pitchFamily="18" charset="-78"/>
                        </a:rPr>
                        <a:t>1.7*1.7*0.3</a:t>
                      </a:r>
                    </a:p>
                    <a:p>
                      <a:endParaRPr lang="en-US" sz="1600" dirty="0">
                        <a:latin typeface="Andalus" pitchFamily="18" charset="-78"/>
                        <a:cs typeface="Andalus" pitchFamily="18" charset="-78"/>
                      </a:endParaRPr>
                    </a:p>
                  </a:txBody>
                  <a:tcPr/>
                </a:tc>
                <a:tc>
                  <a:txBody>
                    <a:bodyPr/>
                    <a:lstStyle/>
                    <a:p>
                      <a:r>
                        <a:rPr lang="en-US" sz="1600" dirty="0" smtClean="0">
                          <a:latin typeface="Andalus" pitchFamily="18" charset="-78"/>
                          <a:cs typeface="Andalus" pitchFamily="18" charset="-78"/>
                        </a:rPr>
                        <a:t>4</a:t>
                      </a:r>
                      <a:r>
                        <a:rPr lang="en-US" sz="1600" kern="1200" dirty="0" smtClean="0">
                          <a:solidFill>
                            <a:schemeClr val="dk1"/>
                          </a:solidFill>
                          <a:latin typeface="Andalus" pitchFamily="18" charset="-78"/>
                          <a:ea typeface="+mn-ea"/>
                          <a:cs typeface="Andalus" pitchFamily="18" charset="-78"/>
                        </a:rPr>
                        <a:t>Ø14</a:t>
                      </a:r>
                      <a:endParaRPr lang="en-US" sz="1600" dirty="0">
                        <a:latin typeface="Andalus" pitchFamily="18" charset="-78"/>
                        <a:cs typeface="Andalus" pitchFamily="18" charset="-78"/>
                      </a:endParaRPr>
                    </a:p>
                  </a:txBody>
                  <a:tcPr/>
                </a:tc>
              </a:tr>
              <a:tr h="5504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Andalus" pitchFamily="18" charset="-78"/>
                          <a:cs typeface="Andalus" pitchFamily="18" charset="-78"/>
                        </a:rPr>
                        <a:t>Interior   10m   (F2)</a:t>
                      </a:r>
                    </a:p>
                    <a:p>
                      <a:endParaRPr lang="en-US" sz="1400" dirty="0">
                        <a:latin typeface="Andalus" pitchFamily="18" charset="-78"/>
                        <a:cs typeface="Andalus" pitchFamily="18" charset="-7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Andalus" pitchFamily="18" charset="-78"/>
                          <a:cs typeface="Andalus" pitchFamily="18" charset="-78"/>
                        </a:rPr>
                        <a:t>2.2*2.2* 0.3</a:t>
                      </a:r>
                    </a:p>
                    <a:p>
                      <a:endParaRPr lang="en-US" sz="1600" dirty="0">
                        <a:latin typeface="Andalus" pitchFamily="18" charset="-78"/>
                        <a:cs typeface="Andalus" pitchFamily="18" charset="-78"/>
                      </a:endParaRPr>
                    </a:p>
                  </a:txBody>
                  <a:tcPr/>
                </a:tc>
                <a:tc>
                  <a:txBody>
                    <a:bodyPr/>
                    <a:lstStyle/>
                    <a:p>
                      <a:r>
                        <a:rPr lang="en-US" sz="1600" dirty="0" smtClean="0">
                          <a:latin typeface="Andalus" pitchFamily="18" charset="-78"/>
                          <a:cs typeface="Andalus" pitchFamily="18" charset="-78"/>
                        </a:rPr>
                        <a:t>6</a:t>
                      </a:r>
                      <a:r>
                        <a:rPr lang="en-US" sz="1600" kern="1200" dirty="0" smtClean="0">
                          <a:solidFill>
                            <a:schemeClr val="dk1"/>
                          </a:solidFill>
                          <a:latin typeface="Andalus" pitchFamily="18" charset="-78"/>
                          <a:ea typeface="+mn-ea"/>
                          <a:cs typeface="Andalus" pitchFamily="18" charset="-78"/>
                        </a:rPr>
                        <a:t>Ø14</a:t>
                      </a:r>
                      <a:endParaRPr lang="en-US" sz="1600" dirty="0">
                        <a:latin typeface="Andalus" pitchFamily="18" charset="-78"/>
                        <a:cs typeface="Andalus" pitchFamily="18" charset="-78"/>
                      </a:endParaRPr>
                    </a:p>
                  </a:txBody>
                  <a:tcPr/>
                </a:tc>
              </a:tr>
              <a:tr h="5504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Andalus" pitchFamily="18" charset="-78"/>
                          <a:cs typeface="Andalus" pitchFamily="18" charset="-78"/>
                        </a:rPr>
                        <a:t>Exterior 2.25m (F3)</a:t>
                      </a:r>
                    </a:p>
                    <a:p>
                      <a:endParaRPr lang="en-US" sz="1400" dirty="0">
                        <a:latin typeface="Andalus" pitchFamily="18" charset="-78"/>
                        <a:cs typeface="Andalus" pitchFamily="18" charset="-7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Andalus" pitchFamily="18" charset="-78"/>
                          <a:cs typeface="Andalus" pitchFamily="18" charset="-78"/>
                        </a:rPr>
                        <a:t>1.5 ,1.5 ,0.3</a:t>
                      </a:r>
                    </a:p>
                    <a:p>
                      <a:endParaRPr lang="en-US" sz="1600" dirty="0">
                        <a:latin typeface="Andalus" pitchFamily="18" charset="-78"/>
                        <a:cs typeface="Andalus" pitchFamily="18" charset="-78"/>
                      </a:endParaRPr>
                    </a:p>
                  </a:txBody>
                  <a:tcPr/>
                </a:tc>
                <a:tc>
                  <a:txBody>
                    <a:bodyPr/>
                    <a:lstStyle/>
                    <a:p>
                      <a:r>
                        <a:rPr lang="en-US" sz="1600" dirty="0" smtClean="0">
                          <a:latin typeface="Andalus" pitchFamily="18" charset="-78"/>
                          <a:cs typeface="Andalus" pitchFamily="18" charset="-78"/>
                        </a:rPr>
                        <a:t>4</a:t>
                      </a:r>
                      <a:r>
                        <a:rPr lang="en-US" sz="1600" kern="1200" dirty="0" smtClean="0">
                          <a:solidFill>
                            <a:schemeClr val="dk1"/>
                          </a:solidFill>
                          <a:latin typeface="Andalus" pitchFamily="18" charset="-78"/>
                          <a:ea typeface="+mn-ea"/>
                          <a:cs typeface="Andalus" pitchFamily="18" charset="-78"/>
                        </a:rPr>
                        <a:t>Ø14</a:t>
                      </a:r>
                      <a:endParaRPr lang="en-US" sz="1600" dirty="0">
                        <a:latin typeface="Andalus" pitchFamily="18" charset="-78"/>
                        <a:cs typeface="Andalus" pitchFamily="18" charset="-78"/>
                      </a:endParaRPr>
                    </a:p>
                  </a:txBody>
                  <a:tcPr/>
                </a:tc>
              </a:tr>
              <a:tr h="5504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ndalus" pitchFamily="18" charset="-78"/>
                          <a:cs typeface="Andalus" pitchFamily="18" charset="-78"/>
                        </a:rPr>
                        <a:t>Exterior 10m    (F4)</a:t>
                      </a:r>
                    </a:p>
                    <a:p>
                      <a:endParaRPr lang="en-US" sz="1400" dirty="0">
                        <a:latin typeface="Andalus" pitchFamily="18" charset="-78"/>
                        <a:cs typeface="Andalus" pitchFamily="18" charset="-7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ndalus" pitchFamily="18" charset="-78"/>
                          <a:cs typeface="Andalus" pitchFamily="18" charset="-78"/>
                        </a:rPr>
                        <a:t>2 ,2 ,0.3</a:t>
                      </a:r>
                    </a:p>
                    <a:p>
                      <a:endParaRPr lang="en-US" sz="1600" dirty="0">
                        <a:latin typeface="Andalus" pitchFamily="18" charset="-78"/>
                        <a:cs typeface="Andalus" pitchFamily="18" charset="-78"/>
                      </a:endParaRPr>
                    </a:p>
                  </a:txBody>
                  <a:tcPr/>
                </a:tc>
                <a:tc>
                  <a:txBody>
                    <a:bodyPr/>
                    <a:lstStyle/>
                    <a:p>
                      <a:r>
                        <a:rPr lang="en-US" sz="1600" dirty="0" smtClean="0">
                          <a:latin typeface="Andalus" pitchFamily="18" charset="-78"/>
                          <a:cs typeface="Andalus" pitchFamily="18" charset="-78"/>
                        </a:rPr>
                        <a:t>5</a:t>
                      </a:r>
                      <a:r>
                        <a:rPr lang="en-US" sz="1600" kern="1200" dirty="0" smtClean="0">
                          <a:solidFill>
                            <a:schemeClr val="dk1"/>
                          </a:solidFill>
                          <a:latin typeface="Andalus" pitchFamily="18" charset="-78"/>
                          <a:ea typeface="+mn-ea"/>
                          <a:cs typeface="Andalus" pitchFamily="18" charset="-78"/>
                        </a:rPr>
                        <a:t>Ø14</a:t>
                      </a:r>
                      <a:endParaRPr lang="en-US" sz="1600" dirty="0">
                        <a:latin typeface="Andalus" pitchFamily="18" charset="-78"/>
                        <a:cs typeface="Andalus" pitchFamily="18" charset="-78"/>
                      </a:endParaRPr>
                    </a:p>
                  </a:txBody>
                  <a:tcPr/>
                </a:tc>
              </a:tr>
              <a:tr h="5504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ndalus" pitchFamily="18" charset="-78"/>
                          <a:cs typeface="Andalus" pitchFamily="18" charset="-78"/>
                        </a:rPr>
                        <a:t>Inclined 2.25m (F5)</a:t>
                      </a:r>
                    </a:p>
                    <a:p>
                      <a:endParaRPr lang="en-US" sz="1400" dirty="0">
                        <a:latin typeface="Andalus" pitchFamily="18" charset="-78"/>
                        <a:cs typeface="Andalus" pitchFamily="18" charset="-7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ndalus" pitchFamily="18" charset="-78"/>
                          <a:cs typeface="Andalus" pitchFamily="18" charset="-78"/>
                        </a:rPr>
                        <a:t>2.1 ,2.8,0.3</a:t>
                      </a:r>
                    </a:p>
                    <a:p>
                      <a:endParaRPr lang="en-US" sz="1600" dirty="0">
                        <a:latin typeface="Andalus" pitchFamily="18" charset="-78"/>
                        <a:cs typeface="Andalus" pitchFamily="18" charset="-78"/>
                      </a:endParaRPr>
                    </a:p>
                  </a:txBody>
                  <a:tcPr/>
                </a:tc>
                <a:tc>
                  <a:txBody>
                    <a:bodyPr/>
                    <a:lstStyle/>
                    <a:p>
                      <a:r>
                        <a:rPr lang="en-US" sz="1600" dirty="0" smtClean="0">
                          <a:latin typeface="Andalus" pitchFamily="18" charset="-78"/>
                          <a:cs typeface="Andalus" pitchFamily="18" charset="-78"/>
                        </a:rPr>
                        <a:t>4</a:t>
                      </a:r>
                      <a:r>
                        <a:rPr lang="en-US" sz="1600" kern="1200" dirty="0" smtClean="0">
                          <a:solidFill>
                            <a:schemeClr val="dk1"/>
                          </a:solidFill>
                          <a:latin typeface="Andalus" pitchFamily="18" charset="-78"/>
                          <a:ea typeface="+mn-ea"/>
                          <a:cs typeface="Andalus" pitchFamily="18" charset="-78"/>
                        </a:rPr>
                        <a:t>Ø14</a:t>
                      </a:r>
                      <a:endParaRPr lang="en-US" sz="1600" dirty="0">
                        <a:latin typeface="Andalus" pitchFamily="18" charset="-78"/>
                        <a:cs typeface="Andalus" pitchFamily="18" charset="-78"/>
                      </a:endParaRPr>
                    </a:p>
                  </a:txBody>
                  <a:tcPr/>
                </a:tc>
              </a:tr>
              <a:tr h="78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ndalus" pitchFamily="18" charset="-78"/>
                          <a:cs typeface="Andalus" pitchFamily="18" charset="-78"/>
                        </a:rPr>
                        <a:t>Inclined 10m    (F6)</a:t>
                      </a:r>
                    </a:p>
                  </a:txBody>
                  <a:tcPr/>
                </a:tc>
                <a:tc>
                  <a:txBody>
                    <a:bodyPr/>
                    <a:lstStyle/>
                    <a:p>
                      <a:r>
                        <a:rPr lang="en-US" sz="1600" dirty="0" smtClean="0">
                          <a:latin typeface="Andalus" pitchFamily="18" charset="-78"/>
                          <a:cs typeface="Andalus" pitchFamily="18" charset="-78"/>
                        </a:rPr>
                        <a:t>3 ,3.7 ,0.52</a:t>
                      </a:r>
                    </a:p>
                    <a:p>
                      <a:endParaRPr lang="en-US" sz="1600" dirty="0" smtClean="0">
                        <a:latin typeface="Andalus" pitchFamily="18" charset="-78"/>
                        <a:cs typeface="Andalus" pitchFamily="18" charset="-78"/>
                      </a:endParaRPr>
                    </a:p>
                    <a:p>
                      <a:endParaRPr lang="en-US" sz="1600" dirty="0">
                        <a:latin typeface="Andalus" pitchFamily="18" charset="-78"/>
                        <a:cs typeface="Andalus" pitchFamily="18" charset="-78"/>
                      </a:endParaRPr>
                    </a:p>
                  </a:txBody>
                  <a:tcPr/>
                </a:tc>
                <a:tc>
                  <a:txBody>
                    <a:bodyPr/>
                    <a:lstStyle/>
                    <a:p>
                      <a:r>
                        <a:rPr lang="en-US" sz="1600" dirty="0" smtClean="0">
                          <a:latin typeface="Andalus" pitchFamily="18" charset="-78"/>
                          <a:cs typeface="Andalus" pitchFamily="18" charset="-78"/>
                        </a:rPr>
                        <a:t>6</a:t>
                      </a:r>
                      <a:r>
                        <a:rPr lang="en-US" sz="1600" kern="1200" dirty="0" smtClean="0">
                          <a:solidFill>
                            <a:schemeClr val="dk1"/>
                          </a:solidFill>
                          <a:latin typeface="Andalus" pitchFamily="18" charset="-78"/>
                          <a:ea typeface="+mn-ea"/>
                          <a:cs typeface="Andalus" pitchFamily="18" charset="-78"/>
                        </a:rPr>
                        <a:t>Ø</a:t>
                      </a:r>
                      <a:r>
                        <a:rPr lang="en-US" sz="1600" dirty="0" smtClean="0">
                          <a:latin typeface="Andalus" pitchFamily="18" charset="-78"/>
                          <a:cs typeface="Andalus" pitchFamily="18" charset="-78"/>
                        </a:rPr>
                        <a:t>14</a:t>
                      </a:r>
                      <a:endParaRPr lang="en-US" sz="1600" dirty="0">
                        <a:latin typeface="Andalus" pitchFamily="18" charset="-78"/>
                        <a:cs typeface="Andalus" pitchFamily="18" charset="-78"/>
                      </a:endParaRPr>
                    </a:p>
                  </a:txBody>
                  <a:tcPr/>
                </a:tc>
              </a:tr>
            </a:tbl>
          </a:graphicData>
        </a:graphic>
      </p:graphicFrame>
      <p:sp>
        <p:nvSpPr>
          <p:cNvPr id="7" name="TextBox 6"/>
          <p:cNvSpPr txBox="1"/>
          <p:nvPr/>
        </p:nvSpPr>
        <p:spPr>
          <a:xfrm>
            <a:off x="5580112" y="2132856"/>
            <a:ext cx="3275856" cy="2677656"/>
          </a:xfrm>
          <a:prstGeom prst="rect">
            <a:avLst/>
          </a:prstGeom>
          <a:noFill/>
        </p:spPr>
        <p:txBody>
          <a:bodyPr wrap="square" rtlCol="0">
            <a:spAutoFit/>
          </a:bodyPr>
          <a:lstStyle/>
          <a:p>
            <a:pPr marL="0" lvl="7"/>
            <a:r>
              <a:rPr lang="en-US" dirty="0" smtClean="0"/>
              <a:t> </a:t>
            </a:r>
            <a:r>
              <a:rPr lang="en-US" sz="2000" dirty="0" smtClean="0">
                <a:latin typeface="Andalus" pitchFamily="18" charset="-78"/>
                <a:cs typeface="Andalus" pitchFamily="18" charset="-78"/>
              </a:rPr>
              <a:t>*Single footing :</a:t>
            </a:r>
          </a:p>
          <a:p>
            <a:pPr marL="0" lvl="7"/>
            <a:endParaRPr lang="en-US" sz="2000" dirty="0" smtClean="0">
              <a:latin typeface="Andalus" pitchFamily="18" charset="-78"/>
              <a:cs typeface="Andalus" pitchFamily="18" charset="-78"/>
            </a:endParaRPr>
          </a:p>
          <a:p>
            <a:pPr marL="0" lvl="7"/>
            <a:r>
              <a:rPr lang="en-US" dirty="0" smtClean="0">
                <a:latin typeface="Andalus" pitchFamily="18" charset="-78"/>
                <a:cs typeface="Andalus" pitchFamily="18" charset="-78"/>
              </a:rPr>
              <a:t>Squire footings---interior and exterior frame</a:t>
            </a:r>
          </a:p>
          <a:p>
            <a:pPr marL="0" lvl="7"/>
            <a:r>
              <a:rPr lang="en-US" dirty="0" smtClean="0">
                <a:latin typeface="Andalus" pitchFamily="18" charset="-78"/>
                <a:cs typeface="Andalus" pitchFamily="18" charset="-78"/>
              </a:rPr>
              <a:t> </a:t>
            </a:r>
          </a:p>
          <a:p>
            <a:pPr marL="0" lvl="7"/>
            <a:r>
              <a:rPr lang="en-US" dirty="0" smtClean="0">
                <a:latin typeface="Andalus" pitchFamily="18" charset="-78"/>
                <a:cs typeface="Andalus" pitchFamily="18" charset="-78"/>
              </a:rPr>
              <a:t>Rectangular footings ---inclined </a:t>
            </a:r>
          </a:p>
          <a:p>
            <a:pPr marL="0" lvl="7"/>
            <a:r>
              <a:rPr lang="en-US" dirty="0" smtClean="0">
                <a:latin typeface="Andalus" pitchFamily="18" charset="-78"/>
                <a:cs typeface="Andalus" pitchFamily="18" charset="-78"/>
              </a:rPr>
              <a:t>frame</a:t>
            </a:r>
          </a:p>
          <a:p>
            <a:pPr marL="0" lvl="7"/>
            <a:endParaRPr lang="en-US" dirty="0" smtClean="0">
              <a:latin typeface="Andalus" pitchFamily="18" charset="-78"/>
              <a:cs typeface="Andalus" pitchFamily="18" charset="-78"/>
            </a:endParaRPr>
          </a:p>
          <a:p>
            <a:pPr marL="0" lvl="7"/>
            <a:r>
              <a:rPr lang="en-US" sz="2000" dirty="0" smtClean="0">
                <a:latin typeface="Andalus" pitchFamily="18" charset="-78"/>
                <a:cs typeface="Andalus" pitchFamily="18" charset="-78"/>
              </a:rPr>
              <a:t>*Wall footing.</a:t>
            </a:r>
            <a:endParaRPr lang="en-US" sz="2000" dirty="0">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5536" y="1772816"/>
            <a:ext cx="3168352" cy="1152128"/>
          </a:xfrm>
        </p:spPr>
        <p:txBody>
          <a:bodyPr>
            <a:noAutofit/>
          </a:bodyPr>
          <a:lstStyle/>
          <a:p>
            <a:pPr algn="l">
              <a:buFont typeface="Wingdings" pitchFamily="2" charset="2"/>
              <a:buChar char="Ø"/>
            </a:pPr>
            <a:r>
              <a:rPr lang="en-US" sz="3000" i="1" dirty="0" smtClean="0">
                <a:solidFill>
                  <a:schemeClr val="tx1"/>
                </a:solidFill>
                <a:latin typeface="Andalus" pitchFamily="2" charset="-78"/>
                <a:cs typeface="Andalus" pitchFamily="2" charset="-78"/>
              </a:rPr>
              <a:t>Retaining wall:</a:t>
            </a:r>
            <a:endParaRPr lang="en-US" sz="3000" i="1" dirty="0">
              <a:solidFill>
                <a:schemeClr val="tx1"/>
              </a:solidFill>
              <a:latin typeface="Andalus" pitchFamily="2" charset="-78"/>
              <a:cs typeface="Andalus" pitchFamily="2" charset="-78"/>
            </a:endParaRPr>
          </a:p>
        </p:txBody>
      </p:sp>
      <p:pic>
        <p:nvPicPr>
          <p:cNvPr id="8194" name="Picture 2"/>
          <p:cNvPicPr>
            <a:picLocks noChangeAspect="1" noChangeArrowheads="1"/>
          </p:cNvPicPr>
          <p:nvPr/>
        </p:nvPicPr>
        <p:blipFill>
          <a:blip r:embed="rId3" cstate="print"/>
          <a:srcRect/>
          <a:stretch>
            <a:fillRect/>
          </a:stretch>
        </p:blipFill>
        <p:spPr bwMode="auto">
          <a:xfrm>
            <a:off x="4572000" y="980728"/>
            <a:ext cx="4283968" cy="3429000"/>
          </a:xfrm>
          <a:prstGeom prst="rect">
            <a:avLst/>
          </a:prstGeom>
          <a:ln w="88900" cap="sq" cmpd="thickThin">
            <a:solidFill>
              <a:srgbClr val="000000"/>
            </a:solidFill>
            <a:prstDash val="solid"/>
            <a:miter lim="800000"/>
          </a:ln>
          <a:effectLst>
            <a:innerShdw blurRad="76200">
              <a:srgbClr val="000000"/>
            </a:innerShdw>
          </a:effectLst>
        </p:spPr>
      </p:pic>
      <p:graphicFrame>
        <p:nvGraphicFramePr>
          <p:cNvPr id="5" name="Table 4"/>
          <p:cNvGraphicFramePr>
            <a:graphicFrameLocks noGrp="1"/>
          </p:cNvGraphicFramePr>
          <p:nvPr/>
        </p:nvGraphicFramePr>
        <p:xfrm>
          <a:off x="3347864" y="4869160"/>
          <a:ext cx="5544616" cy="1691640"/>
        </p:xfrm>
        <a:graphic>
          <a:graphicData uri="http://schemas.openxmlformats.org/drawingml/2006/table">
            <a:tbl>
              <a:tblPr firstRow="1" bandRow="1">
                <a:tableStyleId>{5C22544A-7EE6-4342-B048-85BDC9FD1C3A}</a:tableStyleId>
              </a:tblPr>
              <a:tblGrid>
                <a:gridCol w="998031"/>
                <a:gridCol w="1018193"/>
                <a:gridCol w="1512168"/>
                <a:gridCol w="2016224"/>
              </a:tblGrid>
              <a:tr h="370840">
                <a:tc>
                  <a:txBody>
                    <a:bodyPr/>
                    <a:lstStyle/>
                    <a:p>
                      <a:endParaRPr lang="en-US" sz="1600" dirty="0">
                        <a:latin typeface="Andalus" pitchFamily="18" charset="-78"/>
                        <a:cs typeface="Andalus" pitchFamily="18" charset="-78"/>
                      </a:endParaRPr>
                    </a:p>
                  </a:txBody>
                  <a:tcPr/>
                </a:tc>
                <a:tc>
                  <a:txBody>
                    <a:bodyPr/>
                    <a:lstStyle/>
                    <a:p>
                      <a:r>
                        <a:rPr lang="en-US" sz="1600" b="0" dirty="0" smtClean="0">
                          <a:solidFill>
                            <a:schemeClr val="tx1"/>
                          </a:solidFill>
                          <a:latin typeface="Andalus" pitchFamily="18" charset="-78"/>
                          <a:cs typeface="Andalus" pitchFamily="18" charset="-78"/>
                        </a:rPr>
                        <a:t>Dim (m)</a:t>
                      </a:r>
                      <a:endParaRPr lang="en-US" sz="1600" b="0" dirty="0">
                        <a:solidFill>
                          <a:schemeClr val="tx1"/>
                        </a:solidFill>
                        <a:latin typeface="Andalus" pitchFamily="18" charset="-78"/>
                        <a:cs typeface="Andalus" pitchFamily="18" charset="-78"/>
                      </a:endParaRPr>
                    </a:p>
                  </a:txBody>
                  <a:tcPr/>
                </a:tc>
                <a:tc>
                  <a:txBody>
                    <a:bodyPr/>
                    <a:lstStyle/>
                    <a:p>
                      <a:r>
                        <a:rPr lang="en-US" sz="1600" b="0" dirty="0" smtClean="0">
                          <a:solidFill>
                            <a:schemeClr val="tx1"/>
                          </a:solidFill>
                          <a:latin typeface="Andalus" pitchFamily="18" charset="-78"/>
                          <a:cs typeface="Andalus" pitchFamily="18" charset="-78"/>
                        </a:rPr>
                        <a:t>As main (mm</a:t>
                      </a:r>
                      <a:r>
                        <a:rPr lang="en-US" sz="1600" b="0" i="1" baseline="30000" dirty="0" smtClean="0">
                          <a:solidFill>
                            <a:schemeClr val="tx1"/>
                          </a:solidFill>
                          <a:latin typeface="Andalus" pitchFamily="18" charset="-78"/>
                          <a:cs typeface="Andalus" pitchFamily="18" charset="-78"/>
                        </a:rPr>
                        <a:t>2</a:t>
                      </a:r>
                      <a:r>
                        <a:rPr lang="en-US" sz="1600" b="0" i="1" baseline="0" dirty="0" smtClean="0">
                          <a:solidFill>
                            <a:schemeClr val="tx1"/>
                          </a:solidFill>
                          <a:latin typeface="Andalus" pitchFamily="18" charset="-78"/>
                          <a:cs typeface="Andalus" pitchFamily="18" charset="-78"/>
                        </a:rPr>
                        <a:t> )</a:t>
                      </a:r>
                      <a:endParaRPr lang="en-US" sz="1600" b="0" dirty="0">
                        <a:solidFill>
                          <a:schemeClr val="tx1"/>
                        </a:solidFill>
                        <a:latin typeface="Andalus" pitchFamily="18" charset="-78"/>
                        <a:cs typeface="Andalus" pitchFamily="18" charset="-78"/>
                      </a:endParaRPr>
                    </a:p>
                  </a:txBody>
                  <a:tcPr/>
                </a:tc>
                <a:tc>
                  <a:txBody>
                    <a:bodyPr/>
                    <a:lstStyle/>
                    <a:p>
                      <a:r>
                        <a:rPr lang="en-US" sz="1600" b="0" dirty="0" smtClean="0">
                          <a:solidFill>
                            <a:schemeClr val="tx1"/>
                          </a:solidFill>
                          <a:latin typeface="Andalus" pitchFamily="18" charset="-78"/>
                          <a:cs typeface="Andalus" pitchFamily="18" charset="-78"/>
                        </a:rPr>
                        <a:t>As</a:t>
                      </a:r>
                      <a:r>
                        <a:rPr lang="en-US" sz="1600" b="0" baseline="0" dirty="0" smtClean="0">
                          <a:solidFill>
                            <a:schemeClr val="tx1"/>
                          </a:solidFill>
                          <a:latin typeface="Andalus" pitchFamily="18" charset="-78"/>
                          <a:cs typeface="Andalus" pitchFamily="18" charset="-78"/>
                        </a:rPr>
                        <a:t> </a:t>
                      </a:r>
                      <a:r>
                        <a:rPr lang="en-US" sz="1600" b="0" dirty="0" smtClean="0">
                          <a:solidFill>
                            <a:schemeClr val="tx1"/>
                          </a:solidFill>
                          <a:latin typeface="Andalus" pitchFamily="18" charset="-78"/>
                          <a:cs typeface="Andalus" pitchFamily="18" charset="-78"/>
                        </a:rPr>
                        <a:t>(mm</a:t>
                      </a:r>
                      <a:r>
                        <a:rPr lang="en-US" sz="1600" b="0" i="1" baseline="30000" dirty="0" smtClean="0">
                          <a:solidFill>
                            <a:schemeClr val="tx1"/>
                          </a:solidFill>
                          <a:latin typeface="Andalus" pitchFamily="18" charset="-78"/>
                          <a:cs typeface="Andalus" pitchFamily="18" charset="-78"/>
                        </a:rPr>
                        <a:t>2</a:t>
                      </a:r>
                      <a:r>
                        <a:rPr lang="en-US" sz="1600" b="0" i="1" baseline="0" dirty="0" smtClean="0">
                          <a:solidFill>
                            <a:schemeClr val="tx1"/>
                          </a:solidFill>
                          <a:latin typeface="Andalus" pitchFamily="18" charset="-78"/>
                          <a:cs typeface="Andalus" pitchFamily="18" charset="-78"/>
                        </a:rPr>
                        <a:t> )</a:t>
                      </a:r>
                      <a:endParaRPr lang="en-US" sz="1600" b="0" dirty="0">
                        <a:solidFill>
                          <a:schemeClr val="tx1"/>
                        </a:solidFill>
                        <a:latin typeface="Andalus" pitchFamily="18" charset="-78"/>
                        <a:cs typeface="Andalus" pitchFamily="18" charset="-78"/>
                      </a:endParaRPr>
                    </a:p>
                  </a:txBody>
                  <a:tcPr/>
                </a:tc>
              </a:tr>
              <a:tr h="370840">
                <a:tc>
                  <a:txBody>
                    <a:bodyPr/>
                    <a:lstStyle/>
                    <a:p>
                      <a:r>
                        <a:rPr lang="en-US" sz="1600" dirty="0" smtClean="0">
                          <a:solidFill>
                            <a:schemeClr val="tx1"/>
                          </a:solidFill>
                          <a:latin typeface="Andalus" pitchFamily="18" charset="-78"/>
                          <a:cs typeface="Andalus" pitchFamily="18" charset="-78"/>
                        </a:rPr>
                        <a:t>Wall</a:t>
                      </a:r>
                      <a:endParaRPr lang="en-US" sz="1600" dirty="0">
                        <a:solidFill>
                          <a:schemeClr val="tx1"/>
                        </a:solidFill>
                        <a:latin typeface="Andalus" pitchFamily="18" charset="-78"/>
                        <a:cs typeface="Andalus" pitchFamily="18" charset="-78"/>
                      </a:endParaRPr>
                    </a:p>
                  </a:txBody>
                  <a:tcPr/>
                </a:tc>
                <a:tc>
                  <a:txBody>
                    <a:bodyPr/>
                    <a:lstStyle/>
                    <a:p>
                      <a:r>
                        <a:rPr lang="en-US" sz="1600" dirty="0" smtClean="0">
                          <a:solidFill>
                            <a:schemeClr val="tx1"/>
                          </a:solidFill>
                          <a:latin typeface="Andalus" pitchFamily="18" charset="-78"/>
                          <a:cs typeface="Andalus" pitchFamily="18" charset="-78"/>
                        </a:rPr>
                        <a:t>3*0.3</a:t>
                      </a:r>
                      <a:endParaRPr lang="en-US" sz="1600" dirty="0">
                        <a:solidFill>
                          <a:schemeClr val="tx1"/>
                        </a:solidFill>
                        <a:latin typeface="Andalus" pitchFamily="18" charset="-78"/>
                        <a:cs typeface="Andalus" pitchFamily="18" charset="-7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Andalus" pitchFamily="18" charset="-78"/>
                          <a:cs typeface="Andalus" pitchFamily="18" charset="-78"/>
                        </a:rPr>
                        <a:t>1</a:t>
                      </a:r>
                      <a:r>
                        <a:rPr lang="en-US" sz="1600" kern="1200" dirty="0" smtClean="0">
                          <a:solidFill>
                            <a:schemeClr val="dk1"/>
                          </a:solidFill>
                          <a:latin typeface="Andalus" pitchFamily="18" charset="-78"/>
                          <a:ea typeface="+mn-ea"/>
                          <a:cs typeface="Andalus" pitchFamily="18" charset="-78"/>
                        </a:rPr>
                        <a:t>Ø16/250mm</a:t>
                      </a:r>
                      <a:endParaRPr lang="en-US" sz="1600" dirty="0" smtClean="0">
                        <a:solidFill>
                          <a:schemeClr val="tx1"/>
                        </a:solidFill>
                        <a:latin typeface="Andalus" pitchFamily="18" charset="-78"/>
                        <a:cs typeface="Andalus" pitchFamily="18" charset="-78"/>
                      </a:endParaRPr>
                    </a:p>
                    <a:p>
                      <a:endParaRPr lang="en-US" sz="1600" dirty="0">
                        <a:latin typeface="Andalus" pitchFamily="18" charset="-78"/>
                        <a:cs typeface="Andalus" pitchFamily="18" charset="-7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Andalus" pitchFamily="18" charset="-78"/>
                          <a:cs typeface="Andalus" pitchFamily="18" charset="-78"/>
                        </a:rPr>
                        <a:t>1</a:t>
                      </a:r>
                      <a:r>
                        <a:rPr lang="en-US" sz="1600" kern="1200" dirty="0" smtClean="0">
                          <a:solidFill>
                            <a:schemeClr val="dk1"/>
                          </a:solidFill>
                          <a:latin typeface="Andalus" pitchFamily="18" charset="-78"/>
                          <a:ea typeface="+mn-ea"/>
                          <a:cs typeface="Andalus" pitchFamily="18" charset="-78"/>
                        </a:rPr>
                        <a:t>Ø16/300mm</a:t>
                      </a:r>
                      <a:endParaRPr lang="en-US" sz="1600" dirty="0" smtClean="0">
                        <a:solidFill>
                          <a:schemeClr val="tx1"/>
                        </a:solidFill>
                        <a:latin typeface="Andalus" pitchFamily="18" charset="-78"/>
                        <a:cs typeface="Andalus" pitchFamily="18" charset="-78"/>
                      </a:endParaRPr>
                    </a:p>
                    <a:p>
                      <a:endParaRPr lang="en-US" sz="1600" dirty="0">
                        <a:latin typeface="Andalus" pitchFamily="18" charset="-78"/>
                        <a:cs typeface="Andalus" pitchFamily="18" charset="-78"/>
                      </a:endParaRPr>
                    </a:p>
                  </a:txBody>
                  <a:tcPr/>
                </a:tc>
              </a:tr>
              <a:tr h="370840">
                <a:tc>
                  <a:txBody>
                    <a:bodyPr/>
                    <a:lstStyle/>
                    <a:p>
                      <a:r>
                        <a:rPr lang="en-US" sz="1600" dirty="0" smtClean="0">
                          <a:solidFill>
                            <a:schemeClr val="tx1"/>
                          </a:solidFill>
                          <a:latin typeface="Andalus" pitchFamily="18" charset="-78"/>
                          <a:cs typeface="Andalus" pitchFamily="18" charset="-78"/>
                        </a:rPr>
                        <a:t>Toe</a:t>
                      </a:r>
                      <a:r>
                        <a:rPr lang="en-US" sz="1600" baseline="0" dirty="0" smtClean="0">
                          <a:solidFill>
                            <a:schemeClr val="tx1"/>
                          </a:solidFill>
                          <a:latin typeface="Andalus" pitchFamily="18" charset="-78"/>
                          <a:cs typeface="Andalus" pitchFamily="18" charset="-78"/>
                        </a:rPr>
                        <a:t> </a:t>
                      </a:r>
                      <a:endParaRPr lang="en-US" sz="1600" dirty="0">
                        <a:solidFill>
                          <a:schemeClr val="tx1"/>
                        </a:solidFill>
                        <a:latin typeface="Andalus" pitchFamily="18" charset="-78"/>
                        <a:cs typeface="Andalus" pitchFamily="18" charset="-78"/>
                      </a:endParaRPr>
                    </a:p>
                  </a:txBody>
                  <a:tcPr/>
                </a:tc>
                <a:tc>
                  <a:txBody>
                    <a:bodyPr/>
                    <a:lstStyle/>
                    <a:p>
                      <a:r>
                        <a:rPr lang="en-US" sz="1600" dirty="0" smtClean="0">
                          <a:solidFill>
                            <a:schemeClr val="tx1"/>
                          </a:solidFill>
                          <a:latin typeface="Andalus" pitchFamily="18" charset="-78"/>
                          <a:cs typeface="Andalus" pitchFamily="18" charset="-78"/>
                        </a:rPr>
                        <a:t>1*0.35</a:t>
                      </a:r>
                      <a:endParaRPr lang="en-US" sz="1600" dirty="0">
                        <a:solidFill>
                          <a:schemeClr val="tx1"/>
                        </a:solidFill>
                        <a:latin typeface="Andalus" pitchFamily="18" charset="-78"/>
                        <a:cs typeface="Andalus" pitchFamily="18" charset="-78"/>
                      </a:endParaRPr>
                    </a:p>
                  </a:txBody>
                  <a:tcPr/>
                </a:tc>
                <a:tc>
                  <a:txBody>
                    <a:bodyPr/>
                    <a:lstStyle/>
                    <a:p>
                      <a:r>
                        <a:rPr lang="en-US" sz="1600" dirty="0" smtClean="0">
                          <a:solidFill>
                            <a:schemeClr val="tx1"/>
                          </a:solidFill>
                          <a:latin typeface="Andalus" pitchFamily="18" charset="-78"/>
                          <a:cs typeface="Andalus" pitchFamily="18" charset="-78"/>
                        </a:rPr>
                        <a:t>1</a:t>
                      </a:r>
                      <a:r>
                        <a:rPr lang="en-US" sz="1600" kern="1200" dirty="0" smtClean="0">
                          <a:solidFill>
                            <a:schemeClr val="dk1"/>
                          </a:solidFill>
                          <a:latin typeface="Andalus" pitchFamily="18" charset="-78"/>
                          <a:ea typeface="+mn-ea"/>
                          <a:cs typeface="Andalus" pitchFamily="18" charset="-78"/>
                        </a:rPr>
                        <a:t>Ø16/250mm</a:t>
                      </a:r>
                      <a:endParaRPr lang="en-US" sz="1600" dirty="0">
                        <a:solidFill>
                          <a:schemeClr val="tx1"/>
                        </a:solidFill>
                        <a:latin typeface="Andalus" pitchFamily="18" charset="-78"/>
                        <a:cs typeface="Andalus" pitchFamily="18" charset="-78"/>
                      </a:endParaRPr>
                    </a:p>
                  </a:txBody>
                  <a:tcPr/>
                </a:tc>
                <a:tc>
                  <a:txBody>
                    <a:bodyPr/>
                    <a:lstStyle/>
                    <a:p>
                      <a:r>
                        <a:rPr lang="en-US" sz="1600" dirty="0" smtClean="0">
                          <a:solidFill>
                            <a:schemeClr val="tx1"/>
                          </a:solidFill>
                          <a:latin typeface="Andalus" pitchFamily="18" charset="-78"/>
                          <a:cs typeface="Andalus" pitchFamily="18" charset="-78"/>
                        </a:rPr>
                        <a:t>1</a:t>
                      </a:r>
                      <a:r>
                        <a:rPr lang="en-US" sz="1600" kern="1200" dirty="0" smtClean="0">
                          <a:solidFill>
                            <a:schemeClr val="dk1"/>
                          </a:solidFill>
                          <a:latin typeface="Andalus" pitchFamily="18" charset="-78"/>
                          <a:ea typeface="+mn-ea"/>
                          <a:cs typeface="Andalus" pitchFamily="18" charset="-78"/>
                        </a:rPr>
                        <a:t>Ø12/300mm</a:t>
                      </a:r>
                      <a:endParaRPr lang="en-US" sz="1600" dirty="0">
                        <a:solidFill>
                          <a:schemeClr val="tx1"/>
                        </a:solidFill>
                        <a:latin typeface="Andalus" pitchFamily="18" charset="-78"/>
                        <a:cs typeface="Andalus" pitchFamily="18" charset="-78"/>
                      </a:endParaRPr>
                    </a:p>
                  </a:txBody>
                  <a:tcPr/>
                </a:tc>
              </a:tr>
              <a:tr h="370840">
                <a:tc>
                  <a:txBody>
                    <a:bodyPr/>
                    <a:lstStyle/>
                    <a:p>
                      <a:r>
                        <a:rPr lang="en-US" sz="1600" dirty="0" smtClean="0">
                          <a:solidFill>
                            <a:schemeClr val="tx1"/>
                          </a:solidFill>
                          <a:latin typeface="Andalus" pitchFamily="18" charset="-78"/>
                          <a:cs typeface="Andalus" pitchFamily="18" charset="-78"/>
                        </a:rPr>
                        <a:t>Heel</a:t>
                      </a:r>
                      <a:endParaRPr lang="en-US" sz="1600" dirty="0">
                        <a:solidFill>
                          <a:schemeClr val="tx1"/>
                        </a:solidFill>
                        <a:latin typeface="Andalus" pitchFamily="18" charset="-78"/>
                        <a:cs typeface="Andalus" pitchFamily="18" charset="-78"/>
                      </a:endParaRPr>
                    </a:p>
                  </a:txBody>
                  <a:tcPr/>
                </a:tc>
                <a:tc>
                  <a:txBody>
                    <a:bodyPr/>
                    <a:lstStyle/>
                    <a:p>
                      <a:r>
                        <a:rPr lang="en-US" sz="1600" dirty="0" smtClean="0">
                          <a:solidFill>
                            <a:schemeClr val="tx1"/>
                          </a:solidFill>
                          <a:latin typeface="Andalus" pitchFamily="18" charset="-78"/>
                          <a:cs typeface="Andalus" pitchFamily="18" charset="-78"/>
                        </a:rPr>
                        <a:t>0.5*0.35</a:t>
                      </a:r>
                      <a:endParaRPr lang="en-US" sz="1600" dirty="0">
                        <a:solidFill>
                          <a:schemeClr val="tx1"/>
                        </a:solidFill>
                        <a:latin typeface="Andalus" pitchFamily="18" charset="-78"/>
                        <a:cs typeface="Andalus" pitchFamily="18" charset="-78"/>
                      </a:endParaRPr>
                    </a:p>
                  </a:txBody>
                  <a:tcPr/>
                </a:tc>
                <a:tc>
                  <a:txBody>
                    <a:bodyPr/>
                    <a:lstStyle/>
                    <a:p>
                      <a:r>
                        <a:rPr lang="en-US" sz="1600" b="0" dirty="0" smtClean="0">
                          <a:solidFill>
                            <a:schemeClr val="tx1"/>
                          </a:solidFill>
                          <a:latin typeface="Andalus" pitchFamily="18" charset="-78"/>
                          <a:cs typeface="Andalus" pitchFamily="18" charset="-78"/>
                        </a:rPr>
                        <a:t>1</a:t>
                      </a:r>
                      <a:r>
                        <a:rPr lang="en-US" sz="1600" kern="1200" dirty="0" smtClean="0">
                          <a:solidFill>
                            <a:schemeClr val="dk1"/>
                          </a:solidFill>
                          <a:latin typeface="Andalus" pitchFamily="18" charset="-78"/>
                          <a:ea typeface="+mn-ea"/>
                          <a:cs typeface="Andalus" pitchFamily="18" charset="-78"/>
                        </a:rPr>
                        <a:t>Ø16/250mm</a:t>
                      </a:r>
                      <a:endParaRPr lang="en-US" sz="1600" b="0" dirty="0">
                        <a:solidFill>
                          <a:schemeClr val="tx1"/>
                        </a:solidFill>
                        <a:latin typeface="Andalus" pitchFamily="18" charset="-78"/>
                        <a:cs typeface="Andalus" pitchFamily="18" charset="-78"/>
                      </a:endParaRPr>
                    </a:p>
                  </a:txBody>
                  <a:tcPr/>
                </a:tc>
                <a:tc>
                  <a:txBody>
                    <a:bodyPr/>
                    <a:lstStyle/>
                    <a:p>
                      <a:r>
                        <a:rPr lang="en-US" sz="1600" b="0" dirty="0" smtClean="0">
                          <a:solidFill>
                            <a:schemeClr val="tx1"/>
                          </a:solidFill>
                          <a:latin typeface="Andalus" pitchFamily="18" charset="-78"/>
                          <a:cs typeface="Andalus" pitchFamily="18" charset="-78"/>
                        </a:rPr>
                        <a:t>1</a:t>
                      </a:r>
                      <a:r>
                        <a:rPr lang="en-US" sz="1600" kern="1200" dirty="0" smtClean="0">
                          <a:solidFill>
                            <a:schemeClr val="dk1"/>
                          </a:solidFill>
                          <a:latin typeface="Andalus" pitchFamily="18" charset="-78"/>
                          <a:ea typeface="+mn-ea"/>
                          <a:cs typeface="Andalus" pitchFamily="18" charset="-78"/>
                        </a:rPr>
                        <a:t>Ø12/300mm</a:t>
                      </a:r>
                      <a:endParaRPr lang="en-US" sz="1600" b="0" dirty="0">
                        <a:solidFill>
                          <a:schemeClr val="tx1"/>
                        </a:solidFill>
                        <a:latin typeface="Andalus" pitchFamily="18" charset="-78"/>
                        <a:cs typeface="Andalus" pitchFamily="18" charset="-78"/>
                      </a:endParaRPr>
                    </a:p>
                  </a:txBody>
                  <a:tcPr/>
                </a:tc>
              </a:tr>
            </a:tbl>
          </a:graphicData>
        </a:graphic>
      </p:graphicFrame>
      <p:sp>
        <p:nvSpPr>
          <p:cNvPr id="6" name="Left Brace 5"/>
          <p:cNvSpPr/>
          <p:nvPr/>
        </p:nvSpPr>
        <p:spPr>
          <a:xfrm>
            <a:off x="2843808" y="5949280"/>
            <a:ext cx="360040" cy="43204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002060"/>
              </a:solidFill>
            </a:endParaRPr>
          </a:p>
        </p:txBody>
      </p:sp>
      <p:sp>
        <p:nvSpPr>
          <p:cNvPr id="7" name="TextBox 6"/>
          <p:cNvSpPr txBox="1"/>
          <p:nvPr/>
        </p:nvSpPr>
        <p:spPr>
          <a:xfrm>
            <a:off x="1259632" y="5949280"/>
            <a:ext cx="2376264" cy="369332"/>
          </a:xfrm>
          <a:prstGeom prst="rect">
            <a:avLst/>
          </a:prstGeom>
          <a:noFill/>
        </p:spPr>
        <p:txBody>
          <a:bodyPr wrap="square" rtlCol="0">
            <a:spAutoFit/>
          </a:bodyPr>
          <a:lstStyle/>
          <a:p>
            <a:r>
              <a:rPr lang="en-US" i="1" dirty="0" smtClean="0">
                <a:latin typeface="Andalus" pitchFamily="2" charset="-78"/>
                <a:cs typeface="Andalus" pitchFamily="2" charset="-78"/>
              </a:rPr>
              <a:t>*Wall footing</a:t>
            </a:r>
            <a:endParaRPr lang="en-US" dirty="0"/>
          </a:p>
        </p:txBody>
      </p:sp>
      <p:sp>
        <p:nvSpPr>
          <p:cNvPr id="9" name="TextBox 8"/>
          <p:cNvSpPr txBox="1"/>
          <p:nvPr/>
        </p:nvSpPr>
        <p:spPr>
          <a:xfrm>
            <a:off x="6228184" y="1340768"/>
            <a:ext cx="1728192" cy="2031325"/>
          </a:xfrm>
          <a:prstGeom prst="rect">
            <a:avLst/>
          </a:prstGeom>
          <a:noFill/>
        </p:spPr>
        <p:txBody>
          <a:bodyPr wrap="square" rtlCol="0">
            <a:spAutoFit/>
          </a:bodyPr>
          <a:lstStyle/>
          <a:p>
            <a:r>
              <a:rPr lang="en-US" dirty="0" smtClean="0">
                <a:solidFill>
                  <a:schemeClr val="dk1"/>
                </a:solidFill>
                <a:latin typeface="Andalus" pitchFamily="18" charset="-78"/>
                <a:cs typeface="Andalus" pitchFamily="18" charset="-78"/>
              </a:rPr>
              <a:t>Ø</a:t>
            </a:r>
            <a:r>
              <a:rPr lang="en-US" dirty="0" smtClean="0">
                <a:latin typeface="Andalus" pitchFamily="18" charset="-78"/>
                <a:cs typeface="Andalus" pitchFamily="18" charset="-78"/>
              </a:rPr>
              <a:t>=30</a:t>
            </a:r>
            <a:endParaRPr lang="en-US" dirty="0" smtClean="0"/>
          </a:p>
          <a:p>
            <a:endParaRPr lang="en-US" dirty="0" smtClean="0">
              <a:latin typeface="Andalus" pitchFamily="18" charset="-78"/>
              <a:cs typeface="Andalus" pitchFamily="18" charset="-78"/>
            </a:endParaRPr>
          </a:p>
          <a:p>
            <a:r>
              <a:rPr lang="el-GR" dirty="0" smtClean="0">
                <a:cs typeface="Andalus" pitchFamily="18" charset="-78"/>
              </a:rPr>
              <a:t>γ</a:t>
            </a:r>
            <a:r>
              <a:rPr lang="en-US" dirty="0" smtClean="0">
                <a:latin typeface="Andalus" pitchFamily="18" charset="-78"/>
                <a:cs typeface="Andalus" pitchFamily="18" charset="-78"/>
              </a:rPr>
              <a:t> =18 KN/m</a:t>
            </a:r>
            <a:r>
              <a:rPr lang="en-US" i="1" baseline="30000" dirty="0" smtClean="0">
                <a:latin typeface="Andalus" pitchFamily="18" charset="-78"/>
                <a:cs typeface="Andalus" pitchFamily="18" charset="-78"/>
              </a:rPr>
              <a:t>2</a:t>
            </a:r>
            <a:r>
              <a:rPr lang="en-US" i="1" dirty="0" smtClean="0">
                <a:latin typeface="Andalus" pitchFamily="18" charset="-78"/>
                <a:cs typeface="Andalus" pitchFamily="18" charset="-78"/>
              </a:rPr>
              <a:t> </a:t>
            </a:r>
            <a:endParaRPr lang="en-US" dirty="0" smtClean="0">
              <a:latin typeface="Andalus" pitchFamily="18" charset="-78"/>
              <a:cs typeface="Andalus" pitchFamily="18" charset="-78"/>
            </a:endParaRPr>
          </a:p>
          <a:p>
            <a:endParaRPr lang="en-US" dirty="0" smtClean="0">
              <a:latin typeface="Andalus" pitchFamily="18" charset="-78"/>
              <a:cs typeface="Andalus" pitchFamily="18" charset="-78"/>
            </a:endParaRPr>
          </a:p>
          <a:p>
            <a:r>
              <a:rPr lang="en-US" dirty="0" err="1" smtClean="0">
                <a:latin typeface="Andalus" pitchFamily="18" charset="-78"/>
                <a:cs typeface="Andalus" pitchFamily="18" charset="-78"/>
              </a:rPr>
              <a:t>Fc</a:t>
            </a:r>
            <a:r>
              <a:rPr lang="en-US" dirty="0" smtClean="0">
                <a:latin typeface="Andalus" pitchFamily="18" charset="-78"/>
                <a:cs typeface="Andalus" pitchFamily="18" charset="-78"/>
              </a:rPr>
              <a:t>=28 </a:t>
            </a:r>
            <a:r>
              <a:rPr lang="en-US" dirty="0" err="1" smtClean="0">
                <a:latin typeface="Andalus" pitchFamily="18" charset="-78"/>
                <a:cs typeface="Andalus" pitchFamily="18" charset="-78"/>
              </a:rPr>
              <a:t>MPa</a:t>
            </a:r>
            <a:r>
              <a:rPr lang="en-US" dirty="0" smtClean="0">
                <a:latin typeface="Andalus" pitchFamily="18" charset="-78"/>
                <a:cs typeface="Andalus" pitchFamily="18" charset="-78"/>
              </a:rPr>
              <a:t> </a:t>
            </a:r>
          </a:p>
          <a:p>
            <a:endParaRPr lang="en-US" dirty="0" smtClean="0">
              <a:latin typeface="Andalus" pitchFamily="18" charset="-78"/>
              <a:cs typeface="Andalus" pitchFamily="18" charset="-78"/>
            </a:endParaRPr>
          </a:p>
          <a:p>
            <a:r>
              <a:rPr lang="en-US" dirty="0" smtClean="0">
                <a:latin typeface="Andalus" pitchFamily="18" charset="-78"/>
                <a:cs typeface="Andalus" pitchFamily="18" charset="-78"/>
              </a:rPr>
              <a:t>q all=250KN/m</a:t>
            </a:r>
            <a:r>
              <a:rPr lang="en-US" i="1" baseline="30000" dirty="0" smtClean="0">
                <a:latin typeface="Andalus" pitchFamily="18" charset="-78"/>
                <a:cs typeface="Andalus" pitchFamily="18" charset="-78"/>
              </a:rPr>
              <a:t>2</a:t>
            </a:r>
            <a:r>
              <a:rPr lang="en-US" i="1" dirty="0" smtClean="0">
                <a:latin typeface="Andalus" pitchFamily="18" charset="-78"/>
                <a:cs typeface="Andalus" pitchFamily="18" charset="-78"/>
              </a:rPr>
              <a:t>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2" descr="sd-00-표지-완성 copy"/>
          <p:cNvPicPr>
            <a:picLocks noChangeAspect="1" noChangeArrowheads="1"/>
          </p:cNvPicPr>
          <p:nvPr/>
        </p:nvPicPr>
        <p:blipFill>
          <a:blip r:embed="rId3" cstate="print">
            <a:lum bright="70000" contrast="-70000"/>
          </a:blip>
          <a:srcRect/>
          <a:stretch>
            <a:fillRect/>
          </a:stretch>
        </p:blipFill>
        <p:spPr bwMode="auto">
          <a:xfrm>
            <a:off x="3175" y="1587"/>
            <a:ext cx="9140825" cy="6856413"/>
          </a:xfrm>
          <a:prstGeom prst="rect">
            <a:avLst/>
          </a:prstGeom>
          <a:solidFill>
            <a:schemeClr val="tx1">
              <a:lumMod val="75000"/>
              <a:lumOff val="25000"/>
            </a:schemeClr>
          </a:solidFill>
          <a:ln w="9525">
            <a:solidFill>
              <a:schemeClr val="bg1">
                <a:lumMod val="85000"/>
              </a:schemeClr>
            </a:solidFill>
            <a:miter lim="800000"/>
            <a:headEnd/>
            <a:tailEnd/>
          </a:ln>
          <a:effectLst>
            <a:reflection blurRad="6350" stA="50000" endA="300" endPos="55000" dir="5400000" sy="-100000" algn="bl" rotWithShape="0"/>
          </a:effectLst>
        </p:spPr>
      </p:pic>
      <p:pic>
        <p:nvPicPr>
          <p:cNvPr id="6" name="Picture 9" descr="11"/>
          <p:cNvPicPr>
            <a:picLocks noChangeAspect="1" noChangeArrowheads="1"/>
          </p:cNvPicPr>
          <p:nvPr/>
        </p:nvPicPr>
        <p:blipFill>
          <a:blip r:embed="rId4" cstate="print"/>
          <a:srcRect/>
          <a:stretch>
            <a:fillRect/>
          </a:stretch>
        </p:blipFill>
        <p:spPr bwMode="auto">
          <a:xfrm>
            <a:off x="3175" y="3611563"/>
            <a:ext cx="9140825" cy="3246437"/>
          </a:xfrm>
          <a:prstGeom prst="rect">
            <a:avLst/>
          </a:prstGeom>
          <a:ln>
            <a:noFill/>
          </a:ln>
          <a:effectLst>
            <a:outerShdw blurRad="292100" dist="139700" dir="2700000" algn="tl" rotWithShape="0">
              <a:srgbClr val="333333">
                <a:alpha val="65000"/>
              </a:srgbClr>
            </a:outerShdw>
          </a:effectLst>
        </p:spPr>
      </p:pic>
      <p:sp>
        <p:nvSpPr>
          <p:cNvPr id="7" name="TextBox 10"/>
          <p:cNvSpPr txBox="1">
            <a:spLocks noChangeArrowheads="1"/>
          </p:cNvSpPr>
          <p:nvPr/>
        </p:nvSpPr>
        <p:spPr bwMode="auto">
          <a:xfrm>
            <a:off x="7985125" y="6443663"/>
            <a:ext cx="1119188" cy="339725"/>
          </a:xfrm>
          <a:prstGeom prst="rect">
            <a:avLst/>
          </a:prstGeom>
          <a:noFill/>
          <a:ln w="9525">
            <a:noFill/>
            <a:miter lim="800000"/>
            <a:headEnd/>
            <a:tailEnd/>
          </a:ln>
        </p:spPr>
        <p:txBody>
          <a:bodyPr>
            <a:spAutoFit/>
          </a:bodyPr>
          <a:lstStyle/>
          <a:p>
            <a:r>
              <a:rPr lang="en-US" sz="1600" dirty="0" smtClean="0"/>
              <a:t>2011-2012</a:t>
            </a:r>
            <a:endParaRPr lang="en-US" sz="1600" dirty="0"/>
          </a:p>
        </p:txBody>
      </p:sp>
      <p:pic>
        <p:nvPicPr>
          <p:cNvPr id="8" name="Picture 8" descr="شعار الجامعة"/>
          <p:cNvPicPr>
            <a:picLocks noChangeAspect="1" noChangeArrowheads="1"/>
          </p:cNvPicPr>
          <p:nvPr/>
        </p:nvPicPr>
        <p:blipFill>
          <a:blip r:embed="rId5" cstate="print"/>
          <a:srcRect/>
          <a:stretch>
            <a:fillRect/>
          </a:stretch>
        </p:blipFill>
        <p:spPr bwMode="auto">
          <a:xfrm>
            <a:off x="467544" y="6015038"/>
            <a:ext cx="898525" cy="842962"/>
          </a:xfrm>
          <a:prstGeom prst="rect">
            <a:avLst/>
          </a:prstGeom>
          <a:noFill/>
          <a:ln w="9525">
            <a:noFill/>
            <a:miter lim="800000"/>
            <a:headEnd/>
            <a:tailEnd/>
          </a:ln>
        </p:spPr>
      </p:pic>
      <p:sp>
        <p:nvSpPr>
          <p:cNvPr id="9" name="TextBox 9"/>
          <p:cNvSpPr txBox="1">
            <a:spLocks noChangeArrowheads="1"/>
          </p:cNvSpPr>
          <p:nvPr/>
        </p:nvSpPr>
        <p:spPr bwMode="auto">
          <a:xfrm>
            <a:off x="1331640" y="6093296"/>
            <a:ext cx="3335337" cy="600075"/>
          </a:xfrm>
          <a:prstGeom prst="rect">
            <a:avLst/>
          </a:prstGeom>
          <a:noFill/>
          <a:ln w="9525">
            <a:noFill/>
            <a:miter lim="800000"/>
            <a:headEnd/>
            <a:tailEnd/>
          </a:ln>
        </p:spPr>
        <p:txBody>
          <a:bodyPr>
            <a:spAutoFit/>
          </a:bodyPr>
          <a:lstStyle/>
          <a:p>
            <a:pPr algn="ctr"/>
            <a:r>
              <a:rPr lang="en-US" dirty="0"/>
              <a:t>An-</a:t>
            </a:r>
            <a:r>
              <a:rPr lang="en-US" dirty="0" err="1"/>
              <a:t>Najah</a:t>
            </a:r>
            <a:r>
              <a:rPr lang="en-US" dirty="0"/>
              <a:t> National University</a:t>
            </a:r>
          </a:p>
          <a:p>
            <a:pPr algn="ctr"/>
            <a:r>
              <a:rPr lang="en-US" sz="1500" dirty="0" smtClean="0"/>
              <a:t>Faculty of Engineering</a:t>
            </a:r>
            <a:endParaRPr lang="en-US" sz="1500" dirty="0"/>
          </a:p>
        </p:txBody>
      </p:sp>
      <p:pic>
        <p:nvPicPr>
          <p:cNvPr id="1029" name="Picture 5"/>
          <p:cNvPicPr>
            <a:picLocks noChangeAspect="1" noChangeArrowheads="1"/>
          </p:cNvPicPr>
          <p:nvPr/>
        </p:nvPicPr>
        <p:blipFill>
          <a:blip r:embed="rId6" cstate="print"/>
          <a:srcRect/>
          <a:stretch>
            <a:fillRect/>
          </a:stretch>
        </p:blipFill>
        <p:spPr bwMode="auto">
          <a:xfrm>
            <a:off x="1115616" y="1772816"/>
            <a:ext cx="6696744" cy="392087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5" name="TextBox 14"/>
          <p:cNvSpPr txBox="1"/>
          <p:nvPr/>
        </p:nvSpPr>
        <p:spPr>
          <a:xfrm>
            <a:off x="1835696" y="1"/>
            <a:ext cx="5904656" cy="646331"/>
          </a:xfrm>
          <a:prstGeom prst="rect">
            <a:avLst/>
          </a:prstGeom>
          <a:solidFill>
            <a:srgbClr val="002060"/>
          </a:solidFill>
          <a:effectLst>
            <a:reflection blurRad="6350" stA="50000" endA="300" endPos="90000" dir="5400000" sy="-100000" algn="bl" rotWithShape="0"/>
          </a:effectLst>
        </p:spPr>
        <p:txBody>
          <a:bodyPr wrap="square" rtlCol="0">
            <a:spAutoFit/>
          </a:bodyPr>
          <a:lstStyle/>
          <a:p>
            <a:pPr algn="ctr"/>
            <a:r>
              <a:rPr lang="en-US" sz="3600" i="1" dirty="0" smtClean="0">
                <a:solidFill>
                  <a:schemeClr val="bg1"/>
                </a:solidFill>
                <a:latin typeface="Andalus" pitchFamily="18" charset="-78"/>
                <a:cs typeface="Andalus" pitchFamily="18" charset="-78"/>
              </a:rPr>
              <a:t>Hebron Stadium</a:t>
            </a:r>
            <a:endParaRPr lang="en-US" sz="3600" i="1" dirty="0">
              <a:solidFill>
                <a:schemeClr val="bg1"/>
              </a:solidFill>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7544" y="980728"/>
            <a:ext cx="6480720" cy="3384376"/>
          </a:xfrm>
        </p:spPr>
        <p:txBody>
          <a:bodyPr>
            <a:normAutofit/>
          </a:bodyPr>
          <a:lstStyle/>
          <a:p>
            <a:pPr algn="l"/>
            <a:r>
              <a:rPr lang="en-US" sz="2000" i="1" dirty="0" smtClean="0">
                <a:solidFill>
                  <a:schemeClr val="tx1"/>
                </a:solidFill>
                <a:latin typeface="Andalus" pitchFamily="2" charset="-78"/>
                <a:cs typeface="Andalus" pitchFamily="2" charset="-78"/>
              </a:rPr>
              <a:t>Angle </a:t>
            </a:r>
            <a:r>
              <a:rPr lang="en-US" sz="2000" i="1" dirty="0">
                <a:solidFill>
                  <a:schemeClr val="tx1"/>
                </a:solidFill>
                <a:latin typeface="Andalus" pitchFamily="2" charset="-78"/>
                <a:cs typeface="Andalus" pitchFamily="2" charset="-78"/>
              </a:rPr>
              <a:t>of inclination of stairs:</a:t>
            </a:r>
          </a:p>
          <a:p>
            <a:pPr algn="l"/>
            <a:r>
              <a:rPr lang="en-US" sz="2000" i="1" dirty="0">
                <a:solidFill>
                  <a:schemeClr val="tx1"/>
                </a:solidFill>
                <a:latin typeface="Andalus" pitchFamily="2" charset="-78"/>
                <a:cs typeface="Andalus" pitchFamily="2" charset="-78"/>
              </a:rPr>
              <a:t>è = tan </a:t>
            </a:r>
            <a:r>
              <a:rPr lang="en-US" sz="2000" i="1" baseline="30000" dirty="0">
                <a:solidFill>
                  <a:schemeClr val="tx1"/>
                </a:solidFill>
                <a:latin typeface="Andalus" pitchFamily="2" charset="-78"/>
                <a:cs typeface="Andalus" pitchFamily="2" charset="-78"/>
              </a:rPr>
              <a:t>-1</a:t>
            </a:r>
            <a:r>
              <a:rPr lang="en-US" sz="2000" i="1" dirty="0">
                <a:solidFill>
                  <a:schemeClr val="tx1"/>
                </a:solidFill>
                <a:latin typeface="Andalus" pitchFamily="2" charset="-78"/>
                <a:cs typeface="Andalus" pitchFamily="2" charset="-78"/>
              </a:rPr>
              <a:t>  </a:t>
            </a:r>
            <a:r>
              <a:rPr lang="en-US" sz="2000" i="1" dirty="0" smtClean="0">
                <a:solidFill>
                  <a:schemeClr val="tx1"/>
                </a:solidFill>
                <a:latin typeface="Andalus" pitchFamily="2" charset="-78"/>
                <a:cs typeface="Andalus" pitchFamily="2" charset="-78"/>
              </a:rPr>
              <a:t>   = </a:t>
            </a:r>
            <a:r>
              <a:rPr lang="en-US" sz="2000" i="1" dirty="0">
                <a:solidFill>
                  <a:schemeClr val="tx1"/>
                </a:solidFill>
                <a:latin typeface="Andalus" pitchFamily="2" charset="-78"/>
                <a:cs typeface="Andalus" pitchFamily="2" charset="-78"/>
              </a:rPr>
              <a:t>30.96 </a:t>
            </a:r>
            <a:r>
              <a:rPr lang="en-US" sz="2000" i="1" dirty="0">
                <a:solidFill>
                  <a:schemeClr val="tx1"/>
                </a:solidFill>
                <a:latin typeface="Andalus" pitchFamily="2" charset="-78"/>
                <a:cs typeface="Andalus" pitchFamily="2" charset="-78"/>
                <a:sym typeface="Romantic"/>
              </a:rPr>
              <a:t></a:t>
            </a:r>
            <a:r>
              <a:rPr lang="en-US" sz="2000" i="1" dirty="0">
                <a:solidFill>
                  <a:schemeClr val="tx1"/>
                </a:solidFill>
                <a:latin typeface="Andalus" pitchFamily="2" charset="-78"/>
                <a:cs typeface="Andalus" pitchFamily="2" charset="-78"/>
              </a:rPr>
              <a:t>accepted (preferred </a:t>
            </a:r>
            <a:r>
              <a:rPr lang="en-US" sz="2000" i="1" dirty="0" smtClean="0">
                <a:solidFill>
                  <a:schemeClr val="tx1"/>
                </a:solidFill>
                <a:latin typeface="Andalus" pitchFamily="2" charset="-78"/>
                <a:cs typeface="Andalus" pitchFamily="2" charset="-78"/>
              </a:rPr>
              <a:t>range </a:t>
            </a:r>
            <a:r>
              <a:rPr lang="en-US" sz="2000" i="1" dirty="0">
                <a:solidFill>
                  <a:schemeClr val="tx1"/>
                </a:solidFill>
                <a:latin typeface="Andalus" pitchFamily="2" charset="-78"/>
                <a:cs typeface="Andalus" pitchFamily="2" charset="-78"/>
              </a:rPr>
              <a:t>20-30 degree)</a:t>
            </a:r>
          </a:p>
          <a:p>
            <a:pPr algn="l"/>
            <a:endParaRPr lang="en-US" sz="2000" i="1" dirty="0">
              <a:solidFill>
                <a:schemeClr val="tx1"/>
              </a:solidFill>
              <a:latin typeface="Andalus" pitchFamily="2" charset="-78"/>
              <a:cs typeface="Andalus" pitchFamily="2" charset="-78"/>
            </a:endParaRPr>
          </a:p>
          <a:p>
            <a:pPr algn="l"/>
            <a:r>
              <a:rPr lang="en-US" sz="2000" i="1" dirty="0">
                <a:solidFill>
                  <a:schemeClr val="tx1"/>
                </a:solidFill>
                <a:latin typeface="Andalus" pitchFamily="2" charset="-78"/>
                <a:cs typeface="Andalus" pitchFamily="2" charset="-78"/>
              </a:rPr>
              <a:t>h</a:t>
            </a:r>
            <a:r>
              <a:rPr lang="en-US" sz="2000" i="1" baseline="-25000" dirty="0">
                <a:solidFill>
                  <a:schemeClr val="tx1"/>
                </a:solidFill>
                <a:latin typeface="Andalus" pitchFamily="2" charset="-78"/>
                <a:cs typeface="Andalus" pitchFamily="2" charset="-78"/>
              </a:rPr>
              <a:t> min</a:t>
            </a:r>
            <a:r>
              <a:rPr lang="en-US" sz="2000" i="1" dirty="0">
                <a:solidFill>
                  <a:schemeClr val="tx1"/>
                </a:solidFill>
                <a:latin typeface="Andalus" pitchFamily="2" charset="-78"/>
                <a:cs typeface="Andalus" pitchFamily="2" charset="-78"/>
              </a:rPr>
              <a:t> = </a:t>
            </a:r>
            <a:r>
              <a:rPr lang="en-US" sz="2000" i="1" dirty="0" smtClean="0">
                <a:solidFill>
                  <a:schemeClr val="tx1"/>
                </a:solidFill>
                <a:latin typeface="Andalus" pitchFamily="2" charset="-78"/>
                <a:cs typeface="Andalus" pitchFamily="2" charset="-78"/>
              </a:rPr>
              <a:t>0.25 </a:t>
            </a:r>
            <a:r>
              <a:rPr lang="en-US" sz="2000" i="1" dirty="0">
                <a:solidFill>
                  <a:schemeClr val="tx1"/>
                </a:solidFill>
                <a:latin typeface="Andalus" pitchFamily="2" charset="-78"/>
                <a:cs typeface="Andalus" pitchFamily="2" charset="-78"/>
              </a:rPr>
              <a:t>m (table 9.5.a one end continues slab)</a:t>
            </a:r>
          </a:p>
          <a:p>
            <a:pPr algn="l"/>
            <a:r>
              <a:rPr lang="en-US" sz="2000" i="1" dirty="0" smtClean="0">
                <a:solidFill>
                  <a:schemeClr val="tx1"/>
                </a:solidFill>
                <a:latin typeface="Andalus" pitchFamily="2" charset="-78"/>
                <a:cs typeface="Andalus" pitchFamily="2" charset="-78"/>
              </a:rPr>
              <a:t>SDL=3KN/m</a:t>
            </a:r>
            <a:r>
              <a:rPr lang="en-US" sz="2000" i="1" baseline="30000" dirty="0" smtClean="0">
                <a:solidFill>
                  <a:schemeClr val="tx1"/>
                </a:solidFill>
                <a:latin typeface="Andalus" pitchFamily="2" charset="-78"/>
                <a:cs typeface="Andalus" pitchFamily="2" charset="-78"/>
              </a:rPr>
              <a:t>2</a:t>
            </a:r>
            <a:endParaRPr lang="en-US" sz="2000" i="1" dirty="0">
              <a:solidFill>
                <a:schemeClr val="tx1"/>
              </a:solidFill>
              <a:latin typeface="Andalus" pitchFamily="2" charset="-78"/>
              <a:cs typeface="Andalus" pitchFamily="2" charset="-78"/>
            </a:endParaRPr>
          </a:p>
          <a:p>
            <a:pPr algn="l"/>
            <a:r>
              <a:rPr lang="en-US" sz="2000" i="1" dirty="0">
                <a:solidFill>
                  <a:schemeClr val="tx1"/>
                </a:solidFill>
                <a:latin typeface="Andalus" pitchFamily="2" charset="-78"/>
                <a:cs typeface="Andalus" pitchFamily="2" charset="-78"/>
              </a:rPr>
              <a:t>LL=5 KN/m</a:t>
            </a:r>
            <a:r>
              <a:rPr lang="en-US" sz="2000" i="1" baseline="30000" dirty="0">
                <a:solidFill>
                  <a:schemeClr val="tx1"/>
                </a:solidFill>
                <a:latin typeface="Andalus" pitchFamily="2" charset="-78"/>
                <a:cs typeface="Andalus" pitchFamily="2" charset="-78"/>
              </a:rPr>
              <a:t>2</a:t>
            </a:r>
            <a:endParaRPr lang="en-US" sz="2000" i="1" dirty="0">
              <a:solidFill>
                <a:schemeClr val="tx1"/>
              </a:solidFill>
              <a:latin typeface="Andalus" pitchFamily="2" charset="-78"/>
              <a:cs typeface="Andalus" pitchFamily="2" charset="-78"/>
            </a:endParaRPr>
          </a:p>
          <a:p>
            <a:pPr algn="l"/>
            <a:r>
              <a:rPr lang="en-US" sz="2000" i="1" dirty="0">
                <a:solidFill>
                  <a:schemeClr val="tx1"/>
                </a:solidFill>
                <a:latin typeface="Andalus" pitchFamily="2" charset="-78"/>
                <a:cs typeface="Andalus" pitchFamily="2" charset="-78"/>
              </a:rPr>
              <a:t>Weight of </a:t>
            </a:r>
            <a:r>
              <a:rPr lang="en-US" sz="2000" i="1" dirty="0" smtClean="0">
                <a:solidFill>
                  <a:schemeClr val="tx1"/>
                </a:solidFill>
                <a:latin typeface="Andalus" pitchFamily="2" charset="-78"/>
                <a:cs typeface="Andalus" pitchFamily="2" charset="-78"/>
              </a:rPr>
              <a:t>stairs =1.81KN/m</a:t>
            </a:r>
            <a:r>
              <a:rPr lang="en-US" sz="2000" i="1" baseline="30000" dirty="0" smtClean="0">
                <a:solidFill>
                  <a:schemeClr val="tx1"/>
                </a:solidFill>
                <a:latin typeface="Andalus" pitchFamily="2" charset="-78"/>
                <a:cs typeface="Andalus" pitchFamily="2" charset="-78"/>
              </a:rPr>
              <a:t>2</a:t>
            </a:r>
            <a:endParaRPr lang="en-US" sz="2000" b="1" i="1" dirty="0">
              <a:solidFill>
                <a:schemeClr val="tx1"/>
              </a:solidFill>
              <a:latin typeface="Andalus" pitchFamily="2" charset="-78"/>
              <a:cs typeface="Andalus" pitchFamily="2" charset="-78"/>
            </a:endParaRPr>
          </a:p>
        </p:txBody>
      </p:sp>
      <p:pic>
        <p:nvPicPr>
          <p:cNvPr id="9218" name="Picture 2"/>
          <p:cNvPicPr>
            <a:picLocks noChangeAspect="1" noChangeArrowheads="1"/>
          </p:cNvPicPr>
          <p:nvPr/>
        </p:nvPicPr>
        <p:blipFill>
          <a:blip r:embed="rId3" cstate="print"/>
          <a:srcRect/>
          <a:stretch>
            <a:fillRect/>
          </a:stretch>
        </p:blipFill>
        <p:spPr bwMode="auto">
          <a:xfrm>
            <a:off x="1691680" y="4653136"/>
            <a:ext cx="5275883" cy="2004070"/>
          </a:xfrm>
          <a:prstGeom prst="rect">
            <a:avLst/>
          </a:prstGeom>
          <a:ln w="88900" cap="sq" cmpd="thickThin">
            <a:solidFill>
              <a:srgbClr val="000000"/>
            </a:solidFill>
            <a:prstDash val="solid"/>
            <a:miter lim="800000"/>
          </a:ln>
          <a:effectLst>
            <a:innerShdw blurRad="76200">
              <a:srgbClr val="000000"/>
            </a:innerShdw>
          </a:effectLst>
        </p:spPr>
      </p:pic>
      <p:pic>
        <p:nvPicPr>
          <p:cNvPr id="9220" name="Picture 4"/>
          <p:cNvPicPr>
            <a:picLocks noChangeAspect="1" noChangeArrowheads="1"/>
          </p:cNvPicPr>
          <p:nvPr/>
        </p:nvPicPr>
        <p:blipFill>
          <a:blip r:embed="rId4" cstate="print"/>
          <a:srcRect/>
          <a:stretch>
            <a:fillRect/>
          </a:stretch>
        </p:blipFill>
        <p:spPr bwMode="auto">
          <a:xfrm>
            <a:off x="7092280" y="2132856"/>
            <a:ext cx="1857375" cy="4505325"/>
          </a:xfrm>
          <a:prstGeom prst="rect">
            <a:avLst/>
          </a:prstGeom>
          <a:ln w="88900" cap="sq" cmpd="thickThin">
            <a:solidFill>
              <a:srgbClr val="000000"/>
            </a:solidFill>
            <a:prstDash val="solid"/>
            <a:miter lim="800000"/>
          </a:ln>
          <a:effectLst>
            <a:innerShdw blurRad="76200">
              <a:srgbClr val="000000"/>
            </a:innerShdw>
          </a:effectLst>
        </p:spPr>
      </p:pic>
      <p:sp>
        <p:nvSpPr>
          <p:cNvPr id="5" name="Subtitle 2"/>
          <p:cNvSpPr txBox="1">
            <a:spLocks/>
          </p:cNvSpPr>
          <p:nvPr/>
        </p:nvSpPr>
        <p:spPr>
          <a:xfrm>
            <a:off x="539552" y="404664"/>
            <a:ext cx="2480320" cy="648072"/>
          </a:xfrm>
          <a:prstGeom prst="rect">
            <a:avLst/>
          </a:prstGeom>
        </p:spPr>
        <p:txBody>
          <a:bodyPr vert="horz" lIns="91440" tIns="45720" rIns="91440" bIns="45720" rtlCol="0">
            <a:normAutofit/>
          </a:bodyPr>
          <a:lstStyle/>
          <a:p>
            <a:pPr lvl="0">
              <a:spcBef>
                <a:spcPct val="20000"/>
              </a:spcBef>
              <a:buFont typeface="Wingdings" pitchFamily="2" charset="2"/>
              <a:buChar char="Ø"/>
            </a:pPr>
            <a:r>
              <a:rPr lang="en-US" sz="3000" i="1" dirty="0" smtClean="0">
                <a:solidFill>
                  <a:prstClr val="black"/>
                </a:solidFill>
                <a:latin typeface="Andalus" pitchFamily="2" charset="-78"/>
                <a:cs typeface="Andalus" pitchFamily="2" charset="-78"/>
              </a:rPr>
              <a:t>Stair Design:</a:t>
            </a:r>
          </a:p>
          <a:p>
            <a:pPr marL="0" marR="0" lvl="0" indent="0" algn="l"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en-US" sz="2500" b="1" i="1" u="none" strike="noStrike" kern="1200" cap="none" spc="0" normalizeH="0" baseline="0" noProof="0" dirty="0">
              <a:ln>
                <a:noFill/>
              </a:ln>
              <a:solidFill>
                <a:schemeClr val="tx1"/>
              </a:solidFill>
              <a:effectLst/>
              <a:uLnTx/>
              <a:uFillTx/>
              <a:latin typeface="Andalus" pitchFamily="2" charset="-78"/>
              <a:ea typeface="+mn-ea"/>
              <a:cs typeface="Andalus" pitchFamily="2" charset="-78"/>
            </a:endParaRPr>
          </a:p>
        </p:txBody>
      </p:sp>
      <p:sp>
        <p:nvSpPr>
          <p:cNvPr id="256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5601" name="Picture 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331640" y="1412776"/>
            <a:ext cx="357758" cy="371475"/>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31640" y="1268760"/>
            <a:ext cx="3816424" cy="553998"/>
          </a:xfrm>
          <a:prstGeom prst="rect">
            <a:avLst/>
          </a:prstGeom>
          <a:noFill/>
        </p:spPr>
        <p:txBody>
          <a:bodyPr wrap="square" rtlCol="0">
            <a:spAutoFit/>
          </a:bodyPr>
          <a:lstStyle/>
          <a:p>
            <a:r>
              <a:rPr lang="en-US" sz="3000" dirty="0" smtClean="0">
                <a:latin typeface="Andalus" pitchFamily="18" charset="-78"/>
                <a:cs typeface="Andalus" pitchFamily="18" charset="-78"/>
              </a:rPr>
              <a:t>Stair’s Reinforcement</a:t>
            </a:r>
            <a:endParaRPr lang="en-US" sz="3000" dirty="0">
              <a:latin typeface="Andalus" pitchFamily="18" charset="-78"/>
              <a:cs typeface="Andalus" pitchFamily="18" charset="-78"/>
            </a:endParaRPr>
          </a:p>
        </p:txBody>
      </p:sp>
      <p:pic>
        <p:nvPicPr>
          <p:cNvPr id="1027"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8" name="TextBox 7"/>
          <p:cNvSpPr txBox="1"/>
          <p:nvPr/>
        </p:nvSpPr>
        <p:spPr>
          <a:xfrm>
            <a:off x="251520" y="548680"/>
            <a:ext cx="3744416" cy="1015663"/>
          </a:xfrm>
          <a:prstGeom prst="rect">
            <a:avLst/>
          </a:prstGeom>
          <a:noFill/>
        </p:spPr>
        <p:txBody>
          <a:bodyPr wrap="square" rtlCol="0">
            <a:spAutoFit/>
          </a:bodyPr>
          <a:lstStyle/>
          <a:p>
            <a:r>
              <a:rPr lang="en-US" sz="3000" dirty="0" smtClean="0">
                <a:latin typeface="Andalus" pitchFamily="18" charset="-78"/>
                <a:cs typeface="Andalus" pitchFamily="18" charset="-78"/>
              </a:rPr>
              <a:t>Stair’s Reinforcement</a:t>
            </a:r>
          </a:p>
          <a:p>
            <a:r>
              <a:rPr lang="en-US" sz="3000" dirty="0" smtClean="0">
                <a:latin typeface="Andalus" pitchFamily="18" charset="-78"/>
                <a:cs typeface="Andalus" pitchFamily="18" charset="-78"/>
              </a:rPr>
              <a:t>With its footing</a:t>
            </a:r>
            <a:endParaRPr lang="en-US" sz="3000" dirty="0">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10"/>
          <p:cNvSpPr>
            <a:spLocks noGrp="1"/>
          </p:cNvSpPr>
          <p:nvPr>
            <p:ph type="subTitle" idx="1"/>
          </p:nvPr>
        </p:nvSpPr>
        <p:spPr>
          <a:xfrm>
            <a:off x="1115616" y="2492896"/>
            <a:ext cx="6256784" cy="2304256"/>
          </a:xfrm>
        </p:spPr>
        <p:txBody>
          <a:bodyPr>
            <a:noAutofit/>
          </a:bodyPr>
          <a:lstStyle/>
          <a:p>
            <a:pPr algn="l"/>
            <a:endParaRPr lang="en-US" sz="2000" dirty="0" smtClean="0">
              <a:solidFill>
                <a:schemeClr val="bg2">
                  <a:lumMod val="75000"/>
                </a:schemeClr>
              </a:solidFill>
              <a:latin typeface="Andalus" pitchFamily="2" charset="-78"/>
              <a:cs typeface="Andalus" pitchFamily="2" charset="-78"/>
            </a:endParaRPr>
          </a:p>
          <a:p>
            <a:pPr lvl="1" algn="l"/>
            <a:endParaRPr lang="en-US" sz="2000" baseline="30000" dirty="0" smtClean="0">
              <a:solidFill>
                <a:schemeClr val="tx1"/>
              </a:solidFill>
              <a:latin typeface="Andalus" pitchFamily="2" charset="-78"/>
              <a:cs typeface="Andalus" pitchFamily="2" charset="-78"/>
            </a:endParaRPr>
          </a:p>
          <a:p>
            <a:pPr algn="l"/>
            <a:endParaRPr lang="en-US" sz="1800" baseline="30000" dirty="0" smtClean="0">
              <a:solidFill>
                <a:schemeClr val="tx1"/>
              </a:solidFill>
              <a:latin typeface="Andalus" pitchFamily="2" charset="-78"/>
              <a:cs typeface="Andalus" pitchFamily="2" charset="-78"/>
            </a:endParaRPr>
          </a:p>
          <a:p>
            <a:pPr algn="l"/>
            <a:endParaRPr lang="en-US" sz="1800" baseline="30000" dirty="0" smtClean="0">
              <a:solidFill>
                <a:schemeClr val="tx1"/>
              </a:solidFill>
              <a:latin typeface="Andalus" pitchFamily="2" charset="-78"/>
              <a:cs typeface="Andalus" pitchFamily="2" charset="-78"/>
            </a:endParaRPr>
          </a:p>
          <a:p>
            <a:pPr algn="l"/>
            <a:endParaRPr lang="en-US" sz="1800" baseline="30000" dirty="0">
              <a:solidFill>
                <a:schemeClr val="tx1"/>
              </a:solidFill>
              <a:latin typeface="Andalus" pitchFamily="2" charset="-78"/>
              <a:cs typeface="Andalus" pitchFamily="2" charset="-78"/>
            </a:endParaRPr>
          </a:p>
          <a:p>
            <a:pPr algn="l"/>
            <a:endParaRPr lang="en-US" sz="1800" baseline="30000" dirty="0" smtClean="0">
              <a:solidFill>
                <a:schemeClr val="tx1"/>
              </a:solidFill>
              <a:latin typeface="Andalus" pitchFamily="2" charset="-78"/>
              <a:cs typeface="Andalus" pitchFamily="2" charset="-78"/>
            </a:endParaRPr>
          </a:p>
          <a:p>
            <a:pPr algn="l"/>
            <a:r>
              <a:rPr lang="en-US" sz="1800" baseline="30000" dirty="0">
                <a:solidFill>
                  <a:schemeClr val="tx1"/>
                </a:solidFill>
                <a:latin typeface="Andalus" pitchFamily="2" charset="-78"/>
                <a:cs typeface="Andalus" pitchFamily="2" charset="-78"/>
              </a:rPr>
              <a:t> </a:t>
            </a:r>
            <a:r>
              <a:rPr lang="en-US" sz="1800" baseline="30000" dirty="0" smtClean="0">
                <a:solidFill>
                  <a:schemeClr val="tx1"/>
                </a:solidFill>
                <a:latin typeface="Andalus" pitchFamily="2" charset="-78"/>
                <a:cs typeface="Andalus" pitchFamily="2" charset="-78"/>
              </a:rPr>
              <a:t>                                               </a:t>
            </a:r>
          </a:p>
          <a:p>
            <a:pPr algn="l"/>
            <a:endParaRPr lang="en-US" sz="1800" baseline="30000" dirty="0">
              <a:solidFill>
                <a:schemeClr val="tx1"/>
              </a:solidFill>
              <a:latin typeface="Andalus" pitchFamily="2" charset="-78"/>
              <a:cs typeface="Andalus" pitchFamily="2" charset="-78"/>
            </a:endParaRPr>
          </a:p>
          <a:p>
            <a:pPr algn="l"/>
            <a:endParaRPr lang="en-US" sz="1800" baseline="30000" dirty="0" smtClean="0">
              <a:solidFill>
                <a:schemeClr val="tx1"/>
              </a:solidFill>
              <a:latin typeface="Andalus" pitchFamily="2" charset="-78"/>
              <a:cs typeface="Andalus" pitchFamily="2" charset="-78"/>
            </a:endParaRPr>
          </a:p>
          <a:p>
            <a:pPr algn="l"/>
            <a:endParaRPr lang="en-US" sz="1800" baseline="30000" dirty="0">
              <a:solidFill>
                <a:schemeClr val="tx1"/>
              </a:solidFill>
              <a:latin typeface="Andalus" pitchFamily="2" charset="-78"/>
              <a:cs typeface="Andalus" pitchFamily="2" charset="-78"/>
            </a:endParaRPr>
          </a:p>
          <a:p>
            <a:pPr algn="l"/>
            <a:r>
              <a:rPr lang="en-US" sz="1800" baseline="30000" dirty="0" smtClean="0">
                <a:solidFill>
                  <a:schemeClr val="tx1"/>
                </a:solidFill>
                <a:latin typeface="Andalus" pitchFamily="2" charset="-78"/>
                <a:cs typeface="Andalus" pitchFamily="2" charset="-78"/>
              </a:rPr>
              <a:t>                                                         </a:t>
            </a:r>
            <a:endParaRPr lang="en-US" sz="2000" baseline="30000" dirty="0" smtClean="0">
              <a:solidFill>
                <a:schemeClr val="tx1"/>
              </a:solidFill>
              <a:latin typeface="Andalus" pitchFamily="2" charset="-78"/>
              <a:cs typeface="Andalus" pitchFamily="2" charset="-78"/>
            </a:endParaRPr>
          </a:p>
        </p:txBody>
      </p:sp>
      <p:sp>
        <p:nvSpPr>
          <p:cNvPr id="6" name="TextBox 5"/>
          <p:cNvSpPr txBox="1"/>
          <p:nvPr/>
        </p:nvSpPr>
        <p:spPr>
          <a:xfrm>
            <a:off x="2627784" y="2132856"/>
            <a:ext cx="3456384" cy="769441"/>
          </a:xfrm>
          <a:prstGeom prst="rect">
            <a:avLst/>
          </a:prstGeom>
          <a:noFill/>
          <a:effectLst>
            <a:reflection blurRad="6350" stA="50000" endA="300" endPos="90000" dir="5400000" sy="-100000" algn="bl" rotWithShape="0"/>
          </a:effectLst>
        </p:spPr>
        <p:txBody>
          <a:bodyPr wrap="square" rtlCol="0">
            <a:spAutoFit/>
          </a:bodyPr>
          <a:lstStyle/>
          <a:p>
            <a:r>
              <a:rPr lang="en-US" sz="4400" b="1" i="1" dirty="0" smtClean="0">
                <a:latin typeface="Andalus" pitchFamily="2" charset="-78"/>
                <a:cs typeface="Andalus" pitchFamily="2" charset="-78"/>
              </a:rPr>
              <a:t>Steel Design: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404665"/>
            <a:ext cx="7772400" cy="936103"/>
          </a:xfrm>
        </p:spPr>
        <p:txBody>
          <a:bodyPr>
            <a:normAutofit/>
          </a:bodyPr>
          <a:lstStyle/>
          <a:p>
            <a:pPr algn="l"/>
            <a:r>
              <a:rPr lang="en-US" sz="3000" i="1" dirty="0" smtClean="0">
                <a:latin typeface="Andalus" pitchFamily="2" charset="-78"/>
                <a:cs typeface="Andalus" pitchFamily="2" charset="-78"/>
              </a:rPr>
              <a:t>Control points in Truss Design: </a:t>
            </a:r>
            <a:endParaRPr lang="en-US" sz="3000" dirty="0"/>
          </a:p>
        </p:txBody>
      </p:sp>
      <p:sp>
        <p:nvSpPr>
          <p:cNvPr id="3" name="Subtitle 2"/>
          <p:cNvSpPr>
            <a:spLocks noGrp="1"/>
          </p:cNvSpPr>
          <p:nvPr>
            <p:ph type="subTitle" idx="1"/>
          </p:nvPr>
        </p:nvSpPr>
        <p:spPr>
          <a:xfrm>
            <a:off x="971600" y="1412776"/>
            <a:ext cx="7848872" cy="4968552"/>
          </a:xfrm>
        </p:spPr>
        <p:txBody>
          <a:bodyPr>
            <a:normAutofit fontScale="40000" lnSpcReduction="20000"/>
          </a:bodyPr>
          <a:lstStyle/>
          <a:p>
            <a:pPr algn="l"/>
            <a:r>
              <a:rPr lang="en-US" sz="6000" dirty="0" smtClean="0">
                <a:solidFill>
                  <a:schemeClr val="tx1"/>
                </a:solidFill>
                <a:latin typeface="Andalus" pitchFamily="2" charset="-78"/>
                <a:cs typeface="Andalus" pitchFamily="2" charset="-78"/>
              </a:rPr>
              <a:t>1.Angle:</a:t>
            </a:r>
          </a:p>
          <a:p>
            <a:pPr algn="l"/>
            <a:r>
              <a:rPr lang="en-US" dirty="0" smtClean="0">
                <a:solidFill>
                  <a:schemeClr val="tx1"/>
                </a:solidFill>
                <a:latin typeface="Andalus" pitchFamily="2" charset="-78"/>
                <a:cs typeface="Andalus" pitchFamily="2" charset="-78"/>
              </a:rPr>
              <a:t> </a:t>
            </a:r>
            <a:r>
              <a:rPr lang="en-US" sz="4200" dirty="0" smtClean="0">
                <a:solidFill>
                  <a:schemeClr val="tx1"/>
                </a:solidFill>
                <a:latin typeface="Andalus" pitchFamily="2" charset="-78"/>
                <a:cs typeface="Andalus" pitchFamily="2" charset="-78"/>
              </a:rPr>
              <a:t>its preferred to be &lt;30 to drain water .</a:t>
            </a:r>
          </a:p>
          <a:p>
            <a:pPr algn="l"/>
            <a:endParaRPr lang="en-US" sz="4200" dirty="0" smtClean="0">
              <a:solidFill>
                <a:schemeClr val="tx1"/>
              </a:solidFill>
              <a:latin typeface="Andalus" pitchFamily="2" charset="-78"/>
              <a:cs typeface="Andalus" pitchFamily="2" charset="-78"/>
            </a:endParaRPr>
          </a:p>
          <a:p>
            <a:pPr algn="l"/>
            <a:r>
              <a:rPr lang="en-US" sz="4200" dirty="0" smtClean="0">
                <a:solidFill>
                  <a:schemeClr val="tx1"/>
                </a:solidFill>
                <a:latin typeface="Andalus" pitchFamily="2" charset="-78"/>
                <a:cs typeface="Andalus" pitchFamily="2" charset="-78"/>
              </a:rPr>
              <a:t>*an angle of (Ø=26.6)   was suitable .</a:t>
            </a:r>
          </a:p>
          <a:p>
            <a:pPr algn="l"/>
            <a:endParaRPr lang="en-US" dirty="0" smtClean="0">
              <a:solidFill>
                <a:schemeClr val="tx1"/>
              </a:solidFill>
              <a:latin typeface="Andalus" pitchFamily="2" charset="-78"/>
              <a:cs typeface="Andalus" pitchFamily="2" charset="-78"/>
            </a:endParaRPr>
          </a:p>
          <a:p>
            <a:pPr algn="l"/>
            <a:endParaRPr lang="en-US" dirty="0" smtClean="0">
              <a:solidFill>
                <a:schemeClr val="tx1"/>
              </a:solidFill>
              <a:latin typeface="Andalus" pitchFamily="2" charset="-78"/>
              <a:cs typeface="Andalus" pitchFamily="2" charset="-78"/>
            </a:endParaRPr>
          </a:p>
          <a:p>
            <a:pPr algn="l"/>
            <a:endParaRPr lang="en-US" dirty="0" smtClean="0">
              <a:solidFill>
                <a:schemeClr val="tx1"/>
              </a:solidFill>
              <a:latin typeface="Andalus" pitchFamily="2" charset="-78"/>
              <a:cs typeface="Andalus" pitchFamily="2" charset="-78"/>
            </a:endParaRPr>
          </a:p>
          <a:p>
            <a:pPr algn="l"/>
            <a:endParaRPr lang="en-US" dirty="0" smtClean="0">
              <a:solidFill>
                <a:schemeClr val="tx1"/>
              </a:solidFill>
              <a:latin typeface="Andalus" pitchFamily="2" charset="-78"/>
              <a:cs typeface="Andalus" pitchFamily="2" charset="-78"/>
            </a:endParaRPr>
          </a:p>
          <a:p>
            <a:pPr algn="l"/>
            <a:r>
              <a:rPr lang="en-US" sz="4800" dirty="0" smtClean="0">
                <a:solidFill>
                  <a:schemeClr val="tx1"/>
                </a:solidFill>
                <a:latin typeface="Andalus" pitchFamily="2" charset="-78"/>
                <a:cs typeface="Andalus" pitchFamily="2" charset="-78"/>
              </a:rPr>
              <a:t>2</a:t>
            </a:r>
            <a:r>
              <a:rPr lang="en-US" sz="6000" dirty="0" smtClean="0">
                <a:solidFill>
                  <a:schemeClr val="tx1"/>
                </a:solidFill>
                <a:latin typeface="Andalus" pitchFamily="2" charset="-78"/>
                <a:cs typeface="Andalus" pitchFamily="2" charset="-78"/>
              </a:rPr>
              <a:t>. Deflection :less than  both of </a:t>
            </a:r>
          </a:p>
          <a:p>
            <a:pPr algn="l"/>
            <a:endParaRPr lang="en-US" dirty="0" smtClean="0">
              <a:solidFill>
                <a:schemeClr val="tx1"/>
              </a:solidFill>
              <a:latin typeface="Andalus" pitchFamily="2" charset="-78"/>
              <a:cs typeface="Andalus" pitchFamily="2" charset="-78"/>
            </a:endParaRPr>
          </a:p>
          <a:p>
            <a:pPr lvl="0" algn="l"/>
            <a:r>
              <a:rPr lang="en-US" sz="4200" dirty="0" smtClean="0">
                <a:solidFill>
                  <a:schemeClr val="tx1"/>
                </a:solidFill>
                <a:latin typeface="Andalus" pitchFamily="2" charset="-78"/>
                <a:cs typeface="Andalus" pitchFamily="2" charset="-78"/>
              </a:rPr>
              <a:t>* (L.L ONLY)</a:t>
            </a:r>
          </a:p>
          <a:p>
            <a:pPr algn="l"/>
            <a:r>
              <a:rPr lang="en-US" sz="4200" dirty="0" smtClean="0">
                <a:solidFill>
                  <a:schemeClr val="tx1"/>
                </a:solidFill>
                <a:latin typeface="Andalus" pitchFamily="2" charset="-78"/>
                <a:cs typeface="Andalus" pitchFamily="2" charset="-78"/>
              </a:rPr>
              <a:t>Accepted Δ L=L*1000/360</a:t>
            </a:r>
          </a:p>
          <a:p>
            <a:pPr lvl="0" algn="l"/>
            <a:endParaRPr lang="en-US" sz="4200" dirty="0" smtClean="0">
              <a:solidFill>
                <a:schemeClr val="tx1"/>
              </a:solidFill>
              <a:latin typeface="Andalus" pitchFamily="2" charset="-78"/>
              <a:cs typeface="Andalus" pitchFamily="2" charset="-78"/>
            </a:endParaRPr>
          </a:p>
          <a:p>
            <a:pPr lvl="0" algn="l"/>
            <a:endParaRPr lang="en-US" sz="4200" dirty="0" smtClean="0">
              <a:solidFill>
                <a:schemeClr val="tx1"/>
              </a:solidFill>
              <a:latin typeface="Andalus" pitchFamily="2" charset="-78"/>
              <a:cs typeface="Andalus" pitchFamily="2" charset="-78"/>
            </a:endParaRPr>
          </a:p>
          <a:p>
            <a:pPr lvl="0" algn="l"/>
            <a:r>
              <a:rPr lang="en-US" sz="4200" dirty="0" smtClean="0">
                <a:solidFill>
                  <a:schemeClr val="tx1"/>
                </a:solidFill>
                <a:latin typeface="Andalus" pitchFamily="2" charset="-78"/>
                <a:cs typeface="Andalus" pitchFamily="2" charset="-78"/>
              </a:rPr>
              <a:t>* (D.L+ L.L)</a:t>
            </a:r>
          </a:p>
          <a:p>
            <a:pPr algn="l"/>
            <a:r>
              <a:rPr lang="en-US" sz="4200" dirty="0" smtClean="0">
                <a:solidFill>
                  <a:schemeClr val="tx1"/>
                </a:solidFill>
                <a:latin typeface="Andalus" pitchFamily="2" charset="-78"/>
                <a:cs typeface="Andalus" pitchFamily="2" charset="-78"/>
              </a:rPr>
              <a:t>Accepted Δ D + l=L*1000/240       </a:t>
            </a:r>
          </a:p>
          <a:p>
            <a:r>
              <a:rPr lang="en-US" sz="4200" b="1" dirty="0" smtClean="0">
                <a:solidFill>
                  <a:schemeClr val="tx1"/>
                </a:solidFill>
                <a:latin typeface="Andalus" pitchFamily="18" charset="-78"/>
                <a:cs typeface="Andalus" pitchFamily="18" charset="-78"/>
              </a:rPr>
              <a:t>                                                       </a:t>
            </a:r>
            <a:endParaRPr lang="en-US" sz="4200" b="1" i="1" u="sng" dirty="0" smtClean="0">
              <a:solidFill>
                <a:schemeClr val="tx1"/>
              </a:solidFill>
              <a:latin typeface="Andalus" pitchFamily="18" charset="-78"/>
              <a:cs typeface="Andalus" pitchFamily="18" charset="-78"/>
            </a:endParaRPr>
          </a:p>
          <a:p>
            <a:pPr algn="r"/>
            <a:r>
              <a:rPr lang="en-US" sz="7000" b="1" i="1" u="sng" dirty="0" smtClean="0">
                <a:solidFill>
                  <a:schemeClr val="tx1"/>
                </a:solidFill>
                <a:latin typeface="Andalus" pitchFamily="18" charset="-78"/>
                <a:cs typeface="Andalus" pitchFamily="18" charset="-78"/>
              </a:rPr>
              <a:t>CHAMBURING</a:t>
            </a:r>
            <a:endParaRPr lang="en-US" sz="7000" i="1" u="sng" dirty="0" smtClean="0">
              <a:solidFill>
                <a:schemeClr val="tx1"/>
              </a:solidFill>
            </a:endParaRPr>
          </a:p>
          <a:p>
            <a:pPr algn="l"/>
            <a:endParaRPr lang="en-US" dirty="0" smtClean="0">
              <a:solidFill>
                <a:schemeClr val="tx1"/>
              </a:solidFill>
              <a:latin typeface="Andalus" pitchFamily="2" charset="-78"/>
              <a:cs typeface="Andalus" pitchFamily="2" charset="-78"/>
            </a:endParaRPr>
          </a:p>
          <a:p>
            <a:pPr algn="l"/>
            <a:endParaRPr lang="en-US" dirty="0" smtClean="0">
              <a:solidFill>
                <a:schemeClr val="tx1"/>
              </a:solidFill>
              <a:latin typeface="Andalus" pitchFamily="2" charset="-78"/>
              <a:cs typeface="Andalus" pitchFamily="2" charset="-78"/>
            </a:endParaRP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43608" y="548680"/>
            <a:ext cx="6728792" cy="5090120"/>
          </a:xfrm>
        </p:spPr>
        <p:txBody>
          <a:bodyPr/>
          <a:lstStyle/>
          <a:p>
            <a:pPr algn="l"/>
            <a:r>
              <a:rPr lang="en-US" sz="3000" dirty="0" smtClean="0">
                <a:solidFill>
                  <a:schemeClr val="tx1"/>
                </a:solidFill>
                <a:latin typeface="Andalus" pitchFamily="2" charset="-78"/>
                <a:cs typeface="Andalus" pitchFamily="2" charset="-78"/>
              </a:rPr>
              <a:t>3. Sections:</a:t>
            </a:r>
          </a:p>
          <a:p>
            <a:pPr algn="l"/>
            <a:endParaRPr lang="en-US" sz="2400" dirty="0" smtClean="0">
              <a:solidFill>
                <a:schemeClr val="tx1"/>
              </a:solidFill>
              <a:latin typeface="Andalus" pitchFamily="2" charset="-78"/>
              <a:cs typeface="Andalus" pitchFamily="2" charset="-78"/>
            </a:endParaRPr>
          </a:p>
          <a:p>
            <a:pPr lvl="1" algn="l">
              <a:buFont typeface="Arial" charset="0"/>
              <a:buChar char="•"/>
            </a:pPr>
            <a:r>
              <a:rPr lang="en-US" sz="2000" dirty="0" smtClean="0">
                <a:solidFill>
                  <a:schemeClr val="tx1"/>
                </a:solidFill>
                <a:latin typeface="Andalus" pitchFamily="2" charset="-78"/>
                <a:cs typeface="Andalus" pitchFamily="2" charset="-78"/>
              </a:rPr>
              <a:t>Double symmetry sections.</a:t>
            </a:r>
          </a:p>
          <a:p>
            <a:pPr lvl="1" algn="l">
              <a:buFont typeface="Arial" charset="0"/>
              <a:buChar char="•"/>
            </a:pPr>
            <a:r>
              <a:rPr lang="en-US" sz="2000" dirty="0" smtClean="0">
                <a:solidFill>
                  <a:schemeClr val="tx1"/>
                </a:solidFill>
                <a:latin typeface="Andalus" pitchFamily="2" charset="-78"/>
                <a:cs typeface="Andalus" pitchFamily="2" charset="-78"/>
              </a:rPr>
              <a:t> min weight.  </a:t>
            </a:r>
            <a:endParaRPr lang="en-US" dirty="0"/>
          </a:p>
        </p:txBody>
      </p:sp>
      <p:graphicFrame>
        <p:nvGraphicFramePr>
          <p:cNvPr id="4" name="Table 3"/>
          <p:cNvGraphicFramePr>
            <a:graphicFrameLocks noGrp="1"/>
          </p:cNvGraphicFramePr>
          <p:nvPr/>
        </p:nvGraphicFramePr>
        <p:xfrm>
          <a:off x="1331640" y="3212976"/>
          <a:ext cx="6888087" cy="936104"/>
        </p:xfrm>
        <a:graphic>
          <a:graphicData uri="http://schemas.openxmlformats.org/drawingml/2006/table">
            <a:tbl>
              <a:tblPr firstRow="1" bandRow="1">
                <a:tableStyleId>{5C22544A-7EE6-4342-B048-85BDC9FD1C3A}</a:tableStyleId>
              </a:tblPr>
              <a:tblGrid>
                <a:gridCol w="2296029"/>
                <a:gridCol w="2296029"/>
                <a:gridCol w="2296029"/>
              </a:tblGrid>
              <a:tr h="468052">
                <a:tc>
                  <a:txBody>
                    <a:bodyPr/>
                    <a:lstStyle/>
                    <a:p>
                      <a:pPr marL="457200" algn="ctr">
                        <a:lnSpc>
                          <a:spcPct val="115000"/>
                        </a:lnSpc>
                        <a:spcAft>
                          <a:spcPts val="0"/>
                        </a:spcAft>
                      </a:pPr>
                      <a:r>
                        <a:rPr lang="en-US" sz="1800" b="0" dirty="0">
                          <a:solidFill>
                            <a:srgbClr val="000000"/>
                          </a:solidFill>
                          <a:latin typeface="Andalus" pitchFamily="18" charset="-78"/>
                          <a:ea typeface="Candara"/>
                          <a:cs typeface="Andalus" pitchFamily="18" charset="-78"/>
                        </a:rPr>
                        <a:t>item</a:t>
                      </a:r>
                      <a:endParaRPr lang="en-US" sz="1800" b="0" dirty="0">
                        <a:latin typeface="Andalus" pitchFamily="18" charset="-78"/>
                        <a:ea typeface="Century Gothic"/>
                        <a:cs typeface="Andalus" pitchFamily="18" charset="-78"/>
                      </a:endParaRPr>
                    </a:p>
                  </a:txBody>
                  <a:tcPr marL="68580" marR="68580" marT="0" marB="0"/>
                </a:tc>
                <a:tc>
                  <a:txBody>
                    <a:bodyPr/>
                    <a:lstStyle/>
                    <a:p>
                      <a:pPr marL="457200" algn="ctr">
                        <a:lnSpc>
                          <a:spcPct val="115000"/>
                        </a:lnSpc>
                        <a:spcAft>
                          <a:spcPts val="0"/>
                        </a:spcAft>
                      </a:pPr>
                      <a:r>
                        <a:rPr lang="en-US" sz="1800" b="0" dirty="0">
                          <a:solidFill>
                            <a:srgbClr val="000000"/>
                          </a:solidFill>
                          <a:latin typeface="Andalus" pitchFamily="18" charset="-78"/>
                          <a:ea typeface="Candara"/>
                          <a:cs typeface="Andalus" pitchFamily="18" charset="-78"/>
                        </a:rPr>
                        <a:t>Tube</a:t>
                      </a:r>
                      <a:endParaRPr lang="en-US" sz="1800" b="0" dirty="0">
                        <a:latin typeface="Andalus" pitchFamily="18" charset="-78"/>
                        <a:ea typeface="Century Gothic"/>
                        <a:cs typeface="Andalus" pitchFamily="18" charset="-78"/>
                      </a:endParaRPr>
                    </a:p>
                  </a:txBody>
                  <a:tcPr marL="68580" marR="68580" marT="0" marB="0"/>
                </a:tc>
                <a:tc>
                  <a:txBody>
                    <a:bodyPr/>
                    <a:lstStyle/>
                    <a:p>
                      <a:pPr marL="457200" algn="ctr">
                        <a:lnSpc>
                          <a:spcPct val="115000"/>
                        </a:lnSpc>
                        <a:spcAft>
                          <a:spcPts val="0"/>
                        </a:spcAft>
                      </a:pPr>
                      <a:r>
                        <a:rPr lang="en-US" sz="1800" b="0" dirty="0">
                          <a:solidFill>
                            <a:srgbClr val="000000"/>
                          </a:solidFill>
                          <a:latin typeface="Andalus" pitchFamily="18" charset="-78"/>
                          <a:ea typeface="Candara"/>
                          <a:cs typeface="Andalus" pitchFamily="18" charset="-78"/>
                        </a:rPr>
                        <a:t>pipe</a:t>
                      </a:r>
                      <a:endParaRPr lang="en-US" sz="1800" b="0" dirty="0">
                        <a:latin typeface="Andalus" pitchFamily="18" charset="-78"/>
                        <a:ea typeface="Century Gothic"/>
                        <a:cs typeface="Andalus" pitchFamily="18" charset="-78"/>
                      </a:endParaRPr>
                    </a:p>
                  </a:txBody>
                  <a:tcPr marL="68580" marR="68580" marT="0" marB="0"/>
                </a:tc>
              </a:tr>
              <a:tr h="468052">
                <a:tc>
                  <a:txBody>
                    <a:bodyPr/>
                    <a:lstStyle/>
                    <a:p>
                      <a:pPr marL="457200" algn="ctr">
                        <a:lnSpc>
                          <a:spcPct val="115000"/>
                        </a:lnSpc>
                        <a:spcAft>
                          <a:spcPts val="0"/>
                        </a:spcAft>
                      </a:pPr>
                      <a:r>
                        <a:rPr lang="en-US" sz="1800" b="0" dirty="0">
                          <a:solidFill>
                            <a:srgbClr val="000000"/>
                          </a:solidFill>
                          <a:latin typeface="Andalus" pitchFamily="18" charset="-78"/>
                          <a:ea typeface="Candara"/>
                          <a:cs typeface="Andalus" pitchFamily="18" charset="-78"/>
                        </a:rPr>
                        <a:t>Dead weight (KN)</a:t>
                      </a:r>
                      <a:endParaRPr lang="en-US" sz="1800" b="0" dirty="0">
                        <a:latin typeface="Andalus" pitchFamily="18" charset="-78"/>
                        <a:ea typeface="Century Gothic"/>
                        <a:cs typeface="Andalus" pitchFamily="18" charset="-78"/>
                      </a:endParaRPr>
                    </a:p>
                  </a:txBody>
                  <a:tcPr marL="68580" marR="68580" marT="0" marB="0"/>
                </a:tc>
                <a:tc>
                  <a:txBody>
                    <a:bodyPr/>
                    <a:lstStyle/>
                    <a:p>
                      <a:pPr marL="457200" algn="ctr">
                        <a:lnSpc>
                          <a:spcPct val="115000"/>
                        </a:lnSpc>
                        <a:spcAft>
                          <a:spcPts val="0"/>
                        </a:spcAft>
                      </a:pPr>
                      <a:r>
                        <a:rPr lang="en-US" sz="1800" dirty="0">
                          <a:solidFill>
                            <a:srgbClr val="000000"/>
                          </a:solidFill>
                          <a:latin typeface="Andalus" pitchFamily="18" charset="-78"/>
                          <a:ea typeface="Candara"/>
                          <a:cs typeface="Andalus" pitchFamily="18" charset="-78"/>
                        </a:rPr>
                        <a:t>90.30</a:t>
                      </a:r>
                      <a:endParaRPr lang="en-US" sz="1800" dirty="0">
                        <a:latin typeface="Andalus" pitchFamily="18" charset="-78"/>
                        <a:ea typeface="Century Gothic"/>
                        <a:cs typeface="Andalus" pitchFamily="18" charset="-78"/>
                      </a:endParaRPr>
                    </a:p>
                  </a:txBody>
                  <a:tcPr marL="68580" marR="68580" marT="0" marB="0"/>
                </a:tc>
                <a:tc>
                  <a:txBody>
                    <a:bodyPr/>
                    <a:lstStyle/>
                    <a:p>
                      <a:pPr marL="457200" algn="ctr">
                        <a:lnSpc>
                          <a:spcPct val="115000"/>
                        </a:lnSpc>
                        <a:spcAft>
                          <a:spcPts val="0"/>
                        </a:spcAft>
                      </a:pPr>
                      <a:r>
                        <a:rPr lang="en-US" sz="1800" dirty="0">
                          <a:solidFill>
                            <a:srgbClr val="000000"/>
                          </a:solidFill>
                          <a:latin typeface="Andalus" pitchFamily="18" charset="-78"/>
                          <a:ea typeface="Candara"/>
                          <a:cs typeface="Andalus" pitchFamily="18" charset="-78"/>
                        </a:rPr>
                        <a:t>93.332</a:t>
                      </a:r>
                      <a:endParaRPr lang="en-US" sz="1800" dirty="0">
                        <a:latin typeface="Andalus" pitchFamily="18" charset="-78"/>
                        <a:ea typeface="Century Gothic"/>
                        <a:cs typeface="Andalus" pitchFamily="18" charset="-78"/>
                      </a:endParaRPr>
                    </a:p>
                  </a:txBody>
                  <a:tcPr marL="68580" marR="68580" marT="0" marB="0"/>
                </a:tc>
              </a:tr>
            </a:tbl>
          </a:graphicData>
        </a:graphic>
      </p:graphicFrame>
      <p:sp>
        <p:nvSpPr>
          <p:cNvPr id="5" name="Rectangle 4"/>
          <p:cNvSpPr/>
          <p:nvPr/>
        </p:nvSpPr>
        <p:spPr>
          <a:xfrm>
            <a:off x="1115616" y="4365104"/>
            <a:ext cx="7272808" cy="553998"/>
          </a:xfrm>
          <a:prstGeom prst="rect">
            <a:avLst/>
          </a:prstGeom>
        </p:spPr>
        <p:txBody>
          <a:bodyPr wrap="square">
            <a:spAutoFit/>
          </a:bodyPr>
          <a:lstStyle/>
          <a:p>
            <a:pPr lvl="0" algn="ctr" fontAlgn="base">
              <a:spcBef>
                <a:spcPct val="0"/>
              </a:spcBef>
              <a:spcAft>
                <a:spcPct val="0"/>
              </a:spcAft>
            </a:pPr>
            <a:r>
              <a:rPr lang="en-US" sz="1500" b="1" i="1" dirty="0" smtClean="0">
                <a:latin typeface="Andalus" pitchFamily="2" charset="-78"/>
                <a:ea typeface="Candara" pitchFamily="34" charset="0"/>
                <a:cs typeface="Andalus" pitchFamily="2" charset="-78"/>
              </a:rPr>
              <a:t>Table : </a:t>
            </a:r>
            <a:r>
              <a:rPr lang="en-US" sz="1500" i="1" dirty="0" smtClean="0">
                <a:latin typeface="Andalus" pitchFamily="2" charset="-78"/>
                <a:ea typeface="Candara" pitchFamily="34" charset="0"/>
                <a:cs typeface="Andalus" pitchFamily="2" charset="-78"/>
              </a:rPr>
              <a:t>Weight comparison of the truss using different types of double symmetry sections (tube and pipe)</a:t>
            </a:r>
            <a:endParaRPr lang="en-US" sz="1500" dirty="0" smtClean="0">
              <a:latin typeface="Andalus" pitchFamily="2" charset="-78"/>
              <a:cs typeface="Andalus" pitchFamily="2" charset="-7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1"/>
          <p:cNvPicPr>
            <a:picLocks noChangeAspect="1" noChangeArrowheads="1"/>
          </p:cNvPicPr>
          <p:nvPr/>
        </p:nvPicPr>
        <p:blipFill>
          <a:blip r:embed="rId3" cstate="print"/>
          <a:srcRect/>
          <a:stretch>
            <a:fillRect/>
          </a:stretch>
        </p:blipFill>
        <p:spPr bwMode="auto">
          <a:xfrm>
            <a:off x="0" y="0"/>
            <a:ext cx="9144000" cy="6857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5536" y="0"/>
            <a:ext cx="6264696" cy="720080"/>
          </a:xfrm>
        </p:spPr>
        <p:txBody>
          <a:bodyPr>
            <a:normAutofit/>
          </a:bodyPr>
          <a:lstStyle/>
          <a:p>
            <a:pPr algn="l">
              <a:buFont typeface="Wingdings" pitchFamily="2" charset="2"/>
              <a:buChar char="Ø"/>
            </a:pPr>
            <a:r>
              <a:rPr lang="en-US" sz="3000" dirty="0" smtClean="0">
                <a:latin typeface="Andalus" pitchFamily="18" charset="-78"/>
                <a:cs typeface="Andalus" pitchFamily="18" charset="-78"/>
              </a:rPr>
              <a:t>Design of members:</a:t>
            </a:r>
            <a:endParaRPr lang="en-US" sz="3000" dirty="0">
              <a:latin typeface="Andalus" pitchFamily="18" charset="-78"/>
              <a:cs typeface="Andalus" pitchFamily="18" charset="-78"/>
            </a:endParaRPr>
          </a:p>
        </p:txBody>
      </p:sp>
      <p:sp>
        <p:nvSpPr>
          <p:cNvPr id="5" name="Subtitle 4"/>
          <p:cNvSpPr>
            <a:spLocks noGrp="1"/>
          </p:cNvSpPr>
          <p:nvPr>
            <p:ph type="subTitle" idx="1"/>
          </p:nvPr>
        </p:nvSpPr>
        <p:spPr>
          <a:xfrm>
            <a:off x="539552" y="836712"/>
            <a:ext cx="2952328" cy="3888432"/>
          </a:xfrm>
        </p:spPr>
        <p:txBody>
          <a:bodyPr>
            <a:normAutofit/>
          </a:bodyPr>
          <a:lstStyle/>
          <a:p>
            <a:pPr algn="l"/>
            <a:r>
              <a:rPr lang="en-US" sz="2000" dirty="0" smtClean="0">
                <a:solidFill>
                  <a:schemeClr val="tx1"/>
                </a:solidFill>
                <a:latin typeface="Andalus" pitchFamily="18" charset="-78"/>
                <a:cs typeface="Andalus" pitchFamily="18" charset="-78"/>
              </a:rPr>
              <a:t>*  Compression members:</a:t>
            </a:r>
          </a:p>
          <a:p>
            <a:pPr algn="l"/>
            <a:r>
              <a:rPr lang="en-US" sz="2000" dirty="0" smtClean="0">
                <a:solidFill>
                  <a:schemeClr val="tx1"/>
                </a:solidFill>
                <a:latin typeface="Andalus" pitchFamily="18" charset="-78"/>
                <a:cs typeface="Andalus" pitchFamily="18" charset="-78"/>
              </a:rPr>
              <a:t>If λ &lt; 1.5</a:t>
            </a:r>
          </a:p>
          <a:p>
            <a:pPr algn="l"/>
            <a:r>
              <a:rPr lang="en-US" sz="2000" dirty="0" smtClean="0">
                <a:solidFill>
                  <a:schemeClr val="tx1"/>
                </a:solidFill>
                <a:latin typeface="Andalus" pitchFamily="18" charset="-78"/>
                <a:cs typeface="Andalus" pitchFamily="18" charset="-78"/>
              </a:rPr>
              <a:t>Inelastic region:</a:t>
            </a:r>
          </a:p>
          <a:p>
            <a:pPr algn="l"/>
            <a:r>
              <a:rPr lang="en-US" sz="2000" dirty="0" err="1" smtClean="0">
                <a:solidFill>
                  <a:schemeClr val="tx1"/>
                </a:solidFill>
                <a:latin typeface="Andalus" pitchFamily="18" charset="-78"/>
                <a:cs typeface="Andalus" pitchFamily="18" charset="-78"/>
              </a:rPr>
              <a:t>F</a:t>
            </a:r>
            <a:r>
              <a:rPr lang="en-US" sz="2000" baseline="-25000" dirty="0" err="1" smtClean="0">
                <a:solidFill>
                  <a:schemeClr val="tx1"/>
                </a:solidFill>
                <a:latin typeface="Andalus" pitchFamily="18" charset="-78"/>
                <a:cs typeface="Andalus" pitchFamily="18" charset="-78"/>
              </a:rPr>
              <a:t>cr</a:t>
            </a:r>
            <a:r>
              <a:rPr lang="en-US" sz="2000" baseline="-25000" dirty="0" smtClean="0">
                <a:solidFill>
                  <a:schemeClr val="tx1"/>
                </a:solidFill>
                <a:latin typeface="Andalus" pitchFamily="18" charset="-78"/>
                <a:cs typeface="Andalus" pitchFamily="18" charset="-78"/>
              </a:rPr>
              <a:t> </a:t>
            </a:r>
            <a:r>
              <a:rPr lang="en-US" sz="2000" dirty="0" smtClean="0">
                <a:solidFill>
                  <a:schemeClr val="tx1"/>
                </a:solidFill>
                <a:latin typeface="Andalus" pitchFamily="18" charset="-78"/>
                <a:cs typeface="Andalus" pitchFamily="18" charset="-78"/>
              </a:rPr>
              <a:t>= (</a:t>
            </a:r>
            <a:r>
              <a:rPr lang="en-US" sz="2000" baseline="-25000" dirty="0" smtClean="0">
                <a:solidFill>
                  <a:schemeClr val="tx1"/>
                </a:solidFill>
                <a:latin typeface="Andalus" pitchFamily="18" charset="-78"/>
                <a:cs typeface="Andalus" pitchFamily="18" charset="-78"/>
              </a:rPr>
              <a:t>0.658</a:t>
            </a:r>
            <a:r>
              <a:rPr lang="en-US" sz="2000" dirty="0" smtClean="0">
                <a:solidFill>
                  <a:schemeClr val="tx1"/>
                </a:solidFill>
                <a:latin typeface="Andalus" pitchFamily="18" charset="-78"/>
                <a:cs typeface="Andalus" pitchFamily="18" charset="-78"/>
              </a:rPr>
              <a:t> </a:t>
            </a:r>
            <a:r>
              <a:rPr lang="en-US" sz="2000" baseline="30000" dirty="0" err="1" smtClean="0">
                <a:solidFill>
                  <a:schemeClr val="tx1"/>
                </a:solidFill>
                <a:latin typeface="Andalus" pitchFamily="18" charset="-78"/>
                <a:cs typeface="Andalus" pitchFamily="18" charset="-78"/>
              </a:rPr>
              <a:t>Fy</a:t>
            </a:r>
            <a:r>
              <a:rPr lang="en-US" sz="2000" baseline="30000" dirty="0" smtClean="0">
                <a:solidFill>
                  <a:schemeClr val="tx1"/>
                </a:solidFill>
                <a:latin typeface="Andalus" pitchFamily="18" charset="-78"/>
                <a:cs typeface="Andalus" pitchFamily="18" charset="-78"/>
              </a:rPr>
              <a:t>/Fe</a:t>
            </a:r>
            <a:r>
              <a:rPr lang="en-US" sz="2000" dirty="0" smtClean="0">
                <a:solidFill>
                  <a:schemeClr val="tx1"/>
                </a:solidFill>
                <a:latin typeface="Andalus" pitchFamily="18" charset="-78"/>
                <a:cs typeface="Andalus" pitchFamily="18" charset="-78"/>
              </a:rPr>
              <a:t>) </a:t>
            </a:r>
            <a:r>
              <a:rPr lang="en-US" sz="2000" dirty="0" err="1" smtClean="0">
                <a:solidFill>
                  <a:schemeClr val="tx1"/>
                </a:solidFill>
                <a:latin typeface="Andalus" pitchFamily="18" charset="-78"/>
                <a:cs typeface="Andalus" pitchFamily="18" charset="-78"/>
              </a:rPr>
              <a:t>F</a:t>
            </a:r>
            <a:r>
              <a:rPr lang="en-US" sz="2000" baseline="-25000" dirty="0" err="1" smtClean="0">
                <a:solidFill>
                  <a:schemeClr val="tx1"/>
                </a:solidFill>
                <a:latin typeface="Andalus" pitchFamily="18" charset="-78"/>
                <a:cs typeface="Andalus" pitchFamily="18" charset="-78"/>
              </a:rPr>
              <a:t>y</a:t>
            </a:r>
            <a:endParaRPr lang="en-US" sz="2000" dirty="0" smtClean="0">
              <a:solidFill>
                <a:schemeClr val="tx1"/>
              </a:solidFill>
              <a:latin typeface="Andalus" pitchFamily="18" charset="-78"/>
              <a:cs typeface="Andalus" pitchFamily="18" charset="-78"/>
            </a:endParaRPr>
          </a:p>
          <a:p>
            <a:pPr algn="l"/>
            <a:r>
              <a:rPr lang="en-US" sz="2000" dirty="0" smtClean="0">
                <a:solidFill>
                  <a:schemeClr val="tx1"/>
                </a:solidFill>
                <a:latin typeface="Andalus" pitchFamily="18" charset="-78"/>
                <a:cs typeface="Andalus" pitchFamily="18" charset="-78"/>
              </a:rPr>
              <a:t> </a:t>
            </a:r>
          </a:p>
          <a:p>
            <a:pPr algn="l"/>
            <a:r>
              <a:rPr lang="en-US" sz="2000" dirty="0" smtClean="0">
                <a:solidFill>
                  <a:schemeClr val="tx1"/>
                </a:solidFill>
                <a:latin typeface="Andalus" pitchFamily="18" charset="-78"/>
                <a:cs typeface="Andalus" pitchFamily="18" charset="-78"/>
              </a:rPr>
              <a:t>If λ &gt; 1.5</a:t>
            </a:r>
          </a:p>
          <a:p>
            <a:pPr algn="l"/>
            <a:r>
              <a:rPr lang="en-US" sz="2000" dirty="0" smtClean="0">
                <a:solidFill>
                  <a:schemeClr val="tx1"/>
                </a:solidFill>
                <a:latin typeface="Andalus" pitchFamily="18" charset="-78"/>
                <a:cs typeface="Andalus" pitchFamily="18" charset="-78"/>
              </a:rPr>
              <a:t>Elastic region:</a:t>
            </a:r>
          </a:p>
          <a:p>
            <a:pPr algn="l"/>
            <a:r>
              <a:rPr lang="en-US" sz="2000" dirty="0" err="1" smtClean="0">
                <a:solidFill>
                  <a:schemeClr val="tx1"/>
                </a:solidFill>
                <a:latin typeface="Andalus" pitchFamily="18" charset="-78"/>
                <a:cs typeface="Andalus" pitchFamily="18" charset="-78"/>
              </a:rPr>
              <a:t>F</a:t>
            </a:r>
            <a:r>
              <a:rPr lang="en-US" sz="2000" baseline="-25000" dirty="0" err="1" smtClean="0">
                <a:solidFill>
                  <a:schemeClr val="tx1"/>
                </a:solidFill>
                <a:latin typeface="Andalus" pitchFamily="18" charset="-78"/>
                <a:cs typeface="Andalus" pitchFamily="18" charset="-78"/>
              </a:rPr>
              <a:t>cr</a:t>
            </a:r>
            <a:r>
              <a:rPr lang="en-US" sz="2000" baseline="-25000" dirty="0" smtClean="0">
                <a:solidFill>
                  <a:schemeClr val="tx1"/>
                </a:solidFill>
                <a:latin typeface="Andalus" pitchFamily="18" charset="-78"/>
                <a:cs typeface="Andalus" pitchFamily="18" charset="-78"/>
              </a:rPr>
              <a:t> </a:t>
            </a:r>
            <a:r>
              <a:rPr lang="en-US" sz="2000" dirty="0" smtClean="0">
                <a:solidFill>
                  <a:schemeClr val="tx1"/>
                </a:solidFill>
                <a:latin typeface="Andalus" pitchFamily="18" charset="-78"/>
                <a:cs typeface="Andalus" pitchFamily="18" charset="-78"/>
              </a:rPr>
              <a:t>= 0.877 *Fe</a:t>
            </a:r>
          </a:p>
          <a:p>
            <a:pPr algn="l"/>
            <a:endParaRPr lang="en-US" sz="2000" dirty="0" smtClean="0">
              <a:solidFill>
                <a:schemeClr val="tx1"/>
              </a:solidFill>
              <a:latin typeface="Andalus" pitchFamily="18" charset="-78"/>
              <a:cs typeface="Andalus" pitchFamily="18" charset="-78"/>
            </a:endParaRPr>
          </a:p>
          <a:p>
            <a:pPr algn="l"/>
            <a:r>
              <a:rPr lang="en-US" sz="2000" dirty="0" smtClean="0">
                <a:solidFill>
                  <a:schemeClr val="tx1"/>
                </a:solidFill>
                <a:latin typeface="Andalus" pitchFamily="18" charset="-78"/>
                <a:cs typeface="Andalus" pitchFamily="18" charset="-78"/>
              </a:rPr>
              <a:t>Ø </a:t>
            </a:r>
            <a:r>
              <a:rPr lang="en-US" sz="2000" dirty="0" err="1" smtClean="0">
                <a:solidFill>
                  <a:schemeClr val="tx1"/>
                </a:solidFill>
                <a:latin typeface="Andalus" pitchFamily="18" charset="-78"/>
                <a:cs typeface="Andalus" pitchFamily="18" charset="-78"/>
              </a:rPr>
              <a:t>Pn</a:t>
            </a:r>
            <a:r>
              <a:rPr lang="en-US" sz="2000" dirty="0" smtClean="0">
                <a:solidFill>
                  <a:schemeClr val="tx1"/>
                </a:solidFill>
                <a:latin typeface="Andalus" pitchFamily="18" charset="-78"/>
                <a:cs typeface="Andalus" pitchFamily="18" charset="-78"/>
              </a:rPr>
              <a:t> = Ø*</a:t>
            </a:r>
            <a:r>
              <a:rPr lang="en-US" sz="2000" dirty="0" err="1" smtClean="0">
                <a:solidFill>
                  <a:schemeClr val="tx1"/>
                </a:solidFill>
                <a:latin typeface="Andalus" pitchFamily="18" charset="-78"/>
                <a:cs typeface="Andalus" pitchFamily="18" charset="-78"/>
              </a:rPr>
              <a:t>F</a:t>
            </a:r>
            <a:r>
              <a:rPr lang="en-US" sz="2000" baseline="-25000" dirty="0" err="1" smtClean="0">
                <a:solidFill>
                  <a:schemeClr val="tx1"/>
                </a:solidFill>
                <a:latin typeface="Andalus" pitchFamily="18" charset="-78"/>
                <a:cs typeface="Andalus" pitchFamily="18" charset="-78"/>
              </a:rPr>
              <a:t>cr</a:t>
            </a:r>
            <a:r>
              <a:rPr lang="en-US" sz="2000" dirty="0" smtClean="0">
                <a:solidFill>
                  <a:schemeClr val="tx1"/>
                </a:solidFill>
                <a:latin typeface="Andalus" pitchFamily="18" charset="-78"/>
                <a:cs typeface="Andalus" pitchFamily="18" charset="-78"/>
              </a:rPr>
              <a:t>*Ag</a:t>
            </a:r>
          </a:p>
        </p:txBody>
      </p:sp>
      <p:sp>
        <p:nvSpPr>
          <p:cNvPr id="6" name="TextBox 5"/>
          <p:cNvSpPr txBox="1"/>
          <p:nvPr/>
        </p:nvSpPr>
        <p:spPr>
          <a:xfrm>
            <a:off x="5148064" y="1124744"/>
            <a:ext cx="3672408" cy="3416320"/>
          </a:xfrm>
          <a:prstGeom prst="rect">
            <a:avLst/>
          </a:prstGeom>
          <a:noFill/>
        </p:spPr>
        <p:txBody>
          <a:bodyPr wrap="square" rtlCol="0">
            <a:spAutoFit/>
          </a:bodyPr>
          <a:lstStyle/>
          <a:p>
            <a:r>
              <a:rPr lang="en-US" dirty="0" smtClean="0">
                <a:latin typeface="Andalus" pitchFamily="18" charset="-78"/>
                <a:cs typeface="Andalus" pitchFamily="18" charset="-78"/>
              </a:rPr>
              <a:t>*  Tension members:</a:t>
            </a:r>
          </a:p>
          <a:p>
            <a:endParaRPr lang="en-US" dirty="0" smtClean="0">
              <a:latin typeface="Andalus" pitchFamily="18" charset="-78"/>
              <a:cs typeface="Andalus" pitchFamily="18" charset="-78"/>
            </a:endParaRPr>
          </a:p>
          <a:p>
            <a:r>
              <a:rPr lang="en-US" dirty="0" err="1" smtClean="0">
                <a:latin typeface="Andalus" pitchFamily="18" charset="-78"/>
                <a:cs typeface="Andalus" pitchFamily="18" charset="-78"/>
              </a:rPr>
              <a:t>Yeild</a:t>
            </a:r>
            <a:r>
              <a:rPr lang="en-US" dirty="0" smtClean="0">
                <a:latin typeface="Andalus" pitchFamily="18" charset="-78"/>
                <a:cs typeface="Andalus" pitchFamily="18" charset="-78"/>
              </a:rPr>
              <a:t>:</a:t>
            </a:r>
          </a:p>
          <a:p>
            <a:r>
              <a:rPr lang="en-US" dirty="0" smtClean="0">
                <a:latin typeface="Andalus" pitchFamily="18" charset="-78"/>
                <a:cs typeface="Andalus" pitchFamily="18" charset="-78"/>
              </a:rPr>
              <a:t> </a:t>
            </a:r>
          </a:p>
          <a:p>
            <a:r>
              <a:rPr lang="en-US" dirty="0" err="1" smtClean="0">
                <a:latin typeface="Andalus" pitchFamily="18" charset="-78"/>
                <a:cs typeface="Andalus" pitchFamily="18" charset="-78"/>
              </a:rPr>
              <a:t>Ø</a:t>
            </a:r>
            <a:r>
              <a:rPr lang="en-US" baseline="-25000" dirty="0" err="1" smtClean="0">
                <a:latin typeface="Andalus" pitchFamily="18" charset="-78"/>
                <a:cs typeface="Andalus" pitchFamily="18" charset="-78"/>
              </a:rPr>
              <a:t>t</a:t>
            </a:r>
            <a:r>
              <a:rPr lang="en-US" baseline="-25000" dirty="0" smtClean="0">
                <a:latin typeface="Andalus" pitchFamily="18" charset="-78"/>
                <a:cs typeface="Andalus" pitchFamily="18" charset="-78"/>
              </a:rPr>
              <a:t> </a:t>
            </a:r>
            <a:r>
              <a:rPr lang="en-US" dirty="0" err="1" smtClean="0">
                <a:latin typeface="Andalus" pitchFamily="18" charset="-78"/>
                <a:cs typeface="Andalus" pitchFamily="18" charset="-78"/>
              </a:rPr>
              <a:t>Pn</a:t>
            </a:r>
            <a:r>
              <a:rPr lang="en-US" dirty="0" smtClean="0">
                <a:latin typeface="Andalus" pitchFamily="18" charset="-78"/>
                <a:cs typeface="Andalus" pitchFamily="18" charset="-78"/>
              </a:rPr>
              <a:t>=</a:t>
            </a:r>
          </a:p>
          <a:p>
            <a:endParaRPr lang="en-US" dirty="0" smtClean="0">
              <a:latin typeface="Andalus" pitchFamily="18" charset="-78"/>
              <a:cs typeface="Andalus" pitchFamily="18" charset="-78"/>
            </a:endParaRPr>
          </a:p>
          <a:p>
            <a:endParaRPr lang="en-US" dirty="0" smtClean="0">
              <a:latin typeface="Andalus" pitchFamily="18" charset="-78"/>
              <a:cs typeface="Andalus" pitchFamily="18" charset="-78"/>
            </a:endParaRPr>
          </a:p>
          <a:p>
            <a:endParaRPr lang="en-US" dirty="0" smtClean="0">
              <a:latin typeface="Andalus" pitchFamily="18" charset="-78"/>
              <a:cs typeface="Andalus" pitchFamily="18" charset="-78"/>
            </a:endParaRPr>
          </a:p>
          <a:p>
            <a:r>
              <a:rPr lang="en-US" dirty="0" smtClean="0">
                <a:latin typeface="Andalus" pitchFamily="18" charset="-78"/>
                <a:cs typeface="Andalus" pitchFamily="18" charset="-78"/>
              </a:rPr>
              <a:t>Fracture:</a:t>
            </a:r>
          </a:p>
          <a:p>
            <a:endParaRPr lang="en-US" dirty="0" smtClean="0">
              <a:latin typeface="Andalus" pitchFamily="18" charset="-78"/>
              <a:cs typeface="Andalus" pitchFamily="18" charset="-78"/>
            </a:endParaRPr>
          </a:p>
          <a:p>
            <a:r>
              <a:rPr lang="en-US" dirty="0" err="1" smtClean="0">
                <a:latin typeface="Andalus" pitchFamily="18" charset="-78"/>
                <a:cs typeface="Andalus" pitchFamily="18" charset="-78"/>
              </a:rPr>
              <a:t>Ø</a:t>
            </a:r>
            <a:r>
              <a:rPr lang="en-US" baseline="-25000" dirty="0" err="1" smtClean="0">
                <a:latin typeface="Andalus" pitchFamily="18" charset="-78"/>
                <a:cs typeface="Andalus" pitchFamily="18" charset="-78"/>
              </a:rPr>
              <a:t>t</a:t>
            </a:r>
            <a:r>
              <a:rPr lang="en-US" baseline="-25000" dirty="0" smtClean="0">
                <a:latin typeface="Andalus" pitchFamily="18" charset="-78"/>
                <a:cs typeface="Andalus" pitchFamily="18" charset="-78"/>
              </a:rPr>
              <a:t> </a:t>
            </a:r>
            <a:r>
              <a:rPr lang="en-US" dirty="0" err="1" smtClean="0">
                <a:latin typeface="Andalus" pitchFamily="18" charset="-78"/>
                <a:cs typeface="Andalus" pitchFamily="18" charset="-78"/>
              </a:rPr>
              <a:t>Pn</a:t>
            </a:r>
            <a:r>
              <a:rPr lang="en-US" dirty="0" smtClean="0">
                <a:latin typeface="Andalus" pitchFamily="18" charset="-78"/>
                <a:cs typeface="Andalus" pitchFamily="18" charset="-78"/>
              </a:rPr>
              <a:t>=</a:t>
            </a:r>
          </a:p>
          <a:p>
            <a:endParaRPr lang="en-US" dirty="0" smtClean="0">
              <a:latin typeface="Andalus" pitchFamily="18" charset="-78"/>
              <a:cs typeface="Andalus" pitchFamily="18" charset="-78"/>
            </a:endParaRPr>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075"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868144" y="2276872"/>
            <a:ext cx="1584176" cy="360040"/>
          </a:xfrm>
          <a:prstGeom prst="rect">
            <a:avLst/>
          </a:prstGeom>
          <a:noFill/>
        </p:spPr>
      </p:pic>
      <p:sp>
        <p:nvSpPr>
          <p:cNvPr id="307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077"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868144" y="3789040"/>
            <a:ext cx="1899859" cy="432048"/>
          </a:xfrm>
          <a:prstGeom prst="rect">
            <a:avLst/>
          </a:prstGeom>
          <a:noFill/>
        </p:spPr>
      </p:pic>
      <p:sp>
        <p:nvSpPr>
          <p:cNvPr id="13" name="TextBox 12"/>
          <p:cNvSpPr txBox="1"/>
          <p:nvPr/>
        </p:nvSpPr>
        <p:spPr>
          <a:xfrm>
            <a:off x="4427984" y="620688"/>
            <a:ext cx="144016" cy="4247317"/>
          </a:xfrm>
          <a:prstGeom prst="rect">
            <a:avLst/>
          </a:prstGeom>
          <a:solidFill>
            <a:srgbClr val="002060"/>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14" name="TextBox 13"/>
          <p:cNvSpPr txBox="1"/>
          <p:nvPr/>
        </p:nvSpPr>
        <p:spPr>
          <a:xfrm>
            <a:off x="251520" y="4797152"/>
            <a:ext cx="8568952" cy="369332"/>
          </a:xfrm>
          <a:prstGeom prst="rect">
            <a:avLst/>
          </a:prstGeom>
          <a:solidFill>
            <a:srgbClr val="002060"/>
          </a:solidFill>
        </p:spPr>
        <p:txBody>
          <a:bodyPr wrap="square" rtlCol="0">
            <a:spAutoFit/>
          </a:bodyPr>
          <a:lstStyle/>
          <a:p>
            <a:endParaRPr lang="en-US"/>
          </a:p>
        </p:txBody>
      </p:sp>
      <p:sp>
        <p:nvSpPr>
          <p:cNvPr id="15" name="TextBox 14"/>
          <p:cNvSpPr txBox="1"/>
          <p:nvPr/>
        </p:nvSpPr>
        <p:spPr>
          <a:xfrm>
            <a:off x="323528" y="5057800"/>
            <a:ext cx="8568952" cy="1800200"/>
          </a:xfrm>
          <a:prstGeom prst="rect">
            <a:avLst/>
          </a:prstGeom>
          <a:noFill/>
        </p:spPr>
        <p:txBody>
          <a:bodyPr wrap="square" rtlCol="0">
            <a:spAutoFit/>
          </a:bodyPr>
          <a:lstStyle/>
          <a:p>
            <a:pPr algn="ctr"/>
            <a:endParaRPr lang="en-US" dirty="0" smtClean="0">
              <a:latin typeface="Andalus" pitchFamily="18" charset="-78"/>
              <a:cs typeface="Andalus" pitchFamily="18" charset="-78"/>
            </a:endParaRPr>
          </a:p>
          <a:p>
            <a:pPr algn="ctr"/>
            <a:r>
              <a:rPr lang="en-US" dirty="0" smtClean="0">
                <a:latin typeface="Andalus" pitchFamily="18" charset="-78"/>
                <a:cs typeface="Andalus" pitchFamily="18" charset="-78"/>
              </a:rPr>
              <a:t>*  Zero force members:</a:t>
            </a:r>
          </a:p>
          <a:p>
            <a:pPr algn="ctr"/>
            <a:endParaRPr lang="en-US" dirty="0" smtClean="0">
              <a:latin typeface="Andalus" pitchFamily="18" charset="-78"/>
              <a:cs typeface="Andalus" pitchFamily="18" charset="-78"/>
            </a:endParaRPr>
          </a:p>
          <a:p>
            <a:pPr algn="ctr"/>
            <a:r>
              <a:rPr lang="en-US" dirty="0" smtClean="0">
                <a:latin typeface="Andalus" pitchFamily="18" charset="-78"/>
                <a:cs typeface="Andalus" pitchFamily="18" charset="-78"/>
              </a:rPr>
              <a:t>r min of section  ≥L /300</a:t>
            </a:r>
          </a:p>
          <a:p>
            <a:endParaRPr lang="en-US" dirty="0" smtClean="0">
              <a:latin typeface="Andalus" pitchFamily="18" charset="-78"/>
              <a:cs typeface="Andalus" pitchFamily="18" charset="-78"/>
            </a:endParaRPr>
          </a:p>
          <a:p>
            <a:endParaRPr lang="en-US" dirty="0">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srcRect/>
          <a:stretch>
            <a:fillRect/>
          </a:stretch>
        </p:blipFill>
        <p:spPr bwMode="auto">
          <a:xfrm>
            <a:off x="0" y="1"/>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83568" y="548680"/>
            <a:ext cx="7772400" cy="864096"/>
          </a:xfrm>
        </p:spPr>
        <p:txBody>
          <a:bodyPr>
            <a:normAutofit/>
          </a:bodyPr>
          <a:lstStyle/>
          <a:p>
            <a:pPr algn="l">
              <a:buFont typeface="Wingdings" pitchFamily="2" charset="2"/>
              <a:buChar char="Ø"/>
            </a:pPr>
            <a:r>
              <a:rPr lang="en-US" sz="3000" dirty="0" smtClean="0">
                <a:latin typeface="Andalus" pitchFamily="18" charset="-78"/>
                <a:cs typeface="Andalus" pitchFamily="18" charset="-78"/>
              </a:rPr>
              <a:t>Weld connection:</a:t>
            </a:r>
            <a:endParaRPr lang="en-US" sz="3000" dirty="0">
              <a:latin typeface="Andalus" pitchFamily="18" charset="-78"/>
              <a:cs typeface="Andalus" pitchFamily="18" charset="-78"/>
            </a:endParaRPr>
          </a:p>
        </p:txBody>
      </p:sp>
      <p:sp>
        <p:nvSpPr>
          <p:cNvPr id="8" name="Subtitle 7"/>
          <p:cNvSpPr>
            <a:spLocks noGrp="1"/>
          </p:cNvSpPr>
          <p:nvPr>
            <p:ph type="subTitle" idx="1"/>
          </p:nvPr>
        </p:nvSpPr>
        <p:spPr>
          <a:xfrm>
            <a:off x="899592" y="1484784"/>
            <a:ext cx="6840760" cy="4056856"/>
          </a:xfrm>
        </p:spPr>
        <p:txBody>
          <a:bodyPr>
            <a:normAutofit/>
          </a:bodyPr>
          <a:lstStyle/>
          <a:p>
            <a:pPr algn="l"/>
            <a:r>
              <a:rPr lang="en-US" sz="2000" dirty="0" err="1" smtClean="0">
                <a:solidFill>
                  <a:schemeClr val="tx1"/>
                </a:solidFill>
                <a:latin typeface="Andalus" pitchFamily="18" charset="-78"/>
                <a:cs typeface="Andalus" pitchFamily="18" charset="-78"/>
              </a:rPr>
              <a:t>ØRn</a:t>
            </a:r>
            <a:r>
              <a:rPr lang="en-US" sz="2000" dirty="0" smtClean="0">
                <a:solidFill>
                  <a:schemeClr val="tx1"/>
                </a:solidFill>
                <a:latin typeface="Andalus" pitchFamily="18" charset="-78"/>
                <a:cs typeface="Andalus" pitchFamily="18" charset="-78"/>
              </a:rPr>
              <a:t>=0.75* </a:t>
            </a:r>
            <a:r>
              <a:rPr lang="en-US" sz="2000" dirty="0" err="1" smtClean="0">
                <a:solidFill>
                  <a:schemeClr val="tx1"/>
                </a:solidFill>
                <a:latin typeface="Andalus" pitchFamily="18" charset="-78"/>
                <a:cs typeface="Andalus" pitchFamily="18" charset="-78"/>
              </a:rPr>
              <a:t>Fw</a:t>
            </a:r>
            <a:r>
              <a:rPr lang="en-US" sz="2000" dirty="0" smtClean="0">
                <a:solidFill>
                  <a:schemeClr val="tx1"/>
                </a:solidFill>
                <a:latin typeface="Andalus" pitchFamily="18" charset="-78"/>
                <a:cs typeface="Andalus" pitchFamily="18" charset="-78"/>
              </a:rPr>
              <a:t>*0.707*a*L </a:t>
            </a:r>
            <a:r>
              <a:rPr lang="en-US" sz="2000" baseline="-25000" dirty="0" smtClean="0">
                <a:solidFill>
                  <a:schemeClr val="tx1"/>
                </a:solidFill>
                <a:latin typeface="Andalus" pitchFamily="18" charset="-78"/>
                <a:cs typeface="Andalus" pitchFamily="18" charset="-78"/>
              </a:rPr>
              <a:t>w</a:t>
            </a:r>
          </a:p>
          <a:p>
            <a:pPr algn="l"/>
            <a:endParaRPr lang="en-US" sz="2000" dirty="0" smtClean="0">
              <a:solidFill>
                <a:schemeClr val="tx1"/>
              </a:solidFill>
              <a:latin typeface="Andalus" pitchFamily="18" charset="-78"/>
              <a:cs typeface="Andalus" pitchFamily="18" charset="-78"/>
            </a:endParaRPr>
          </a:p>
          <a:p>
            <a:pPr algn="l"/>
            <a:r>
              <a:rPr lang="en-US" sz="2000" dirty="0" smtClean="0">
                <a:solidFill>
                  <a:schemeClr val="tx1"/>
                </a:solidFill>
                <a:latin typeface="Andalus" pitchFamily="18" charset="-78"/>
                <a:cs typeface="Andalus" pitchFamily="18" charset="-78"/>
              </a:rPr>
              <a:t>The required length of weld =</a:t>
            </a:r>
          </a:p>
          <a:p>
            <a:pPr algn="l"/>
            <a:endParaRPr lang="en-US" sz="2000" dirty="0" smtClean="0">
              <a:solidFill>
                <a:schemeClr val="tx1"/>
              </a:solidFill>
              <a:latin typeface="Andalus" pitchFamily="18" charset="-78"/>
              <a:cs typeface="Andalus" pitchFamily="18" charset="-78"/>
            </a:endParaRPr>
          </a:p>
          <a:p>
            <a:pPr algn="l"/>
            <a:endParaRPr lang="en-US" sz="2000" dirty="0" smtClean="0">
              <a:solidFill>
                <a:schemeClr val="tx1"/>
              </a:solidFill>
              <a:latin typeface="Andalus" pitchFamily="18" charset="-78"/>
              <a:cs typeface="Andalus" pitchFamily="18" charset="-78"/>
            </a:endParaRPr>
          </a:p>
          <a:p>
            <a:pPr algn="l"/>
            <a:endParaRPr lang="en-US" sz="2000" dirty="0" smtClean="0">
              <a:solidFill>
                <a:schemeClr val="tx1"/>
              </a:solidFill>
              <a:latin typeface="Andalus" pitchFamily="18" charset="-78"/>
              <a:cs typeface="Andalus" pitchFamily="18" charset="-78"/>
            </a:endParaRPr>
          </a:p>
          <a:p>
            <a:pPr algn="l"/>
            <a:endParaRPr lang="en-US" sz="2000" dirty="0" smtClean="0">
              <a:solidFill>
                <a:schemeClr val="tx1"/>
              </a:solidFill>
              <a:latin typeface="Andalus" pitchFamily="18" charset="-78"/>
              <a:cs typeface="Andalus" pitchFamily="18" charset="-78"/>
            </a:endParaRPr>
          </a:p>
          <a:p>
            <a:pPr algn="l"/>
            <a:endParaRPr lang="en-US" sz="2000" dirty="0" smtClean="0">
              <a:solidFill>
                <a:schemeClr val="tx1"/>
              </a:solidFill>
              <a:latin typeface="Andalus" pitchFamily="18" charset="-78"/>
              <a:cs typeface="Andalus" pitchFamily="18" charset="-78"/>
            </a:endParaRPr>
          </a:p>
          <a:p>
            <a:pPr algn="l"/>
            <a:r>
              <a:rPr lang="en-US" sz="2000" b="1" i="1" dirty="0" smtClean="0">
                <a:solidFill>
                  <a:schemeClr val="tx1"/>
                </a:solidFill>
                <a:latin typeface="Andalus" pitchFamily="18" charset="-78"/>
                <a:cs typeface="Andalus" pitchFamily="18" charset="-78"/>
              </a:rPr>
              <a:t> </a:t>
            </a:r>
            <a:endParaRPr lang="en-US" sz="2000" dirty="0" smtClean="0">
              <a:solidFill>
                <a:schemeClr val="tx1"/>
              </a:solidFill>
              <a:latin typeface="Andalus" pitchFamily="18" charset="-78"/>
              <a:cs typeface="Andalus" pitchFamily="18" charset="-78"/>
            </a:endParaRPr>
          </a:p>
          <a:p>
            <a:r>
              <a:rPr lang="en-US" sz="2000" b="1" i="1" dirty="0" smtClean="0">
                <a:solidFill>
                  <a:schemeClr val="tx1"/>
                </a:solidFill>
                <a:latin typeface="Andalus" pitchFamily="18" charset="-78"/>
                <a:cs typeface="Andalus" pitchFamily="18" charset="-78"/>
              </a:rPr>
              <a:t>Table 3.4: </a:t>
            </a:r>
            <a:r>
              <a:rPr lang="en-US" sz="2000" i="1" dirty="0" smtClean="0">
                <a:solidFill>
                  <a:schemeClr val="tx1"/>
                </a:solidFill>
                <a:latin typeface="Andalus" pitchFamily="18" charset="-78"/>
                <a:cs typeface="Andalus" pitchFamily="18" charset="-78"/>
              </a:rPr>
              <a:t>Multipliers to determine the effective length of the weld (β)</a:t>
            </a:r>
            <a:endParaRPr lang="en-US" sz="2000" dirty="0" smtClean="0">
              <a:solidFill>
                <a:schemeClr val="tx1"/>
              </a:solidFill>
              <a:latin typeface="Andalus" pitchFamily="18" charset="-78"/>
              <a:cs typeface="Andalus" pitchFamily="18" charset="-78"/>
            </a:endParaRPr>
          </a:p>
          <a:p>
            <a:endParaRPr lang="en-US" dirty="0"/>
          </a:p>
        </p:txBody>
      </p:sp>
      <p:graphicFrame>
        <p:nvGraphicFramePr>
          <p:cNvPr id="9" name="Table 8"/>
          <p:cNvGraphicFramePr>
            <a:graphicFrameLocks noGrp="1"/>
          </p:cNvGraphicFramePr>
          <p:nvPr/>
        </p:nvGraphicFramePr>
        <p:xfrm>
          <a:off x="1475656" y="3212976"/>
          <a:ext cx="6096000" cy="1148616"/>
        </p:xfrm>
        <a:graphic>
          <a:graphicData uri="http://schemas.openxmlformats.org/drawingml/2006/table">
            <a:tbl>
              <a:tblPr firstRow="1" bandRow="1">
                <a:tableStyleId>{5C22544A-7EE6-4342-B048-85BDC9FD1C3A}</a:tableStyleId>
              </a:tblPr>
              <a:tblGrid>
                <a:gridCol w="2032000"/>
                <a:gridCol w="2032000"/>
                <a:gridCol w="2032000"/>
              </a:tblGrid>
              <a:tr h="465232">
                <a:tc>
                  <a:txBody>
                    <a:bodyPr/>
                    <a:lstStyle/>
                    <a:p>
                      <a:pPr marL="0" marR="0" algn="ctr">
                        <a:lnSpc>
                          <a:spcPct val="115000"/>
                        </a:lnSpc>
                        <a:spcBef>
                          <a:spcPts val="0"/>
                        </a:spcBef>
                        <a:spcAft>
                          <a:spcPts val="0"/>
                        </a:spcAft>
                      </a:pPr>
                      <a:r>
                        <a:rPr lang="en-US" sz="1600" b="0" dirty="0">
                          <a:solidFill>
                            <a:srgbClr val="000000"/>
                          </a:solidFill>
                          <a:latin typeface="Andalus" pitchFamily="18" charset="-78"/>
                          <a:ea typeface="Times New Roman"/>
                          <a:cs typeface="Andalus" pitchFamily="18" charset="-78"/>
                        </a:rPr>
                        <a:t>IF </a:t>
                      </a:r>
                      <a:r>
                        <a:rPr lang="en-US" sz="1600" b="0" dirty="0" err="1">
                          <a:solidFill>
                            <a:srgbClr val="000000"/>
                          </a:solidFill>
                          <a:latin typeface="Andalus" pitchFamily="18" charset="-78"/>
                          <a:ea typeface="Times New Roman"/>
                          <a:cs typeface="Andalus" pitchFamily="18" charset="-78"/>
                        </a:rPr>
                        <a:t>Lw</a:t>
                      </a:r>
                      <a:r>
                        <a:rPr lang="en-US" sz="1600" b="0" dirty="0">
                          <a:solidFill>
                            <a:srgbClr val="000000"/>
                          </a:solidFill>
                          <a:latin typeface="Andalus" pitchFamily="18" charset="-78"/>
                          <a:ea typeface="Times New Roman"/>
                          <a:cs typeface="Andalus" pitchFamily="18" charset="-78"/>
                        </a:rPr>
                        <a:t>/a&lt;100</a:t>
                      </a:r>
                      <a:endParaRPr lang="en-US" sz="1600" b="0" dirty="0">
                        <a:latin typeface="Andalus" pitchFamily="18" charset="-78"/>
                        <a:ea typeface="Century Gothic"/>
                        <a:cs typeface="Andalus" pitchFamily="18" charset="-78"/>
                      </a:endParaRPr>
                    </a:p>
                  </a:txBody>
                  <a:tcPr marL="68580" marR="68580" marT="0" marB="0"/>
                </a:tc>
                <a:tc>
                  <a:txBody>
                    <a:bodyPr/>
                    <a:lstStyle/>
                    <a:p>
                      <a:pPr marL="0" marR="0" algn="ctr">
                        <a:lnSpc>
                          <a:spcPct val="115000"/>
                        </a:lnSpc>
                        <a:spcBef>
                          <a:spcPts val="0"/>
                        </a:spcBef>
                        <a:spcAft>
                          <a:spcPts val="0"/>
                        </a:spcAft>
                      </a:pPr>
                      <a:r>
                        <a:rPr lang="en-US" sz="1600" i="1" dirty="0">
                          <a:solidFill>
                            <a:schemeClr val="tx1"/>
                          </a:solidFill>
                          <a:latin typeface="Andalus" pitchFamily="18" charset="-78"/>
                          <a:ea typeface="Candara"/>
                          <a:cs typeface="Andalus" pitchFamily="18" charset="-78"/>
                        </a:rPr>
                        <a:t>β</a:t>
                      </a:r>
                      <a:endParaRPr lang="en-US" sz="1600" dirty="0">
                        <a:solidFill>
                          <a:schemeClr val="tx1"/>
                        </a:solidFill>
                        <a:latin typeface="Andalus" pitchFamily="18" charset="-78"/>
                        <a:ea typeface="Century Gothic"/>
                        <a:cs typeface="Andalus" pitchFamily="18" charset="-78"/>
                      </a:endParaRPr>
                    </a:p>
                  </a:txBody>
                  <a:tcPr marL="68580" marR="68580" marT="0" marB="0"/>
                </a:tc>
                <a:tc>
                  <a:txBody>
                    <a:bodyPr/>
                    <a:lstStyle/>
                    <a:p>
                      <a:pPr marL="0" marR="0" algn="ctr">
                        <a:lnSpc>
                          <a:spcPct val="115000"/>
                        </a:lnSpc>
                        <a:spcBef>
                          <a:spcPts val="0"/>
                        </a:spcBef>
                        <a:spcAft>
                          <a:spcPts val="0"/>
                        </a:spcAft>
                      </a:pPr>
                      <a:r>
                        <a:rPr lang="en-US" sz="1600">
                          <a:solidFill>
                            <a:schemeClr val="tx1"/>
                          </a:solidFill>
                          <a:latin typeface="Andalus" pitchFamily="18" charset="-78"/>
                          <a:ea typeface="Times New Roman"/>
                          <a:cs typeface="Andalus" pitchFamily="18" charset="-78"/>
                        </a:rPr>
                        <a:t>1</a:t>
                      </a:r>
                      <a:endParaRPr lang="en-US" sz="1600">
                        <a:solidFill>
                          <a:schemeClr val="tx1"/>
                        </a:solidFill>
                        <a:latin typeface="Andalus" pitchFamily="18" charset="-78"/>
                        <a:ea typeface="Century Gothic"/>
                        <a:cs typeface="Andalus" pitchFamily="18" charset="-78"/>
                      </a:endParaRPr>
                    </a:p>
                  </a:txBody>
                  <a:tcPr marL="68580" marR="68580" marT="0" marB="0"/>
                </a:tc>
              </a:tr>
              <a:tr h="398864">
                <a:tc>
                  <a:txBody>
                    <a:bodyPr/>
                    <a:lstStyle/>
                    <a:p>
                      <a:pPr marL="0" marR="0" algn="ctr">
                        <a:lnSpc>
                          <a:spcPct val="115000"/>
                        </a:lnSpc>
                        <a:spcBef>
                          <a:spcPts val="0"/>
                        </a:spcBef>
                        <a:spcAft>
                          <a:spcPts val="0"/>
                        </a:spcAft>
                      </a:pPr>
                      <a:r>
                        <a:rPr lang="en-US" sz="1600" b="0" dirty="0">
                          <a:latin typeface="Andalus" pitchFamily="18" charset="-78"/>
                          <a:ea typeface="Times New Roman"/>
                          <a:cs typeface="Andalus" pitchFamily="18" charset="-78"/>
                        </a:rPr>
                        <a:t>IF  100&lt;</a:t>
                      </a:r>
                      <a:r>
                        <a:rPr lang="en-US" sz="1600" b="0" dirty="0" err="1">
                          <a:latin typeface="Andalus" pitchFamily="18" charset="-78"/>
                          <a:ea typeface="Times New Roman"/>
                          <a:cs typeface="Andalus" pitchFamily="18" charset="-78"/>
                        </a:rPr>
                        <a:t>Lw</a:t>
                      </a:r>
                      <a:r>
                        <a:rPr lang="en-US" sz="1600" b="0" dirty="0">
                          <a:latin typeface="Andalus" pitchFamily="18" charset="-78"/>
                          <a:ea typeface="Times New Roman"/>
                          <a:cs typeface="Andalus" pitchFamily="18" charset="-78"/>
                        </a:rPr>
                        <a:t>/a&lt;300</a:t>
                      </a:r>
                      <a:endParaRPr lang="en-US" sz="1600" b="0" dirty="0">
                        <a:latin typeface="Andalus" pitchFamily="18" charset="-78"/>
                        <a:ea typeface="Century Gothic"/>
                        <a:cs typeface="Andalus" pitchFamily="18" charset="-78"/>
                      </a:endParaRPr>
                    </a:p>
                  </a:txBody>
                  <a:tcPr marL="68580" marR="68580" marT="0" marB="0"/>
                </a:tc>
                <a:tc>
                  <a:txBody>
                    <a:bodyPr/>
                    <a:lstStyle/>
                    <a:p>
                      <a:pPr marL="0" marR="0" algn="ctr">
                        <a:lnSpc>
                          <a:spcPct val="115000"/>
                        </a:lnSpc>
                        <a:spcBef>
                          <a:spcPts val="0"/>
                        </a:spcBef>
                        <a:spcAft>
                          <a:spcPts val="0"/>
                        </a:spcAft>
                      </a:pPr>
                      <a:r>
                        <a:rPr lang="en-US" sz="1600" i="1" dirty="0">
                          <a:solidFill>
                            <a:schemeClr val="tx1"/>
                          </a:solidFill>
                          <a:latin typeface="Andalus" pitchFamily="18" charset="-78"/>
                          <a:ea typeface="Candara"/>
                          <a:cs typeface="Andalus" pitchFamily="18" charset="-78"/>
                        </a:rPr>
                        <a:t>β</a:t>
                      </a:r>
                      <a:endParaRPr lang="en-US" sz="1600" dirty="0">
                        <a:solidFill>
                          <a:schemeClr val="tx1"/>
                        </a:solidFill>
                        <a:latin typeface="Andalus" pitchFamily="18" charset="-78"/>
                        <a:ea typeface="Century Gothic"/>
                        <a:cs typeface="Andalus" pitchFamily="18" charset="-78"/>
                      </a:endParaRPr>
                    </a:p>
                  </a:txBody>
                  <a:tcPr marL="68580" marR="68580" marT="0" marB="0"/>
                </a:tc>
                <a:tc>
                  <a:txBody>
                    <a:bodyPr/>
                    <a:lstStyle/>
                    <a:p>
                      <a:pPr marL="0" marR="0" algn="ctr">
                        <a:lnSpc>
                          <a:spcPct val="115000"/>
                        </a:lnSpc>
                        <a:spcBef>
                          <a:spcPts val="0"/>
                        </a:spcBef>
                        <a:spcAft>
                          <a:spcPts val="0"/>
                        </a:spcAft>
                      </a:pPr>
                      <a:r>
                        <a:rPr lang="en-US" sz="1600">
                          <a:solidFill>
                            <a:schemeClr val="tx1"/>
                          </a:solidFill>
                          <a:latin typeface="Andalus" pitchFamily="18" charset="-78"/>
                          <a:ea typeface="Times New Roman"/>
                          <a:cs typeface="Andalus" pitchFamily="18" charset="-78"/>
                        </a:rPr>
                        <a:t>=1.2-0.002* Lw/a</a:t>
                      </a:r>
                      <a:endParaRPr lang="en-US" sz="1600">
                        <a:solidFill>
                          <a:schemeClr val="tx1"/>
                        </a:solidFill>
                        <a:latin typeface="Andalus" pitchFamily="18" charset="-78"/>
                        <a:ea typeface="Century Gothic"/>
                        <a:cs typeface="Andalus" pitchFamily="18" charset="-78"/>
                      </a:endParaRPr>
                    </a:p>
                  </a:txBody>
                  <a:tcPr marL="68580" marR="68580" marT="0" marB="0"/>
                </a:tc>
              </a:tr>
              <a:tr h="284520">
                <a:tc>
                  <a:txBody>
                    <a:bodyPr/>
                    <a:lstStyle/>
                    <a:p>
                      <a:pPr marL="0" marR="0" algn="ctr">
                        <a:lnSpc>
                          <a:spcPct val="115000"/>
                        </a:lnSpc>
                        <a:spcBef>
                          <a:spcPts val="0"/>
                        </a:spcBef>
                        <a:spcAft>
                          <a:spcPts val="0"/>
                        </a:spcAft>
                      </a:pPr>
                      <a:r>
                        <a:rPr lang="en-US" sz="1600" b="0" dirty="0">
                          <a:solidFill>
                            <a:srgbClr val="000000"/>
                          </a:solidFill>
                          <a:latin typeface="Andalus" pitchFamily="18" charset="-78"/>
                          <a:ea typeface="Times New Roman"/>
                          <a:cs typeface="Andalus" pitchFamily="18" charset="-78"/>
                        </a:rPr>
                        <a:t>IF  </a:t>
                      </a:r>
                      <a:r>
                        <a:rPr lang="en-US" sz="1600" b="0" dirty="0" err="1">
                          <a:solidFill>
                            <a:srgbClr val="000000"/>
                          </a:solidFill>
                          <a:latin typeface="Andalus" pitchFamily="18" charset="-78"/>
                          <a:ea typeface="Times New Roman"/>
                          <a:cs typeface="Andalus" pitchFamily="18" charset="-78"/>
                        </a:rPr>
                        <a:t>Lw</a:t>
                      </a:r>
                      <a:r>
                        <a:rPr lang="en-US" sz="1600" b="0" dirty="0">
                          <a:solidFill>
                            <a:srgbClr val="000000"/>
                          </a:solidFill>
                          <a:latin typeface="Andalus" pitchFamily="18" charset="-78"/>
                          <a:ea typeface="Times New Roman"/>
                          <a:cs typeface="Andalus" pitchFamily="18" charset="-78"/>
                        </a:rPr>
                        <a:t>/a&gt;300</a:t>
                      </a:r>
                      <a:endParaRPr lang="en-US" sz="1600" b="0" dirty="0">
                        <a:latin typeface="Andalus" pitchFamily="18" charset="-78"/>
                        <a:ea typeface="Century Gothic"/>
                        <a:cs typeface="Andalus" pitchFamily="18" charset="-78"/>
                      </a:endParaRPr>
                    </a:p>
                  </a:txBody>
                  <a:tcPr marL="68580" marR="68580" marT="0" marB="0"/>
                </a:tc>
                <a:tc>
                  <a:txBody>
                    <a:bodyPr/>
                    <a:lstStyle/>
                    <a:p>
                      <a:pPr marL="0" marR="0" algn="ctr">
                        <a:lnSpc>
                          <a:spcPct val="115000"/>
                        </a:lnSpc>
                        <a:spcBef>
                          <a:spcPts val="0"/>
                        </a:spcBef>
                        <a:spcAft>
                          <a:spcPts val="0"/>
                        </a:spcAft>
                      </a:pPr>
                      <a:r>
                        <a:rPr lang="en-US" sz="1600" i="1" dirty="0">
                          <a:solidFill>
                            <a:schemeClr val="tx1"/>
                          </a:solidFill>
                          <a:latin typeface="Andalus" pitchFamily="18" charset="-78"/>
                          <a:ea typeface="Candara"/>
                          <a:cs typeface="Andalus" pitchFamily="18" charset="-78"/>
                        </a:rPr>
                        <a:t>β</a:t>
                      </a:r>
                      <a:endParaRPr lang="en-US" sz="1600" dirty="0">
                        <a:solidFill>
                          <a:schemeClr val="tx1"/>
                        </a:solidFill>
                        <a:latin typeface="Andalus" pitchFamily="18" charset="-78"/>
                        <a:ea typeface="Century Gothic"/>
                        <a:cs typeface="Andalus" pitchFamily="18" charset="-78"/>
                      </a:endParaRPr>
                    </a:p>
                  </a:txBody>
                  <a:tcPr marL="68580" marR="68580" marT="0" marB="0"/>
                </a:tc>
                <a:tc>
                  <a:txBody>
                    <a:bodyPr/>
                    <a:lstStyle/>
                    <a:p>
                      <a:pPr marL="0" marR="0" algn="ctr">
                        <a:lnSpc>
                          <a:spcPct val="115000"/>
                        </a:lnSpc>
                        <a:spcBef>
                          <a:spcPts val="0"/>
                        </a:spcBef>
                        <a:spcAft>
                          <a:spcPts val="0"/>
                        </a:spcAft>
                      </a:pPr>
                      <a:r>
                        <a:rPr lang="en-US" sz="1600" dirty="0">
                          <a:solidFill>
                            <a:schemeClr val="tx1"/>
                          </a:solidFill>
                          <a:latin typeface="Andalus" pitchFamily="18" charset="-78"/>
                          <a:ea typeface="Times New Roman"/>
                          <a:cs typeface="Andalus" pitchFamily="18" charset="-78"/>
                        </a:rPr>
                        <a:t>0.6</a:t>
                      </a:r>
                      <a:endParaRPr lang="en-US" sz="1600" dirty="0">
                        <a:solidFill>
                          <a:schemeClr val="tx1"/>
                        </a:solidFill>
                        <a:latin typeface="Andalus" pitchFamily="18" charset="-78"/>
                        <a:ea typeface="Century Gothic"/>
                        <a:cs typeface="Andalus" pitchFamily="18" charset="-78"/>
                      </a:endParaRPr>
                    </a:p>
                  </a:txBody>
                  <a:tcPr marL="68580" marR="68580" marT="0" marB="0"/>
                </a:tc>
              </a:tr>
            </a:tbl>
          </a:graphicData>
        </a:graphic>
      </p:graphicFrame>
      <p:sp>
        <p:nvSpPr>
          <p:cNvPr id="7475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4756"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139952" y="2132856"/>
            <a:ext cx="504056" cy="480321"/>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cstate="print"/>
          <a:srcRect/>
          <a:stretch>
            <a:fillRect/>
          </a:stretch>
        </p:blipFill>
        <p:spPr bwMode="auto">
          <a:xfrm>
            <a:off x="0" y="33338"/>
            <a:ext cx="9144000" cy="6789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2"/>
          <p:cNvGrpSpPr>
            <a:grpSpLocks/>
          </p:cNvGrpSpPr>
          <p:nvPr/>
        </p:nvGrpSpPr>
        <p:grpSpPr bwMode="auto">
          <a:xfrm>
            <a:off x="2051720" y="1124744"/>
            <a:ext cx="5410201" cy="665162"/>
            <a:chOff x="1152" y="1179"/>
            <a:chExt cx="3408" cy="419"/>
          </a:xfrm>
        </p:grpSpPr>
        <p:grpSp>
          <p:nvGrpSpPr>
            <p:cNvPr id="4" name="Group 3"/>
            <p:cNvGrpSpPr>
              <a:grpSpLocks/>
            </p:cNvGrpSpPr>
            <p:nvPr/>
          </p:nvGrpSpPr>
          <p:grpSpPr bwMode="auto">
            <a:xfrm>
              <a:off x="1152" y="1179"/>
              <a:ext cx="480" cy="419"/>
              <a:chOff x="1110" y="2656"/>
              <a:chExt cx="1549" cy="1351"/>
            </a:xfrm>
          </p:grpSpPr>
          <p:sp>
            <p:nvSpPr>
              <p:cNvPr id="8"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a:effectLst/>
            </p:spPr>
            <p:txBody>
              <a:bodyPr wrap="none" anchor="ctr"/>
              <a:lstStyle/>
              <a:p>
                <a:endParaRPr lang="th-TH"/>
              </a:p>
            </p:txBody>
          </p:sp>
          <p:sp>
            <p:nvSpPr>
              <p:cNvPr id="9"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p:spPr>
            <p:txBody>
              <a:bodyPr wrap="none" anchor="ctr"/>
              <a:lstStyle/>
              <a:p>
                <a:endParaRPr lang="th-TH"/>
              </a:p>
            </p:txBody>
          </p:sp>
          <p:sp>
            <p:nvSpPr>
              <p:cNvPr id="10" name="AutoShape 6"/>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endParaRPr lang="th-TH"/>
              </a:p>
            </p:txBody>
          </p:sp>
        </p:grpSp>
        <p:sp>
          <p:nvSpPr>
            <p:cNvPr id="5" name="Line 11"/>
            <p:cNvSpPr>
              <a:spLocks noChangeShapeType="1"/>
            </p:cNvSpPr>
            <p:nvPr/>
          </p:nvSpPr>
          <p:spPr bwMode="auto">
            <a:xfrm>
              <a:off x="1536" y="1563"/>
              <a:ext cx="3024" cy="0"/>
            </a:xfrm>
            <a:prstGeom prst="line">
              <a:avLst/>
            </a:prstGeom>
            <a:noFill/>
            <a:ln w="25400">
              <a:solidFill>
                <a:srgbClr val="C0C0C0"/>
              </a:solidFill>
              <a:prstDash val="sysDot"/>
              <a:round/>
              <a:headEnd/>
              <a:tailEnd type="oval" w="med" len="med"/>
            </a:ln>
            <a:effectLst/>
          </p:spPr>
          <p:txBody>
            <a:bodyPr wrap="none" anchor="ctr"/>
            <a:lstStyle/>
            <a:p>
              <a:endParaRPr lang="th-TH"/>
            </a:p>
          </p:txBody>
        </p:sp>
        <p:sp>
          <p:nvSpPr>
            <p:cNvPr id="6" name="Text Box 12"/>
            <p:cNvSpPr txBox="1">
              <a:spLocks noChangeArrowheads="1"/>
            </p:cNvSpPr>
            <p:nvPr/>
          </p:nvSpPr>
          <p:spPr bwMode="auto">
            <a:xfrm>
              <a:off x="1651" y="1224"/>
              <a:ext cx="2511" cy="252"/>
            </a:xfrm>
            <a:prstGeom prst="rect">
              <a:avLst/>
            </a:prstGeom>
            <a:noFill/>
            <a:ln w="9525" algn="ctr">
              <a:noFill/>
              <a:miter lim="800000"/>
              <a:headEnd/>
              <a:tailEnd/>
            </a:ln>
            <a:effectLst/>
          </p:spPr>
          <p:txBody>
            <a:bodyPr wrap="square">
              <a:spAutoFit/>
            </a:bodyPr>
            <a:lstStyle/>
            <a:p>
              <a:pPr eaLnBrk="0" hangingPunct="0"/>
              <a:r>
                <a:rPr lang="en-US" sz="2000" i="1" dirty="0" smtClean="0">
                  <a:latin typeface="Andalus" pitchFamily="2" charset="-78"/>
                  <a:cs typeface="Andalus" pitchFamily="2" charset="-78"/>
                </a:rPr>
                <a:t>Introduction</a:t>
              </a:r>
              <a:endParaRPr lang="en-US" sz="2000" i="1" dirty="0">
                <a:latin typeface="Andalus" pitchFamily="2" charset="-78"/>
                <a:cs typeface="Andalus" pitchFamily="2" charset="-78"/>
              </a:endParaRPr>
            </a:p>
          </p:txBody>
        </p:sp>
        <p:sp>
          <p:nvSpPr>
            <p:cNvPr id="7" name="Text Box 13"/>
            <p:cNvSpPr txBox="1">
              <a:spLocks noChangeArrowheads="1"/>
            </p:cNvSpPr>
            <p:nvPr/>
          </p:nvSpPr>
          <p:spPr bwMode="gray">
            <a:xfrm>
              <a:off x="1281" y="1241"/>
              <a:ext cx="214" cy="291"/>
            </a:xfrm>
            <a:prstGeom prst="rect">
              <a:avLst/>
            </a:prstGeom>
            <a:noFill/>
            <a:ln w="9525" algn="ctr">
              <a:noFill/>
              <a:miter lim="800000"/>
              <a:headEnd/>
              <a:tailEnd/>
            </a:ln>
            <a:effectLst/>
          </p:spPr>
          <p:txBody>
            <a:bodyPr wrap="none">
              <a:spAutoFit/>
            </a:bodyPr>
            <a:lstStyle/>
            <a:p>
              <a:pPr algn="ctr" eaLnBrk="0" hangingPunct="0"/>
              <a:r>
                <a:rPr lang="en-US" sz="2400" b="1" dirty="0">
                  <a:solidFill>
                    <a:schemeClr val="bg1"/>
                  </a:solidFill>
                </a:rPr>
                <a:t>1</a:t>
              </a:r>
            </a:p>
          </p:txBody>
        </p:sp>
      </p:grpSp>
      <p:grpSp>
        <p:nvGrpSpPr>
          <p:cNvPr id="11" name="Group 33"/>
          <p:cNvGrpSpPr>
            <a:grpSpLocks/>
          </p:cNvGrpSpPr>
          <p:nvPr/>
        </p:nvGrpSpPr>
        <p:grpSpPr bwMode="auto">
          <a:xfrm>
            <a:off x="2051720" y="1988840"/>
            <a:ext cx="5410200" cy="665162"/>
            <a:chOff x="1152" y="1755"/>
            <a:chExt cx="3408" cy="419"/>
          </a:xfrm>
        </p:grpSpPr>
        <p:grpSp>
          <p:nvGrpSpPr>
            <p:cNvPr id="12" name="Group 7"/>
            <p:cNvGrpSpPr>
              <a:grpSpLocks/>
            </p:cNvGrpSpPr>
            <p:nvPr/>
          </p:nvGrpSpPr>
          <p:grpSpPr bwMode="auto">
            <a:xfrm>
              <a:off x="1152" y="1755"/>
              <a:ext cx="480" cy="419"/>
              <a:chOff x="3174" y="2656"/>
              <a:chExt cx="1549" cy="1351"/>
            </a:xfrm>
          </p:grpSpPr>
          <p:sp>
            <p:nvSpPr>
              <p:cNvPr id="16" name="AutoShape 8"/>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headEnd/>
                <a:tailEnd/>
              </a:ln>
              <a:effectLst/>
            </p:spPr>
            <p:txBody>
              <a:bodyPr wrap="none" anchor="ctr"/>
              <a:lstStyle/>
              <a:p>
                <a:endParaRPr lang="th-TH"/>
              </a:p>
            </p:txBody>
          </p:sp>
          <p:sp>
            <p:nvSpPr>
              <p:cNvPr id="17" name="AutoShape 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p:spPr>
            <p:txBody>
              <a:bodyPr wrap="none" anchor="ctr"/>
              <a:lstStyle/>
              <a:p>
                <a:endParaRPr lang="th-TH"/>
              </a:p>
            </p:txBody>
          </p:sp>
          <p:sp>
            <p:nvSpPr>
              <p:cNvPr id="18" name="AutoShape 10"/>
              <p:cNvSpPr>
                <a:spLocks noChangeArrowheads="1"/>
              </p:cNvSpPr>
              <p:nvPr/>
            </p:nvSpPr>
            <p:spPr bwMode="gray">
              <a:xfrm>
                <a:off x="3264" y="2736"/>
                <a:ext cx="1350" cy="1168"/>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p:spPr>
            <p:txBody>
              <a:bodyPr wrap="none" anchor="ctr"/>
              <a:lstStyle/>
              <a:p>
                <a:endParaRPr lang="th-TH"/>
              </a:p>
            </p:txBody>
          </p:sp>
        </p:grpSp>
        <p:sp>
          <p:nvSpPr>
            <p:cNvPr id="13" name="Line 14"/>
            <p:cNvSpPr>
              <a:spLocks noChangeShapeType="1"/>
            </p:cNvSpPr>
            <p:nvPr/>
          </p:nvSpPr>
          <p:spPr bwMode="auto">
            <a:xfrm>
              <a:off x="1536" y="2139"/>
              <a:ext cx="3024" cy="0"/>
            </a:xfrm>
            <a:prstGeom prst="line">
              <a:avLst/>
            </a:prstGeom>
            <a:noFill/>
            <a:ln w="25400">
              <a:solidFill>
                <a:srgbClr val="C0C0C0"/>
              </a:solidFill>
              <a:prstDash val="sysDot"/>
              <a:round/>
              <a:headEnd/>
              <a:tailEnd type="oval" w="med" len="med"/>
            </a:ln>
            <a:effectLst/>
          </p:spPr>
          <p:txBody>
            <a:bodyPr wrap="none" anchor="ctr"/>
            <a:lstStyle/>
            <a:p>
              <a:endParaRPr lang="th-TH"/>
            </a:p>
          </p:txBody>
        </p:sp>
        <p:sp>
          <p:nvSpPr>
            <p:cNvPr id="14" name="Text Box 15"/>
            <p:cNvSpPr txBox="1">
              <a:spLocks noChangeArrowheads="1"/>
            </p:cNvSpPr>
            <p:nvPr/>
          </p:nvSpPr>
          <p:spPr bwMode="auto">
            <a:xfrm>
              <a:off x="1680" y="1803"/>
              <a:ext cx="1259" cy="252"/>
            </a:xfrm>
            <a:prstGeom prst="rect">
              <a:avLst/>
            </a:prstGeom>
            <a:noFill/>
            <a:ln w="9525" algn="ctr">
              <a:noFill/>
              <a:miter lim="800000"/>
              <a:headEnd/>
              <a:tailEnd/>
            </a:ln>
            <a:effectLst/>
          </p:spPr>
          <p:txBody>
            <a:bodyPr wrap="none">
              <a:spAutoFit/>
            </a:bodyPr>
            <a:lstStyle/>
            <a:p>
              <a:pPr eaLnBrk="0" hangingPunct="0"/>
              <a:r>
                <a:rPr lang="en-US" sz="2000" i="1" dirty="0" smtClean="0">
                  <a:latin typeface="Andalus" pitchFamily="2" charset="-78"/>
                  <a:cs typeface="Andalus" pitchFamily="2" charset="-78"/>
                </a:rPr>
                <a:t>Slab Beam design</a:t>
              </a:r>
              <a:endParaRPr lang="en-US" sz="2000" i="1" dirty="0">
                <a:latin typeface="Andalus" pitchFamily="2" charset="-78"/>
                <a:cs typeface="Andalus" pitchFamily="2" charset="-78"/>
              </a:endParaRPr>
            </a:p>
          </p:txBody>
        </p:sp>
        <p:sp>
          <p:nvSpPr>
            <p:cNvPr id="15" name="Text Box 16"/>
            <p:cNvSpPr txBox="1">
              <a:spLocks noChangeArrowheads="1"/>
            </p:cNvSpPr>
            <p:nvPr/>
          </p:nvSpPr>
          <p:spPr bwMode="gray">
            <a:xfrm>
              <a:off x="1281" y="1817"/>
              <a:ext cx="214" cy="291"/>
            </a:xfrm>
            <a:prstGeom prst="rect">
              <a:avLst/>
            </a:prstGeom>
            <a:noFill/>
            <a:ln w="9525" algn="ctr">
              <a:noFill/>
              <a:miter lim="800000"/>
              <a:headEnd/>
              <a:tailEnd/>
            </a:ln>
            <a:effectLst/>
          </p:spPr>
          <p:txBody>
            <a:bodyPr wrap="none">
              <a:spAutoFit/>
            </a:bodyPr>
            <a:lstStyle/>
            <a:p>
              <a:pPr algn="ctr" eaLnBrk="0" hangingPunct="0"/>
              <a:r>
                <a:rPr lang="en-US" sz="2400" b="1">
                  <a:solidFill>
                    <a:schemeClr val="bg1"/>
                  </a:solidFill>
                </a:rPr>
                <a:t>2</a:t>
              </a:r>
            </a:p>
          </p:txBody>
        </p:sp>
      </p:grpSp>
      <p:grpSp>
        <p:nvGrpSpPr>
          <p:cNvPr id="19" name="Group 34"/>
          <p:cNvGrpSpPr>
            <a:grpSpLocks/>
          </p:cNvGrpSpPr>
          <p:nvPr/>
        </p:nvGrpSpPr>
        <p:grpSpPr bwMode="auto">
          <a:xfrm>
            <a:off x="2051720" y="2780928"/>
            <a:ext cx="5410200" cy="665162"/>
            <a:chOff x="1152" y="2317"/>
            <a:chExt cx="3408" cy="419"/>
          </a:xfrm>
        </p:grpSpPr>
        <p:grpSp>
          <p:nvGrpSpPr>
            <p:cNvPr id="20" name="Group 17"/>
            <p:cNvGrpSpPr>
              <a:grpSpLocks/>
            </p:cNvGrpSpPr>
            <p:nvPr/>
          </p:nvGrpSpPr>
          <p:grpSpPr bwMode="auto">
            <a:xfrm>
              <a:off x="1152" y="2317"/>
              <a:ext cx="480" cy="419"/>
              <a:chOff x="1110" y="2656"/>
              <a:chExt cx="1549" cy="1351"/>
            </a:xfrm>
          </p:grpSpPr>
          <p:sp>
            <p:nvSpPr>
              <p:cNvPr id="24"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a:effectLst/>
            </p:spPr>
            <p:txBody>
              <a:bodyPr wrap="none" anchor="ctr"/>
              <a:lstStyle/>
              <a:p>
                <a:endParaRPr lang="th-TH"/>
              </a:p>
            </p:txBody>
          </p:sp>
          <p:sp>
            <p:nvSpPr>
              <p:cNvPr id="25"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p:spPr>
            <p:txBody>
              <a:bodyPr wrap="none" anchor="ctr"/>
              <a:lstStyle/>
              <a:p>
                <a:endParaRPr lang="th-TH"/>
              </a:p>
            </p:txBody>
          </p:sp>
          <p:sp>
            <p:nvSpPr>
              <p:cNvPr id="26" name="AutoShape 20"/>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endParaRPr lang="th-TH"/>
              </a:p>
            </p:txBody>
          </p:sp>
        </p:grpSp>
        <p:sp>
          <p:nvSpPr>
            <p:cNvPr id="21" name="Line 25"/>
            <p:cNvSpPr>
              <a:spLocks noChangeShapeType="1"/>
            </p:cNvSpPr>
            <p:nvPr/>
          </p:nvSpPr>
          <p:spPr bwMode="auto">
            <a:xfrm>
              <a:off x="1536" y="2701"/>
              <a:ext cx="3024" cy="0"/>
            </a:xfrm>
            <a:prstGeom prst="line">
              <a:avLst/>
            </a:prstGeom>
            <a:noFill/>
            <a:ln w="25400">
              <a:solidFill>
                <a:srgbClr val="C0C0C0"/>
              </a:solidFill>
              <a:prstDash val="sysDot"/>
              <a:round/>
              <a:headEnd/>
              <a:tailEnd type="oval" w="med" len="med"/>
            </a:ln>
            <a:effectLst/>
          </p:spPr>
          <p:txBody>
            <a:bodyPr wrap="none" anchor="ctr"/>
            <a:lstStyle/>
            <a:p>
              <a:endParaRPr lang="th-TH"/>
            </a:p>
          </p:txBody>
        </p:sp>
        <p:sp>
          <p:nvSpPr>
            <p:cNvPr id="22" name="Text Box 26"/>
            <p:cNvSpPr txBox="1">
              <a:spLocks noChangeArrowheads="1"/>
            </p:cNvSpPr>
            <p:nvPr/>
          </p:nvSpPr>
          <p:spPr bwMode="auto">
            <a:xfrm>
              <a:off x="1680" y="2365"/>
              <a:ext cx="1005" cy="252"/>
            </a:xfrm>
            <a:prstGeom prst="rect">
              <a:avLst/>
            </a:prstGeom>
            <a:noFill/>
            <a:ln w="9525" algn="ctr">
              <a:noFill/>
              <a:miter lim="800000"/>
              <a:headEnd/>
              <a:tailEnd/>
            </a:ln>
            <a:effectLst/>
          </p:spPr>
          <p:txBody>
            <a:bodyPr wrap="none">
              <a:spAutoFit/>
            </a:bodyPr>
            <a:lstStyle/>
            <a:p>
              <a:pPr eaLnBrk="0" hangingPunct="0"/>
              <a:r>
                <a:rPr lang="en-US" sz="2000" i="1" dirty="0" smtClean="0">
                  <a:latin typeface="Andalus" pitchFamily="2" charset="-78"/>
                  <a:cs typeface="Andalus" pitchFamily="2" charset="-78"/>
                </a:rPr>
                <a:t>Truss  Design</a:t>
              </a:r>
              <a:endParaRPr lang="en-US" sz="2000" i="1" dirty="0">
                <a:latin typeface="Andalus" pitchFamily="2" charset="-78"/>
                <a:cs typeface="Andalus" pitchFamily="2" charset="-78"/>
              </a:endParaRPr>
            </a:p>
          </p:txBody>
        </p:sp>
        <p:sp>
          <p:nvSpPr>
            <p:cNvPr id="23" name="Text Box 27"/>
            <p:cNvSpPr txBox="1">
              <a:spLocks noChangeArrowheads="1"/>
            </p:cNvSpPr>
            <p:nvPr/>
          </p:nvSpPr>
          <p:spPr bwMode="gray">
            <a:xfrm>
              <a:off x="1281" y="2379"/>
              <a:ext cx="214" cy="291"/>
            </a:xfrm>
            <a:prstGeom prst="rect">
              <a:avLst/>
            </a:prstGeom>
            <a:noFill/>
            <a:ln w="9525" algn="ctr">
              <a:noFill/>
              <a:miter lim="800000"/>
              <a:headEnd/>
              <a:tailEnd/>
            </a:ln>
            <a:effectLst/>
          </p:spPr>
          <p:txBody>
            <a:bodyPr wrap="none">
              <a:spAutoFit/>
            </a:bodyPr>
            <a:lstStyle/>
            <a:p>
              <a:pPr algn="ctr" eaLnBrk="0" hangingPunct="0"/>
              <a:r>
                <a:rPr lang="en-US" sz="2400" b="1">
                  <a:solidFill>
                    <a:schemeClr val="bg1"/>
                  </a:solidFill>
                </a:rPr>
                <a:t>3</a:t>
              </a:r>
            </a:p>
          </p:txBody>
        </p:sp>
      </p:grpSp>
      <p:grpSp>
        <p:nvGrpSpPr>
          <p:cNvPr id="27" name="Group 35"/>
          <p:cNvGrpSpPr>
            <a:grpSpLocks/>
          </p:cNvGrpSpPr>
          <p:nvPr/>
        </p:nvGrpSpPr>
        <p:grpSpPr bwMode="auto">
          <a:xfrm>
            <a:off x="1979712" y="3645024"/>
            <a:ext cx="5410200" cy="665162"/>
            <a:chOff x="1152" y="2893"/>
            <a:chExt cx="3408" cy="419"/>
          </a:xfrm>
        </p:grpSpPr>
        <p:grpSp>
          <p:nvGrpSpPr>
            <p:cNvPr id="28" name="Group 21"/>
            <p:cNvGrpSpPr>
              <a:grpSpLocks/>
            </p:cNvGrpSpPr>
            <p:nvPr/>
          </p:nvGrpSpPr>
          <p:grpSpPr bwMode="auto">
            <a:xfrm>
              <a:off x="1152" y="2893"/>
              <a:ext cx="480" cy="419"/>
              <a:chOff x="3174" y="2656"/>
              <a:chExt cx="1549" cy="1351"/>
            </a:xfrm>
          </p:grpSpPr>
          <p:sp>
            <p:nvSpPr>
              <p:cNvPr id="32" name="AutoShape 22"/>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headEnd/>
                <a:tailEnd/>
              </a:ln>
              <a:effectLst/>
            </p:spPr>
            <p:txBody>
              <a:bodyPr wrap="none" anchor="ctr"/>
              <a:lstStyle/>
              <a:p>
                <a:endParaRPr lang="th-TH"/>
              </a:p>
            </p:txBody>
          </p:sp>
          <p:sp>
            <p:nvSpPr>
              <p:cNvPr id="33" name="AutoShape 23"/>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p:spPr>
            <p:txBody>
              <a:bodyPr wrap="none" anchor="ctr"/>
              <a:lstStyle/>
              <a:p>
                <a:endParaRPr lang="th-TH"/>
              </a:p>
            </p:txBody>
          </p:sp>
          <p:sp>
            <p:nvSpPr>
              <p:cNvPr id="34" name="AutoShape 24"/>
              <p:cNvSpPr>
                <a:spLocks noChangeArrowheads="1"/>
              </p:cNvSpPr>
              <p:nvPr/>
            </p:nvSpPr>
            <p:spPr bwMode="gray">
              <a:xfrm>
                <a:off x="3264" y="2736"/>
                <a:ext cx="1350" cy="1168"/>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p:spPr>
            <p:txBody>
              <a:bodyPr wrap="none" anchor="ctr"/>
              <a:lstStyle/>
              <a:p>
                <a:endParaRPr lang="th-TH"/>
              </a:p>
            </p:txBody>
          </p:sp>
        </p:grpSp>
        <p:sp>
          <p:nvSpPr>
            <p:cNvPr id="29" name="Line 28"/>
            <p:cNvSpPr>
              <a:spLocks noChangeShapeType="1"/>
            </p:cNvSpPr>
            <p:nvPr/>
          </p:nvSpPr>
          <p:spPr bwMode="auto">
            <a:xfrm>
              <a:off x="1536" y="3277"/>
              <a:ext cx="3024" cy="0"/>
            </a:xfrm>
            <a:prstGeom prst="line">
              <a:avLst/>
            </a:prstGeom>
            <a:noFill/>
            <a:ln w="25400">
              <a:solidFill>
                <a:srgbClr val="C0C0C0"/>
              </a:solidFill>
              <a:prstDash val="sysDot"/>
              <a:round/>
              <a:headEnd/>
              <a:tailEnd type="oval" w="med" len="med"/>
            </a:ln>
            <a:effectLst/>
          </p:spPr>
          <p:txBody>
            <a:bodyPr wrap="none" anchor="ctr"/>
            <a:lstStyle/>
            <a:p>
              <a:endParaRPr lang="th-TH"/>
            </a:p>
          </p:txBody>
        </p:sp>
        <p:sp>
          <p:nvSpPr>
            <p:cNvPr id="30" name="Text Box 29"/>
            <p:cNvSpPr txBox="1">
              <a:spLocks noChangeArrowheads="1"/>
            </p:cNvSpPr>
            <p:nvPr/>
          </p:nvSpPr>
          <p:spPr bwMode="auto">
            <a:xfrm>
              <a:off x="1680" y="2941"/>
              <a:ext cx="1140" cy="252"/>
            </a:xfrm>
            <a:prstGeom prst="rect">
              <a:avLst/>
            </a:prstGeom>
            <a:noFill/>
            <a:ln w="9525" algn="ctr">
              <a:noFill/>
              <a:miter lim="800000"/>
              <a:headEnd/>
              <a:tailEnd/>
            </a:ln>
            <a:effectLst/>
          </p:spPr>
          <p:txBody>
            <a:bodyPr wrap="none">
              <a:spAutoFit/>
            </a:bodyPr>
            <a:lstStyle/>
            <a:p>
              <a:pPr eaLnBrk="0" hangingPunct="0"/>
              <a:r>
                <a:rPr lang="en-US" sz="2000" i="1" dirty="0" smtClean="0">
                  <a:latin typeface="Andalus" pitchFamily="2" charset="-78"/>
                  <a:cs typeface="Andalus" pitchFamily="2" charset="-78"/>
                </a:rPr>
                <a:t>Column Design</a:t>
              </a:r>
              <a:endParaRPr lang="en-US" sz="2000" i="1" dirty="0">
                <a:latin typeface="Andalus" pitchFamily="2" charset="-78"/>
                <a:cs typeface="Andalus" pitchFamily="2" charset="-78"/>
              </a:endParaRPr>
            </a:p>
          </p:txBody>
        </p:sp>
        <p:sp>
          <p:nvSpPr>
            <p:cNvPr id="31" name="Text Box 30"/>
            <p:cNvSpPr txBox="1">
              <a:spLocks noChangeArrowheads="1"/>
            </p:cNvSpPr>
            <p:nvPr/>
          </p:nvSpPr>
          <p:spPr bwMode="gray">
            <a:xfrm>
              <a:off x="1281" y="2955"/>
              <a:ext cx="214" cy="291"/>
            </a:xfrm>
            <a:prstGeom prst="rect">
              <a:avLst/>
            </a:prstGeom>
            <a:noFill/>
            <a:ln w="9525" algn="ctr">
              <a:noFill/>
              <a:miter lim="800000"/>
              <a:headEnd/>
              <a:tailEnd/>
            </a:ln>
            <a:effectLst/>
          </p:spPr>
          <p:txBody>
            <a:bodyPr wrap="none">
              <a:spAutoFit/>
            </a:bodyPr>
            <a:lstStyle/>
            <a:p>
              <a:pPr algn="ctr" eaLnBrk="0" hangingPunct="0"/>
              <a:r>
                <a:rPr lang="en-US" sz="2400" b="1" dirty="0">
                  <a:solidFill>
                    <a:schemeClr val="bg1"/>
                  </a:solidFill>
                </a:rPr>
                <a:t>4</a:t>
              </a:r>
            </a:p>
          </p:txBody>
        </p:sp>
      </p:grpSp>
      <p:grpSp>
        <p:nvGrpSpPr>
          <p:cNvPr id="35" name="Group 34"/>
          <p:cNvGrpSpPr>
            <a:grpSpLocks/>
          </p:cNvGrpSpPr>
          <p:nvPr/>
        </p:nvGrpSpPr>
        <p:grpSpPr bwMode="auto">
          <a:xfrm>
            <a:off x="2051720" y="4653136"/>
            <a:ext cx="5410200" cy="665162"/>
            <a:chOff x="1152" y="2317"/>
            <a:chExt cx="3408" cy="419"/>
          </a:xfrm>
        </p:grpSpPr>
        <p:grpSp>
          <p:nvGrpSpPr>
            <p:cNvPr id="36" name="Group 17"/>
            <p:cNvGrpSpPr>
              <a:grpSpLocks/>
            </p:cNvGrpSpPr>
            <p:nvPr/>
          </p:nvGrpSpPr>
          <p:grpSpPr bwMode="auto">
            <a:xfrm>
              <a:off x="1152" y="2317"/>
              <a:ext cx="480" cy="419"/>
              <a:chOff x="1110" y="2656"/>
              <a:chExt cx="1549" cy="1351"/>
            </a:xfrm>
          </p:grpSpPr>
          <p:sp>
            <p:nvSpPr>
              <p:cNvPr id="40"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a:effectLst/>
            </p:spPr>
            <p:txBody>
              <a:bodyPr wrap="none" anchor="ctr"/>
              <a:lstStyle/>
              <a:p>
                <a:endParaRPr lang="th-TH"/>
              </a:p>
            </p:txBody>
          </p:sp>
          <p:sp>
            <p:nvSpPr>
              <p:cNvPr id="41"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p:spPr>
            <p:txBody>
              <a:bodyPr wrap="none" anchor="ctr"/>
              <a:lstStyle/>
              <a:p>
                <a:endParaRPr lang="th-TH"/>
              </a:p>
            </p:txBody>
          </p:sp>
          <p:sp>
            <p:nvSpPr>
              <p:cNvPr id="42" name="AutoShape 20"/>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endParaRPr lang="th-TH"/>
              </a:p>
            </p:txBody>
          </p:sp>
        </p:grpSp>
        <p:sp>
          <p:nvSpPr>
            <p:cNvPr id="37" name="Line 25"/>
            <p:cNvSpPr>
              <a:spLocks noChangeShapeType="1"/>
            </p:cNvSpPr>
            <p:nvPr/>
          </p:nvSpPr>
          <p:spPr bwMode="auto">
            <a:xfrm>
              <a:off x="1536" y="2701"/>
              <a:ext cx="3024" cy="0"/>
            </a:xfrm>
            <a:prstGeom prst="line">
              <a:avLst/>
            </a:prstGeom>
            <a:noFill/>
            <a:ln w="25400">
              <a:solidFill>
                <a:srgbClr val="C0C0C0"/>
              </a:solidFill>
              <a:prstDash val="sysDot"/>
              <a:round/>
              <a:headEnd/>
              <a:tailEnd type="oval" w="med" len="med"/>
            </a:ln>
            <a:effectLst/>
          </p:spPr>
          <p:txBody>
            <a:bodyPr wrap="none" anchor="ctr"/>
            <a:lstStyle/>
            <a:p>
              <a:endParaRPr lang="th-TH"/>
            </a:p>
          </p:txBody>
        </p:sp>
        <p:sp>
          <p:nvSpPr>
            <p:cNvPr id="38" name="Text Box 26"/>
            <p:cNvSpPr txBox="1">
              <a:spLocks noChangeArrowheads="1"/>
            </p:cNvSpPr>
            <p:nvPr/>
          </p:nvSpPr>
          <p:spPr bwMode="auto">
            <a:xfrm>
              <a:off x="1680" y="2365"/>
              <a:ext cx="1884" cy="252"/>
            </a:xfrm>
            <a:prstGeom prst="rect">
              <a:avLst/>
            </a:prstGeom>
            <a:noFill/>
            <a:ln w="9525" algn="ctr">
              <a:noFill/>
              <a:miter lim="800000"/>
              <a:headEnd/>
              <a:tailEnd/>
            </a:ln>
            <a:effectLst/>
          </p:spPr>
          <p:txBody>
            <a:bodyPr wrap="none">
              <a:spAutoFit/>
            </a:bodyPr>
            <a:lstStyle/>
            <a:p>
              <a:pPr eaLnBrk="0" hangingPunct="0"/>
              <a:r>
                <a:rPr lang="en-US" sz="2000" i="1" dirty="0" smtClean="0">
                  <a:latin typeface="Andalus" pitchFamily="2" charset="-78"/>
                  <a:cs typeface="Andalus" pitchFamily="2" charset="-78"/>
                </a:rPr>
                <a:t>Footings and Stair’s Design</a:t>
              </a:r>
              <a:endParaRPr lang="en-US" sz="2000" i="1" dirty="0">
                <a:latin typeface="Andalus" pitchFamily="2" charset="-78"/>
                <a:cs typeface="Andalus" pitchFamily="2" charset="-78"/>
              </a:endParaRPr>
            </a:p>
          </p:txBody>
        </p:sp>
        <p:sp>
          <p:nvSpPr>
            <p:cNvPr id="39" name="Text Box 27"/>
            <p:cNvSpPr txBox="1">
              <a:spLocks noChangeArrowheads="1"/>
            </p:cNvSpPr>
            <p:nvPr/>
          </p:nvSpPr>
          <p:spPr bwMode="gray">
            <a:xfrm>
              <a:off x="1280" y="2379"/>
              <a:ext cx="214" cy="291"/>
            </a:xfrm>
            <a:prstGeom prst="rect">
              <a:avLst/>
            </a:prstGeom>
            <a:noFill/>
            <a:ln w="9525" algn="ctr">
              <a:noFill/>
              <a:miter lim="800000"/>
              <a:headEnd/>
              <a:tailEnd/>
            </a:ln>
            <a:effectLst/>
          </p:spPr>
          <p:txBody>
            <a:bodyPr wrap="none">
              <a:spAutoFit/>
            </a:bodyPr>
            <a:lstStyle/>
            <a:p>
              <a:pPr algn="ctr" eaLnBrk="0" hangingPunct="0"/>
              <a:r>
                <a:rPr lang="en-US" sz="2400" b="1" dirty="0" smtClean="0">
                  <a:solidFill>
                    <a:schemeClr val="bg1"/>
                  </a:solidFill>
                </a:rPr>
                <a:t>5</a:t>
              </a:r>
              <a:endParaRPr lang="en-US" sz="2400" b="1" dirty="0">
                <a:solidFill>
                  <a:schemeClr val="bg1"/>
                </a:solidFill>
              </a:endParaRPr>
            </a:p>
          </p:txBody>
        </p:sp>
      </p:grpSp>
      <p:sp>
        <p:nvSpPr>
          <p:cNvPr id="43" name="Rectangle 42"/>
          <p:cNvSpPr/>
          <p:nvPr/>
        </p:nvSpPr>
        <p:spPr>
          <a:xfrm>
            <a:off x="2843808" y="5661248"/>
            <a:ext cx="5178021" cy="646331"/>
          </a:xfrm>
          <a:prstGeom prst="rect">
            <a:avLst/>
          </a:prstGeom>
        </p:spPr>
        <p:txBody>
          <a:bodyPr wrap="none">
            <a:spAutoFit/>
          </a:bodyPr>
          <a:lstStyle/>
          <a:p>
            <a:r>
              <a:rPr lang="en-US" dirty="0" smtClean="0">
                <a:latin typeface="Andalus" pitchFamily="2" charset="-78"/>
                <a:cs typeface="Andalus" pitchFamily="2" charset="-78"/>
              </a:rPr>
              <a:t> </a:t>
            </a:r>
            <a:r>
              <a:rPr lang="en-US" i="1" dirty="0" smtClean="0">
                <a:solidFill>
                  <a:schemeClr val="tx1">
                    <a:lumMod val="95000"/>
                    <a:lumOff val="5000"/>
                  </a:schemeClr>
                </a:solidFill>
                <a:latin typeface="Andalus" pitchFamily="2" charset="-78"/>
                <a:cs typeface="Andalus" pitchFamily="2" charset="-78"/>
              </a:rPr>
              <a:t>Three Dimensional  Structural Analysis and Design</a:t>
            </a:r>
            <a:endParaRPr lang="ar-SA" i="1" dirty="0" smtClean="0">
              <a:solidFill>
                <a:schemeClr val="tx1">
                  <a:lumMod val="95000"/>
                  <a:lumOff val="5000"/>
                </a:schemeClr>
              </a:solidFill>
              <a:latin typeface="Andalus" pitchFamily="2" charset="-78"/>
              <a:cs typeface="Andalus" pitchFamily="2" charset="-78"/>
            </a:endParaRPr>
          </a:p>
          <a:p>
            <a:r>
              <a:rPr lang="en-US" i="1" dirty="0" smtClean="0">
                <a:latin typeface="Andalus" pitchFamily="2" charset="-78"/>
                <a:cs typeface="Andalus" pitchFamily="2" charset="-78"/>
              </a:rPr>
              <a:t> :</a:t>
            </a:r>
            <a:endParaRPr lang="en-US" i="1" dirty="0">
              <a:latin typeface="Andalus" pitchFamily="2" charset="-78"/>
              <a:cs typeface="Andalus" pitchFamily="2" charset="-78"/>
            </a:endParaRPr>
          </a:p>
        </p:txBody>
      </p:sp>
      <p:grpSp>
        <p:nvGrpSpPr>
          <p:cNvPr id="62" name="Group 35"/>
          <p:cNvGrpSpPr>
            <a:grpSpLocks/>
          </p:cNvGrpSpPr>
          <p:nvPr/>
        </p:nvGrpSpPr>
        <p:grpSpPr bwMode="auto">
          <a:xfrm>
            <a:off x="1979712" y="5517232"/>
            <a:ext cx="5410200" cy="665162"/>
            <a:chOff x="1152" y="2893"/>
            <a:chExt cx="3408" cy="419"/>
          </a:xfrm>
        </p:grpSpPr>
        <p:grpSp>
          <p:nvGrpSpPr>
            <p:cNvPr id="63" name="Group 21"/>
            <p:cNvGrpSpPr>
              <a:grpSpLocks/>
            </p:cNvGrpSpPr>
            <p:nvPr/>
          </p:nvGrpSpPr>
          <p:grpSpPr bwMode="auto">
            <a:xfrm>
              <a:off x="1152" y="2893"/>
              <a:ext cx="480" cy="419"/>
              <a:chOff x="3174" y="2656"/>
              <a:chExt cx="1549" cy="1351"/>
            </a:xfrm>
          </p:grpSpPr>
          <p:sp>
            <p:nvSpPr>
              <p:cNvPr id="67" name="AutoShape 22"/>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headEnd/>
                <a:tailEnd/>
              </a:ln>
              <a:effectLst/>
            </p:spPr>
            <p:txBody>
              <a:bodyPr wrap="none" anchor="ctr"/>
              <a:lstStyle/>
              <a:p>
                <a:endParaRPr lang="th-TH"/>
              </a:p>
            </p:txBody>
          </p:sp>
          <p:sp>
            <p:nvSpPr>
              <p:cNvPr id="68" name="AutoShape 23"/>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p:spPr>
            <p:txBody>
              <a:bodyPr wrap="none" anchor="ctr"/>
              <a:lstStyle/>
              <a:p>
                <a:endParaRPr lang="th-TH"/>
              </a:p>
            </p:txBody>
          </p:sp>
          <p:sp>
            <p:nvSpPr>
              <p:cNvPr id="69" name="AutoShape 24"/>
              <p:cNvSpPr>
                <a:spLocks noChangeArrowheads="1"/>
              </p:cNvSpPr>
              <p:nvPr/>
            </p:nvSpPr>
            <p:spPr bwMode="gray">
              <a:xfrm>
                <a:off x="3264" y="2736"/>
                <a:ext cx="1350" cy="1168"/>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p:spPr>
            <p:txBody>
              <a:bodyPr wrap="none" anchor="ctr"/>
              <a:lstStyle/>
              <a:p>
                <a:endParaRPr lang="th-TH"/>
              </a:p>
            </p:txBody>
          </p:sp>
        </p:grpSp>
        <p:sp>
          <p:nvSpPr>
            <p:cNvPr id="64" name="Line 28"/>
            <p:cNvSpPr>
              <a:spLocks noChangeShapeType="1"/>
            </p:cNvSpPr>
            <p:nvPr/>
          </p:nvSpPr>
          <p:spPr bwMode="auto">
            <a:xfrm>
              <a:off x="1536" y="3277"/>
              <a:ext cx="3024" cy="0"/>
            </a:xfrm>
            <a:prstGeom prst="line">
              <a:avLst/>
            </a:prstGeom>
            <a:noFill/>
            <a:ln w="25400">
              <a:solidFill>
                <a:srgbClr val="C0C0C0"/>
              </a:solidFill>
              <a:prstDash val="sysDot"/>
              <a:round/>
              <a:headEnd/>
              <a:tailEnd type="oval" w="med" len="med"/>
            </a:ln>
            <a:effectLst/>
          </p:spPr>
          <p:txBody>
            <a:bodyPr wrap="none" anchor="ctr"/>
            <a:lstStyle/>
            <a:p>
              <a:endParaRPr lang="th-TH"/>
            </a:p>
          </p:txBody>
        </p:sp>
        <p:sp>
          <p:nvSpPr>
            <p:cNvPr id="65" name="Text Box 29"/>
            <p:cNvSpPr txBox="1">
              <a:spLocks noChangeArrowheads="1"/>
            </p:cNvSpPr>
            <p:nvPr/>
          </p:nvSpPr>
          <p:spPr bwMode="auto">
            <a:xfrm>
              <a:off x="1680" y="2941"/>
              <a:ext cx="2239" cy="252"/>
            </a:xfrm>
            <a:prstGeom prst="rect">
              <a:avLst/>
            </a:prstGeom>
            <a:noFill/>
            <a:ln w="9525" algn="ctr">
              <a:noFill/>
              <a:miter lim="800000"/>
              <a:headEnd/>
              <a:tailEnd/>
            </a:ln>
            <a:effectLst/>
          </p:spPr>
          <p:txBody>
            <a:bodyPr wrap="square">
              <a:spAutoFit/>
            </a:bodyPr>
            <a:lstStyle/>
            <a:p>
              <a:pPr eaLnBrk="0" hangingPunct="0"/>
              <a:endParaRPr lang="en-US" sz="2000" i="1" dirty="0">
                <a:latin typeface="Andalus" pitchFamily="2" charset="-78"/>
                <a:cs typeface="Andalus" pitchFamily="2" charset="-78"/>
              </a:endParaRPr>
            </a:p>
          </p:txBody>
        </p:sp>
        <p:sp>
          <p:nvSpPr>
            <p:cNvPr id="66" name="Text Box 30"/>
            <p:cNvSpPr txBox="1">
              <a:spLocks noChangeArrowheads="1"/>
            </p:cNvSpPr>
            <p:nvPr/>
          </p:nvSpPr>
          <p:spPr bwMode="gray">
            <a:xfrm>
              <a:off x="1280" y="2955"/>
              <a:ext cx="214" cy="291"/>
            </a:xfrm>
            <a:prstGeom prst="rect">
              <a:avLst/>
            </a:prstGeom>
            <a:noFill/>
            <a:ln w="9525" algn="ctr">
              <a:noFill/>
              <a:miter lim="800000"/>
              <a:headEnd/>
              <a:tailEnd/>
            </a:ln>
            <a:effectLst/>
          </p:spPr>
          <p:txBody>
            <a:bodyPr wrap="none">
              <a:spAutoFit/>
            </a:bodyPr>
            <a:lstStyle/>
            <a:p>
              <a:pPr algn="ctr" eaLnBrk="0" hangingPunct="0"/>
              <a:r>
                <a:rPr lang="en-US" sz="2400" b="1" dirty="0">
                  <a:solidFill>
                    <a:schemeClr val="bg1"/>
                  </a:solidFill>
                </a:rPr>
                <a:t>6</a:t>
              </a:r>
            </a:p>
          </p:txBody>
        </p:sp>
      </p:grpSp>
      <p:sp>
        <p:nvSpPr>
          <p:cNvPr id="51" name="Rectangle 50"/>
          <p:cNvSpPr/>
          <p:nvPr/>
        </p:nvSpPr>
        <p:spPr>
          <a:xfrm>
            <a:off x="1835696" y="260648"/>
            <a:ext cx="5976664" cy="477054"/>
          </a:xfrm>
          <a:prstGeom prst="rect">
            <a:avLst/>
          </a:prstGeom>
        </p:spPr>
        <p:txBody>
          <a:bodyPr wrap="square">
            <a:spAutoFit/>
          </a:bodyPr>
          <a:lstStyle/>
          <a:p>
            <a:pPr lvl="0" algn="justLow" fontAlgn="base">
              <a:spcBef>
                <a:spcPct val="0"/>
              </a:spcBef>
              <a:spcAft>
                <a:spcPct val="0"/>
              </a:spcAft>
            </a:pPr>
            <a:r>
              <a:rPr lang="en-US" sz="2500" dirty="0" smtClean="0">
                <a:latin typeface="Andalus" pitchFamily="2" charset="-78"/>
                <a:ea typeface="Cambria" pitchFamily="18" charset="0"/>
                <a:cs typeface="Andalus" pitchFamily="2" charset="-78"/>
              </a:rPr>
              <a:t>This project consists of six basic chapters:-</a:t>
            </a:r>
            <a:endParaRPr lang="en-US" sz="2500" dirty="0" smtClean="0">
              <a:latin typeface="Andalus" pitchFamily="2" charset="-78"/>
              <a:cs typeface="Andalus" pitchFamily="2" charset="-7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3" cstate="print"/>
          <a:srcRect/>
          <a:stretch>
            <a:fillRect/>
          </a:stretch>
        </p:blipFill>
        <p:spPr bwMode="auto">
          <a:xfrm>
            <a:off x="0" y="0"/>
            <a:ext cx="9144000" cy="68580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3" cstate="print"/>
          <a:srcRect/>
          <a:stretch>
            <a:fillRect/>
          </a:stretch>
        </p:blipFill>
        <p:spPr bwMode="auto">
          <a:xfrm>
            <a:off x="0" y="0"/>
            <a:ext cx="9143999" cy="68580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476672"/>
            <a:ext cx="7772400" cy="1512168"/>
          </a:xfrm>
        </p:spPr>
        <p:txBody>
          <a:bodyPr>
            <a:normAutofit fontScale="90000"/>
          </a:bodyPr>
          <a:lstStyle/>
          <a:p>
            <a:pPr algn="l"/>
            <a:r>
              <a:rPr lang="en-US" sz="3300" dirty="0" smtClean="0"/>
              <a:t>7.</a:t>
            </a:r>
            <a:r>
              <a:rPr lang="en-US" sz="3300" i="1" dirty="0" smtClean="0">
                <a:solidFill>
                  <a:schemeClr val="tx1">
                    <a:lumMod val="95000"/>
                    <a:lumOff val="5000"/>
                  </a:schemeClr>
                </a:solidFill>
                <a:latin typeface="Andalus" pitchFamily="2" charset="-78"/>
                <a:cs typeface="Andalus" pitchFamily="2" charset="-78"/>
              </a:rPr>
              <a:t> Three Dimensional  Structural Analysis and Design</a:t>
            </a:r>
            <a:r>
              <a:rPr lang="ar-SA" sz="3300" i="1" dirty="0" smtClean="0">
                <a:solidFill>
                  <a:schemeClr val="tx1">
                    <a:lumMod val="95000"/>
                    <a:lumOff val="5000"/>
                  </a:schemeClr>
                </a:solidFill>
                <a:latin typeface="Andalus" pitchFamily="2" charset="-78"/>
                <a:cs typeface="Andalus" pitchFamily="2" charset="-78"/>
              </a:rPr>
              <a:t/>
            </a:r>
            <a:br>
              <a:rPr lang="ar-SA" sz="3300" i="1" dirty="0" smtClean="0">
                <a:solidFill>
                  <a:schemeClr val="tx1">
                    <a:lumMod val="95000"/>
                    <a:lumOff val="5000"/>
                  </a:schemeClr>
                </a:solidFill>
                <a:latin typeface="Andalus" pitchFamily="2" charset="-78"/>
                <a:cs typeface="Andalus" pitchFamily="2" charset="-78"/>
              </a:rPr>
            </a:br>
            <a:r>
              <a:rPr lang="en-US" sz="3300" i="1" dirty="0" smtClean="0">
                <a:latin typeface="Andalus" pitchFamily="2" charset="-78"/>
                <a:cs typeface="Andalus" pitchFamily="2" charset="-78"/>
              </a:rPr>
              <a:t> </a:t>
            </a:r>
            <a:r>
              <a:rPr lang="en-US" i="1" dirty="0" smtClean="0">
                <a:latin typeface="Andalus" pitchFamily="2" charset="-78"/>
                <a:cs typeface="Andalus" pitchFamily="2" charset="-78"/>
              </a:rPr>
              <a:t/>
            </a:r>
            <a:br>
              <a:rPr lang="en-US" i="1" dirty="0" smtClean="0">
                <a:latin typeface="Andalus" pitchFamily="2" charset="-78"/>
                <a:cs typeface="Andalus" pitchFamily="2" charset="-78"/>
              </a:rPr>
            </a:br>
            <a:endParaRPr lang="en-US" dirty="0"/>
          </a:p>
        </p:txBody>
      </p:sp>
      <p:sp>
        <p:nvSpPr>
          <p:cNvPr id="5" name="TextBox 4"/>
          <p:cNvSpPr txBox="1"/>
          <p:nvPr/>
        </p:nvSpPr>
        <p:spPr>
          <a:xfrm>
            <a:off x="1331640" y="1628800"/>
            <a:ext cx="6840760" cy="3170099"/>
          </a:xfrm>
          <a:prstGeom prst="rect">
            <a:avLst/>
          </a:prstGeom>
          <a:noFill/>
        </p:spPr>
        <p:txBody>
          <a:bodyPr wrap="square" rtlCol="0">
            <a:spAutoFit/>
          </a:bodyPr>
          <a:lstStyle/>
          <a:p>
            <a:r>
              <a:rPr lang="en-US" sz="2000" dirty="0" smtClean="0">
                <a:latin typeface="Andalus" pitchFamily="18" charset="-78"/>
                <a:cs typeface="Andalus" pitchFamily="18" charset="-78"/>
              </a:rPr>
              <a:t>Three dimensional analyses for the stadium have two objectives: </a:t>
            </a:r>
          </a:p>
          <a:p>
            <a:endParaRPr lang="en-US" sz="2000" dirty="0" smtClean="0">
              <a:latin typeface="Andalus" pitchFamily="18" charset="-78"/>
              <a:cs typeface="Andalus" pitchFamily="18" charset="-78"/>
            </a:endParaRPr>
          </a:p>
          <a:p>
            <a:pPr marL="342900" indent="-342900">
              <a:buAutoNum type="arabicPeriod"/>
            </a:pPr>
            <a:r>
              <a:rPr lang="en-US" sz="2000" dirty="0" smtClean="0">
                <a:latin typeface="Andalus" pitchFamily="18" charset="-78"/>
                <a:cs typeface="Andalus" pitchFamily="18" charset="-78"/>
              </a:rPr>
              <a:t>making the three dimensional model gives meaning to what is done previously in this project since the main concept of design and analysis of the frames is the tributary area in load distribution .</a:t>
            </a:r>
          </a:p>
          <a:p>
            <a:pPr marL="342900" indent="-342900"/>
            <a:endParaRPr lang="en-US" sz="2000" dirty="0" smtClean="0">
              <a:latin typeface="Andalus" pitchFamily="18" charset="-78"/>
              <a:cs typeface="Andalus" pitchFamily="18" charset="-78"/>
            </a:endParaRPr>
          </a:p>
          <a:p>
            <a:r>
              <a:rPr lang="en-US" sz="2000" dirty="0" smtClean="0">
                <a:latin typeface="Andalus" pitchFamily="18" charset="-78"/>
                <a:cs typeface="Andalus" pitchFamily="18" charset="-78"/>
              </a:rPr>
              <a:t>2. It is vital to trust the two dimensional work, and to have full, good and clear view about the design differences between them. </a:t>
            </a:r>
          </a:p>
          <a:p>
            <a:endParaRPr lang="en-US" sz="2000" dirty="0">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548682"/>
            <a:ext cx="7772400" cy="1008112"/>
          </a:xfrm>
        </p:spPr>
        <p:txBody>
          <a:bodyPr>
            <a:normAutofit/>
          </a:bodyPr>
          <a:lstStyle/>
          <a:p>
            <a:pPr algn="l"/>
            <a:r>
              <a:rPr lang="en-US" sz="2500" dirty="0" smtClean="0">
                <a:latin typeface="Andalus" pitchFamily="2" charset="-78"/>
                <a:cs typeface="Andalus" pitchFamily="2" charset="-78"/>
              </a:rPr>
              <a:t>8. </a:t>
            </a:r>
            <a:r>
              <a:rPr lang="en-US" sz="2500" smtClean="0">
                <a:latin typeface="Andalus" pitchFamily="2" charset="-78"/>
                <a:cs typeface="Andalus" pitchFamily="2" charset="-78"/>
              </a:rPr>
              <a:t>Checks </a:t>
            </a:r>
            <a:r>
              <a:rPr lang="en-US" sz="2500" dirty="0" smtClean="0">
                <a:latin typeface="Andalus" pitchFamily="2" charset="-78"/>
                <a:cs typeface="Andalus" pitchFamily="2" charset="-78"/>
              </a:rPr>
              <a:t>for Three </a:t>
            </a:r>
            <a:r>
              <a:rPr lang="en-US" sz="2500" smtClean="0">
                <a:latin typeface="Andalus" pitchFamily="2" charset="-78"/>
                <a:cs typeface="Andalus" pitchFamily="2" charset="-78"/>
              </a:rPr>
              <a:t>Dimensional </a:t>
            </a:r>
            <a:r>
              <a:rPr lang="en-US" sz="2500" smtClean="0">
                <a:latin typeface="Andalus" pitchFamily="2" charset="-78"/>
                <a:cs typeface="Andalus" pitchFamily="2" charset="-78"/>
              </a:rPr>
              <a:t>Model</a:t>
            </a:r>
            <a:r>
              <a:rPr lang="en-US" sz="2500" dirty="0" smtClean="0">
                <a:latin typeface="Andalus" pitchFamily="2" charset="-78"/>
                <a:cs typeface="Andalus" pitchFamily="2" charset="-78"/>
              </a:rPr>
              <a:t>:</a:t>
            </a:r>
            <a:endParaRPr lang="en-US" sz="2500" dirty="0">
              <a:latin typeface="Andalus" pitchFamily="2" charset="-78"/>
              <a:cs typeface="Andalus" pitchFamily="2" charset="-78"/>
            </a:endParaRPr>
          </a:p>
        </p:txBody>
      </p:sp>
      <p:sp>
        <p:nvSpPr>
          <p:cNvPr id="3" name="Subtitle 2"/>
          <p:cNvSpPr>
            <a:spLocks noGrp="1"/>
          </p:cNvSpPr>
          <p:nvPr>
            <p:ph type="subTitle" idx="1"/>
          </p:nvPr>
        </p:nvSpPr>
        <p:spPr>
          <a:xfrm>
            <a:off x="1371600" y="1700808"/>
            <a:ext cx="6400800" cy="3937992"/>
          </a:xfrm>
        </p:spPr>
        <p:txBody>
          <a:bodyPr/>
          <a:lstStyle/>
          <a:p>
            <a:pPr marL="514350" indent="-514350" algn="l"/>
            <a:r>
              <a:rPr lang="en-US" sz="2000" dirty="0" smtClean="0">
                <a:solidFill>
                  <a:schemeClr val="tx1"/>
                </a:solidFill>
                <a:latin typeface="Andalus" pitchFamily="2" charset="-78"/>
                <a:cs typeface="Andalus" pitchFamily="2" charset="-78"/>
              </a:rPr>
              <a:t>1. Compatibility :</a:t>
            </a:r>
          </a:p>
          <a:p>
            <a:pPr marL="514350" indent="-514350" algn="l">
              <a:buAutoNum type="arabicPeriod"/>
            </a:pPr>
            <a:endParaRPr lang="en-US" dirty="0">
              <a:solidFill>
                <a:schemeClr val="bg2">
                  <a:lumMod val="75000"/>
                </a:schemeClr>
              </a:solidFill>
            </a:endParaRPr>
          </a:p>
        </p:txBody>
      </p:sp>
      <p:pic>
        <p:nvPicPr>
          <p:cNvPr id="4098" name="Picture 2"/>
          <p:cNvPicPr>
            <a:picLocks noChangeAspect="1" noChangeArrowheads="1"/>
          </p:cNvPicPr>
          <p:nvPr/>
        </p:nvPicPr>
        <p:blipFill>
          <a:blip r:embed="rId3" cstate="print"/>
          <a:srcRect/>
          <a:stretch>
            <a:fillRect/>
          </a:stretch>
        </p:blipFill>
        <p:spPr bwMode="auto">
          <a:xfrm>
            <a:off x="1187624" y="2348880"/>
            <a:ext cx="7200800" cy="42942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1052736"/>
            <a:ext cx="6400800" cy="576064"/>
          </a:xfrm>
        </p:spPr>
        <p:txBody>
          <a:bodyPr>
            <a:normAutofit/>
          </a:bodyPr>
          <a:lstStyle/>
          <a:p>
            <a:pPr algn="l"/>
            <a:r>
              <a:rPr lang="en-US" sz="2000" i="1" dirty="0" smtClean="0">
                <a:solidFill>
                  <a:schemeClr val="tx1"/>
                </a:solidFill>
                <a:latin typeface="Andalus" pitchFamily="2" charset="-78"/>
                <a:cs typeface="Andalus" pitchFamily="2" charset="-78"/>
              </a:rPr>
              <a:t>2.Equilibrium: </a:t>
            </a:r>
            <a:endParaRPr lang="en-US" sz="2000" i="1" dirty="0">
              <a:solidFill>
                <a:schemeClr val="tx1"/>
              </a:solidFill>
              <a:latin typeface="Andalus" pitchFamily="2" charset="-78"/>
              <a:cs typeface="Andalus" pitchFamily="2" charset="-78"/>
            </a:endParaRPr>
          </a:p>
        </p:txBody>
      </p:sp>
      <p:pic>
        <p:nvPicPr>
          <p:cNvPr id="5122" name="Picture 2"/>
          <p:cNvPicPr>
            <a:picLocks noChangeAspect="1" noChangeArrowheads="1"/>
          </p:cNvPicPr>
          <p:nvPr/>
        </p:nvPicPr>
        <p:blipFill>
          <a:blip r:embed="rId3" cstate="print"/>
          <a:srcRect/>
          <a:stretch>
            <a:fillRect/>
          </a:stretch>
        </p:blipFill>
        <p:spPr bwMode="auto">
          <a:xfrm>
            <a:off x="971600" y="1916832"/>
            <a:ext cx="6991351" cy="1219200"/>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971600" y="3356992"/>
            <a:ext cx="6943725" cy="20882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331640" y="1412776"/>
            <a:ext cx="6400800" cy="4226024"/>
          </a:xfrm>
        </p:spPr>
        <p:txBody>
          <a:bodyPr>
            <a:normAutofit/>
          </a:bodyPr>
          <a:lstStyle/>
          <a:p>
            <a:pPr algn="l"/>
            <a:r>
              <a:rPr lang="en-US" sz="2000" i="1" dirty="0" smtClean="0">
                <a:solidFill>
                  <a:schemeClr val="tx1"/>
                </a:solidFill>
                <a:latin typeface="Andalus" pitchFamily="2" charset="-78"/>
                <a:cs typeface="Andalus" pitchFamily="2" charset="-78"/>
              </a:rPr>
              <a:t>3. Stress strain relationship: </a:t>
            </a:r>
            <a:endParaRPr lang="en-US" sz="2000" i="1" dirty="0">
              <a:solidFill>
                <a:schemeClr val="tx1"/>
              </a:solidFill>
              <a:latin typeface="Andalus" pitchFamily="2" charset="-78"/>
              <a:cs typeface="Andalus" pitchFamily="2" charset="-78"/>
            </a:endParaRPr>
          </a:p>
        </p:txBody>
      </p:sp>
      <p:pic>
        <p:nvPicPr>
          <p:cNvPr id="6146" name="Picture 2"/>
          <p:cNvPicPr>
            <a:picLocks noChangeAspect="1" noChangeArrowheads="1"/>
          </p:cNvPicPr>
          <p:nvPr/>
        </p:nvPicPr>
        <p:blipFill>
          <a:blip r:embed="rId3" cstate="print"/>
          <a:srcRect/>
          <a:stretch>
            <a:fillRect/>
          </a:stretch>
        </p:blipFill>
        <p:spPr bwMode="auto">
          <a:xfrm>
            <a:off x="1043609" y="2204864"/>
            <a:ext cx="6981825" cy="23911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340768"/>
            <a:ext cx="8229600" cy="4032448"/>
          </a:xfrm>
        </p:spPr>
        <p:txBody>
          <a:bodyPr>
            <a:normAutofit/>
          </a:bodyPr>
          <a:lstStyle/>
          <a:p>
            <a:r>
              <a:rPr lang="en-US" b="1" cap="all"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latin typeface="Andalus" pitchFamily="2" charset="-78"/>
                <a:cs typeface="Andalus" pitchFamily="2" charset="-78"/>
              </a:rPr>
              <a:t>Thank you</a:t>
            </a:r>
            <a:br>
              <a:rPr lang="en-US" b="1" cap="all"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latin typeface="Andalus" pitchFamily="2" charset="-78"/>
                <a:cs typeface="Andalus" pitchFamily="2" charset="-78"/>
              </a:rPr>
            </a:br>
            <a:r>
              <a:rPr lang="en-US" b="1" cap="all"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latin typeface="Andalus" pitchFamily="2" charset="-78"/>
                <a:cs typeface="Andalus" pitchFamily="2" charset="-78"/>
              </a:rPr>
              <a:t> FOR YOUR attention</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404665"/>
            <a:ext cx="7772400" cy="1082551"/>
          </a:xfrm>
        </p:spPr>
        <p:txBody>
          <a:bodyPr>
            <a:normAutofit/>
          </a:bodyPr>
          <a:lstStyle/>
          <a:p>
            <a:pPr algn="l"/>
            <a:r>
              <a:rPr lang="en-US" sz="3000" b="1" i="1" dirty="0" smtClean="0">
                <a:latin typeface="Andalus" pitchFamily="2" charset="-78"/>
                <a:cs typeface="Andalus" pitchFamily="2" charset="-78"/>
              </a:rPr>
              <a:t>1. General Description </a:t>
            </a:r>
            <a:r>
              <a:rPr lang="en-US" sz="2500" dirty="0" smtClean="0">
                <a:latin typeface="Andalus" pitchFamily="2" charset="-78"/>
                <a:cs typeface="Andalus" pitchFamily="2" charset="-78"/>
              </a:rPr>
              <a:t>:</a:t>
            </a:r>
            <a:endParaRPr lang="en-US" sz="2500" dirty="0">
              <a:latin typeface="Andalus" pitchFamily="2" charset="-78"/>
              <a:cs typeface="Andalus" pitchFamily="2" charset="-78"/>
            </a:endParaRPr>
          </a:p>
        </p:txBody>
      </p:sp>
      <p:sp>
        <p:nvSpPr>
          <p:cNvPr id="5" name="Subtitle 4"/>
          <p:cNvSpPr>
            <a:spLocks noGrp="1"/>
          </p:cNvSpPr>
          <p:nvPr>
            <p:ph type="subTitle" idx="1"/>
          </p:nvPr>
        </p:nvSpPr>
        <p:spPr>
          <a:xfrm>
            <a:off x="683568" y="1556792"/>
            <a:ext cx="7848872" cy="4536504"/>
          </a:xfrm>
        </p:spPr>
        <p:txBody>
          <a:bodyPr>
            <a:normAutofit/>
          </a:bodyPr>
          <a:lstStyle/>
          <a:p>
            <a:pPr lvl="1" algn="l"/>
            <a:r>
              <a:rPr lang="en-US" sz="2000" i="1" dirty="0" smtClean="0">
                <a:solidFill>
                  <a:schemeClr val="tx1"/>
                </a:solidFill>
                <a:latin typeface="Andalus" pitchFamily="2" charset="-78"/>
                <a:cs typeface="Andalus" pitchFamily="2" charset="-78"/>
              </a:rPr>
              <a:t>*</a:t>
            </a:r>
            <a:r>
              <a:rPr lang="en-US" sz="2000" b="1" i="1" dirty="0" smtClean="0">
                <a:solidFill>
                  <a:schemeClr val="tx1"/>
                </a:solidFill>
                <a:latin typeface="Andalus" pitchFamily="2" charset="-78"/>
                <a:cs typeface="Andalus" pitchFamily="2" charset="-78"/>
              </a:rPr>
              <a:t>Geography</a:t>
            </a:r>
            <a:r>
              <a:rPr lang="en-US" sz="2000" b="1" i="1" dirty="0">
                <a:solidFill>
                  <a:schemeClr val="tx1"/>
                </a:solidFill>
                <a:latin typeface="Andalus" pitchFamily="2" charset="-78"/>
                <a:cs typeface="Andalus" pitchFamily="2" charset="-78"/>
              </a:rPr>
              <a:t>: </a:t>
            </a:r>
            <a:r>
              <a:rPr lang="en-US" sz="2000" i="1" dirty="0">
                <a:solidFill>
                  <a:schemeClr val="tx1"/>
                </a:solidFill>
                <a:latin typeface="Andalus" pitchFamily="2" charset="-78"/>
                <a:cs typeface="Andalus" pitchFamily="2" charset="-78"/>
              </a:rPr>
              <a:t>The building will be constructed in </a:t>
            </a:r>
            <a:r>
              <a:rPr lang="en-US" sz="2000" i="1" dirty="0" smtClean="0">
                <a:solidFill>
                  <a:schemeClr val="tx1"/>
                </a:solidFill>
                <a:latin typeface="Andalus" pitchFamily="2" charset="-78"/>
                <a:cs typeface="Andalus" pitchFamily="2" charset="-78"/>
              </a:rPr>
              <a:t>Hebron with a total area of (2758.6m</a:t>
            </a:r>
            <a:r>
              <a:rPr lang="en-US" sz="2000" i="1" baseline="30000" dirty="0" smtClean="0">
                <a:solidFill>
                  <a:schemeClr val="tx1"/>
                </a:solidFill>
                <a:latin typeface="Andalus" pitchFamily="2" charset="-78"/>
                <a:cs typeface="Andalus" pitchFamily="2" charset="-78"/>
              </a:rPr>
              <a:t>2</a:t>
            </a:r>
            <a:r>
              <a:rPr lang="en-US" sz="2000" i="1" dirty="0" smtClean="0">
                <a:solidFill>
                  <a:schemeClr val="tx1"/>
                </a:solidFill>
                <a:latin typeface="Andalus" pitchFamily="2" charset="-78"/>
                <a:cs typeface="Andalus" pitchFamily="2" charset="-78"/>
              </a:rPr>
              <a:t>).</a:t>
            </a:r>
          </a:p>
          <a:p>
            <a:pPr lvl="1" algn="l"/>
            <a:endParaRPr lang="en-US" sz="2000" i="1" dirty="0" smtClean="0">
              <a:solidFill>
                <a:schemeClr val="tx1"/>
              </a:solidFill>
              <a:latin typeface="Andalus" pitchFamily="2" charset="-78"/>
              <a:cs typeface="Andalus" pitchFamily="2" charset="-78"/>
            </a:endParaRPr>
          </a:p>
          <a:p>
            <a:pPr lvl="1" algn="l"/>
            <a:r>
              <a:rPr lang="en-US" sz="2000" i="1" dirty="0" smtClean="0">
                <a:solidFill>
                  <a:schemeClr val="tx1"/>
                </a:solidFill>
                <a:latin typeface="Andalus" pitchFamily="2" charset="-78"/>
                <a:cs typeface="Andalus" pitchFamily="2" charset="-78"/>
              </a:rPr>
              <a:t>*</a:t>
            </a:r>
            <a:r>
              <a:rPr lang="en-US" sz="2000" b="1" i="1" dirty="0" smtClean="0">
                <a:solidFill>
                  <a:schemeClr val="tx1"/>
                </a:solidFill>
                <a:latin typeface="Andalus" pitchFamily="2" charset="-78"/>
                <a:cs typeface="Andalus" pitchFamily="2" charset="-78"/>
              </a:rPr>
              <a:t>Geology</a:t>
            </a:r>
            <a:r>
              <a:rPr lang="en-US" sz="2000" b="1" i="1" dirty="0">
                <a:solidFill>
                  <a:schemeClr val="tx1"/>
                </a:solidFill>
                <a:latin typeface="Andalus" pitchFamily="2" charset="-78"/>
                <a:cs typeface="Andalus" pitchFamily="2" charset="-78"/>
              </a:rPr>
              <a:t>: </a:t>
            </a:r>
            <a:r>
              <a:rPr lang="en-US" sz="2000" i="1" dirty="0">
                <a:solidFill>
                  <a:schemeClr val="tx1"/>
                </a:solidFill>
                <a:latin typeface="Andalus" pitchFamily="2" charset="-78"/>
                <a:cs typeface="Andalus" pitchFamily="2" charset="-78"/>
              </a:rPr>
              <a:t>the project is expected to be constructed on hard limestone soil </a:t>
            </a:r>
            <a:r>
              <a:rPr lang="en-US" sz="2000" i="1" dirty="0" smtClean="0">
                <a:solidFill>
                  <a:schemeClr val="tx1"/>
                </a:solidFill>
                <a:latin typeface="Andalus" pitchFamily="2" charset="-78"/>
                <a:cs typeface="Andalus" pitchFamily="2" charset="-78"/>
              </a:rPr>
              <a:t> with </a:t>
            </a:r>
            <a:r>
              <a:rPr lang="en-US" sz="2000" i="1" dirty="0">
                <a:solidFill>
                  <a:schemeClr val="tx1"/>
                </a:solidFill>
                <a:latin typeface="Andalus" pitchFamily="2" charset="-78"/>
                <a:cs typeface="Andalus" pitchFamily="2" charset="-78"/>
              </a:rPr>
              <a:t>bearing </a:t>
            </a:r>
            <a:r>
              <a:rPr lang="en-US" sz="2000" i="1" dirty="0" smtClean="0">
                <a:solidFill>
                  <a:schemeClr val="tx1"/>
                </a:solidFill>
                <a:latin typeface="Andalus" pitchFamily="2" charset="-78"/>
                <a:cs typeface="Andalus" pitchFamily="2" charset="-78"/>
              </a:rPr>
              <a:t>capacity = 2.5 kg/cm².</a:t>
            </a:r>
          </a:p>
          <a:p>
            <a:pPr lvl="1" algn="l"/>
            <a:endParaRPr lang="en-US" sz="2000" i="1" dirty="0" smtClean="0">
              <a:solidFill>
                <a:schemeClr val="tx1"/>
              </a:solidFill>
              <a:latin typeface="Andalus" pitchFamily="2" charset="-78"/>
              <a:cs typeface="Andalus" pitchFamily="2" charset="-78"/>
            </a:endParaRPr>
          </a:p>
          <a:p>
            <a:pPr lvl="1" algn="l"/>
            <a:r>
              <a:rPr lang="en-US" sz="2000" i="1" dirty="0" smtClean="0">
                <a:solidFill>
                  <a:schemeClr val="tx1"/>
                </a:solidFill>
                <a:latin typeface="Andalus" pitchFamily="2" charset="-78"/>
                <a:cs typeface="Andalus" pitchFamily="2" charset="-78"/>
              </a:rPr>
              <a:t>*</a:t>
            </a:r>
            <a:r>
              <a:rPr lang="en-US" sz="2000" b="1" i="1" dirty="0" smtClean="0">
                <a:solidFill>
                  <a:schemeClr val="tx1"/>
                </a:solidFill>
                <a:latin typeface="Andalus" pitchFamily="2" charset="-78"/>
                <a:cs typeface="Andalus" pitchFamily="2" charset="-78"/>
              </a:rPr>
              <a:t>Structural </a:t>
            </a:r>
            <a:r>
              <a:rPr lang="en-US" sz="2000" b="1" i="1" dirty="0">
                <a:solidFill>
                  <a:schemeClr val="tx1"/>
                </a:solidFill>
                <a:latin typeface="Andalus" pitchFamily="2" charset="-78"/>
                <a:cs typeface="Andalus" pitchFamily="2" charset="-78"/>
              </a:rPr>
              <a:t>description: </a:t>
            </a:r>
            <a:r>
              <a:rPr lang="en-US" sz="2000" i="1" dirty="0" smtClean="0">
                <a:solidFill>
                  <a:schemeClr val="tx1"/>
                </a:solidFill>
                <a:latin typeface="Andalus" pitchFamily="2" charset="-78"/>
                <a:cs typeface="Andalus" pitchFamily="2" charset="-78"/>
              </a:rPr>
              <a:t>The </a:t>
            </a:r>
            <a:r>
              <a:rPr lang="en-US" sz="2000" i="1" dirty="0">
                <a:solidFill>
                  <a:schemeClr val="tx1"/>
                </a:solidFill>
                <a:latin typeface="Andalus" pitchFamily="2" charset="-78"/>
                <a:cs typeface="Andalus" pitchFamily="2" charset="-78"/>
              </a:rPr>
              <a:t>building has approximately a uniform </a:t>
            </a:r>
            <a:r>
              <a:rPr lang="en-US" sz="2000" i="1" dirty="0" smtClean="0">
                <a:solidFill>
                  <a:schemeClr val="tx1"/>
                </a:solidFill>
                <a:latin typeface="Andalus" pitchFamily="2" charset="-78"/>
                <a:cs typeface="Andalus" pitchFamily="2" charset="-78"/>
              </a:rPr>
              <a:t>grid </a:t>
            </a:r>
            <a:r>
              <a:rPr lang="en-US" sz="2000" i="1" dirty="0">
                <a:solidFill>
                  <a:schemeClr val="tx1"/>
                </a:solidFill>
                <a:latin typeface="Andalus" pitchFamily="2" charset="-78"/>
                <a:cs typeface="Andalus" pitchFamily="2" charset="-78"/>
              </a:rPr>
              <a:t>with </a:t>
            </a:r>
            <a:r>
              <a:rPr lang="en-US" sz="2000" i="1" dirty="0" smtClean="0">
                <a:solidFill>
                  <a:schemeClr val="tx1"/>
                </a:solidFill>
                <a:latin typeface="Andalus" pitchFamily="2" charset="-78"/>
                <a:cs typeface="Andalus" pitchFamily="2" charset="-78"/>
              </a:rPr>
              <a:t>spans which </a:t>
            </a:r>
            <a:r>
              <a:rPr lang="en-US" sz="2000" i="1" dirty="0">
                <a:solidFill>
                  <a:schemeClr val="tx1"/>
                </a:solidFill>
                <a:latin typeface="Andalus" pitchFamily="2" charset="-78"/>
                <a:cs typeface="Andalus" pitchFamily="2" charset="-78"/>
              </a:rPr>
              <a:t>are constructed as one-way solid slab </a:t>
            </a:r>
            <a:r>
              <a:rPr lang="en-US" sz="2000" i="1" dirty="0" smtClean="0">
                <a:solidFill>
                  <a:schemeClr val="tx1"/>
                </a:solidFill>
                <a:latin typeface="Andalus" pitchFamily="2" charset="-78"/>
                <a:cs typeface="Andalus" pitchFamily="2" charset="-78"/>
              </a:rPr>
              <a:t>system.</a:t>
            </a:r>
          </a:p>
          <a:p>
            <a:pPr lvl="1" algn="l"/>
            <a:endParaRPr lang="en-US" sz="2000" i="1" dirty="0">
              <a:solidFill>
                <a:schemeClr val="tx1"/>
              </a:solidFill>
              <a:latin typeface="Andalus" pitchFamily="2" charset="-78"/>
              <a:cs typeface="Andalus" pitchFamily="2" charset="-78"/>
            </a:endParaRPr>
          </a:p>
          <a:p>
            <a:pPr lvl="1" algn="l"/>
            <a:r>
              <a:rPr lang="en-US" sz="2000" i="1" dirty="0" smtClean="0">
                <a:solidFill>
                  <a:schemeClr val="tx1"/>
                </a:solidFill>
                <a:latin typeface="Andalus" pitchFamily="2" charset="-78"/>
                <a:cs typeface="Andalus" pitchFamily="2" charset="-78"/>
              </a:rPr>
              <a:t>*</a:t>
            </a:r>
            <a:r>
              <a:rPr lang="en-US" sz="2000" b="1" i="1" dirty="0">
                <a:solidFill>
                  <a:schemeClr val="tx1"/>
                </a:solidFill>
                <a:latin typeface="Andalus" pitchFamily="2" charset="-78"/>
                <a:cs typeface="Andalus" pitchFamily="2" charset="-78"/>
              </a:rPr>
              <a:t>Architecture description: </a:t>
            </a:r>
            <a:r>
              <a:rPr lang="en-US" sz="2000" i="1" dirty="0">
                <a:solidFill>
                  <a:schemeClr val="tx1"/>
                </a:solidFill>
                <a:latin typeface="Andalus" pitchFamily="2" charset="-78"/>
                <a:cs typeface="Andalus" pitchFamily="2" charset="-78"/>
              </a:rPr>
              <a:t>The project is consisting of </a:t>
            </a:r>
            <a:br>
              <a:rPr lang="en-US" sz="2000" i="1" dirty="0">
                <a:solidFill>
                  <a:schemeClr val="tx1"/>
                </a:solidFill>
                <a:latin typeface="Andalus" pitchFamily="2" charset="-78"/>
                <a:cs typeface="Andalus" pitchFamily="2" charset="-78"/>
              </a:rPr>
            </a:br>
            <a:r>
              <a:rPr lang="en-US" sz="2000" i="1" dirty="0">
                <a:solidFill>
                  <a:schemeClr val="tx1"/>
                </a:solidFill>
                <a:latin typeface="Andalus" pitchFamily="2" charset="-78"/>
                <a:cs typeface="Andalus" pitchFamily="2" charset="-78"/>
              </a:rPr>
              <a:t>  </a:t>
            </a:r>
            <a:r>
              <a:rPr lang="en-US" sz="2000" i="1" dirty="0" smtClean="0">
                <a:solidFill>
                  <a:schemeClr val="tx1"/>
                </a:solidFill>
                <a:latin typeface="Andalus" pitchFamily="2" charset="-78"/>
                <a:cs typeface="Andalus" pitchFamily="2" charset="-78"/>
              </a:rPr>
              <a:t>single </a:t>
            </a:r>
            <a:r>
              <a:rPr lang="en-US" sz="2000" i="1" dirty="0">
                <a:solidFill>
                  <a:schemeClr val="tx1"/>
                </a:solidFill>
                <a:latin typeface="Andalus" pitchFamily="2" charset="-78"/>
                <a:cs typeface="Andalus" pitchFamily="2" charset="-78"/>
              </a:rPr>
              <a:t>symmetry area around the playground </a:t>
            </a:r>
            <a:r>
              <a:rPr lang="en-US" sz="2000" i="1" dirty="0" smtClean="0">
                <a:solidFill>
                  <a:schemeClr val="tx1"/>
                </a:solidFill>
                <a:latin typeface="Andalus" pitchFamily="2" charset="-78"/>
                <a:cs typeface="Andalus" pitchFamily="2" charset="-78"/>
              </a:rPr>
              <a:t/>
            </a:r>
            <a:br>
              <a:rPr lang="en-US" sz="2000" i="1" dirty="0" smtClean="0">
                <a:solidFill>
                  <a:schemeClr val="tx1"/>
                </a:solidFill>
                <a:latin typeface="Andalus" pitchFamily="2" charset="-78"/>
                <a:cs typeface="Andalus" pitchFamily="2" charset="-78"/>
              </a:rPr>
            </a:br>
            <a:endParaRPr lang="en-US" sz="2000" i="1" dirty="0">
              <a:solidFill>
                <a:schemeClr val="tx1"/>
              </a:solidFill>
              <a:latin typeface="Andalus" pitchFamily="2" charset="-78"/>
              <a:cs typeface="Andalus" pitchFamily="2"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3" cstate="print"/>
          <a:srcRect/>
          <a:stretch>
            <a:fillRect/>
          </a:stretch>
        </p:blipFill>
        <p:spPr bwMode="auto">
          <a:xfrm>
            <a:off x="0" y="0"/>
            <a:ext cx="9144000" cy="6858000"/>
          </a:xfrm>
          <a:prstGeom prst="rect">
            <a:avLst/>
          </a:prstGeom>
          <a:ln>
            <a:noFill/>
          </a:ln>
          <a:effectLst>
            <a:softEdge rad="112500"/>
          </a:effectLst>
        </p:spPr>
      </p:pic>
      <p:sp>
        <p:nvSpPr>
          <p:cNvPr id="6" name="Rectangle 5"/>
          <p:cNvSpPr/>
          <p:nvPr/>
        </p:nvSpPr>
        <p:spPr>
          <a:xfrm>
            <a:off x="3347864" y="692696"/>
            <a:ext cx="2028119" cy="400110"/>
          </a:xfrm>
          <a:prstGeom prst="rect">
            <a:avLst/>
          </a:prstGeom>
        </p:spPr>
        <p:txBody>
          <a:bodyPr wrap="none">
            <a:spAutoFit/>
          </a:bodyPr>
          <a:lstStyle/>
          <a:p>
            <a:r>
              <a:rPr lang="en-US" sz="2000" i="1" dirty="0" smtClean="0">
                <a:latin typeface="Andalus" pitchFamily="2" charset="-78"/>
                <a:cs typeface="Andalus" pitchFamily="2" charset="-78"/>
              </a:rPr>
              <a:t>Architecture plan</a:t>
            </a:r>
            <a:endParaRPr lang="en-US"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548680"/>
            <a:ext cx="7772400" cy="936104"/>
          </a:xfrm>
        </p:spPr>
        <p:txBody>
          <a:bodyPr>
            <a:normAutofit/>
          </a:bodyPr>
          <a:lstStyle/>
          <a:p>
            <a:pPr algn="l"/>
            <a:r>
              <a:rPr lang="en-US" sz="2500" dirty="0" smtClean="0">
                <a:latin typeface="Andalus" pitchFamily="2" charset="-78"/>
                <a:cs typeface="Andalus" pitchFamily="2" charset="-78"/>
              </a:rPr>
              <a:t>    </a:t>
            </a:r>
            <a:r>
              <a:rPr lang="en-US" sz="3000" b="1" i="1" dirty="0" smtClean="0">
                <a:latin typeface="Andalus" pitchFamily="2" charset="-78"/>
                <a:cs typeface="Andalus" pitchFamily="2" charset="-78"/>
              </a:rPr>
              <a:t>2. Materials:</a:t>
            </a:r>
            <a:endParaRPr lang="en-US" sz="3000" b="1" i="1" dirty="0">
              <a:latin typeface="Andalus" pitchFamily="2" charset="-78"/>
              <a:cs typeface="Andalus" pitchFamily="2" charset="-78"/>
            </a:endParaRPr>
          </a:p>
        </p:txBody>
      </p:sp>
      <p:sp>
        <p:nvSpPr>
          <p:cNvPr id="3" name="Subtitle 2"/>
          <p:cNvSpPr>
            <a:spLocks noGrp="1"/>
          </p:cNvSpPr>
          <p:nvPr>
            <p:ph type="subTitle" idx="1"/>
          </p:nvPr>
        </p:nvSpPr>
        <p:spPr>
          <a:xfrm>
            <a:off x="611560" y="1196752"/>
            <a:ext cx="8532440" cy="4442048"/>
          </a:xfrm>
        </p:spPr>
        <p:txBody>
          <a:bodyPr>
            <a:noAutofit/>
          </a:bodyPr>
          <a:lstStyle/>
          <a:p>
            <a:pPr algn="l"/>
            <a:r>
              <a:rPr lang="en-US" sz="2500" dirty="0" smtClean="0">
                <a:solidFill>
                  <a:schemeClr val="tx1"/>
                </a:solidFill>
                <a:latin typeface="Andalus" pitchFamily="2" charset="-78"/>
                <a:cs typeface="Andalus" pitchFamily="2" charset="-78"/>
              </a:rPr>
              <a:t>      </a:t>
            </a:r>
            <a:endParaRPr lang="en-US" sz="2500" dirty="0">
              <a:solidFill>
                <a:schemeClr val="tx1"/>
              </a:solidFill>
              <a:latin typeface="Andalus" pitchFamily="2" charset="-78"/>
              <a:cs typeface="Andalus" pitchFamily="2" charset="-78"/>
            </a:endParaRPr>
          </a:p>
          <a:p>
            <a:pPr algn="l"/>
            <a:r>
              <a:rPr lang="en-US" sz="2000" dirty="0" smtClean="0">
                <a:solidFill>
                  <a:schemeClr val="tx1"/>
                </a:solidFill>
                <a:latin typeface="Andalus" pitchFamily="2" charset="-78"/>
                <a:cs typeface="Andalus" pitchFamily="2" charset="-78"/>
              </a:rPr>
              <a:t>*</a:t>
            </a:r>
            <a:r>
              <a:rPr lang="en-US" sz="2000" b="1" i="1" dirty="0" smtClean="0">
                <a:solidFill>
                  <a:schemeClr val="tx1"/>
                </a:solidFill>
                <a:latin typeface="Andalus" pitchFamily="2" charset="-78"/>
                <a:cs typeface="Andalus" pitchFamily="2" charset="-78"/>
              </a:rPr>
              <a:t>Reinforced </a:t>
            </a:r>
            <a:r>
              <a:rPr lang="en-US" sz="2000" b="1" i="1" dirty="0">
                <a:solidFill>
                  <a:schemeClr val="tx1"/>
                </a:solidFill>
                <a:latin typeface="Andalus" pitchFamily="2" charset="-78"/>
                <a:cs typeface="Andalus" pitchFamily="2" charset="-78"/>
              </a:rPr>
              <a:t>concrete:   </a:t>
            </a:r>
            <a:endParaRPr lang="en-US" sz="2000" i="1" dirty="0">
              <a:solidFill>
                <a:schemeClr val="tx1"/>
              </a:solidFill>
              <a:latin typeface="Andalus" pitchFamily="2" charset="-78"/>
              <a:cs typeface="Andalus" pitchFamily="2" charset="-78"/>
            </a:endParaRPr>
          </a:p>
          <a:p>
            <a:pPr lvl="1" algn="l"/>
            <a:r>
              <a:rPr lang="en-US" sz="2000" i="1" dirty="0">
                <a:solidFill>
                  <a:schemeClr val="tx1"/>
                </a:solidFill>
                <a:latin typeface="Andalus" pitchFamily="2" charset="-78"/>
                <a:cs typeface="Andalus" pitchFamily="2" charset="-78"/>
              </a:rPr>
              <a:t> concrete compressive strength </a:t>
            </a:r>
            <a:r>
              <a:rPr lang="en-US" sz="2000" i="1" dirty="0" err="1">
                <a:solidFill>
                  <a:schemeClr val="tx1"/>
                </a:solidFill>
                <a:latin typeface="Andalus" pitchFamily="2" charset="-78"/>
                <a:cs typeface="Andalus" pitchFamily="2" charset="-78"/>
              </a:rPr>
              <a:t>f</a:t>
            </a:r>
            <a:r>
              <a:rPr lang="en-US" sz="2000" i="1" baseline="-25000" dirty="0" err="1">
                <a:solidFill>
                  <a:schemeClr val="tx1"/>
                </a:solidFill>
                <a:latin typeface="Andalus" pitchFamily="2" charset="-78"/>
                <a:cs typeface="Andalus" pitchFamily="2" charset="-78"/>
              </a:rPr>
              <a:t>c</a:t>
            </a:r>
            <a:r>
              <a:rPr lang="en-US" sz="2000" i="1" dirty="0">
                <a:solidFill>
                  <a:schemeClr val="tx1"/>
                </a:solidFill>
                <a:latin typeface="Andalus" pitchFamily="2" charset="-78"/>
                <a:cs typeface="Andalus" pitchFamily="2" charset="-78"/>
              </a:rPr>
              <a:t>=28MPa</a:t>
            </a:r>
          </a:p>
          <a:p>
            <a:pPr lvl="1" algn="l"/>
            <a:r>
              <a:rPr lang="en-US" sz="2000" i="1" dirty="0">
                <a:solidFill>
                  <a:schemeClr val="tx1"/>
                </a:solidFill>
                <a:latin typeface="Andalus" pitchFamily="2" charset="-78"/>
                <a:cs typeface="Andalus" pitchFamily="2" charset="-78"/>
              </a:rPr>
              <a:t>Modulus of elasticity </a:t>
            </a:r>
            <a:r>
              <a:rPr lang="en-US" sz="2000" i="1" dirty="0" err="1">
                <a:solidFill>
                  <a:schemeClr val="tx1"/>
                </a:solidFill>
                <a:latin typeface="Andalus" pitchFamily="2" charset="-78"/>
                <a:cs typeface="Andalus" pitchFamily="2" charset="-78"/>
              </a:rPr>
              <a:t>E</a:t>
            </a:r>
            <a:r>
              <a:rPr lang="en-US" sz="2000" i="1" baseline="-25000" dirty="0" err="1">
                <a:solidFill>
                  <a:schemeClr val="tx1"/>
                </a:solidFill>
                <a:latin typeface="Andalus" pitchFamily="2" charset="-78"/>
                <a:cs typeface="Andalus" pitchFamily="2" charset="-78"/>
              </a:rPr>
              <a:t>c</a:t>
            </a:r>
            <a:r>
              <a:rPr lang="en-US" sz="2000" i="1" dirty="0">
                <a:solidFill>
                  <a:schemeClr val="tx1"/>
                </a:solidFill>
                <a:latin typeface="Andalus" pitchFamily="2" charset="-78"/>
                <a:cs typeface="Andalus" pitchFamily="2" charset="-78"/>
              </a:rPr>
              <a:t> = 2.49*10</a:t>
            </a:r>
            <a:r>
              <a:rPr lang="en-US" sz="2000" i="1" baseline="30000" dirty="0">
                <a:solidFill>
                  <a:schemeClr val="tx1"/>
                </a:solidFill>
                <a:latin typeface="Andalus" pitchFamily="2" charset="-78"/>
                <a:cs typeface="Andalus" pitchFamily="2" charset="-78"/>
              </a:rPr>
              <a:t>4</a:t>
            </a:r>
            <a:r>
              <a:rPr lang="en-US" sz="2000" i="1" dirty="0">
                <a:solidFill>
                  <a:schemeClr val="tx1"/>
                </a:solidFill>
                <a:latin typeface="Andalus" pitchFamily="2" charset="-78"/>
                <a:cs typeface="Andalus" pitchFamily="2" charset="-78"/>
              </a:rPr>
              <a:t> </a:t>
            </a:r>
            <a:r>
              <a:rPr lang="en-US" sz="2000" i="1" dirty="0" err="1" smtClean="0">
                <a:solidFill>
                  <a:schemeClr val="tx1"/>
                </a:solidFill>
                <a:latin typeface="Andalus" pitchFamily="2" charset="-78"/>
                <a:cs typeface="Andalus" pitchFamily="2" charset="-78"/>
              </a:rPr>
              <a:t>MPa</a:t>
            </a:r>
            <a:endParaRPr lang="en-US" sz="2000" i="1" dirty="0" smtClean="0">
              <a:solidFill>
                <a:schemeClr val="tx1"/>
              </a:solidFill>
              <a:latin typeface="Andalus" pitchFamily="2" charset="-78"/>
              <a:cs typeface="Andalus" pitchFamily="2" charset="-78"/>
            </a:endParaRPr>
          </a:p>
          <a:p>
            <a:pPr lvl="0" algn="l"/>
            <a:endParaRPr lang="en-US" sz="2000" i="1" dirty="0">
              <a:solidFill>
                <a:schemeClr val="tx1"/>
              </a:solidFill>
              <a:latin typeface="Andalus" pitchFamily="2" charset="-78"/>
              <a:cs typeface="Andalus" pitchFamily="2" charset="-78"/>
            </a:endParaRPr>
          </a:p>
          <a:p>
            <a:pPr algn="l"/>
            <a:r>
              <a:rPr lang="en-US" sz="2000" i="1" dirty="0" smtClean="0">
                <a:solidFill>
                  <a:schemeClr val="tx1"/>
                </a:solidFill>
                <a:latin typeface="Andalus" pitchFamily="2" charset="-78"/>
                <a:cs typeface="Andalus" pitchFamily="2" charset="-78"/>
              </a:rPr>
              <a:t>*</a:t>
            </a:r>
            <a:r>
              <a:rPr lang="en-US" sz="2000" b="1" i="1" dirty="0" smtClean="0">
                <a:solidFill>
                  <a:schemeClr val="tx1"/>
                </a:solidFill>
                <a:latin typeface="Andalus" pitchFamily="2" charset="-78"/>
                <a:cs typeface="Andalus" pitchFamily="2" charset="-78"/>
              </a:rPr>
              <a:t>Steel</a:t>
            </a:r>
            <a:r>
              <a:rPr lang="en-US" sz="2000" b="1" i="1" dirty="0">
                <a:solidFill>
                  <a:schemeClr val="tx1"/>
                </a:solidFill>
                <a:latin typeface="Andalus" pitchFamily="2" charset="-78"/>
                <a:cs typeface="Andalus" pitchFamily="2" charset="-78"/>
              </a:rPr>
              <a:t>:</a:t>
            </a:r>
            <a:r>
              <a:rPr lang="en-US" sz="2000" i="1" dirty="0">
                <a:solidFill>
                  <a:schemeClr val="tx1"/>
                </a:solidFill>
                <a:latin typeface="Andalus" pitchFamily="2" charset="-78"/>
                <a:cs typeface="Andalus" pitchFamily="2" charset="-78"/>
              </a:rPr>
              <a:t>  </a:t>
            </a:r>
          </a:p>
          <a:p>
            <a:pPr lvl="1" algn="l"/>
            <a:r>
              <a:rPr lang="en-US" sz="2000" i="1" dirty="0">
                <a:solidFill>
                  <a:schemeClr val="tx1"/>
                </a:solidFill>
                <a:latin typeface="Andalus" pitchFamily="2" charset="-78"/>
                <a:cs typeface="Andalus" pitchFamily="2" charset="-78"/>
              </a:rPr>
              <a:t>Yield stress in steel bars and stirrups=420MPa</a:t>
            </a:r>
          </a:p>
          <a:p>
            <a:pPr lvl="1" algn="l"/>
            <a:r>
              <a:rPr lang="en-US" sz="2000" i="1" dirty="0">
                <a:solidFill>
                  <a:schemeClr val="tx1"/>
                </a:solidFill>
                <a:latin typeface="Andalus" pitchFamily="2" charset="-78"/>
                <a:cs typeface="Andalus" pitchFamily="2" charset="-78"/>
              </a:rPr>
              <a:t>Minimum yield stress in steel members=344.7 </a:t>
            </a:r>
            <a:r>
              <a:rPr lang="en-US" sz="2000" i="1" dirty="0" err="1">
                <a:solidFill>
                  <a:schemeClr val="tx1"/>
                </a:solidFill>
                <a:latin typeface="Andalus" pitchFamily="2" charset="-78"/>
                <a:cs typeface="Andalus" pitchFamily="2" charset="-78"/>
              </a:rPr>
              <a:t>MPa</a:t>
            </a:r>
            <a:endParaRPr lang="en-US" sz="2000" i="1" dirty="0">
              <a:solidFill>
                <a:schemeClr val="tx1"/>
              </a:solidFill>
              <a:latin typeface="Andalus" pitchFamily="2" charset="-78"/>
              <a:cs typeface="Andalus" pitchFamily="2" charset="-78"/>
            </a:endParaRPr>
          </a:p>
          <a:p>
            <a:pPr lvl="1" algn="l"/>
            <a:r>
              <a:rPr lang="en-US" sz="2000" i="1" dirty="0">
                <a:solidFill>
                  <a:schemeClr val="tx1"/>
                </a:solidFill>
                <a:latin typeface="Andalus" pitchFamily="2" charset="-78"/>
                <a:cs typeface="Andalus" pitchFamily="2" charset="-78"/>
              </a:rPr>
              <a:t>Minimum tensile stress in steel members=448.2 </a:t>
            </a:r>
            <a:r>
              <a:rPr lang="en-US" sz="2000" i="1" dirty="0" err="1">
                <a:solidFill>
                  <a:schemeClr val="tx1"/>
                </a:solidFill>
                <a:latin typeface="Andalus" pitchFamily="2" charset="-78"/>
                <a:cs typeface="Andalus" pitchFamily="2" charset="-78"/>
              </a:rPr>
              <a:t>MPa</a:t>
            </a:r>
            <a:endParaRPr lang="en-US" sz="2000" i="1" dirty="0">
              <a:solidFill>
                <a:schemeClr val="tx1"/>
              </a:solidFill>
              <a:latin typeface="Andalus" pitchFamily="2" charset="-78"/>
              <a:cs typeface="Andalus" pitchFamily="2" charset="-78"/>
            </a:endParaRPr>
          </a:p>
          <a:p>
            <a:pPr lvl="1" algn="l"/>
            <a:r>
              <a:rPr lang="en-US" sz="2000" i="1" dirty="0">
                <a:solidFill>
                  <a:schemeClr val="tx1"/>
                </a:solidFill>
                <a:latin typeface="Andalus" pitchFamily="2" charset="-78"/>
                <a:cs typeface="Andalus" pitchFamily="2" charset="-78"/>
              </a:rPr>
              <a:t> </a:t>
            </a:r>
          </a:p>
          <a:p>
            <a:endParaRPr lang="en-US" sz="2500" dirty="0">
              <a:solidFill>
                <a:schemeClr val="tx1"/>
              </a:solidFill>
              <a:latin typeface="Andalus" pitchFamily="2" charset="-78"/>
              <a:cs typeface="Andalus" pitchFamily="2" charset="-7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620689"/>
            <a:ext cx="7772400" cy="1470025"/>
          </a:xfrm>
        </p:spPr>
        <p:txBody>
          <a:bodyPr>
            <a:normAutofit/>
          </a:bodyPr>
          <a:lstStyle/>
          <a:p>
            <a:pPr algn="l"/>
            <a:r>
              <a:rPr lang="en-US" sz="3000" b="1" i="1" dirty="0" smtClean="0">
                <a:solidFill>
                  <a:schemeClr val="bg1"/>
                </a:solidFill>
              </a:rPr>
              <a:t>  </a:t>
            </a:r>
            <a:r>
              <a:rPr lang="en-US" sz="3000" b="1" i="1" dirty="0" smtClean="0">
                <a:latin typeface="Andalus" pitchFamily="2" charset="-78"/>
                <a:cs typeface="Andalus" pitchFamily="2" charset="-78"/>
              </a:rPr>
              <a:t>3. Design Code:</a:t>
            </a:r>
          </a:p>
        </p:txBody>
      </p:sp>
      <p:sp>
        <p:nvSpPr>
          <p:cNvPr id="3" name="Subtitle 2"/>
          <p:cNvSpPr>
            <a:spLocks noGrp="1"/>
          </p:cNvSpPr>
          <p:nvPr>
            <p:ph type="subTitle" idx="1"/>
          </p:nvPr>
        </p:nvSpPr>
        <p:spPr>
          <a:xfrm>
            <a:off x="899592" y="1700808"/>
            <a:ext cx="6400800" cy="2448272"/>
          </a:xfrm>
        </p:spPr>
        <p:txBody>
          <a:bodyPr>
            <a:noAutofit/>
          </a:bodyPr>
          <a:lstStyle/>
          <a:p>
            <a:pPr algn="l">
              <a:buClr>
                <a:schemeClr val="accent3"/>
              </a:buClr>
              <a:defRPr/>
            </a:pPr>
            <a:r>
              <a:rPr lang="en-GB" sz="2000" i="1" dirty="0">
                <a:solidFill>
                  <a:schemeClr val="tx1"/>
                </a:solidFill>
                <a:latin typeface="Andalus" pitchFamily="2" charset="-78"/>
                <a:cs typeface="Andalus" pitchFamily="2" charset="-78"/>
              </a:rPr>
              <a:t> The structures are designed using </a:t>
            </a:r>
            <a:r>
              <a:rPr lang="en-GB" sz="2000" b="1" i="1" dirty="0">
                <a:solidFill>
                  <a:schemeClr val="tx1"/>
                </a:solidFill>
                <a:latin typeface="Andalus" pitchFamily="2" charset="-78"/>
                <a:cs typeface="Andalus" pitchFamily="2" charset="-78"/>
              </a:rPr>
              <a:t>practice</a:t>
            </a:r>
            <a:r>
              <a:rPr lang="en-GB" sz="2000" i="1" dirty="0">
                <a:solidFill>
                  <a:schemeClr val="tx1"/>
                </a:solidFill>
                <a:latin typeface="Andalus" pitchFamily="2" charset="-78"/>
                <a:cs typeface="Andalus" pitchFamily="2" charset="-78"/>
              </a:rPr>
              <a:t> </a:t>
            </a:r>
            <a:r>
              <a:rPr lang="en-GB" sz="2000" i="1" dirty="0" smtClean="0">
                <a:solidFill>
                  <a:schemeClr val="tx1"/>
                </a:solidFill>
                <a:latin typeface="Andalus" pitchFamily="2" charset="-78"/>
                <a:cs typeface="Andalus" pitchFamily="2" charset="-78"/>
              </a:rPr>
              <a:t>, </a:t>
            </a:r>
            <a:r>
              <a:rPr lang="en-GB" sz="2000" b="1" i="1" dirty="0" smtClean="0">
                <a:solidFill>
                  <a:schemeClr val="tx1"/>
                </a:solidFill>
                <a:latin typeface="Andalus" pitchFamily="2" charset="-78"/>
                <a:cs typeface="Andalus" pitchFamily="2" charset="-78"/>
              </a:rPr>
              <a:t>codes </a:t>
            </a:r>
            <a:r>
              <a:rPr lang="en-GB" sz="2000" i="1" dirty="0" smtClean="0">
                <a:solidFill>
                  <a:schemeClr val="tx1"/>
                </a:solidFill>
                <a:latin typeface="Andalus" pitchFamily="2" charset="-78"/>
                <a:cs typeface="Andalus" pitchFamily="2" charset="-78"/>
              </a:rPr>
              <a:t>and </a:t>
            </a:r>
            <a:r>
              <a:rPr lang="en-GB" sz="2000" b="1" i="1" dirty="0">
                <a:solidFill>
                  <a:schemeClr val="tx1"/>
                </a:solidFill>
                <a:latin typeface="Andalus" pitchFamily="2" charset="-78"/>
                <a:cs typeface="Andalus" pitchFamily="2" charset="-78"/>
              </a:rPr>
              <a:t>specifications</a:t>
            </a:r>
            <a:r>
              <a:rPr lang="en-GB" sz="2000" i="1" dirty="0">
                <a:solidFill>
                  <a:schemeClr val="tx1"/>
                </a:solidFill>
                <a:latin typeface="Andalus" pitchFamily="2" charset="-78"/>
                <a:cs typeface="Andalus" pitchFamily="2" charset="-78"/>
              </a:rPr>
              <a:t> that control the design process and variables.</a:t>
            </a:r>
          </a:p>
          <a:p>
            <a:pPr algn="l">
              <a:buClr>
                <a:schemeClr val="accent3"/>
              </a:buClr>
              <a:defRPr/>
            </a:pPr>
            <a:endParaRPr lang="en-GB" sz="2000" i="1" dirty="0">
              <a:solidFill>
                <a:schemeClr val="tx1"/>
              </a:solidFill>
              <a:latin typeface="Andalus" pitchFamily="2" charset="-78"/>
              <a:cs typeface="Andalus" pitchFamily="2" charset="-78"/>
            </a:endParaRPr>
          </a:p>
          <a:p>
            <a:pPr algn="l">
              <a:buClr>
                <a:schemeClr val="accent3"/>
              </a:buClr>
              <a:defRPr/>
            </a:pPr>
            <a:r>
              <a:rPr lang="en-GB" sz="2000" i="1" dirty="0">
                <a:solidFill>
                  <a:schemeClr val="tx1"/>
                </a:solidFill>
                <a:latin typeface="Andalus" pitchFamily="2" charset="-78"/>
                <a:cs typeface="Andalus" pitchFamily="2" charset="-78"/>
              </a:rPr>
              <a:t>The following codes and standards are used in this study:</a:t>
            </a:r>
            <a:endParaRPr lang="en-US" sz="2000" i="1" dirty="0">
              <a:solidFill>
                <a:schemeClr val="tx1"/>
              </a:solidFill>
              <a:latin typeface="Andalus" pitchFamily="2" charset="-78"/>
              <a:cs typeface="Andalus" pitchFamily="2" charset="-78"/>
            </a:endParaRPr>
          </a:p>
          <a:p>
            <a:pPr lvl="0" algn="l"/>
            <a:r>
              <a:rPr lang="en-US" sz="2000" i="1" dirty="0" smtClean="0">
                <a:solidFill>
                  <a:schemeClr val="tx1"/>
                </a:solidFill>
                <a:latin typeface="Andalus" pitchFamily="2" charset="-78"/>
                <a:cs typeface="Andalus" pitchFamily="2" charset="-78"/>
              </a:rPr>
              <a:t>*ACI-318-2008 :</a:t>
            </a:r>
            <a:endParaRPr lang="en-US" sz="2000" i="1" dirty="0">
              <a:solidFill>
                <a:schemeClr val="tx1"/>
              </a:solidFill>
              <a:latin typeface="Andalus" pitchFamily="2" charset="-78"/>
              <a:cs typeface="Andalus" pitchFamily="2" charset="-78"/>
            </a:endParaRPr>
          </a:p>
          <a:p>
            <a:pPr lvl="0" algn="l"/>
            <a:r>
              <a:rPr lang="en-US" sz="2000" i="1" dirty="0" smtClean="0">
                <a:solidFill>
                  <a:schemeClr val="tx1"/>
                </a:solidFill>
                <a:latin typeface="Andalus" pitchFamily="2" charset="-78"/>
                <a:cs typeface="Andalus" pitchFamily="2" charset="-78"/>
              </a:rPr>
              <a:t>*ACI-350-2008  </a:t>
            </a:r>
            <a:endParaRPr lang="en-US" sz="2000" i="1" dirty="0">
              <a:solidFill>
                <a:schemeClr val="tx1"/>
              </a:solidFill>
              <a:latin typeface="Andalus" pitchFamily="2" charset="-78"/>
              <a:cs typeface="Andalus" pitchFamily="2" charset="-78"/>
            </a:endParaRPr>
          </a:p>
          <a:p>
            <a:pPr algn="l"/>
            <a:r>
              <a:rPr lang="en-US" sz="2000" i="1" dirty="0" smtClean="0">
                <a:solidFill>
                  <a:schemeClr val="tx1"/>
                </a:solidFill>
                <a:latin typeface="Andalus" pitchFamily="2" charset="-78"/>
                <a:cs typeface="Andalus" pitchFamily="2" charset="-78"/>
              </a:rPr>
              <a:t>*IBC- </a:t>
            </a:r>
            <a:r>
              <a:rPr lang="en-US" sz="2000" i="1" dirty="0">
                <a:solidFill>
                  <a:schemeClr val="tx1"/>
                </a:solidFill>
                <a:latin typeface="Andalus" pitchFamily="2" charset="-78"/>
                <a:cs typeface="Andalus" pitchFamily="2" charset="-78"/>
              </a:rPr>
              <a:t>AISC360-05 LRDF-2006</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404665"/>
            <a:ext cx="3456384" cy="792087"/>
          </a:xfrm>
        </p:spPr>
        <p:txBody>
          <a:bodyPr>
            <a:normAutofit/>
          </a:bodyPr>
          <a:lstStyle/>
          <a:p>
            <a:pPr algn="l"/>
            <a:r>
              <a:rPr lang="en-US" sz="3000" b="1" i="1" dirty="0" smtClean="0">
                <a:latin typeface="Andalus" pitchFamily="2" charset="-78"/>
                <a:cs typeface="Andalus" pitchFamily="2" charset="-78"/>
              </a:rPr>
              <a:t>4. Loadings:</a:t>
            </a:r>
            <a:endParaRPr lang="en-US" sz="3000" b="1" i="1" dirty="0">
              <a:latin typeface="Andalus" pitchFamily="2" charset="-78"/>
              <a:cs typeface="Andalus" pitchFamily="2" charset="-78"/>
            </a:endParaRPr>
          </a:p>
        </p:txBody>
      </p:sp>
      <p:sp>
        <p:nvSpPr>
          <p:cNvPr id="3" name="Subtitle 2"/>
          <p:cNvSpPr>
            <a:spLocks noGrp="1"/>
          </p:cNvSpPr>
          <p:nvPr>
            <p:ph type="subTitle" idx="1"/>
          </p:nvPr>
        </p:nvSpPr>
        <p:spPr>
          <a:xfrm>
            <a:off x="899592" y="1052736"/>
            <a:ext cx="3672408" cy="4104456"/>
          </a:xfrm>
        </p:spPr>
        <p:txBody>
          <a:bodyPr>
            <a:noAutofit/>
          </a:bodyPr>
          <a:lstStyle/>
          <a:p>
            <a:pPr algn="l"/>
            <a:r>
              <a:rPr lang="en-US" sz="2000" i="1" dirty="0" smtClean="0">
                <a:solidFill>
                  <a:schemeClr val="tx1"/>
                </a:solidFill>
                <a:latin typeface="Andalus" pitchFamily="2" charset="-78"/>
                <a:cs typeface="Andalus" pitchFamily="2" charset="-78"/>
              </a:rPr>
              <a:t>1. Non-Sway </a:t>
            </a:r>
            <a:r>
              <a:rPr lang="en-US" sz="2000" i="1" dirty="0">
                <a:solidFill>
                  <a:schemeClr val="tx1"/>
                </a:solidFill>
                <a:latin typeface="Andalus" pitchFamily="2" charset="-78"/>
                <a:cs typeface="Andalus" pitchFamily="2" charset="-78"/>
              </a:rPr>
              <a:t>loads</a:t>
            </a:r>
            <a:endParaRPr lang="en-US" sz="2000" dirty="0">
              <a:solidFill>
                <a:schemeClr val="tx1"/>
              </a:solidFill>
              <a:latin typeface="Andalus" pitchFamily="2" charset="-78"/>
              <a:cs typeface="Andalus" pitchFamily="2" charset="-78"/>
            </a:endParaRPr>
          </a:p>
          <a:p>
            <a:pPr lvl="1" algn="l"/>
            <a:r>
              <a:rPr lang="en-US" sz="2000" dirty="0">
                <a:solidFill>
                  <a:schemeClr val="tx1"/>
                </a:solidFill>
                <a:latin typeface="Andalus" pitchFamily="2" charset="-78"/>
                <a:cs typeface="Andalus" pitchFamily="2" charset="-78"/>
              </a:rPr>
              <a:t>**Dead loads</a:t>
            </a:r>
            <a:r>
              <a:rPr lang="en-US" sz="2000" dirty="0" smtClean="0">
                <a:solidFill>
                  <a:schemeClr val="tx1"/>
                </a:solidFill>
                <a:latin typeface="Andalus" pitchFamily="2" charset="-78"/>
                <a:cs typeface="Andalus" pitchFamily="2" charset="-78"/>
              </a:rPr>
              <a:t>:</a:t>
            </a:r>
          </a:p>
          <a:p>
            <a:pPr lvl="1" algn="l"/>
            <a:endParaRPr lang="en-US" sz="2000" i="1" dirty="0" smtClean="0">
              <a:solidFill>
                <a:schemeClr val="tx1">
                  <a:lumMod val="95000"/>
                  <a:lumOff val="5000"/>
                </a:schemeClr>
              </a:solidFill>
              <a:cs typeface="Times New Roman" pitchFamily="18" charset="0"/>
            </a:endParaRPr>
          </a:p>
          <a:p>
            <a:pPr lvl="1" algn="l"/>
            <a:endParaRPr lang="en-US" sz="2000" dirty="0">
              <a:solidFill>
                <a:schemeClr val="tx1"/>
              </a:solidFill>
              <a:latin typeface="Andalus" pitchFamily="2" charset="-78"/>
              <a:cs typeface="Andalus" pitchFamily="2" charset="-78"/>
            </a:endParaRPr>
          </a:p>
          <a:p>
            <a:pPr lvl="1" algn="l"/>
            <a:r>
              <a:rPr lang="en-US" sz="2000" dirty="0" smtClean="0">
                <a:solidFill>
                  <a:schemeClr val="tx1"/>
                </a:solidFill>
                <a:latin typeface="Andalus" pitchFamily="2" charset="-78"/>
                <a:cs typeface="Andalus" pitchFamily="2" charset="-78"/>
              </a:rPr>
              <a:t>**</a:t>
            </a:r>
            <a:r>
              <a:rPr lang="en-US" sz="2000" dirty="0">
                <a:solidFill>
                  <a:schemeClr val="tx1"/>
                </a:solidFill>
                <a:latin typeface="Andalus" pitchFamily="2" charset="-78"/>
                <a:cs typeface="Andalus" pitchFamily="2" charset="-78"/>
              </a:rPr>
              <a:t>Live loads</a:t>
            </a:r>
            <a:r>
              <a:rPr lang="en-US" sz="1600" dirty="0" smtClean="0">
                <a:solidFill>
                  <a:schemeClr val="tx1"/>
                </a:solidFill>
                <a:latin typeface="Andalus" pitchFamily="2" charset="-78"/>
                <a:cs typeface="Andalus" pitchFamily="2" charset="-78"/>
              </a:rPr>
              <a:t>:</a:t>
            </a:r>
            <a:endParaRPr lang="en-US" sz="2000" dirty="0">
              <a:solidFill>
                <a:schemeClr val="tx1"/>
              </a:solidFill>
              <a:latin typeface="Andalus" pitchFamily="2" charset="-78"/>
              <a:cs typeface="Andalus" pitchFamily="2" charset="-78"/>
            </a:endParaRPr>
          </a:p>
          <a:p>
            <a:pPr lvl="1" algn="l"/>
            <a:endParaRPr lang="en-US" sz="2000" dirty="0" smtClean="0">
              <a:solidFill>
                <a:schemeClr val="tx1"/>
              </a:solidFill>
              <a:latin typeface="Andalus" pitchFamily="2" charset="-78"/>
              <a:cs typeface="Andalus" pitchFamily="2" charset="-78"/>
            </a:endParaRPr>
          </a:p>
          <a:p>
            <a:pPr algn="l"/>
            <a:endParaRPr lang="en-US" sz="2000" dirty="0" smtClean="0">
              <a:solidFill>
                <a:schemeClr val="tx1"/>
              </a:solidFill>
              <a:latin typeface="Andalus" pitchFamily="2" charset="-78"/>
              <a:cs typeface="Andalus" pitchFamily="2" charset="-78"/>
            </a:endParaRPr>
          </a:p>
          <a:p>
            <a:pPr algn="l"/>
            <a:r>
              <a:rPr lang="en-US" sz="2000" dirty="0" smtClean="0">
                <a:solidFill>
                  <a:schemeClr val="tx1"/>
                </a:solidFill>
                <a:latin typeface="Andalus" pitchFamily="2" charset="-78"/>
                <a:cs typeface="Andalus" pitchFamily="2" charset="-78"/>
              </a:rPr>
              <a:t>2</a:t>
            </a:r>
            <a:r>
              <a:rPr lang="en-US" sz="2000" dirty="0">
                <a:solidFill>
                  <a:schemeClr val="tx1"/>
                </a:solidFill>
                <a:latin typeface="Andalus" pitchFamily="2" charset="-78"/>
                <a:cs typeface="Andalus" pitchFamily="2" charset="-78"/>
              </a:rPr>
              <a:t>. Sway Loads:</a:t>
            </a:r>
          </a:p>
          <a:p>
            <a:pPr lvl="1" algn="l"/>
            <a:r>
              <a:rPr lang="en-US" sz="2000" dirty="0">
                <a:solidFill>
                  <a:schemeClr val="tx1"/>
                </a:solidFill>
                <a:latin typeface="Andalus" pitchFamily="2" charset="-78"/>
                <a:cs typeface="Andalus" pitchFamily="2" charset="-78"/>
              </a:rPr>
              <a:t>**Wind loads:</a:t>
            </a:r>
          </a:p>
          <a:p>
            <a:pPr algn="l"/>
            <a:endParaRPr lang="en-US" sz="2000" dirty="0">
              <a:solidFill>
                <a:schemeClr val="tx1"/>
              </a:solidFill>
              <a:latin typeface="Andalus" pitchFamily="2" charset="-78"/>
              <a:cs typeface="Andalus" pitchFamily="2" charset="-78"/>
            </a:endParaRPr>
          </a:p>
        </p:txBody>
      </p:sp>
      <p:graphicFrame>
        <p:nvGraphicFramePr>
          <p:cNvPr id="5" name="Table 4"/>
          <p:cNvGraphicFramePr>
            <a:graphicFrameLocks noGrp="1"/>
          </p:cNvGraphicFramePr>
          <p:nvPr/>
        </p:nvGraphicFramePr>
        <p:xfrm>
          <a:off x="1043608" y="1772816"/>
          <a:ext cx="2952328" cy="731520"/>
        </p:xfrm>
        <a:graphic>
          <a:graphicData uri="http://schemas.openxmlformats.org/drawingml/2006/table">
            <a:tbl>
              <a:tblPr firstRow="1" bandRow="1">
                <a:tableStyleId>{5C22544A-7EE6-4342-B048-85BDC9FD1C3A}</a:tableStyleId>
              </a:tblPr>
              <a:tblGrid>
                <a:gridCol w="1512168"/>
                <a:gridCol w="1440160"/>
              </a:tblGrid>
              <a:tr h="288032">
                <a:tc>
                  <a:txBody>
                    <a:bodyPr/>
                    <a:lstStyle/>
                    <a:p>
                      <a:r>
                        <a:rPr lang="en-US" b="0" dirty="0" smtClean="0">
                          <a:latin typeface="Andalus" pitchFamily="18" charset="-78"/>
                          <a:cs typeface="Andalus" pitchFamily="18" charset="-78"/>
                        </a:rPr>
                        <a:t>truss</a:t>
                      </a:r>
                      <a:endParaRPr lang="en-US" b="0" dirty="0">
                        <a:latin typeface="Andalus" pitchFamily="18" charset="-78"/>
                        <a:cs typeface="Andalus" pitchFamily="18" charset="-78"/>
                      </a:endParaRPr>
                    </a:p>
                  </a:txBody>
                  <a:tcPr/>
                </a:tc>
                <a:tc>
                  <a:txBody>
                    <a:bodyPr/>
                    <a:lstStyle/>
                    <a:p>
                      <a:r>
                        <a:rPr lang="en-US" b="0" dirty="0" smtClean="0">
                          <a:latin typeface="Andalus" pitchFamily="18" charset="-78"/>
                          <a:cs typeface="Andalus" pitchFamily="18" charset="-78"/>
                        </a:rPr>
                        <a:t>0.5 KN</a:t>
                      </a:r>
                      <a:endParaRPr lang="en-US" b="0" dirty="0">
                        <a:latin typeface="Andalus" pitchFamily="18" charset="-78"/>
                        <a:cs typeface="Andalus" pitchFamily="18" charset="-78"/>
                      </a:endParaRPr>
                    </a:p>
                  </a:txBody>
                  <a:tcPr/>
                </a:tc>
              </a:tr>
              <a:tr h="288032">
                <a:tc>
                  <a:txBody>
                    <a:bodyPr/>
                    <a:lstStyle/>
                    <a:p>
                      <a:r>
                        <a:rPr lang="en-US" dirty="0" smtClean="0">
                          <a:latin typeface="Andalus" pitchFamily="18" charset="-78"/>
                          <a:cs typeface="Andalus" pitchFamily="18" charset="-78"/>
                        </a:rPr>
                        <a:t>Concrete slab</a:t>
                      </a:r>
                      <a:endParaRPr lang="en-US" dirty="0">
                        <a:latin typeface="Andalus" pitchFamily="18" charset="-78"/>
                        <a:cs typeface="Andalus" pitchFamily="18" charset="-78"/>
                      </a:endParaRPr>
                    </a:p>
                  </a:txBody>
                  <a:tcPr/>
                </a:tc>
                <a:tc>
                  <a:txBody>
                    <a:bodyPr/>
                    <a:lstStyle/>
                    <a:p>
                      <a:r>
                        <a:rPr lang="en-US" dirty="0" smtClean="0">
                          <a:latin typeface="Andalus" pitchFamily="18" charset="-78"/>
                          <a:cs typeface="Andalus" pitchFamily="18" charset="-78"/>
                        </a:rPr>
                        <a:t>0.5 KN</a:t>
                      </a:r>
                      <a:endParaRPr lang="en-US" dirty="0">
                        <a:latin typeface="Andalus" pitchFamily="18" charset="-78"/>
                        <a:cs typeface="Andalus" pitchFamily="18" charset="-78"/>
                      </a:endParaRPr>
                    </a:p>
                  </a:txBody>
                  <a:tcPr/>
                </a:tc>
              </a:tr>
            </a:tbl>
          </a:graphicData>
        </a:graphic>
      </p:graphicFrame>
      <p:graphicFrame>
        <p:nvGraphicFramePr>
          <p:cNvPr id="6" name="Table 5"/>
          <p:cNvGraphicFramePr>
            <a:graphicFrameLocks noGrp="1"/>
          </p:cNvGraphicFramePr>
          <p:nvPr/>
        </p:nvGraphicFramePr>
        <p:xfrm>
          <a:off x="1043608" y="2852936"/>
          <a:ext cx="2952328" cy="731520"/>
        </p:xfrm>
        <a:graphic>
          <a:graphicData uri="http://schemas.openxmlformats.org/drawingml/2006/table">
            <a:tbl>
              <a:tblPr firstRow="1" bandRow="1">
                <a:tableStyleId>{5C22544A-7EE6-4342-B048-85BDC9FD1C3A}</a:tableStyleId>
              </a:tblPr>
              <a:tblGrid>
                <a:gridCol w="1503680"/>
                <a:gridCol w="1448648"/>
              </a:tblGrid>
              <a:tr h="354960">
                <a:tc>
                  <a:txBody>
                    <a:bodyPr/>
                    <a:lstStyle/>
                    <a:p>
                      <a:r>
                        <a:rPr lang="en-US" b="0" dirty="0" smtClean="0">
                          <a:latin typeface="Andalus" pitchFamily="18" charset="-78"/>
                          <a:cs typeface="Andalus" pitchFamily="18" charset="-78"/>
                        </a:rPr>
                        <a:t>truss</a:t>
                      </a:r>
                      <a:endParaRPr lang="en-US" b="0" dirty="0">
                        <a:latin typeface="Andalus" pitchFamily="18" charset="-78"/>
                        <a:cs typeface="Andalus" pitchFamily="18" charset="-78"/>
                      </a:endParaRPr>
                    </a:p>
                  </a:txBody>
                  <a:tcPr/>
                </a:tc>
                <a:tc>
                  <a:txBody>
                    <a:bodyPr/>
                    <a:lstStyle/>
                    <a:p>
                      <a:r>
                        <a:rPr lang="en-US" b="0" dirty="0" smtClean="0">
                          <a:latin typeface="Andalus" pitchFamily="18" charset="-78"/>
                          <a:cs typeface="Andalus" pitchFamily="18" charset="-78"/>
                        </a:rPr>
                        <a:t>0.5 KN</a:t>
                      </a:r>
                      <a:endParaRPr lang="en-US" b="0" dirty="0">
                        <a:latin typeface="Andalus" pitchFamily="18" charset="-78"/>
                        <a:cs typeface="Andalus" pitchFamily="18" charset="-78"/>
                      </a:endParaRPr>
                    </a:p>
                  </a:txBody>
                  <a:tcPr/>
                </a:tc>
              </a:tr>
              <a:tr h="354960">
                <a:tc>
                  <a:txBody>
                    <a:bodyPr/>
                    <a:lstStyle/>
                    <a:p>
                      <a:r>
                        <a:rPr lang="en-US" dirty="0" smtClean="0">
                          <a:latin typeface="Andalus" pitchFamily="18" charset="-78"/>
                          <a:cs typeface="Andalus" pitchFamily="18" charset="-78"/>
                        </a:rPr>
                        <a:t>Concrete slab</a:t>
                      </a:r>
                      <a:endParaRPr lang="en-US" dirty="0">
                        <a:latin typeface="Andalus" pitchFamily="18" charset="-78"/>
                        <a:cs typeface="Andalus" pitchFamily="18" charset="-78"/>
                      </a:endParaRPr>
                    </a:p>
                  </a:txBody>
                  <a:tcPr/>
                </a:tc>
                <a:tc>
                  <a:txBody>
                    <a:bodyPr/>
                    <a:lstStyle/>
                    <a:p>
                      <a:r>
                        <a:rPr lang="en-US" dirty="0" smtClean="0">
                          <a:latin typeface="Andalus" pitchFamily="18" charset="-78"/>
                          <a:cs typeface="Andalus" pitchFamily="18" charset="-78"/>
                        </a:rPr>
                        <a:t>3 KN</a:t>
                      </a:r>
                      <a:endParaRPr lang="en-US" dirty="0">
                        <a:latin typeface="Andalus" pitchFamily="18" charset="-78"/>
                        <a:cs typeface="Andalus" pitchFamily="18" charset="-78"/>
                      </a:endParaRPr>
                    </a:p>
                  </a:txBody>
                  <a:tcPr/>
                </a:tc>
              </a:tr>
            </a:tbl>
          </a:graphicData>
        </a:graphic>
      </p:graphicFrame>
      <p:graphicFrame>
        <p:nvGraphicFramePr>
          <p:cNvPr id="7" name="Table 6"/>
          <p:cNvGraphicFramePr>
            <a:graphicFrameLocks noGrp="1"/>
          </p:cNvGraphicFramePr>
          <p:nvPr/>
        </p:nvGraphicFramePr>
        <p:xfrm>
          <a:off x="1043608" y="4365104"/>
          <a:ext cx="2952328" cy="370840"/>
        </p:xfrm>
        <a:graphic>
          <a:graphicData uri="http://schemas.openxmlformats.org/drawingml/2006/table">
            <a:tbl>
              <a:tblPr firstRow="1" bandRow="1">
                <a:tableStyleId>{5C22544A-7EE6-4342-B048-85BDC9FD1C3A}</a:tableStyleId>
              </a:tblPr>
              <a:tblGrid>
                <a:gridCol w="1512168"/>
                <a:gridCol w="1440160"/>
              </a:tblGrid>
              <a:tr h="370840">
                <a:tc>
                  <a:txBody>
                    <a:bodyPr/>
                    <a:lstStyle/>
                    <a:p>
                      <a:r>
                        <a:rPr lang="en-US" b="0" dirty="0" smtClean="0">
                          <a:latin typeface="Andalus" pitchFamily="18" charset="-78"/>
                          <a:cs typeface="Andalus" pitchFamily="18" charset="-78"/>
                        </a:rPr>
                        <a:t>truss</a:t>
                      </a:r>
                      <a:endParaRPr lang="en-US" b="0" dirty="0">
                        <a:latin typeface="Andalus" pitchFamily="18" charset="-78"/>
                        <a:cs typeface="Andalus" pitchFamily="18" charset="-78"/>
                      </a:endParaRPr>
                    </a:p>
                  </a:txBody>
                  <a:tcPr/>
                </a:tc>
                <a:tc>
                  <a:txBody>
                    <a:bodyPr/>
                    <a:lstStyle/>
                    <a:p>
                      <a:r>
                        <a:rPr lang="en-US" b="0" dirty="0" smtClean="0">
                          <a:latin typeface="Andalus" pitchFamily="18" charset="-78"/>
                          <a:cs typeface="Andalus" pitchFamily="18" charset="-78"/>
                        </a:rPr>
                        <a:t>0.5</a:t>
                      </a:r>
                      <a:r>
                        <a:rPr lang="en-US" b="0" baseline="0" dirty="0" smtClean="0">
                          <a:latin typeface="Andalus" pitchFamily="18" charset="-78"/>
                          <a:cs typeface="Andalus" pitchFamily="18" charset="-78"/>
                        </a:rPr>
                        <a:t> KN</a:t>
                      </a:r>
                      <a:endParaRPr lang="en-US" b="0" dirty="0">
                        <a:latin typeface="Andalus" pitchFamily="18" charset="-78"/>
                        <a:cs typeface="Andalus" pitchFamily="18" charset="-78"/>
                      </a:endParaRPr>
                    </a:p>
                  </a:txBody>
                  <a:tcPr/>
                </a:tc>
              </a:tr>
            </a:tbl>
          </a:graphicData>
        </a:graphic>
      </p:graphicFrame>
      <p:sp>
        <p:nvSpPr>
          <p:cNvPr id="10" name="TextBox 9"/>
          <p:cNvSpPr txBox="1"/>
          <p:nvPr/>
        </p:nvSpPr>
        <p:spPr>
          <a:xfrm>
            <a:off x="4716016" y="548681"/>
            <a:ext cx="3960440" cy="1015663"/>
          </a:xfrm>
          <a:prstGeom prst="rect">
            <a:avLst/>
          </a:prstGeom>
          <a:noFill/>
        </p:spPr>
        <p:txBody>
          <a:bodyPr wrap="square" rtlCol="0">
            <a:spAutoFit/>
          </a:bodyPr>
          <a:lstStyle/>
          <a:p>
            <a:r>
              <a:rPr lang="en-GB" sz="3000" b="1" i="1" dirty="0" smtClean="0">
                <a:latin typeface="Andalus" pitchFamily="2" charset="-78"/>
                <a:cs typeface="Andalus" pitchFamily="2" charset="-78"/>
              </a:rPr>
              <a:t>5. Load combinations:</a:t>
            </a:r>
            <a:br>
              <a:rPr lang="en-GB" sz="3000" b="1" i="1" dirty="0" smtClean="0">
                <a:latin typeface="Andalus" pitchFamily="2" charset="-78"/>
                <a:cs typeface="Andalus" pitchFamily="2" charset="-78"/>
              </a:rPr>
            </a:br>
            <a:endParaRPr lang="en-US" sz="3000" dirty="0"/>
          </a:p>
        </p:txBody>
      </p:sp>
      <p:sp>
        <p:nvSpPr>
          <p:cNvPr id="12" name="TextBox 11"/>
          <p:cNvSpPr txBox="1"/>
          <p:nvPr/>
        </p:nvSpPr>
        <p:spPr>
          <a:xfrm>
            <a:off x="4788024" y="1916832"/>
            <a:ext cx="4032448" cy="2215991"/>
          </a:xfrm>
          <a:prstGeom prst="rect">
            <a:avLst/>
          </a:prstGeom>
          <a:noFill/>
        </p:spPr>
        <p:txBody>
          <a:bodyPr wrap="square" rtlCol="0">
            <a:spAutoFit/>
          </a:bodyPr>
          <a:lstStyle/>
          <a:p>
            <a:r>
              <a:rPr lang="en-US" sz="2000" i="1" dirty="0" smtClean="0">
                <a:latin typeface="Andalus" pitchFamily="2" charset="-78"/>
                <a:cs typeface="Andalus" pitchFamily="2" charset="-78"/>
              </a:rPr>
              <a:t>Wu =envelop of all the load cases below:       </a:t>
            </a:r>
          </a:p>
          <a:p>
            <a:r>
              <a:rPr lang="en-US" sz="2000" i="1" dirty="0" smtClean="0">
                <a:latin typeface="Andalus" pitchFamily="2" charset="-78"/>
                <a:cs typeface="Andalus" pitchFamily="2" charset="-78"/>
              </a:rPr>
              <a:t>Wu= 1.4 D.L</a:t>
            </a:r>
          </a:p>
          <a:p>
            <a:r>
              <a:rPr lang="en-US" sz="2000" i="1" dirty="0" smtClean="0">
                <a:latin typeface="Andalus" pitchFamily="2" charset="-78"/>
                <a:cs typeface="Andalus" pitchFamily="2" charset="-78"/>
              </a:rPr>
              <a:t>Wu= 1.2 D.L + 1.6 L.L</a:t>
            </a:r>
          </a:p>
          <a:p>
            <a:r>
              <a:rPr lang="en-US" sz="2000" i="1" dirty="0" smtClean="0">
                <a:latin typeface="Andalus" pitchFamily="2" charset="-78"/>
                <a:cs typeface="Andalus" pitchFamily="2" charset="-78"/>
              </a:rPr>
              <a:t>Wu=1.2 D.L +1.6 W.L + 1.0 L.L</a:t>
            </a:r>
          </a:p>
          <a:p>
            <a:r>
              <a:rPr lang="en-US" sz="2000" i="1" dirty="0" smtClean="0">
                <a:latin typeface="Andalus" pitchFamily="2" charset="-78"/>
                <a:cs typeface="Andalus" pitchFamily="2" charset="-78"/>
              </a:rPr>
              <a:t>Wu=0.9 D.L +1.6 W.L </a:t>
            </a:r>
          </a:p>
          <a:p>
            <a:endParaRPr lang="en-US" dirty="0"/>
          </a:p>
        </p:txBody>
      </p:sp>
      <p:sp>
        <p:nvSpPr>
          <p:cNvPr id="13" name="TextBox 12"/>
          <p:cNvSpPr txBox="1"/>
          <p:nvPr/>
        </p:nvSpPr>
        <p:spPr>
          <a:xfrm>
            <a:off x="4427984" y="620688"/>
            <a:ext cx="144016" cy="5909310"/>
          </a:xfrm>
          <a:prstGeom prst="rect">
            <a:avLst/>
          </a:prstGeom>
          <a:solidFill>
            <a:srgbClr val="002060"/>
          </a:solidFill>
          <a:ln w="28575">
            <a:solidFill>
              <a:schemeClr val="tx1"/>
            </a:solidFill>
          </a:ln>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uman">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1346</TotalTime>
  <Words>1143</Words>
  <Application>Microsoft Office PowerPoint</Application>
  <PresentationFormat>On-screen Show (4:3)</PresentationFormat>
  <Paragraphs>417</Paragraphs>
  <Slides>36</Slides>
  <Notes>36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PowerPoint Presentation</vt:lpstr>
      <vt:lpstr>PowerPoint Presentation</vt:lpstr>
      <vt:lpstr>PowerPoint Presentation</vt:lpstr>
      <vt:lpstr>1. General Description :</vt:lpstr>
      <vt:lpstr>PowerPoint Presentation</vt:lpstr>
      <vt:lpstr>PowerPoint Presentation</vt:lpstr>
      <vt:lpstr>    2. Materials:</vt:lpstr>
      <vt:lpstr>  3. Design Code:</vt:lpstr>
      <vt:lpstr>4. Loadings:</vt:lpstr>
      <vt:lpstr>6. Outline of  Analysis and Design:</vt:lpstr>
      <vt:lpstr>PowerPoint Presentation</vt:lpstr>
      <vt:lpstr>Concrete Design</vt:lpstr>
      <vt:lpstr>PowerPoint Presentation</vt:lpstr>
      <vt:lpstr>Beam design: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Control points in Truss Design: </vt:lpstr>
      <vt:lpstr>PowerPoint Presentation</vt:lpstr>
      <vt:lpstr>PowerPoint Presentation</vt:lpstr>
      <vt:lpstr>Design of members:</vt:lpstr>
      <vt:lpstr>PowerPoint Presentation</vt:lpstr>
      <vt:lpstr>Weld connection:</vt:lpstr>
      <vt:lpstr>PowerPoint Presentation</vt:lpstr>
      <vt:lpstr>PowerPoint Presentation</vt:lpstr>
      <vt:lpstr>PowerPoint Presentation</vt:lpstr>
      <vt:lpstr>7. Three Dimensional  Structural Analysis and Design   </vt:lpstr>
      <vt:lpstr>8. Checks for Three Dimensional Model:</vt:lpstr>
      <vt:lpstr>PowerPoint Presentation</vt:lpstr>
      <vt:lpstr>PowerPoint Presentation</vt:lpstr>
      <vt:lpstr>Thank you  FOR YOUR attention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Medad</cp:lastModifiedBy>
  <cp:revision>146</cp:revision>
  <dcterms:created xsi:type="dcterms:W3CDTF">2012-01-03T12:21:15Z</dcterms:created>
  <dcterms:modified xsi:type="dcterms:W3CDTF">2012-01-18T12:32:42Z</dcterms:modified>
</cp:coreProperties>
</file>