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  <p:sldId id="266" r:id="rId12"/>
    <p:sldId id="267" r:id="rId13"/>
    <p:sldId id="268" r:id="rId14"/>
    <p:sldId id="269" r:id="rId15"/>
    <p:sldId id="270" r:id="rId16"/>
    <p:sldId id="277" r:id="rId17"/>
    <p:sldId id="271" r:id="rId18"/>
    <p:sldId id="272" r:id="rId19"/>
    <p:sldId id="273" r:id="rId20"/>
    <p:sldId id="276" r:id="rId21"/>
    <p:sldId id="274" r:id="rId22"/>
    <p:sldId id="275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900" y="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dirty="0"/>
              <a:t>5/14/2015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dirty="0"/>
              <a:t>5/14/2015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dirty="0"/>
              <a:t>5/14/2015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dirty="0"/>
              <a:t>5/14/2015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dirty="0"/>
              <a:t>5/14/2015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dirty="0"/>
              <a:t>5/14/2015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dirty="0"/>
              <a:t>5/14/2015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dirty="0"/>
              <a:t>5/14/2015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dirty="0"/>
              <a:t>5/14/2015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dirty="0"/>
              <a:t>5/14/2015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dirty="0"/>
              <a:t>5/14/2015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dirty="0"/>
              <a:t>5/14/2015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61374"/>
            <a:ext cx="12192000" cy="1543275"/>
          </a:xfrm>
        </p:spPr>
        <p:txBody>
          <a:bodyPr/>
          <a:lstStyle/>
          <a:p>
            <a:pPr algn="ctr"/>
            <a:r>
              <a:rPr lang="en-US" dirty="0" smtClean="0"/>
              <a:t>Health Band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204649"/>
            <a:ext cx="10058400" cy="1143000"/>
          </a:xfrm>
        </p:spPr>
        <p:txBody>
          <a:bodyPr/>
          <a:lstStyle/>
          <a:p>
            <a:pPr algn="ctr"/>
            <a:r>
              <a:rPr lang="en-US" dirty="0" smtClean="0"/>
              <a:t>Mohammad Diab</a:t>
            </a:r>
          </a:p>
          <a:p>
            <a:pPr algn="ctr"/>
            <a:r>
              <a:rPr lang="en-US" dirty="0" smtClean="0"/>
              <a:t>Bashar </a:t>
            </a:r>
            <a:r>
              <a:rPr lang="en-US" dirty="0" err="1" smtClean="0"/>
              <a:t>Jodeh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193442" y="4747924"/>
            <a:ext cx="100584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Supervisors:</a:t>
            </a:r>
          </a:p>
          <a:p>
            <a:pPr algn="ctr"/>
            <a:r>
              <a:rPr lang="en-US" dirty="0"/>
              <a:t> Dr. </a:t>
            </a:r>
            <a:r>
              <a:rPr lang="en-US" dirty="0" err="1"/>
              <a:t>Sufyan</a:t>
            </a:r>
            <a:r>
              <a:rPr lang="en-US" dirty="0"/>
              <a:t> Samara</a:t>
            </a:r>
          </a:p>
          <a:p>
            <a:pPr algn="ctr"/>
            <a:r>
              <a:rPr lang="en-US" dirty="0"/>
              <a:t>Dr. </a:t>
            </a:r>
            <a:r>
              <a:rPr lang="en-US" dirty="0" err="1"/>
              <a:t>Hanal</a:t>
            </a:r>
            <a:r>
              <a:rPr lang="en-US" dirty="0"/>
              <a:t> </a:t>
            </a:r>
            <a:r>
              <a:rPr lang="en-US" dirty="0" err="1"/>
              <a:t>Abuzant</a:t>
            </a:r>
            <a:endParaRPr lang="en-US" dirty="0"/>
          </a:p>
        </p:txBody>
      </p:sp>
      <p:pic>
        <p:nvPicPr>
          <p:cNvPr id="5" name="Picture 4" descr="C:\Users\Wasief\Pictures\logo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93439" y="500594"/>
            <a:ext cx="1160780" cy="1160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32" y="330627"/>
            <a:ext cx="1118220" cy="111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77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</a:t>
            </a:r>
            <a:r>
              <a:rPr lang="ar-SA" dirty="0"/>
              <a:t> </a:t>
            </a:r>
            <a:r>
              <a:rPr lang="en-US" dirty="0" smtClean="0"/>
              <a:t>(Mobile Application)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51867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800" b="1" dirty="0" smtClean="0"/>
              <a:t>Have four </a:t>
            </a:r>
            <a:r>
              <a:rPr lang="en-US" sz="2800" b="1" dirty="0"/>
              <a:t>main </a:t>
            </a:r>
            <a:r>
              <a:rPr lang="en-US" sz="2800" b="1" dirty="0" smtClean="0"/>
              <a:t>screen: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Main Screen: </a:t>
            </a:r>
            <a:r>
              <a:rPr lang="en-US" sz="2800" dirty="0"/>
              <a:t>it helps user to see the data that receiving from Bluetooth </a:t>
            </a:r>
            <a:r>
              <a:rPr lang="en-US" sz="28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Profile Screen: its </a:t>
            </a:r>
            <a:r>
              <a:rPr lang="en-US" sz="2800" dirty="0"/>
              <a:t>allow to user to enter his body information such as weight in </a:t>
            </a:r>
            <a:r>
              <a:rPr lang="en-US" sz="2800" dirty="0" smtClean="0"/>
              <a:t>kg, </a:t>
            </a:r>
            <a:r>
              <a:rPr lang="en-US" sz="2800" dirty="0"/>
              <a:t>gender </a:t>
            </a:r>
            <a:r>
              <a:rPr lang="en-US" sz="2800" dirty="0"/>
              <a:t>,</a:t>
            </a:r>
            <a:r>
              <a:rPr lang="en-US" sz="2800" dirty="0" smtClean="0"/>
              <a:t> age and height 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Goals </a:t>
            </a:r>
            <a:r>
              <a:rPr lang="en-US" sz="2800" dirty="0" smtClean="0"/>
              <a:t>Page :</a:t>
            </a:r>
            <a:r>
              <a:rPr lang="en-US" sz="2800" dirty="0"/>
              <a:t>it allows athletes to enter their goals before starting the </a:t>
            </a:r>
            <a:r>
              <a:rPr lang="en-US" sz="2800" dirty="0" smtClean="0"/>
              <a:t>training.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Report </a:t>
            </a:r>
            <a:r>
              <a:rPr lang="en-US" sz="2800" dirty="0" smtClean="0"/>
              <a:t>Screen: it </a:t>
            </a:r>
            <a:r>
              <a:rPr lang="en-US" sz="2800" dirty="0"/>
              <a:t>allow to </a:t>
            </a:r>
            <a:r>
              <a:rPr lang="en-US" sz="2800" dirty="0" smtClean="0"/>
              <a:t>user </a:t>
            </a:r>
            <a:r>
              <a:rPr lang="en-US" sz="2800" dirty="0"/>
              <a:t>to see the </a:t>
            </a:r>
            <a:r>
              <a:rPr lang="en-US" sz="2800" dirty="0" smtClean="0"/>
              <a:t>useful analytic data </a:t>
            </a:r>
            <a:r>
              <a:rPr lang="en-US" sz="2800" dirty="0"/>
              <a:t>such as max temperature, min temperature, max hart rate, max hart rate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5087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</a:t>
            </a:r>
            <a:r>
              <a:rPr lang="ar-SA" dirty="0"/>
              <a:t> </a:t>
            </a:r>
            <a:r>
              <a:rPr lang="en-US" dirty="0" smtClean="0"/>
              <a:t>(Mobile Application </a:t>
            </a:r>
            <a:r>
              <a:rPr lang="en-US" dirty="0" err="1"/>
              <a:t>Con’t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5" name="Picture 4" descr="C:\Users\Mohammad Diab\AppData\Local\Microsoft\Windows\INetCache\Content.Word\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1828074"/>
            <a:ext cx="2238375" cy="3632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Mohammad Diab\AppData\Local\Microsoft\Windows\INetCache\Content.Word\2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963" y="1828073"/>
            <a:ext cx="2207895" cy="3632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Mohammad Diab\AppData\Local\Microsoft\Windows\INetCache\Content.Word\3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278" y="1828072"/>
            <a:ext cx="2095500" cy="3632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481" y="1828072"/>
            <a:ext cx="2066199" cy="363283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09324" y="5675085"/>
            <a:ext cx="18142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Main Screen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939767" y="5675085"/>
            <a:ext cx="18142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Profile Page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6755492" y="5675085"/>
            <a:ext cx="18142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Goal Screen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9444581" y="5675085"/>
            <a:ext cx="18142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Report Page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8225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</a:t>
            </a:r>
            <a:r>
              <a:rPr lang="ar-SA" dirty="0"/>
              <a:t> </a:t>
            </a:r>
            <a:r>
              <a:rPr lang="en-US" dirty="0"/>
              <a:t>(Mobile </a:t>
            </a:r>
            <a:r>
              <a:rPr lang="en-US" dirty="0" smtClean="0"/>
              <a:t>Application </a:t>
            </a:r>
            <a:r>
              <a:rPr lang="en-US" dirty="0" err="1" smtClean="0"/>
              <a:t>Con’t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Features in Mobile Application: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Provide the device useful </a:t>
            </a:r>
            <a:r>
              <a:rPr lang="en-US" sz="2800" dirty="0"/>
              <a:t>data by using the mobile </a:t>
            </a:r>
            <a:r>
              <a:rPr lang="en-US" sz="2800" dirty="0" smtClean="0"/>
              <a:t>sensors such as location sensor for make calculate for distance covered.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Provide user </a:t>
            </a:r>
            <a:r>
              <a:rPr lang="en-US" sz="2800" b="1" dirty="0" smtClean="0"/>
              <a:t>expert</a:t>
            </a:r>
            <a:r>
              <a:rPr lang="en-US" sz="2800" dirty="0" smtClean="0"/>
              <a:t> system, to help him to track his status.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Make the calculation that related of calories burned and steps count.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Make management and reporting for data.</a:t>
            </a:r>
            <a:endParaRPr lang="en-US" sz="2800" b="1" dirty="0" smtClean="0"/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8183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Expert System Example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627" y="1737360"/>
            <a:ext cx="2657363" cy="45763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394" y="1747408"/>
            <a:ext cx="2749006" cy="4566306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1349829" y="3008086"/>
            <a:ext cx="478972" cy="42091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974115" y="4025537"/>
            <a:ext cx="478972" cy="42091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7162802" y="3089702"/>
            <a:ext cx="478972" cy="420914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4195717" y="3252483"/>
            <a:ext cx="549365" cy="353759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10059494" y="3494898"/>
            <a:ext cx="549365" cy="353759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650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Processing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37360"/>
            <a:ext cx="10058400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Pulse Sensor: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000" dirty="0"/>
              <a:t>A</a:t>
            </a:r>
            <a:r>
              <a:rPr lang="en-US" sz="3000" dirty="0" smtClean="0"/>
              <a:t>veraging </a:t>
            </a:r>
            <a:r>
              <a:rPr lang="en-US" sz="3000" dirty="0"/>
              <a:t>on 10 reads of </a:t>
            </a:r>
            <a:r>
              <a:rPr lang="en-US" sz="3000" dirty="0" smtClean="0"/>
              <a:t>output.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000" dirty="0" smtClean="0"/>
              <a:t> </a:t>
            </a:r>
            <a:r>
              <a:rPr lang="en-US" sz="3000" dirty="0"/>
              <a:t>IBI (Inter-Beat-Interval) time between </a:t>
            </a:r>
            <a:r>
              <a:rPr lang="en-US" sz="3000" dirty="0" smtClean="0"/>
              <a:t>beats about 500 </a:t>
            </a:r>
            <a:r>
              <a:rPr lang="en-US" sz="3000" dirty="0" err="1" smtClean="0"/>
              <a:t>ms.</a:t>
            </a:r>
            <a:endParaRPr lang="en-US" sz="3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3000" dirty="0"/>
              <a:t>C</a:t>
            </a:r>
            <a:r>
              <a:rPr lang="en-US" sz="3000" dirty="0" smtClean="0"/>
              <a:t>omparison </a:t>
            </a:r>
            <a:r>
              <a:rPr lang="en-US" sz="3000" dirty="0"/>
              <a:t>between the output </a:t>
            </a:r>
            <a:r>
              <a:rPr lang="en-US" sz="3000" dirty="0" smtClean="0"/>
              <a:t>value </a:t>
            </a:r>
          </a:p>
          <a:p>
            <a:pPr marL="0" indent="0">
              <a:buNone/>
            </a:pPr>
            <a:r>
              <a:rPr lang="en-US" sz="3000" dirty="0" smtClean="0"/>
              <a:t>(</a:t>
            </a:r>
            <a:r>
              <a:rPr lang="en-US" sz="3000" dirty="0"/>
              <a:t>BPM) and the output value from </a:t>
            </a:r>
            <a:r>
              <a:rPr lang="en-US" sz="3000" dirty="0" smtClean="0"/>
              <a:t>another </a:t>
            </a:r>
          </a:p>
          <a:p>
            <a:pPr marL="0" indent="0">
              <a:buNone/>
            </a:pPr>
            <a:r>
              <a:rPr lang="en-US" sz="3000" dirty="0" smtClean="0"/>
              <a:t>device called </a:t>
            </a:r>
            <a:r>
              <a:rPr lang="en-US" sz="3000" dirty="0"/>
              <a:t>Blood </a:t>
            </a:r>
            <a:r>
              <a:rPr lang="en-US" sz="3000" dirty="0" smtClean="0"/>
              <a:t>Pressure Monitor.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3" descr="fig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1362" y="3915471"/>
            <a:ext cx="3830638" cy="24166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6718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Processing: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Temperature </a:t>
            </a:r>
            <a:r>
              <a:rPr lang="en-US" sz="2800" dirty="0" smtClean="0"/>
              <a:t>Sensor</a:t>
            </a:r>
          </a:p>
          <a:p>
            <a:pPr marL="0" indent="0">
              <a:buNone/>
            </a:pPr>
            <a:r>
              <a:rPr lang="en-US" sz="2800" dirty="0"/>
              <a:t>we </a:t>
            </a:r>
            <a:r>
              <a:rPr lang="en-US" sz="2800" dirty="0" smtClean="0"/>
              <a:t>measured </a:t>
            </a:r>
            <a:r>
              <a:rPr lang="en-US" sz="2800" dirty="0"/>
              <a:t>the surround temperature by using thermometer, after that we made a </a:t>
            </a:r>
            <a:r>
              <a:rPr lang="en-US" sz="2800" dirty="0" smtClean="0"/>
              <a:t>calculation </a:t>
            </a:r>
            <a:r>
              <a:rPr lang="en-US" sz="2800" dirty="0"/>
              <a:t>on the output </a:t>
            </a:r>
            <a:r>
              <a:rPr lang="en-US" sz="2800" dirty="0" smtClean="0"/>
              <a:t>signal.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accent1"/>
                </a:solidFill>
              </a:rPr>
              <a:t>Output Temperature = Output Value * </a:t>
            </a:r>
            <a:r>
              <a:rPr lang="en-US" sz="3200" b="1" dirty="0" smtClean="0">
                <a:solidFill>
                  <a:schemeClr val="accent1"/>
                </a:solidFill>
              </a:rPr>
              <a:t>0.4464</a:t>
            </a: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6694160"/>
              </p:ext>
            </p:extLst>
          </p:nvPr>
        </p:nvGraphicFramePr>
        <p:xfrm>
          <a:off x="8766627" y="3860796"/>
          <a:ext cx="3158309" cy="22206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6687"/>
                <a:gridCol w="1120952"/>
                <a:gridCol w="1340670"/>
              </a:tblGrid>
              <a:tr h="31724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Item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Before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After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172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56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172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28.5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172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29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172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66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29.5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172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66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29.5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172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29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3762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Blood pressure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Blood </a:t>
            </a:r>
            <a:r>
              <a:rPr lang="en-US" sz="2800" dirty="0"/>
              <a:t>pressure is a </a:t>
            </a:r>
            <a:r>
              <a:rPr lang="en-US" sz="2800" dirty="0"/>
              <a:t>is the pressure exerted by circulating blood upon the walls of blood vessels and is one of the principal vital </a:t>
            </a:r>
            <a:r>
              <a:rPr lang="en-US" sz="2800" dirty="0" smtClean="0"/>
              <a:t>signs.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 smtClean="0"/>
              <a:t>The </a:t>
            </a:r>
            <a:r>
              <a:rPr lang="en-US" sz="2800" dirty="0"/>
              <a:t>first (or top) number is your </a:t>
            </a:r>
            <a:r>
              <a:rPr lang="en-US" sz="2800" b="1" dirty="0"/>
              <a:t>systolic</a:t>
            </a:r>
            <a:r>
              <a:rPr lang="en-US" sz="2800" dirty="0"/>
              <a:t> blood pressure. It is the highest level your blood pressure reaches when your heart beats</a:t>
            </a:r>
            <a:r>
              <a:rPr lang="en-US" sz="2800" dirty="0" smtClean="0"/>
              <a:t>.</a:t>
            </a:r>
          </a:p>
          <a:p>
            <a:endParaRPr lang="en-US" sz="2800" dirty="0"/>
          </a:p>
          <a:p>
            <a:r>
              <a:rPr lang="en-US" sz="2800" dirty="0"/>
              <a:t>The second (or bottom) number is your </a:t>
            </a:r>
            <a:r>
              <a:rPr lang="en-US" sz="2800" b="1" dirty="0"/>
              <a:t>diastolic</a:t>
            </a:r>
            <a:r>
              <a:rPr lang="en-US" sz="2800" dirty="0"/>
              <a:t> blood pressure. It is the lowest level your blood pressure reaches as your heart relaxes between beats.</a:t>
            </a:r>
          </a:p>
          <a:p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164" y="178229"/>
            <a:ext cx="2349754" cy="155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2566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Calculations and Equations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71500" lvl="1" indent="-571500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v"/>
            </a:pPr>
            <a:r>
              <a:rPr lang="en-US" sz="4000" dirty="0"/>
              <a:t>Calories burned:</a:t>
            </a:r>
            <a:endParaRPr lang="en-US" sz="2800" dirty="0"/>
          </a:p>
          <a:p>
            <a:endParaRPr lang="en-US" sz="4400" dirty="0" smtClean="0"/>
          </a:p>
          <a:p>
            <a:endParaRPr lang="en-US" sz="4400" dirty="0"/>
          </a:p>
          <a:p>
            <a:endParaRPr lang="en-US" sz="4400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sz="300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Weight(kg)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Heart Rate = 60 – 120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Time in minutes.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8" name="Text Box 161"/>
          <p:cNvSpPr txBox="1"/>
          <p:nvPr/>
        </p:nvSpPr>
        <p:spPr>
          <a:xfrm>
            <a:off x="261257" y="2707708"/>
            <a:ext cx="11669485" cy="1442584"/>
          </a:xfrm>
          <a:prstGeom prst="rect">
            <a:avLst/>
          </a:prstGeom>
          <a:solidFill>
            <a:schemeClr val="tx1">
              <a:lumMod val="85000"/>
            </a:schemeClr>
          </a:solidFill>
          <a:ln w="6350"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fontAlgn="base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endParaRPr lang="en-US" sz="2400" b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fontAlgn="base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Calories </a:t>
            </a:r>
            <a:r>
              <a:rPr lang="en-US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Burned 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=</a:t>
            </a:r>
          </a:p>
          <a:p>
            <a:pPr marL="0" marR="0" fontAlgn="base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323E4F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fontAlgn="base">
              <a:lnSpc>
                <a:spcPts val="18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[(Age x 0.2017) </a:t>
            </a:r>
            <a:r>
              <a:rPr lang="ar-SA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+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(Weight x 0.1988) + (Heart Rate x  0.6309) — 55.0969] x Time / 4.184.</a:t>
            </a:r>
            <a:endParaRPr lang="en-US" sz="2400" dirty="0">
              <a:solidFill>
                <a:srgbClr val="323E4F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323E4F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5254177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Calculations and </a:t>
            </a:r>
            <a:r>
              <a:rPr lang="en-US" dirty="0" smtClean="0"/>
              <a:t>Equations(</a:t>
            </a:r>
            <a:r>
              <a:rPr lang="en-US" dirty="0" err="1" smtClean="0"/>
              <a:t>con’t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lvl="1" indent="-571500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v"/>
            </a:pPr>
            <a:r>
              <a:rPr lang="en-US" sz="3800" dirty="0"/>
              <a:t>Steps </a:t>
            </a:r>
            <a:r>
              <a:rPr lang="en-US" sz="4200" dirty="0" smtClean="0"/>
              <a:t>:</a:t>
            </a:r>
            <a:endParaRPr lang="en-US" sz="3300" dirty="0"/>
          </a:p>
          <a:p>
            <a:endParaRPr lang="en-US" sz="4400" dirty="0" smtClean="0"/>
          </a:p>
          <a:p>
            <a:endParaRPr lang="en-US" sz="4400" dirty="0"/>
          </a:p>
          <a:p>
            <a:endParaRPr lang="en-US" sz="4400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sz="300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161"/>
          <p:cNvSpPr txBox="1"/>
          <p:nvPr/>
        </p:nvSpPr>
        <p:spPr>
          <a:xfrm>
            <a:off x="828767" y="2765766"/>
            <a:ext cx="11218092" cy="1690120"/>
          </a:xfrm>
          <a:prstGeom prst="rect">
            <a:avLst/>
          </a:prstGeom>
          <a:solidFill>
            <a:schemeClr val="tx1">
              <a:lumMod val="85000"/>
            </a:schemeClr>
          </a:solidFill>
          <a:ln w="6350"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fontAlgn="base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Stride length = 415 * Height (cm) </a:t>
            </a:r>
          </a:p>
          <a:p>
            <a:pPr algn="just" fontAlgn="base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Convert to stride length from Centimeters to Kilometer</a:t>
            </a:r>
          </a:p>
          <a:p>
            <a:pPr algn="just" fontAlgn="base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Stride length (km) = Stride length (cm) / (100,000)</a:t>
            </a:r>
          </a:p>
          <a:p>
            <a:pPr algn="just" fontAlgn="base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Number of steps= Distance / Stride length (km)</a:t>
            </a:r>
          </a:p>
        </p:txBody>
      </p:sp>
    </p:spTree>
    <p:extLst>
      <p:ext uri="{BB962C8B-B14F-4D97-AF65-F5344CB8AC3E}">
        <p14:creationId xmlns:p14="http://schemas.microsoft.com/office/powerpoint/2010/main" val="16102466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Chips  &amp; Technologies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200" dirty="0"/>
              <a:t>Chips </a:t>
            </a:r>
            <a:endParaRPr lang="ar-SA" sz="3200" dirty="0"/>
          </a:p>
          <a:p>
            <a:pPr marL="342900" lvl="2" indent="-342900">
              <a:spcBef>
                <a:spcPts val="1200"/>
              </a:spcBef>
              <a:spcAft>
                <a:spcPts val="200"/>
              </a:spcAft>
              <a:buSzPct val="100000"/>
              <a:buFont typeface="+mj-lt"/>
              <a:buAutoNum type="arabicPeriod"/>
            </a:pPr>
            <a:r>
              <a:rPr lang="en-US" sz="2800" dirty="0"/>
              <a:t>Microcontroller (Arduino Nano board</a:t>
            </a:r>
            <a:r>
              <a:rPr lang="en-US" sz="2800" dirty="0" smtClean="0"/>
              <a:t>).</a:t>
            </a:r>
            <a:endParaRPr lang="ar-SA" sz="2800" dirty="0"/>
          </a:p>
          <a:p>
            <a:pPr marL="342900" lvl="2" indent="-342900">
              <a:spcBef>
                <a:spcPts val="1200"/>
              </a:spcBef>
              <a:spcAft>
                <a:spcPts val="200"/>
              </a:spcAft>
              <a:buSzPct val="100000"/>
              <a:buFont typeface="+mj-lt"/>
              <a:buAutoNum type="arabicPeriod"/>
            </a:pPr>
            <a:r>
              <a:rPr lang="en-US" sz="2800" dirty="0"/>
              <a:t>Pulse </a:t>
            </a:r>
            <a:r>
              <a:rPr lang="en-US" sz="2800" dirty="0" smtClean="0"/>
              <a:t>Sensor.</a:t>
            </a:r>
            <a:endParaRPr lang="en-US" sz="2800" dirty="0"/>
          </a:p>
          <a:p>
            <a:pPr marL="342900" lvl="2" indent="-342900">
              <a:spcBef>
                <a:spcPts val="1200"/>
              </a:spcBef>
              <a:spcAft>
                <a:spcPts val="200"/>
              </a:spcAft>
              <a:buSzPct val="100000"/>
              <a:buFont typeface="+mj-lt"/>
              <a:buAutoNum type="arabicPeriod"/>
            </a:pPr>
            <a:r>
              <a:rPr lang="en-US" sz="2800" dirty="0"/>
              <a:t>Temperature Sensor </a:t>
            </a:r>
            <a:r>
              <a:rPr lang="en-US" sz="2800" dirty="0" smtClean="0"/>
              <a:t>.</a:t>
            </a:r>
            <a:endParaRPr lang="ar-SA" sz="2800" dirty="0"/>
          </a:p>
          <a:p>
            <a:pPr marL="342900" lvl="2" indent="-342900">
              <a:spcBef>
                <a:spcPts val="1200"/>
              </a:spcBef>
              <a:spcAft>
                <a:spcPts val="200"/>
              </a:spcAft>
              <a:buSzPct val="100000"/>
              <a:buFont typeface="+mj-lt"/>
              <a:buAutoNum type="arabicPeriod"/>
            </a:pPr>
            <a:r>
              <a:rPr lang="en-US" sz="2800" dirty="0"/>
              <a:t>16x2 Character LCD </a:t>
            </a:r>
            <a:r>
              <a:rPr lang="en-US" sz="2800" dirty="0" smtClean="0"/>
              <a:t>.</a:t>
            </a:r>
            <a:endParaRPr lang="ar-SA" sz="2800" dirty="0"/>
          </a:p>
          <a:p>
            <a:pPr marL="342900" lvl="2" indent="-342900">
              <a:spcBef>
                <a:spcPts val="1200"/>
              </a:spcBef>
              <a:spcAft>
                <a:spcPts val="200"/>
              </a:spcAft>
              <a:buSzPct val="100000"/>
              <a:buFont typeface="+mj-lt"/>
              <a:buAutoNum type="arabicPeriod"/>
            </a:pPr>
            <a:r>
              <a:rPr lang="en-US" sz="2800" dirty="0"/>
              <a:t>Bluetooth Module.</a:t>
            </a:r>
          </a:p>
          <a:p>
            <a:endParaRPr lang="en-US" dirty="0"/>
          </a:p>
        </p:txBody>
      </p:sp>
      <p:pic>
        <p:nvPicPr>
          <p:cNvPr id="4" name="Picture 3" descr="http://arduino.cc/en/uploads/Main/ArduinoNanoFront_3_sm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18" b="22019"/>
          <a:stretch/>
        </p:blipFill>
        <p:spPr bwMode="auto">
          <a:xfrm rot="5400000">
            <a:off x="9923044" y="2658297"/>
            <a:ext cx="2299433" cy="7878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Pulse Sensor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9541" y="4628383"/>
            <a:ext cx="1576244" cy="15587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617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8880" y="257576"/>
            <a:ext cx="10058400" cy="1450757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 Introduction</a:t>
            </a:r>
            <a:r>
              <a:rPr lang="ar-SA" sz="28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Problem</a:t>
            </a:r>
            <a:r>
              <a:rPr lang="ar-SA" sz="28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 Solution</a:t>
            </a:r>
            <a:r>
              <a:rPr lang="ar-SA" sz="2800" dirty="0" smtClean="0"/>
              <a:t> </a:t>
            </a:r>
            <a:r>
              <a:rPr lang="en-US" sz="2800" dirty="0"/>
              <a:t>overview</a:t>
            </a:r>
            <a:r>
              <a:rPr lang="ar-SA" sz="2800" dirty="0" smtClean="0"/>
              <a:t>.</a:t>
            </a:r>
            <a:endParaRPr lang="en-US" sz="2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Signal </a:t>
            </a:r>
            <a:r>
              <a:rPr lang="en-US" sz="2800" dirty="0" smtClean="0"/>
              <a:t>Processing.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Blood </a:t>
            </a:r>
            <a:r>
              <a:rPr lang="en-US" sz="2800" dirty="0" smtClean="0"/>
              <a:t>pressure.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Calculations </a:t>
            </a:r>
            <a:r>
              <a:rPr lang="en-US" sz="2800" dirty="0"/>
              <a:t>and </a:t>
            </a:r>
            <a:r>
              <a:rPr lang="en-US" sz="2800" dirty="0" smtClean="0"/>
              <a:t>Equations.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Chips  </a:t>
            </a:r>
            <a:r>
              <a:rPr lang="en-US" sz="2800" dirty="0"/>
              <a:t>&amp; </a:t>
            </a:r>
            <a:r>
              <a:rPr lang="en-US" sz="2800" dirty="0" smtClean="0"/>
              <a:t>Technologies.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Future </a:t>
            </a:r>
            <a:r>
              <a:rPr lang="en-US" sz="2800" dirty="0"/>
              <a:t>work</a:t>
            </a:r>
            <a:r>
              <a:rPr lang="ar-SA" sz="2800" dirty="0"/>
              <a:t>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9890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Chips  &amp; Technologies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600" dirty="0"/>
              <a:t>Technologies </a:t>
            </a:r>
          </a:p>
          <a:p>
            <a:pPr marL="342900" lvl="2" indent="-342900">
              <a:spcBef>
                <a:spcPts val="1200"/>
              </a:spcBef>
              <a:spcAft>
                <a:spcPts val="200"/>
              </a:spcAft>
              <a:buSzPct val="100000"/>
              <a:buFont typeface="+mj-lt"/>
              <a:buAutoNum type="arabicPeriod"/>
            </a:pPr>
            <a:r>
              <a:rPr lang="en-US" sz="2800" dirty="0"/>
              <a:t>Windows Phone 8 SDK for mobile application.</a:t>
            </a:r>
          </a:p>
          <a:p>
            <a:pPr marL="342900" lvl="2" indent="-342900">
              <a:spcBef>
                <a:spcPts val="1200"/>
              </a:spcBef>
              <a:spcAft>
                <a:spcPts val="200"/>
              </a:spcAft>
              <a:buSzPct val="100000"/>
              <a:buFont typeface="+mj-lt"/>
              <a:buAutoNum type="arabicPeriod"/>
            </a:pPr>
            <a:r>
              <a:rPr lang="en-US" sz="2800" dirty="0"/>
              <a:t>SQLite Database (mobile application).</a:t>
            </a:r>
          </a:p>
          <a:p>
            <a:pPr marL="342900" lvl="2" indent="-342900">
              <a:spcBef>
                <a:spcPts val="1200"/>
              </a:spcBef>
              <a:spcAft>
                <a:spcPts val="200"/>
              </a:spcAft>
              <a:buSzPct val="100000"/>
              <a:buFont typeface="+mj-lt"/>
              <a:buAutoNum type="arabicPeriod"/>
            </a:pPr>
            <a:r>
              <a:rPr lang="en-US" sz="2800" dirty="0"/>
              <a:t>Arduino Studio.</a:t>
            </a:r>
          </a:p>
          <a:p>
            <a:pPr marL="342900" lvl="2" indent="-342900">
              <a:spcBef>
                <a:spcPts val="1200"/>
              </a:spcBef>
              <a:spcAft>
                <a:spcPts val="200"/>
              </a:spcAft>
              <a:buSzPct val="100000"/>
              <a:buFont typeface="+mj-lt"/>
              <a:buAutoNum type="arabicPeriod"/>
            </a:pPr>
            <a:r>
              <a:rPr lang="en-US" sz="2800" dirty="0"/>
              <a:t>Proteus for build a circuit.</a:t>
            </a:r>
            <a:endParaRPr lang="ar-SA" sz="2800" dirty="0"/>
          </a:p>
          <a:p>
            <a:endParaRPr lang="en-US" sz="2400" dirty="0"/>
          </a:p>
        </p:txBody>
      </p:sp>
      <p:pic>
        <p:nvPicPr>
          <p:cNvPr id="4" name="Picture 3" descr="تنزيل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9695" y="2103576"/>
            <a:ext cx="1970088" cy="454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://store.arduino.cc/includes/images/stickers_logo_text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9482" y="3269721"/>
            <a:ext cx="1238250" cy="1175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://i237.photobucket.com/albums/ff282/ju4nkrl/proteus013logo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502" y="5298596"/>
            <a:ext cx="3279149" cy="8283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20248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Add ability to health band to measure the blood pressure.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Adding more features for expert system in mobile application.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Decrease  the device size.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Add folding screen that support touch technology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814254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22514"/>
            <a:ext cx="10305143" cy="5649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271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b="1" dirty="0" smtClean="0"/>
          </a:p>
          <a:p>
            <a:r>
              <a:rPr lang="en-US" sz="2800" b="1" dirty="0" smtClean="0"/>
              <a:t>What </a:t>
            </a:r>
            <a:r>
              <a:rPr lang="en-US" sz="2800" b="1" dirty="0"/>
              <a:t>is Health Band?</a:t>
            </a:r>
          </a:p>
          <a:p>
            <a:r>
              <a:rPr lang="en-US" sz="2800" dirty="0" smtClean="0"/>
              <a:t>Our project is a medical watch made for athletes and patients to help them to show some information about their body temperature, heart rate, their walking/running speed, calories that they lost while walking, the distance they covered, current time and date.</a:t>
            </a:r>
            <a:endParaRPr lang="en-US" sz="28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466" y="4453659"/>
            <a:ext cx="1523809" cy="15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81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n-US" sz="28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1" dirty="0" smtClean="0"/>
              <a:t>Patients </a:t>
            </a:r>
            <a:r>
              <a:rPr lang="en-US" sz="2800" b="1" dirty="0"/>
              <a:t>and o</a:t>
            </a:r>
            <a:r>
              <a:rPr lang="en-US" sz="2800" b="1" dirty="0" smtClean="0"/>
              <a:t>ld </a:t>
            </a:r>
            <a:r>
              <a:rPr lang="en-US" sz="2800" b="1" dirty="0"/>
              <a:t>people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They need small device to show them some information about their health status such as heart rate and body temperature during day.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They need a system to record these data to be as reference for their doctors and mentors.</a:t>
            </a: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680" y="4209143"/>
            <a:ext cx="559534" cy="1492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802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(</a:t>
            </a:r>
            <a:r>
              <a:rPr lang="en-US" dirty="0" err="1"/>
              <a:t>Con’t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n-US" sz="28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1" dirty="0" smtClean="0"/>
              <a:t>Athletes </a:t>
            </a:r>
            <a:endParaRPr lang="en-US" sz="2800" b="1" dirty="0"/>
          </a:p>
          <a:p>
            <a:pPr marL="0" indent="0">
              <a:buNone/>
            </a:pPr>
            <a:r>
              <a:rPr lang="en-US" sz="2800" dirty="0"/>
              <a:t>They need a hand watch to show them information about their body and health status such as walking/running speed during ,distance they covered and calories that they lost while walking/training.</a:t>
            </a: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3593" y="4681828"/>
            <a:ext cx="1464173" cy="1403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688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Our </a:t>
            </a:r>
            <a:r>
              <a:rPr lang="en-US" sz="2800" dirty="0"/>
              <a:t>solution is an </a:t>
            </a:r>
            <a:r>
              <a:rPr lang="en-US" sz="2800" dirty="0" smtClean="0"/>
              <a:t>hardware integrated with software : </a:t>
            </a:r>
            <a:endParaRPr lang="en-US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Mobile Application (Windows Phone App).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 </a:t>
            </a:r>
            <a:r>
              <a:rPr lang="en-US" sz="2800" dirty="0" smtClean="0"/>
              <a:t>Watch Device.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5142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</a:t>
            </a:r>
            <a:r>
              <a:rPr lang="ar-SA" dirty="0"/>
              <a:t> </a:t>
            </a:r>
            <a:r>
              <a:rPr lang="en-US" dirty="0" smtClean="0"/>
              <a:t>(Device)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</a:t>
            </a:r>
            <a:r>
              <a:rPr lang="en-US" sz="2800" dirty="0" smtClean="0"/>
              <a:t>onsists </a:t>
            </a:r>
            <a:r>
              <a:rPr lang="en-US" sz="2800" dirty="0"/>
              <a:t>of a tape that is connected around the hand with LCD screen, microcontroller and some electronic sensors</a:t>
            </a:r>
            <a:r>
              <a:rPr lang="en-US" sz="2800" dirty="0" smtClean="0"/>
              <a:t>.</a:t>
            </a:r>
          </a:p>
          <a:p>
            <a:endParaRPr lang="en-US" sz="2800" dirty="0"/>
          </a:p>
          <a:p>
            <a:r>
              <a:rPr lang="en-US" sz="2800" b="1" dirty="0" smtClean="0"/>
              <a:t>Features:</a:t>
            </a:r>
          </a:p>
          <a:p>
            <a:r>
              <a:rPr lang="en-US" sz="2800" dirty="0" smtClean="0"/>
              <a:t>Provide the user to show :</a:t>
            </a:r>
          </a:p>
          <a:p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7353727"/>
              </p:ext>
            </p:extLst>
          </p:nvPr>
        </p:nvGraphicFramePr>
        <p:xfrm>
          <a:off x="1349826" y="4566207"/>
          <a:ext cx="10334174" cy="15948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80054"/>
                <a:gridCol w="2893320"/>
                <a:gridCol w="3860800"/>
              </a:tblGrid>
              <a:tr h="1025236"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Body Temperature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Heart Rate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  <a:r>
                        <a:rPr lang="en-US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istance Covered</a:t>
                      </a:r>
                      <a:endParaRPr lang="en-US" sz="2400" dirty="0"/>
                    </a:p>
                  </a:txBody>
                  <a:tcPr/>
                </a:tc>
              </a:tr>
              <a:tr h="569575"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Running Speed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Calories Lost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       Timer / Time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626" y="4533781"/>
            <a:ext cx="252548" cy="6737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647" y="4555861"/>
            <a:ext cx="629630" cy="6296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703" y="4506347"/>
            <a:ext cx="495775" cy="6791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766" y="5645649"/>
            <a:ext cx="536267" cy="4468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647" y="5542679"/>
            <a:ext cx="489620" cy="6528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624" y="5597304"/>
            <a:ext cx="523854" cy="52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49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r>
              <a:rPr lang="ar-SA" dirty="0" smtClean="0"/>
              <a:t> </a:t>
            </a:r>
            <a:r>
              <a:rPr lang="en-US" dirty="0" smtClean="0"/>
              <a:t>(Device </a:t>
            </a:r>
            <a:r>
              <a:rPr lang="en-US" dirty="0" err="1" smtClean="0"/>
              <a:t>Con’t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349988"/>
            <a:ext cx="4589268" cy="15257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173" y="4315670"/>
            <a:ext cx="4239615" cy="13573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4071810"/>
            <a:ext cx="4699725" cy="16012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224" y="2277235"/>
            <a:ext cx="4009564" cy="134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53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r>
              <a:rPr lang="ar-SA" dirty="0" smtClean="0"/>
              <a:t> </a:t>
            </a:r>
            <a:r>
              <a:rPr lang="en-US" dirty="0" smtClean="0"/>
              <a:t>(Device </a:t>
            </a:r>
            <a:r>
              <a:rPr lang="en-US" dirty="0" err="1" smtClean="0"/>
              <a:t>Con’t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1737360"/>
            <a:ext cx="10180320" cy="46053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08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CA72677B-2F8C-4192-8EBE-D360BE3B20F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495</TotalTime>
  <Words>744</Words>
  <Application>Microsoft Office PowerPoint</Application>
  <PresentationFormat>Widescreen</PresentationFormat>
  <Paragraphs>145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Wingdings</vt:lpstr>
      <vt:lpstr>Retrospect</vt:lpstr>
      <vt:lpstr>Health Band</vt:lpstr>
      <vt:lpstr>Agenda</vt:lpstr>
      <vt:lpstr>Introduction</vt:lpstr>
      <vt:lpstr>Problem</vt:lpstr>
      <vt:lpstr>Problem (Con’t)</vt:lpstr>
      <vt:lpstr>Solution</vt:lpstr>
      <vt:lpstr>Solution (Device)</vt:lpstr>
      <vt:lpstr>Solution (Device Con’t)</vt:lpstr>
      <vt:lpstr>Solution (Device Con’t)</vt:lpstr>
      <vt:lpstr>Solution (Mobile Application)</vt:lpstr>
      <vt:lpstr>Solution (Mobile Application Con’t)</vt:lpstr>
      <vt:lpstr>Solution (Mobile Application Con’t)</vt:lpstr>
      <vt:lpstr>Expert System Example</vt:lpstr>
      <vt:lpstr>Signal Processing:</vt:lpstr>
      <vt:lpstr>Signal Processing:</vt:lpstr>
      <vt:lpstr>Blood pressure</vt:lpstr>
      <vt:lpstr>Calculations and Equations</vt:lpstr>
      <vt:lpstr>Calculations and Equations(con’t)</vt:lpstr>
      <vt:lpstr>Chips  &amp; Technologies</vt:lpstr>
      <vt:lpstr>Chips  &amp; Technologies</vt:lpstr>
      <vt:lpstr>Future Work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Band</dc:title>
  <dc:creator>Mohammed Diab</dc:creator>
  <cp:lastModifiedBy>Mohammed Diab</cp:lastModifiedBy>
  <cp:revision>18</cp:revision>
  <dcterms:created xsi:type="dcterms:W3CDTF">2015-05-13T23:58:37Z</dcterms:created>
  <dcterms:modified xsi:type="dcterms:W3CDTF">2015-05-14T08:14:01Z</dcterms:modified>
</cp:coreProperties>
</file>