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6" r:id="rId9"/>
    <p:sldId id="264" r:id="rId10"/>
    <p:sldId id="265" r:id="rId11"/>
    <p:sldId id="267" r:id="rId12"/>
    <p:sldId id="268" r:id="rId13"/>
    <p:sldId id="269" r:id="rId14"/>
    <p:sldId id="270" r:id="rId15"/>
    <p:sldId id="271" r:id="rId16"/>
    <p:sldId id="273" r:id="rId17"/>
    <p:sldId id="272" r:id="rId1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20" name="Footer Placeholder 19"/>
          <p:cNvSpPr>
            <a:spLocks noGrp="1"/>
          </p:cNvSpPr>
          <p:nvPr>
            <p:ph type="ftr" sz="quarter" idx="11"/>
          </p:nvPr>
        </p:nvSpPr>
        <p:spPr/>
        <p:txBody>
          <a:bodyPr/>
          <a:lstStyle>
            <a:extLst/>
          </a:lstStyle>
          <a:p>
            <a:endParaRPr lang="ar-JO"/>
          </a:p>
        </p:txBody>
      </p:sp>
      <p:sp>
        <p:nvSpPr>
          <p:cNvPr id="10" name="Slide Number Placeholder 9"/>
          <p:cNvSpPr>
            <a:spLocks noGrp="1"/>
          </p:cNvSpPr>
          <p:nvPr>
            <p:ph type="sldNum" sz="quarter" idx="12"/>
          </p:nvPr>
        </p:nvSpPr>
        <p:spPr/>
        <p:txBody>
          <a:bodyPr/>
          <a:lstStyle>
            <a:extLst/>
          </a:lstStyle>
          <a:p>
            <a:fld id="{B40E4265-C37D-44C1-BB99-38F269A1DD54}" type="slidenum">
              <a:rPr lang="ar-JO" smtClean="0"/>
              <a:t>‹#›</a:t>
            </a:fld>
            <a:endParaRPr lang="ar-JO"/>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5" name="Footer Placeholder 4"/>
          <p:cNvSpPr>
            <a:spLocks noGrp="1"/>
          </p:cNvSpPr>
          <p:nvPr>
            <p:ph type="ftr" sz="quarter" idx="11"/>
          </p:nvPr>
        </p:nvSpPr>
        <p:spPr/>
        <p:txBody>
          <a:bodyPr/>
          <a:lstStyle>
            <a:extLst/>
          </a:lstStyle>
          <a:p>
            <a:endParaRPr lang="ar-JO"/>
          </a:p>
        </p:txBody>
      </p:sp>
      <p:sp>
        <p:nvSpPr>
          <p:cNvPr id="6" name="Slide Number Placeholder 5"/>
          <p:cNvSpPr>
            <a:spLocks noGrp="1"/>
          </p:cNvSpPr>
          <p:nvPr>
            <p:ph type="sldNum" sz="quarter" idx="12"/>
          </p:nvPr>
        </p:nvSpPr>
        <p:spPr/>
        <p:txBody>
          <a:bodyPr/>
          <a:lstStyle>
            <a:extLst/>
          </a:lstStyle>
          <a:p>
            <a:fld id="{B40E4265-C37D-44C1-BB99-38F269A1DD54}" type="slidenum">
              <a:rPr lang="ar-JO" smtClean="0"/>
              <a:t>‹#›</a:t>
            </a:fld>
            <a:endParaRPr lang="ar-JO"/>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8" name="Footer Placeholder 7"/>
          <p:cNvSpPr>
            <a:spLocks noGrp="1"/>
          </p:cNvSpPr>
          <p:nvPr>
            <p:ph type="ftr" sz="quarter" idx="11"/>
          </p:nvPr>
        </p:nvSpPr>
        <p:spPr/>
        <p:txBody>
          <a:bodyPr/>
          <a:lstStyle>
            <a:extLst/>
          </a:lstStyle>
          <a:p>
            <a:endParaRPr lang="ar-JO"/>
          </a:p>
        </p:txBody>
      </p:sp>
      <p:sp>
        <p:nvSpPr>
          <p:cNvPr id="9" name="Slide Number Placeholder 8"/>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4" name="Footer Placeholder 3"/>
          <p:cNvSpPr>
            <a:spLocks noGrp="1"/>
          </p:cNvSpPr>
          <p:nvPr>
            <p:ph type="ftr" sz="quarter" idx="11"/>
          </p:nvPr>
        </p:nvSpPr>
        <p:spPr/>
        <p:txBody>
          <a:bodyPr/>
          <a:lstStyle>
            <a:extLst/>
          </a:lstStyle>
          <a:p>
            <a:endParaRPr lang="ar-JO"/>
          </a:p>
        </p:txBody>
      </p:sp>
      <p:sp>
        <p:nvSpPr>
          <p:cNvPr id="5" name="Slide Number Placeholder 4"/>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3" name="Footer Placeholder 2"/>
          <p:cNvSpPr>
            <a:spLocks noGrp="1"/>
          </p:cNvSpPr>
          <p:nvPr>
            <p:ph type="ftr" sz="quarter" idx="11"/>
          </p:nvPr>
        </p:nvSpPr>
        <p:spPr/>
        <p:txBody>
          <a:bodyPr/>
          <a:lstStyle>
            <a:extLst/>
          </a:lstStyle>
          <a:p>
            <a:endParaRPr lang="ar-JO"/>
          </a:p>
        </p:txBody>
      </p:sp>
      <p:sp>
        <p:nvSpPr>
          <p:cNvPr id="4" name="Slide Number Placeholder 3"/>
          <p:cNvSpPr>
            <a:spLocks noGrp="1"/>
          </p:cNvSpPr>
          <p:nvPr>
            <p:ph type="sldNum" sz="quarter" idx="12"/>
          </p:nvPr>
        </p:nvSpPr>
        <p:spPr/>
        <p:txBody>
          <a:bodyPr/>
          <a:lstStyle>
            <a:extLst/>
          </a:lstStyle>
          <a:p>
            <a:fld id="{B40E4265-C37D-44C1-BB99-38F269A1DD54}" type="slidenum">
              <a:rPr lang="ar-JO" smtClean="0"/>
              <a:t>‹#›</a:t>
            </a:fld>
            <a:endParaRPr lang="ar-JO"/>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B40E4265-C37D-44C1-BB99-38F269A1DD54}" type="slidenum">
              <a:rPr lang="ar-JO" smtClean="0"/>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61BE7E9-042C-40C3-9636-42FE1BA5EC3E}" type="datetimeFigureOut">
              <a:rPr lang="ar-JO" smtClean="0"/>
              <a:t>7/25/1436</a:t>
            </a:fld>
            <a:endParaRPr lang="ar-JO"/>
          </a:p>
        </p:txBody>
      </p:sp>
      <p:sp>
        <p:nvSpPr>
          <p:cNvPr id="6" name="Footer Placeholder 5"/>
          <p:cNvSpPr>
            <a:spLocks noGrp="1"/>
          </p:cNvSpPr>
          <p:nvPr>
            <p:ph type="ftr" sz="quarter" idx="11"/>
          </p:nvPr>
        </p:nvSpPr>
        <p:spPr/>
        <p:txBody>
          <a:bodyPr/>
          <a:lstStyle>
            <a:extLst/>
          </a:lstStyle>
          <a:p>
            <a:endParaRPr lang="ar-JO"/>
          </a:p>
        </p:txBody>
      </p:sp>
      <p:sp>
        <p:nvSpPr>
          <p:cNvPr id="7" name="Slide Number Placeholder 6"/>
          <p:cNvSpPr>
            <a:spLocks noGrp="1"/>
          </p:cNvSpPr>
          <p:nvPr>
            <p:ph type="sldNum" sz="quarter" idx="12"/>
          </p:nvPr>
        </p:nvSpPr>
        <p:spPr/>
        <p:txBody>
          <a:bodyPr/>
          <a:lstStyle>
            <a:extLst/>
          </a:lstStyle>
          <a:p>
            <a:fld id="{B40E4265-C37D-44C1-BB99-38F269A1DD54}" type="slidenum">
              <a:rPr lang="ar-JO" smtClean="0"/>
              <a:t>‹#›</a:t>
            </a:fld>
            <a:endParaRPr lang="ar-JO"/>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61BE7E9-042C-40C3-9636-42FE1BA5EC3E}" type="datetimeFigureOut">
              <a:rPr lang="ar-JO" smtClean="0"/>
              <a:t>7/25/1436</a:t>
            </a:fld>
            <a:endParaRPr lang="ar-JO"/>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JO"/>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0E4265-C37D-44C1-BB99-38F269A1DD54}" type="slidenum">
              <a:rPr lang="ar-JO" smtClean="0"/>
              <a:t>‹#›</a:t>
            </a:fld>
            <a:endParaRPr lang="ar-JO"/>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Robot Hand</a:t>
            </a:r>
            <a:endParaRPr lang="ar-JO" dirty="0"/>
          </a:p>
        </p:txBody>
      </p:sp>
      <p:sp>
        <p:nvSpPr>
          <p:cNvPr id="5" name="Content Placeholder 4"/>
          <p:cNvSpPr>
            <a:spLocks noGrp="1"/>
          </p:cNvSpPr>
          <p:nvPr>
            <p:ph idx="1"/>
          </p:nvPr>
        </p:nvSpPr>
        <p:spPr/>
        <p:txBody>
          <a:bodyPr/>
          <a:lstStyle/>
          <a:p>
            <a:pPr marL="82296" indent="0" algn="ctr">
              <a:buNone/>
            </a:pPr>
            <a:r>
              <a:rPr lang="en-US" dirty="0" smtClean="0"/>
              <a:t>Presented By:</a:t>
            </a:r>
          </a:p>
          <a:p>
            <a:pPr marL="82296" indent="0" algn="ctr">
              <a:buNone/>
            </a:pPr>
            <a:r>
              <a:rPr lang="en-US" dirty="0" smtClean="0"/>
              <a:t>Fuad Amira.</a:t>
            </a:r>
          </a:p>
          <a:p>
            <a:pPr marL="82296" indent="0" algn="ctr">
              <a:buNone/>
            </a:pPr>
            <a:r>
              <a:rPr lang="en-US" dirty="0" err="1" smtClean="0"/>
              <a:t>Reem</a:t>
            </a:r>
            <a:r>
              <a:rPr lang="en-US" dirty="0" smtClean="0"/>
              <a:t> </a:t>
            </a:r>
            <a:r>
              <a:rPr lang="en-US" dirty="0" err="1" smtClean="0"/>
              <a:t>Salous</a:t>
            </a:r>
            <a:r>
              <a:rPr lang="en-US" dirty="0" smtClean="0"/>
              <a:t>.</a:t>
            </a:r>
          </a:p>
          <a:p>
            <a:pPr marL="82296" indent="0" algn="ctr">
              <a:buNone/>
            </a:pPr>
            <a:endParaRPr lang="en-US" dirty="0"/>
          </a:p>
          <a:p>
            <a:pPr marL="82296" indent="0" algn="ctr">
              <a:buNone/>
            </a:pPr>
            <a:r>
              <a:rPr lang="en-US" dirty="0" smtClean="0"/>
              <a:t>Supervisors:</a:t>
            </a:r>
          </a:p>
          <a:p>
            <a:pPr marL="82296" indent="0" algn="ctr">
              <a:buNone/>
            </a:pPr>
            <a:r>
              <a:rPr lang="en-US" dirty="0" smtClean="0"/>
              <a:t>Dr. </a:t>
            </a:r>
            <a:r>
              <a:rPr lang="en-US" dirty="0" err="1" smtClean="0"/>
              <a:t>Raed</a:t>
            </a:r>
            <a:r>
              <a:rPr lang="en-US" dirty="0" smtClean="0"/>
              <a:t> Al </a:t>
            </a:r>
            <a:r>
              <a:rPr lang="en-US" dirty="0" err="1" smtClean="0"/>
              <a:t>Qadi</a:t>
            </a:r>
            <a:r>
              <a:rPr lang="en-US" dirty="0" smtClean="0"/>
              <a:t>.</a:t>
            </a:r>
          </a:p>
          <a:p>
            <a:pPr marL="82296" indent="0" algn="ctr">
              <a:buNone/>
            </a:pPr>
            <a:r>
              <a:rPr lang="en-US" dirty="0" smtClean="0"/>
              <a:t>Dr. Ashraf </a:t>
            </a:r>
            <a:r>
              <a:rPr lang="en-US" dirty="0" err="1" smtClean="0"/>
              <a:t>Armoush</a:t>
            </a:r>
            <a:r>
              <a:rPr lang="en-US" dirty="0" smtClean="0"/>
              <a:t>.</a:t>
            </a:r>
            <a:endParaRPr lang="ar-JO" dirty="0"/>
          </a:p>
        </p:txBody>
      </p:sp>
    </p:spTree>
    <p:extLst>
      <p:ext uri="{BB962C8B-B14F-4D97-AF65-F5344CB8AC3E}">
        <p14:creationId xmlns:p14="http://schemas.microsoft.com/office/powerpoint/2010/main" val="3871481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The Glove</a:t>
            </a:r>
            <a:endParaRPr lang="ar-JO" dirty="0"/>
          </a:p>
        </p:txBody>
      </p:sp>
      <p:pic>
        <p:nvPicPr>
          <p:cNvPr id="4098" name="Picture 2" descr="C:\Users\user\Dropbox\Camera Uploads\2015-05-13 11.40.0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5373" y="3789040"/>
            <a:ext cx="3227850" cy="242088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study\5\gp2\presentation\glove.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3609" y="1124745"/>
            <a:ext cx="4512500" cy="338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60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 sensors</a:t>
            </a:r>
            <a:endParaRPr lang="ar-JO" dirty="0"/>
          </a:p>
        </p:txBody>
      </p:sp>
      <p:sp>
        <p:nvSpPr>
          <p:cNvPr id="3" name="Content Placeholder 2"/>
          <p:cNvSpPr>
            <a:spLocks noGrp="1"/>
          </p:cNvSpPr>
          <p:nvPr>
            <p:ph idx="1"/>
          </p:nvPr>
        </p:nvSpPr>
        <p:spPr/>
        <p:txBody>
          <a:bodyPr/>
          <a:lstStyle/>
          <a:p>
            <a:pPr algn="l" rtl="0"/>
            <a:r>
              <a:rPr lang="en-US" dirty="0"/>
              <a:t>Flex sensors are sensors that change in resistance depending on the amount of </a:t>
            </a:r>
            <a:r>
              <a:rPr lang="en-US" dirty="0" smtClean="0"/>
              <a:t>bend. </a:t>
            </a:r>
          </a:p>
          <a:p>
            <a:pPr marL="82296" indent="0" algn="ctr" rtl="0">
              <a:buNone/>
            </a:pPr>
            <a:endParaRPr lang="ar-JO" dirty="0"/>
          </a:p>
        </p:txBody>
      </p:sp>
      <p:pic>
        <p:nvPicPr>
          <p:cNvPr id="4" name="Picture 3" descr="https://cdn.sparkfun.com/assets/parts/4/6/2/6/10264-01.jpg"/>
          <p:cNvPicPr/>
          <p:nvPr/>
        </p:nvPicPr>
        <p:blipFill>
          <a:blip r:embed="rId2">
            <a:extLst>
              <a:ext uri="{28A0092B-C50C-407E-A947-70E740481C1C}">
                <a14:useLocalDpi xmlns:a14="http://schemas.microsoft.com/office/drawing/2010/main" val="0"/>
              </a:ext>
            </a:extLst>
          </a:blip>
          <a:srcRect/>
          <a:stretch>
            <a:fillRect/>
          </a:stretch>
        </p:blipFill>
        <p:spPr bwMode="auto">
          <a:xfrm>
            <a:off x="3491880" y="2852936"/>
            <a:ext cx="4248472" cy="3600400"/>
          </a:xfrm>
          <a:prstGeom prst="rect">
            <a:avLst/>
          </a:prstGeom>
          <a:noFill/>
          <a:ln>
            <a:noFill/>
          </a:ln>
        </p:spPr>
      </p:pic>
    </p:spTree>
    <p:extLst>
      <p:ext uri="{BB962C8B-B14F-4D97-AF65-F5344CB8AC3E}">
        <p14:creationId xmlns:p14="http://schemas.microsoft.com/office/powerpoint/2010/main" val="1016786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Communication</a:t>
            </a:r>
            <a:endParaRPr lang="ar-JO" dirty="0"/>
          </a:p>
        </p:txBody>
      </p:sp>
      <p:sp>
        <p:nvSpPr>
          <p:cNvPr id="3" name="Content Placeholder 2"/>
          <p:cNvSpPr>
            <a:spLocks noGrp="1"/>
          </p:cNvSpPr>
          <p:nvPr>
            <p:ph idx="1"/>
          </p:nvPr>
        </p:nvSpPr>
        <p:spPr/>
        <p:txBody>
          <a:bodyPr/>
          <a:lstStyle/>
          <a:p>
            <a:pPr algn="l" rtl="0"/>
            <a:r>
              <a:rPr lang="en-US" dirty="0" smtClean="0"/>
              <a:t>We used a wireless module to build a communication channel between the control unit and the hand.</a:t>
            </a:r>
          </a:p>
          <a:p>
            <a:pPr algn="l" rtl="0"/>
            <a:endParaRPr lang="en-US" dirty="0" smtClean="0"/>
          </a:p>
          <a:p>
            <a:pPr algn="l" rtl="0"/>
            <a:r>
              <a:rPr lang="en-US" dirty="0" smtClean="0"/>
              <a:t>By using a wireless communication module, the hand and the glove can be at different locations</a:t>
            </a:r>
            <a:endParaRPr lang="ar-JO" dirty="0"/>
          </a:p>
        </p:txBody>
      </p:sp>
    </p:spTree>
    <p:extLst>
      <p:ext uri="{BB962C8B-B14F-4D97-AF65-F5344CB8AC3E}">
        <p14:creationId xmlns:p14="http://schemas.microsoft.com/office/powerpoint/2010/main" val="2320124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cont’d</a:t>
            </a:r>
            <a:endParaRPr lang="ar-JO" dirty="0"/>
          </a:p>
        </p:txBody>
      </p:sp>
      <p:sp>
        <p:nvSpPr>
          <p:cNvPr id="3" name="Content Placeholder 2"/>
          <p:cNvSpPr>
            <a:spLocks noGrp="1"/>
          </p:cNvSpPr>
          <p:nvPr>
            <p:ph idx="1"/>
          </p:nvPr>
        </p:nvSpPr>
        <p:spPr/>
        <p:txBody>
          <a:bodyPr/>
          <a:lstStyle/>
          <a:p>
            <a:pPr algn="l" rtl="0"/>
            <a:r>
              <a:rPr lang="en-US" dirty="0" smtClean="0"/>
              <a:t>We used RF 433MHz sender receiver module.</a:t>
            </a:r>
          </a:p>
          <a:p>
            <a:pPr algn="l" rtl="0"/>
            <a:r>
              <a:rPr lang="en-US" dirty="0" smtClean="0"/>
              <a:t>The microcontroller at the glove side prepares the data and sends it through the RF sender.</a:t>
            </a:r>
          </a:p>
          <a:p>
            <a:pPr algn="l" rtl="0"/>
            <a:r>
              <a:rPr lang="en-US" dirty="0" smtClean="0"/>
              <a:t>The microcontroller at the receiver side receives the data and generates commands to the servos.</a:t>
            </a:r>
            <a:endParaRPr lang="ar-JO" dirty="0"/>
          </a:p>
        </p:txBody>
      </p:sp>
    </p:spTree>
    <p:extLst>
      <p:ext uri="{BB962C8B-B14F-4D97-AF65-F5344CB8AC3E}">
        <p14:creationId xmlns:p14="http://schemas.microsoft.com/office/powerpoint/2010/main" val="623842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cont’d</a:t>
            </a:r>
            <a:endParaRPr lang="ar-JO" dirty="0"/>
          </a:p>
        </p:txBody>
      </p:sp>
      <p:sp>
        <p:nvSpPr>
          <p:cNvPr id="3" name="Content Placeholder 2"/>
          <p:cNvSpPr>
            <a:spLocks noGrp="1"/>
          </p:cNvSpPr>
          <p:nvPr>
            <p:ph idx="1"/>
          </p:nvPr>
        </p:nvSpPr>
        <p:spPr/>
        <p:txBody>
          <a:bodyPr/>
          <a:lstStyle/>
          <a:p>
            <a:pPr algn="l" rtl="0"/>
            <a:r>
              <a:rPr lang="en-US" dirty="0" smtClean="0"/>
              <a:t>An Arduino library was used to implement the communication protocol.</a:t>
            </a:r>
          </a:p>
          <a:p>
            <a:pPr algn="l" rtl="0"/>
            <a:r>
              <a:rPr lang="en-US" dirty="0" smtClean="0"/>
              <a:t>Max distance between</a:t>
            </a:r>
            <a:br>
              <a:rPr lang="en-US" dirty="0" smtClean="0"/>
            </a:br>
            <a:r>
              <a:rPr lang="en-US" dirty="0" smtClean="0"/>
              <a:t> the sender and</a:t>
            </a:r>
            <a:br>
              <a:rPr lang="en-US" dirty="0" smtClean="0"/>
            </a:br>
            <a:r>
              <a:rPr lang="en-US" dirty="0" smtClean="0"/>
              <a:t> receiver can</a:t>
            </a:r>
            <a:br>
              <a:rPr lang="en-US" dirty="0" smtClean="0"/>
            </a:br>
            <a:r>
              <a:rPr lang="en-US" dirty="0" smtClean="0"/>
              <a:t> reach 50m.</a:t>
            </a:r>
          </a:p>
          <a:p>
            <a:pPr marL="82296" indent="0" algn="l" rtl="0">
              <a:buNone/>
            </a:pPr>
            <a:endParaRPr lang="en-US" dirty="0" smtClean="0"/>
          </a:p>
          <a:p>
            <a:pPr algn="l" rtl="0"/>
            <a:endParaRPr lang="ar-JO" dirty="0"/>
          </a:p>
        </p:txBody>
      </p:sp>
      <p:pic>
        <p:nvPicPr>
          <p:cNvPr id="5122" name="Picture 2" descr="C:\Users\user\study\5\gp2\presentation\RF-433MH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3068960"/>
            <a:ext cx="3736578" cy="3029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623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ar-JO" dirty="0"/>
          </a:p>
        </p:txBody>
      </p:sp>
      <p:sp>
        <p:nvSpPr>
          <p:cNvPr id="3" name="Content Placeholder 2"/>
          <p:cNvSpPr>
            <a:spLocks noGrp="1"/>
          </p:cNvSpPr>
          <p:nvPr>
            <p:ph idx="1"/>
          </p:nvPr>
        </p:nvSpPr>
        <p:spPr/>
        <p:txBody>
          <a:bodyPr/>
          <a:lstStyle/>
          <a:p>
            <a:pPr marL="82296" indent="0" algn="l" rtl="0">
              <a:buNone/>
            </a:pPr>
            <a:endParaRPr lang="en-US" dirty="0" smtClean="0"/>
          </a:p>
          <a:p>
            <a:pPr marL="82296" indent="0" algn="l" rtl="0">
              <a:buNone/>
            </a:pPr>
            <a:endParaRPr lang="en-US" dirty="0"/>
          </a:p>
          <a:p>
            <a:pPr marL="82296" indent="0" algn="l" rtl="0">
              <a:buNone/>
            </a:pPr>
            <a:r>
              <a:rPr lang="en-US" dirty="0" smtClean="0"/>
              <a:t>For the future work we will try to design the whole arm of the robot and we will try providing the user with arm sensors and an accelerometer to capture the movement of the user’s arm</a:t>
            </a:r>
            <a:endParaRPr lang="ar-JO" dirty="0"/>
          </a:p>
        </p:txBody>
      </p:sp>
    </p:spTree>
    <p:extLst>
      <p:ext uri="{BB962C8B-B14F-4D97-AF65-F5344CB8AC3E}">
        <p14:creationId xmlns:p14="http://schemas.microsoft.com/office/powerpoint/2010/main" val="696153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1644650" y="1447800"/>
            <a:ext cx="7499350" cy="4800600"/>
          </a:xfrm>
        </p:spPr>
        <p:txBody>
          <a:bodyPr/>
          <a:lstStyle/>
          <a:p>
            <a:pPr algn="ctr"/>
            <a:endParaRPr lang="en-US" dirty="0" smtClean="0"/>
          </a:p>
          <a:p>
            <a:pPr algn="ctr"/>
            <a:endParaRPr lang="en-US" dirty="0"/>
          </a:p>
          <a:p>
            <a:pPr marL="82296" indent="0" algn="ctr" rtl="0">
              <a:buNone/>
            </a:pPr>
            <a:r>
              <a:rPr lang="en-US" sz="6000" dirty="0" smtClean="0"/>
              <a:t>Demo</a:t>
            </a:r>
            <a:endParaRPr lang="ar-JO" sz="6000" dirty="0"/>
          </a:p>
        </p:txBody>
      </p:sp>
    </p:spTree>
    <p:extLst>
      <p:ext uri="{BB962C8B-B14F-4D97-AF65-F5344CB8AC3E}">
        <p14:creationId xmlns:p14="http://schemas.microsoft.com/office/powerpoint/2010/main" val="460150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44650" y="465138"/>
            <a:ext cx="7499350" cy="5988050"/>
          </a:xfrm>
        </p:spPr>
        <p:txBody>
          <a:bodyPr/>
          <a:lstStyle/>
          <a:p>
            <a:pPr algn="ctr" rtl="0"/>
            <a:endParaRPr lang="en-US" dirty="0" smtClean="0"/>
          </a:p>
          <a:p>
            <a:pPr algn="ctr" rtl="0"/>
            <a:endParaRPr lang="en-US" dirty="0"/>
          </a:p>
          <a:p>
            <a:pPr algn="ctr" rtl="0"/>
            <a:endParaRPr lang="en-US" dirty="0" smtClean="0"/>
          </a:p>
          <a:p>
            <a:pPr algn="ctr" rtl="0"/>
            <a:endParaRPr lang="en-US" dirty="0"/>
          </a:p>
          <a:p>
            <a:pPr marL="82296" indent="0" algn="ctr" rtl="0">
              <a:buNone/>
            </a:pPr>
            <a:r>
              <a:rPr lang="en-US" sz="4000" dirty="0" smtClean="0"/>
              <a:t>Thank you :D :D</a:t>
            </a:r>
          </a:p>
        </p:txBody>
      </p:sp>
    </p:spTree>
    <p:extLst>
      <p:ext uri="{BB962C8B-B14F-4D97-AF65-F5344CB8AC3E}">
        <p14:creationId xmlns:p14="http://schemas.microsoft.com/office/powerpoint/2010/main" val="240338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smtClean="0"/>
              <a:t>Problem </a:t>
            </a:r>
            <a:r>
              <a:rPr lang="en-US" dirty="0" smtClean="0">
                <a:sym typeface="Wingdings" pitchFamily="2" charset="2"/>
              </a:rPr>
              <a:t></a:t>
            </a:r>
            <a:endParaRPr lang="ar-JO" dirty="0"/>
          </a:p>
        </p:txBody>
      </p:sp>
      <p:sp>
        <p:nvSpPr>
          <p:cNvPr id="3" name="Content Placeholder 2"/>
          <p:cNvSpPr>
            <a:spLocks noGrp="1"/>
          </p:cNvSpPr>
          <p:nvPr>
            <p:ph idx="1"/>
          </p:nvPr>
        </p:nvSpPr>
        <p:spPr/>
        <p:txBody>
          <a:bodyPr/>
          <a:lstStyle/>
          <a:p>
            <a:pPr algn="l" rtl="0"/>
            <a:endParaRPr lang="en-US" dirty="0" smtClean="0"/>
          </a:p>
          <a:p>
            <a:pPr algn="l" rtl="0"/>
            <a:r>
              <a:rPr lang="en-US" dirty="0" smtClean="0"/>
              <a:t>Humans can not have direct contact with everything</a:t>
            </a:r>
          </a:p>
          <a:p>
            <a:pPr algn="l" rtl="0"/>
            <a:r>
              <a:rPr lang="en-US" dirty="0" smtClean="0"/>
              <a:t>Many materials can cause harm to the human body.</a:t>
            </a:r>
          </a:p>
          <a:p>
            <a:pPr lvl="1" algn="l" rtl="0"/>
            <a:r>
              <a:rPr lang="en-US" dirty="0" smtClean="0"/>
              <a:t>Toxins</a:t>
            </a:r>
          </a:p>
          <a:p>
            <a:pPr lvl="1" algn="l" rtl="0"/>
            <a:r>
              <a:rPr lang="en-US" dirty="0" smtClean="0"/>
              <a:t>Radioactive materials</a:t>
            </a:r>
          </a:p>
          <a:p>
            <a:pPr marL="402336" lvl="1" indent="0" algn="l" rtl="0">
              <a:buNone/>
            </a:pPr>
            <a:endParaRPr lang="en-US" dirty="0" smtClean="0"/>
          </a:p>
        </p:txBody>
      </p:sp>
    </p:spTree>
    <p:extLst>
      <p:ext uri="{BB962C8B-B14F-4D97-AF65-F5344CB8AC3E}">
        <p14:creationId xmlns:p14="http://schemas.microsoft.com/office/powerpoint/2010/main" val="2942787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Solution </a:t>
            </a:r>
            <a:r>
              <a:rPr lang="en-US" dirty="0" smtClean="0">
                <a:sym typeface="Wingdings" pitchFamily="2" charset="2"/>
              </a:rPr>
              <a:t></a:t>
            </a:r>
            <a:endParaRPr lang="ar-JO" dirty="0"/>
          </a:p>
        </p:txBody>
      </p:sp>
      <p:sp>
        <p:nvSpPr>
          <p:cNvPr id="3" name="Content Placeholder 2"/>
          <p:cNvSpPr>
            <a:spLocks noGrp="1"/>
          </p:cNvSpPr>
          <p:nvPr>
            <p:ph idx="1"/>
          </p:nvPr>
        </p:nvSpPr>
        <p:spPr/>
        <p:txBody>
          <a:bodyPr/>
          <a:lstStyle/>
          <a:p>
            <a:pPr algn="l" rtl="0"/>
            <a:r>
              <a:rPr lang="en-US" dirty="0" smtClean="0"/>
              <a:t>In our project we tried to solve the mentioned problem.</a:t>
            </a:r>
          </a:p>
          <a:p>
            <a:pPr algn="l" rtl="0"/>
            <a:r>
              <a:rPr lang="en-US" dirty="0" smtClean="0"/>
              <a:t>We design a robot hand that is similar to the human hand.</a:t>
            </a:r>
          </a:p>
          <a:p>
            <a:pPr algn="l" rtl="0"/>
            <a:r>
              <a:rPr lang="en-US" dirty="0" smtClean="0"/>
              <a:t>The hand can be controlled by a glove that captures the movement of the user’s hand.</a:t>
            </a:r>
          </a:p>
          <a:p>
            <a:pPr algn="l" rtl="0"/>
            <a:r>
              <a:rPr lang="en-US" dirty="0" smtClean="0"/>
              <a:t>The hand the glove communicate over a wireless channel.</a:t>
            </a:r>
          </a:p>
          <a:p>
            <a:pPr algn="l" rtl="0"/>
            <a:endParaRPr lang="en-US" dirty="0" smtClean="0"/>
          </a:p>
        </p:txBody>
      </p:sp>
    </p:spTree>
    <p:extLst>
      <p:ext uri="{BB962C8B-B14F-4D97-AF65-F5344CB8AC3E}">
        <p14:creationId xmlns:p14="http://schemas.microsoft.com/office/powerpoint/2010/main" val="406513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phases of our project</a:t>
            </a:r>
            <a:endParaRPr lang="ar-JO" dirty="0"/>
          </a:p>
        </p:txBody>
      </p:sp>
      <p:sp>
        <p:nvSpPr>
          <p:cNvPr id="3" name="Content Placeholder 2"/>
          <p:cNvSpPr>
            <a:spLocks noGrp="1"/>
          </p:cNvSpPr>
          <p:nvPr>
            <p:ph idx="1"/>
          </p:nvPr>
        </p:nvSpPr>
        <p:spPr/>
        <p:txBody>
          <a:bodyPr/>
          <a:lstStyle/>
          <a:p>
            <a:pPr algn="l" rtl="0"/>
            <a:r>
              <a:rPr lang="en-US" dirty="0" smtClean="0"/>
              <a:t>We managed to build our project in three different stages.</a:t>
            </a:r>
          </a:p>
          <a:p>
            <a:pPr marL="82296" indent="0" algn="l" rtl="0">
              <a:buNone/>
            </a:pPr>
            <a:endParaRPr lang="en-US" dirty="0" smtClean="0"/>
          </a:p>
          <a:p>
            <a:pPr marL="916686" lvl="1" indent="-514350" algn="l" rtl="0">
              <a:buFont typeface="+mj-lt"/>
              <a:buAutoNum type="arabicPeriod"/>
            </a:pPr>
            <a:r>
              <a:rPr lang="en-US" dirty="0" smtClean="0"/>
              <a:t>Building the mechanical part of the hand.</a:t>
            </a:r>
          </a:p>
          <a:p>
            <a:pPr marL="916686" lvl="1" indent="-514350" algn="l" rtl="0">
              <a:buFont typeface="+mj-lt"/>
              <a:buAutoNum type="arabicPeriod"/>
            </a:pPr>
            <a:r>
              <a:rPr lang="en-US" dirty="0" smtClean="0"/>
              <a:t>The control glove</a:t>
            </a:r>
          </a:p>
          <a:p>
            <a:pPr marL="916686" lvl="1" indent="-514350" algn="l" rtl="0">
              <a:buFont typeface="+mj-lt"/>
              <a:buAutoNum type="arabicPeriod"/>
            </a:pPr>
            <a:r>
              <a:rPr lang="en-US" dirty="0" smtClean="0"/>
              <a:t>Communication between hand and glove.</a:t>
            </a:r>
            <a:endParaRPr lang="ar-JO" dirty="0"/>
          </a:p>
        </p:txBody>
      </p:sp>
    </p:spTree>
    <p:extLst>
      <p:ext uri="{BB962C8B-B14F-4D97-AF65-F5344CB8AC3E}">
        <p14:creationId xmlns:p14="http://schemas.microsoft.com/office/powerpoint/2010/main" val="393905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mechanical part.</a:t>
            </a:r>
            <a:endParaRPr lang="ar-JO" dirty="0"/>
          </a:p>
        </p:txBody>
      </p:sp>
      <p:sp>
        <p:nvSpPr>
          <p:cNvPr id="4" name="Content Placeholder 3"/>
          <p:cNvSpPr>
            <a:spLocks noGrp="1"/>
          </p:cNvSpPr>
          <p:nvPr>
            <p:ph idx="1"/>
          </p:nvPr>
        </p:nvSpPr>
        <p:spPr/>
        <p:txBody>
          <a:bodyPr/>
          <a:lstStyle/>
          <a:p>
            <a:pPr algn="l" rtl="0"/>
            <a:r>
              <a:rPr lang="en-US" dirty="0" smtClean="0"/>
              <a:t>We used wood for</a:t>
            </a:r>
            <a:br>
              <a:rPr lang="en-US" dirty="0" smtClean="0"/>
            </a:br>
            <a:r>
              <a:rPr lang="en-US" dirty="0" smtClean="0"/>
              <a:t> building the hand.</a:t>
            </a:r>
          </a:p>
          <a:p>
            <a:pPr algn="l" rtl="0"/>
            <a:endParaRPr lang="en-US" dirty="0" smtClean="0"/>
          </a:p>
          <a:p>
            <a:pPr algn="l" rtl="0"/>
            <a:r>
              <a:rPr lang="en-US" dirty="0" smtClean="0"/>
              <a:t>We cut the wood in </a:t>
            </a:r>
            <a:br>
              <a:rPr lang="en-US" dirty="0" smtClean="0"/>
            </a:br>
            <a:r>
              <a:rPr lang="en-US" dirty="0" smtClean="0"/>
              <a:t>to small pieces to </a:t>
            </a:r>
            <a:br>
              <a:rPr lang="en-US" dirty="0" smtClean="0"/>
            </a:br>
            <a:r>
              <a:rPr lang="en-US" dirty="0" smtClean="0"/>
              <a:t>build the “bones”</a:t>
            </a:r>
            <a:br>
              <a:rPr lang="en-US" dirty="0" smtClean="0"/>
            </a:br>
            <a:r>
              <a:rPr lang="en-US" dirty="0" smtClean="0"/>
              <a:t>of the fingers</a:t>
            </a:r>
            <a:endParaRPr lang="en-US" dirty="0"/>
          </a:p>
          <a:p>
            <a:pPr algn="l" rtl="0"/>
            <a:endParaRPr lang="en-US" dirty="0" smtClean="0"/>
          </a:p>
          <a:p>
            <a:pPr algn="l" rtl="0"/>
            <a:endParaRPr lang="en-US" dirty="0"/>
          </a:p>
          <a:p>
            <a:pPr algn="l" rtl="0"/>
            <a:endParaRPr lang="en-US" dirty="0" smtClean="0"/>
          </a:p>
          <a:p>
            <a:pPr algn="l" rtl="0"/>
            <a:endParaRPr lang="ar-JO" dirty="0"/>
          </a:p>
        </p:txBody>
      </p:sp>
      <p:pic>
        <p:nvPicPr>
          <p:cNvPr id="1028" name="Picture 4" descr="C:\Users\user\Dropbox\Camera Uploads\2015-02-18 13.26.2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104" y="1628800"/>
            <a:ext cx="3420380" cy="456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87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mechanical part</a:t>
            </a:r>
            <a:endParaRPr lang="ar-JO" dirty="0"/>
          </a:p>
        </p:txBody>
      </p:sp>
      <p:sp>
        <p:nvSpPr>
          <p:cNvPr id="3" name="Content Placeholder 2"/>
          <p:cNvSpPr>
            <a:spLocks noGrp="1"/>
          </p:cNvSpPr>
          <p:nvPr>
            <p:ph idx="1"/>
          </p:nvPr>
        </p:nvSpPr>
        <p:spPr/>
        <p:txBody>
          <a:bodyPr/>
          <a:lstStyle/>
          <a:p>
            <a:pPr algn="l" rtl="0"/>
            <a:r>
              <a:rPr lang="en-US" dirty="0" smtClean="0"/>
              <a:t>We used sunglasses’ hinges to connect the small parts of wood to build the joints</a:t>
            </a:r>
          </a:p>
          <a:p>
            <a:pPr algn="l" rtl="0"/>
            <a:r>
              <a:rPr lang="en-US" dirty="0" smtClean="0"/>
              <a:t>Then we placed an elastic material to the back of each finger to build the tendons.</a:t>
            </a:r>
          </a:p>
          <a:p>
            <a:pPr marL="82296" indent="0" algn="l" rtl="0">
              <a:buNone/>
            </a:pPr>
            <a:endParaRPr lang="ar-JO" dirty="0"/>
          </a:p>
        </p:txBody>
      </p:sp>
      <p:pic>
        <p:nvPicPr>
          <p:cNvPr id="2050" name="Picture 2" descr="C:\Users\user\study\5\gp2\presentation\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952752"/>
            <a:ext cx="4896544" cy="2340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065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Mechanical part cont’d</a:t>
            </a:r>
            <a:endParaRPr lang="ar-JO" dirty="0"/>
          </a:p>
        </p:txBody>
      </p:sp>
      <p:sp>
        <p:nvSpPr>
          <p:cNvPr id="3" name="Content Placeholder 2"/>
          <p:cNvSpPr>
            <a:spLocks noGrp="1"/>
          </p:cNvSpPr>
          <p:nvPr>
            <p:ph idx="1"/>
          </p:nvPr>
        </p:nvSpPr>
        <p:spPr/>
        <p:txBody>
          <a:bodyPr/>
          <a:lstStyle/>
          <a:p>
            <a:pPr algn="l" rtl="0"/>
            <a:r>
              <a:rPr lang="en-US" dirty="0" smtClean="0"/>
              <a:t>Finally, we installed servo motors on to the arm.</a:t>
            </a:r>
          </a:p>
          <a:p>
            <a:pPr algn="l" rtl="0"/>
            <a:r>
              <a:rPr lang="en-US" dirty="0" smtClean="0"/>
              <a:t>Then we attached a servo to each finger using a string.</a:t>
            </a:r>
          </a:p>
          <a:p>
            <a:pPr marL="82296" indent="0" algn="l" rtl="0">
              <a:buNone/>
            </a:pPr>
            <a:endParaRPr lang="en-US" dirty="0" smtClean="0"/>
          </a:p>
          <a:p>
            <a:pPr marL="82296" indent="0" algn="l" rtl="0">
              <a:buNone/>
            </a:pPr>
            <a:endParaRPr lang="en-US" dirty="0" smtClean="0"/>
          </a:p>
          <a:p>
            <a:pPr marL="82296" indent="0" algn="l" rtl="0">
              <a:buNone/>
            </a:pPr>
            <a:endParaRPr lang="en-US" dirty="0" smtClean="0"/>
          </a:p>
          <a:p>
            <a:pPr algn="l" rtl="0"/>
            <a:endParaRPr lang="en-US" dirty="0" smtClean="0"/>
          </a:p>
        </p:txBody>
      </p:sp>
      <p:pic>
        <p:nvPicPr>
          <p:cNvPr id="3076" name="Picture 4" descr="C:\Users\user\study\5\gp2\presentation\11254687_10206382115287377_834600163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795915"/>
            <a:ext cx="7597352" cy="168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90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servo motors?</a:t>
            </a:r>
            <a:endParaRPr lang="ar-JO" dirty="0"/>
          </a:p>
        </p:txBody>
      </p:sp>
      <p:sp>
        <p:nvSpPr>
          <p:cNvPr id="3" name="Content Placeholder 2"/>
          <p:cNvSpPr>
            <a:spLocks noGrp="1"/>
          </p:cNvSpPr>
          <p:nvPr>
            <p:ph idx="1"/>
          </p:nvPr>
        </p:nvSpPr>
        <p:spPr/>
        <p:txBody>
          <a:bodyPr/>
          <a:lstStyle/>
          <a:p>
            <a:pPr algn="l" rtl="0"/>
            <a:r>
              <a:rPr lang="en-US" dirty="0" smtClean="0"/>
              <a:t>The elastic band will try to pull the finger back.</a:t>
            </a:r>
          </a:p>
          <a:p>
            <a:pPr algn="l" rtl="0"/>
            <a:r>
              <a:rPr lang="en-US" dirty="0" smtClean="0"/>
              <a:t>Normal DC and stepper motors don’t have the enough torque to hold the finger.</a:t>
            </a:r>
          </a:p>
          <a:p>
            <a:pPr algn="l" rtl="0"/>
            <a:r>
              <a:rPr lang="en-US" dirty="0" smtClean="0"/>
              <a:t>Luckily, servo motors are provided with gears that make them able to provide a strong torque. </a:t>
            </a:r>
            <a:endParaRPr lang="ar-JO" dirty="0"/>
          </a:p>
        </p:txBody>
      </p:sp>
    </p:spTree>
    <p:extLst>
      <p:ext uri="{BB962C8B-B14F-4D97-AF65-F5344CB8AC3E}">
        <p14:creationId xmlns:p14="http://schemas.microsoft.com/office/powerpoint/2010/main" val="292357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control glove</a:t>
            </a:r>
            <a:endParaRPr lang="ar-JO" dirty="0"/>
          </a:p>
        </p:txBody>
      </p:sp>
      <p:sp>
        <p:nvSpPr>
          <p:cNvPr id="3" name="Content Placeholder 2"/>
          <p:cNvSpPr>
            <a:spLocks noGrp="1"/>
          </p:cNvSpPr>
          <p:nvPr>
            <p:ph idx="1"/>
          </p:nvPr>
        </p:nvSpPr>
        <p:spPr/>
        <p:txBody>
          <a:bodyPr/>
          <a:lstStyle/>
          <a:p>
            <a:pPr algn="l" rtl="0"/>
            <a:r>
              <a:rPr lang="en-US" dirty="0" smtClean="0"/>
              <a:t>To build our control unit we used a normal glove.</a:t>
            </a:r>
          </a:p>
          <a:p>
            <a:pPr marL="82296" indent="0" algn="l" rtl="0">
              <a:buNone/>
            </a:pPr>
            <a:endParaRPr lang="en-US" dirty="0" smtClean="0"/>
          </a:p>
          <a:p>
            <a:pPr algn="l" rtl="0"/>
            <a:r>
              <a:rPr lang="en-US" dirty="0" smtClean="0"/>
              <a:t>We attached flex sensors to each finger of the glove.</a:t>
            </a:r>
          </a:p>
          <a:p>
            <a:pPr algn="l" rtl="0"/>
            <a:endParaRPr lang="en-US" dirty="0" smtClean="0"/>
          </a:p>
          <a:p>
            <a:pPr algn="l" rtl="0"/>
            <a:r>
              <a:rPr lang="en-US" dirty="0" smtClean="0"/>
              <a:t>The flexes detect the motion of the user’s hand and send it to a microcontroller.</a:t>
            </a:r>
            <a:br>
              <a:rPr lang="en-US" dirty="0" smtClean="0"/>
            </a:br>
            <a:endParaRPr lang="ar-JO" dirty="0"/>
          </a:p>
        </p:txBody>
      </p:sp>
    </p:spTree>
    <p:extLst>
      <p:ext uri="{BB962C8B-B14F-4D97-AF65-F5344CB8AC3E}">
        <p14:creationId xmlns:p14="http://schemas.microsoft.com/office/powerpoint/2010/main" val="222454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128</TotalTime>
  <Words>458</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Robot Hand</vt:lpstr>
      <vt:lpstr>Problem </vt:lpstr>
      <vt:lpstr>Solution </vt:lpstr>
      <vt:lpstr>Three phases of our project</vt:lpstr>
      <vt:lpstr>1. The mechanical part.</vt:lpstr>
      <vt:lpstr>The mechanical part</vt:lpstr>
      <vt:lpstr>Mechanical part cont’d</vt:lpstr>
      <vt:lpstr>Why servo motors?</vt:lpstr>
      <vt:lpstr>2. The control glove</vt:lpstr>
      <vt:lpstr> The Glove</vt:lpstr>
      <vt:lpstr>Flex sensors</vt:lpstr>
      <vt:lpstr>The Communication</vt:lpstr>
      <vt:lpstr>Communication cont’d</vt:lpstr>
      <vt:lpstr>Communication cont’d</vt:lpstr>
      <vt:lpstr>Future work.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 Hand</dc:title>
  <dc:creator>user</dc:creator>
  <cp:lastModifiedBy>user</cp:lastModifiedBy>
  <cp:revision>11</cp:revision>
  <dcterms:created xsi:type="dcterms:W3CDTF">2015-05-13T11:53:53Z</dcterms:created>
  <dcterms:modified xsi:type="dcterms:W3CDTF">2015-05-13T14:02:39Z</dcterms:modified>
</cp:coreProperties>
</file>