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6"/>
  </p:notesMasterIdLst>
  <p:sldIdLst>
    <p:sldId id="256" r:id="rId2"/>
    <p:sldId id="305" r:id="rId3"/>
    <p:sldId id="258" r:id="rId4"/>
    <p:sldId id="259" r:id="rId5"/>
    <p:sldId id="260" r:id="rId6"/>
    <p:sldId id="261" r:id="rId7"/>
    <p:sldId id="262" r:id="rId8"/>
    <p:sldId id="306" r:id="rId9"/>
    <p:sldId id="265" r:id="rId10"/>
    <p:sldId id="302" r:id="rId11"/>
    <p:sldId id="266" r:id="rId12"/>
    <p:sldId id="268" r:id="rId13"/>
    <p:sldId id="269" r:id="rId14"/>
    <p:sldId id="303" r:id="rId15"/>
    <p:sldId id="271" r:id="rId16"/>
    <p:sldId id="273" r:id="rId17"/>
    <p:sldId id="275" r:id="rId18"/>
    <p:sldId id="304" r:id="rId19"/>
    <p:sldId id="276" r:id="rId20"/>
    <p:sldId id="277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307" r:id="rId37"/>
    <p:sldId id="308" r:id="rId38"/>
    <p:sldId id="295" r:id="rId39"/>
    <p:sldId id="296" r:id="rId40"/>
    <p:sldId id="297" r:id="rId41"/>
    <p:sldId id="298" r:id="rId42"/>
    <p:sldId id="299" r:id="rId43"/>
    <p:sldId id="300" r:id="rId44"/>
    <p:sldId id="301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1144"/>
    <a:srgbClr val="B31143"/>
    <a:srgbClr val="940E37"/>
    <a:srgbClr val="9A406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2E858-830A-4E4B-97CB-79956A4F265C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68F83-6543-4BEA-B97F-BC83D9314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68F83-6543-4BEA-B97F-BC83D9314F4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68F83-6543-4BEA-B97F-BC83D9314F4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68F83-6543-4BEA-B97F-BC83D9314F47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502384-59C9-42BC-8E63-091AEA9F2B73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E1756-825B-4FE8-8583-83E43688E8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502384-59C9-42BC-8E63-091AEA9F2B73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E1756-825B-4FE8-8583-83E43688E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502384-59C9-42BC-8E63-091AEA9F2B73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E1756-825B-4FE8-8583-83E43688E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502384-59C9-42BC-8E63-091AEA9F2B73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E1756-825B-4FE8-8583-83E43688E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502384-59C9-42BC-8E63-091AEA9F2B73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E1756-825B-4FE8-8583-83E43688E8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502384-59C9-42BC-8E63-091AEA9F2B73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E1756-825B-4FE8-8583-83E43688E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502384-59C9-42BC-8E63-091AEA9F2B73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E1756-825B-4FE8-8583-83E43688E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502384-59C9-42BC-8E63-091AEA9F2B73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E1756-825B-4FE8-8583-83E43688E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502384-59C9-42BC-8E63-091AEA9F2B73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E1756-825B-4FE8-8583-83E43688E8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502384-59C9-42BC-8E63-091AEA9F2B73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E1756-825B-4FE8-8583-83E43688E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502384-59C9-42BC-8E63-091AEA9F2B73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E1756-825B-4FE8-8583-83E43688E8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61144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4502384-59C9-42BC-8E63-091AEA9F2B73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80E1756-825B-4FE8-8583-83E43688E8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010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304800"/>
            <a:ext cx="1611390" cy="1600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1685092"/>
            <a:ext cx="9067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>
                    <a:lumMod val="50000"/>
                  </a:schemeClr>
                </a:solidFill>
              </a:rPr>
              <a:t>FunDuino</a:t>
            </a:r>
            <a:endParaRPr lang="en-US" sz="6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2514600"/>
            <a:ext cx="70866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“Microcontroller-based  Wirelessly-Controlled Video Game System”</a:t>
            </a:r>
            <a:endParaRPr lang="en-US" sz="28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9800" y="4939605"/>
            <a:ext cx="30480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1905"/>
                <a:solidFill>
                  <a:srgbClr val="B6114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Prepared by:</a:t>
            </a:r>
            <a:br>
              <a:rPr lang="en-US" sz="2800" dirty="0" smtClean="0">
                <a:ln w="1905"/>
                <a:solidFill>
                  <a:srgbClr val="B6114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800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Suad Seirafy.</a:t>
            </a:r>
            <a:br>
              <a:rPr lang="en-US" sz="2800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800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Fatima Zubaidi.</a:t>
            </a:r>
            <a:endParaRPr lang="en-US" sz="2800" dirty="0">
              <a:ln w="1905"/>
              <a:solidFill>
                <a:schemeClr val="bg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9800" y="3720405"/>
            <a:ext cx="3048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1905"/>
                <a:solidFill>
                  <a:srgbClr val="B6114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Supervised by:</a:t>
            </a:r>
            <a:br>
              <a:rPr lang="en-US" sz="2800" dirty="0" smtClean="0">
                <a:ln w="1905"/>
                <a:solidFill>
                  <a:srgbClr val="B6114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800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Dr. Luai Malhis.</a:t>
            </a:r>
            <a:endParaRPr lang="en-US" sz="2800" dirty="0">
              <a:ln w="1905"/>
              <a:solidFill>
                <a:schemeClr val="bg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1600" y="914400"/>
            <a:ext cx="51816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Graduation Project Seminar: </a:t>
            </a:r>
            <a:endParaRPr lang="en-US" sz="34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11" descr="logo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7177" y="4012387"/>
            <a:ext cx="5562223" cy="2236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498080" cy="1143000"/>
          </a:xfrm>
        </p:spPr>
        <p:txBody>
          <a:bodyPr/>
          <a:lstStyle/>
          <a:p>
            <a:r>
              <a:rPr lang="en-US" sz="2700" dirty="0" smtClean="0"/>
              <a:t>Applications</a:t>
            </a:r>
            <a:r>
              <a:rPr lang="en-US" sz="3000" dirty="0" smtClean="0"/>
              <a:t>..</a:t>
            </a:r>
            <a:br>
              <a:rPr lang="en-US" sz="3000" dirty="0" smtClean="0"/>
            </a:br>
            <a:r>
              <a:rPr lang="en-US" sz="3000" dirty="0" smtClean="0"/>
              <a:t>Second Game “ Pacman”</a:t>
            </a:r>
            <a:endParaRPr lang="en-US" sz="3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05400" y="1905000"/>
            <a:ext cx="3810000" cy="4267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Courier New" pitchFamily="49" charset="0"/>
              <a:buChar char="o"/>
            </a:pPr>
            <a:endParaRPr lang="en-US" sz="3100" dirty="0" smtClean="0"/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sz="3100" dirty="0" smtClean="0"/>
              <a:t>    A </a:t>
            </a:r>
            <a:r>
              <a:rPr lang="en-US" sz="3100" dirty="0" smtClean="0">
                <a:solidFill>
                  <a:srgbClr val="B31143"/>
                </a:solidFill>
              </a:rPr>
              <a:t>multi-level, content-driven </a:t>
            </a:r>
            <a:r>
              <a:rPr lang="en-US" sz="3100" dirty="0" err="1" smtClean="0"/>
              <a:t>PacWoman</a:t>
            </a:r>
            <a:r>
              <a:rPr lang="en-US" sz="3100" dirty="0" smtClean="0"/>
              <a:t> game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sz="3100" dirty="0" smtClean="0"/>
              <a:t>   in which the player can </a:t>
            </a:r>
            <a:r>
              <a:rPr lang="en-US" sz="3100" dirty="0" smtClean="0">
                <a:solidFill>
                  <a:srgbClr val="B31143"/>
                </a:solidFill>
              </a:rPr>
              <a:t>design the maze </a:t>
            </a:r>
            <a:r>
              <a:rPr lang="en-US" sz="3100" dirty="0" smtClean="0"/>
              <a:t>of the game using a C# application, then he can choose a level from the </a:t>
            </a:r>
            <a:r>
              <a:rPr lang="en-US" sz="3100" dirty="0" smtClean="0">
                <a:solidFill>
                  <a:srgbClr val="B31143"/>
                </a:solidFill>
              </a:rPr>
              <a:t>levels </a:t>
            </a:r>
            <a:r>
              <a:rPr lang="en-US" sz="3100" dirty="0" smtClean="0"/>
              <a:t>menu and start playing.  </a:t>
            </a:r>
          </a:p>
        </p:txBody>
      </p:sp>
      <p:pic>
        <p:nvPicPr>
          <p:cNvPr id="5" name="Picture 4" descr="Cap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057400"/>
            <a:ext cx="3643312" cy="4027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498080" cy="1143000"/>
          </a:xfrm>
        </p:spPr>
        <p:txBody>
          <a:bodyPr/>
          <a:lstStyle/>
          <a:p>
            <a:r>
              <a:rPr lang="en-US" sz="2700" dirty="0" smtClean="0"/>
              <a:t>Applications</a:t>
            </a:r>
            <a:r>
              <a:rPr lang="en-US" sz="3000" dirty="0" smtClean="0"/>
              <a:t>..</a:t>
            </a:r>
            <a:br>
              <a:rPr lang="en-US" sz="3000" dirty="0" smtClean="0"/>
            </a:br>
            <a:r>
              <a:rPr lang="en-US" sz="3000" dirty="0" smtClean="0"/>
              <a:t>Second  Application “ Frogger”</a:t>
            </a:r>
            <a:endParaRPr lang="en-US" sz="3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76400" y="3962400"/>
            <a:ext cx="6888480" cy="2514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sz="3200" dirty="0" smtClean="0"/>
              <a:t>   An</a:t>
            </a:r>
            <a:r>
              <a:rPr lang="en-US" sz="3200" dirty="0" smtClean="0">
                <a:solidFill>
                  <a:srgbClr val="B31143"/>
                </a:solidFill>
              </a:rPr>
              <a:t> interactive(2-players</a:t>
            </a:r>
            <a:r>
              <a:rPr lang="en-US" sz="3200" dirty="0" smtClean="0"/>
              <a:t>) game in which each player tries to move his frog from one side of the road to the other while avoiding obstacles with a certain number of </a:t>
            </a:r>
            <a:r>
              <a:rPr lang="en-US" sz="3200" dirty="0" smtClean="0">
                <a:solidFill>
                  <a:srgbClr val="B31143"/>
                </a:solidFill>
              </a:rPr>
              <a:t>lives</a:t>
            </a:r>
            <a:r>
              <a:rPr lang="en-US" sz="3200" dirty="0" smtClean="0"/>
              <a:t>, at the end there will be </a:t>
            </a:r>
            <a:r>
              <a:rPr lang="en-US" sz="3200" dirty="0" smtClean="0">
                <a:solidFill>
                  <a:srgbClr val="B31143"/>
                </a:solidFill>
              </a:rPr>
              <a:t>one winner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kumimoji="0" lang="en-US" sz="3200" b="0" i="0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fro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752600"/>
            <a:ext cx="55626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Hardware…*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 anchor="t">
            <a:normAutofit/>
          </a:bodyPr>
          <a:lstStyle/>
          <a:p>
            <a:r>
              <a:rPr lang="en-US" sz="2400" dirty="0" smtClean="0"/>
              <a:t>Game overall system ! </a:t>
            </a:r>
          </a:p>
          <a:p>
            <a:pPr>
              <a:buNone/>
            </a:pPr>
            <a:r>
              <a:rPr lang="en-US" sz="2400" b="1" dirty="0" smtClean="0"/>
              <a:t>    </a:t>
            </a:r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Hardware…</a:t>
            </a:r>
            <a:br>
              <a:rPr lang="en-US" dirty="0" smtClean="0"/>
            </a:br>
            <a:r>
              <a:rPr lang="en-US" dirty="0" smtClean="0"/>
              <a:t>User Controller 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400" b="1" u="sng" dirty="0" smtClean="0"/>
          </a:p>
          <a:p>
            <a:pPr>
              <a:buNone/>
            </a:pPr>
            <a:r>
              <a:rPr lang="en-US" sz="2400" b="1" dirty="0" smtClean="0"/>
              <a:t>PIC18F4620</a:t>
            </a:r>
            <a:endParaRPr lang="en-US" sz="2400" dirty="0" smtClean="0"/>
          </a:p>
          <a:p>
            <a:endParaRPr lang="en-US" sz="2400" b="1" u="sng" dirty="0" smtClean="0"/>
          </a:p>
          <a:p>
            <a:endParaRPr lang="en-US" sz="2400" b="1" u="sng" dirty="0" smtClean="0"/>
          </a:p>
          <a:p>
            <a:endParaRPr lang="en-US" sz="2400" b="1" u="sng" dirty="0" smtClean="0"/>
          </a:p>
          <a:p>
            <a:endParaRPr lang="en-US" sz="2400" b="1" u="sng" dirty="0" smtClean="0"/>
          </a:p>
          <a:p>
            <a:endParaRPr lang="en-US" sz="2400" b="1" u="sng" dirty="0" smtClean="0"/>
          </a:p>
          <a:p>
            <a:endParaRPr lang="en-US" sz="2400" b="1" u="sng" dirty="0" smtClean="0"/>
          </a:p>
          <a:p>
            <a:endParaRPr lang="en-US" sz="2400" b="1" u="sng" dirty="0" smtClean="0"/>
          </a:p>
        </p:txBody>
      </p:sp>
      <p:pic>
        <p:nvPicPr>
          <p:cNvPr id="5" name="Picture 4" descr="F4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2514600"/>
            <a:ext cx="4702216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Hardware…</a:t>
            </a:r>
            <a:br>
              <a:rPr lang="en-US" dirty="0" smtClean="0"/>
            </a:br>
            <a:r>
              <a:rPr lang="en-US" dirty="0" smtClean="0"/>
              <a:t>User Controller 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400" b="1" u="sng" dirty="0" smtClean="0"/>
          </a:p>
          <a:p>
            <a:pPr>
              <a:buNone/>
            </a:pPr>
            <a:r>
              <a:rPr lang="en-US" sz="2400" b="1" dirty="0" smtClean="0"/>
              <a:t>Accelerometer MMA7260Q (Tri-Ax breakout)</a:t>
            </a:r>
            <a:endParaRPr lang="en-US" sz="2400" dirty="0" smtClean="0"/>
          </a:p>
          <a:p>
            <a:endParaRPr lang="en-US" sz="2400" b="1" u="sng" dirty="0" smtClean="0"/>
          </a:p>
          <a:p>
            <a:endParaRPr lang="en-US" sz="2400" b="1" u="sng" dirty="0" smtClean="0"/>
          </a:p>
          <a:p>
            <a:endParaRPr lang="en-US" sz="2400" b="1" u="sng" dirty="0" smtClean="0"/>
          </a:p>
          <a:p>
            <a:endParaRPr lang="en-US" sz="2400" b="1" u="sng" dirty="0" smtClean="0"/>
          </a:p>
          <a:p>
            <a:endParaRPr lang="en-US" sz="2400" b="1" u="sng" dirty="0" smtClean="0"/>
          </a:p>
          <a:p>
            <a:endParaRPr lang="en-US" sz="2400" b="1" u="sng" dirty="0" smtClean="0"/>
          </a:p>
          <a:p>
            <a:endParaRPr lang="en-US" sz="2400" b="1" u="sng" dirty="0" smtClean="0"/>
          </a:p>
        </p:txBody>
      </p:sp>
      <p:pic>
        <p:nvPicPr>
          <p:cNvPr id="4" name="Picture 3" descr="bre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3200400"/>
            <a:ext cx="3842424" cy="2804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Flex sensor</a:t>
            </a:r>
          </a:p>
          <a:p>
            <a:endParaRPr lang="en-US" sz="2400" u="sng" dirty="0" smtClean="0"/>
          </a:p>
          <a:p>
            <a:endParaRPr lang="en-US" sz="2400" u="sng" dirty="0" smtClean="0"/>
          </a:p>
          <a:p>
            <a:endParaRPr lang="en-US" sz="2400" u="sng" dirty="0" smtClean="0"/>
          </a:p>
          <a:p>
            <a:endParaRPr lang="en-US" sz="2400" u="sng" dirty="0" smtClean="0"/>
          </a:p>
          <a:p>
            <a:endParaRPr lang="en-US" sz="2400" u="sng" dirty="0" smtClean="0"/>
          </a:p>
          <a:p>
            <a:endParaRPr lang="en-US" sz="2400" u="sng" dirty="0" smtClean="0"/>
          </a:p>
          <a:p>
            <a:endParaRPr lang="en-US" sz="2400" u="sng" dirty="0" smtClean="0"/>
          </a:p>
          <a:p>
            <a:endParaRPr lang="en-US" sz="2400" u="sng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276600" y="2743200"/>
            <a:ext cx="4672012" cy="27955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Hardware…</a:t>
            </a:r>
            <a:br>
              <a:rPr lang="en-US" dirty="0" smtClean="0"/>
            </a:br>
            <a:r>
              <a:rPr lang="en-US" dirty="0" smtClean="0"/>
              <a:t>User Controller Side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29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b="1" u="sng" dirty="0" smtClean="0"/>
          </a:p>
          <a:p>
            <a:pPr>
              <a:buNone/>
            </a:pPr>
            <a:r>
              <a:rPr lang="en-US" sz="2400" b="1" dirty="0" smtClean="0"/>
              <a:t>XBEE 4214A S1 transceiver</a:t>
            </a:r>
            <a:endParaRPr lang="en-US" sz="2400" dirty="0" smtClean="0"/>
          </a:p>
          <a:p>
            <a:endParaRPr lang="en-US" sz="2400" u="sng" dirty="0" smtClean="0"/>
          </a:p>
          <a:p>
            <a:endParaRPr lang="en-US" sz="2400" u="sng" dirty="0" smtClean="0"/>
          </a:p>
          <a:p>
            <a:endParaRPr lang="en-US" sz="2400" u="sng" dirty="0" smtClean="0"/>
          </a:p>
          <a:p>
            <a:endParaRPr lang="en-US" sz="2400" u="sng" dirty="0" smtClean="0"/>
          </a:p>
          <a:p>
            <a:endParaRPr lang="en-US" sz="2400" u="sng" dirty="0" smtClean="0"/>
          </a:p>
          <a:p>
            <a:endParaRPr lang="en-US" sz="2400" u="sng" dirty="0" smtClean="0"/>
          </a:p>
          <a:p>
            <a:endParaRPr lang="en-US" sz="2400" u="sng" dirty="0" smtClean="0"/>
          </a:p>
          <a:p>
            <a:endParaRPr lang="en-US" sz="2400" u="sng" dirty="0" smtClean="0"/>
          </a:p>
        </p:txBody>
      </p:sp>
      <p:pic>
        <p:nvPicPr>
          <p:cNvPr id="4" name="Picture 3" descr="modules-xbee-802154-seri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2209800"/>
            <a:ext cx="3200400" cy="32004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Hardware…</a:t>
            </a:r>
            <a:br>
              <a:rPr lang="en-US" dirty="0" smtClean="0"/>
            </a:br>
            <a:r>
              <a:rPr lang="en-US" dirty="0" smtClean="0"/>
              <a:t>User Controller Side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b="1" dirty="0" smtClean="0"/>
          </a:p>
          <a:p>
            <a:r>
              <a:rPr lang="en-US" sz="2400" b="1" dirty="0" smtClean="0"/>
              <a:t>Main Microcontroller:</a:t>
            </a:r>
          </a:p>
          <a:p>
            <a:pPr lvl="0">
              <a:buNone/>
            </a:pPr>
            <a:r>
              <a:rPr lang="en-US" sz="2400" dirty="0" smtClean="0"/>
              <a:t>    ATmega328</a:t>
            </a:r>
            <a:endParaRPr lang="en-US" sz="2400" u="sng" dirty="0" smtClean="0"/>
          </a:p>
          <a:p>
            <a:pPr lvl="0">
              <a:buNone/>
            </a:pPr>
            <a:r>
              <a:rPr lang="en-US" sz="2400" dirty="0" smtClean="0"/>
              <a:t>    </a:t>
            </a:r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Font typeface="Wingdings" pitchFamily="2" charset="2"/>
              <a:buChar char="ü"/>
            </a:pPr>
            <a:endParaRPr lang="en-US" sz="2400" dirty="0" smtClean="0"/>
          </a:p>
          <a:p>
            <a:pPr lvl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3" descr="atmega328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2590800"/>
            <a:ext cx="3810000" cy="28600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Hardware…</a:t>
            </a:r>
            <a:br>
              <a:rPr lang="en-US" dirty="0" smtClean="0"/>
            </a:br>
            <a:r>
              <a:rPr lang="en-US" dirty="0" smtClean="0"/>
              <a:t>Game Main Side* </a:t>
            </a:r>
            <a:r>
              <a:rPr lang="en-US" dirty="0" err="1" smtClean="0"/>
              <a:t>soret</a:t>
            </a:r>
            <a:r>
              <a:rPr lang="en-US" dirty="0" smtClean="0"/>
              <a:t> el </a:t>
            </a:r>
            <a:r>
              <a:rPr lang="en-US" dirty="0" err="1" smtClean="0"/>
              <a:t>arduino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57800"/>
          </a:xfrm>
        </p:spPr>
        <p:txBody>
          <a:bodyPr>
            <a:normAutofit fontScale="92500" lnSpcReduction="10000"/>
          </a:bodyPr>
          <a:lstStyle/>
          <a:p>
            <a:endParaRPr lang="en-US" sz="2400" dirty="0" smtClean="0"/>
          </a:p>
          <a:p>
            <a:r>
              <a:rPr lang="en-US" sz="2600" b="1" dirty="0" smtClean="0"/>
              <a:t>XBEE receiver shield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 lvl="0">
              <a:buNone/>
            </a:pPr>
            <a:r>
              <a:rPr lang="en-US" sz="2400" dirty="0" smtClean="0"/>
              <a:t>    </a:t>
            </a:r>
          </a:p>
          <a:p>
            <a:pPr>
              <a:buNone/>
            </a:pPr>
            <a:r>
              <a:rPr lang="en-US" sz="2400" dirty="0" smtClean="0"/>
              <a:t> </a:t>
            </a:r>
          </a:p>
          <a:p>
            <a:endParaRPr lang="en-US" sz="2400" dirty="0"/>
          </a:p>
        </p:txBody>
      </p:sp>
      <p:pic>
        <p:nvPicPr>
          <p:cNvPr id="4" name="Picture 3" descr="2012-05-09 10.20.59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0" y="2743200"/>
            <a:ext cx="4343400" cy="3048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Hardware…</a:t>
            </a:r>
            <a:br>
              <a:rPr lang="en-US" dirty="0" smtClean="0"/>
            </a:br>
            <a:r>
              <a:rPr lang="en-US" dirty="0" smtClean="0"/>
              <a:t>Game Main Side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en-US" sz="2400" b="1" dirty="0" smtClean="0"/>
          </a:p>
          <a:p>
            <a:pPr lvl="0">
              <a:buNone/>
            </a:pPr>
            <a:r>
              <a:rPr lang="en-US" sz="2400" b="1" dirty="0" smtClean="0"/>
              <a:t>Gameduino Adapter</a:t>
            </a:r>
          </a:p>
          <a:p>
            <a:endParaRPr lang="en-US" dirty="0"/>
          </a:p>
        </p:txBody>
      </p:sp>
      <p:pic>
        <p:nvPicPr>
          <p:cNvPr id="4" name="Picture 3" descr="10593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7374" y="2514600"/>
            <a:ext cx="4347826" cy="360041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Hardware…</a:t>
            </a:r>
            <a:br>
              <a:rPr lang="en-US" dirty="0" smtClean="0"/>
            </a:br>
            <a:r>
              <a:rPr lang="en-US" dirty="0" smtClean="0"/>
              <a:t>Game Main Side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Outlines: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47800" y="1371600"/>
            <a:ext cx="7498080" cy="4800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3200" dirty="0" smtClean="0"/>
              <a:t>Introduction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200" dirty="0" smtClean="0"/>
              <a:t>Applications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3200" dirty="0" smtClean="0"/>
              <a:t>Hardware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200" dirty="0" smtClean="0"/>
              <a:t>Progress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200" dirty="0" smtClean="0"/>
              <a:t>Problems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3200" dirty="0" smtClean="0"/>
              <a:t>Future Work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3200" dirty="0" smtClean="0"/>
              <a:t>Conclusion</a:t>
            </a:r>
            <a:br>
              <a:rPr lang="en-US" sz="3200" dirty="0" smtClean="0"/>
            </a:b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Gameduino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Gameduino </a:t>
            </a:r>
            <a:r>
              <a:rPr lang="en-US" sz="2400" dirty="0" smtClean="0"/>
              <a:t>is a game adapter for Arduino (or any other microcontroller with an SPI interface).</a:t>
            </a:r>
          </a:p>
          <a:p>
            <a:endParaRPr lang="en-US" sz="2400" dirty="0" smtClean="0"/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sz="2400" dirty="0" smtClean="0"/>
              <a:t>It is controlled via SPI read/write operations</a:t>
            </a:r>
          </a:p>
          <a:p>
            <a:endParaRPr lang="en-US" sz="2400" dirty="0" smtClean="0"/>
          </a:p>
          <a:p>
            <a:r>
              <a:rPr lang="en-US" sz="2400" u="sng" dirty="0" smtClean="0"/>
              <a:t>Features</a:t>
            </a:r>
            <a:r>
              <a:rPr lang="en-US" sz="2400" dirty="0" smtClean="0"/>
              <a:t> 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Outputs for a VGA monitor.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Outputs for stereo speakers.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Video output is 400x300 pixels in 512 colors.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256 characters, each with independent 4 color palette.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900" dirty="0" smtClean="0"/>
              <a:t>Progress</a:t>
            </a:r>
            <a:r>
              <a:rPr lang="en-US" sz="4400" dirty="0" smtClean="0"/>
              <a:t>..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dirty="0" smtClean="0">
                <a:effectLst/>
              </a:rPr>
              <a:t>Software Tools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19200"/>
            <a:ext cx="7498080" cy="5181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b="1" dirty="0" smtClean="0"/>
              <a:t>PIC C Compiler: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In the user controller side in order to write the C code for PIC18F4620 microcontroller and produce the hex file.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b="1" dirty="0" smtClean="0"/>
              <a:t>Arduino0023 Compiler:</a:t>
            </a:r>
            <a:br>
              <a:rPr lang="en-US" b="1" dirty="0" smtClean="0"/>
            </a:br>
            <a:r>
              <a:rPr lang="en-US" dirty="0" smtClean="0"/>
              <a:t>In the main part to program the ATmega328 microcontroller.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SPI and GD Libraries: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dirty="0" smtClean="0"/>
              <a:t>helped us dealing with the gameduino. 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Gameduino Online Convertor Tool:</a:t>
            </a:r>
            <a:br>
              <a:rPr lang="en-US" b="1" dirty="0" smtClean="0"/>
            </a:br>
            <a:r>
              <a:rPr lang="en-US" dirty="0" smtClean="0"/>
              <a:t>To convert the backgrounds and the sprites used in the games to the corresponding header files.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new technology …</a:t>
            </a:r>
            <a:r>
              <a:rPr lang="en-US" sz="3200" dirty="0" err="1" smtClean="0"/>
              <a:t>Gameduino</a:t>
            </a:r>
            <a:r>
              <a:rPr lang="en-US" sz="3200" dirty="0" smtClean="0"/>
              <a:t> !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600" u="sng" dirty="0" smtClean="0"/>
              <a:t>Sprites graphics </a:t>
            </a:r>
            <a:r>
              <a:rPr lang="en-US" sz="2600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The hardware always draws sprites in order, from lower-number to higher.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Memory at 3000-37FF (RAM_SPR) holds the control data for the 256 sprites.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Each sprite is controlled by a 32-bit value:</a:t>
            </a:r>
          </a:p>
          <a:p>
            <a:pPr lvl="1"/>
            <a:r>
              <a:rPr lang="en-US" sz="2600" dirty="0" smtClean="0">
                <a:solidFill>
                  <a:srgbClr val="B31143"/>
                </a:solidFill>
              </a:rPr>
              <a:t>collision </a:t>
            </a:r>
            <a:r>
              <a:rPr lang="en-US" sz="2600" dirty="0" smtClean="0"/>
              <a:t>class (J or K) membership (bit 31).</a:t>
            </a:r>
          </a:p>
          <a:p>
            <a:pPr lvl="1"/>
            <a:r>
              <a:rPr lang="en-US" sz="2600" dirty="0" smtClean="0">
                <a:solidFill>
                  <a:srgbClr val="B31143"/>
                </a:solidFill>
              </a:rPr>
              <a:t>source image </a:t>
            </a:r>
            <a:r>
              <a:rPr lang="en-US" sz="2600" dirty="0" smtClean="0"/>
              <a:t>0-63 (bits 25-30).</a:t>
            </a:r>
          </a:p>
          <a:p>
            <a:pPr lvl="1"/>
            <a:r>
              <a:rPr lang="en-US" sz="2600" dirty="0" smtClean="0">
                <a:solidFill>
                  <a:srgbClr val="B31143"/>
                </a:solidFill>
              </a:rPr>
              <a:t>Y coordinate </a:t>
            </a:r>
            <a:r>
              <a:rPr lang="en-US" sz="2600" dirty="0" smtClean="0"/>
              <a:t>0-511 (bits 24-16).</a:t>
            </a:r>
          </a:p>
          <a:p>
            <a:pPr lvl="1"/>
            <a:r>
              <a:rPr lang="en-US" sz="2600" dirty="0" smtClean="0">
                <a:solidFill>
                  <a:srgbClr val="B31143"/>
                </a:solidFill>
              </a:rPr>
              <a:t>palette select </a:t>
            </a:r>
            <a:r>
              <a:rPr lang="en-US" sz="2600" dirty="0" smtClean="0"/>
              <a:t>0-15 (bits 12-15).</a:t>
            </a:r>
          </a:p>
          <a:p>
            <a:pPr lvl="1"/>
            <a:r>
              <a:rPr lang="en-US" sz="2600" dirty="0" smtClean="0">
                <a:solidFill>
                  <a:srgbClr val="B31143"/>
                </a:solidFill>
              </a:rPr>
              <a:t>rotation</a:t>
            </a:r>
            <a:r>
              <a:rPr lang="en-US" sz="2600" dirty="0" smtClean="0"/>
              <a:t> and</a:t>
            </a:r>
            <a:r>
              <a:rPr lang="en-US" sz="2600" dirty="0" smtClean="0">
                <a:solidFill>
                  <a:srgbClr val="B31143"/>
                </a:solidFill>
              </a:rPr>
              <a:t> flip </a:t>
            </a:r>
            <a:r>
              <a:rPr lang="en-US" sz="2600" dirty="0" smtClean="0"/>
              <a:t>0-7 (bits 11-9) </a:t>
            </a:r>
          </a:p>
          <a:p>
            <a:pPr lvl="1"/>
            <a:r>
              <a:rPr lang="en-US" sz="2600" dirty="0" smtClean="0">
                <a:solidFill>
                  <a:srgbClr val="B31143"/>
                </a:solidFill>
              </a:rPr>
              <a:t>X coordinate </a:t>
            </a:r>
            <a:r>
              <a:rPr lang="en-US" sz="2600" dirty="0" smtClean="0"/>
              <a:t>0-511 (bits 8-0)</a:t>
            </a:r>
          </a:p>
          <a:p>
            <a:pPr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Gameduino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00200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u="sng" dirty="0" smtClean="0"/>
              <a:t>Sound: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The hardware sound is based on a system of additive synthesis.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There are 64 independent voices : each voice generates a tone at a specific frequency.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Each voice has a waveform select bit (sine </a:t>
            </a:r>
            <a:r>
              <a:rPr lang="en-US" sz="2400" dirty="0" err="1" smtClean="0"/>
              <a:t>vs</a:t>
            </a:r>
            <a:r>
              <a:rPr lang="en-US" sz="2400" dirty="0" smtClean="0"/>
              <a:t> noise), and left and right amplitude values</a:t>
            </a:r>
            <a:endParaRPr lang="en-US" sz="2400" u="sng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Gameduino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u="sng" dirty="0" smtClean="0"/>
              <a:t>Sprite collision detection: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 err="1" smtClean="0"/>
              <a:t>gameduino</a:t>
            </a:r>
            <a:r>
              <a:rPr lang="en-US" sz="2400" dirty="0" smtClean="0"/>
              <a:t> has special memory area that you can use to detect when sprites overlap. 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Gameduino</a:t>
            </a:r>
            <a:r>
              <a:rPr lang="en-US" sz="2400" dirty="0" smtClean="0"/>
              <a:t> keeps track of which pixels cover others, and writes the result into the collision RAM.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Each byte in the collision RAM corresponds with the same </a:t>
            </a:r>
            <a:r>
              <a:rPr lang="en-US" sz="2400" dirty="0" smtClean="0">
                <a:solidFill>
                  <a:srgbClr val="C00000"/>
                </a:solidFill>
              </a:rPr>
              <a:t>??? </a:t>
            </a:r>
            <a:r>
              <a:rPr lang="en-US" sz="2400" dirty="0" smtClean="0"/>
              <a:t>numbered.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Gameduino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u="sng" dirty="0" smtClean="0"/>
              <a:t>Sprite Rotate </a:t>
            </a:r>
            <a:r>
              <a:rPr lang="en-US" sz="2400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Each sprite has a 3-bit ROT field that applies a simple rotation and flip to the sprite image 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By using these in combination, the sprite image can be rotated.</a:t>
            </a:r>
          </a:p>
          <a:p>
            <a:pPr>
              <a:buNone/>
            </a:pPr>
            <a:endParaRPr lang="en-US" u="sng" dirty="0" smtClean="0"/>
          </a:p>
          <a:p>
            <a:endParaRPr lang="en-US" dirty="0"/>
          </a:p>
        </p:txBody>
      </p:sp>
      <p:pic>
        <p:nvPicPr>
          <p:cNvPr id="4" name="Picture 3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1" y="2807228"/>
            <a:ext cx="6019800" cy="1045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498080" cy="1143000"/>
          </a:xfrm>
        </p:spPr>
        <p:txBody>
          <a:bodyPr/>
          <a:lstStyle/>
          <a:p>
            <a:r>
              <a:rPr lang="en-US" sz="2800" dirty="0" smtClean="0"/>
              <a:t>Progress</a:t>
            </a:r>
            <a:r>
              <a:rPr lang="en-US" sz="3000" dirty="0" smtClean="0"/>
              <a:t>..</a:t>
            </a:r>
            <a:r>
              <a:rPr lang="en-US" sz="3300" dirty="0" smtClean="0"/>
              <a:t>System Flow</a:t>
            </a:r>
            <a:endParaRPr lang="en-US" sz="3300" dirty="0"/>
          </a:p>
        </p:txBody>
      </p:sp>
      <p:sp>
        <p:nvSpPr>
          <p:cNvPr id="23" name="Flowchart: Process 22"/>
          <p:cNvSpPr/>
          <p:nvPr/>
        </p:nvSpPr>
        <p:spPr>
          <a:xfrm>
            <a:off x="1828800" y="5410200"/>
            <a:ext cx="5867400" cy="838200"/>
          </a:xfrm>
          <a:prstGeom prst="flowChartProcess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1. PIC (User Controller side) reads sensors data from the ADC</a:t>
            </a:r>
            <a:endParaRPr lang="en-US" sz="26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4" name="Picture 23" descr="F4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2209800"/>
            <a:ext cx="3375949" cy="2133600"/>
          </a:xfrm>
          <a:prstGeom prst="rect">
            <a:avLst/>
          </a:prstGeom>
        </p:spPr>
      </p:pic>
      <p:pic>
        <p:nvPicPr>
          <p:cNvPr id="25" name="Picture 24" descr="10264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1752600"/>
            <a:ext cx="2209800" cy="2209800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209800" y="3733800"/>
            <a:ext cx="1752600" cy="133350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6858000" y="3581400"/>
            <a:ext cx="1143000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498080" cy="1143000"/>
          </a:xfrm>
        </p:spPr>
        <p:txBody>
          <a:bodyPr/>
          <a:lstStyle/>
          <a:p>
            <a:r>
              <a:rPr lang="en-US" sz="2800" dirty="0" smtClean="0"/>
              <a:t>Progress</a:t>
            </a:r>
            <a:r>
              <a:rPr lang="en-US" sz="3000" dirty="0" smtClean="0"/>
              <a:t>..</a:t>
            </a:r>
            <a:r>
              <a:rPr lang="en-US" sz="3300" dirty="0" smtClean="0"/>
              <a:t>System Flow</a:t>
            </a:r>
            <a:endParaRPr lang="en-US" sz="3300" dirty="0"/>
          </a:p>
        </p:txBody>
      </p:sp>
      <p:sp>
        <p:nvSpPr>
          <p:cNvPr id="23" name="Flowchart: Process 22"/>
          <p:cNvSpPr/>
          <p:nvPr/>
        </p:nvSpPr>
        <p:spPr>
          <a:xfrm>
            <a:off x="1828800" y="5410200"/>
            <a:ext cx="5181600" cy="838200"/>
          </a:xfrm>
          <a:prstGeom prst="flowChartProcess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2. PIC sends the data </a:t>
            </a:r>
            <a:r>
              <a:rPr lang="en-US" sz="2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en-US" sz="2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Using Tx and Rx) to the XBEE sender.</a:t>
            </a:r>
            <a:endParaRPr lang="en-US" sz="26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4" name="Picture 23" descr="F4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819400"/>
            <a:ext cx="3014241" cy="1905000"/>
          </a:xfrm>
          <a:prstGeom prst="rect">
            <a:avLst/>
          </a:prstGeom>
        </p:spPr>
      </p:pic>
      <p:pic>
        <p:nvPicPr>
          <p:cNvPr id="8" name="Picture 7" descr="08664-03-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1524000"/>
            <a:ext cx="3467100" cy="346710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6858000" y="3581400"/>
            <a:ext cx="1143000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498080" cy="1143000"/>
          </a:xfrm>
        </p:spPr>
        <p:txBody>
          <a:bodyPr/>
          <a:lstStyle/>
          <a:p>
            <a:r>
              <a:rPr lang="en-US" sz="2800" dirty="0" smtClean="0"/>
              <a:t>Progress</a:t>
            </a:r>
            <a:r>
              <a:rPr lang="en-US" sz="3000" dirty="0" smtClean="0"/>
              <a:t>..</a:t>
            </a:r>
            <a:r>
              <a:rPr lang="en-US" sz="3300" dirty="0" smtClean="0"/>
              <a:t>System Flow</a:t>
            </a:r>
            <a:endParaRPr lang="en-US" sz="3300" dirty="0"/>
          </a:p>
        </p:txBody>
      </p:sp>
      <p:sp>
        <p:nvSpPr>
          <p:cNvPr id="23" name="Flowchart: Process 22"/>
          <p:cNvSpPr/>
          <p:nvPr/>
        </p:nvSpPr>
        <p:spPr>
          <a:xfrm>
            <a:off x="1828800" y="5410200"/>
            <a:ext cx="5257800" cy="838200"/>
          </a:xfrm>
          <a:prstGeom prst="flowChartProcess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3. XBEE Receiver </a:t>
            </a:r>
            <a:r>
              <a:rPr lang="en-US" sz="2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(Game Controller Part) </a:t>
            </a:r>
            <a:r>
              <a:rPr lang="en-US" sz="2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receives the data.</a:t>
            </a:r>
            <a:endParaRPr lang="en-US" sz="26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858000" y="3581400"/>
            <a:ext cx="1143000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Picture 6" descr="2012-05-09 10.20.59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0800" y="2362200"/>
            <a:ext cx="3105150" cy="2462212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498080" cy="1143000"/>
          </a:xfrm>
        </p:spPr>
        <p:txBody>
          <a:bodyPr/>
          <a:lstStyle/>
          <a:p>
            <a:r>
              <a:rPr lang="en-US" sz="2800" dirty="0" smtClean="0"/>
              <a:t>Progress</a:t>
            </a:r>
            <a:r>
              <a:rPr lang="en-US" sz="3000" dirty="0" smtClean="0"/>
              <a:t>..</a:t>
            </a:r>
            <a:r>
              <a:rPr lang="en-US" sz="3300" dirty="0" smtClean="0"/>
              <a:t>System Flow</a:t>
            </a:r>
            <a:endParaRPr lang="en-US" sz="3300" dirty="0"/>
          </a:p>
        </p:txBody>
      </p:sp>
      <p:sp>
        <p:nvSpPr>
          <p:cNvPr id="23" name="Flowchart: Process 22"/>
          <p:cNvSpPr/>
          <p:nvPr/>
        </p:nvSpPr>
        <p:spPr>
          <a:xfrm>
            <a:off x="1828800" y="5410200"/>
            <a:ext cx="5867400" cy="838200"/>
          </a:xfrm>
          <a:prstGeom prst="flowChartProcess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4. Arduino (main side) reads data from the XBEE.</a:t>
            </a:r>
            <a:endParaRPr lang="en-US" sz="26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858000" y="3581400"/>
            <a:ext cx="1143000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Picture 5" descr="dead-xbe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905000"/>
            <a:ext cx="4419600" cy="3104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Outlines: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47800" y="1371600"/>
            <a:ext cx="7498080" cy="4800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Applications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Hardware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Progress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Problems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Future Work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Progress..System Flow</a:t>
            </a:r>
            <a:endParaRPr lang="en-US" sz="3200" dirty="0"/>
          </a:p>
        </p:txBody>
      </p:sp>
      <p:sp>
        <p:nvSpPr>
          <p:cNvPr id="23" name="Flowchart: Process 22"/>
          <p:cNvSpPr/>
          <p:nvPr/>
        </p:nvSpPr>
        <p:spPr>
          <a:xfrm>
            <a:off x="1828800" y="5410200"/>
            <a:ext cx="5867400" cy="838200"/>
          </a:xfrm>
          <a:prstGeom prst="flowChartProcess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5. Arduino communicates with the Gameduino using SPI operations.</a:t>
            </a:r>
            <a:endParaRPr lang="en-US" sz="26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gameduino-shield-500x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1752600"/>
            <a:ext cx="32766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5334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Progress…Games </a:t>
            </a:r>
            <a:r>
              <a:rPr lang="en-US" sz="3600" dirty="0" smtClean="0"/>
              <a:t>development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342346"/>
            <a:ext cx="2057400" cy="477054"/>
          </a:xfrm>
          <a:prstGeom prst="rect">
            <a:avLst/>
          </a:prstGeom>
          <a:ln w="38100">
            <a:solidFill>
              <a:srgbClr val="B3114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500" dirty="0" smtClean="0"/>
              <a:t>Sprite control</a:t>
            </a:r>
            <a:endParaRPr lang="en-US" sz="2500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2342346"/>
            <a:ext cx="1524000" cy="477054"/>
          </a:xfrm>
          <a:prstGeom prst="rect">
            <a:avLst/>
          </a:prstGeom>
          <a:ln w="38100">
            <a:solidFill>
              <a:srgbClr val="B3114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500" dirty="0" smtClean="0"/>
              <a:t>Asteroids</a:t>
            </a:r>
            <a:endParaRPr lang="en-US" sz="2500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2342346"/>
            <a:ext cx="1600200" cy="477054"/>
          </a:xfrm>
          <a:prstGeom prst="rect">
            <a:avLst/>
          </a:prstGeom>
          <a:ln w="38100">
            <a:solidFill>
              <a:srgbClr val="B3114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Pacman</a:t>
            </a:r>
            <a:endParaRPr lang="en-US" sz="2500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4572000"/>
            <a:ext cx="1981200" cy="861774"/>
          </a:xfrm>
          <a:prstGeom prst="rect">
            <a:avLst/>
          </a:prstGeom>
          <a:ln w="38100">
            <a:solidFill>
              <a:srgbClr val="B3114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Pacman</a:t>
            </a:r>
          </a:p>
          <a:p>
            <a:pPr algn="ctr"/>
            <a:r>
              <a:rPr lang="en-US" sz="2500" dirty="0" smtClean="0"/>
              <a:t> (multi-levels)</a:t>
            </a:r>
            <a:endParaRPr lang="en-US" sz="2500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4572000"/>
            <a:ext cx="1981200" cy="861774"/>
          </a:xfrm>
          <a:prstGeom prst="rect">
            <a:avLst/>
          </a:prstGeom>
          <a:ln w="38100">
            <a:solidFill>
              <a:srgbClr val="B3114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Frogger </a:t>
            </a:r>
            <a:endParaRPr lang="en-US" sz="2500" dirty="0" smtClean="0"/>
          </a:p>
          <a:p>
            <a:pPr algn="ctr"/>
            <a:r>
              <a:rPr lang="en-US" sz="2500" dirty="0" smtClean="0"/>
              <a:t>(</a:t>
            </a:r>
            <a:r>
              <a:rPr lang="en-US" sz="2500" dirty="0" smtClean="0"/>
              <a:t>2-players)</a:t>
            </a:r>
            <a:endParaRPr lang="en-US" sz="2500" dirty="0"/>
          </a:p>
        </p:txBody>
      </p:sp>
      <p:sp>
        <p:nvSpPr>
          <p:cNvPr id="9" name="TextBox 8"/>
          <p:cNvSpPr txBox="1"/>
          <p:nvPr/>
        </p:nvSpPr>
        <p:spPr>
          <a:xfrm>
            <a:off x="3886200" y="4572000"/>
            <a:ext cx="1828800" cy="861774"/>
          </a:xfrm>
          <a:prstGeom prst="rect">
            <a:avLst/>
          </a:prstGeom>
          <a:ln w="38100">
            <a:solidFill>
              <a:srgbClr val="B3114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Frogger </a:t>
            </a:r>
            <a:endParaRPr lang="en-US" sz="2500" dirty="0" smtClean="0"/>
          </a:p>
          <a:p>
            <a:pPr algn="ctr"/>
            <a:r>
              <a:rPr lang="en-US" sz="2500" dirty="0" smtClean="0"/>
              <a:t>(</a:t>
            </a:r>
            <a:r>
              <a:rPr lang="en-US" sz="2500" dirty="0" smtClean="0"/>
              <a:t>1-player)</a:t>
            </a:r>
            <a:endParaRPr lang="en-US" sz="25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200400" y="2590800"/>
            <a:ext cx="762000" cy="0"/>
          </a:xfrm>
          <a:prstGeom prst="straightConnector1">
            <a:avLst/>
          </a:prstGeom>
          <a:ln w="38100">
            <a:solidFill>
              <a:srgbClr val="B3114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3"/>
          </p:cNvCxnSpPr>
          <p:nvPr/>
        </p:nvCxnSpPr>
        <p:spPr>
          <a:xfrm>
            <a:off x="5562600" y="2580873"/>
            <a:ext cx="990600" cy="9927"/>
          </a:xfrm>
          <a:prstGeom prst="straightConnector1">
            <a:avLst/>
          </a:prstGeom>
          <a:ln w="38100">
            <a:solidFill>
              <a:srgbClr val="B3114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229600" y="2590800"/>
            <a:ext cx="762000" cy="0"/>
          </a:xfrm>
          <a:prstGeom prst="line">
            <a:avLst/>
          </a:prstGeom>
          <a:ln w="38100">
            <a:solidFill>
              <a:srgbClr val="B311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991600" y="2590800"/>
            <a:ext cx="0" cy="2362200"/>
          </a:xfrm>
          <a:prstGeom prst="line">
            <a:avLst/>
          </a:prstGeom>
          <a:ln w="38100">
            <a:solidFill>
              <a:srgbClr val="B311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8534400" y="4953000"/>
            <a:ext cx="457200" cy="0"/>
          </a:xfrm>
          <a:prstGeom prst="straightConnector1">
            <a:avLst/>
          </a:prstGeom>
          <a:ln w="38100">
            <a:solidFill>
              <a:srgbClr val="B3114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3200400" y="4953000"/>
            <a:ext cx="685800" cy="0"/>
          </a:xfrm>
          <a:prstGeom prst="straightConnector1">
            <a:avLst/>
          </a:prstGeom>
          <a:ln w="38100">
            <a:solidFill>
              <a:srgbClr val="B3114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791200" y="4953000"/>
            <a:ext cx="685800" cy="0"/>
          </a:xfrm>
          <a:prstGeom prst="straightConnector1">
            <a:avLst/>
          </a:prstGeom>
          <a:ln w="38100">
            <a:solidFill>
              <a:srgbClr val="B3114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Progress.. Sprite </a:t>
            </a:r>
            <a:r>
              <a:rPr lang="en-US" sz="4000" dirty="0" smtClean="0"/>
              <a:t>control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1066800"/>
            <a:ext cx="4736592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   </a:t>
            </a:r>
          </a:p>
          <a:p>
            <a:pPr>
              <a:buNone/>
            </a:pPr>
            <a:r>
              <a:rPr lang="en-US" sz="2400" dirty="0" smtClean="0"/>
              <a:t>  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B31143"/>
                </a:solidFill>
              </a:rPr>
              <a:t>First Step </a:t>
            </a:r>
            <a:r>
              <a:rPr lang="en-US" sz="2400" dirty="0" smtClean="0"/>
              <a:t>in gameduino world.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control a </a:t>
            </a:r>
            <a:r>
              <a:rPr lang="en-US" sz="2400" dirty="0" smtClean="0"/>
              <a:t>simple sprite </a:t>
            </a:r>
            <a:r>
              <a:rPr lang="en-US" sz="2400" dirty="0" smtClean="0"/>
              <a:t>(up, down, left and right) via the user </a:t>
            </a:r>
            <a:r>
              <a:rPr lang="en-US" sz="2400" dirty="0" smtClean="0">
                <a:solidFill>
                  <a:srgbClr val="B31143"/>
                </a:solidFill>
              </a:rPr>
              <a:t>wireless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B31143"/>
                </a:solidFill>
              </a:rPr>
              <a:t>controller</a:t>
            </a:r>
            <a:r>
              <a:rPr lang="en-US" sz="2400" dirty="0" smtClean="0"/>
              <a:t> by moving the </a:t>
            </a:r>
            <a:r>
              <a:rPr lang="en-US" sz="2400" dirty="0" smtClean="0">
                <a:solidFill>
                  <a:srgbClr val="B31143"/>
                </a:solidFill>
              </a:rPr>
              <a:t>accelerometer</a:t>
            </a:r>
            <a:r>
              <a:rPr lang="en-US" sz="2400" dirty="0" smtClean="0"/>
              <a:t> to the corresponding direction.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1" y="2286000"/>
            <a:ext cx="220979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Progress.. Asteroids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3733800" cy="3581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/>
              <a:t>Integrate </a:t>
            </a:r>
            <a:r>
              <a:rPr lang="en-US" sz="2400" dirty="0" smtClean="0"/>
              <a:t>the </a:t>
            </a:r>
            <a:r>
              <a:rPr lang="en-US" sz="2400" dirty="0" smtClean="0"/>
              <a:t>user controller part with an existing  demo from the gameduino.</a:t>
            </a:r>
            <a:endParaRPr lang="en-US" sz="2400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05000"/>
            <a:ext cx="3962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Progress.. Pacman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81200"/>
            <a:ext cx="3745992" cy="243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    This our first complete </a:t>
            </a:r>
            <a:r>
              <a:rPr lang="en-US" sz="2400" dirty="0" smtClean="0"/>
              <a:t>game in </a:t>
            </a:r>
            <a:r>
              <a:rPr lang="en-US" sz="2400" dirty="0" smtClean="0"/>
              <a:t>the gameduino world.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 marL="539496" indent="-457200"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pic>
        <p:nvPicPr>
          <p:cNvPr id="5" name="Picture 4" descr="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1600200"/>
            <a:ext cx="35814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Progress </a:t>
            </a:r>
            <a:r>
              <a:rPr lang="en-US" sz="3200" dirty="0" smtClean="0"/>
              <a:t>.. Pacman</a:t>
            </a:r>
            <a:r>
              <a:rPr lang="en-US" sz="3200" dirty="0" smtClean="0"/>
              <a:t> </a:t>
            </a:r>
            <a:r>
              <a:rPr lang="en-US" sz="3200" dirty="0" smtClean="0"/>
              <a:t>development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498080" cy="1219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Designed </a:t>
            </a:r>
            <a:r>
              <a:rPr lang="en-US" sz="2400" dirty="0" smtClean="0"/>
              <a:t>all maze pieces using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Photoshop</a:t>
            </a:r>
            <a:r>
              <a:rPr lang="en-US" sz="2400" dirty="0" smtClean="0"/>
              <a:t> and </a:t>
            </a:r>
            <a:r>
              <a:rPr lang="en-US" sz="2400" dirty="0" smtClean="0"/>
              <a:t>use them as sprites.</a:t>
            </a: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</p:txBody>
      </p:sp>
      <p:pic>
        <p:nvPicPr>
          <p:cNvPr id="4" name="Picture 3" descr="p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4152900"/>
            <a:ext cx="666750" cy="666750"/>
          </a:xfrm>
          <a:prstGeom prst="rect">
            <a:avLst/>
          </a:prstGeom>
        </p:spPr>
      </p:pic>
      <p:pic>
        <p:nvPicPr>
          <p:cNvPr id="5" name="Picture 4" descr="pp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5353050"/>
            <a:ext cx="666750" cy="666750"/>
          </a:xfrm>
          <a:prstGeom prst="rect">
            <a:avLst/>
          </a:prstGeom>
        </p:spPr>
      </p:pic>
      <p:pic>
        <p:nvPicPr>
          <p:cNvPr id="6" name="Picture 5" descr="s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5353050"/>
            <a:ext cx="666750" cy="666750"/>
          </a:xfrm>
          <a:prstGeom prst="rect">
            <a:avLst/>
          </a:prstGeom>
        </p:spPr>
      </p:pic>
      <p:pic>
        <p:nvPicPr>
          <p:cNvPr id="7" name="Picture 6" descr="ss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7800" y="5353050"/>
            <a:ext cx="666750" cy="666750"/>
          </a:xfrm>
          <a:prstGeom prst="rect">
            <a:avLst/>
          </a:prstGeom>
        </p:spPr>
      </p:pic>
      <p:pic>
        <p:nvPicPr>
          <p:cNvPr id="8" name="Picture 7" descr="ss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66850" y="4152900"/>
            <a:ext cx="666750" cy="666750"/>
          </a:xfrm>
          <a:prstGeom prst="rect">
            <a:avLst/>
          </a:prstGeom>
        </p:spPr>
      </p:pic>
      <p:pic>
        <p:nvPicPr>
          <p:cNvPr id="9" name="Picture 8" descr="ss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05250" y="4152900"/>
            <a:ext cx="666750" cy="666750"/>
          </a:xfrm>
          <a:prstGeom prst="rect">
            <a:avLst/>
          </a:prstGeom>
        </p:spPr>
      </p:pic>
      <p:pic>
        <p:nvPicPr>
          <p:cNvPr id="10" name="Picture 9" descr="pill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47800" y="2990850"/>
            <a:ext cx="666750" cy="666750"/>
          </a:xfrm>
          <a:prstGeom prst="rect">
            <a:avLst/>
          </a:prstGeom>
        </p:spPr>
      </p:pic>
      <p:pic>
        <p:nvPicPr>
          <p:cNvPr id="11" name="Picture 10" descr="pill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86050" y="3009900"/>
            <a:ext cx="666750" cy="666750"/>
          </a:xfrm>
          <a:prstGeom prst="rect">
            <a:avLst/>
          </a:prstGeom>
        </p:spPr>
      </p:pic>
      <p:pic>
        <p:nvPicPr>
          <p:cNvPr id="12" name="Picture 11" descr="pill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05250" y="3009900"/>
            <a:ext cx="666750" cy="666750"/>
          </a:xfrm>
          <a:prstGeom prst="rect">
            <a:avLst/>
          </a:prstGeom>
        </p:spPr>
      </p:pic>
      <p:pic>
        <p:nvPicPr>
          <p:cNvPr id="26" name="Picture 25" descr="pill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96000" y="3448050"/>
            <a:ext cx="685800" cy="666750"/>
          </a:xfrm>
          <a:prstGeom prst="rect">
            <a:avLst/>
          </a:prstGeom>
        </p:spPr>
      </p:pic>
      <p:pic>
        <p:nvPicPr>
          <p:cNvPr id="27" name="Picture 26" descr="pill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24650" y="3448050"/>
            <a:ext cx="666750" cy="666750"/>
          </a:xfrm>
          <a:prstGeom prst="rect">
            <a:avLst/>
          </a:prstGeom>
        </p:spPr>
      </p:pic>
      <p:pic>
        <p:nvPicPr>
          <p:cNvPr id="28" name="Picture 27" descr="pill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15200" y="3448050"/>
            <a:ext cx="666750" cy="666750"/>
          </a:xfrm>
          <a:prstGeom prst="rect">
            <a:avLst/>
          </a:prstGeom>
        </p:spPr>
      </p:pic>
      <p:pic>
        <p:nvPicPr>
          <p:cNvPr id="29" name="Picture 28" descr="Captur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96000" y="4114800"/>
            <a:ext cx="1895475" cy="1162050"/>
          </a:xfrm>
          <a:prstGeom prst="rect">
            <a:avLst/>
          </a:prstGeom>
        </p:spPr>
      </p:pic>
      <p:sp>
        <p:nvSpPr>
          <p:cNvPr id="32" name="Right Arrow 31"/>
          <p:cNvSpPr/>
          <p:nvPr/>
        </p:nvSpPr>
        <p:spPr>
          <a:xfrm>
            <a:off x="4876800" y="4114800"/>
            <a:ext cx="914400" cy="3048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Progress </a:t>
            </a:r>
            <a:r>
              <a:rPr lang="en-US" sz="3200" dirty="0" smtClean="0"/>
              <a:t>.. Pacman</a:t>
            </a:r>
            <a:r>
              <a:rPr lang="en-US" sz="3200" dirty="0" smtClean="0"/>
              <a:t> </a:t>
            </a:r>
            <a:r>
              <a:rPr lang="en-US" sz="3200" dirty="0" smtClean="0"/>
              <a:t>development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524000"/>
            <a:ext cx="7498080" cy="1524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Add Pacman </a:t>
            </a:r>
            <a:r>
              <a:rPr lang="en-US" sz="2400" dirty="0" smtClean="0"/>
              <a:t>sprite.* </a:t>
            </a:r>
            <a:r>
              <a:rPr lang="en-US" sz="2400" dirty="0" smtClean="0">
                <a:solidFill>
                  <a:srgbClr val="FF0000"/>
                </a:solidFill>
              </a:rPr>
              <a:t>add another </a:t>
            </a:r>
            <a:r>
              <a:rPr lang="en-US" sz="2400" dirty="0" err="1" smtClean="0">
                <a:solidFill>
                  <a:srgbClr val="FF0000"/>
                </a:solidFill>
              </a:rPr>
              <a:t>msakar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tmo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5" name="Picture 4" descr="ghos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4724400"/>
            <a:ext cx="5051554" cy="129748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447800" y="3505200"/>
            <a:ext cx="7498080" cy="152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 Pacman and ghosts sprites.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2462280"/>
            <a:ext cx="1219200" cy="1347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Progress </a:t>
            </a:r>
            <a:r>
              <a:rPr lang="en-US" sz="3200" dirty="0" smtClean="0"/>
              <a:t>.. Pacman</a:t>
            </a:r>
            <a:r>
              <a:rPr lang="en-US" sz="3200" dirty="0" smtClean="0"/>
              <a:t> </a:t>
            </a:r>
            <a:r>
              <a:rPr lang="en-US" sz="3200" dirty="0" smtClean="0"/>
              <a:t>development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524000"/>
            <a:ext cx="7498080" cy="48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Wrote </a:t>
            </a:r>
            <a:r>
              <a:rPr lang="en-US" sz="2400" dirty="0" smtClean="0"/>
              <a:t>the logic of the game which includes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   </a:t>
            </a:r>
            <a:r>
              <a:rPr lang="en-US" sz="2000" dirty="0" smtClean="0"/>
              <a:t>moving the Pacman depending on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signals</a:t>
            </a:r>
            <a:r>
              <a:rPr lang="en-US" sz="2000" dirty="0" smtClean="0"/>
              <a:t> received</a:t>
            </a:r>
          </a:p>
          <a:p>
            <a:pPr lvl="1">
              <a:buNone/>
            </a:pPr>
            <a:r>
              <a:rPr lang="en-US" sz="2000" dirty="0" smtClean="0"/>
              <a:t>       from the user controller.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   random movement of ghosts.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  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collision</a:t>
            </a:r>
            <a:r>
              <a:rPr lang="en-US" sz="2000" dirty="0" smtClean="0"/>
              <a:t> detection between Pacman and ghosts.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   score increasing depending on the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pills</a:t>
            </a:r>
            <a:r>
              <a:rPr lang="en-US" sz="2000" dirty="0" smtClean="0"/>
              <a:t> eaten .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   refreshment of the background .            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Pacman </a:t>
            </a:r>
            <a:r>
              <a:rPr lang="en-US" sz="3200" dirty="0" smtClean="0"/>
              <a:t>(multi-levels)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05000"/>
            <a:ext cx="4572000" cy="3962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This is the second version for</a:t>
            </a:r>
          </a:p>
          <a:p>
            <a:pPr>
              <a:buNone/>
            </a:pPr>
            <a:r>
              <a:rPr lang="en-US" sz="2400" dirty="0" smtClean="0"/>
              <a:t>Pacman game.</a:t>
            </a:r>
          </a:p>
          <a:p>
            <a:pPr>
              <a:buNone/>
            </a:pPr>
            <a:r>
              <a:rPr lang="en-US" sz="2400" dirty="0" smtClean="0"/>
              <a:t> We developed it to be</a:t>
            </a:r>
          </a:p>
          <a:p>
            <a:pPr>
              <a:buNone/>
            </a:pPr>
            <a:r>
              <a:rPr lang="en-US" sz="2400" dirty="0" smtClean="0">
                <a:solidFill>
                  <a:srgbClr val="B31143"/>
                </a:solidFill>
              </a:rPr>
              <a:t> 3 levels</a:t>
            </a:r>
            <a:r>
              <a:rPr lang="en-US" sz="2400" dirty="0" smtClean="0"/>
              <a:t>, the </a:t>
            </a:r>
            <a:r>
              <a:rPr lang="en-US" sz="2400" dirty="0" smtClean="0"/>
              <a:t>levels are differs in:</a:t>
            </a:r>
          </a:p>
          <a:p>
            <a:pPr>
              <a:buNone/>
            </a:pPr>
            <a:r>
              <a:rPr lang="en-US" sz="2400" dirty="0" smtClean="0"/>
              <a:t> </a:t>
            </a:r>
          </a:p>
          <a:p>
            <a:r>
              <a:rPr lang="en-US" sz="2400" dirty="0" smtClean="0">
                <a:solidFill>
                  <a:srgbClr val="B31143"/>
                </a:solidFill>
              </a:rPr>
              <a:t>ghosts </a:t>
            </a:r>
            <a:r>
              <a:rPr lang="en-US" sz="2400" dirty="0" smtClean="0">
                <a:solidFill>
                  <a:srgbClr val="B31143"/>
                </a:solidFill>
              </a:rPr>
              <a:t>number</a:t>
            </a:r>
          </a:p>
          <a:p>
            <a:r>
              <a:rPr lang="en-US" sz="2400" dirty="0" smtClean="0">
                <a:solidFill>
                  <a:srgbClr val="B31143"/>
                </a:solidFill>
              </a:rPr>
              <a:t>complexity </a:t>
            </a:r>
            <a:r>
              <a:rPr lang="en-US" sz="2400" dirty="0" smtClean="0">
                <a:solidFill>
                  <a:srgbClr val="B31143"/>
                </a:solidFill>
              </a:rPr>
              <a:t>of </a:t>
            </a:r>
            <a:r>
              <a:rPr lang="en-US" sz="2400" dirty="0" smtClean="0">
                <a:solidFill>
                  <a:srgbClr val="B31143"/>
                </a:solidFill>
              </a:rPr>
              <a:t>the maze</a:t>
            </a:r>
            <a:r>
              <a:rPr lang="en-US" sz="2400" dirty="0" smtClean="0">
                <a:solidFill>
                  <a:srgbClr val="B31143"/>
                </a:solidFill>
              </a:rPr>
              <a:t>. </a:t>
            </a:r>
            <a:endParaRPr lang="en-US" sz="2400" dirty="0">
              <a:solidFill>
                <a:srgbClr val="B31143"/>
              </a:solidFill>
            </a:endParaRPr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905000"/>
            <a:ext cx="3276599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Frogger (1-player)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05000"/>
            <a:ext cx="4038600" cy="16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This is our </a:t>
            </a:r>
            <a:r>
              <a:rPr lang="en-US" sz="2400" dirty="0" smtClean="0">
                <a:solidFill>
                  <a:srgbClr val="B31143"/>
                </a:solidFill>
              </a:rPr>
              <a:t>Seocnd</a:t>
            </a:r>
          </a:p>
          <a:p>
            <a:pPr>
              <a:buNone/>
            </a:pPr>
            <a:r>
              <a:rPr lang="en-US" sz="2400" dirty="0" smtClean="0"/>
              <a:t>Game.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599" y="1053214"/>
            <a:ext cx="4648201" cy="5652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 rot="21055344">
            <a:off x="3648219" y="5631101"/>
            <a:ext cx="2986067" cy="118127"/>
          </a:xfrm>
          <a:prstGeom prst="rightArrow">
            <a:avLst/>
          </a:prstGeom>
          <a:solidFill>
            <a:srgbClr val="C00000"/>
          </a:solidFill>
          <a:ln>
            <a:solidFill>
              <a:srgbClr val="B61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86000" y="5715000"/>
            <a:ext cx="1524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Frogger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 smtClean="0"/>
              <a:t>Introduction</a:t>
            </a:r>
            <a:r>
              <a:rPr lang="en-US" dirty="0" smtClean="0"/>
              <a:t>.. </a:t>
            </a:r>
            <a:br>
              <a:rPr lang="en-US" dirty="0" smtClean="0"/>
            </a:br>
            <a:r>
              <a:rPr lang="en-US" dirty="0" smtClean="0"/>
              <a:t>Trend*: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7790688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 smtClean="0"/>
              <a:t>Build systems that depend on </a:t>
            </a:r>
            <a:r>
              <a:rPr lang="en-US" sz="3000" dirty="0" smtClean="0">
                <a:solidFill>
                  <a:srgbClr val="B31143"/>
                </a:solidFill>
              </a:rPr>
              <a:t>tiny microcontrollers </a:t>
            </a:r>
            <a:r>
              <a:rPr lang="en-US" sz="3000" dirty="0" smtClean="0"/>
              <a:t>instead of large, complex computers.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 Wireless communication is becoming essential ! </a:t>
            </a:r>
            <a:endParaRPr lang="en-US" altLang="zh-CN" sz="3000" dirty="0" smtClean="0">
              <a:ea typeface="宋体" pitchFamily="2" charset="-122"/>
            </a:endParaRPr>
          </a:p>
          <a:p>
            <a:pPr lvl="1">
              <a:lnSpc>
                <a:spcPct val="90000"/>
              </a:lnSpc>
              <a:buNone/>
            </a:pPr>
            <a:endParaRPr lang="en-US" altLang="zh-CN" sz="3000" dirty="0" smtClean="0">
              <a:ea typeface="宋体" pitchFamily="2" charset="-122"/>
            </a:endParaRPr>
          </a:p>
          <a:p>
            <a:r>
              <a:rPr lang="en-US" sz="3000" dirty="0" smtClean="0"/>
              <a:t>In Today’s world:</a:t>
            </a:r>
          </a:p>
          <a:p>
            <a:pPr lvl="1"/>
            <a:r>
              <a:rPr lang="en-US" sz="3000" dirty="0" smtClean="0"/>
              <a:t>the </a:t>
            </a:r>
            <a:r>
              <a:rPr lang="en-US" sz="3000" dirty="0" smtClean="0">
                <a:solidFill>
                  <a:srgbClr val="B31143"/>
                </a:solidFill>
              </a:rPr>
              <a:t>Video Game Industry </a:t>
            </a:r>
            <a:r>
              <a:rPr lang="en-US" sz="3000" dirty="0" smtClean="0"/>
              <a:t>is one of the largest and quickest growing industries.</a:t>
            </a:r>
          </a:p>
          <a:p>
            <a:pPr lvl="1">
              <a:buNone/>
            </a:pP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Frogger </a:t>
            </a:r>
            <a:r>
              <a:rPr lang="en-US" sz="3600" dirty="0" smtClean="0"/>
              <a:t>development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447800"/>
            <a:ext cx="7498080" cy="51054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Brought </a:t>
            </a:r>
            <a:r>
              <a:rPr lang="en-US" sz="2400" dirty="0" smtClean="0"/>
              <a:t>an existing background image for Frogger game and converted  it using </a:t>
            </a:r>
            <a:r>
              <a:rPr lang="en-US" sz="2400" dirty="0" smtClean="0">
                <a:solidFill>
                  <a:srgbClr val="B31143"/>
                </a:solidFill>
              </a:rPr>
              <a:t>online converter</a:t>
            </a:r>
            <a:r>
              <a:rPr lang="en-US" sz="24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Designed the rest of </a:t>
            </a:r>
            <a:r>
              <a:rPr lang="en-US" sz="2400" dirty="0" smtClean="0">
                <a:solidFill>
                  <a:srgbClr val="B31143"/>
                </a:solidFill>
              </a:rPr>
              <a:t>sprites </a:t>
            </a:r>
            <a:r>
              <a:rPr lang="en-US" sz="2400" dirty="0" smtClean="0"/>
              <a:t>and convert them also (homes, cars, ..)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Design the</a:t>
            </a:r>
            <a:r>
              <a:rPr lang="en-US" sz="2400" dirty="0" smtClean="0">
                <a:solidFill>
                  <a:srgbClr val="B31143"/>
                </a:solidFill>
              </a:rPr>
              <a:t> logic </a:t>
            </a:r>
            <a:r>
              <a:rPr lang="en-US" sz="2400" dirty="0" smtClean="0"/>
              <a:t>of the game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  continues movement for some sprites.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  moving Frogger depending on</a:t>
            </a:r>
            <a:r>
              <a:rPr lang="en-US" sz="2000" dirty="0" smtClean="0">
                <a:solidFill>
                  <a:srgbClr val="B31143"/>
                </a:solidFill>
              </a:rPr>
              <a:t> signals </a:t>
            </a:r>
            <a:r>
              <a:rPr lang="en-US" sz="2000" dirty="0" smtClean="0"/>
              <a:t>received</a:t>
            </a:r>
          </a:p>
          <a:p>
            <a:pPr lvl="1">
              <a:buNone/>
            </a:pPr>
            <a:r>
              <a:rPr lang="en-US" sz="2000" dirty="0" smtClean="0"/>
              <a:t>      from the user controller.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  </a:t>
            </a:r>
            <a:r>
              <a:rPr lang="en-US" sz="2000" dirty="0" smtClean="0">
                <a:solidFill>
                  <a:srgbClr val="B31143"/>
                </a:solidFill>
              </a:rPr>
              <a:t>collision detection </a:t>
            </a:r>
            <a:r>
              <a:rPr lang="en-US" sz="2000" dirty="0" smtClean="0"/>
              <a:t>between Frogger and some sprites.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  scores calculation.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  lives calculation.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  refreshment of backgrounds and sprites </a:t>
            </a:r>
          </a:p>
          <a:p>
            <a:pPr>
              <a:buNone/>
            </a:pPr>
            <a:r>
              <a:rPr lang="en-US" sz="2400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Frogger (2-players)</a:t>
            </a:r>
            <a:br>
              <a:rPr lang="en-US" sz="44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828800"/>
            <a:ext cx="6858000" cy="259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This is the </a:t>
            </a:r>
            <a:r>
              <a:rPr lang="en-US" sz="2400" dirty="0" smtClean="0">
                <a:solidFill>
                  <a:srgbClr val="B31143"/>
                </a:solidFill>
              </a:rPr>
              <a:t>second version </a:t>
            </a:r>
            <a:r>
              <a:rPr lang="en-US" sz="2400" dirty="0" smtClean="0"/>
              <a:t>for Frogger </a:t>
            </a:r>
            <a:r>
              <a:rPr lang="en-US" sz="2400" dirty="0" smtClean="0"/>
              <a:t>game.</a:t>
            </a:r>
          </a:p>
          <a:p>
            <a:pPr>
              <a:buNone/>
            </a:pPr>
            <a:r>
              <a:rPr lang="en-US" sz="2400" dirty="0" smtClean="0">
                <a:solidFill>
                  <a:srgbClr val="B31143"/>
                </a:solidFill>
              </a:rPr>
              <a:t>Two players </a:t>
            </a:r>
            <a:r>
              <a:rPr lang="en-US" sz="2400" dirty="0" smtClean="0"/>
              <a:t>each one tries </a:t>
            </a:r>
            <a:r>
              <a:rPr lang="en-US" sz="2400" dirty="0" smtClean="0"/>
              <a:t>to reach </a:t>
            </a:r>
            <a:r>
              <a:rPr lang="en-US" sz="2400" dirty="0" smtClean="0"/>
              <a:t>the second side</a:t>
            </a:r>
          </a:p>
          <a:p>
            <a:pPr>
              <a:buNone/>
            </a:pPr>
            <a:r>
              <a:rPr lang="en-US" sz="2400" dirty="0" smtClean="0"/>
              <a:t>carefully and build </a:t>
            </a:r>
            <a:r>
              <a:rPr lang="en-US" sz="2400" dirty="0" smtClean="0"/>
              <a:t>more homes </a:t>
            </a:r>
            <a:r>
              <a:rPr lang="en-US" sz="2400" dirty="0" smtClean="0"/>
              <a:t>there.</a:t>
            </a:r>
          </a:p>
          <a:p>
            <a:pPr>
              <a:buNone/>
            </a:pPr>
            <a:r>
              <a:rPr lang="en-US" sz="2400" dirty="0" smtClean="0"/>
              <a:t>Each one has </a:t>
            </a:r>
            <a:r>
              <a:rPr lang="en-US" sz="2400" dirty="0" smtClean="0"/>
              <a:t>a score and </a:t>
            </a:r>
            <a:r>
              <a:rPr lang="en-US" sz="2400" dirty="0" smtClean="0">
                <a:solidFill>
                  <a:srgbClr val="B31143"/>
                </a:solidFill>
              </a:rPr>
              <a:t>limited </a:t>
            </a:r>
            <a:r>
              <a:rPr lang="en-US" sz="2400" dirty="0" smtClean="0">
                <a:solidFill>
                  <a:srgbClr val="B31143"/>
                </a:solidFill>
              </a:rPr>
              <a:t>number of lives.</a:t>
            </a:r>
            <a:endParaRPr lang="en-US" sz="2400" dirty="0">
              <a:solidFill>
                <a:srgbClr val="B31143"/>
              </a:solidFill>
            </a:endParaRPr>
          </a:p>
        </p:txBody>
      </p:sp>
      <p:pic>
        <p:nvPicPr>
          <p:cNvPr id="4" name="Picture 3" descr="1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4953000"/>
            <a:ext cx="1280160" cy="1024128"/>
          </a:xfrm>
          <a:prstGeom prst="rect">
            <a:avLst/>
          </a:prstGeom>
        </p:spPr>
      </p:pic>
      <p:pic>
        <p:nvPicPr>
          <p:cNvPr id="5" name="Picture 4" descr="1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0240" y="4953000"/>
            <a:ext cx="1280160" cy="1024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Problems</a:t>
            </a:r>
            <a:r>
              <a:rPr lang="en-US" sz="3200" dirty="0" smtClean="0"/>
              <a:t>..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524000"/>
            <a:ext cx="7498080" cy="4800600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Thinking of a way to produce </a:t>
            </a:r>
            <a:r>
              <a:rPr lang="en-US" sz="2400" dirty="0" smtClean="0">
                <a:solidFill>
                  <a:srgbClr val="B31143"/>
                </a:solidFill>
              </a:rPr>
              <a:t>a high quality VGA </a:t>
            </a:r>
            <a:r>
              <a:rPr lang="en-US" sz="2400" dirty="0" smtClean="0"/>
              <a:t>output.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lvl="0"/>
            <a:r>
              <a:rPr lang="en-US" sz="2400" dirty="0" smtClean="0">
                <a:solidFill>
                  <a:srgbClr val="B31143"/>
                </a:solidFill>
              </a:rPr>
              <a:t>Getting Started </a:t>
            </a:r>
            <a:r>
              <a:rPr lang="en-US" sz="2400" dirty="0" smtClean="0"/>
              <a:t>with the gameduino world since </a:t>
            </a:r>
            <a:r>
              <a:rPr lang="en-US" sz="2400" dirty="0" smtClean="0"/>
              <a:t>the online resources are limited !.</a:t>
            </a:r>
          </a:p>
          <a:p>
            <a:pPr lvl="0"/>
            <a:endParaRPr lang="en-US" sz="2400" dirty="0" smtClean="0"/>
          </a:p>
          <a:p>
            <a:r>
              <a:rPr lang="en-US" sz="2400" dirty="0" smtClean="0"/>
              <a:t>Arduino was </a:t>
            </a:r>
            <a:r>
              <a:rPr lang="en-US" sz="2400" dirty="0" smtClean="0"/>
              <a:t>not receiving any data using the regular XBEE </a:t>
            </a:r>
            <a:r>
              <a:rPr lang="en-US" sz="2400" dirty="0" smtClean="0"/>
              <a:t>shield because of the </a:t>
            </a:r>
            <a:r>
              <a:rPr lang="en-US" sz="2400" dirty="0" smtClean="0">
                <a:solidFill>
                  <a:srgbClr val="B31143"/>
                </a:solidFill>
              </a:rPr>
              <a:t>noise</a:t>
            </a:r>
            <a:r>
              <a:rPr lang="en-US" sz="2400" dirty="0" smtClean="0"/>
              <a:t> from the wires. </a:t>
            </a:r>
            <a:r>
              <a:rPr lang="en-US" sz="2400" dirty="0" smtClean="0"/>
              <a:t>The problem was solved just when we built our own shield for the receiver in a way that reduces the noise as much as </a:t>
            </a:r>
            <a:r>
              <a:rPr lang="en-US" sz="2400" dirty="0" smtClean="0"/>
              <a:t>possible.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</a:t>
            </a:r>
            <a:r>
              <a:rPr lang="en-US" dirty="0" smtClean="0"/>
              <a:t>Work..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752600"/>
            <a:ext cx="6565392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/>
              <a:t>   </a:t>
            </a:r>
            <a:r>
              <a:rPr lang="en-US" sz="2600" dirty="0" smtClean="0"/>
              <a:t> As </a:t>
            </a:r>
            <a:r>
              <a:rPr lang="en-US" sz="2600" dirty="0" smtClean="0"/>
              <a:t>a future work for our project, we are thinking to develop it to become a </a:t>
            </a:r>
            <a:r>
              <a:rPr lang="en-US" sz="2600" dirty="0" smtClean="0">
                <a:solidFill>
                  <a:srgbClr val="B31143"/>
                </a:solidFill>
              </a:rPr>
              <a:t>content-driven game engine</a:t>
            </a:r>
            <a:r>
              <a:rPr lang="en-US" sz="2600" dirty="0" smtClean="0"/>
              <a:t>, also there is a plan to add </a:t>
            </a:r>
            <a:r>
              <a:rPr lang="en-US" sz="2600" dirty="0" smtClean="0">
                <a:solidFill>
                  <a:srgbClr val="B31143"/>
                </a:solidFill>
              </a:rPr>
              <a:t>SDCARD</a:t>
            </a:r>
            <a:r>
              <a:rPr lang="en-US" sz="2600" dirty="0" smtClean="0"/>
              <a:t> to the main controller in order to include huge gaming systems (a lot number of games with multi levels).</a:t>
            </a:r>
            <a:endParaRPr lang="en-US" sz="2600" dirty="0"/>
          </a:p>
        </p:txBody>
      </p:sp>
      <p:pic>
        <p:nvPicPr>
          <p:cNvPr id="4" name="Picture 3" descr="1856SD_c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4191000"/>
            <a:ext cx="2820381" cy="1877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5800" y="457200"/>
            <a:ext cx="8153400" cy="3581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US" sz="4800" b="1" dirty="0" smtClean="0">
              <a:latin typeface="Algerian" pitchFamily="82" charset="0"/>
            </a:endParaRPr>
          </a:p>
          <a:p>
            <a:pPr algn="ctr">
              <a:buNone/>
            </a:pPr>
            <a:r>
              <a:rPr lang="en-US" sz="9700" b="1" dirty="0" smtClean="0">
                <a:latin typeface="Algerian" pitchFamily="82" charset="0"/>
              </a:rPr>
              <a:t/>
            </a:r>
            <a:br>
              <a:rPr lang="en-US" sz="9700" b="1" dirty="0" smtClean="0">
                <a:latin typeface="Algerian" pitchFamily="82" charset="0"/>
              </a:rPr>
            </a:br>
            <a:r>
              <a:rPr lang="en-US" sz="9700" b="1" dirty="0" smtClean="0">
                <a:solidFill>
                  <a:srgbClr val="B31143"/>
                </a:solidFill>
                <a:latin typeface="Bradley Hand ITC" pitchFamily="66" charset="0"/>
              </a:rPr>
              <a:t>Thank </a:t>
            </a:r>
            <a:r>
              <a:rPr lang="en-US" sz="9700" b="1" dirty="0" smtClean="0">
                <a:solidFill>
                  <a:srgbClr val="B31143"/>
                </a:solidFill>
                <a:latin typeface="Bradley Hand ITC" pitchFamily="66" charset="0"/>
              </a:rPr>
              <a:t>You</a:t>
            </a:r>
            <a:endParaRPr lang="en-US" sz="9700" b="1" dirty="0">
              <a:solidFill>
                <a:srgbClr val="B31143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 smtClean="0"/>
              <a:t>Introduction</a:t>
            </a:r>
            <a:r>
              <a:rPr lang="en-US" dirty="0" smtClean="0"/>
              <a:t>..</a:t>
            </a:r>
            <a:br>
              <a:rPr lang="en-US" dirty="0" smtClean="0"/>
            </a:br>
            <a:r>
              <a:rPr lang="en-US" dirty="0" smtClean="0"/>
              <a:t>Our Goal: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4572000" cy="3581400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   Build a </a:t>
            </a:r>
            <a:r>
              <a:rPr lang="en-US" dirty="0" smtClean="0">
                <a:solidFill>
                  <a:srgbClr val="B31143"/>
                </a:solidFill>
              </a:rPr>
              <a:t>video game system </a:t>
            </a:r>
            <a:r>
              <a:rPr lang="en-US" dirty="0" smtClean="0"/>
              <a:t>based on microcontrollers only, that allow the users to play wirelessly and compete with each other.</a:t>
            </a:r>
          </a:p>
        </p:txBody>
      </p:sp>
      <p:pic>
        <p:nvPicPr>
          <p:cNvPr id="4" name="Picture 3" descr="game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752600"/>
            <a:ext cx="35814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0"/>
            <a:ext cx="6278880" cy="1981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So, What Do We Need?!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47800" y="2667000"/>
            <a:ext cx="6278880" cy="1782762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normalizeH="0" baseline="0" noProof="0" dirty="0" smtClean="0">
                <a:ln w="1905"/>
                <a:solidFill>
                  <a:srgbClr val="B3114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300" b="1" i="0" u="none" strike="noStrike" kern="1200" normalizeH="0" baseline="0" noProof="0" dirty="0" smtClean="0">
                <a:ln w="1905"/>
                <a:solidFill>
                  <a:srgbClr val="B3114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500" b="1" i="0" u="none" strike="noStrike" kern="1200" normalizeH="0" baseline="0" noProof="0" dirty="0" smtClean="0">
                <a:ln w="1905"/>
                <a:solidFill>
                  <a:srgbClr val="B3114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Wirelessly controlled  Video Game</a:t>
            </a:r>
            <a:r>
              <a:rPr kumimoji="0" lang="en-US" sz="4500" b="1" i="0" u="none" strike="noStrike" kern="1200" normalizeH="0" noProof="0" dirty="0" smtClean="0">
                <a:ln w="1905"/>
                <a:solidFill>
                  <a:srgbClr val="B3114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System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1" i="0" u="none" strike="noStrike" kern="1200" normalizeH="0" baseline="0" noProof="0" dirty="0" smtClean="0">
              <a:ln w="1905"/>
              <a:solidFill>
                <a:srgbClr val="B3114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300" b="1" dirty="0" smtClean="0">
                <a:ln w="1905"/>
                <a:solidFill>
                  <a:srgbClr val="B3114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“</a:t>
            </a:r>
            <a:r>
              <a:rPr lang="en-US" sz="4300" b="1" u="sng" dirty="0" smtClean="0">
                <a:ln w="1905"/>
                <a:solidFill>
                  <a:srgbClr val="B3114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FUNDUINO</a:t>
            </a:r>
            <a:r>
              <a:rPr lang="en-US" sz="4300" b="1" dirty="0" smtClean="0">
                <a:ln w="1905"/>
                <a:solidFill>
                  <a:srgbClr val="B3114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”</a:t>
            </a:r>
            <a:endParaRPr kumimoji="0" lang="en-US" sz="4300" b="1" i="0" u="none" strike="noStrike" kern="1200" normalizeH="0" baseline="0" noProof="0" dirty="0">
              <a:ln w="1905"/>
              <a:solidFill>
                <a:srgbClr val="B3114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 smtClean="0"/>
              <a:t>Introduction</a:t>
            </a:r>
            <a:r>
              <a:rPr lang="en-US" dirty="0" smtClean="0"/>
              <a:t>..</a:t>
            </a:r>
            <a:br>
              <a:rPr lang="en-US" dirty="0" smtClean="0"/>
            </a:br>
            <a:r>
              <a:rPr lang="en-US" dirty="0" smtClean="0"/>
              <a:t>What does FunDuino give?**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7498080" cy="37338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B31143"/>
                </a:solidFill>
              </a:rPr>
              <a:t>Interactive play (Competition).</a:t>
            </a:r>
          </a:p>
          <a:p>
            <a:pPr>
              <a:buNone/>
            </a:pPr>
            <a:endParaRPr lang="en-US" sz="2600" dirty="0" smtClean="0"/>
          </a:p>
          <a:p>
            <a:r>
              <a:rPr lang="en-US" sz="2600" dirty="0" smtClean="0">
                <a:solidFill>
                  <a:srgbClr val="B31143"/>
                </a:solidFill>
              </a:rPr>
              <a:t>Multi-level games (Challenge).</a:t>
            </a:r>
            <a:br>
              <a:rPr lang="en-US" sz="2600" dirty="0" smtClean="0">
                <a:solidFill>
                  <a:srgbClr val="B31143"/>
                </a:solidFill>
              </a:rPr>
            </a:br>
            <a:endParaRPr lang="en-US" sz="2600" dirty="0" smtClean="0">
              <a:solidFill>
                <a:srgbClr val="B31143"/>
              </a:solidFill>
            </a:endParaRPr>
          </a:p>
          <a:p>
            <a:r>
              <a:rPr lang="en-US" sz="2400" dirty="0" smtClean="0">
                <a:solidFill>
                  <a:srgbClr val="B31143"/>
                </a:solidFill>
              </a:rPr>
              <a:t>Portable system (Mobility).</a:t>
            </a:r>
          </a:p>
          <a:p>
            <a:pPr marL="365760" lvl="1" indent="-283464">
              <a:spcBef>
                <a:spcPts val="600"/>
              </a:spcBef>
              <a:buSzPct val="80000"/>
              <a:buNone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sz="2400" dirty="0" smtClean="0">
                <a:solidFill>
                  <a:srgbClr val="B31143"/>
                </a:solidFill>
              </a:rPr>
              <a:t>Colored images and clear sound (Fun).</a:t>
            </a:r>
          </a:p>
          <a:p>
            <a:endParaRPr lang="en-US" dirty="0" smtClean="0"/>
          </a:p>
          <a:p>
            <a:endParaRPr lang="en-US" sz="2600" dirty="0" smtClean="0">
              <a:solidFill>
                <a:srgbClr val="B31143"/>
              </a:solidFill>
            </a:endParaRPr>
          </a:p>
          <a:p>
            <a:pPr>
              <a:buNone/>
            </a:pPr>
            <a:endParaRPr lang="en-US" sz="5100" dirty="0" smtClean="0"/>
          </a:p>
          <a:p>
            <a:endParaRPr lang="en-US" sz="3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Outlines: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47800" y="1371600"/>
            <a:ext cx="7498080" cy="4800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200" dirty="0" smtClean="0"/>
              <a:t>Applications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Hardware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Progress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Problems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Future Work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498080" cy="1143000"/>
          </a:xfrm>
        </p:spPr>
        <p:txBody>
          <a:bodyPr/>
          <a:lstStyle/>
          <a:p>
            <a:r>
              <a:rPr lang="en-US" sz="2700" dirty="0" smtClean="0"/>
              <a:t>Applications</a:t>
            </a:r>
            <a:r>
              <a:rPr lang="en-US" sz="3000" dirty="0" smtClean="0"/>
              <a:t>..</a:t>
            </a:r>
            <a:br>
              <a:rPr lang="en-US" sz="3000" dirty="0" smtClean="0"/>
            </a:br>
            <a:r>
              <a:rPr lang="en-US" sz="3000" dirty="0" smtClean="0"/>
              <a:t>First Game “ Asteroids”</a:t>
            </a:r>
            <a:endParaRPr lang="en-US" sz="3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05400" y="1905000"/>
            <a:ext cx="3810000" cy="4267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sz="3100" dirty="0" smtClean="0"/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7800" y="1828800"/>
            <a:ext cx="320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used existent demo from </a:t>
            </a:r>
            <a:r>
              <a:rPr lang="en-US" sz="2400" dirty="0" smtClean="0">
                <a:solidFill>
                  <a:srgbClr val="C00000"/>
                </a:solidFill>
              </a:rPr>
              <a:t>gameduino website </a:t>
            </a:r>
            <a:r>
              <a:rPr lang="en-US" sz="2400" dirty="0" smtClean="0"/>
              <a:t>and integrated it to our system. So we were able to play it on </a:t>
            </a:r>
            <a:r>
              <a:rPr lang="en-US" sz="2400" dirty="0" smtClean="0">
                <a:solidFill>
                  <a:srgbClr val="C00000"/>
                </a:solidFill>
              </a:rPr>
              <a:t>our microcontroller </a:t>
            </a:r>
            <a:r>
              <a:rPr lang="en-US" sz="2400" dirty="0" smtClean="0"/>
              <a:t>using user controller  </a:t>
            </a:r>
            <a:endParaRPr lang="en-US" sz="2400" dirty="0"/>
          </a:p>
        </p:txBody>
      </p:sp>
      <p:pic>
        <p:nvPicPr>
          <p:cNvPr id="7" name="Picture 2" descr="C:\Users\Mine\Desktop\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09800"/>
            <a:ext cx="3733800" cy="27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ustom 7">
      <a:dk1>
        <a:sysClr val="windowText" lastClr="000000"/>
      </a:dk1>
      <a:lt1>
        <a:sysClr val="window" lastClr="FFFFFF"/>
      </a:lt1>
      <a:dk2>
        <a:srgbClr val="69676D"/>
      </a:dk2>
      <a:lt2>
        <a:srgbClr val="6E1E4E"/>
      </a:lt2>
      <a:accent1>
        <a:srgbClr val="F0CCE2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EDBDDA"/>
      </a:accent6>
      <a:hlink>
        <a:srgbClr val="410082"/>
      </a:hlink>
      <a:folHlink>
        <a:srgbClr val="93296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4471</TotalTime>
  <Words>1082</Words>
  <Application>Microsoft Office PowerPoint</Application>
  <PresentationFormat>On-screen Show (4:3)</PresentationFormat>
  <Paragraphs>284</Paragraphs>
  <Slides>44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Solstice</vt:lpstr>
      <vt:lpstr>Slide 1</vt:lpstr>
      <vt:lpstr>Outlines:</vt:lpstr>
      <vt:lpstr>Outlines:</vt:lpstr>
      <vt:lpstr>Introduction..  Trend*:</vt:lpstr>
      <vt:lpstr>Introduction.. Our Goal:</vt:lpstr>
      <vt:lpstr>So, What Do We Need?!  </vt:lpstr>
      <vt:lpstr>Introduction.. What does FunDuino give?**</vt:lpstr>
      <vt:lpstr>Outlines:</vt:lpstr>
      <vt:lpstr>Applications.. First Game “ Asteroids”</vt:lpstr>
      <vt:lpstr>Applications.. Second Game “ Pacman”</vt:lpstr>
      <vt:lpstr>Applications.. Second  Application “ Frogger”</vt:lpstr>
      <vt:lpstr>Hardware…* </vt:lpstr>
      <vt:lpstr>Hardware… User Controller Side</vt:lpstr>
      <vt:lpstr>Hardware… User Controller Side</vt:lpstr>
      <vt:lpstr>Hardware… User Controller Side</vt:lpstr>
      <vt:lpstr>Hardware… User Controller Side</vt:lpstr>
      <vt:lpstr>Hardware… Game Main Side* soret el arduino</vt:lpstr>
      <vt:lpstr>Hardware… Game Main Side</vt:lpstr>
      <vt:lpstr>Hardware… Game Main Side</vt:lpstr>
      <vt:lpstr>What is Gameduino ?</vt:lpstr>
      <vt:lpstr>Progress..  Software Tools  </vt:lpstr>
      <vt:lpstr>The new technology …Gameduino ! </vt:lpstr>
      <vt:lpstr>Gameduino</vt:lpstr>
      <vt:lpstr>Gameduino</vt:lpstr>
      <vt:lpstr>Gameduino</vt:lpstr>
      <vt:lpstr>Progress..System Flow</vt:lpstr>
      <vt:lpstr>Progress..System Flow</vt:lpstr>
      <vt:lpstr>Progress..System Flow</vt:lpstr>
      <vt:lpstr>Progress..System Flow</vt:lpstr>
      <vt:lpstr>Progress..System Flow</vt:lpstr>
      <vt:lpstr>Progress…Games development  </vt:lpstr>
      <vt:lpstr>Progress.. Sprite control</vt:lpstr>
      <vt:lpstr>Progress.. Asteroids </vt:lpstr>
      <vt:lpstr>Progress.. Pacman</vt:lpstr>
      <vt:lpstr>Progress .. Pacman development </vt:lpstr>
      <vt:lpstr>Progress .. Pacman development </vt:lpstr>
      <vt:lpstr>Progress .. Pacman development </vt:lpstr>
      <vt:lpstr>Pacman (multi-levels)</vt:lpstr>
      <vt:lpstr>Frogger (1-player)</vt:lpstr>
      <vt:lpstr>Frogger development </vt:lpstr>
      <vt:lpstr>Frogger (2-players) </vt:lpstr>
      <vt:lpstr>Problems..</vt:lpstr>
      <vt:lpstr>Future Work.. 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MiNe</dc:creator>
  <cp:lastModifiedBy>MiNe</cp:lastModifiedBy>
  <cp:revision>375</cp:revision>
  <dcterms:created xsi:type="dcterms:W3CDTF">2011-10-28T10:37:31Z</dcterms:created>
  <dcterms:modified xsi:type="dcterms:W3CDTF">2012-05-23T20:03:10Z</dcterms:modified>
</cp:coreProperties>
</file>