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notesMasterIdLst>
    <p:notesMasterId r:id="rId34"/>
  </p:notesMasterIdLst>
  <p:sldIdLst>
    <p:sldId id="256" r:id="rId2"/>
    <p:sldId id="284" r:id="rId3"/>
    <p:sldId id="285" r:id="rId4"/>
    <p:sldId id="286" r:id="rId5"/>
    <p:sldId id="279" r:id="rId6"/>
    <p:sldId id="266" r:id="rId7"/>
    <p:sldId id="263" r:id="rId8"/>
    <p:sldId id="265" r:id="rId9"/>
    <p:sldId id="312" r:id="rId10"/>
    <p:sldId id="267" r:id="rId11"/>
    <p:sldId id="316" r:id="rId12"/>
    <p:sldId id="264" r:id="rId13"/>
    <p:sldId id="311" r:id="rId14"/>
    <p:sldId id="257" r:id="rId15"/>
    <p:sldId id="258" r:id="rId16"/>
    <p:sldId id="259" r:id="rId17"/>
    <p:sldId id="268" r:id="rId18"/>
    <p:sldId id="275" r:id="rId19"/>
    <p:sldId id="269" r:id="rId20"/>
    <p:sldId id="277" r:id="rId21"/>
    <p:sldId id="313" r:id="rId22"/>
    <p:sldId id="308" r:id="rId23"/>
    <p:sldId id="318" r:id="rId24"/>
    <p:sldId id="317" r:id="rId25"/>
    <p:sldId id="287" r:id="rId26"/>
    <p:sldId id="288" r:id="rId27"/>
    <p:sldId id="289" r:id="rId28"/>
    <p:sldId id="307" r:id="rId29"/>
    <p:sldId id="309" r:id="rId30"/>
    <p:sldId id="315" r:id="rId31"/>
    <p:sldId id="272" r:id="rId32"/>
    <p:sldId id="290" r:id="rId3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22" autoAdjust="0"/>
    <p:restoredTop sz="94660"/>
  </p:normalViewPr>
  <p:slideViewPr>
    <p:cSldViewPr>
      <p:cViewPr>
        <p:scale>
          <a:sx n="66" d="100"/>
          <a:sy n="66" d="100"/>
        </p:scale>
        <p:origin x="-1458"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70"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pPr>
              <a:defRPr/>
            </a:pPr>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pPr>
              <a:defRPr/>
            </a:pPr>
            <a:fld id="{354A16BF-13D3-479B-8F7E-7650C03460F7}" type="datetimeFigureOut">
              <a:rPr lang="ar-SA"/>
              <a:pPr>
                <a:defRPr/>
              </a:pPr>
              <a:t>22/03/1438</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ar-SA"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pPr>
              <a:defRPr/>
            </a:pPr>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fld id="{7508FC7E-F682-4B27-98E3-EBBD63A4AFB9}" type="slidenum">
              <a:rPr lang="ar-SA" altLang="en-US"/>
              <a:pPr/>
              <a:t>‹#›</a:t>
            </a:fld>
            <a:endParaRPr lang="ar-SA" altLang="en-US"/>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08FC7E-F682-4B27-98E3-EBBD63A4AFB9}" type="slidenum">
              <a:rPr lang="ar-SA" altLang="en-US"/>
              <a:pPr/>
              <a:t>1</a:t>
            </a:fld>
            <a:endParaRPr lang="ar-SA" altLang="en-US"/>
          </a:p>
        </p:txBody>
      </p:sp>
    </p:spTree>
    <p:extLst>
      <p:ext uri="{BB962C8B-B14F-4D97-AF65-F5344CB8AC3E}">
        <p14:creationId xmlns="" xmlns:p14="http://schemas.microsoft.com/office/powerpoint/2010/main" val="511292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ar-SA" altLang="en-US"/>
          </a:p>
        </p:txBody>
      </p:sp>
      <p:sp>
        <p:nvSpPr>
          <p:cNvPr id="41988"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1B065E4-869E-4104-AD53-DB2BCE53E2B4}" type="slidenum">
              <a:rPr lang="ar-SA" altLang="en-US"/>
              <a:pPr eaLnBrk="1" hangingPunct="1"/>
              <a:t>18</a:t>
            </a:fld>
            <a:endParaRPr lang="ar-SA"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ar-SA" altLang="en-US"/>
          </a:p>
        </p:txBody>
      </p:sp>
      <p:sp>
        <p:nvSpPr>
          <p:cNvPr id="43012"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C086C80-A7BF-4202-A7D7-22CD4FF8B8A0}" type="slidenum">
              <a:rPr lang="ar-SA" altLang="en-US"/>
              <a:pPr eaLnBrk="1" hangingPunct="1"/>
              <a:t>22</a:t>
            </a:fld>
            <a:endParaRPr lang="ar-SA"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a:p>
        </p:txBody>
      </p:sp>
      <p:sp>
        <p:nvSpPr>
          <p:cNvPr id="44036"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97B1D84-1620-4515-866F-7DF5DC10E870}" type="slidenum">
              <a:rPr lang="ar-SA" altLang="en-US"/>
              <a:pPr eaLnBrk="1" hangingPunct="1"/>
              <a:t>28</a:t>
            </a:fld>
            <a:endParaRPr lang="ar-SA"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dirty="0"/>
              <a:t>Click to edit Master title style</a:t>
            </a:r>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pPr>
              <a:defRPr/>
            </a:pPr>
            <a:fld id="{3CB5F6B0-7FBE-4C48-835A-0D80D316C78C}" type="datetimeFigureOut">
              <a:rPr lang="en-US"/>
              <a:pPr>
                <a:defRPr/>
              </a:pPr>
              <a:t>12/21/2016</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27CA06E8-3D79-4216-A741-578DCB2247AA}" type="slidenum">
              <a:rPr lang="en-US" altLang="en-US"/>
              <a:pPr/>
              <a:t>‹#›</a:t>
            </a:fld>
            <a:endParaRPr lang="en-US" altLang="en-US"/>
          </a:p>
        </p:txBody>
      </p:sp>
    </p:spTree>
    <p:extLst>
      <p:ext uri="{BB962C8B-B14F-4D97-AF65-F5344CB8AC3E}">
        <p14:creationId xmlns="" xmlns:p14="http://schemas.microsoft.com/office/powerpoint/2010/main" val="391088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dirty="0"/>
              <a:t>Click to edit Master title style</a:t>
            </a:r>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Master text styles</a:t>
            </a:r>
          </a:p>
        </p:txBody>
      </p:sp>
      <p:sp>
        <p:nvSpPr>
          <p:cNvPr id="3" name="Date Placeholder 2"/>
          <p:cNvSpPr>
            <a:spLocks noGrp="1"/>
          </p:cNvSpPr>
          <p:nvPr>
            <p:ph type="dt" sz="half" idx="10"/>
          </p:nvPr>
        </p:nvSpPr>
        <p:spPr/>
        <p:txBody>
          <a:bodyPr/>
          <a:lstStyle/>
          <a:p>
            <a:pPr>
              <a:defRPr/>
            </a:pPr>
            <a:fld id="{C61C4E86-96A4-45A3-A522-A27B4C6437E1}" type="datetimeFigureOut">
              <a:rPr lang="en-US"/>
              <a:pPr>
                <a:defRPr/>
              </a:pPr>
              <a:t>12/21/2016</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F6E08F5D-B6FA-4DB3-93E8-D43CFFE4D7DB}" type="slidenum">
              <a:rPr lang="en-US" altLang="en-US"/>
              <a:pPr/>
              <a:t>‹#›</a:t>
            </a:fld>
            <a:endParaRPr lang="en-US" altLang="en-US"/>
          </a:p>
        </p:txBody>
      </p:sp>
    </p:spTree>
    <p:extLst>
      <p:ext uri="{BB962C8B-B14F-4D97-AF65-F5344CB8AC3E}">
        <p14:creationId xmlns="" xmlns:p14="http://schemas.microsoft.com/office/powerpoint/2010/main" val="2774662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dirty="0"/>
              <a:t>Click to edit Master title style</a:t>
            </a:r>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pPr>
              <a:defRPr/>
            </a:pPr>
            <a:fld id="{C61C4E86-96A4-45A3-A522-A27B4C6437E1}" type="datetimeFigureOut">
              <a:rPr lang="en-US"/>
              <a:pPr>
                <a:defRPr/>
              </a:pPr>
              <a:t>12/21/2016</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F6E08F5D-B6FA-4DB3-93E8-D43CFFE4D7DB}" type="slidenum">
              <a:rPr lang="en-US" altLang="en-US"/>
              <a:pPr/>
              <a:t>‹#›</a:t>
            </a:fld>
            <a:endParaRPr lang="en-US" altLang="en-US"/>
          </a:p>
        </p:txBody>
      </p:sp>
    </p:spTree>
    <p:extLst>
      <p:ext uri="{BB962C8B-B14F-4D97-AF65-F5344CB8AC3E}">
        <p14:creationId xmlns="" xmlns:p14="http://schemas.microsoft.com/office/powerpoint/2010/main" val="30197727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dirty="0"/>
              <a:t>Click to edit Master title style</a:t>
            </a:r>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pPr>
              <a:defRPr/>
            </a:pPr>
            <a:fld id="{C61C4E86-96A4-45A3-A522-A27B4C6437E1}" type="datetimeFigureOut">
              <a:rPr lang="en-US"/>
              <a:pPr>
                <a:defRPr/>
              </a:pPr>
              <a:t>12/21/2016</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F6E08F5D-B6FA-4DB3-93E8-D43CFFE4D7DB}" type="slidenum">
              <a:rPr lang="en-US" altLang="en-US"/>
              <a:pPr/>
              <a:t>‹#›</a:t>
            </a:fld>
            <a:endParaRPr lang="en-US" alt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 xmlns:p14="http://schemas.microsoft.com/office/powerpoint/2010/main" val="39280831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dirty="0"/>
              <a:t>Click to edit Master title style</a:t>
            </a:r>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pPr>
              <a:defRPr/>
            </a:pPr>
            <a:fld id="{C61C4E86-96A4-45A3-A522-A27B4C6437E1}" type="datetimeFigureOut">
              <a:rPr lang="en-US"/>
              <a:pPr>
                <a:defRPr/>
              </a:pPr>
              <a:t>12/21/2016</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F6E08F5D-B6FA-4DB3-93E8-D43CFFE4D7DB}" type="slidenum">
              <a:rPr lang="en-US" altLang="en-US"/>
              <a:pPr/>
              <a:t>‹#›</a:t>
            </a:fld>
            <a:endParaRPr lang="en-US" altLang="en-US"/>
          </a:p>
        </p:txBody>
      </p:sp>
    </p:spTree>
    <p:extLst>
      <p:ext uri="{BB962C8B-B14F-4D97-AF65-F5344CB8AC3E}">
        <p14:creationId xmlns="" xmlns:p14="http://schemas.microsoft.com/office/powerpoint/2010/main" val="2510835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dirty="0"/>
              <a:t>Click to edit Master title style</a:t>
            </a:r>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dirty="0"/>
              <a:t>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pPr>
              <a:defRPr/>
            </a:pPr>
            <a:fld id="{C61C4E86-96A4-45A3-A522-A27B4C6437E1}" type="datetimeFigureOut">
              <a:rPr lang="en-US"/>
              <a:pPr>
                <a:defRPr/>
              </a:pPr>
              <a:t>12/21/2016</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F6E08F5D-B6FA-4DB3-93E8-D43CFFE4D7DB}" type="slidenum">
              <a:rPr lang="en-US" altLang="en-US"/>
              <a:pPr/>
              <a:t>‹#›</a:t>
            </a:fld>
            <a:endParaRPr lang="en-US" alt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 xmlns:p14="http://schemas.microsoft.com/office/powerpoint/2010/main" val="36591487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dirty="0"/>
              <a:t>Click to edit Master title style</a:t>
            </a:r>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dirty="0"/>
              <a:t>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pPr>
              <a:defRPr/>
            </a:pPr>
            <a:fld id="{C61C4E86-96A4-45A3-A522-A27B4C6437E1}" type="datetimeFigureOut">
              <a:rPr lang="en-US"/>
              <a:pPr>
                <a:defRPr/>
              </a:pPr>
              <a:t>12/21/2016</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F6E08F5D-B6FA-4DB3-93E8-D43CFFE4D7DB}" type="slidenum">
              <a:rPr lang="en-US" altLang="en-US"/>
              <a:pPr/>
              <a:t>‹#›</a:t>
            </a:fld>
            <a:endParaRPr lang="en-US" altLang="en-US"/>
          </a:p>
        </p:txBody>
      </p:sp>
    </p:spTree>
    <p:extLst>
      <p:ext uri="{BB962C8B-B14F-4D97-AF65-F5344CB8AC3E}">
        <p14:creationId xmlns="" xmlns:p14="http://schemas.microsoft.com/office/powerpoint/2010/main" val="5841307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dirty="0"/>
              <a:t>Click to edit Master title style</a:t>
            </a:r>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pPr>
              <a:defRPr/>
            </a:pPr>
            <a:fld id="{6C4F3FB1-CED0-4D03-8B0C-3655D9C7AC53}" type="datetimeFigureOut">
              <a:rPr lang="en-US"/>
              <a:pPr>
                <a:defRPr/>
              </a:pPr>
              <a:t>12/21/2016</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5404733A-7BAC-4E87-8EB9-EC6D5B19FE11}" type="slidenum">
              <a:rPr lang="en-US" altLang="en-US"/>
              <a:pPr/>
              <a:t>‹#›</a:t>
            </a:fld>
            <a:endParaRPr lang="en-US" altLang="en-US"/>
          </a:p>
        </p:txBody>
      </p:sp>
    </p:spTree>
    <p:extLst>
      <p:ext uri="{BB962C8B-B14F-4D97-AF65-F5344CB8AC3E}">
        <p14:creationId xmlns="" xmlns:p14="http://schemas.microsoft.com/office/powerpoint/2010/main" val="4632299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dirty="0"/>
              <a:t>Click to edit Master title style</a:t>
            </a:r>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pPr>
              <a:defRPr/>
            </a:pPr>
            <a:fld id="{A7BCDC56-C2EF-4D44-B255-6123D0ED736D}" type="datetimeFigureOut">
              <a:rPr lang="en-US"/>
              <a:pPr>
                <a:defRPr/>
              </a:pPr>
              <a:t>12/21/2016</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2FC5CBB5-151A-4822-8D41-076B35C6DB5D}" type="slidenum">
              <a:rPr lang="en-US" altLang="en-US"/>
              <a:pPr/>
              <a:t>‹#›</a:t>
            </a:fld>
            <a:endParaRPr lang="en-US" altLang="en-US"/>
          </a:p>
        </p:txBody>
      </p:sp>
    </p:spTree>
    <p:extLst>
      <p:ext uri="{BB962C8B-B14F-4D97-AF65-F5344CB8AC3E}">
        <p14:creationId xmlns="" xmlns:p14="http://schemas.microsoft.com/office/powerpoint/2010/main" val="113040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dirty="0"/>
              <a:t>Click to edit Master title style</a:t>
            </a:r>
          </a:p>
        </p:txBody>
      </p:sp>
      <p:sp>
        <p:nvSpPr>
          <p:cNvPr id="3" name="Content Placeholder 2"/>
          <p:cNvSpPr>
            <a:spLocks noGrp="1"/>
          </p:cNvSpPr>
          <p:nvPr>
            <p:ph idx="1"/>
          </p:nvPr>
        </p:nvSpPr>
        <p:spPr>
          <a:xfrm>
            <a:off x="533400" y="533400"/>
            <a:ext cx="6554867" cy="3767670"/>
          </a:xfrm>
        </p:spPr>
        <p:txBody>
          <a:bodyPr anchor="ct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pPr>
              <a:defRPr/>
            </a:pPr>
            <a:fld id="{805C2A17-A323-4FBF-AC9C-C619111531ED}" type="datetimeFigureOut">
              <a:rPr lang="en-US"/>
              <a:pPr>
                <a:defRPr/>
              </a:pPr>
              <a:t>12/21/2016</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9F0BD43D-EB7A-445B-9924-8AB6DB0F3A16}" type="slidenum">
              <a:rPr lang="en-US" altLang="en-US"/>
              <a:pPr/>
              <a:t>‹#›</a:t>
            </a:fld>
            <a:endParaRPr lang="en-US" altLang="en-US"/>
          </a:p>
        </p:txBody>
      </p:sp>
    </p:spTree>
    <p:extLst>
      <p:ext uri="{BB962C8B-B14F-4D97-AF65-F5344CB8AC3E}">
        <p14:creationId xmlns="" xmlns:p14="http://schemas.microsoft.com/office/powerpoint/2010/main" val="648947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dirty="0"/>
              <a:t>Click to edit Master title style</a:t>
            </a:r>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pPr>
              <a:defRPr/>
            </a:pPr>
            <a:fld id="{C61E76CF-B999-40D7-B563-C9079E390E84}" type="datetimeFigureOut">
              <a:rPr lang="en-US"/>
              <a:pPr>
                <a:defRPr/>
              </a:pPr>
              <a:t>12/21/2016</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05CA4A72-C494-4F3D-B946-BE078879D46C}" type="slidenum">
              <a:rPr lang="en-US" altLang="en-US"/>
              <a:pPr/>
              <a:t>‹#›</a:t>
            </a:fld>
            <a:endParaRPr lang="en-US" altLang="en-US"/>
          </a:p>
        </p:txBody>
      </p:sp>
    </p:spTree>
    <p:extLst>
      <p:ext uri="{BB962C8B-B14F-4D97-AF65-F5344CB8AC3E}">
        <p14:creationId xmlns="" xmlns:p14="http://schemas.microsoft.com/office/powerpoint/2010/main" val="2581883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dirty="0"/>
              <a:t>Click to edit Master title style</a:t>
            </a:r>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pPr>
              <a:defRPr/>
            </a:pPr>
            <a:fld id="{CB5CC5CD-3C0A-4ECC-8673-CF782E8A6F43}" type="datetimeFigureOut">
              <a:rPr lang="en-US"/>
              <a:pPr>
                <a:defRPr/>
              </a:pPr>
              <a:t>12/21/2016</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3226E255-1724-4076-A563-1A6E85669940}" type="slidenum">
              <a:rPr lang="en-US" altLang="en-US"/>
              <a:pPr/>
              <a:t>‹#›</a:t>
            </a:fld>
            <a:endParaRPr lang="en-US" altLang="en-US"/>
          </a:p>
        </p:txBody>
      </p:sp>
    </p:spTree>
    <p:extLst>
      <p:ext uri="{BB962C8B-B14F-4D97-AF65-F5344CB8AC3E}">
        <p14:creationId xmlns="" xmlns:p14="http://schemas.microsoft.com/office/powerpoint/2010/main" val="2539488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dirty="0"/>
              <a:t>Click to edit Master title style</a:t>
            </a:r>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pPr>
              <a:defRPr/>
            </a:pPr>
            <a:fld id="{4E1BF979-F5C7-4940-96A2-4640E2B24F28}" type="datetimeFigureOut">
              <a:rPr lang="en-US"/>
              <a:pPr>
                <a:defRPr/>
              </a:pPr>
              <a:t>12/21/2016</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6A85D720-FE3B-4CA0-83EF-35E03F918CB8}" type="slidenum">
              <a:rPr lang="en-US" altLang="en-US"/>
              <a:pPr/>
              <a:t>‹#›</a:t>
            </a:fld>
            <a:endParaRPr lang="en-US" altLang="en-US"/>
          </a:p>
        </p:txBody>
      </p:sp>
    </p:spTree>
    <p:extLst>
      <p:ext uri="{BB962C8B-B14F-4D97-AF65-F5344CB8AC3E}">
        <p14:creationId xmlns="" xmlns:p14="http://schemas.microsoft.com/office/powerpoint/2010/main" val="1818292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dirty="0"/>
              <a:t>Click to edit Master title style</a:t>
            </a:r>
          </a:p>
        </p:txBody>
      </p:sp>
      <p:sp>
        <p:nvSpPr>
          <p:cNvPr id="3" name="Date Placeholder 2"/>
          <p:cNvSpPr>
            <a:spLocks noGrp="1"/>
          </p:cNvSpPr>
          <p:nvPr>
            <p:ph type="dt" sz="half" idx="10"/>
          </p:nvPr>
        </p:nvSpPr>
        <p:spPr/>
        <p:txBody>
          <a:bodyPr/>
          <a:lstStyle/>
          <a:p>
            <a:pPr>
              <a:defRPr/>
            </a:pPr>
            <a:fld id="{DCB9DE32-990A-4C5B-965D-28D46EFFD2BA}" type="datetimeFigureOut">
              <a:rPr lang="en-US"/>
              <a:pPr>
                <a:defRPr/>
              </a:pPr>
              <a:t>12/21/2016</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6486E130-845D-4D28-9280-DCC8062D5DF6}" type="slidenum">
              <a:rPr lang="en-US" altLang="en-US"/>
              <a:pPr/>
              <a:t>‹#›</a:t>
            </a:fld>
            <a:endParaRPr lang="en-US" altLang="en-US"/>
          </a:p>
        </p:txBody>
      </p:sp>
    </p:spTree>
    <p:extLst>
      <p:ext uri="{BB962C8B-B14F-4D97-AF65-F5344CB8AC3E}">
        <p14:creationId xmlns="" xmlns:p14="http://schemas.microsoft.com/office/powerpoint/2010/main" val="796474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1BD8C5E-F035-4A7A-A724-BCF7A9C71685}" type="datetimeFigureOut">
              <a:rPr lang="en-US"/>
              <a:pPr>
                <a:defRPr/>
              </a:pPr>
              <a:t>12/21/2016</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5C962CBB-1DF3-485A-A628-DD980E6FC4B0}" type="slidenum">
              <a:rPr lang="en-US" altLang="en-US"/>
              <a:pPr/>
              <a:t>‹#›</a:t>
            </a:fld>
            <a:endParaRPr lang="en-US" altLang="en-US"/>
          </a:p>
        </p:txBody>
      </p:sp>
    </p:spTree>
    <p:extLst>
      <p:ext uri="{BB962C8B-B14F-4D97-AF65-F5344CB8AC3E}">
        <p14:creationId xmlns="" xmlns:p14="http://schemas.microsoft.com/office/powerpoint/2010/main" val="1747169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dirty="0"/>
              <a:t>Click to edit Master title style</a:t>
            </a:r>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p>
            <a:pPr>
              <a:defRPr/>
            </a:pPr>
            <a:fld id="{9336BE58-45FD-4DCB-9F72-1F3C7B69F6A9}" type="datetimeFigureOut">
              <a:rPr lang="en-US"/>
              <a:pPr>
                <a:defRPr/>
              </a:pPr>
              <a:t>12/21/2016</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3954D421-A6B4-4E4E-92B8-07A1473EA7DD}" type="slidenum">
              <a:rPr lang="en-US" altLang="en-US"/>
              <a:pPr/>
              <a:t>‹#›</a:t>
            </a:fld>
            <a:endParaRPr lang="en-US" altLang="en-US"/>
          </a:p>
        </p:txBody>
      </p:sp>
    </p:spTree>
    <p:extLst>
      <p:ext uri="{BB962C8B-B14F-4D97-AF65-F5344CB8AC3E}">
        <p14:creationId xmlns="" xmlns:p14="http://schemas.microsoft.com/office/powerpoint/2010/main" val="2782651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dirty="0"/>
              <a:t>Click to edit Master title style</a:t>
            </a:r>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p>
            <a:pPr>
              <a:defRPr/>
            </a:pPr>
            <a:fld id="{EA099BD1-28C3-43DB-A638-3480A408B061}" type="datetimeFigureOut">
              <a:rPr lang="en-US"/>
              <a:pPr>
                <a:defRPr/>
              </a:pPr>
              <a:t>12/21/2016</a:t>
            </a:fld>
            <a:endParaRPr lang="en-US"/>
          </a:p>
        </p:txBody>
      </p:sp>
      <p:sp>
        <p:nvSpPr>
          <p:cNvPr id="6" name="Footer Placeholder 5"/>
          <p:cNvSpPr>
            <a:spLocks noGrp="1"/>
          </p:cNvSpPr>
          <p:nvPr>
            <p:ph type="ftr" sz="quarter" idx="11"/>
          </p:nvPr>
        </p:nvSpPr>
        <p:spPr>
          <a:xfrm>
            <a:off x="533400" y="6172200"/>
            <a:ext cx="5811724" cy="365125"/>
          </a:xfrm>
        </p:spPr>
        <p:txBody>
          <a:bodyPr/>
          <a:lstStyle/>
          <a:p>
            <a:pPr>
              <a:defRPr/>
            </a:pPr>
            <a:endParaRPr lang="en-US"/>
          </a:p>
        </p:txBody>
      </p:sp>
      <p:sp>
        <p:nvSpPr>
          <p:cNvPr id="7" name="Slide Number Placeholder 6"/>
          <p:cNvSpPr>
            <a:spLocks noGrp="1"/>
          </p:cNvSpPr>
          <p:nvPr>
            <p:ph type="sldNum" sz="quarter" idx="12"/>
          </p:nvPr>
        </p:nvSpPr>
        <p:spPr/>
        <p:txBody>
          <a:bodyPr/>
          <a:lstStyle/>
          <a:p>
            <a:fld id="{7C8AE671-0215-4C53-B0A7-86FDEA817915}" type="slidenum">
              <a:rPr lang="en-US" altLang="en-US"/>
              <a:pPr/>
              <a:t>‹#›</a:t>
            </a:fld>
            <a:endParaRPr lang="en-US" altLang="en-US"/>
          </a:p>
        </p:txBody>
      </p:sp>
    </p:spTree>
    <p:extLst>
      <p:ext uri="{BB962C8B-B14F-4D97-AF65-F5344CB8AC3E}">
        <p14:creationId xmlns="" xmlns:p14="http://schemas.microsoft.com/office/powerpoint/2010/main" val="908142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pPr>
              <a:defRPr/>
            </a:pPr>
            <a:fld id="{C61C4E86-96A4-45A3-A522-A27B4C6437E1}" type="datetimeFigureOut">
              <a:rPr lang="en-US"/>
              <a:pPr>
                <a:defRPr/>
              </a:pPr>
              <a:t>12/21/2016</a:t>
            </a:fld>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F6E08F5D-B6FA-4DB3-93E8-D43CFFE4D7DB}" type="slidenum">
              <a:rPr lang="en-US" altLang="en-US"/>
              <a:pPr/>
              <a:t>‹#›</a:t>
            </a:fld>
            <a:endParaRPr lang="en-US" altLang="en-US"/>
          </a:p>
        </p:txBody>
      </p:sp>
    </p:spTree>
    <p:extLst>
      <p:ext uri="{BB962C8B-B14F-4D97-AF65-F5344CB8AC3E}">
        <p14:creationId xmlns="" xmlns:p14="http://schemas.microsoft.com/office/powerpoint/2010/main" val="3441861127"/>
      </p:ext>
    </p:extLst>
  </p:cSld>
  <p:clrMap bg1="dk1" tx1="lt1" bg2="dk2" tx2="lt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 id="2147483962" r:id="rId12"/>
    <p:sldLayoutId id="2147483963" r:id="rId13"/>
    <p:sldLayoutId id="2147483964" r:id="rId14"/>
    <p:sldLayoutId id="2147483965" r:id="rId15"/>
    <p:sldLayoutId id="2147483966" r:id="rId16"/>
    <p:sldLayoutId id="2147483967"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2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potrace.sourceforge.net/potracelib.pdf" TargetMode="External"/><Relationship Id="rId2" Type="http://schemas.openxmlformats.org/officeDocument/2006/relationships/hyperlink" Target="http://potrace.sourceforge.net/potrace.pdf" TargetMode="External"/><Relationship Id="rId1" Type="http://schemas.openxmlformats.org/officeDocument/2006/relationships/slideLayout" Target="../slideLayouts/slideLayout2.xml"/><Relationship Id="rId4" Type="http://schemas.openxmlformats.org/officeDocument/2006/relationships/hyperlink" Target="http://fileadmin.cs.lth.se/cs/Personal/Michael_Doggett/pubs/buchanan12-vectorization.pdf"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1066800" y="457200"/>
            <a:ext cx="7772400" cy="1470025"/>
          </a:xfrm>
        </p:spPr>
        <p:txBody>
          <a:bodyPr>
            <a:normAutofit/>
          </a:bodyPr>
          <a:lstStyle/>
          <a:p>
            <a:pPr eaLnBrk="1" fontAlgn="auto" hangingPunct="1">
              <a:spcAft>
                <a:spcPts val="0"/>
              </a:spcAft>
              <a:defRPr/>
            </a:pPr>
            <a:r>
              <a:rPr lang="en-US" sz="3200" b="1" dirty="0">
                <a:solidFill>
                  <a:schemeClr val="tx1"/>
                </a:solidFill>
              </a:rPr>
              <a:t>Bitmap Image Vectorization using Potrace Algorithm</a:t>
            </a:r>
          </a:p>
        </p:txBody>
      </p:sp>
      <p:sp>
        <p:nvSpPr>
          <p:cNvPr id="3" name="Subtitle 2"/>
          <p:cNvSpPr>
            <a:spLocks noGrp="1"/>
          </p:cNvSpPr>
          <p:nvPr>
            <p:ph type="subTitle" idx="1"/>
          </p:nvPr>
        </p:nvSpPr>
        <p:spPr>
          <a:xfrm>
            <a:off x="1447800" y="2590800"/>
            <a:ext cx="6400800" cy="914400"/>
          </a:xfrm>
        </p:spPr>
        <p:txBody>
          <a:bodyPr rtlCol="0">
            <a:normAutofit/>
          </a:bodyPr>
          <a:lstStyle/>
          <a:p>
            <a:pPr eaLnBrk="1" fontAlgn="auto" hangingPunct="1">
              <a:spcAft>
                <a:spcPts val="0"/>
              </a:spcAft>
              <a:buFont typeface="Wingdings 2"/>
              <a:buNone/>
              <a:defRPr/>
            </a:pPr>
            <a:r>
              <a:rPr lang="en-US" b="1" dirty="0"/>
              <a:t>Graduation Project </a:t>
            </a:r>
          </a:p>
          <a:p>
            <a:pPr eaLnBrk="1" fontAlgn="auto" hangingPunct="1">
              <a:spcAft>
                <a:spcPts val="0"/>
              </a:spcAft>
              <a:buFont typeface="Wingdings 2"/>
              <a:buNone/>
              <a:defRPr/>
            </a:pPr>
            <a:r>
              <a:rPr lang="en-US" b="1" dirty="0"/>
              <a:t>Graphics Editor</a:t>
            </a:r>
          </a:p>
        </p:txBody>
      </p:sp>
      <p:sp>
        <p:nvSpPr>
          <p:cNvPr id="8196" name="TextBox 3"/>
          <p:cNvSpPr txBox="1">
            <a:spLocks noChangeArrowheads="1"/>
          </p:cNvSpPr>
          <p:nvPr/>
        </p:nvSpPr>
        <p:spPr bwMode="auto">
          <a:xfrm>
            <a:off x="228600" y="5983287"/>
            <a:ext cx="5943600"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latin typeface="Calibri" panose="020F0502020204030204" pitchFamily="34" charset="0"/>
              </a:rPr>
              <a:t>Reference = Potrace: a polygon-based tracing algorithm,</a:t>
            </a:r>
          </a:p>
          <a:p>
            <a:pPr eaLnBrk="1" hangingPunct="1"/>
            <a:r>
              <a:rPr lang="en-US" altLang="en-US">
                <a:latin typeface="Calibri" panose="020F0502020204030204" pitchFamily="34" charset="0"/>
              </a:rPr>
              <a:t>Peter Selinger, September 20, 2003.</a:t>
            </a:r>
          </a:p>
        </p:txBody>
      </p:sp>
      <p:pic>
        <p:nvPicPr>
          <p:cNvPr id="8197" name="Picture 6" descr="E:\vectorization\GraphicsEditorlogo.pn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486400" y="3276600"/>
            <a:ext cx="3717925" cy="31543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514600" y="457200"/>
            <a:ext cx="4495800" cy="646113"/>
          </a:xfrm>
          <a:prstGeom prst="rect">
            <a:avLst/>
          </a:prstGeom>
          <a:noFill/>
        </p:spPr>
        <p:txBody>
          <a:bodyPr>
            <a:spAutoFit/>
          </a:bodyPr>
          <a:lstStyle/>
          <a:p>
            <a:pPr fontAlgn="auto">
              <a:spcBef>
                <a:spcPts val="0"/>
              </a:spcBef>
              <a:spcAft>
                <a:spcPts val="0"/>
              </a:spcAft>
              <a:defRPr/>
            </a:pPr>
            <a:r>
              <a:rPr lang="en-US" sz="3600" b="1" dirty="0">
                <a:solidFill>
                  <a:schemeClr val="bg2">
                    <a:lumMod val="75000"/>
                  </a:schemeClr>
                </a:solidFill>
                <a:latin typeface="+mn-lt"/>
                <a:cs typeface="+mn-cs"/>
              </a:rPr>
              <a:t>Path Generation</a:t>
            </a:r>
          </a:p>
        </p:txBody>
      </p:sp>
      <p:sp>
        <p:nvSpPr>
          <p:cNvPr id="5" name="مستطيل 4"/>
          <p:cNvSpPr/>
          <p:nvPr/>
        </p:nvSpPr>
        <p:spPr>
          <a:xfrm>
            <a:off x="533400" y="1979474"/>
            <a:ext cx="7772400" cy="2031325"/>
          </a:xfrm>
          <a:prstGeom prst="rect">
            <a:avLst/>
          </a:prstGeom>
        </p:spPr>
        <p:txBody>
          <a:bodyPr wrap="square">
            <a:spAutoFit/>
          </a:bodyPr>
          <a:lstStyle/>
          <a:p>
            <a:pPr>
              <a:defRPr/>
            </a:pPr>
            <a:r>
              <a:rPr lang="en-US" b="1" dirty="0" smtClean="0"/>
              <a:t>Every time we have found a closed path, we remove it from the graph by inverting all the pixel colors in its interior. </a:t>
            </a:r>
          </a:p>
          <a:p>
            <a:pPr>
              <a:defRPr/>
            </a:pPr>
            <a:r>
              <a:rPr lang="en-US" b="1" dirty="0" smtClean="0"/>
              <a:t>This defines a new bitmap, to which we apply the algorithm recursively until there are no more black pixels left. of the </a:t>
            </a:r>
            <a:r>
              <a:rPr lang="en-US" b="1" dirty="0" err="1" smtClean="0"/>
              <a:t>Potrace</a:t>
            </a:r>
            <a:r>
              <a:rPr lang="en-US" b="1" dirty="0" smtClean="0"/>
              <a:t> algorithm. </a:t>
            </a:r>
          </a:p>
          <a:p>
            <a:pPr>
              <a:defRPr/>
            </a:pPr>
            <a:r>
              <a:rPr lang="en-US" b="1" dirty="0" smtClean="0"/>
              <a:t>Look at each path independently.</a:t>
            </a:r>
            <a:endParaRPr lang="ar-SA" b="1" dirty="0" smtClean="0"/>
          </a:p>
          <a:p>
            <a:pPr>
              <a:defRPr/>
            </a:pPr>
            <a:endParaRPr lang="ar-SA" b="1" dirty="0"/>
          </a:p>
        </p:txBody>
      </p:sp>
      <p:sp>
        <p:nvSpPr>
          <p:cNvPr id="7" name="شكل بيضاوي 6"/>
          <p:cNvSpPr/>
          <p:nvPr/>
        </p:nvSpPr>
        <p:spPr>
          <a:xfrm>
            <a:off x="8458200" y="6248400"/>
            <a:ext cx="457200" cy="3810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Y" sz="1000" dirty="0" smtClean="0">
                <a:solidFill>
                  <a:schemeClr val="bg2">
                    <a:lumMod val="60000"/>
                    <a:lumOff val="40000"/>
                  </a:schemeClr>
                </a:solidFill>
              </a:rPr>
              <a:t>10</a:t>
            </a:r>
            <a:endParaRPr lang="en-US" sz="1000" dirty="0">
              <a:solidFill>
                <a:schemeClr val="bg2">
                  <a:lumMod val="60000"/>
                  <a:lumOff val="40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838200" y="1447800"/>
          <a:ext cx="7499352" cy="3708400"/>
        </p:xfrm>
        <a:graphic>
          <a:graphicData uri="http://schemas.openxmlformats.org/drawingml/2006/table">
            <a:tbl>
              <a:tblPr rtl="1" firstRow="1" bandRow="1">
                <a:tableStyleId>{5940675A-B579-460E-94D1-54222C63F5DA}</a:tableStyleId>
              </a:tblPr>
              <a:tblGrid>
                <a:gridCol w="937419">
                  <a:extLst>
                    <a:ext uri="{9D8B030D-6E8A-4147-A177-3AD203B41FA5}">
                      <a16:colId xmlns="" xmlns:a16="http://schemas.microsoft.com/office/drawing/2014/main" val="20000"/>
                    </a:ext>
                  </a:extLst>
                </a:gridCol>
                <a:gridCol w="937419">
                  <a:extLst>
                    <a:ext uri="{9D8B030D-6E8A-4147-A177-3AD203B41FA5}">
                      <a16:colId xmlns="" xmlns:a16="http://schemas.microsoft.com/office/drawing/2014/main" val="20001"/>
                    </a:ext>
                  </a:extLst>
                </a:gridCol>
                <a:gridCol w="937419">
                  <a:extLst>
                    <a:ext uri="{9D8B030D-6E8A-4147-A177-3AD203B41FA5}">
                      <a16:colId xmlns="" xmlns:a16="http://schemas.microsoft.com/office/drawing/2014/main" val="20002"/>
                    </a:ext>
                  </a:extLst>
                </a:gridCol>
                <a:gridCol w="937419">
                  <a:extLst>
                    <a:ext uri="{9D8B030D-6E8A-4147-A177-3AD203B41FA5}">
                      <a16:colId xmlns="" xmlns:a16="http://schemas.microsoft.com/office/drawing/2014/main" val="20003"/>
                    </a:ext>
                  </a:extLst>
                </a:gridCol>
                <a:gridCol w="937419">
                  <a:extLst>
                    <a:ext uri="{9D8B030D-6E8A-4147-A177-3AD203B41FA5}">
                      <a16:colId xmlns="" xmlns:a16="http://schemas.microsoft.com/office/drawing/2014/main" val="20004"/>
                    </a:ext>
                  </a:extLst>
                </a:gridCol>
                <a:gridCol w="937419">
                  <a:extLst>
                    <a:ext uri="{9D8B030D-6E8A-4147-A177-3AD203B41FA5}">
                      <a16:colId xmlns="" xmlns:a16="http://schemas.microsoft.com/office/drawing/2014/main" val="20005"/>
                    </a:ext>
                  </a:extLst>
                </a:gridCol>
                <a:gridCol w="937419">
                  <a:extLst>
                    <a:ext uri="{9D8B030D-6E8A-4147-A177-3AD203B41FA5}">
                      <a16:colId xmlns="" xmlns:a16="http://schemas.microsoft.com/office/drawing/2014/main" val="20006"/>
                    </a:ext>
                  </a:extLst>
                </a:gridCol>
                <a:gridCol w="937419">
                  <a:extLst>
                    <a:ext uri="{9D8B030D-6E8A-4147-A177-3AD203B41FA5}">
                      <a16:colId xmlns="" xmlns:a16="http://schemas.microsoft.com/office/drawing/2014/main" val="20007"/>
                    </a:ext>
                  </a:extLst>
                </a:gridCol>
              </a:tblGrid>
              <a:tr h="370840">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extLst>
                  <a:ext uri="{0D108BD9-81ED-4DB2-BD59-A6C34878D82A}">
                    <a16:rowId xmlns="" xmlns:a16="http://schemas.microsoft.com/office/drawing/2014/main" val="10000"/>
                  </a:ext>
                </a:extLst>
              </a:tr>
              <a:tr h="370840">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extLst>
                  <a:ext uri="{0D108BD9-81ED-4DB2-BD59-A6C34878D82A}">
                    <a16:rowId xmlns="" xmlns:a16="http://schemas.microsoft.com/office/drawing/2014/main" val="10001"/>
                  </a:ext>
                </a:extLst>
              </a:tr>
              <a:tr h="370840">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1</a:t>
                      </a:r>
                      <a:endParaRPr lang="ar-SA" dirty="0"/>
                    </a:p>
                  </a:txBody>
                  <a:tcPr/>
                </a:tc>
                <a:tc>
                  <a:txBody>
                    <a:bodyPr/>
                    <a:lstStyle/>
                    <a:p>
                      <a:pPr rtl="1"/>
                      <a:r>
                        <a:rPr lang="en-US" dirty="0"/>
                        <a:t>1</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extLst>
                  <a:ext uri="{0D108BD9-81ED-4DB2-BD59-A6C34878D82A}">
                    <a16:rowId xmlns="" xmlns:a16="http://schemas.microsoft.com/office/drawing/2014/main" val="10002"/>
                  </a:ext>
                </a:extLst>
              </a:tr>
              <a:tr h="370840">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extLst>
                  <a:ext uri="{0D108BD9-81ED-4DB2-BD59-A6C34878D82A}">
                    <a16:rowId xmlns="" xmlns:a16="http://schemas.microsoft.com/office/drawing/2014/main" val="10003"/>
                  </a:ext>
                </a:extLst>
              </a:tr>
              <a:tr h="370840">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extLst>
                  <a:ext uri="{0D108BD9-81ED-4DB2-BD59-A6C34878D82A}">
                    <a16:rowId xmlns="" xmlns:a16="http://schemas.microsoft.com/office/drawing/2014/main" val="10004"/>
                  </a:ext>
                </a:extLst>
              </a:tr>
              <a:tr h="370840">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extLst>
                  <a:ext uri="{0D108BD9-81ED-4DB2-BD59-A6C34878D82A}">
                    <a16:rowId xmlns="" xmlns:a16="http://schemas.microsoft.com/office/drawing/2014/main" val="10005"/>
                  </a:ext>
                </a:extLst>
              </a:tr>
              <a:tr h="370840">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extLst>
                  <a:ext uri="{0D108BD9-81ED-4DB2-BD59-A6C34878D82A}">
                    <a16:rowId xmlns="" xmlns:a16="http://schemas.microsoft.com/office/drawing/2014/main" val="10006"/>
                  </a:ext>
                </a:extLst>
              </a:tr>
              <a:tr h="370840">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extLst>
                  <a:ext uri="{0D108BD9-81ED-4DB2-BD59-A6C34878D82A}">
                    <a16:rowId xmlns="" xmlns:a16="http://schemas.microsoft.com/office/drawing/2014/main" val="10007"/>
                  </a:ext>
                </a:extLst>
              </a:tr>
              <a:tr h="370840">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extLst>
                  <a:ext uri="{0D108BD9-81ED-4DB2-BD59-A6C34878D82A}">
                    <a16:rowId xmlns="" xmlns:a16="http://schemas.microsoft.com/office/drawing/2014/main" val="10008"/>
                  </a:ext>
                </a:extLst>
              </a:tr>
              <a:tr h="370840">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extLst>
                  <a:ext uri="{0D108BD9-81ED-4DB2-BD59-A6C34878D82A}">
                    <a16:rowId xmlns="" xmlns:a16="http://schemas.microsoft.com/office/drawing/2014/main" val="10009"/>
                  </a:ext>
                </a:extLst>
              </a:tr>
            </a:tbl>
          </a:graphicData>
        </a:graphic>
      </p:graphicFrame>
      <p:cxnSp>
        <p:nvCxnSpPr>
          <p:cNvPr id="5" name="Straight Connector 4"/>
          <p:cNvCxnSpPr/>
          <p:nvPr/>
        </p:nvCxnSpPr>
        <p:spPr>
          <a:xfrm>
            <a:off x="3581402" y="2590800"/>
            <a:ext cx="19482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6" name="Straight Connector 5"/>
          <p:cNvCxnSpPr/>
          <p:nvPr/>
        </p:nvCxnSpPr>
        <p:spPr>
          <a:xfrm flipV="1">
            <a:off x="5558402" y="2133600"/>
            <a:ext cx="4200" cy="457200"/>
          </a:xfrm>
          <a:prstGeom prst="line">
            <a:avLst/>
          </a:prstGeom>
        </p:spPr>
        <p:style>
          <a:lnRef idx="3">
            <a:schemeClr val="accent6"/>
          </a:lnRef>
          <a:fillRef idx="0">
            <a:schemeClr val="accent6"/>
          </a:fillRef>
          <a:effectRef idx="2">
            <a:schemeClr val="accent6"/>
          </a:effectRef>
          <a:fontRef idx="minor">
            <a:schemeClr val="tx1"/>
          </a:fontRef>
        </p:style>
      </p:cxnSp>
      <p:cxnSp>
        <p:nvCxnSpPr>
          <p:cNvPr id="7" name="Straight Connector 6"/>
          <p:cNvCxnSpPr/>
          <p:nvPr/>
        </p:nvCxnSpPr>
        <p:spPr>
          <a:xfrm>
            <a:off x="3581402" y="2133600"/>
            <a:ext cx="19812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8" name="Straight Connector 7"/>
          <p:cNvCxnSpPr/>
          <p:nvPr/>
        </p:nvCxnSpPr>
        <p:spPr>
          <a:xfrm>
            <a:off x="3581402" y="2133600"/>
            <a:ext cx="1" cy="457200"/>
          </a:xfrm>
          <a:prstGeom prst="line">
            <a:avLst/>
          </a:prstGeom>
        </p:spPr>
        <p:style>
          <a:lnRef idx="3">
            <a:schemeClr val="accent6"/>
          </a:lnRef>
          <a:fillRef idx="0">
            <a:schemeClr val="accent6"/>
          </a:fillRef>
          <a:effectRef idx="2">
            <a:schemeClr val="accent6"/>
          </a:effectRef>
          <a:fontRef idx="minor">
            <a:schemeClr val="tx1"/>
          </a:fontRef>
        </p:style>
      </p:cxnSp>
      <p:sp>
        <p:nvSpPr>
          <p:cNvPr id="11" name="شكل بيضاوي 10"/>
          <p:cNvSpPr/>
          <p:nvPr/>
        </p:nvSpPr>
        <p:spPr>
          <a:xfrm>
            <a:off x="8458200" y="6248400"/>
            <a:ext cx="457200" cy="3810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Y" sz="1000" dirty="0" smtClean="0">
                <a:solidFill>
                  <a:schemeClr val="bg2">
                    <a:lumMod val="60000"/>
                    <a:lumOff val="40000"/>
                  </a:schemeClr>
                </a:solidFill>
              </a:rPr>
              <a:t>11</a:t>
            </a:r>
            <a:endParaRPr lang="en-US" sz="1000" dirty="0">
              <a:solidFill>
                <a:schemeClr val="bg2">
                  <a:lumMod val="60000"/>
                  <a:lumOff val="4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right)">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up)">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0"/>
            <a:ext cx="6554867" cy="1524000"/>
          </a:xfrm>
        </p:spPr>
        <p:txBody>
          <a:bodyPr/>
          <a:lstStyle/>
          <a:p>
            <a:pPr eaLnBrk="1" fontAlgn="auto" hangingPunct="1">
              <a:spcAft>
                <a:spcPts val="0"/>
              </a:spcAft>
              <a:defRPr/>
            </a:pPr>
            <a:r>
              <a:rPr lang="en-US" b="1" dirty="0">
                <a:solidFill>
                  <a:schemeClr val="bg2">
                    <a:lumMod val="75000"/>
                  </a:schemeClr>
                </a:solidFill>
              </a:rPr>
              <a:t>Despeckle</a:t>
            </a:r>
          </a:p>
        </p:txBody>
      </p:sp>
      <p:sp>
        <p:nvSpPr>
          <p:cNvPr id="6" name="مستطيل 5"/>
          <p:cNvSpPr/>
          <p:nvPr/>
        </p:nvSpPr>
        <p:spPr>
          <a:xfrm>
            <a:off x="762000" y="1981200"/>
            <a:ext cx="6477000" cy="2585323"/>
          </a:xfrm>
          <a:prstGeom prst="rect">
            <a:avLst/>
          </a:prstGeom>
        </p:spPr>
        <p:txBody>
          <a:bodyPr wrap="square">
            <a:spAutoFit/>
          </a:bodyPr>
          <a:lstStyle/>
          <a:p>
            <a:pPr marL="457200" indent="-457200">
              <a:buFont typeface="+mj-lt"/>
              <a:buAutoNum type="arabicPeriod"/>
              <a:defRPr/>
            </a:pPr>
            <a:r>
              <a:rPr lang="en-US" b="1" dirty="0" err="1" smtClean="0"/>
              <a:t>Despeckling</a:t>
            </a:r>
            <a:r>
              <a:rPr lang="en-US" b="1" dirty="0" smtClean="0"/>
              <a:t> is done to remove closed paths which may have been due to noise  formed during scanning</a:t>
            </a:r>
          </a:p>
          <a:p>
            <a:pPr marL="457200" indent="-457200">
              <a:buFont typeface="+mj-lt"/>
              <a:buAutoNum type="arabicPeriod"/>
              <a:defRPr/>
            </a:pPr>
            <a:endParaRPr lang="en-US" b="1" dirty="0" smtClean="0"/>
          </a:p>
          <a:p>
            <a:pPr marL="457200" indent="-457200">
              <a:buFont typeface="+mj-lt"/>
              <a:buAutoNum type="arabicPeriod"/>
              <a:defRPr/>
            </a:pPr>
            <a:r>
              <a:rPr lang="en-US" b="1" dirty="0" smtClean="0"/>
              <a:t>The </a:t>
            </a:r>
            <a:r>
              <a:rPr lang="en-US" b="1" dirty="0" err="1" smtClean="0"/>
              <a:t>turdsize</a:t>
            </a:r>
            <a:r>
              <a:rPr lang="en-US" b="1" dirty="0" smtClean="0"/>
              <a:t> parameter can be used to “</a:t>
            </a:r>
            <a:r>
              <a:rPr lang="en-US" b="1" dirty="0" err="1" smtClean="0"/>
              <a:t>despeckle</a:t>
            </a:r>
            <a:r>
              <a:rPr lang="en-US" b="1" dirty="0" smtClean="0"/>
              <a:t>” the bitmap to be traced, by removing all curves whose enclosed area is below the given threshold. its useful range is from 0 to infinity</a:t>
            </a:r>
          </a:p>
          <a:p>
            <a:pPr marL="457200" indent="-457200">
              <a:buFont typeface="+mj-lt"/>
              <a:buAutoNum type="arabicPeriod"/>
              <a:defRPr/>
            </a:pPr>
            <a:endParaRPr lang="en-US" b="1" dirty="0" smtClean="0"/>
          </a:p>
          <a:p>
            <a:pPr marL="457200" indent="-457200">
              <a:buFont typeface="+mj-lt"/>
              <a:buAutoNum type="arabicPeriod"/>
              <a:defRPr/>
            </a:pPr>
            <a:endParaRPr lang="ar-SA" b="1" dirty="0"/>
          </a:p>
        </p:txBody>
      </p:sp>
      <p:sp>
        <p:nvSpPr>
          <p:cNvPr id="8" name="شكل بيضاوي 7"/>
          <p:cNvSpPr/>
          <p:nvPr/>
        </p:nvSpPr>
        <p:spPr>
          <a:xfrm>
            <a:off x="8458200" y="6248400"/>
            <a:ext cx="457200" cy="3810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Y" sz="1000" dirty="0" smtClean="0">
                <a:solidFill>
                  <a:schemeClr val="bg2">
                    <a:lumMod val="60000"/>
                    <a:lumOff val="40000"/>
                  </a:schemeClr>
                </a:solidFill>
              </a:rPr>
              <a:t>12</a:t>
            </a:r>
            <a:endParaRPr lang="en-US" sz="1000" dirty="0">
              <a:solidFill>
                <a:schemeClr val="bg2">
                  <a:lumMod val="60000"/>
                  <a:lumOff val="40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4" descr="despeckle_tips.gif"/>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33400" y="0"/>
            <a:ext cx="8229600" cy="69220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شكل بيضاوي 4"/>
          <p:cNvSpPr/>
          <p:nvPr/>
        </p:nvSpPr>
        <p:spPr>
          <a:xfrm>
            <a:off x="8458200" y="6248400"/>
            <a:ext cx="457200" cy="3810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Y" sz="1000" dirty="0" smtClean="0">
                <a:solidFill>
                  <a:schemeClr val="bg2">
                    <a:lumMod val="60000"/>
                    <a:lumOff val="40000"/>
                  </a:schemeClr>
                </a:solidFill>
              </a:rPr>
              <a:t>13</a:t>
            </a:r>
            <a:endParaRPr lang="en-US" sz="1000" dirty="0">
              <a:solidFill>
                <a:schemeClr val="bg2">
                  <a:lumMod val="60000"/>
                  <a:lumOff val="40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6554867" cy="1524000"/>
          </a:xfrm>
        </p:spPr>
        <p:txBody>
          <a:bodyPr rtlCol="0"/>
          <a:lstStyle/>
          <a:p>
            <a:pPr eaLnBrk="1" fontAlgn="auto" hangingPunct="1">
              <a:spcAft>
                <a:spcPts val="0"/>
              </a:spcAft>
              <a:defRPr/>
            </a:pPr>
            <a:r>
              <a:rPr lang="en-US" b="1" dirty="0">
                <a:solidFill>
                  <a:schemeClr val="bg2">
                    <a:lumMod val="75000"/>
                  </a:schemeClr>
                </a:solidFill>
              </a:rPr>
              <a:t>Straight line generation</a:t>
            </a:r>
          </a:p>
        </p:txBody>
      </p:sp>
      <p:pic>
        <p:nvPicPr>
          <p:cNvPr id="21507" name="Picture 3"/>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a:xfrm>
            <a:off x="1371600" y="3933825"/>
            <a:ext cx="6858000" cy="2619375"/>
          </a:xfrm>
          <a:noFill/>
        </p:spPr>
      </p:pic>
      <p:sp>
        <p:nvSpPr>
          <p:cNvPr id="6" name="مستطيل 5"/>
          <p:cNvSpPr/>
          <p:nvPr/>
        </p:nvSpPr>
        <p:spPr>
          <a:xfrm>
            <a:off x="762000" y="1447800"/>
            <a:ext cx="6858000" cy="1938992"/>
          </a:xfrm>
          <a:prstGeom prst="rect">
            <a:avLst/>
          </a:prstGeom>
        </p:spPr>
        <p:txBody>
          <a:bodyPr wrap="square">
            <a:spAutoFit/>
          </a:bodyPr>
          <a:lstStyle/>
          <a:p>
            <a:pPr>
              <a:defRPr/>
            </a:pPr>
            <a:r>
              <a:rPr lang="en-US" sz="2000" b="1" dirty="0" smtClean="0">
                <a:latin typeface="Calibri" pitchFamily="34" charset="0"/>
              </a:rPr>
              <a:t>The Figure Below shows some examples of straight and non-straight paths. Note that in this figure, the dots represent vertices in the path, which lie at the corners, not at the centers, of the pixels of the original bitmap. The squares shown are not pixels, but</a:t>
            </a:r>
          </a:p>
          <a:p>
            <a:pPr>
              <a:defRPr/>
            </a:pPr>
            <a:r>
              <a:rPr lang="en-US" sz="2000" b="1" dirty="0" smtClean="0">
                <a:latin typeface="Calibri" pitchFamily="34" charset="0"/>
              </a:rPr>
              <a:t>rather neighborhoods of path points</a:t>
            </a:r>
            <a:r>
              <a:rPr lang="en-US" sz="2000" b="1" dirty="0" smtClean="0">
                <a:latin typeface="Calibri" pitchFamily="34" charset="0"/>
              </a:rPr>
              <a:t>.</a:t>
            </a:r>
            <a:endParaRPr lang="en-US" sz="2000" b="1" dirty="0">
              <a:latin typeface="Calibri" pitchFamily="34" charset="0"/>
            </a:endParaRPr>
          </a:p>
        </p:txBody>
      </p:sp>
      <p:sp>
        <p:nvSpPr>
          <p:cNvPr id="8" name="شكل بيضاوي 7"/>
          <p:cNvSpPr/>
          <p:nvPr/>
        </p:nvSpPr>
        <p:spPr>
          <a:xfrm>
            <a:off x="8458200" y="6248400"/>
            <a:ext cx="457200" cy="3810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Y" sz="1000" dirty="0" smtClean="0">
                <a:solidFill>
                  <a:schemeClr val="bg2">
                    <a:lumMod val="60000"/>
                    <a:lumOff val="40000"/>
                  </a:schemeClr>
                </a:solidFill>
              </a:rPr>
              <a:t>14</a:t>
            </a:r>
            <a:endParaRPr lang="en-US" sz="1000" dirty="0">
              <a:solidFill>
                <a:schemeClr val="bg2">
                  <a:lumMod val="60000"/>
                  <a:lumOff val="40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7924800" cy="1524000"/>
          </a:xfrm>
        </p:spPr>
        <p:txBody>
          <a:bodyPr rtlCol="0">
            <a:noAutofit/>
          </a:bodyPr>
          <a:lstStyle/>
          <a:p>
            <a:pPr eaLnBrk="1" fontAlgn="auto" hangingPunct="1">
              <a:spcAft>
                <a:spcPts val="0"/>
              </a:spcAft>
              <a:defRPr/>
            </a:pPr>
            <a:r>
              <a:rPr lang="en-US" sz="4000" b="1" dirty="0">
                <a:solidFill>
                  <a:schemeClr val="bg2">
                    <a:lumMod val="75000"/>
                  </a:schemeClr>
                </a:solidFill>
              </a:rPr>
              <a:t/>
            </a:r>
            <a:br>
              <a:rPr lang="en-US" sz="4000" b="1" dirty="0">
                <a:solidFill>
                  <a:schemeClr val="bg2">
                    <a:lumMod val="75000"/>
                  </a:schemeClr>
                </a:solidFill>
              </a:rPr>
            </a:br>
            <a:r>
              <a:rPr lang="en-US" sz="4000" b="1" dirty="0">
                <a:solidFill>
                  <a:schemeClr val="bg2">
                    <a:lumMod val="75000"/>
                  </a:schemeClr>
                </a:solidFill>
              </a:rPr>
              <a:t>Straight line generation after path </a:t>
            </a:r>
            <a:r>
              <a:rPr lang="en-US" sz="4000" b="1" dirty="0" smtClean="0">
                <a:solidFill>
                  <a:schemeClr val="bg2">
                    <a:lumMod val="75000"/>
                  </a:schemeClr>
                </a:solidFill>
              </a:rPr>
              <a:t>generation:</a:t>
            </a:r>
            <a:r>
              <a:rPr lang="en-US" sz="4000" b="1" dirty="0">
                <a:solidFill>
                  <a:schemeClr val="bg2">
                    <a:lumMod val="75000"/>
                  </a:schemeClr>
                </a:solidFill>
              </a:rPr>
              <a:t/>
            </a:r>
            <a:br>
              <a:rPr lang="en-US" sz="4000" b="1" dirty="0">
                <a:solidFill>
                  <a:schemeClr val="bg2">
                    <a:lumMod val="75000"/>
                  </a:schemeClr>
                </a:solidFill>
              </a:rPr>
            </a:br>
            <a:endParaRPr lang="en-US" sz="4000" b="1" dirty="0">
              <a:solidFill>
                <a:schemeClr val="bg2">
                  <a:lumMod val="75000"/>
                </a:schemeClr>
              </a:solidFill>
            </a:endParaRPr>
          </a:p>
        </p:txBody>
      </p:sp>
      <p:sp>
        <p:nvSpPr>
          <p:cNvPr id="6" name="مستطيل 5"/>
          <p:cNvSpPr/>
          <p:nvPr/>
        </p:nvSpPr>
        <p:spPr>
          <a:xfrm>
            <a:off x="1219200" y="2362200"/>
            <a:ext cx="6858000" cy="2585323"/>
          </a:xfrm>
          <a:prstGeom prst="rect">
            <a:avLst/>
          </a:prstGeom>
        </p:spPr>
        <p:txBody>
          <a:bodyPr wrap="square">
            <a:spAutoFit/>
          </a:bodyPr>
          <a:lstStyle/>
          <a:p>
            <a:pPr>
              <a:defRPr/>
            </a:pPr>
            <a:r>
              <a:rPr lang="en-US" b="1" dirty="0" smtClean="0"/>
              <a:t>Given two points z0 = (x0,y0) and z1 = (x1,y1)</a:t>
            </a:r>
          </a:p>
          <a:p>
            <a:pPr>
              <a:defRPr/>
            </a:pPr>
            <a:r>
              <a:rPr lang="en-US" b="1" dirty="0" smtClean="0"/>
              <a:t>Function max-distance: </a:t>
            </a:r>
          </a:p>
          <a:p>
            <a:pPr>
              <a:buFont typeface="Arial" pitchFamily="34" charset="0"/>
              <a:buNone/>
              <a:defRPr/>
            </a:pPr>
            <a:r>
              <a:rPr lang="en-US" b="1" dirty="0" smtClean="0"/>
              <a:t>    d(z0,z1)=max(|x1-x0|,|y1-y0|)</a:t>
            </a:r>
          </a:p>
          <a:p>
            <a:pPr>
              <a:defRPr/>
            </a:pPr>
            <a:r>
              <a:rPr lang="en-US" b="1" dirty="0" smtClean="0"/>
              <a:t>Given a non-closed path ‘</a:t>
            </a:r>
            <a:r>
              <a:rPr lang="en-US" b="1" i="1" dirty="0" smtClean="0"/>
              <a:t>p’ a line </a:t>
            </a:r>
            <a:r>
              <a:rPr lang="en-US" b="1" dirty="0" smtClean="0"/>
              <a:t>segment </a:t>
            </a:r>
            <a:r>
              <a:rPr lang="en-US" b="1" i="1" dirty="0" smtClean="0"/>
              <a:t>a b approximates the path if d(v0,a) &lt;= 1/2, d(</a:t>
            </a:r>
            <a:r>
              <a:rPr lang="en-US" b="1" i="1" dirty="0" err="1" smtClean="0"/>
              <a:t>vn,b</a:t>
            </a:r>
            <a:r>
              <a:rPr lang="en-US" b="1" i="1" dirty="0" smtClean="0"/>
              <a:t>) &lt;=1/2, and for each </a:t>
            </a:r>
            <a:r>
              <a:rPr lang="en-US" b="1" i="1" dirty="0" err="1" smtClean="0"/>
              <a:t>i</a:t>
            </a:r>
            <a:r>
              <a:rPr lang="en-US" b="1" i="1" dirty="0" smtClean="0"/>
              <a:t> = 1,2,3…,n-1, there exists some point </a:t>
            </a:r>
            <a:r>
              <a:rPr lang="en-US" b="1" i="1" dirty="0" err="1" smtClean="0"/>
              <a:t>ci</a:t>
            </a:r>
            <a:r>
              <a:rPr lang="en-US" b="1" i="1" dirty="0" smtClean="0"/>
              <a:t> on </a:t>
            </a:r>
            <a:r>
              <a:rPr lang="en-US" b="1" i="1" dirty="0" err="1" smtClean="0"/>
              <a:t>ab</a:t>
            </a:r>
            <a:r>
              <a:rPr lang="en-US" b="1" i="1" dirty="0" smtClean="0"/>
              <a:t> such that d(</a:t>
            </a:r>
            <a:r>
              <a:rPr lang="en-US" b="1" i="1" dirty="0" err="1" smtClean="0"/>
              <a:t>vi,ci</a:t>
            </a:r>
            <a:r>
              <a:rPr lang="en-US" b="1" i="1" dirty="0" smtClean="0"/>
              <a:t>) &lt;=1/2.</a:t>
            </a:r>
            <a:endParaRPr lang="en-US" b="1" dirty="0" smtClean="0"/>
          </a:p>
          <a:p>
            <a:pPr>
              <a:defRPr/>
            </a:pPr>
            <a:endParaRPr lang="en-US" b="1" dirty="0" smtClean="0"/>
          </a:p>
          <a:p>
            <a:pPr>
              <a:defRPr/>
            </a:pPr>
            <a:endParaRPr lang="ar-SA" b="1" dirty="0"/>
          </a:p>
        </p:txBody>
      </p:sp>
      <p:sp>
        <p:nvSpPr>
          <p:cNvPr id="8" name="شكل بيضاوي 7"/>
          <p:cNvSpPr/>
          <p:nvPr/>
        </p:nvSpPr>
        <p:spPr>
          <a:xfrm>
            <a:off x="8458200" y="6248400"/>
            <a:ext cx="457200" cy="3810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Y" sz="1000" dirty="0" smtClean="0">
                <a:solidFill>
                  <a:schemeClr val="bg2">
                    <a:lumMod val="60000"/>
                    <a:lumOff val="40000"/>
                  </a:schemeClr>
                </a:solidFill>
              </a:rPr>
              <a:t>15</a:t>
            </a:r>
            <a:endParaRPr lang="en-US" sz="1000" dirty="0">
              <a:solidFill>
                <a:schemeClr val="bg2">
                  <a:lumMod val="60000"/>
                  <a:lumOff val="40000"/>
                </a:schemeClr>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499350" cy="1143000"/>
          </a:xfrm>
        </p:spPr>
        <p:txBody>
          <a:bodyPr rtlCol="0"/>
          <a:lstStyle/>
          <a:p>
            <a:pPr eaLnBrk="1" fontAlgn="auto" hangingPunct="1">
              <a:spcAft>
                <a:spcPts val="0"/>
              </a:spcAft>
              <a:defRPr/>
            </a:pPr>
            <a:r>
              <a:rPr lang="en-US" b="1" dirty="0">
                <a:solidFill>
                  <a:schemeClr val="bg2">
                    <a:lumMod val="75000"/>
                  </a:schemeClr>
                </a:solidFill>
              </a:rPr>
              <a:t>    Formation of segments</a:t>
            </a:r>
          </a:p>
        </p:txBody>
      </p:sp>
      <p:sp>
        <p:nvSpPr>
          <p:cNvPr id="5" name="مستطيل 4"/>
          <p:cNvSpPr/>
          <p:nvPr/>
        </p:nvSpPr>
        <p:spPr>
          <a:xfrm>
            <a:off x="1295400" y="1166843"/>
            <a:ext cx="6172200" cy="4247317"/>
          </a:xfrm>
          <a:prstGeom prst="rect">
            <a:avLst/>
          </a:prstGeom>
        </p:spPr>
        <p:txBody>
          <a:bodyPr wrap="square">
            <a:spAutoFit/>
          </a:bodyPr>
          <a:lstStyle/>
          <a:p>
            <a:pPr marL="342900" indent="-342900">
              <a:buFont typeface="+mj-lt"/>
              <a:buAutoNum type="arabicPeriod"/>
              <a:defRPr/>
            </a:pPr>
            <a:r>
              <a:rPr lang="en-US" b="1" dirty="0" smtClean="0"/>
              <a:t> Once straight lines are constructed, the next step would be to form segments</a:t>
            </a:r>
          </a:p>
          <a:p>
            <a:pPr marL="342900" indent="-342900">
              <a:buFont typeface="+mj-lt"/>
              <a:buAutoNum type="arabicPeriod"/>
              <a:defRPr/>
            </a:pPr>
            <a:r>
              <a:rPr lang="en-US" b="1" dirty="0" smtClean="0"/>
              <a:t> We now want to construct a polygon from straight lines of the closed path </a:t>
            </a:r>
            <a:r>
              <a:rPr lang="en-US" b="1" i="1" dirty="0" smtClean="0"/>
              <a:t>p. We say that there is a possible segment from each </a:t>
            </a:r>
            <a:r>
              <a:rPr lang="en-US" b="1" i="1" dirty="0" err="1" smtClean="0"/>
              <a:t>subpath</a:t>
            </a:r>
            <a:r>
              <a:rPr lang="en-US" b="1" i="1" dirty="0" smtClean="0"/>
              <a:t> with vertices from I to j , </a:t>
            </a:r>
            <a:r>
              <a:rPr lang="en-US" b="1" dirty="0" smtClean="0"/>
              <a:t>If the </a:t>
            </a:r>
            <a:r>
              <a:rPr lang="en-US" b="1" dirty="0" err="1" smtClean="0"/>
              <a:t>subpath</a:t>
            </a:r>
            <a:r>
              <a:rPr lang="en-US" b="1" dirty="0" smtClean="0"/>
              <a:t> can be extended by one point in either direction and still be straight.</a:t>
            </a:r>
          </a:p>
          <a:p>
            <a:pPr marL="342900" indent="-342900">
              <a:buFont typeface="+mj-lt"/>
              <a:buAutoNum type="arabicPeriod"/>
              <a:defRPr/>
            </a:pPr>
            <a:r>
              <a:rPr lang="en-US" b="1" dirty="0" smtClean="0"/>
              <a:t> After forming segments ,the  next step would be to connect them to form a closed polygon</a:t>
            </a:r>
          </a:p>
          <a:p>
            <a:pPr marL="342900" indent="-342900">
              <a:buFont typeface="+mj-lt"/>
              <a:buAutoNum type="arabicPeriod"/>
              <a:defRPr/>
            </a:pPr>
            <a:r>
              <a:rPr lang="en-US" b="1" dirty="0" smtClean="0"/>
              <a:t> Here the algorithm decides between a sub – optimal &amp; optimal polygon</a:t>
            </a:r>
          </a:p>
          <a:p>
            <a:pPr marL="342900" indent="-342900">
              <a:buFont typeface="+mj-lt"/>
              <a:buAutoNum type="arabicPeriod"/>
              <a:defRPr/>
            </a:pPr>
            <a:r>
              <a:rPr lang="en-US" b="1" dirty="0" smtClean="0"/>
              <a:t> An optimal polygon is one which has lesser number of segments</a:t>
            </a:r>
          </a:p>
          <a:p>
            <a:pPr marL="342900" indent="-342900">
              <a:buFont typeface="+mj-lt"/>
              <a:buAutoNum type="arabicPeriod"/>
              <a:defRPr/>
            </a:pPr>
            <a:endParaRPr lang="en-US" b="1" dirty="0" smtClean="0"/>
          </a:p>
          <a:p>
            <a:pPr>
              <a:defRPr/>
            </a:pPr>
            <a:endParaRPr lang="ar-SA" b="1" dirty="0"/>
          </a:p>
        </p:txBody>
      </p:sp>
      <p:sp>
        <p:nvSpPr>
          <p:cNvPr id="7" name="شكل بيضاوي 6"/>
          <p:cNvSpPr/>
          <p:nvPr/>
        </p:nvSpPr>
        <p:spPr>
          <a:xfrm>
            <a:off x="8458200" y="6248400"/>
            <a:ext cx="457200" cy="3810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Y" sz="1000" dirty="0" smtClean="0">
                <a:solidFill>
                  <a:schemeClr val="bg2">
                    <a:lumMod val="60000"/>
                    <a:lumOff val="40000"/>
                  </a:schemeClr>
                </a:solidFill>
              </a:rPr>
              <a:t>16</a:t>
            </a:r>
            <a:endParaRPr lang="en-US" sz="1000" dirty="0">
              <a:solidFill>
                <a:schemeClr val="bg2">
                  <a:lumMod val="60000"/>
                  <a:lumOff val="40000"/>
                </a:scheme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0"/>
            <a:ext cx="6554867" cy="1524000"/>
          </a:xfrm>
        </p:spPr>
        <p:txBody>
          <a:bodyPr rtlCol="0"/>
          <a:lstStyle/>
          <a:p>
            <a:pPr eaLnBrk="1" fontAlgn="auto" hangingPunct="1">
              <a:spcAft>
                <a:spcPts val="0"/>
              </a:spcAft>
              <a:defRPr/>
            </a:pPr>
            <a:r>
              <a:rPr lang="en-US" b="1" dirty="0" smtClean="0">
                <a:solidFill>
                  <a:schemeClr val="bg2">
                    <a:lumMod val="75000"/>
                  </a:schemeClr>
                </a:solidFill>
              </a:rPr>
              <a:t>Smoothening:</a:t>
            </a:r>
            <a:endParaRPr lang="en-US" b="1" dirty="0">
              <a:solidFill>
                <a:schemeClr val="bg2">
                  <a:lumMod val="75000"/>
                </a:schemeClr>
              </a:solidFill>
            </a:endParaRPr>
          </a:p>
        </p:txBody>
      </p:sp>
      <p:sp>
        <p:nvSpPr>
          <p:cNvPr id="5" name="مستطيل 4"/>
          <p:cNvSpPr/>
          <p:nvPr/>
        </p:nvSpPr>
        <p:spPr>
          <a:xfrm>
            <a:off x="1143000" y="1600200"/>
            <a:ext cx="6400800" cy="2554545"/>
          </a:xfrm>
          <a:prstGeom prst="rect">
            <a:avLst/>
          </a:prstGeom>
        </p:spPr>
        <p:txBody>
          <a:bodyPr wrap="square">
            <a:spAutoFit/>
          </a:bodyPr>
          <a:lstStyle/>
          <a:p>
            <a:pPr fontAlgn="auto">
              <a:spcAft>
                <a:spcPts val="0"/>
              </a:spcAft>
              <a:defRPr/>
            </a:pPr>
            <a:r>
              <a:rPr lang="en-US" sz="2000" b="1" dirty="0" smtClean="0"/>
              <a:t>In a preliminary step, we adjust the position of the vertices of the polygon to fit the original bitmap as best as possible.</a:t>
            </a:r>
          </a:p>
          <a:p>
            <a:pPr fontAlgn="auto">
              <a:spcAft>
                <a:spcPts val="0"/>
              </a:spcAft>
              <a:defRPr/>
            </a:pPr>
            <a:r>
              <a:rPr lang="en-US" sz="2000" b="1" dirty="0" smtClean="0"/>
              <a:t>In the main step, we calculate corners and curves based on the lengths of adjacent line segments and the angles between them.</a:t>
            </a:r>
          </a:p>
          <a:p>
            <a:pPr fontAlgn="auto">
              <a:spcAft>
                <a:spcPts val="0"/>
              </a:spcAft>
              <a:defRPr/>
            </a:pPr>
            <a:endParaRPr lang="en-US" sz="2000" b="1" dirty="0" smtClean="0"/>
          </a:p>
          <a:p>
            <a:pPr>
              <a:defRPr/>
            </a:pPr>
            <a:endParaRPr lang="ar-SA" sz="2000" b="1" dirty="0"/>
          </a:p>
        </p:txBody>
      </p:sp>
      <p:sp>
        <p:nvSpPr>
          <p:cNvPr id="8" name="شكل بيضاوي 7"/>
          <p:cNvSpPr/>
          <p:nvPr/>
        </p:nvSpPr>
        <p:spPr>
          <a:xfrm>
            <a:off x="8458200" y="6248400"/>
            <a:ext cx="457200" cy="3810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Y" sz="1000" dirty="0" smtClean="0">
                <a:solidFill>
                  <a:schemeClr val="bg2">
                    <a:lumMod val="60000"/>
                    <a:lumOff val="40000"/>
                  </a:schemeClr>
                </a:solidFill>
              </a:rPr>
              <a:t>17</a:t>
            </a:r>
            <a:endParaRPr lang="en-US" sz="1000" dirty="0">
              <a:solidFill>
                <a:schemeClr val="bg2">
                  <a:lumMod val="60000"/>
                  <a:lumOff val="40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عنوان 1"/>
          <p:cNvSpPr>
            <a:spLocks noGrp="1"/>
          </p:cNvSpPr>
          <p:nvPr>
            <p:ph type="title"/>
          </p:nvPr>
        </p:nvSpPr>
        <p:spPr>
          <a:xfrm>
            <a:off x="304800" y="228600"/>
            <a:ext cx="6554867" cy="1524000"/>
          </a:xfrm>
        </p:spPr>
        <p:txBody>
          <a:bodyPr>
            <a:normAutofit/>
          </a:bodyPr>
          <a:lstStyle/>
          <a:p>
            <a:pPr eaLnBrk="1" fontAlgn="auto" hangingPunct="1">
              <a:spcAft>
                <a:spcPts val="0"/>
              </a:spcAft>
              <a:defRPr/>
            </a:pPr>
            <a:r>
              <a:rPr lang="en-US" b="1" dirty="0">
                <a:solidFill>
                  <a:schemeClr val="bg2">
                    <a:lumMod val="75000"/>
                  </a:schemeClr>
                </a:solidFill>
              </a:rPr>
              <a:t>Corner detection and smoothing:</a:t>
            </a:r>
          </a:p>
        </p:txBody>
      </p:sp>
      <p:pic>
        <p:nvPicPr>
          <p:cNvPr id="25603" name="Picture 2"/>
          <p:cNvPicPr>
            <a:picLocks noGrp="1" noChangeAspect="1" noChangeArrowheads="1"/>
          </p:cNvPicPr>
          <p:nvPr>
            <p:ph idx="1"/>
          </p:nvPr>
        </p:nvPicPr>
        <p:blipFill>
          <a:blip r:embed="rId3" cstate="print">
            <a:extLst>
              <a:ext uri="{28A0092B-C50C-407E-A947-70E740481C1C}">
                <a14:useLocalDpi xmlns="" xmlns:a14="http://schemas.microsoft.com/office/drawing/2010/main" val="0"/>
              </a:ext>
            </a:extLst>
          </a:blip>
          <a:srcRect/>
          <a:stretch>
            <a:fillRect/>
          </a:stretch>
        </p:blipFill>
        <p:spPr>
          <a:xfrm>
            <a:off x="152400" y="3708400"/>
            <a:ext cx="7391400" cy="2997200"/>
          </a:xfrm>
          <a:noFill/>
        </p:spPr>
      </p:pic>
      <p:sp>
        <p:nvSpPr>
          <p:cNvPr id="6" name="مستطيل 5"/>
          <p:cNvSpPr/>
          <p:nvPr/>
        </p:nvSpPr>
        <p:spPr>
          <a:xfrm>
            <a:off x="762000" y="1513344"/>
            <a:ext cx="8153400" cy="2142125"/>
          </a:xfrm>
          <a:prstGeom prst="rect">
            <a:avLst/>
          </a:prstGeom>
        </p:spPr>
        <p:txBody>
          <a:bodyPr wrap="square">
            <a:spAutoFit/>
          </a:bodyPr>
          <a:lstStyle/>
          <a:p>
            <a:pPr marL="342900" indent="-342900" fontAlgn="auto">
              <a:spcBef>
                <a:spcPct val="20000"/>
              </a:spcBef>
              <a:spcAft>
                <a:spcPts val="0"/>
              </a:spcAft>
              <a:buFont typeface="Arial" pitchFamily="34" charset="0"/>
              <a:buChar char="•"/>
              <a:defRPr/>
            </a:pPr>
            <a:r>
              <a:rPr lang="en-US" b="1" dirty="0" smtClean="0">
                <a:latin typeface="Arial" charset="0"/>
                <a:cs typeface="Arial" charset="0"/>
              </a:rPr>
              <a:t>We use the parameter α just calculated to perform corner detection and to determine the final curve from bi−1 to bi . There are two cases. </a:t>
            </a:r>
            <a:endParaRPr lang="ar-SY" b="1" dirty="0" smtClean="0">
              <a:latin typeface="Arial" charset="0"/>
              <a:cs typeface="Arial" charset="0"/>
            </a:endParaRPr>
          </a:p>
          <a:p>
            <a:pPr marL="342900" indent="-342900" fontAlgn="auto">
              <a:spcBef>
                <a:spcPct val="20000"/>
              </a:spcBef>
              <a:spcAft>
                <a:spcPts val="0"/>
              </a:spcAft>
              <a:buFont typeface="Arial" pitchFamily="34" charset="0"/>
              <a:buChar char="•"/>
              <a:defRPr/>
            </a:pPr>
            <a:r>
              <a:rPr lang="en-US" b="1" dirty="0" smtClean="0">
                <a:latin typeface="Arial" charset="0"/>
                <a:cs typeface="Arial" charset="0"/>
              </a:rPr>
              <a:t>If α 6 1, then we draw a smooth Bezier curve at this vertex, as shown in Figure 8(a)–(c). If α &gt; 1, there is no convex Bezier curve connecting bi−1 and bi and tangent to Li . </a:t>
            </a:r>
            <a:endParaRPr lang="ar-SY" b="1" dirty="0" smtClean="0">
              <a:latin typeface="Arial" charset="0"/>
              <a:cs typeface="Arial" charset="0"/>
            </a:endParaRPr>
          </a:p>
          <a:p>
            <a:pPr marL="342900" indent="-342900" fontAlgn="auto">
              <a:spcBef>
                <a:spcPct val="20000"/>
              </a:spcBef>
              <a:spcAft>
                <a:spcPts val="0"/>
              </a:spcAft>
              <a:buFont typeface="Arial" pitchFamily="34" charset="0"/>
              <a:buChar char="•"/>
              <a:defRPr/>
            </a:pPr>
            <a:r>
              <a:rPr lang="en-US" b="1" dirty="0" smtClean="0">
                <a:latin typeface="Arial" charset="0"/>
                <a:cs typeface="Arial" charset="0"/>
              </a:rPr>
              <a:t>In this case, we have detected a corner and we connect bi−1 and bi via two straight line segments that meet at </a:t>
            </a:r>
            <a:r>
              <a:rPr lang="en-US" b="1" dirty="0" err="1" smtClean="0">
                <a:latin typeface="Arial" charset="0"/>
                <a:cs typeface="Arial" charset="0"/>
              </a:rPr>
              <a:t>ai</a:t>
            </a:r>
            <a:r>
              <a:rPr lang="en-US" b="1" dirty="0" smtClean="0">
                <a:latin typeface="Arial" charset="0"/>
                <a:cs typeface="Arial" charset="0"/>
              </a:rPr>
              <a:t>.</a:t>
            </a:r>
            <a:endParaRPr lang="en-US" b="1" dirty="0"/>
          </a:p>
        </p:txBody>
      </p:sp>
      <p:sp>
        <p:nvSpPr>
          <p:cNvPr id="8" name="شكل بيضاوي 7"/>
          <p:cNvSpPr/>
          <p:nvPr/>
        </p:nvSpPr>
        <p:spPr>
          <a:xfrm>
            <a:off x="8458200" y="6248400"/>
            <a:ext cx="457200" cy="3810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Y" sz="1000" dirty="0" smtClean="0">
                <a:solidFill>
                  <a:schemeClr val="bg2">
                    <a:lumMod val="60000"/>
                    <a:lumOff val="40000"/>
                  </a:schemeClr>
                </a:solidFill>
              </a:rPr>
              <a:t>18</a:t>
            </a:r>
            <a:endParaRPr lang="en-US" sz="1000" dirty="0">
              <a:solidFill>
                <a:schemeClr val="bg2">
                  <a:lumMod val="60000"/>
                  <a:lumOff val="40000"/>
                </a:schemeClr>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6554867" cy="1524000"/>
          </a:xfrm>
        </p:spPr>
        <p:txBody>
          <a:bodyPr rtlCol="0"/>
          <a:lstStyle/>
          <a:p>
            <a:pPr eaLnBrk="1" fontAlgn="auto" hangingPunct="1">
              <a:spcAft>
                <a:spcPts val="0"/>
              </a:spcAft>
              <a:defRPr/>
            </a:pPr>
            <a:r>
              <a:rPr lang="en-US" b="1" dirty="0">
                <a:solidFill>
                  <a:schemeClr val="bg2">
                    <a:lumMod val="75000"/>
                  </a:schemeClr>
                </a:solidFill>
              </a:rPr>
              <a:t>    Smoothening</a:t>
            </a:r>
          </a:p>
        </p:txBody>
      </p:sp>
      <p:pic>
        <p:nvPicPr>
          <p:cNvPr id="26627" name="Picture 4"/>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43000" y="4114800"/>
            <a:ext cx="7239000" cy="2438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6628" name="TextBox 8"/>
          <p:cNvSpPr txBox="1">
            <a:spLocks noChangeArrowheads="1"/>
          </p:cNvSpPr>
          <p:nvPr/>
        </p:nvSpPr>
        <p:spPr bwMode="auto">
          <a:xfrm>
            <a:off x="1600200" y="1308100"/>
            <a:ext cx="6705600" cy="3416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b="1" dirty="0"/>
          </a:p>
          <a:p>
            <a:pPr eaLnBrk="1" hangingPunct="1"/>
            <a:r>
              <a:rPr lang="en-US" altLang="en-US" b="1" dirty="0"/>
              <a:t>z1=(1-a)*z0+a*0</a:t>
            </a:r>
          </a:p>
          <a:p>
            <a:pPr eaLnBrk="1" hangingPunct="1"/>
            <a:r>
              <a:rPr lang="en-US" altLang="en-US" b="1" dirty="0"/>
              <a:t>z2=(1-a)*0+a*z3</a:t>
            </a:r>
          </a:p>
          <a:p>
            <a:pPr eaLnBrk="1" hangingPunct="1"/>
            <a:r>
              <a:rPr lang="en-US" altLang="en-US" b="1" dirty="0"/>
              <a:t>Consider 4 points z0,z1,z2,z3</a:t>
            </a:r>
          </a:p>
          <a:p>
            <a:pPr eaLnBrk="1" hangingPunct="1"/>
            <a:r>
              <a:rPr lang="en-US" altLang="en-US" b="1" dirty="0"/>
              <a:t>Consider the following Bezier equation for smoothing between the points z0,z1,z2,z3</a:t>
            </a:r>
          </a:p>
          <a:p>
            <a:pPr eaLnBrk="1" hangingPunct="1"/>
            <a:r>
              <a:rPr lang="en-US" altLang="en-US" b="1" dirty="0"/>
              <a:t>b=(1-a)*z10+a*z2</a:t>
            </a:r>
            <a:endParaRPr lang="ar-SA" altLang="en-US" b="1" dirty="0"/>
          </a:p>
          <a:p>
            <a:pPr eaLnBrk="1" hangingPunct="1"/>
            <a:endParaRPr lang="en-US" altLang="en-US" b="1" dirty="0"/>
          </a:p>
          <a:p>
            <a:pPr eaLnBrk="1" hangingPunct="1"/>
            <a:endParaRPr lang="en-US" altLang="en-US" b="1" dirty="0"/>
          </a:p>
          <a:p>
            <a:pPr eaLnBrk="1" hangingPunct="1"/>
            <a:endParaRPr lang="en-US" altLang="en-US" b="1" dirty="0"/>
          </a:p>
          <a:p>
            <a:pPr eaLnBrk="1" hangingPunct="1"/>
            <a:endParaRPr lang="ar-SA" altLang="en-US" b="1" dirty="0"/>
          </a:p>
          <a:p>
            <a:pPr eaLnBrk="1" hangingPunct="1"/>
            <a:endParaRPr lang="ar-SA" altLang="en-US" b="1" dirty="0"/>
          </a:p>
        </p:txBody>
      </p:sp>
      <p:sp>
        <p:nvSpPr>
          <p:cNvPr id="7" name="شكل بيضاوي 6"/>
          <p:cNvSpPr/>
          <p:nvPr/>
        </p:nvSpPr>
        <p:spPr>
          <a:xfrm>
            <a:off x="8458200" y="6248400"/>
            <a:ext cx="457200" cy="3810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Y" sz="1000" dirty="0" smtClean="0">
                <a:solidFill>
                  <a:schemeClr val="bg2">
                    <a:lumMod val="60000"/>
                    <a:lumOff val="40000"/>
                  </a:schemeClr>
                </a:solidFill>
              </a:rPr>
              <a:t>19</a:t>
            </a:r>
            <a:endParaRPr lang="en-US" sz="1000" dirty="0">
              <a:solidFill>
                <a:schemeClr val="bg2">
                  <a:lumMod val="60000"/>
                  <a:lumOff val="4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381000" y="152400"/>
            <a:ext cx="6554867" cy="1524000"/>
          </a:xfrm>
        </p:spPr>
        <p:txBody>
          <a:bodyPr>
            <a:normAutofit/>
          </a:bodyPr>
          <a:lstStyle/>
          <a:p>
            <a:pPr eaLnBrk="1" fontAlgn="auto" hangingPunct="1">
              <a:spcAft>
                <a:spcPts val="0"/>
              </a:spcAft>
              <a:defRPr/>
            </a:pPr>
            <a:r>
              <a:rPr lang="en-US" b="1" dirty="0" smtClean="0">
                <a:solidFill>
                  <a:schemeClr val="bg2">
                    <a:lumMod val="75000"/>
                  </a:schemeClr>
                </a:solidFill>
              </a:rPr>
              <a:t>ABSTRACT </a:t>
            </a:r>
            <a:r>
              <a:rPr lang="en-US" b="1" dirty="0">
                <a:solidFill>
                  <a:schemeClr val="bg2">
                    <a:lumMod val="75000"/>
                  </a:schemeClr>
                </a:solidFill>
              </a:rPr>
              <a:t>:</a:t>
            </a:r>
            <a:endParaRPr lang="ar-SA" b="1" dirty="0">
              <a:solidFill>
                <a:schemeClr val="bg2">
                  <a:lumMod val="75000"/>
                </a:schemeClr>
              </a:solidFill>
            </a:endParaRPr>
          </a:p>
        </p:txBody>
      </p:sp>
      <p:sp>
        <p:nvSpPr>
          <p:cNvPr id="5" name="مربع نص 4"/>
          <p:cNvSpPr txBox="1"/>
          <p:nvPr/>
        </p:nvSpPr>
        <p:spPr>
          <a:xfrm>
            <a:off x="990600" y="1624548"/>
            <a:ext cx="7315200" cy="3785652"/>
          </a:xfrm>
          <a:prstGeom prst="rect">
            <a:avLst/>
          </a:prstGeom>
          <a:noFill/>
        </p:spPr>
        <p:txBody>
          <a:bodyPr wrap="square" rtlCol="0">
            <a:spAutoFit/>
          </a:bodyPr>
          <a:lstStyle/>
          <a:p>
            <a:pPr algn="just">
              <a:defRPr/>
            </a:pPr>
            <a:r>
              <a:rPr lang="en-US" sz="2000" b="1" dirty="0" smtClean="0"/>
              <a:t>Our project </a:t>
            </a:r>
            <a:r>
              <a:rPr lang="en-US" sz="2000" b="1" dirty="0" err="1" smtClean="0"/>
              <a:t>Vectorization</a:t>
            </a:r>
            <a:r>
              <a:rPr lang="en-US" sz="2000" b="1" dirty="0" smtClean="0"/>
              <a:t> (raster-to-vector conversion) consists of analyzing a raster image to convert its pixels representation to a vector representation The basic assumption is that such a vector representation is more suitable for further interpretation of the image to get  an image larger or smaller than the Real size without any loss in quality like a digital image.</a:t>
            </a:r>
          </a:p>
          <a:p>
            <a:pPr algn="just">
              <a:defRPr/>
            </a:pPr>
            <a:r>
              <a:rPr lang="en-US" sz="2000" b="1" dirty="0" smtClean="0"/>
              <a:t> throw image processing. In the other hand we allow the user to make some filters on the images using </a:t>
            </a:r>
            <a:r>
              <a:rPr lang="en-US" sz="2000" b="1" dirty="0" smtClean="0"/>
              <a:t>a </a:t>
            </a:r>
            <a:r>
              <a:rPr lang="en-US" sz="2000" b="1" dirty="0" err="1" smtClean="0"/>
              <a:t>kernal</a:t>
            </a:r>
            <a:r>
              <a:rPr lang="en-US" sz="2000" b="1" dirty="0" smtClean="0"/>
              <a:t> </a:t>
            </a:r>
            <a:r>
              <a:rPr lang="en-US" sz="2000" b="1" dirty="0" smtClean="0"/>
              <a:t>matrix and same processing to image like(blur, sharpen…..)</a:t>
            </a:r>
            <a:endParaRPr lang="ar-SA" sz="2000" b="1" dirty="0" smtClean="0"/>
          </a:p>
          <a:p>
            <a:pPr algn="just"/>
            <a:endParaRPr lang="en-US" sz="2000" dirty="0"/>
          </a:p>
        </p:txBody>
      </p:sp>
      <p:sp>
        <p:nvSpPr>
          <p:cNvPr id="7" name="شكل بيضاوي 6"/>
          <p:cNvSpPr/>
          <p:nvPr/>
        </p:nvSpPr>
        <p:spPr>
          <a:xfrm>
            <a:off x="8458200" y="6248400"/>
            <a:ext cx="381000" cy="3810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2">
                    <a:lumMod val="60000"/>
                    <a:lumOff val="40000"/>
                  </a:schemeClr>
                </a:solidFill>
              </a:rPr>
              <a:t>2</a:t>
            </a:r>
            <a:endParaRPr lang="en-US" dirty="0">
              <a:solidFill>
                <a:schemeClr val="bg2">
                  <a:lumMod val="60000"/>
                  <a:lumOff val="40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عنوان 1"/>
          <p:cNvSpPr>
            <a:spLocks noGrp="1"/>
          </p:cNvSpPr>
          <p:nvPr>
            <p:ph type="title"/>
          </p:nvPr>
        </p:nvSpPr>
        <p:spPr>
          <a:xfrm>
            <a:off x="379333" y="0"/>
            <a:ext cx="6554867" cy="1524000"/>
          </a:xfrm>
        </p:spPr>
        <p:txBody>
          <a:bodyPr/>
          <a:lstStyle/>
          <a:p>
            <a:pPr eaLnBrk="1" fontAlgn="auto" hangingPunct="1">
              <a:spcAft>
                <a:spcPts val="0"/>
              </a:spcAft>
              <a:defRPr/>
            </a:pPr>
            <a:r>
              <a:rPr lang="en-US" b="1" dirty="0">
                <a:solidFill>
                  <a:schemeClr val="bg2">
                    <a:lumMod val="75000"/>
                  </a:schemeClr>
                </a:solidFill>
              </a:rPr>
              <a:t>Curve optimization</a:t>
            </a:r>
          </a:p>
        </p:txBody>
      </p:sp>
      <p:pic>
        <p:nvPicPr>
          <p:cNvPr id="27651"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133600" y="3352800"/>
            <a:ext cx="6172200" cy="336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مستطيل 6"/>
          <p:cNvSpPr/>
          <p:nvPr/>
        </p:nvSpPr>
        <p:spPr>
          <a:xfrm>
            <a:off x="914400" y="1166843"/>
            <a:ext cx="8001000" cy="2308324"/>
          </a:xfrm>
          <a:prstGeom prst="rect">
            <a:avLst/>
          </a:prstGeom>
        </p:spPr>
        <p:txBody>
          <a:bodyPr wrap="square">
            <a:spAutoFit/>
          </a:bodyPr>
          <a:lstStyle/>
          <a:p>
            <a:pPr>
              <a:defRPr/>
            </a:pPr>
            <a:r>
              <a:rPr lang="en-US" b="1" dirty="0" smtClean="0"/>
              <a:t>The purpose of this section is to make a simple, yet useful observation about Bezier curves. Recall that a Bezier curve is given by one control points (0)and by the parametric</a:t>
            </a:r>
          </a:p>
          <a:p>
            <a:pPr>
              <a:defRPr/>
            </a:pPr>
            <a:r>
              <a:rPr lang="en-US" b="1" dirty="0" smtClean="0"/>
              <a:t>z1=(1-a)*z0+a*0</a:t>
            </a:r>
            <a:endParaRPr lang="ar-SY" b="1" dirty="0" smtClean="0"/>
          </a:p>
          <a:p>
            <a:pPr>
              <a:defRPr/>
            </a:pPr>
            <a:r>
              <a:rPr lang="en-US" b="1" dirty="0" smtClean="0"/>
              <a:t>For the purposes of our analysis, we restrict ourselves to the case where the straight lines through z0z1 and through z3z2 intersect at a point o (i.e., they are not parallel). </a:t>
            </a:r>
          </a:p>
          <a:p>
            <a:pPr>
              <a:defRPr/>
            </a:pPr>
            <a:endParaRPr lang="ar-SA" b="1" dirty="0"/>
          </a:p>
        </p:txBody>
      </p:sp>
      <p:sp>
        <p:nvSpPr>
          <p:cNvPr id="9" name="شكل بيضاوي 8"/>
          <p:cNvSpPr/>
          <p:nvPr/>
        </p:nvSpPr>
        <p:spPr>
          <a:xfrm>
            <a:off x="8458200" y="6248400"/>
            <a:ext cx="457200" cy="3810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Y" sz="1000" dirty="0" smtClean="0">
                <a:solidFill>
                  <a:schemeClr val="bg2">
                    <a:lumMod val="60000"/>
                    <a:lumOff val="40000"/>
                  </a:schemeClr>
                </a:solidFill>
              </a:rPr>
              <a:t>20</a:t>
            </a:r>
            <a:endParaRPr lang="en-US" sz="1000" dirty="0">
              <a:solidFill>
                <a:schemeClr val="bg2">
                  <a:lumMod val="60000"/>
                  <a:lumOff val="40000"/>
                </a:schemeClr>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rot="5400000" flipH="1" flipV="1">
            <a:off x="1905000" y="4419600"/>
            <a:ext cx="2438400" cy="1219200"/>
          </a:xfrm>
          <a:prstGeom prst="line">
            <a:avLst/>
          </a:prstGeom>
        </p:spPr>
        <p:style>
          <a:lnRef idx="3">
            <a:schemeClr val="accent1"/>
          </a:lnRef>
          <a:fillRef idx="0">
            <a:schemeClr val="accent1"/>
          </a:fillRef>
          <a:effectRef idx="2">
            <a:schemeClr val="accent1"/>
          </a:effectRef>
          <a:fontRef idx="minor">
            <a:schemeClr val="tx1"/>
          </a:fontRef>
        </p:style>
      </p:cxnSp>
      <p:cxnSp>
        <p:nvCxnSpPr>
          <p:cNvPr id="8" name="Straight Connector 7"/>
          <p:cNvCxnSpPr/>
          <p:nvPr/>
        </p:nvCxnSpPr>
        <p:spPr>
          <a:xfrm>
            <a:off x="3733800" y="3810000"/>
            <a:ext cx="2438400" cy="533400"/>
          </a:xfrm>
          <a:prstGeom prst="line">
            <a:avLst/>
          </a:prstGeom>
        </p:spPr>
        <p:style>
          <a:lnRef idx="3">
            <a:schemeClr val="accent1"/>
          </a:lnRef>
          <a:fillRef idx="0">
            <a:schemeClr val="accent1"/>
          </a:fillRef>
          <a:effectRef idx="2">
            <a:schemeClr val="accent1"/>
          </a:effectRef>
          <a:fontRef idx="minor">
            <a:schemeClr val="tx1"/>
          </a:fontRef>
        </p:style>
      </p:cxnSp>
      <p:cxnSp>
        <p:nvCxnSpPr>
          <p:cNvPr id="10" name="Straight Connector 9"/>
          <p:cNvCxnSpPr/>
          <p:nvPr/>
        </p:nvCxnSpPr>
        <p:spPr>
          <a:xfrm rot="16200000" flipH="1">
            <a:off x="5334000" y="5181600"/>
            <a:ext cx="2286000" cy="609600"/>
          </a:xfrm>
          <a:prstGeom prst="line">
            <a:avLst/>
          </a:prstGeom>
        </p:spPr>
        <p:style>
          <a:lnRef idx="3">
            <a:schemeClr val="accent1"/>
          </a:lnRef>
          <a:fillRef idx="0">
            <a:schemeClr val="accent1"/>
          </a:fillRef>
          <a:effectRef idx="2">
            <a:schemeClr val="accent1"/>
          </a:effectRef>
          <a:fontRef idx="minor">
            <a:schemeClr val="tx1"/>
          </a:fontRef>
        </p:style>
      </p:cxnSp>
      <p:sp>
        <p:nvSpPr>
          <p:cNvPr id="28677" name="TextBox 10"/>
          <p:cNvSpPr txBox="1">
            <a:spLocks noChangeArrowheads="1"/>
          </p:cNvSpPr>
          <p:nvPr/>
        </p:nvSpPr>
        <p:spPr bwMode="auto">
          <a:xfrm>
            <a:off x="3505200" y="3581400"/>
            <a:ext cx="53340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p1</a:t>
            </a:r>
            <a:endParaRPr lang="ar-SA" altLang="en-US"/>
          </a:p>
        </p:txBody>
      </p:sp>
      <p:sp>
        <p:nvSpPr>
          <p:cNvPr id="28678" name="TextBox 11"/>
          <p:cNvSpPr txBox="1">
            <a:spLocks noChangeArrowheads="1"/>
          </p:cNvSpPr>
          <p:nvPr/>
        </p:nvSpPr>
        <p:spPr bwMode="auto">
          <a:xfrm>
            <a:off x="2133600" y="5954713"/>
            <a:ext cx="533400"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p0</a:t>
            </a:r>
            <a:endParaRPr lang="ar-SA" altLang="en-US"/>
          </a:p>
        </p:txBody>
      </p:sp>
      <p:sp>
        <p:nvSpPr>
          <p:cNvPr id="28679" name="TextBox 12"/>
          <p:cNvSpPr txBox="1">
            <a:spLocks noChangeArrowheads="1"/>
          </p:cNvSpPr>
          <p:nvPr/>
        </p:nvSpPr>
        <p:spPr bwMode="auto">
          <a:xfrm>
            <a:off x="6553200" y="6335713"/>
            <a:ext cx="533400"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p3</a:t>
            </a:r>
            <a:endParaRPr lang="ar-SA" altLang="en-US"/>
          </a:p>
        </p:txBody>
      </p:sp>
      <p:sp>
        <p:nvSpPr>
          <p:cNvPr id="28680" name="TextBox 13"/>
          <p:cNvSpPr txBox="1">
            <a:spLocks noChangeArrowheads="1"/>
          </p:cNvSpPr>
          <p:nvPr/>
        </p:nvSpPr>
        <p:spPr bwMode="auto">
          <a:xfrm>
            <a:off x="6019800" y="4049713"/>
            <a:ext cx="533400"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p2</a:t>
            </a:r>
            <a:endParaRPr lang="ar-SA" altLang="en-US"/>
          </a:p>
        </p:txBody>
      </p:sp>
      <p:cxnSp>
        <p:nvCxnSpPr>
          <p:cNvPr id="16" name="Straight Connector 15"/>
          <p:cNvCxnSpPr/>
          <p:nvPr/>
        </p:nvCxnSpPr>
        <p:spPr>
          <a:xfrm rot="10800000" flipV="1">
            <a:off x="3124200" y="4038600"/>
            <a:ext cx="1676400" cy="1066800"/>
          </a:xfrm>
          <a:prstGeom prst="line">
            <a:avLst/>
          </a:prstGeom>
        </p:spPr>
        <p:style>
          <a:lnRef idx="3">
            <a:schemeClr val="accent1"/>
          </a:lnRef>
          <a:fillRef idx="0">
            <a:schemeClr val="accent1"/>
          </a:fillRef>
          <a:effectRef idx="2">
            <a:schemeClr val="accent1"/>
          </a:effectRef>
          <a:fontRef idx="minor">
            <a:schemeClr val="tx1"/>
          </a:fontRef>
        </p:style>
      </p:cxnSp>
      <p:cxnSp>
        <p:nvCxnSpPr>
          <p:cNvPr id="18" name="Straight Connector 17"/>
          <p:cNvCxnSpPr/>
          <p:nvPr/>
        </p:nvCxnSpPr>
        <p:spPr>
          <a:xfrm>
            <a:off x="4800600" y="4038600"/>
            <a:ext cx="1600200" cy="1219200"/>
          </a:xfrm>
          <a:prstGeom prst="line">
            <a:avLst/>
          </a:prstGeom>
        </p:spPr>
        <p:style>
          <a:lnRef idx="3">
            <a:schemeClr val="accent1"/>
          </a:lnRef>
          <a:fillRef idx="0">
            <a:schemeClr val="accent1"/>
          </a:fillRef>
          <a:effectRef idx="2">
            <a:schemeClr val="accent1"/>
          </a:effectRef>
          <a:fontRef idx="minor">
            <a:schemeClr val="tx1"/>
          </a:fontRef>
        </p:style>
      </p:cxnSp>
      <p:sp>
        <p:nvSpPr>
          <p:cNvPr id="28683" name="TextBox 19"/>
          <p:cNvSpPr txBox="1">
            <a:spLocks noChangeArrowheads="1"/>
          </p:cNvSpPr>
          <p:nvPr/>
        </p:nvSpPr>
        <p:spPr bwMode="auto">
          <a:xfrm>
            <a:off x="6324600" y="5029200"/>
            <a:ext cx="53340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q2</a:t>
            </a:r>
            <a:endParaRPr lang="ar-SA" altLang="en-US"/>
          </a:p>
        </p:txBody>
      </p:sp>
      <p:sp>
        <p:nvSpPr>
          <p:cNvPr id="28684" name="TextBox 20"/>
          <p:cNvSpPr txBox="1">
            <a:spLocks noChangeArrowheads="1"/>
          </p:cNvSpPr>
          <p:nvPr/>
        </p:nvSpPr>
        <p:spPr bwMode="auto">
          <a:xfrm>
            <a:off x="4572000" y="3668713"/>
            <a:ext cx="533400"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q1</a:t>
            </a:r>
            <a:endParaRPr lang="ar-SA" altLang="en-US"/>
          </a:p>
        </p:txBody>
      </p:sp>
      <p:sp>
        <p:nvSpPr>
          <p:cNvPr id="28685" name="TextBox 21"/>
          <p:cNvSpPr txBox="1">
            <a:spLocks noChangeArrowheads="1"/>
          </p:cNvSpPr>
          <p:nvPr/>
        </p:nvSpPr>
        <p:spPr bwMode="auto">
          <a:xfrm>
            <a:off x="2667000" y="4887913"/>
            <a:ext cx="533400"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q0</a:t>
            </a:r>
            <a:endParaRPr lang="ar-SA" altLang="en-US"/>
          </a:p>
        </p:txBody>
      </p:sp>
      <p:cxnSp>
        <p:nvCxnSpPr>
          <p:cNvPr id="24" name="Straight Connector 23"/>
          <p:cNvCxnSpPr/>
          <p:nvPr/>
        </p:nvCxnSpPr>
        <p:spPr>
          <a:xfrm rot="10800000">
            <a:off x="3783013" y="4660900"/>
            <a:ext cx="2160587" cy="215900"/>
          </a:xfrm>
          <a:prstGeom prst="line">
            <a:avLst/>
          </a:prstGeom>
        </p:spPr>
        <p:style>
          <a:lnRef idx="3">
            <a:schemeClr val="accent1"/>
          </a:lnRef>
          <a:fillRef idx="0">
            <a:schemeClr val="accent1"/>
          </a:fillRef>
          <a:effectRef idx="2">
            <a:schemeClr val="accent1"/>
          </a:effectRef>
          <a:fontRef idx="minor">
            <a:schemeClr val="tx1"/>
          </a:fontRef>
        </p:style>
      </p:cxnSp>
      <p:sp>
        <p:nvSpPr>
          <p:cNvPr id="31" name="Freeform 30"/>
          <p:cNvSpPr/>
          <p:nvPr/>
        </p:nvSpPr>
        <p:spPr>
          <a:xfrm>
            <a:off x="2519363" y="4738688"/>
            <a:ext cx="4643437" cy="2195512"/>
          </a:xfrm>
          <a:custGeom>
            <a:avLst/>
            <a:gdLst>
              <a:gd name="connsiteX0" fmla="*/ 0 w 4294094"/>
              <a:gd name="connsiteY0" fmla="*/ 1232648 h 1768289"/>
              <a:gd name="connsiteX1" fmla="*/ 2205317 w 4294094"/>
              <a:gd name="connsiteY1" fmla="*/ 49306 h 1768289"/>
              <a:gd name="connsiteX2" fmla="*/ 3993776 w 4294094"/>
              <a:gd name="connsiteY2" fmla="*/ 1528483 h 1768289"/>
              <a:gd name="connsiteX3" fmla="*/ 4007223 w 4294094"/>
              <a:gd name="connsiteY3" fmla="*/ 1488142 h 1768289"/>
            </a:gdLst>
            <a:ahLst/>
            <a:cxnLst>
              <a:cxn ang="0">
                <a:pos x="connsiteX0" y="connsiteY0"/>
              </a:cxn>
              <a:cxn ang="0">
                <a:pos x="connsiteX1" y="connsiteY1"/>
              </a:cxn>
              <a:cxn ang="0">
                <a:pos x="connsiteX2" y="connsiteY2"/>
              </a:cxn>
              <a:cxn ang="0">
                <a:pos x="connsiteX3" y="connsiteY3"/>
              </a:cxn>
            </a:cxnLst>
            <a:rect l="l" t="t" r="r" b="b"/>
            <a:pathLst>
              <a:path w="4294094" h="1768289">
                <a:moveTo>
                  <a:pt x="0" y="1232648"/>
                </a:moveTo>
                <a:cubicBezTo>
                  <a:pt x="769844" y="616324"/>
                  <a:pt x="1539688" y="0"/>
                  <a:pt x="2205317" y="49306"/>
                </a:cubicBezTo>
                <a:cubicBezTo>
                  <a:pt x="2870946" y="98612"/>
                  <a:pt x="3693458" y="1288677"/>
                  <a:pt x="3993776" y="1528483"/>
                </a:cubicBezTo>
                <a:cubicBezTo>
                  <a:pt x="4294094" y="1768289"/>
                  <a:pt x="4150658" y="1628215"/>
                  <a:pt x="4007223" y="1488142"/>
                </a:cubicBezTo>
              </a:path>
            </a:pathLst>
          </a:custGeom>
        </p:spPr>
        <p:style>
          <a:lnRef idx="3">
            <a:schemeClr val="accent1"/>
          </a:lnRef>
          <a:fillRef idx="0">
            <a:schemeClr val="accent1"/>
          </a:fillRef>
          <a:effectRef idx="2">
            <a:schemeClr val="accent1"/>
          </a:effectRef>
          <a:fontRef idx="minor">
            <a:schemeClr val="tx1"/>
          </a:fontRef>
        </p:style>
        <p:txBody>
          <a:bodyPr rtlCol="1" anchor="ctr"/>
          <a:lstStyle/>
          <a:p>
            <a:pPr algn="ctr">
              <a:defRPr/>
            </a:pPr>
            <a:endParaRPr lang="ar-SA"/>
          </a:p>
        </p:txBody>
      </p:sp>
      <p:sp>
        <p:nvSpPr>
          <p:cNvPr id="33" name="TextBox 32"/>
          <p:cNvSpPr txBox="1">
            <a:spLocks noChangeArrowheads="1"/>
          </p:cNvSpPr>
          <p:nvPr/>
        </p:nvSpPr>
        <p:spPr bwMode="auto">
          <a:xfrm>
            <a:off x="1600200" y="849313"/>
            <a:ext cx="3962400"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b="1"/>
              <a:t>q0=(1-a)*p0+a*p1</a:t>
            </a:r>
            <a:endParaRPr lang="ar-SA" altLang="en-US" b="1"/>
          </a:p>
        </p:txBody>
      </p:sp>
      <p:sp>
        <p:nvSpPr>
          <p:cNvPr id="34" name="TextBox 33"/>
          <p:cNvSpPr txBox="1">
            <a:spLocks noChangeArrowheads="1"/>
          </p:cNvSpPr>
          <p:nvPr/>
        </p:nvSpPr>
        <p:spPr bwMode="auto">
          <a:xfrm>
            <a:off x="1600200" y="1752600"/>
            <a:ext cx="396240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b="1"/>
              <a:t>q2=(1-a)*p2+a*p3</a:t>
            </a:r>
            <a:endParaRPr lang="ar-SA" altLang="en-US" b="1"/>
          </a:p>
        </p:txBody>
      </p:sp>
      <p:sp>
        <p:nvSpPr>
          <p:cNvPr id="35" name="TextBox 34"/>
          <p:cNvSpPr txBox="1">
            <a:spLocks noChangeArrowheads="1"/>
          </p:cNvSpPr>
          <p:nvPr/>
        </p:nvSpPr>
        <p:spPr bwMode="auto">
          <a:xfrm>
            <a:off x="1600200" y="1295400"/>
            <a:ext cx="396240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b="1"/>
              <a:t>q1=(1-a)*p1+a*p2</a:t>
            </a:r>
            <a:endParaRPr lang="ar-SA" altLang="en-US" b="1"/>
          </a:p>
        </p:txBody>
      </p:sp>
      <p:sp>
        <p:nvSpPr>
          <p:cNvPr id="36" name="TextBox 35"/>
          <p:cNvSpPr txBox="1">
            <a:spLocks noChangeArrowheads="1"/>
          </p:cNvSpPr>
          <p:nvPr/>
        </p:nvSpPr>
        <p:spPr bwMode="auto">
          <a:xfrm>
            <a:off x="1600200" y="2209800"/>
            <a:ext cx="396240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b="1" dirty="0"/>
              <a:t>r1=(1-a)*q0+a*q1</a:t>
            </a:r>
            <a:endParaRPr lang="ar-SA" altLang="en-US" b="1" dirty="0"/>
          </a:p>
        </p:txBody>
      </p:sp>
      <p:sp>
        <p:nvSpPr>
          <p:cNvPr id="37" name="TextBox 36"/>
          <p:cNvSpPr txBox="1">
            <a:spLocks noChangeArrowheads="1"/>
          </p:cNvSpPr>
          <p:nvPr/>
        </p:nvSpPr>
        <p:spPr bwMode="auto">
          <a:xfrm>
            <a:off x="1600200" y="2590800"/>
            <a:ext cx="396240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b="1"/>
              <a:t>r2=(1-a)*q1+a*q2</a:t>
            </a:r>
            <a:endParaRPr lang="ar-SA" altLang="en-US" b="1"/>
          </a:p>
        </p:txBody>
      </p:sp>
      <p:sp>
        <p:nvSpPr>
          <p:cNvPr id="38" name="TextBox 37"/>
          <p:cNvSpPr txBox="1">
            <a:spLocks noChangeArrowheads="1"/>
          </p:cNvSpPr>
          <p:nvPr/>
        </p:nvSpPr>
        <p:spPr bwMode="auto">
          <a:xfrm>
            <a:off x="1600200" y="2971800"/>
            <a:ext cx="396240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b="1"/>
              <a:t>S=(1-a)*r1+a*r2</a:t>
            </a:r>
            <a:endParaRPr lang="ar-SA" altLang="en-US" b="1"/>
          </a:p>
        </p:txBody>
      </p:sp>
      <p:sp>
        <p:nvSpPr>
          <p:cNvPr id="28694" name="TextBox 38"/>
          <p:cNvSpPr txBox="1">
            <a:spLocks noChangeArrowheads="1"/>
          </p:cNvSpPr>
          <p:nvPr/>
        </p:nvSpPr>
        <p:spPr bwMode="auto">
          <a:xfrm>
            <a:off x="3429000" y="4278313"/>
            <a:ext cx="533400"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r1</a:t>
            </a:r>
            <a:endParaRPr lang="ar-SA" altLang="en-US"/>
          </a:p>
        </p:txBody>
      </p:sp>
      <p:sp>
        <p:nvSpPr>
          <p:cNvPr id="28695" name="TextBox 39"/>
          <p:cNvSpPr txBox="1">
            <a:spLocks noChangeArrowheads="1"/>
          </p:cNvSpPr>
          <p:nvPr/>
        </p:nvSpPr>
        <p:spPr bwMode="auto">
          <a:xfrm>
            <a:off x="5791200" y="4583113"/>
            <a:ext cx="533400"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a:t>r2</a:t>
            </a:r>
            <a:endParaRPr lang="ar-SA" altLang="en-US"/>
          </a:p>
        </p:txBody>
      </p:sp>
      <p:sp>
        <p:nvSpPr>
          <p:cNvPr id="26" name="شكل بيضاوي 25"/>
          <p:cNvSpPr/>
          <p:nvPr/>
        </p:nvSpPr>
        <p:spPr>
          <a:xfrm>
            <a:off x="8458200" y="6248400"/>
            <a:ext cx="457200" cy="3810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Y" sz="1000" dirty="0" smtClean="0">
                <a:solidFill>
                  <a:schemeClr val="bg2">
                    <a:lumMod val="60000"/>
                    <a:lumOff val="40000"/>
                  </a:schemeClr>
                </a:solidFill>
              </a:rPr>
              <a:t>21</a:t>
            </a:r>
            <a:endParaRPr lang="en-US" sz="1000" dirty="0">
              <a:solidFill>
                <a:schemeClr val="bg2">
                  <a:lumMod val="60000"/>
                  <a:lumOff val="4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3">
                                            <p:txEl>
                                              <p:pRg st="0" end="0"/>
                                            </p:txEl>
                                          </p:spTgt>
                                        </p:tgtEl>
                                        <p:attrNameLst>
                                          <p:attrName>style.visibility</p:attrName>
                                        </p:attrNameLst>
                                      </p:cBhvr>
                                      <p:to>
                                        <p:strVal val="visible"/>
                                      </p:to>
                                    </p:set>
                                    <p:anim calcmode="lin" valueType="num">
                                      <p:cBhvr additive="base">
                                        <p:cTn id="7" dur="500" fill="hold"/>
                                        <p:tgtEl>
                                          <p:spTgt spid="3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5">
                                            <p:txEl>
                                              <p:pRg st="0" end="0"/>
                                            </p:txEl>
                                          </p:spTgt>
                                        </p:tgtEl>
                                        <p:attrNameLst>
                                          <p:attrName>style.visibility</p:attrName>
                                        </p:attrNameLst>
                                      </p:cBhvr>
                                      <p:to>
                                        <p:strVal val="visible"/>
                                      </p:to>
                                    </p:set>
                                    <p:anim calcmode="lin" valueType="num">
                                      <p:cBhvr additive="base">
                                        <p:cTn id="13" dur="500" fill="hold"/>
                                        <p:tgtEl>
                                          <p:spTgt spid="3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4"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ipe(down)">
                                      <p:cBhvr>
                                        <p:cTn id="19" dur="500"/>
                                        <p:tgtEl>
                                          <p:spTgt spid="1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4">
                                            <p:txEl>
                                              <p:pRg st="0" end="0"/>
                                            </p:txEl>
                                          </p:spTgt>
                                        </p:tgtEl>
                                        <p:attrNameLst>
                                          <p:attrName>style.visibility</p:attrName>
                                        </p:attrNameLst>
                                      </p:cBhvr>
                                      <p:to>
                                        <p:strVal val="visible"/>
                                      </p:to>
                                    </p:set>
                                    <p:anim calcmode="lin" valueType="num">
                                      <p:cBhvr additive="base">
                                        <p:cTn id="24" dur="500" fill="hold"/>
                                        <p:tgtEl>
                                          <p:spTgt spid="34">
                                            <p:txEl>
                                              <p:pRg st="0" end="0"/>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nodeType="click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wipe(down)">
                                      <p:cBhvr>
                                        <p:cTn id="30" dur="500"/>
                                        <p:tgtEl>
                                          <p:spTgt spid="18"/>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6">
                                            <p:txEl>
                                              <p:pRg st="0" end="0"/>
                                            </p:txEl>
                                          </p:spTgt>
                                        </p:tgtEl>
                                        <p:attrNameLst>
                                          <p:attrName>style.visibility</p:attrName>
                                        </p:attrNameLst>
                                      </p:cBhvr>
                                      <p:to>
                                        <p:strVal val="visible"/>
                                      </p:to>
                                    </p:set>
                                    <p:anim calcmode="lin" valueType="num">
                                      <p:cBhvr additive="base">
                                        <p:cTn id="35"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7">
                                            <p:txEl>
                                              <p:pRg st="0" end="0"/>
                                            </p:txEl>
                                          </p:spTgt>
                                        </p:tgtEl>
                                        <p:attrNameLst>
                                          <p:attrName>style.visibility</p:attrName>
                                        </p:attrNameLst>
                                      </p:cBhvr>
                                      <p:to>
                                        <p:strVal val="visible"/>
                                      </p:to>
                                    </p:set>
                                    <p:anim calcmode="lin" valueType="num">
                                      <p:cBhvr additive="base">
                                        <p:cTn id="41"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nodeType="click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wipe(down)">
                                      <p:cBhvr>
                                        <p:cTn id="47" dur="500"/>
                                        <p:tgtEl>
                                          <p:spTgt spid="2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38">
                                            <p:txEl>
                                              <p:pRg st="0" end="0"/>
                                            </p:txEl>
                                          </p:spTgt>
                                        </p:tgtEl>
                                        <p:attrNameLst>
                                          <p:attrName>style.visibility</p:attrName>
                                        </p:attrNameLst>
                                      </p:cBhvr>
                                      <p:to>
                                        <p:strVal val="visible"/>
                                      </p:to>
                                    </p:set>
                                    <p:anim calcmode="lin" valueType="num">
                                      <p:cBhvr additive="base">
                                        <p:cTn id="52" dur="500" fill="hold"/>
                                        <p:tgtEl>
                                          <p:spTgt spid="38">
                                            <p:txEl>
                                              <p:pRg st="0" end="0"/>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3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4" fill="hold" nodeType="clickEffect">
                                  <p:stCondLst>
                                    <p:cond delay="0"/>
                                  </p:stCondLst>
                                  <p:childTnLst>
                                    <p:set>
                                      <p:cBhvr>
                                        <p:cTn id="57" dur="1" fill="hold">
                                          <p:stCondLst>
                                            <p:cond delay="0"/>
                                          </p:stCondLst>
                                        </p:cTn>
                                        <p:tgtEl>
                                          <p:spTgt spid="31"/>
                                        </p:tgtEl>
                                        <p:attrNameLst>
                                          <p:attrName>style.visibility</p:attrName>
                                        </p:attrNameLst>
                                      </p:cBhvr>
                                      <p:to>
                                        <p:strVal val="visible"/>
                                      </p:to>
                                    </p:set>
                                    <p:animEffect transition="in" filter="wipe(down)">
                                      <p:cBhvr>
                                        <p:cTn id="58"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build="p"/>
      <p:bldP spid="34" grpId="0" build="p"/>
      <p:bldP spid="35" grpId="0" build="p"/>
      <p:bldP spid="36" grpId="0" build="p"/>
      <p:bldP spid="37" grpId="0" build="p"/>
      <p:bldP spid="38"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4" descr="www.PNG"/>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648200" y="0"/>
            <a:ext cx="4495800" cy="2895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9699" name="Picture 5" descr="wwwd.PNG"/>
          <p:cNvPicPr>
            <a:picLocks noChangeAspect="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0" y="3124200"/>
            <a:ext cx="4572000" cy="3352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9700" name="TextBox 6"/>
          <p:cNvSpPr txBox="1">
            <a:spLocks noChangeArrowheads="1"/>
          </p:cNvSpPr>
          <p:nvPr/>
        </p:nvSpPr>
        <p:spPr bwMode="auto">
          <a:xfrm>
            <a:off x="304800" y="2819400"/>
            <a:ext cx="3352800"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b="1">
                <a:solidFill>
                  <a:srgbClr val="7030A0"/>
                </a:solidFill>
              </a:rPr>
              <a:t>Vectorizer.io</a:t>
            </a:r>
            <a:endParaRPr lang="ar-SA" altLang="en-US" sz="2000" b="1">
              <a:solidFill>
                <a:srgbClr val="7030A0"/>
              </a:solidFill>
            </a:endParaRPr>
          </a:p>
        </p:txBody>
      </p:sp>
      <p:sp>
        <p:nvSpPr>
          <p:cNvPr id="29701" name="TextBox 8"/>
          <p:cNvSpPr txBox="1">
            <a:spLocks noChangeArrowheads="1"/>
          </p:cNvSpPr>
          <p:nvPr/>
        </p:nvSpPr>
        <p:spPr bwMode="auto">
          <a:xfrm>
            <a:off x="914400" y="6477000"/>
            <a:ext cx="2590800"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b="1">
                <a:solidFill>
                  <a:srgbClr val="7030A0"/>
                </a:solidFill>
              </a:rPr>
              <a:t>.vectorization.org</a:t>
            </a:r>
            <a:endParaRPr lang="ar-SA" altLang="en-US" sz="2000" b="1">
              <a:solidFill>
                <a:srgbClr val="7030A0"/>
              </a:solidFill>
            </a:endParaRPr>
          </a:p>
        </p:txBody>
      </p:sp>
      <p:sp>
        <p:nvSpPr>
          <p:cNvPr id="29702" name="TextBox 9"/>
          <p:cNvSpPr txBox="1">
            <a:spLocks noChangeArrowheads="1"/>
          </p:cNvSpPr>
          <p:nvPr/>
        </p:nvSpPr>
        <p:spPr bwMode="auto">
          <a:xfrm>
            <a:off x="5181600" y="2800350"/>
            <a:ext cx="3810000"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b="1">
                <a:solidFill>
                  <a:srgbClr val="002060"/>
                </a:solidFill>
              </a:rPr>
              <a:t>.</a:t>
            </a:r>
            <a:r>
              <a:rPr lang="en-US" altLang="en-US" sz="2000" b="1">
                <a:solidFill>
                  <a:srgbClr val="7030A0"/>
                </a:solidFill>
              </a:rPr>
              <a:t> online.rapidresizer</a:t>
            </a:r>
            <a:r>
              <a:rPr lang="en-US" altLang="en-US" sz="2000" b="1">
                <a:solidFill>
                  <a:srgbClr val="002060"/>
                </a:solidFill>
              </a:rPr>
              <a:t>.</a:t>
            </a:r>
            <a:endParaRPr lang="ar-SA" altLang="en-US" sz="2000" b="1">
              <a:solidFill>
                <a:srgbClr val="002060"/>
              </a:solidFill>
            </a:endParaRPr>
          </a:p>
        </p:txBody>
      </p:sp>
      <p:pic>
        <p:nvPicPr>
          <p:cNvPr id="29703" name="Picture 11" descr="333.PNG"/>
          <p:cNvPicPr>
            <a:picLocks noChangeAspect="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0" y="0"/>
            <a:ext cx="4648200" cy="2819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9704" name="Picture 13" descr="15494121_1199876416755212_1574273442_n.png"/>
          <p:cNvPicPr>
            <a:picLocks noChangeAspect="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4572000" y="3124200"/>
            <a:ext cx="4572000" cy="3429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9705" name="Rectangle 15"/>
          <p:cNvSpPr>
            <a:spLocks noChangeArrowheads="1"/>
          </p:cNvSpPr>
          <p:nvPr/>
        </p:nvSpPr>
        <p:spPr bwMode="auto">
          <a:xfrm>
            <a:off x="5138738" y="6477000"/>
            <a:ext cx="2633662"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Wingdings 2" panose="05020102010507070707" pitchFamily="18" charset="2"/>
              <a:buNone/>
            </a:pPr>
            <a:r>
              <a:rPr lang="en-US" altLang="en-US" b="1">
                <a:solidFill>
                  <a:srgbClr val="7030A0"/>
                </a:solidFill>
              </a:rPr>
              <a:t>Graphics Editor</a:t>
            </a:r>
          </a:p>
        </p:txBody>
      </p:sp>
      <p:sp>
        <p:nvSpPr>
          <p:cNvPr id="12" name="شكل بيضاوي 11"/>
          <p:cNvSpPr/>
          <p:nvPr/>
        </p:nvSpPr>
        <p:spPr>
          <a:xfrm>
            <a:off x="8458200" y="6248400"/>
            <a:ext cx="457200" cy="3810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Y" sz="1000" dirty="0" smtClean="0">
                <a:solidFill>
                  <a:schemeClr val="bg2">
                    <a:lumMod val="60000"/>
                    <a:lumOff val="40000"/>
                  </a:schemeClr>
                </a:solidFill>
              </a:rPr>
              <a:t>22</a:t>
            </a:r>
            <a:endParaRPr lang="en-US" sz="1000" dirty="0">
              <a:solidFill>
                <a:schemeClr val="bg2">
                  <a:lumMod val="60000"/>
                  <a:lumOff val="40000"/>
                </a:schemeClr>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C:\Users\medicine\Downloads\15204238_1181574355252085_1811965246_o.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81000" y="914400"/>
            <a:ext cx="3733800" cy="3905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723" name="Picture 3" descr="C:\Users\medicine\Downloads\15224749_1181575188585335_1728565283_o.pn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162550" y="914400"/>
            <a:ext cx="3752850" cy="3352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Content Placeholder 8"/>
          <p:cNvSpPr txBox="1">
            <a:spLocks/>
          </p:cNvSpPr>
          <p:nvPr/>
        </p:nvSpPr>
        <p:spPr bwMode="auto">
          <a:xfrm flipH="1">
            <a:off x="1371600" y="5562600"/>
            <a:ext cx="762000" cy="30480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lstStyle/>
          <a:p>
            <a:pPr marL="365125" indent="-282575" rtl="1">
              <a:spcBef>
                <a:spcPts val="600"/>
              </a:spcBef>
              <a:buClr>
                <a:schemeClr val="accent1"/>
              </a:buClr>
              <a:buSzPct val="80000"/>
              <a:buFont typeface="Wingdings 2" pitchFamily="18" charset="2"/>
              <a:buNone/>
              <a:defRPr/>
            </a:pPr>
            <a:r>
              <a:rPr lang="en-US" sz="1200" b="1" dirty="0"/>
              <a:t>Before</a:t>
            </a:r>
            <a:endParaRPr lang="ar-SA" sz="1200" b="1" dirty="0">
              <a:ea typeface="Majalla UI"/>
            </a:endParaRPr>
          </a:p>
        </p:txBody>
      </p:sp>
      <p:sp>
        <p:nvSpPr>
          <p:cNvPr id="8" name="Content Placeholder 8"/>
          <p:cNvSpPr txBox="1">
            <a:spLocks/>
          </p:cNvSpPr>
          <p:nvPr/>
        </p:nvSpPr>
        <p:spPr bwMode="auto">
          <a:xfrm flipH="1">
            <a:off x="6477000" y="5562600"/>
            <a:ext cx="685800" cy="30480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lstStyle/>
          <a:p>
            <a:pPr marL="365125" indent="-282575" rtl="1">
              <a:spcBef>
                <a:spcPts val="600"/>
              </a:spcBef>
              <a:buClr>
                <a:schemeClr val="accent1"/>
              </a:buClr>
              <a:buSzPct val="80000"/>
              <a:buFont typeface="Wingdings 2" pitchFamily="18" charset="2"/>
              <a:buNone/>
              <a:defRPr/>
            </a:pPr>
            <a:r>
              <a:rPr lang="en-US" sz="1200" b="1" dirty="0">
                <a:ea typeface="Majalla UI"/>
                <a:cs typeface="Majalla UI"/>
              </a:rPr>
              <a:t>After</a:t>
            </a:r>
            <a:endParaRPr lang="ar-SA" sz="1200" b="1" dirty="0">
              <a:ea typeface="Majalla UI"/>
            </a:endParaRPr>
          </a:p>
        </p:txBody>
      </p:sp>
      <p:sp>
        <p:nvSpPr>
          <p:cNvPr id="10" name="شكل بيضاوي 9"/>
          <p:cNvSpPr/>
          <p:nvPr/>
        </p:nvSpPr>
        <p:spPr>
          <a:xfrm>
            <a:off x="8458200" y="6248400"/>
            <a:ext cx="457200" cy="3810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Y" sz="1000" dirty="0" smtClean="0">
                <a:solidFill>
                  <a:schemeClr val="bg2">
                    <a:lumMod val="60000"/>
                    <a:lumOff val="40000"/>
                  </a:schemeClr>
                </a:solidFill>
              </a:rPr>
              <a:t>23</a:t>
            </a:r>
            <a:endParaRPr lang="en-US" sz="1000" dirty="0">
              <a:solidFill>
                <a:schemeClr val="bg2">
                  <a:lumMod val="60000"/>
                  <a:lumOff val="40000"/>
                </a:schemeClr>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156200" y="685800"/>
            <a:ext cx="3987800" cy="51419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Content Placeholder 8"/>
          <p:cNvSpPr txBox="1">
            <a:spLocks/>
          </p:cNvSpPr>
          <p:nvPr/>
        </p:nvSpPr>
        <p:spPr bwMode="auto">
          <a:xfrm flipH="1">
            <a:off x="1371600" y="5943600"/>
            <a:ext cx="762000" cy="30480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lstStyle/>
          <a:p>
            <a:pPr marL="365125" indent="-282575" rtl="1">
              <a:spcBef>
                <a:spcPts val="600"/>
              </a:spcBef>
              <a:buClr>
                <a:schemeClr val="accent1"/>
              </a:buClr>
              <a:buSzPct val="80000"/>
              <a:buFont typeface="Wingdings 2" pitchFamily="18" charset="2"/>
              <a:buNone/>
              <a:defRPr/>
            </a:pPr>
            <a:r>
              <a:rPr lang="en-US" sz="1200" b="1" dirty="0"/>
              <a:t>Before</a:t>
            </a:r>
            <a:endParaRPr lang="ar-SA" sz="1200" b="1" dirty="0">
              <a:ea typeface="Majalla UI"/>
            </a:endParaRPr>
          </a:p>
        </p:txBody>
      </p:sp>
      <p:sp>
        <p:nvSpPr>
          <p:cNvPr id="7" name="Content Placeholder 8"/>
          <p:cNvSpPr txBox="1">
            <a:spLocks/>
          </p:cNvSpPr>
          <p:nvPr/>
        </p:nvSpPr>
        <p:spPr bwMode="auto">
          <a:xfrm flipH="1">
            <a:off x="6477000" y="5943600"/>
            <a:ext cx="685800" cy="30480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lstStyle/>
          <a:p>
            <a:pPr marL="365125" indent="-282575" rtl="1">
              <a:spcBef>
                <a:spcPts val="600"/>
              </a:spcBef>
              <a:buClr>
                <a:schemeClr val="accent1"/>
              </a:buClr>
              <a:buSzPct val="80000"/>
              <a:buFont typeface="Wingdings 2" pitchFamily="18" charset="2"/>
              <a:buNone/>
              <a:defRPr/>
            </a:pPr>
            <a:r>
              <a:rPr lang="en-US" sz="1200" b="1" dirty="0">
                <a:ea typeface="Majalla UI"/>
                <a:cs typeface="Majalla UI"/>
              </a:rPr>
              <a:t>After</a:t>
            </a:r>
            <a:endParaRPr lang="ar-SA" sz="1200" b="1" dirty="0">
              <a:ea typeface="Majalla UI"/>
            </a:endParaRPr>
          </a:p>
        </p:txBody>
      </p:sp>
      <p:pic>
        <p:nvPicPr>
          <p:cNvPr id="1029" name="Picture 5"/>
          <p:cNvPicPr>
            <a:picLocks noChangeAspect="1" noChangeArrowheads="1"/>
          </p:cNvPicPr>
          <p:nvPr/>
        </p:nvPicPr>
        <p:blipFill>
          <a:blip r:embed="rId3" cstate="print"/>
          <a:srcRect/>
          <a:stretch>
            <a:fillRect/>
          </a:stretch>
        </p:blipFill>
        <p:spPr bwMode="auto">
          <a:xfrm>
            <a:off x="304800" y="677227"/>
            <a:ext cx="3962400" cy="5113973"/>
          </a:xfrm>
          <a:prstGeom prst="rect">
            <a:avLst/>
          </a:prstGeom>
          <a:noFill/>
          <a:ln w="9525">
            <a:noFill/>
            <a:miter lim="800000"/>
            <a:headEnd/>
            <a:tailEnd/>
          </a:ln>
        </p:spPr>
      </p:pic>
      <p:sp>
        <p:nvSpPr>
          <p:cNvPr id="13" name="شكل بيضاوي 12"/>
          <p:cNvSpPr/>
          <p:nvPr/>
        </p:nvSpPr>
        <p:spPr>
          <a:xfrm>
            <a:off x="8458200" y="6248400"/>
            <a:ext cx="457200" cy="3810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Y" sz="1000" dirty="0" smtClean="0">
                <a:solidFill>
                  <a:schemeClr val="bg2">
                    <a:lumMod val="60000"/>
                    <a:lumOff val="40000"/>
                  </a:schemeClr>
                </a:solidFill>
              </a:rPr>
              <a:t>24</a:t>
            </a:r>
            <a:endParaRPr lang="en-US" sz="1000" dirty="0">
              <a:solidFill>
                <a:schemeClr val="bg2">
                  <a:lumMod val="60000"/>
                  <a:lumOff val="40000"/>
                </a:schemeClr>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6554867" cy="1524000"/>
          </a:xfrm>
        </p:spPr>
        <p:txBody>
          <a:bodyPr/>
          <a:lstStyle/>
          <a:p>
            <a:pPr eaLnBrk="1" fontAlgn="auto" hangingPunct="1">
              <a:spcAft>
                <a:spcPts val="0"/>
              </a:spcAft>
              <a:defRPr/>
            </a:pPr>
            <a:r>
              <a:rPr lang="en-US" b="1" dirty="0" smtClean="0">
                <a:solidFill>
                  <a:schemeClr val="bg2">
                    <a:lumMod val="75000"/>
                  </a:schemeClr>
                </a:solidFill>
              </a:rPr>
              <a:t>Filters:</a:t>
            </a:r>
            <a:endParaRPr lang="ar-SA" b="1" dirty="0">
              <a:solidFill>
                <a:schemeClr val="bg2">
                  <a:lumMod val="75000"/>
                </a:schemeClr>
              </a:solidFill>
            </a:endParaRPr>
          </a:p>
        </p:txBody>
      </p:sp>
      <p:sp>
        <p:nvSpPr>
          <p:cNvPr id="5" name="مستطيل 4"/>
          <p:cNvSpPr/>
          <p:nvPr/>
        </p:nvSpPr>
        <p:spPr>
          <a:xfrm>
            <a:off x="838200" y="1400413"/>
            <a:ext cx="8077200" cy="3323987"/>
          </a:xfrm>
          <a:prstGeom prst="rect">
            <a:avLst/>
          </a:prstGeom>
        </p:spPr>
        <p:txBody>
          <a:bodyPr wrap="square">
            <a:spAutoFit/>
          </a:bodyPr>
          <a:lstStyle/>
          <a:p>
            <a:pPr>
              <a:defRPr/>
            </a:pPr>
            <a:r>
              <a:rPr lang="en-US" sz="2800" b="1" dirty="0" smtClean="0">
                <a:solidFill>
                  <a:srgbClr val="002060"/>
                </a:solidFill>
              </a:rPr>
              <a:t>Introduction</a:t>
            </a:r>
            <a:r>
              <a:rPr lang="en-US" sz="2000" b="1" dirty="0" smtClean="0">
                <a:solidFill>
                  <a:schemeClr val="bg2">
                    <a:lumMod val="75000"/>
                  </a:schemeClr>
                </a:solidFill>
              </a:rPr>
              <a:t>:-</a:t>
            </a:r>
          </a:p>
          <a:p>
            <a:pPr>
              <a:defRPr/>
            </a:pPr>
            <a:endParaRPr lang="en-US" b="1" dirty="0" smtClean="0"/>
          </a:p>
          <a:p>
            <a:pPr>
              <a:defRPr/>
            </a:pPr>
            <a:r>
              <a:rPr lang="en-US" b="1" dirty="0" smtClean="0"/>
              <a:t>The trick of image filtering is that you have a 2D filter matrix, and the 2D image. </a:t>
            </a:r>
          </a:p>
          <a:p>
            <a:pPr>
              <a:defRPr/>
            </a:pPr>
            <a:r>
              <a:rPr lang="en-US" b="1" dirty="0" smtClean="0"/>
              <a:t>Then, for every pixel of the image, take the sum of products. Each product is the color value of the current pixel or a neighbor of it, with the corresponding value of the filter matrix. </a:t>
            </a:r>
          </a:p>
          <a:p>
            <a:pPr>
              <a:defRPr/>
            </a:pPr>
            <a:r>
              <a:rPr lang="en-US" b="1" dirty="0" smtClean="0"/>
              <a:t>The center of the filter matrix has to be multiplied with the current pixel, the other elements of the filter matrix with corresponding neighbor pixels.</a:t>
            </a:r>
          </a:p>
          <a:p>
            <a:pPr>
              <a:defRPr/>
            </a:pPr>
            <a:endParaRPr lang="ar-SA" sz="2000" b="1" dirty="0"/>
          </a:p>
        </p:txBody>
      </p:sp>
      <p:sp>
        <p:nvSpPr>
          <p:cNvPr id="7" name="شكل بيضاوي 6"/>
          <p:cNvSpPr/>
          <p:nvPr/>
        </p:nvSpPr>
        <p:spPr>
          <a:xfrm>
            <a:off x="8458200" y="6248400"/>
            <a:ext cx="457200" cy="3810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Y" sz="1000" dirty="0" smtClean="0">
                <a:solidFill>
                  <a:schemeClr val="bg2">
                    <a:lumMod val="60000"/>
                    <a:lumOff val="40000"/>
                  </a:schemeClr>
                </a:solidFill>
              </a:rPr>
              <a:t>25</a:t>
            </a:r>
            <a:endParaRPr lang="en-US" sz="1000" dirty="0">
              <a:solidFill>
                <a:schemeClr val="bg2">
                  <a:lumMod val="60000"/>
                  <a:lumOff val="40000"/>
                </a:schemeClr>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6554867" cy="1524000"/>
          </a:xfrm>
        </p:spPr>
        <p:txBody>
          <a:bodyPr>
            <a:noAutofit/>
          </a:bodyPr>
          <a:lstStyle/>
          <a:p>
            <a:pPr eaLnBrk="1" fontAlgn="auto" hangingPunct="1">
              <a:spcAft>
                <a:spcPts val="0"/>
              </a:spcAft>
              <a:defRPr/>
            </a:pPr>
            <a:r>
              <a:rPr lang="en-US" b="1" dirty="0">
                <a:solidFill>
                  <a:schemeClr val="bg2">
                    <a:lumMod val="75000"/>
                  </a:schemeClr>
                </a:solidFill>
              </a:rPr>
              <a:t>How does this matrix relate to image processing?</a:t>
            </a:r>
            <a:endParaRPr lang="ar-SA" dirty="0">
              <a:solidFill>
                <a:schemeClr val="bg2">
                  <a:lumMod val="75000"/>
                </a:schemeClr>
              </a:solidFill>
            </a:endParaRPr>
          </a:p>
        </p:txBody>
      </p:sp>
      <p:sp>
        <p:nvSpPr>
          <p:cNvPr id="5" name="مستطيل 4"/>
          <p:cNvSpPr/>
          <p:nvPr/>
        </p:nvSpPr>
        <p:spPr>
          <a:xfrm>
            <a:off x="1066800" y="1785878"/>
            <a:ext cx="7543800" cy="2862322"/>
          </a:xfrm>
          <a:prstGeom prst="rect">
            <a:avLst/>
          </a:prstGeom>
        </p:spPr>
        <p:txBody>
          <a:bodyPr wrap="square">
            <a:spAutoFit/>
          </a:bodyPr>
          <a:lstStyle/>
          <a:p>
            <a:pPr>
              <a:defRPr/>
            </a:pPr>
            <a:r>
              <a:rPr lang="en-US" b="1" dirty="0" smtClean="0"/>
              <a:t>An image is just a 2-dimensional matrix of numbers, or  pixels. Each pixel is represented by a number - depending upon the image format these numbers can vary: for an 8 bit RGB image each pixel has a red, green, and blue component with a value ranging from 0 to 255. A kernel works by operating on these pixel values using straightforward mathematics to construct a new image. Lets take the above kernel and do some math: for each pixel, center the kernel over the pixel, multiply the kernel values times the corresponding pixel values, and add the result - this final value is the new value of the current pixel.</a:t>
            </a:r>
            <a:endParaRPr lang="ar-SA" b="1" dirty="0"/>
          </a:p>
        </p:txBody>
      </p:sp>
      <p:sp>
        <p:nvSpPr>
          <p:cNvPr id="6" name="شكل بيضاوي 5"/>
          <p:cNvSpPr/>
          <p:nvPr/>
        </p:nvSpPr>
        <p:spPr>
          <a:xfrm>
            <a:off x="8458200" y="6248400"/>
            <a:ext cx="457200" cy="3810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Y" sz="1000" dirty="0" smtClean="0">
                <a:solidFill>
                  <a:schemeClr val="bg2">
                    <a:lumMod val="60000"/>
                    <a:lumOff val="40000"/>
                  </a:schemeClr>
                </a:solidFill>
              </a:rPr>
              <a:t>26</a:t>
            </a:r>
            <a:endParaRPr lang="en-US" sz="1000" dirty="0">
              <a:solidFill>
                <a:schemeClr val="bg2">
                  <a:lumMod val="60000"/>
                  <a:lumOff val="40000"/>
                </a:schemeClr>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3" descr="23.PNG"/>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81000" y="0"/>
            <a:ext cx="3838575"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4819" name="Picture 3" descr="15435872_1199879293421591_1542722670_n.jpg"/>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648200" y="0"/>
            <a:ext cx="4083978"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شكل بيضاوي 5"/>
          <p:cNvSpPr/>
          <p:nvPr/>
        </p:nvSpPr>
        <p:spPr>
          <a:xfrm>
            <a:off x="8458200" y="6248400"/>
            <a:ext cx="457200" cy="3810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Y" sz="1000" dirty="0" smtClean="0">
                <a:solidFill>
                  <a:schemeClr val="bg2">
                    <a:lumMod val="60000"/>
                    <a:lumOff val="40000"/>
                  </a:schemeClr>
                </a:solidFill>
              </a:rPr>
              <a:t>27</a:t>
            </a:r>
            <a:endParaRPr lang="en-US" sz="1000" dirty="0">
              <a:solidFill>
                <a:schemeClr val="bg2">
                  <a:lumMod val="60000"/>
                  <a:lumOff val="40000"/>
                </a:schemeClr>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3" descr="3.PNG"/>
          <p:cNvPicPr>
            <a:picLocks noChangeAspect="1"/>
          </p:cNvPicPr>
          <p:nvPr/>
        </p:nvPicPr>
        <p:blipFill>
          <a:blip r:embed="rId3" cstate="print"/>
          <a:srcRect/>
          <a:stretch>
            <a:fillRect/>
          </a:stretch>
        </p:blipFill>
        <p:spPr bwMode="auto">
          <a:xfrm>
            <a:off x="1905000" y="1571625"/>
            <a:ext cx="5710238" cy="2924175"/>
          </a:xfrm>
          <a:prstGeom prst="rect">
            <a:avLst/>
          </a:prstGeom>
          <a:ln>
            <a:noFill/>
          </a:ln>
          <a:effectLst>
            <a:softEdge rad="112500"/>
          </a:effectLst>
        </p:spPr>
      </p:pic>
      <p:sp>
        <p:nvSpPr>
          <p:cNvPr id="5" name="شكل بيضاوي 4"/>
          <p:cNvSpPr/>
          <p:nvPr/>
        </p:nvSpPr>
        <p:spPr>
          <a:xfrm>
            <a:off x="8458200" y="6248400"/>
            <a:ext cx="457200" cy="3810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Y" sz="1000" dirty="0" smtClean="0">
                <a:solidFill>
                  <a:schemeClr val="bg2">
                    <a:lumMod val="60000"/>
                    <a:lumOff val="40000"/>
                  </a:schemeClr>
                </a:solidFill>
              </a:rPr>
              <a:t>28</a:t>
            </a:r>
            <a:endParaRPr lang="en-US" sz="1000" dirty="0">
              <a:solidFill>
                <a:schemeClr val="bg2">
                  <a:lumMod val="60000"/>
                  <a:lumOff val="40000"/>
                </a:schemeClr>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3" descr="التقاط.PNG"/>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371600" y="2362200"/>
            <a:ext cx="6376988" cy="2085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شكل بيضاوي 5"/>
          <p:cNvSpPr/>
          <p:nvPr/>
        </p:nvSpPr>
        <p:spPr>
          <a:xfrm>
            <a:off x="8458200" y="6248400"/>
            <a:ext cx="457200" cy="3810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Y" sz="1000" dirty="0" smtClean="0">
                <a:solidFill>
                  <a:schemeClr val="bg2">
                    <a:lumMod val="60000"/>
                    <a:lumOff val="40000"/>
                  </a:schemeClr>
                </a:solidFill>
              </a:rPr>
              <a:t>29</a:t>
            </a:r>
            <a:endParaRPr lang="en-US" sz="1000" dirty="0">
              <a:solidFill>
                <a:schemeClr val="bg2">
                  <a:lumMod val="60000"/>
                  <a:lumOff val="4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7497763" cy="1143000"/>
          </a:xfrm>
        </p:spPr>
        <p:txBody>
          <a:bodyPr>
            <a:noAutofit/>
          </a:bodyPr>
          <a:lstStyle/>
          <a:p>
            <a:pPr eaLnBrk="1" fontAlgn="auto" hangingPunct="1">
              <a:spcAft>
                <a:spcPts val="0"/>
              </a:spcAft>
              <a:defRPr/>
            </a:pPr>
            <a:r>
              <a:rPr lang="en-US" sz="3200" b="1" dirty="0">
                <a:solidFill>
                  <a:schemeClr val="bg2">
                    <a:lumMod val="75000"/>
                  </a:schemeClr>
                </a:solidFill>
              </a:rPr>
              <a:t>What is the difference between vector?</a:t>
            </a:r>
            <a:r>
              <a:rPr lang="ar-SA" sz="3200" b="1" dirty="0">
                <a:solidFill>
                  <a:schemeClr val="bg2">
                    <a:lumMod val="75000"/>
                  </a:schemeClr>
                </a:solidFill>
              </a:rPr>
              <a:t> </a:t>
            </a:r>
            <a:r>
              <a:rPr lang="en-US" sz="3200" b="1" dirty="0">
                <a:solidFill>
                  <a:schemeClr val="bg2">
                    <a:lumMod val="75000"/>
                  </a:schemeClr>
                </a:solidFill>
              </a:rPr>
              <a:t>and bitmap </a:t>
            </a:r>
            <a:r>
              <a:rPr lang="en-US" sz="3200" b="1" dirty="0" smtClean="0">
                <a:solidFill>
                  <a:schemeClr val="bg2">
                    <a:lumMod val="75000"/>
                  </a:schemeClr>
                </a:solidFill>
              </a:rPr>
              <a:t>images</a:t>
            </a:r>
            <a:endParaRPr lang="ar-SA" sz="3200" dirty="0">
              <a:solidFill>
                <a:schemeClr val="bg2">
                  <a:lumMod val="75000"/>
                </a:schemeClr>
              </a:solidFill>
            </a:endParaRPr>
          </a:p>
        </p:txBody>
      </p:sp>
      <p:sp>
        <p:nvSpPr>
          <p:cNvPr id="5" name="مربع نص 4"/>
          <p:cNvSpPr txBox="1"/>
          <p:nvPr/>
        </p:nvSpPr>
        <p:spPr>
          <a:xfrm>
            <a:off x="990600" y="1624548"/>
            <a:ext cx="7315200" cy="3477875"/>
          </a:xfrm>
          <a:prstGeom prst="rect">
            <a:avLst/>
          </a:prstGeom>
          <a:noFill/>
        </p:spPr>
        <p:txBody>
          <a:bodyPr wrap="square" rtlCol="0">
            <a:spAutoFit/>
          </a:bodyPr>
          <a:lstStyle/>
          <a:p>
            <a:pPr>
              <a:defRPr/>
            </a:pPr>
            <a:r>
              <a:rPr lang="en-US" sz="2000" b="1" dirty="0" smtClean="0"/>
              <a:t>Bitmap (or raster): images are stored as a series of tiny dots called pixels. Each pixel is actually a very small square that is assigned a color, and then arranged in a pattern to form the image. When you zoom in on a bitmap image you can see the individual pixels that make up that image.</a:t>
            </a:r>
          </a:p>
          <a:p>
            <a:pPr>
              <a:defRPr/>
            </a:pPr>
            <a:endParaRPr lang="en-US" sz="2000" b="1" dirty="0" smtClean="0"/>
          </a:p>
          <a:p>
            <a:pPr>
              <a:defRPr/>
            </a:pPr>
            <a:r>
              <a:rPr lang="en-US" sz="2000" b="1" dirty="0" smtClean="0"/>
              <a:t>Vector : vector images are not based on pixel patterns, but instead use mathematical formulas to draw lines and curves that can be combined to create an image from geometric objects such as circles and polygons. </a:t>
            </a:r>
            <a:endParaRPr lang="ar-SA" sz="2000" b="1" dirty="0"/>
          </a:p>
        </p:txBody>
      </p:sp>
      <p:sp>
        <p:nvSpPr>
          <p:cNvPr id="10" name="شكل بيضاوي 9"/>
          <p:cNvSpPr/>
          <p:nvPr/>
        </p:nvSpPr>
        <p:spPr>
          <a:xfrm>
            <a:off x="8458200" y="6248400"/>
            <a:ext cx="381000" cy="3810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2">
                    <a:lumMod val="60000"/>
                    <a:lumOff val="40000"/>
                  </a:schemeClr>
                </a:solidFill>
              </a:rPr>
              <a:t>3</a:t>
            </a:r>
            <a:endParaRPr lang="en-US" dirty="0">
              <a:solidFill>
                <a:schemeClr val="bg2">
                  <a:lumMod val="60000"/>
                  <a:lumOff val="40000"/>
                </a:schemeClr>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6554867" cy="1524000"/>
          </a:xfrm>
        </p:spPr>
        <p:txBody>
          <a:bodyPr/>
          <a:lstStyle/>
          <a:p>
            <a:pPr>
              <a:defRPr/>
            </a:pPr>
            <a:r>
              <a:rPr lang="en-US" b="1" dirty="0">
                <a:solidFill>
                  <a:schemeClr val="bg2">
                    <a:lumMod val="75000"/>
                  </a:schemeClr>
                </a:solidFill>
              </a:rPr>
              <a:t>References </a:t>
            </a:r>
            <a:endParaRPr lang="ar-SA" b="1" dirty="0">
              <a:solidFill>
                <a:schemeClr val="bg2">
                  <a:lumMod val="75000"/>
                </a:schemeClr>
              </a:solidFill>
            </a:endParaRPr>
          </a:p>
        </p:txBody>
      </p:sp>
      <p:sp>
        <p:nvSpPr>
          <p:cNvPr id="37891" name="Content Placeholder 2"/>
          <p:cNvSpPr>
            <a:spLocks noGrp="1"/>
          </p:cNvSpPr>
          <p:nvPr>
            <p:ph idx="1"/>
          </p:nvPr>
        </p:nvSpPr>
        <p:spPr>
          <a:xfrm>
            <a:off x="1200150" y="1219200"/>
            <a:ext cx="7105650" cy="4495800"/>
          </a:xfrm>
        </p:spPr>
        <p:txBody>
          <a:bodyPr/>
          <a:lstStyle/>
          <a:p>
            <a:pPr algn="l" rtl="0"/>
            <a:endParaRPr lang="en-US" altLang="en-US" dirty="0">
              <a:hlinkClick r:id="rId2"/>
            </a:endParaRPr>
          </a:p>
          <a:p>
            <a:pPr algn="l" rtl="0"/>
            <a:r>
              <a:rPr lang="en-US" altLang="en-US" dirty="0">
                <a:solidFill>
                  <a:srgbClr val="002060"/>
                </a:solidFill>
                <a:hlinkClick r:id="rId2"/>
              </a:rPr>
              <a:t>http://potrace.sourceforge.net/potrace.pdf</a:t>
            </a:r>
            <a:endParaRPr lang="en-US" altLang="en-US" dirty="0">
              <a:solidFill>
                <a:srgbClr val="002060"/>
              </a:solidFill>
            </a:endParaRPr>
          </a:p>
          <a:p>
            <a:pPr algn="l" rtl="0"/>
            <a:r>
              <a:rPr lang="en-US" altLang="en-US" dirty="0">
                <a:solidFill>
                  <a:srgbClr val="002060"/>
                </a:solidFill>
                <a:hlinkClick r:id="rId3"/>
              </a:rPr>
              <a:t>http://potrace.sourceforge.net/potracelib.pdf</a:t>
            </a:r>
            <a:endParaRPr lang="ar-SA" altLang="en-US" dirty="0">
              <a:solidFill>
                <a:srgbClr val="002060"/>
              </a:solidFill>
              <a:ea typeface="Majalla UI"/>
            </a:endParaRPr>
          </a:p>
          <a:p>
            <a:pPr algn="l" rtl="0"/>
            <a:r>
              <a:rPr lang="en-US" altLang="en-US" dirty="0">
                <a:solidFill>
                  <a:srgbClr val="002060"/>
                </a:solidFill>
                <a:hlinkClick r:id="rId4"/>
              </a:rPr>
              <a:t>http://fileadmin.cs.lth.se/cs/Personal/Michael_Doggett/pubs/buchanan12-vectorization.pdf</a:t>
            </a:r>
            <a:endParaRPr lang="ar-SA" altLang="en-US" dirty="0">
              <a:solidFill>
                <a:srgbClr val="002060"/>
              </a:solidFill>
              <a:ea typeface="Majalla UI"/>
            </a:endParaRPr>
          </a:p>
          <a:p>
            <a:pPr algn="l" rtl="0"/>
            <a:endParaRPr lang="ar-SA" altLang="en-US" dirty="0">
              <a:ea typeface="Majalla UI"/>
            </a:endParaRPr>
          </a:p>
        </p:txBody>
      </p:sp>
      <p:sp>
        <p:nvSpPr>
          <p:cNvPr id="4" name="TextBox 3"/>
          <p:cNvSpPr txBox="1"/>
          <p:nvPr/>
        </p:nvSpPr>
        <p:spPr>
          <a:xfrm>
            <a:off x="990600" y="1371600"/>
            <a:ext cx="4038600" cy="523875"/>
          </a:xfrm>
          <a:prstGeom prst="rect">
            <a:avLst/>
          </a:prstGeom>
          <a:noFill/>
        </p:spPr>
        <p:txBody>
          <a:bodyPr rtlCol="1">
            <a:spAutoFit/>
          </a:bodyPr>
          <a:lstStyle/>
          <a:p>
            <a:pPr>
              <a:defRPr/>
            </a:pPr>
            <a:r>
              <a:rPr lang="en-US" sz="2800" b="1" dirty="0"/>
              <a:t>List Of papers</a:t>
            </a:r>
            <a:endParaRPr lang="ar-SA" sz="2800" b="1" dirty="0"/>
          </a:p>
        </p:txBody>
      </p:sp>
      <p:sp>
        <p:nvSpPr>
          <p:cNvPr id="7" name="شكل بيضاوي 6"/>
          <p:cNvSpPr/>
          <p:nvPr/>
        </p:nvSpPr>
        <p:spPr>
          <a:xfrm>
            <a:off x="8458200" y="6248400"/>
            <a:ext cx="457200" cy="3810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Y" sz="1000" dirty="0" smtClean="0">
                <a:solidFill>
                  <a:schemeClr val="bg2">
                    <a:lumMod val="60000"/>
                    <a:lumOff val="40000"/>
                  </a:schemeClr>
                </a:solidFill>
              </a:rPr>
              <a:t>30</a:t>
            </a:r>
            <a:endParaRPr lang="en-US" sz="1000" dirty="0">
              <a:solidFill>
                <a:schemeClr val="bg2">
                  <a:lumMod val="60000"/>
                  <a:lumOff val="40000"/>
                </a:schemeClr>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295400" y="2057400"/>
            <a:ext cx="7499350" cy="1143000"/>
          </a:xfrm>
        </p:spPr>
        <p:txBody>
          <a:bodyPr>
            <a:noAutofit/>
          </a:bodyPr>
          <a:lstStyle/>
          <a:p>
            <a:pPr eaLnBrk="1" fontAlgn="auto" hangingPunct="1">
              <a:spcAft>
                <a:spcPts val="0"/>
              </a:spcAft>
              <a:defRPr/>
            </a:pPr>
            <a:r>
              <a:rPr lang="en-US" sz="9600" u="sng" dirty="0">
                <a:solidFill>
                  <a:schemeClr val="bg2">
                    <a:lumMod val="75000"/>
                  </a:schemeClr>
                </a:solidFill>
              </a:rPr>
              <a:t>Thank You </a:t>
            </a:r>
            <a:r>
              <a:rPr lang="en-US" sz="9600" u="sng" dirty="0">
                <a:solidFill>
                  <a:schemeClr val="bg2">
                    <a:lumMod val="75000"/>
                  </a:schemeClr>
                </a:solidFill>
                <a:sym typeface="Wingdings" pitchFamily="2" charset="2"/>
              </a:rPr>
              <a:t></a:t>
            </a:r>
            <a:endParaRPr lang="en-US" sz="9600" u="sng" dirty="0">
              <a:solidFill>
                <a:schemeClr val="bg2">
                  <a:lumMod val="75000"/>
                </a:schemeClr>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7" descr="C:\Users\medicine\Downloads\15356721_1199761456766708_2951823755460167379_n.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153400" cy="1524000"/>
          </a:xfrm>
        </p:spPr>
        <p:txBody>
          <a:bodyPr>
            <a:normAutofit fontScale="90000"/>
          </a:bodyPr>
          <a:lstStyle/>
          <a:p>
            <a:pPr>
              <a:defRPr/>
            </a:pPr>
            <a:r>
              <a:rPr lang="en-US" sz="4800" b="1" dirty="0" err="1" smtClean="0">
                <a:solidFill>
                  <a:schemeClr val="bg2">
                    <a:lumMod val="75000"/>
                  </a:schemeClr>
                </a:solidFill>
              </a:rPr>
              <a:t>Vectorization</a:t>
            </a:r>
            <a:r>
              <a:rPr lang="en-US" sz="4800" b="1" dirty="0" smtClean="0">
                <a:solidFill>
                  <a:schemeClr val="bg2">
                    <a:lumMod val="75000"/>
                  </a:schemeClr>
                </a:solidFill>
              </a:rPr>
              <a:t> </a:t>
            </a:r>
            <a:r>
              <a:rPr lang="en-US" sz="4800" b="1" dirty="0" smtClean="0">
                <a:solidFill>
                  <a:schemeClr val="bg2">
                    <a:lumMod val="75000"/>
                  </a:schemeClr>
                </a:solidFill>
              </a:rPr>
              <a:t>Algorithms</a:t>
            </a:r>
            <a:endParaRPr lang="ar-SA" sz="4800" b="1" dirty="0">
              <a:solidFill>
                <a:schemeClr val="bg2">
                  <a:lumMod val="75000"/>
                </a:schemeClr>
              </a:solidFill>
            </a:endParaRPr>
          </a:p>
        </p:txBody>
      </p:sp>
      <p:sp>
        <p:nvSpPr>
          <p:cNvPr id="5" name="مربع نص 4"/>
          <p:cNvSpPr txBox="1"/>
          <p:nvPr/>
        </p:nvSpPr>
        <p:spPr>
          <a:xfrm>
            <a:off x="838200" y="2533471"/>
            <a:ext cx="7315200" cy="1200329"/>
          </a:xfrm>
          <a:prstGeom prst="rect">
            <a:avLst/>
          </a:prstGeom>
          <a:noFill/>
        </p:spPr>
        <p:txBody>
          <a:bodyPr wrap="square" rtlCol="0">
            <a:spAutoFit/>
          </a:bodyPr>
          <a:lstStyle/>
          <a:p>
            <a:pPr lvl="1">
              <a:buFont typeface="Wingdings" pitchFamily="2" charset="2"/>
              <a:buChar char="§"/>
              <a:defRPr/>
            </a:pPr>
            <a:r>
              <a:rPr lang="en-US" sz="2400" b="1" dirty="0" smtClean="0"/>
              <a:t> Structural </a:t>
            </a:r>
            <a:r>
              <a:rPr lang="en-US" sz="2400" b="1" dirty="0" err="1" smtClean="0"/>
              <a:t>Vectorization</a:t>
            </a:r>
            <a:r>
              <a:rPr lang="en-US" sz="2400" b="1" dirty="0" smtClean="0"/>
              <a:t> of </a:t>
            </a:r>
            <a:r>
              <a:rPr lang="en-US" sz="2400" b="1" dirty="0" smtClean="0"/>
              <a:t>Raster Images .</a:t>
            </a:r>
          </a:p>
          <a:p>
            <a:pPr lvl="1">
              <a:defRPr/>
            </a:pPr>
            <a:endParaRPr lang="en-US" sz="2400" b="1" dirty="0" smtClean="0"/>
          </a:p>
          <a:p>
            <a:pPr lvl="1">
              <a:buFont typeface="Wingdings" pitchFamily="2" charset="2"/>
              <a:buChar char="§"/>
              <a:defRPr/>
            </a:pPr>
            <a:r>
              <a:rPr lang="en-US" sz="2400" b="1" dirty="0" smtClean="0"/>
              <a:t> </a:t>
            </a:r>
            <a:r>
              <a:rPr lang="en-US" sz="2400" b="1" dirty="0" err="1" smtClean="0"/>
              <a:t>Potrace</a:t>
            </a:r>
            <a:r>
              <a:rPr lang="en-US" sz="2400" b="1" dirty="0" smtClean="0"/>
              <a:t>: a polygon-based tracing .</a:t>
            </a:r>
            <a:endParaRPr lang="ar-SA" sz="2400" b="1" dirty="0"/>
          </a:p>
        </p:txBody>
      </p:sp>
      <p:sp>
        <p:nvSpPr>
          <p:cNvPr id="8" name="شكل بيضاوي 7"/>
          <p:cNvSpPr/>
          <p:nvPr/>
        </p:nvSpPr>
        <p:spPr>
          <a:xfrm>
            <a:off x="8458200" y="6248400"/>
            <a:ext cx="381000" cy="3810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2">
                    <a:lumMod val="60000"/>
                    <a:lumOff val="40000"/>
                  </a:schemeClr>
                </a:solidFill>
              </a:rPr>
              <a:t>4</a:t>
            </a:r>
            <a:endParaRPr lang="en-US" dirty="0">
              <a:solidFill>
                <a:schemeClr val="bg2">
                  <a:lumMod val="60000"/>
                  <a:lumOff val="4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عنوان 1"/>
          <p:cNvSpPr>
            <a:spLocks noGrp="1"/>
          </p:cNvSpPr>
          <p:nvPr>
            <p:ph type="title"/>
          </p:nvPr>
        </p:nvSpPr>
        <p:spPr>
          <a:xfrm>
            <a:off x="381000" y="152400"/>
            <a:ext cx="7497763" cy="1143000"/>
          </a:xfrm>
        </p:spPr>
        <p:txBody>
          <a:bodyPr>
            <a:noAutofit/>
          </a:bodyPr>
          <a:lstStyle/>
          <a:p>
            <a:pPr eaLnBrk="1" fontAlgn="auto" hangingPunct="1">
              <a:spcAft>
                <a:spcPts val="0"/>
              </a:spcAft>
              <a:defRPr/>
            </a:pPr>
            <a:r>
              <a:rPr lang="en-US" sz="2800" b="1" dirty="0">
                <a:solidFill>
                  <a:schemeClr val="bg2">
                    <a:lumMod val="75000"/>
                  </a:schemeClr>
                </a:solidFill>
              </a:rPr>
              <a:t>Comparison between Structural Vectorization and a polygon based </a:t>
            </a:r>
            <a:r>
              <a:rPr lang="ar-SA" sz="2800" b="1" dirty="0">
                <a:solidFill>
                  <a:schemeClr val="bg2">
                    <a:lumMod val="75000"/>
                  </a:schemeClr>
                </a:solidFill>
              </a:rPr>
              <a:t> </a:t>
            </a:r>
            <a:r>
              <a:rPr lang="en-US" sz="2800" b="1" dirty="0">
                <a:solidFill>
                  <a:schemeClr val="bg2">
                    <a:lumMod val="75000"/>
                  </a:schemeClr>
                </a:solidFill>
              </a:rPr>
              <a:t>vectorization technique ?</a:t>
            </a:r>
            <a:endParaRPr lang="en-US" sz="2800" dirty="0">
              <a:solidFill>
                <a:schemeClr val="bg2">
                  <a:lumMod val="75000"/>
                </a:schemeClr>
              </a:solidFill>
            </a:endParaRPr>
          </a:p>
        </p:txBody>
      </p:sp>
      <p:pic>
        <p:nvPicPr>
          <p:cNvPr id="12291" name="Picture 2"/>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a:xfrm>
            <a:off x="685800" y="1371600"/>
            <a:ext cx="7696200" cy="2971800"/>
          </a:xfrm>
          <a:noFill/>
        </p:spPr>
      </p:pic>
      <p:sp>
        <p:nvSpPr>
          <p:cNvPr id="6" name="مربع نص 5"/>
          <p:cNvSpPr txBox="1"/>
          <p:nvPr/>
        </p:nvSpPr>
        <p:spPr>
          <a:xfrm>
            <a:off x="685800" y="4343400"/>
            <a:ext cx="7315200" cy="2246769"/>
          </a:xfrm>
          <a:prstGeom prst="rect">
            <a:avLst/>
          </a:prstGeom>
          <a:noFill/>
        </p:spPr>
        <p:txBody>
          <a:bodyPr wrap="square" rtlCol="0">
            <a:spAutoFit/>
          </a:bodyPr>
          <a:lstStyle/>
          <a:p>
            <a:pPr>
              <a:defRPr/>
            </a:pPr>
            <a:r>
              <a:rPr lang="en-US" sz="2000" b="1" dirty="0" smtClean="0"/>
              <a:t>both taken from the same source image (a) Polygon based </a:t>
            </a:r>
            <a:r>
              <a:rPr lang="en-US" sz="2000" b="1" dirty="0" err="1" smtClean="0"/>
              <a:t>vectorization</a:t>
            </a:r>
            <a:r>
              <a:rPr lang="en-US" sz="2000" b="1" dirty="0" smtClean="0"/>
              <a:t> produces images with high visual fidelity (c), but results in complex topography (b). Structural </a:t>
            </a:r>
            <a:r>
              <a:rPr lang="en-US" sz="2000" b="1" dirty="0" err="1" smtClean="0"/>
              <a:t>vectorization</a:t>
            </a:r>
            <a:r>
              <a:rPr lang="en-US" sz="2000" b="1" dirty="0" smtClean="0"/>
              <a:t> extracts dominant strokes (d), and line width information. While not as visually accurate as polygon </a:t>
            </a:r>
            <a:r>
              <a:rPr lang="en-US" sz="2000" b="1" dirty="0" err="1" smtClean="0"/>
              <a:t>vectorization</a:t>
            </a:r>
            <a:r>
              <a:rPr lang="en-US" sz="2000" b="1" dirty="0" smtClean="0"/>
              <a:t>, strokes and widths are nevertheless able to represent the source image (e).</a:t>
            </a:r>
            <a:endParaRPr lang="ar-SA" sz="2000" b="1" dirty="0"/>
          </a:p>
        </p:txBody>
      </p:sp>
      <p:sp>
        <p:nvSpPr>
          <p:cNvPr id="7" name="شكل بيضاوي 6"/>
          <p:cNvSpPr/>
          <p:nvPr/>
        </p:nvSpPr>
        <p:spPr>
          <a:xfrm>
            <a:off x="8458200" y="6248400"/>
            <a:ext cx="381000" cy="3810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2">
                    <a:lumMod val="60000"/>
                    <a:lumOff val="40000"/>
                  </a:schemeClr>
                </a:solidFill>
              </a:rPr>
              <a:t>5</a:t>
            </a:r>
            <a:endParaRPr lang="en-US" dirty="0">
              <a:solidFill>
                <a:schemeClr val="bg2">
                  <a:lumMod val="60000"/>
                  <a:lumOff val="4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81000" y="0"/>
            <a:ext cx="6554867" cy="1524000"/>
          </a:xfrm>
        </p:spPr>
        <p:txBody>
          <a:bodyPr/>
          <a:lstStyle/>
          <a:p>
            <a:pPr eaLnBrk="1" fontAlgn="auto" hangingPunct="1">
              <a:spcAft>
                <a:spcPts val="0"/>
              </a:spcAft>
              <a:defRPr/>
            </a:pPr>
            <a:r>
              <a:rPr lang="en-US" b="1" dirty="0">
                <a:solidFill>
                  <a:schemeClr val="bg2">
                    <a:lumMod val="75000"/>
                  </a:schemeClr>
                </a:solidFill>
              </a:rPr>
              <a:t>Vectorization - Basics</a:t>
            </a:r>
          </a:p>
        </p:txBody>
      </p:sp>
      <p:pic>
        <p:nvPicPr>
          <p:cNvPr id="13315" name="Picture 3"/>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a:xfrm>
            <a:off x="4953000" y="2438400"/>
            <a:ext cx="3209925" cy="2419350"/>
          </a:xfrm>
          <a:noFill/>
        </p:spPr>
      </p:pic>
      <p:pic>
        <p:nvPicPr>
          <p:cNvPr id="13316"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857250" y="2362200"/>
            <a:ext cx="3105150" cy="2781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3317" name="TextBox 5"/>
          <p:cNvSpPr txBox="1">
            <a:spLocks noChangeArrowheads="1"/>
          </p:cNvSpPr>
          <p:nvPr/>
        </p:nvSpPr>
        <p:spPr bwMode="auto">
          <a:xfrm>
            <a:off x="762000" y="5343525"/>
            <a:ext cx="4267200"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dirty="0">
                <a:latin typeface="Calibri" panose="020F0502020204030204" pitchFamily="34" charset="0"/>
              </a:rPr>
              <a:t>Before </a:t>
            </a:r>
            <a:r>
              <a:rPr lang="en-US" altLang="en-US" sz="2800" b="1" dirty="0" err="1">
                <a:latin typeface="Calibri" panose="020F0502020204030204" pitchFamily="34" charset="0"/>
              </a:rPr>
              <a:t>Vectorization</a:t>
            </a:r>
            <a:endParaRPr lang="en-US" altLang="en-US" sz="2800" b="1" dirty="0">
              <a:latin typeface="Calibri" panose="020F0502020204030204" pitchFamily="34" charset="0"/>
            </a:endParaRPr>
          </a:p>
        </p:txBody>
      </p:sp>
      <p:sp>
        <p:nvSpPr>
          <p:cNvPr id="13318" name="TextBox 6"/>
          <p:cNvSpPr txBox="1">
            <a:spLocks noChangeArrowheads="1"/>
          </p:cNvSpPr>
          <p:nvPr/>
        </p:nvSpPr>
        <p:spPr bwMode="auto">
          <a:xfrm>
            <a:off x="5181600" y="5419725"/>
            <a:ext cx="3200400"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b="1" dirty="0">
                <a:latin typeface="Calibri" panose="020F0502020204030204" pitchFamily="34" charset="0"/>
              </a:rPr>
              <a:t>After </a:t>
            </a:r>
            <a:r>
              <a:rPr lang="en-US" altLang="en-US" sz="2800" b="1" dirty="0" err="1">
                <a:latin typeface="Calibri" panose="020F0502020204030204" pitchFamily="34" charset="0"/>
              </a:rPr>
              <a:t>Vectorization</a:t>
            </a:r>
            <a:endParaRPr lang="en-US" altLang="en-US" sz="2800" b="1" dirty="0">
              <a:latin typeface="Calibri" panose="020F0502020204030204" pitchFamily="34" charset="0"/>
            </a:endParaRPr>
          </a:p>
        </p:txBody>
      </p:sp>
      <p:sp>
        <p:nvSpPr>
          <p:cNvPr id="8" name="شكل بيضاوي 7"/>
          <p:cNvSpPr/>
          <p:nvPr/>
        </p:nvSpPr>
        <p:spPr>
          <a:xfrm>
            <a:off x="8458200" y="6248400"/>
            <a:ext cx="381000" cy="3810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2">
                    <a:lumMod val="60000"/>
                    <a:lumOff val="40000"/>
                  </a:schemeClr>
                </a:solidFill>
              </a:rPr>
              <a:t>6</a:t>
            </a:r>
            <a:endParaRPr lang="en-US" dirty="0">
              <a:solidFill>
                <a:schemeClr val="bg2">
                  <a:lumMod val="60000"/>
                  <a:lumOff val="4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6554867" cy="1524000"/>
          </a:xfrm>
        </p:spPr>
        <p:txBody>
          <a:bodyPr rtlCol="0">
            <a:normAutofit/>
          </a:bodyPr>
          <a:lstStyle/>
          <a:p>
            <a:pPr eaLnBrk="1" fontAlgn="auto" hangingPunct="1">
              <a:spcAft>
                <a:spcPts val="0"/>
              </a:spcAft>
              <a:defRPr/>
            </a:pPr>
            <a:r>
              <a:rPr lang="en-US" b="1" dirty="0">
                <a:solidFill>
                  <a:schemeClr val="bg2">
                    <a:lumMod val="75000"/>
                  </a:schemeClr>
                </a:solidFill>
              </a:rPr>
              <a:t>Steps involved in POTRACE algorithm</a:t>
            </a:r>
          </a:p>
        </p:txBody>
      </p:sp>
      <p:sp>
        <p:nvSpPr>
          <p:cNvPr id="3" name="Content Placeholder 2"/>
          <p:cNvSpPr>
            <a:spLocks noGrp="1"/>
          </p:cNvSpPr>
          <p:nvPr>
            <p:ph idx="1"/>
          </p:nvPr>
        </p:nvSpPr>
        <p:spPr>
          <a:xfrm>
            <a:off x="609600" y="1676400"/>
            <a:ext cx="7499350" cy="4800600"/>
          </a:xfrm>
        </p:spPr>
        <p:txBody>
          <a:bodyPr rtlCol="0">
            <a:normAutofit fontScale="92500" lnSpcReduction="10000"/>
          </a:bodyPr>
          <a:lstStyle/>
          <a:p>
            <a:pPr marL="365760" indent="-283464" algn="l" rtl="0" eaLnBrk="1" fontAlgn="auto" hangingPunct="1">
              <a:spcAft>
                <a:spcPts val="0"/>
              </a:spcAft>
              <a:buFont typeface="Wingdings 2"/>
              <a:buChar char=""/>
              <a:defRPr/>
            </a:pPr>
            <a:r>
              <a:rPr lang="en-US" b="1" dirty="0">
                <a:solidFill>
                  <a:schemeClr val="tx1"/>
                </a:solidFill>
              </a:rPr>
              <a:t>Potrace – stands for polygon trace – tracing closed surfaces through polygon construction , the various steps are as follows…</a:t>
            </a:r>
          </a:p>
          <a:p>
            <a:pPr marL="365760" indent="-283464" algn="l" rtl="0" eaLnBrk="1" fontAlgn="auto" hangingPunct="1">
              <a:spcAft>
                <a:spcPts val="0"/>
              </a:spcAft>
              <a:buFont typeface="Wingdings 2"/>
              <a:buChar char=""/>
              <a:defRPr/>
            </a:pPr>
            <a:r>
              <a:rPr lang="en-US" b="1" dirty="0">
                <a:solidFill>
                  <a:schemeClr val="tx1"/>
                </a:solidFill>
              </a:rPr>
              <a:t>The first step, the bitmap is decomposed into a number of paths, which form the boundaries – Path generation</a:t>
            </a:r>
          </a:p>
          <a:p>
            <a:pPr marL="365760" indent="-283464" algn="l" rtl="0" eaLnBrk="1" fontAlgn="auto" hangingPunct="1">
              <a:spcAft>
                <a:spcPts val="0"/>
              </a:spcAft>
              <a:buFont typeface="Wingdings 2"/>
              <a:buChar char=""/>
              <a:defRPr/>
            </a:pPr>
            <a:endParaRPr lang="en-US" b="1" dirty="0">
              <a:solidFill>
                <a:schemeClr val="tx1"/>
              </a:solidFill>
            </a:endParaRPr>
          </a:p>
          <a:p>
            <a:pPr marL="365760" indent="-283464" algn="l" rtl="0" eaLnBrk="1" fontAlgn="auto" hangingPunct="1">
              <a:spcAft>
                <a:spcPts val="0"/>
              </a:spcAft>
              <a:buFont typeface="Wingdings 2"/>
              <a:buChar char=""/>
              <a:defRPr/>
            </a:pPr>
            <a:r>
              <a:rPr lang="en-US" b="1" dirty="0">
                <a:solidFill>
                  <a:schemeClr val="tx1"/>
                </a:solidFill>
              </a:rPr>
              <a:t>In the second step, each path is approximated by an optimal polygon - Polygon Generation</a:t>
            </a:r>
          </a:p>
          <a:p>
            <a:pPr marL="365760" indent="-283464" algn="l" rtl="0" eaLnBrk="1" fontAlgn="auto" hangingPunct="1">
              <a:spcAft>
                <a:spcPts val="0"/>
              </a:spcAft>
              <a:buFont typeface="Wingdings 2"/>
              <a:buChar char=""/>
              <a:defRPr/>
            </a:pPr>
            <a:endParaRPr lang="en-US" b="1" dirty="0">
              <a:solidFill>
                <a:schemeClr val="tx1"/>
              </a:solidFill>
            </a:endParaRPr>
          </a:p>
          <a:p>
            <a:pPr marL="365760" indent="-283464" algn="l" rtl="0" eaLnBrk="1" fontAlgn="auto" hangingPunct="1">
              <a:spcAft>
                <a:spcPts val="0"/>
              </a:spcAft>
              <a:buFont typeface="Wingdings 2"/>
              <a:buChar char=""/>
              <a:defRPr/>
            </a:pPr>
            <a:r>
              <a:rPr lang="en-US" b="1" dirty="0">
                <a:solidFill>
                  <a:schemeClr val="tx1"/>
                </a:solidFill>
              </a:rPr>
              <a:t>In the third step, each polygon is transformed into a smooth outline- Smoothening </a:t>
            </a:r>
          </a:p>
          <a:p>
            <a:pPr marL="365760" indent="-283464" algn="l" rtl="0" eaLnBrk="1" fontAlgn="auto" hangingPunct="1">
              <a:spcAft>
                <a:spcPts val="0"/>
              </a:spcAft>
              <a:buFont typeface="Wingdings 2"/>
              <a:buChar char=""/>
              <a:defRPr/>
            </a:pPr>
            <a:endParaRPr lang="en-US" b="1" dirty="0">
              <a:solidFill>
                <a:schemeClr val="tx1"/>
              </a:solidFill>
            </a:endParaRPr>
          </a:p>
          <a:p>
            <a:pPr marL="365760" indent="-283464" algn="l" rtl="0" eaLnBrk="1" fontAlgn="auto" hangingPunct="1">
              <a:spcAft>
                <a:spcPts val="0"/>
              </a:spcAft>
              <a:buFont typeface="Wingdings 2"/>
              <a:buChar char=""/>
              <a:defRPr/>
            </a:pPr>
            <a:r>
              <a:rPr lang="en-US" b="1" dirty="0">
                <a:solidFill>
                  <a:schemeClr val="tx1"/>
                </a:solidFill>
              </a:rPr>
              <a:t>In an optional fourth step, the resulting curve is optimized by joining consecutive  Bezier curve segments together where this is possible.</a:t>
            </a:r>
          </a:p>
        </p:txBody>
      </p:sp>
      <p:sp>
        <p:nvSpPr>
          <p:cNvPr id="5" name="شكل بيضاوي 4"/>
          <p:cNvSpPr/>
          <p:nvPr/>
        </p:nvSpPr>
        <p:spPr>
          <a:xfrm>
            <a:off x="8458200" y="6248400"/>
            <a:ext cx="381000" cy="3810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2">
                    <a:lumMod val="60000"/>
                    <a:lumOff val="40000"/>
                  </a:schemeClr>
                </a:solidFill>
              </a:rPr>
              <a:t>7</a:t>
            </a:r>
            <a:endParaRPr lang="en-US" dirty="0">
              <a:solidFill>
                <a:schemeClr val="bg2">
                  <a:lumMod val="60000"/>
                  <a:lumOff val="40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fontAlgn="auto" hangingPunct="1">
              <a:spcAft>
                <a:spcPts val="0"/>
              </a:spcAft>
              <a:defRPr/>
            </a:pPr>
            <a:r>
              <a:rPr lang="en-US">
                <a:solidFill>
                  <a:schemeClr val="tx2">
                    <a:satMod val="130000"/>
                  </a:schemeClr>
                </a:solidFill>
              </a:rPr>
              <a:t> </a:t>
            </a:r>
          </a:p>
        </p:txBody>
      </p:sp>
      <p:sp>
        <p:nvSpPr>
          <p:cNvPr id="5" name="TextBox 4"/>
          <p:cNvSpPr txBox="1"/>
          <p:nvPr/>
        </p:nvSpPr>
        <p:spPr>
          <a:xfrm>
            <a:off x="1447800" y="304800"/>
            <a:ext cx="5638800" cy="646113"/>
          </a:xfrm>
          <a:prstGeom prst="rect">
            <a:avLst/>
          </a:prstGeom>
          <a:noFill/>
        </p:spPr>
        <p:txBody>
          <a:bodyPr>
            <a:spAutoFit/>
          </a:bodyPr>
          <a:lstStyle/>
          <a:p>
            <a:pPr fontAlgn="auto">
              <a:spcBef>
                <a:spcPts val="0"/>
              </a:spcBef>
              <a:spcAft>
                <a:spcPts val="0"/>
              </a:spcAft>
              <a:defRPr/>
            </a:pPr>
            <a:r>
              <a:rPr lang="en-US" sz="3600" b="1" dirty="0">
                <a:solidFill>
                  <a:schemeClr val="bg2">
                    <a:lumMod val="75000"/>
                  </a:schemeClr>
                </a:solidFill>
                <a:latin typeface="+mn-lt"/>
                <a:cs typeface="+mn-cs"/>
              </a:rPr>
              <a:t>Path Generation:</a:t>
            </a:r>
          </a:p>
        </p:txBody>
      </p:sp>
      <p:pic>
        <p:nvPicPr>
          <p:cNvPr id="15364" name="Picture 5" descr="0.PNG"/>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038600" y="2133600"/>
            <a:ext cx="1924050" cy="828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5365" name="Picture 6" descr="2.PNG"/>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038600" y="1066800"/>
            <a:ext cx="1914525" cy="1009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5366" name="TextBox 7"/>
          <p:cNvSpPr txBox="1">
            <a:spLocks noChangeArrowheads="1"/>
          </p:cNvSpPr>
          <p:nvPr/>
        </p:nvSpPr>
        <p:spPr bwMode="auto">
          <a:xfrm>
            <a:off x="1295400" y="1752600"/>
            <a:ext cx="1905000"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b="1"/>
              <a:t>Turn policies :</a:t>
            </a:r>
            <a:endParaRPr lang="ar-SA" altLang="en-US" sz="2000" b="1"/>
          </a:p>
        </p:txBody>
      </p:sp>
      <p:sp>
        <p:nvSpPr>
          <p:cNvPr id="9" name="مربع نص 8"/>
          <p:cNvSpPr txBox="1"/>
          <p:nvPr/>
        </p:nvSpPr>
        <p:spPr>
          <a:xfrm>
            <a:off x="685800" y="3075325"/>
            <a:ext cx="7315200" cy="3477875"/>
          </a:xfrm>
          <a:prstGeom prst="rect">
            <a:avLst/>
          </a:prstGeom>
          <a:noFill/>
        </p:spPr>
        <p:txBody>
          <a:bodyPr wrap="square" rtlCol="0">
            <a:spAutoFit/>
          </a:bodyPr>
          <a:lstStyle/>
          <a:p>
            <a:pPr marL="457200" indent="-457200">
              <a:defRPr/>
            </a:pPr>
            <a:r>
              <a:rPr lang="en-US" sz="2000" dirty="0" smtClean="0"/>
              <a:t>	pixels meet at an edge we orient this edge so that the black pixel is to its left and the white pixel is to its right. This edge defines a path of length one. We then continue to extend this path in such a way that each new edge has a black pixel on its left and a white pixel on its right, relative to the direction of the path. In other words, we move along the edges between pixels, and each time we hit a corner, we either go straight or turn left or right, depending on the colors of the surrounding pixels as. We continue until we return to the vertex where we started, at which point we have defined a closed path</a:t>
            </a:r>
            <a:endParaRPr lang="ar-SA" sz="2000" dirty="0"/>
          </a:p>
        </p:txBody>
      </p:sp>
      <p:sp>
        <p:nvSpPr>
          <p:cNvPr id="10" name="شكل بيضاوي 9"/>
          <p:cNvSpPr/>
          <p:nvPr/>
        </p:nvSpPr>
        <p:spPr>
          <a:xfrm>
            <a:off x="8458200" y="6248400"/>
            <a:ext cx="381000" cy="3810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2">
                    <a:lumMod val="60000"/>
                    <a:lumOff val="40000"/>
                  </a:schemeClr>
                </a:solidFill>
              </a:rPr>
              <a:t>8</a:t>
            </a:r>
            <a:endParaRPr lang="en-US" dirty="0">
              <a:solidFill>
                <a:schemeClr val="bg2">
                  <a:lumMod val="60000"/>
                  <a:lumOff val="40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 name="Content Placeholder 3"/>
          <p:cNvGraphicFramePr>
            <a:graphicFrameLocks noGrp="1"/>
          </p:cNvGraphicFramePr>
          <p:nvPr>
            <p:ph idx="1"/>
          </p:nvPr>
        </p:nvGraphicFramePr>
        <p:xfrm>
          <a:off x="838200" y="1473200"/>
          <a:ext cx="7499352" cy="3708400"/>
        </p:xfrm>
        <a:graphic>
          <a:graphicData uri="http://schemas.openxmlformats.org/drawingml/2006/table">
            <a:tbl>
              <a:tblPr rtl="1" firstRow="1" bandRow="1">
                <a:tableStyleId>{5940675A-B579-460E-94D1-54222C63F5DA}</a:tableStyleId>
              </a:tblPr>
              <a:tblGrid>
                <a:gridCol w="937419">
                  <a:extLst>
                    <a:ext uri="{9D8B030D-6E8A-4147-A177-3AD203B41FA5}">
                      <a16:colId xmlns="" xmlns:a16="http://schemas.microsoft.com/office/drawing/2014/main" val="20000"/>
                    </a:ext>
                  </a:extLst>
                </a:gridCol>
                <a:gridCol w="937419">
                  <a:extLst>
                    <a:ext uri="{9D8B030D-6E8A-4147-A177-3AD203B41FA5}">
                      <a16:colId xmlns="" xmlns:a16="http://schemas.microsoft.com/office/drawing/2014/main" val="20001"/>
                    </a:ext>
                  </a:extLst>
                </a:gridCol>
                <a:gridCol w="937419">
                  <a:extLst>
                    <a:ext uri="{9D8B030D-6E8A-4147-A177-3AD203B41FA5}">
                      <a16:colId xmlns="" xmlns:a16="http://schemas.microsoft.com/office/drawing/2014/main" val="20002"/>
                    </a:ext>
                  </a:extLst>
                </a:gridCol>
                <a:gridCol w="937419">
                  <a:extLst>
                    <a:ext uri="{9D8B030D-6E8A-4147-A177-3AD203B41FA5}">
                      <a16:colId xmlns="" xmlns:a16="http://schemas.microsoft.com/office/drawing/2014/main" val="20003"/>
                    </a:ext>
                  </a:extLst>
                </a:gridCol>
                <a:gridCol w="937419">
                  <a:extLst>
                    <a:ext uri="{9D8B030D-6E8A-4147-A177-3AD203B41FA5}">
                      <a16:colId xmlns="" xmlns:a16="http://schemas.microsoft.com/office/drawing/2014/main" val="20004"/>
                    </a:ext>
                  </a:extLst>
                </a:gridCol>
                <a:gridCol w="937419">
                  <a:extLst>
                    <a:ext uri="{9D8B030D-6E8A-4147-A177-3AD203B41FA5}">
                      <a16:colId xmlns="" xmlns:a16="http://schemas.microsoft.com/office/drawing/2014/main" val="20005"/>
                    </a:ext>
                  </a:extLst>
                </a:gridCol>
                <a:gridCol w="937419">
                  <a:extLst>
                    <a:ext uri="{9D8B030D-6E8A-4147-A177-3AD203B41FA5}">
                      <a16:colId xmlns="" xmlns:a16="http://schemas.microsoft.com/office/drawing/2014/main" val="20006"/>
                    </a:ext>
                  </a:extLst>
                </a:gridCol>
                <a:gridCol w="937419">
                  <a:extLst>
                    <a:ext uri="{9D8B030D-6E8A-4147-A177-3AD203B41FA5}">
                      <a16:colId xmlns="" xmlns:a16="http://schemas.microsoft.com/office/drawing/2014/main" val="20007"/>
                    </a:ext>
                  </a:extLst>
                </a:gridCol>
              </a:tblGrid>
              <a:tr h="370840">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extLst>
                  <a:ext uri="{0D108BD9-81ED-4DB2-BD59-A6C34878D82A}">
                    <a16:rowId xmlns="" xmlns:a16="http://schemas.microsoft.com/office/drawing/2014/main" val="10000"/>
                  </a:ext>
                </a:extLst>
              </a:tr>
              <a:tr h="370840">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1</a:t>
                      </a:r>
                      <a:endParaRPr lang="ar-SA" dirty="0"/>
                    </a:p>
                  </a:txBody>
                  <a:tcPr/>
                </a:tc>
                <a:tc>
                  <a:txBody>
                    <a:bodyPr/>
                    <a:lstStyle/>
                    <a:p>
                      <a:pPr rtl="1"/>
                      <a:r>
                        <a:rPr lang="en-US" dirty="0"/>
                        <a:t>1</a:t>
                      </a:r>
                      <a:endParaRPr lang="ar-SA" dirty="0"/>
                    </a:p>
                  </a:txBody>
                  <a:tcPr/>
                </a:tc>
                <a:tc>
                  <a:txBody>
                    <a:bodyPr/>
                    <a:lstStyle/>
                    <a:p>
                      <a:pPr rtl="1"/>
                      <a:r>
                        <a:rPr lang="en-US" dirty="0"/>
                        <a:t>1</a:t>
                      </a:r>
                      <a:endParaRPr lang="ar-SA" dirty="0"/>
                    </a:p>
                  </a:txBody>
                  <a:tcPr/>
                </a:tc>
                <a:tc>
                  <a:txBody>
                    <a:bodyPr/>
                    <a:lstStyle/>
                    <a:p>
                      <a:pPr rtl="1"/>
                      <a:r>
                        <a:rPr lang="en-US" dirty="0"/>
                        <a:t>1</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extLst>
                  <a:ext uri="{0D108BD9-81ED-4DB2-BD59-A6C34878D82A}">
                    <a16:rowId xmlns="" xmlns:a16="http://schemas.microsoft.com/office/drawing/2014/main" val="10001"/>
                  </a:ext>
                </a:extLst>
              </a:tr>
              <a:tr h="370840">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1</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1</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extLst>
                  <a:ext uri="{0D108BD9-81ED-4DB2-BD59-A6C34878D82A}">
                    <a16:rowId xmlns="" xmlns:a16="http://schemas.microsoft.com/office/drawing/2014/main" val="10002"/>
                  </a:ext>
                </a:extLst>
              </a:tr>
              <a:tr h="370840">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1</a:t>
                      </a:r>
                      <a:endParaRPr lang="ar-SA" dirty="0"/>
                    </a:p>
                  </a:txBody>
                  <a:tcPr/>
                </a:tc>
                <a:tc>
                  <a:txBody>
                    <a:bodyPr/>
                    <a:lstStyle/>
                    <a:p>
                      <a:pPr rtl="1"/>
                      <a:r>
                        <a:rPr lang="en-US" dirty="0"/>
                        <a:t>1</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extLst>
                  <a:ext uri="{0D108BD9-81ED-4DB2-BD59-A6C34878D82A}">
                    <a16:rowId xmlns="" xmlns:a16="http://schemas.microsoft.com/office/drawing/2014/main" val="10003"/>
                  </a:ext>
                </a:extLst>
              </a:tr>
              <a:tr h="370840">
                <a:tc>
                  <a:txBody>
                    <a:bodyPr/>
                    <a:lstStyle/>
                    <a:p>
                      <a:pPr rtl="1"/>
                      <a:r>
                        <a:rPr lang="en-US" dirty="0"/>
                        <a:t>0</a:t>
                      </a:r>
                      <a:endParaRPr lang="ar-SA" dirty="0"/>
                    </a:p>
                  </a:txBody>
                  <a:tcPr/>
                </a:tc>
                <a:tc>
                  <a:txBody>
                    <a:bodyPr/>
                    <a:lstStyle/>
                    <a:p>
                      <a:pPr rtl="1"/>
                      <a:r>
                        <a:rPr lang="en-US" dirty="0"/>
                        <a:t>1</a:t>
                      </a:r>
                      <a:endParaRPr lang="ar-SA" dirty="0"/>
                    </a:p>
                  </a:txBody>
                  <a:tcPr/>
                </a:tc>
                <a:tc>
                  <a:txBody>
                    <a:bodyPr/>
                    <a:lstStyle/>
                    <a:p>
                      <a:pPr rtl="1"/>
                      <a:r>
                        <a:rPr lang="en-US" dirty="0"/>
                        <a:t>1</a:t>
                      </a:r>
                      <a:endParaRPr lang="ar-SA" dirty="0"/>
                    </a:p>
                  </a:txBody>
                  <a:tcPr/>
                </a:tc>
                <a:tc>
                  <a:txBody>
                    <a:bodyPr/>
                    <a:lstStyle/>
                    <a:p>
                      <a:pPr rtl="1"/>
                      <a:r>
                        <a:rPr lang="en-US" dirty="0"/>
                        <a:t>1</a:t>
                      </a:r>
                      <a:endParaRPr lang="ar-SA" dirty="0"/>
                    </a:p>
                  </a:txBody>
                  <a:tcPr/>
                </a:tc>
                <a:tc>
                  <a:txBody>
                    <a:bodyPr/>
                    <a:lstStyle/>
                    <a:p>
                      <a:pPr rtl="1"/>
                      <a:r>
                        <a:rPr lang="en-US" dirty="0"/>
                        <a:t>1</a:t>
                      </a:r>
                      <a:endParaRPr lang="ar-SA" dirty="0"/>
                    </a:p>
                  </a:txBody>
                  <a:tcPr/>
                </a:tc>
                <a:tc>
                  <a:txBody>
                    <a:bodyPr/>
                    <a:lstStyle/>
                    <a:p>
                      <a:pPr rtl="1"/>
                      <a:r>
                        <a:rPr lang="en-US" dirty="0"/>
                        <a:t>1</a:t>
                      </a:r>
                      <a:endParaRPr lang="ar-SA" dirty="0"/>
                    </a:p>
                  </a:txBody>
                  <a:tcPr/>
                </a:tc>
                <a:tc>
                  <a:txBody>
                    <a:bodyPr/>
                    <a:lstStyle/>
                    <a:p>
                      <a:pPr rtl="1"/>
                      <a:r>
                        <a:rPr lang="en-US" dirty="0"/>
                        <a:t>1</a:t>
                      </a:r>
                      <a:endParaRPr lang="ar-SA" dirty="0"/>
                    </a:p>
                  </a:txBody>
                  <a:tcPr/>
                </a:tc>
                <a:tc>
                  <a:txBody>
                    <a:bodyPr/>
                    <a:lstStyle/>
                    <a:p>
                      <a:pPr rtl="1"/>
                      <a:r>
                        <a:rPr lang="en-US" dirty="0"/>
                        <a:t>0</a:t>
                      </a:r>
                      <a:endParaRPr lang="ar-SA" dirty="0"/>
                    </a:p>
                  </a:txBody>
                  <a:tcPr/>
                </a:tc>
                <a:extLst>
                  <a:ext uri="{0D108BD9-81ED-4DB2-BD59-A6C34878D82A}">
                    <a16:rowId xmlns="" xmlns:a16="http://schemas.microsoft.com/office/drawing/2014/main" val="10004"/>
                  </a:ext>
                </a:extLst>
              </a:tr>
              <a:tr h="370840">
                <a:tc>
                  <a:txBody>
                    <a:bodyPr/>
                    <a:lstStyle/>
                    <a:p>
                      <a:pPr rtl="1"/>
                      <a:r>
                        <a:rPr lang="en-US" dirty="0"/>
                        <a:t>0</a:t>
                      </a:r>
                      <a:endParaRPr lang="ar-SA" dirty="0"/>
                    </a:p>
                  </a:txBody>
                  <a:tcPr/>
                </a:tc>
                <a:tc>
                  <a:txBody>
                    <a:bodyPr/>
                    <a:lstStyle/>
                    <a:p>
                      <a:pPr rtl="1"/>
                      <a:r>
                        <a:rPr lang="en-US" dirty="0"/>
                        <a:t>1</a:t>
                      </a:r>
                      <a:endParaRPr lang="ar-SA" dirty="0"/>
                    </a:p>
                  </a:txBody>
                  <a:tcPr/>
                </a:tc>
                <a:tc>
                  <a:txBody>
                    <a:bodyPr/>
                    <a:lstStyle/>
                    <a:p>
                      <a:pPr rtl="1"/>
                      <a:r>
                        <a:rPr lang="en-US" dirty="0"/>
                        <a:t>0</a:t>
                      </a:r>
                      <a:endParaRPr lang="ar-SA" dirty="0"/>
                    </a:p>
                  </a:txBody>
                  <a:tcPr/>
                </a:tc>
                <a:tc>
                  <a:txBody>
                    <a:bodyPr/>
                    <a:lstStyle/>
                    <a:p>
                      <a:pPr rtl="1"/>
                      <a:r>
                        <a:rPr lang="en-US" dirty="0"/>
                        <a:t>1</a:t>
                      </a:r>
                      <a:endParaRPr lang="ar-SA" dirty="0"/>
                    </a:p>
                  </a:txBody>
                  <a:tcPr/>
                </a:tc>
                <a:tc>
                  <a:txBody>
                    <a:bodyPr/>
                    <a:lstStyle/>
                    <a:p>
                      <a:pPr rtl="1"/>
                      <a:r>
                        <a:rPr lang="en-US" dirty="0"/>
                        <a:t>1</a:t>
                      </a:r>
                      <a:endParaRPr lang="ar-SA" dirty="0"/>
                    </a:p>
                  </a:txBody>
                  <a:tcPr/>
                </a:tc>
                <a:tc>
                  <a:txBody>
                    <a:bodyPr/>
                    <a:lstStyle/>
                    <a:p>
                      <a:pPr rtl="1"/>
                      <a:r>
                        <a:rPr lang="en-US" dirty="0"/>
                        <a:t>0</a:t>
                      </a:r>
                      <a:endParaRPr lang="ar-SA" dirty="0"/>
                    </a:p>
                  </a:txBody>
                  <a:tcPr/>
                </a:tc>
                <a:tc>
                  <a:txBody>
                    <a:bodyPr/>
                    <a:lstStyle/>
                    <a:p>
                      <a:pPr rtl="1"/>
                      <a:r>
                        <a:rPr lang="en-US" dirty="0"/>
                        <a:t>1</a:t>
                      </a:r>
                      <a:endParaRPr lang="ar-SA" dirty="0"/>
                    </a:p>
                  </a:txBody>
                  <a:tcPr/>
                </a:tc>
                <a:tc>
                  <a:txBody>
                    <a:bodyPr/>
                    <a:lstStyle/>
                    <a:p>
                      <a:pPr rtl="1"/>
                      <a:r>
                        <a:rPr lang="en-US" dirty="0"/>
                        <a:t>0</a:t>
                      </a:r>
                      <a:endParaRPr lang="ar-SA" dirty="0"/>
                    </a:p>
                  </a:txBody>
                  <a:tcPr/>
                </a:tc>
                <a:extLst>
                  <a:ext uri="{0D108BD9-81ED-4DB2-BD59-A6C34878D82A}">
                    <a16:rowId xmlns="" xmlns:a16="http://schemas.microsoft.com/office/drawing/2014/main" val="10005"/>
                  </a:ext>
                </a:extLst>
              </a:tr>
              <a:tr h="370840">
                <a:tc>
                  <a:txBody>
                    <a:bodyPr/>
                    <a:lstStyle/>
                    <a:p>
                      <a:pPr rtl="1"/>
                      <a:r>
                        <a:rPr lang="en-US" dirty="0"/>
                        <a:t>0</a:t>
                      </a:r>
                      <a:endParaRPr lang="ar-SA" dirty="0"/>
                    </a:p>
                  </a:txBody>
                  <a:tcPr/>
                </a:tc>
                <a:tc>
                  <a:txBody>
                    <a:bodyPr/>
                    <a:lstStyle/>
                    <a:p>
                      <a:pPr rtl="1"/>
                      <a:r>
                        <a:rPr lang="en-US" dirty="0"/>
                        <a:t>1</a:t>
                      </a:r>
                      <a:endParaRPr lang="ar-SA" dirty="0"/>
                    </a:p>
                  </a:txBody>
                  <a:tcPr/>
                </a:tc>
                <a:tc>
                  <a:txBody>
                    <a:bodyPr/>
                    <a:lstStyle/>
                    <a:p>
                      <a:pPr rtl="1"/>
                      <a:r>
                        <a:rPr lang="en-US" dirty="0"/>
                        <a:t>0</a:t>
                      </a:r>
                      <a:endParaRPr lang="ar-SA" dirty="0"/>
                    </a:p>
                  </a:txBody>
                  <a:tcPr/>
                </a:tc>
                <a:tc>
                  <a:txBody>
                    <a:bodyPr/>
                    <a:lstStyle/>
                    <a:p>
                      <a:pPr rtl="1"/>
                      <a:r>
                        <a:rPr lang="en-US" dirty="0"/>
                        <a:t>1</a:t>
                      </a:r>
                      <a:endParaRPr lang="ar-SA" dirty="0"/>
                    </a:p>
                  </a:txBody>
                  <a:tcPr/>
                </a:tc>
                <a:tc>
                  <a:txBody>
                    <a:bodyPr/>
                    <a:lstStyle/>
                    <a:p>
                      <a:pPr rtl="1"/>
                      <a:r>
                        <a:rPr lang="en-US" dirty="0"/>
                        <a:t>1</a:t>
                      </a:r>
                      <a:endParaRPr lang="ar-SA" dirty="0"/>
                    </a:p>
                  </a:txBody>
                  <a:tcPr/>
                </a:tc>
                <a:tc>
                  <a:txBody>
                    <a:bodyPr/>
                    <a:lstStyle/>
                    <a:p>
                      <a:pPr rtl="1"/>
                      <a:r>
                        <a:rPr lang="en-US" dirty="0"/>
                        <a:t>0</a:t>
                      </a:r>
                      <a:endParaRPr lang="ar-SA" dirty="0"/>
                    </a:p>
                  </a:txBody>
                  <a:tcPr/>
                </a:tc>
                <a:tc>
                  <a:txBody>
                    <a:bodyPr/>
                    <a:lstStyle/>
                    <a:p>
                      <a:pPr rtl="1"/>
                      <a:r>
                        <a:rPr lang="en-US" dirty="0"/>
                        <a:t>1</a:t>
                      </a:r>
                      <a:endParaRPr lang="ar-SA" dirty="0"/>
                    </a:p>
                  </a:txBody>
                  <a:tcPr/>
                </a:tc>
                <a:tc>
                  <a:txBody>
                    <a:bodyPr/>
                    <a:lstStyle/>
                    <a:p>
                      <a:pPr rtl="1"/>
                      <a:r>
                        <a:rPr lang="en-US" dirty="0"/>
                        <a:t>0</a:t>
                      </a:r>
                      <a:endParaRPr lang="ar-SA" dirty="0"/>
                    </a:p>
                  </a:txBody>
                  <a:tcPr/>
                </a:tc>
                <a:extLst>
                  <a:ext uri="{0D108BD9-81ED-4DB2-BD59-A6C34878D82A}">
                    <a16:rowId xmlns="" xmlns:a16="http://schemas.microsoft.com/office/drawing/2014/main" val="10006"/>
                  </a:ext>
                </a:extLst>
              </a:tr>
              <a:tr h="370840">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1</a:t>
                      </a:r>
                      <a:endParaRPr lang="ar-SA" dirty="0"/>
                    </a:p>
                  </a:txBody>
                  <a:tcPr/>
                </a:tc>
                <a:tc>
                  <a:txBody>
                    <a:bodyPr/>
                    <a:lstStyle/>
                    <a:p>
                      <a:pPr rtl="1"/>
                      <a:r>
                        <a:rPr lang="en-US" dirty="0"/>
                        <a:t>1</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extLst>
                  <a:ext uri="{0D108BD9-81ED-4DB2-BD59-A6C34878D82A}">
                    <a16:rowId xmlns="" xmlns:a16="http://schemas.microsoft.com/office/drawing/2014/main" val="10007"/>
                  </a:ext>
                </a:extLst>
              </a:tr>
              <a:tr h="370840">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1</a:t>
                      </a:r>
                      <a:endParaRPr lang="ar-SA" dirty="0"/>
                    </a:p>
                  </a:txBody>
                  <a:tcPr/>
                </a:tc>
                <a:tc>
                  <a:txBody>
                    <a:bodyPr/>
                    <a:lstStyle/>
                    <a:p>
                      <a:pPr rtl="1"/>
                      <a:r>
                        <a:rPr lang="en-US" dirty="0"/>
                        <a:t>1</a:t>
                      </a:r>
                      <a:endParaRPr lang="ar-SA" dirty="0"/>
                    </a:p>
                  </a:txBody>
                  <a:tcPr/>
                </a:tc>
                <a:tc>
                  <a:txBody>
                    <a:bodyPr/>
                    <a:lstStyle/>
                    <a:p>
                      <a:pPr rtl="1"/>
                      <a:r>
                        <a:rPr lang="en-US" dirty="0"/>
                        <a:t>1</a:t>
                      </a:r>
                      <a:endParaRPr lang="ar-SA" dirty="0"/>
                    </a:p>
                  </a:txBody>
                  <a:tcPr/>
                </a:tc>
                <a:tc>
                  <a:txBody>
                    <a:bodyPr/>
                    <a:lstStyle/>
                    <a:p>
                      <a:pPr rtl="1"/>
                      <a:r>
                        <a:rPr lang="en-US" dirty="0"/>
                        <a:t>1</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extLst>
                  <a:ext uri="{0D108BD9-81ED-4DB2-BD59-A6C34878D82A}">
                    <a16:rowId xmlns="" xmlns:a16="http://schemas.microsoft.com/office/drawing/2014/main" val="10008"/>
                  </a:ext>
                </a:extLst>
              </a:tr>
              <a:tr h="370840">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tc>
                  <a:txBody>
                    <a:bodyPr/>
                    <a:lstStyle/>
                    <a:p>
                      <a:pPr rtl="1"/>
                      <a:r>
                        <a:rPr lang="en-US" dirty="0"/>
                        <a:t>0</a:t>
                      </a:r>
                      <a:endParaRPr lang="ar-SA" dirty="0"/>
                    </a:p>
                  </a:txBody>
                  <a:tcPr/>
                </a:tc>
                <a:extLst>
                  <a:ext uri="{0D108BD9-81ED-4DB2-BD59-A6C34878D82A}">
                    <a16:rowId xmlns="" xmlns:a16="http://schemas.microsoft.com/office/drawing/2014/main" val="10009"/>
                  </a:ext>
                </a:extLst>
              </a:tr>
            </a:tbl>
          </a:graphicData>
        </a:graphic>
      </p:graphicFrame>
      <p:cxnSp>
        <p:nvCxnSpPr>
          <p:cNvPr id="33" name="Straight Connector 7"/>
          <p:cNvCxnSpPr/>
          <p:nvPr/>
        </p:nvCxnSpPr>
        <p:spPr>
          <a:xfrm>
            <a:off x="3581402" y="4800600"/>
            <a:ext cx="28800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36" name="Straight Connector 8"/>
          <p:cNvCxnSpPr/>
          <p:nvPr/>
        </p:nvCxnSpPr>
        <p:spPr>
          <a:xfrm rot="5400000" flipH="1" flipV="1">
            <a:off x="6288602" y="4608000"/>
            <a:ext cx="381000" cy="4200"/>
          </a:xfrm>
          <a:prstGeom prst="line">
            <a:avLst/>
          </a:prstGeom>
        </p:spPr>
        <p:style>
          <a:lnRef idx="3">
            <a:schemeClr val="accent6"/>
          </a:lnRef>
          <a:fillRef idx="0">
            <a:schemeClr val="accent6"/>
          </a:fillRef>
          <a:effectRef idx="2">
            <a:schemeClr val="accent6"/>
          </a:effectRef>
          <a:fontRef idx="minor">
            <a:schemeClr val="tx1"/>
          </a:fontRef>
        </p:style>
      </p:cxnSp>
      <p:cxnSp>
        <p:nvCxnSpPr>
          <p:cNvPr id="37" name="Straight Connector 12"/>
          <p:cNvCxnSpPr/>
          <p:nvPr/>
        </p:nvCxnSpPr>
        <p:spPr>
          <a:xfrm>
            <a:off x="5562602" y="4419600"/>
            <a:ext cx="9000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38" name="Straight Connector 13"/>
          <p:cNvCxnSpPr/>
          <p:nvPr/>
        </p:nvCxnSpPr>
        <p:spPr>
          <a:xfrm rot="5400000" flipH="1" flipV="1">
            <a:off x="5022602" y="3892800"/>
            <a:ext cx="10800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41" name="Straight Connector 18"/>
          <p:cNvCxnSpPr/>
          <p:nvPr/>
        </p:nvCxnSpPr>
        <p:spPr>
          <a:xfrm>
            <a:off x="5562600" y="3352800"/>
            <a:ext cx="9144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42" name="Straight Connector 19"/>
          <p:cNvCxnSpPr/>
          <p:nvPr/>
        </p:nvCxnSpPr>
        <p:spPr>
          <a:xfrm flipH="1">
            <a:off x="6477000" y="3352800"/>
            <a:ext cx="2" cy="762000"/>
          </a:xfrm>
          <a:prstGeom prst="line">
            <a:avLst/>
          </a:prstGeom>
        </p:spPr>
        <p:style>
          <a:lnRef idx="3">
            <a:schemeClr val="accent6"/>
          </a:lnRef>
          <a:fillRef idx="0">
            <a:schemeClr val="accent6"/>
          </a:fillRef>
          <a:effectRef idx="2">
            <a:schemeClr val="accent6"/>
          </a:effectRef>
          <a:fontRef idx="minor">
            <a:schemeClr val="tx1"/>
          </a:fontRef>
        </p:style>
      </p:cxnSp>
      <p:cxnSp>
        <p:nvCxnSpPr>
          <p:cNvPr id="43" name="Straight Connector 23"/>
          <p:cNvCxnSpPr/>
          <p:nvPr/>
        </p:nvCxnSpPr>
        <p:spPr>
          <a:xfrm>
            <a:off x="6477002" y="4114800"/>
            <a:ext cx="9000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46" name="Straight Connector 24"/>
          <p:cNvCxnSpPr/>
          <p:nvPr/>
        </p:nvCxnSpPr>
        <p:spPr>
          <a:xfrm flipH="1" flipV="1">
            <a:off x="7391400" y="2971800"/>
            <a:ext cx="2" cy="1143000"/>
          </a:xfrm>
          <a:prstGeom prst="line">
            <a:avLst/>
          </a:prstGeom>
        </p:spPr>
        <p:style>
          <a:lnRef idx="3">
            <a:schemeClr val="accent6"/>
          </a:lnRef>
          <a:fillRef idx="0">
            <a:schemeClr val="accent6"/>
          </a:fillRef>
          <a:effectRef idx="2">
            <a:schemeClr val="accent6"/>
          </a:effectRef>
          <a:fontRef idx="minor">
            <a:schemeClr val="tx1"/>
          </a:fontRef>
        </p:style>
      </p:cxnSp>
      <p:cxnSp>
        <p:nvCxnSpPr>
          <p:cNvPr id="47" name="Straight Connector 28"/>
          <p:cNvCxnSpPr/>
          <p:nvPr/>
        </p:nvCxnSpPr>
        <p:spPr>
          <a:xfrm>
            <a:off x="5555402" y="2971800"/>
            <a:ext cx="18360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57" name="Straight Connector 29"/>
          <p:cNvCxnSpPr/>
          <p:nvPr/>
        </p:nvCxnSpPr>
        <p:spPr>
          <a:xfrm rot="5400000">
            <a:off x="5372896" y="2780506"/>
            <a:ext cx="381000" cy="1588"/>
          </a:xfrm>
          <a:prstGeom prst="line">
            <a:avLst/>
          </a:prstGeom>
        </p:spPr>
        <p:style>
          <a:lnRef idx="3">
            <a:schemeClr val="accent6"/>
          </a:lnRef>
          <a:fillRef idx="0">
            <a:schemeClr val="accent6"/>
          </a:fillRef>
          <a:effectRef idx="2">
            <a:schemeClr val="accent6"/>
          </a:effectRef>
          <a:fontRef idx="minor">
            <a:schemeClr val="tx1"/>
          </a:fontRef>
        </p:style>
      </p:cxnSp>
      <p:cxnSp>
        <p:nvCxnSpPr>
          <p:cNvPr id="58" name="Straight Connector 33"/>
          <p:cNvCxnSpPr/>
          <p:nvPr/>
        </p:nvCxnSpPr>
        <p:spPr>
          <a:xfrm>
            <a:off x="5562602" y="2590800"/>
            <a:ext cx="914398"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59" name="Straight Connector 34"/>
          <p:cNvCxnSpPr/>
          <p:nvPr/>
        </p:nvCxnSpPr>
        <p:spPr>
          <a:xfrm flipV="1">
            <a:off x="6475412" y="1828800"/>
            <a:ext cx="1588" cy="762000"/>
          </a:xfrm>
          <a:prstGeom prst="line">
            <a:avLst/>
          </a:prstGeom>
        </p:spPr>
        <p:style>
          <a:lnRef idx="3">
            <a:schemeClr val="accent6"/>
          </a:lnRef>
          <a:fillRef idx="0">
            <a:schemeClr val="accent6"/>
          </a:fillRef>
          <a:effectRef idx="2">
            <a:schemeClr val="accent6"/>
          </a:effectRef>
          <a:fontRef idx="minor">
            <a:schemeClr val="tx1"/>
          </a:fontRef>
        </p:style>
      </p:cxnSp>
      <p:cxnSp>
        <p:nvCxnSpPr>
          <p:cNvPr id="60" name="Straight Connector 38"/>
          <p:cNvCxnSpPr/>
          <p:nvPr/>
        </p:nvCxnSpPr>
        <p:spPr>
          <a:xfrm>
            <a:off x="2743202" y="1828800"/>
            <a:ext cx="3733798"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61" name="Straight Connector 39"/>
          <p:cNvCxnSpPr/>
          <p:nvPr/>
        </p:nvCxnSpPr>
        <p:spPr>
          <a:xfrm rot="5400000">
            <a:off x="2361408" y="2209006"/>
            <a:ext cx="762000" cy="1588"/>
          </a:xfrm>
          <a:prstGeom prst="line">
            <a:avLst/>
          </a:prstGeom>
        </p:spPr>
        <p:style>
          <a:lnRef idx="3">
            <a:schemeClr val="accent6"/>
          </a:lnRef>
          <a:fillRef idx="0">
            <a:schemeClr val="accent6"/>
          </a:fillRef>
          <a:effectRef idx="2">
            <a:schemeClr val="accent6"/>
          </a:effectRef>
          <a:fontRef idx="minor">
            <a:schemeClr val="tx1"/>
          </a:fontRef>
        </p:style>
      </p:cxnSp>
      <p:cxnSp>
        <p:nvCxnSpPr>
          <p:cNvPr id="62" name="Straight Connector 43"/>
          <p:cNvCxnSpPr/>
          <p:nvPr/>
        </p:nvCxnSpPr>
        <p:spPr>
          <a:xfrm>
            <a:off x="2667002" y="4800600"/>
            <a:ext cx="9000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63" name="Straight Connector 44"/>
          <p:cNvCxnSpPr/>
          <p:nvPr/>
        </p:nvCxnSpPr>
        <p:spPr>
          <a:xfrm flipH="1">
            <a:off x="3657600" y="2590800"/>
            <a:ext cx="1590" cy="381000"/>
          </a:xfrm>
          <a:prstGeom prst="line">
            <a:avLst/>
          </a:prstGeom>
        </p:spPr>
        <p:style>
          <a:lnRef idx="3">
            <a:schemeClr val="accent6"/>
          </a:lnRef>
          <a:fillRef idx="0">
            <a:schemeClr val="accent6"/>
          </a:fillRef>
          <a:effectRef idx="2">
            <a:schemeClr val="accent6"/>
          </a:effectRef>
          <a:fontRef idx="minor">
            <a:schemeClr val="tx1"/>
          </a:fontRef>
        </p:style>
      </p:cxnSp>
      <p:cxnSp>
        <p:nvCxnSpPr>
          <p:cNvPr id="64" name="Straight Connector 47"/>
          <p:cNvCxnSpPr/>
          <p:nvPr/>
        </p:nvCxnSpPr>
        <p:spPr>
          <a:xfrm>
            <a:off x="1752600" y="2971800"/>
            <a:ext cx="1905002"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65" name="Straight Connector 48"/>
          <p:cNvCxnSpPr/>
          <p:nvPr/>
        </p:nvCxnSpPr>
        <p:spPr>
          <a:xfrm flipH="1">
            <a:off x="1752600" y="2971800"/>
            <a:ext cx="1588" cy="1143000"/>
          </a:xfrm>
          <a:prstGeom prst="line">
            <a:avLst/>
          </a:prstGeom>
        </p:spPr>
        <p:style>
          <a:lnRef idx="3">
            <a:schemeClr val="accent6"/>
          </a:lnRef>
          <a:fillRef idx="0">
            <a:schemeClr val="accent6"/>
          </a:fillRef>
          <a:effectRef idx="2">
            <a:schemeClr val="accent6"/>
          </a:effectRef>
          <a:fontRef idx="minor">
            <a:schemeClr val="tx1"/>
          </a:fontRef>
        </p:style>
      </p:cxnSp>
      <p:cxnSp>
        <p:nvCxnSpPr>
          <p:cNvPr id="66" name="Straight Connector 49"/>
          <p:cNvCxnSpPr/>
          <p:nvPr/>
        </p:nvCxnSpPr>
        <p:spPr>
          <a:xfrm>
            <a:off x="1767002" y="4114800"/>
            <a:ext cx="976198"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67" name="Straight Connector 50"/>
          <p:cNvCxnSpPr/>
          <p:nvPr/>
        </p:nvCxnSpPr>
        <p:spPr>
          <a:xfrm>
            <a:off x="2757602" y="2590800"/>
            <a:ext cx="9000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68" name="Straight Connector 51"/>
          <p:cNvCxnSpPr/>
          <p:nvPr/>
        </p:nvCxnSpPr>
        <p:spPr>
          <a:xfrm flipV="1">
            <a:off x="2743200" y="3352800"/>
            <a:ext cx="0" cy="762000"/>
          </a:xfrm>
          <a:prstGeom prst="line">
            <a:avLst/>
          </a:prstGeom>
        </p:spPr>
        <p:style>
          <a:lnRef idx="3">
            <a:schemeClr val="accent6"/>
          </a:lnRef>
          <a:fillRef idx="0">
            <a:schemeClr val="accent6"/>
          </a:fillRef>
          <a:effectRef idx="2">
            <a:schemeClr val="accent6"/>
          </a:effectRef>
          <a:fontRef idx="minor">
            <a:schemeClr val="tx1"/>
          </a:fontRef>
        </p:style>
      </p:cxnSp>
      <p:cxnSp>
        <p:nvCxnSpPr>
          <p:cNvPr id="69" name="Straight Connector 52"/>
          <p:cNvCxnSpPr/>
          <p:nvPr/>
        </p:nvCxnSpPr>
        <p:spPr>
          <a:xfrm>
            <a:off x="2743200" y="3352800"/>
            <a:ext cx="8958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70" name="Straight Connector 53"/>
          <p:cNvCxnSpPr/>
          <p:nvPr/>
        </p:nvCxnSpPr>
        <p:spPr>
          <a:xfrm flipH="1">
            <a:off x="3656011" y="3352800"/>
            <a:ext cx="1589" cy="1066800"/>
          </a:xfrm>
          <a:prstGeom prst="line">
            <a:avLst/>
          </a:prstGeom>
        </p:spPr>
        <p:style>
          <a:lnRef idx="3">
            <a:schemeClr val="accent6"/>
          </a:lnRef>
          <a:fillRef idx="0">
            <a:schemeClr val="accent6"/>
          </a:fillRef>
          <a:effectRef idx="2">
            <a:schemeClr val="accent6"/>
          </a:effectRef>
          <a:fontRef idx="minor">
            <a:schemeClr val="tx1"/>
          </a:fontRef>
        </p:style>
      </p:cxnSp>
      <p:cxnSp>
        <p:nvCxnSpPr>
          <p:cNvPr id="71" name="Straight Connector 54"/>
          <p:cNvCxnSpPr/>
          <p:nvPr/>
        </p:nvCxnSpPr>
        <p:spPr>
          <a:xfrm>
            <a:off x="2667000" y="4419600"/>
            <a:ext cx="9906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72" name="Straight Connector 55"/>
          <p:cNvCxnSpPr/>
          <p:nvPr/>
        </p:nvCxnSpPr>
        <p:spPr>
          <a:xfrm>
            <a:off x="2667000" y="4419600"/>
            <a:ext cx="2" cy="381000"/>
          </a:xfrm>
          <a:prstGeom prst="line">
            <a:avLst/>
          </a:prstGeom>
        </p:spPr>
        <p:style>
          <a:lnRef idx="3">
            <a:schemeClr val="accent6"/>
          </a:lnRef>
          <a:fillRef idx="0">
            <a:schemeClr val="accent6"/>
          </a:fillRef>
          <a:effectRef idx="2">
            <a:schemeClr val="accent6"/>
          </a:effectRef>
          <a:fontRef idx="minor">
            <a:schemeClr val="tx1"/>
          </a:fontRef>
        </p:style>
      </p:cxnSp>
      <p:sp>
        <p:nvSpPr>
          <p:cNvPr id="29" name="شكل بيضاوي 28"/>
          <p:cNvSpPr/>
          <p:nvPr/>
        </p:nvSpPr>
        <p:spPr>
          <a:xfrm>
            <a:off x="8458200" y="6248400"/>
            <a:ext cx="381000" cy="3810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2">
                    <a:lumMod val="60000"/>
                    <a:lumOff val="40000"/>
                  </a:schemeClr>
                </a:solidFill>
              </a:rPr>
              <a:t>9</a:t>
            </a:r>
            <a:endParaRPr lang="en-US" dirty="0">
              <a:solidFill>
                <a:schemeClr val="bg2">
                  <a:lumMod val="60000"/>
                  <a:lumOff val="4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left)">
                                      <p:cBhvr>
                                        <p:cTn id="7" dur="500"/>
                                        <p:tgtEl>
                                          <p:spTgt spid="6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wipe(left)">
                                      <p:cBhvr>
                                        <p:cTn id="12" dur="500"/>
                                        <p:tgtEl>
                                          <p:spTgt spid="3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wipe(down)">
                                      <p:cBhvr>
                                        <p:cTn id="17" dur="500"/>
                                        <p:tgtEl>
                                          <p:spTgt spid="3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nodeType="click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wipe(right)">
                                      <p:cBhvr>
                                        <p:cTn id="22" dur="500"/>
                                        <p:tgtEl>
                                          <p:spTgt spid="3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wipe(down)">
                                      <p:cBhvr>
                                        <p:cTn id="27" dur="500"/>
                                        <p:tgtEl>
                                          <p:spTgt spid="3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1"/>
                                        </p:tgtEl>
                                        <p:attrNameLst>
                                          <p:attrName>style.visibility</p:attrName>
                                        </p:attrNameLst>
                                      </p:cBhvr>
                                      <p:to>
                                        <p:strVal val="visible"/>
                                      </p:to>
                                    </p:set>
                                    <p:animEffect transition="in" filter="wipe(left)">
                                      <p:cBhvr>
                                        <p:cTn id="32" dur="500"/>
                                        <p:tgtEl>
                                          <p:spTgt spid="4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42"/>
                                        </p:tgtEl>
                                        <p:attrNameLst>
                                          <p:attrName>style.visibility</p:attrName>
                                        </p:attrNameLst>
                                      </p:cBhvr>
                                      <p:to>
                                        <p:strVal val="visible"/>
                                      </p:to>
                                    </p:set>
                                    <p:animEffect transition="in" filter="wipe(up)">
                                      <p:cBhvr>
                                        <p:cTn id="37" dur="500"/>
                                        <p:tgtEl>
                                          <p:spTgt spid="4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43"/>
                                        </p:tgtEl>
                                        <p:attrNameLst>
                                          <p:attrName>style.visibility</p:attrName>
                                        </p:attrNameLst>
                                      </p:cBhvr>
                                      <p:to>
                                        <p:strVal val="visible"/>
                                      </p:to>
                                    </p:set>
                                    <p:animEffect transition="in" filter="wipe(left)">
                                      <p:cBhvr>
                                        <p:cTn id="42" dur="500"/>
                                        <p:tgtEl>
                                          <p:spTgt spid="4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wipe(down)">
                                      <p:cBhvr>
                                        <p:cTn id="47" dur="500"/>
                                        <p:tgtEl>
                                          <p:spTgt spid="4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2" fill="hold" nodeType="clickEffect">
                                  <p:stCondLst>
                                    <p:cond delay="0"/>
                                  </p:stCondLst>
                                  <p:childTnLst>
                                    <p:set>
                                      <p:cBhvr>
                                        <p:cTn id="51" dur="1" fill="hold">
                                          <p:stCondLst>
                                            <p:cond delay="0"/>
                                          </p:stCondLst>
                                        </p:cTn>
                                        <p:tgtEl>
                                          <p:spTgt spid="47"/>
                                        </p:tgtEl>
                                        <p:attrNameLst>
                                          <p:attrName>style.visibility</p:attrName>
                                        </p:attrNameLst>
                                      </p:cBhvr>
                                      <p:to>
                                        <p:strVal val="visible"/>
                                      </p:to>
                                    </p:set>
                                    <p:animEffect transition="in" filter="wipe(right)">
                                      <p:cBhvr>
                                        <p:cTn id="52" dur="500"/>
                                        <p:tgtEl>
                                          <p:spTgt spid="47"/>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57"/>
                                        </p:tgtEl>
                                        <p:attrNameLst>
                                          <p:attrName>style.visibility</p:attrName>
                                        </p:attrNameLst>
                                      </p:cBhvr>
                                      <p:to>
                                        <p:strVal val="visible"/>
                                      </p:to>
                                    </p:set>
                                    <p:animEffect transition="in" filter="wipe(down)">
                                      <p:cBhvr>
                                        <p:cTn id="57" dur="500"/>
                                        <p:tgtEl>
                                          <p:spTgt spid="57"/>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58"/>
                                        </p:tgtEl>
                                        <p:attrNameLst>
                                          <p:attrName>style.visibility</p:attrName>
                                        </p:attrNameLst>
                                      </p:cBhvr>
                                      <p:to>
                                        <p:strVal val="visible"/>
                                      </p:to>
                                    </p:set>
                                    <p:animEffect transition="in" filter="wipe(left)">
                                      <p:cBhvr>
                                        <p:cTn id="62" dur="500"/>
                                        <p:tgtEl>
                                          <p:spTgt spid="58"/>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nodeType="clickEffect">
                                  <p:stCondLst>
                                    <p:cond delay="0"/>
                                  </p:stCondLst>
                                  <p:childTnLst>
                                    <p:set>
                                      <p:cBhvr>
                                        <p:cTn id="66" dur="1" fill="hold">
                                          <p:stCondLst>
                                            <p:cond delay="0"/>
                                          </p:stCondLst>
                                        </p:cTn>
                                        <p:tgtEl>
                                          <p:spTgt spid="59"/>
                                        </p:tgtEl>
                                        <p:attrNameLst>
                                          <p:attrName>style.visibility</p:attrName>
                                        </p:attrNameLst>
                                      </p:cBhvr>
                                      <p:to>
                                        <p:strVal val="visible"/>
                                      </p:to>
                                    </p:set>
                                    <p:animEffect transition="in" filter="wipe(down)">
                                      <p:cBhvr>
                                        <p:cTn id="67" dur="500"/>
                                        <p:tgtEl>
                                          <p:spTgt spid="59"/>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2" fill="hold" nodeType="clickEffect">
                                  <p:stCondLst>
                                    <p:cond delay="0"/>
                                  </p:stCondLst>
                                  <p:childTnLst>
                                    <p:set>
                                      <p:cBhvr>
                                        <p:cTn id="71" dur="1" fill="hold">
                                          <p:stCondLst>
                                            <p:cond delay="0"/>
                                          </p:stCondLst>
                                        </p:cTn>
                                        <p:tgtEl>
                                          <p:spTgt spid="60"/>
                                        </p:tgtEl>
                                        <p:attrNameLst>
                                          <p:attrName>style.visibility</p:attrName>
                                        </p:attrNameLst>
                                      </p:cBhvr>
                                      <p:to>
                                        <p:strVal val="visible"/>
                                      </p:to>
                                    </p:set>
                                    <p:animEffect transition="in" filter="wipe(right)">
                                      <p:cBhvr>
                                        <p:cTn id="72" dur="500"/>
                                        <p:tgtEl>
                                          <p:spTgt spid="60"/>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1" fill="hold" nodeType="clickEffect">
                                  <p:stCondLst>
                                    <p:cond delay="0"/>
                                  </p:stCondLst>
                                  <p:childTnLst>
                                    <p:set>
                                      <p:cBhvr>
                                        <p:cTn id="76" dur="1" fill="hold">
                                          <p:stCondLst>
                                            <p:cond delay="0"/>
                                          </p:stCondLst>
                                        </p:cTn>
                                        <p:tgtEl>
                                          <p:spTgt spid="61"/>
                                        </p:tgtEl>
                                        <p:attrNameLst>
                                          <p:attrName>style.visibility</p:attrName>
                                        </p:attrNameLst>
                                      </p:cBhvr>
                                      <p:to>
                                        <p:strVal val="visible"/>
                                      </p:to>
                                    </p:set>
                                    <p:animEffect transition="in" filter="wipe(up)">
                                      <p:cBhvr>
                                        <p:cTn id="77" dur="500"/>
                                        <p:tgtEl>
                                          <p:spTgt spid="61"/>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67"/>
                                        </p:tgtEl>
                                        <p:attrNameLst>
                                          <p:attrName>style.visibility</p:attrName>
                                        </p:attrNameLst>
                                      </p:cBhvr>
                                      <p:to>
                                        <p:strVal val="visible"/>
                                      </p:to>
                                    </p:set>
                                    <p:animEffect transition="in" filter="wipe(left)">
                                      <p:cBhvr>
                                        <p:cTn id="82" dur="500"/>
                                        <p:tgtEl>
                                          <p:spTgt spid="67"/>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1" fill="hold" nodeType="clickEffect">
                                  <p:stCondLst>
                                    <p:cond delay="0"/>
                                  </p:stCondLst>
                                  <p:childTnLst>
                                    <p:set>
                                      <p:cBhvr>
                                        <p:cTn id="86" dur="1" fill="hold">
                                          <p:stCondLst>
                                            <p:cond delay="0"/>
                                          </p:stCondLst>
                                        </p:cTn>
                                        <p:tgtEl>
                                          <p:spTgt spid="63"/>
                                        </p:tgtEl>
                                        <p:attrNameLst>
                                          <p:attrName>style.visibility</p:attrName>
                                        </p:attrNameLst>
                                      </p:cBhvr>
                                      <p:to>
                                        <p:strVal val="visible"/>
                                      </p:to>
                                    </p:set>
                                    <p:animEffect transition="in" filter="wipe(up)">
                                      <p:cBhvr>
                                        <p:cTn id="87" dur="500"/>
                                        <p:tgtEl>
                                          <p:spTgt spid="63"/>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2" fill="hold" nodeType="clickEffect">
                                  <p:stCondLst>
                                    <p:cond delay="0"/>
                                  </p:stCondLst>
                                  <p:childTnLst>
                                    <p:set>
                                      <p:cBhvr>
                                        <p:cTn id="91" dur="1" fill="hold">
                                          <p:stCondLst>
                                            <p:cond delay="0"/>
                                          </p:stCondLst>
                                        </p:cTn>
                                        <p:tgtEl>
                                          <p:spTgt spid="64"/>
                                        </p:tgtEl>
                                        <p:attrNameLst>
                                          <p:attrName>style.visibility</p:attrName>
                                        </p:attrNameLst>
                                      </p:cBhvr>
                                      <p:to>
                                        <p:strVal val="visible"/>
                                      </p:to>
                                    </p:set>
                                    <p:animEffect transition="in" filter="wipe(right)">
                                      <p:cBhvr>
                                        <p:cTn id="92" dur="500"/>
                                        <p:tgtEl>
                                          <p:spTgt spid="64"/>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1" fill="hold" nodeType="clickEffect">
                                  <p:stCondLst>
                                    <p:cond delay="0"/>
                                  </p:stCondLst>
                                  <p:childTnLst>
                                    <p:set>
                                      <p:cBhvr>
                                        <p:cTn id="96" dur="1" fill="hold">
                                          <p:stCondLst>
                                            <p:cond delay="0"/>
                                          </p:stCondLst>
                                        </p:cTn>
                                        <p:tgtEl>
                                          <p:spTgt spid="65"/>
                                        </p:tgtEl>
                                        <p:attrNameLst>
                                          <p:attrName>style.visibility</p:attrName>
                                        </p:attrNameLst>
                                      </p:cBhvr>
                                      <p:to>
                                        <p:strVal val="visible"/>
                                      </p:to>
                                    </p:set>
                                    <p:animEffect transition="in" filter="wipe(up)">
                                      <p:cBhvr>
                                        <p:cTn id="97" dur="500"/>
                                        <p:tgtEl>
                                          <p:spTgt spid="65"/>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childTnLst>
                                    <p:set>
                                      <p:cBhvr>
                                        <p:cTn id="101" dur="1" fill="hold">
                                          <p:stCondLst>
                                            <p:cond delay="0"/>
                                          </p:stCondLst>
                                        </p:cTn>
                                        <p:tgtEl>
                                          <p:spTgt spid="66"/>
                                        </p:tgtEl>
                                        <p:attrNameLst>
                                          <p:attrName>style.visibility</p:attrName>
                                        </p:attrNameLst>
                                      </p:cBhvr>
                                      <p:to>
                                        <p:strVal val="visible"/>
                                      </p:to>
                                    </p:set>
                                    <p:animEffect transition="in" filter="wipe(left)">
                                      <p:cBhvr>
                                        <p:cTn id="102" dur="500"/>
                                        <p:tgtEl>
                                          <p:spTgt spid="66"/>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4" fill="hold" nodeType="clickEffect">
                                  <p:stCondLst>
                                    <p:cond delay="0"/>
                                  </p:stCondLst>
                                  <p:childTnLst>
                                    <p:set>
                                      <p:cBhvr>
                                        <p:cTn id="106" dur="1" fill="hold">
                                          <p:stCondLst>
                                            <p:cond delay="0"/>
                                          </p:stCondLst>
                                        </p:cTn>
                                        <p:tgtEl>
                                          <p:spTgt spid="68"/>
                                        </p:tgtEl>
                                        <p:attrNameLst>
                                          <p:attrName>style.visibility</p:attrName>
                                        </p:attrNameLst>
                                      </p:cBhvr>
                                      <p:to>
                                        <p:strVal val="visible"/>
                                      </p:to>
                                    </p:set>
                                    <p:animEffect transition="in" filter="wipe(down)">
                                      <p:cBhvr>
                                        <p:cTn id="107" dur="500"/>
                                        <p:tgtEl>
                                          <p:spTgt spid="68"/>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8" fill="hold" nodeType="clickEffect">
                                  <p:stCondLst>
                                    <p:cond delay="0"/>
                                  </p:stCondLst>
                                  <p:childTnLst>
                                    <p:set>
                                      <p:cBhvr>
                                        <p:cTn id="111" dur="1" fill="hold">
                                          <p:stCondLst>
                                            <p:cond delay="0"/>
                                          </p:stCondLst>
                                        </p:cTn>
                                        <p:tgtEl>
                                          <p:spTgt spid="69"/>
                                        </p:tgtEl>
                                        <p:attrNameLst>
                                          <p:attrName>style.visibility</p:attrName>
                                        </p:attrNameLst>
                                      </p:cBhvr>
                                      <p:to>
                                        <p:strVal val="visible"/>
                                      </p:to>
                                    </p:set>
                                    <p:animEffect transition="in" filter="wipe(left)">
                                      <p:cBhvr>
                                        <p:cTn id="112" dur="500"/>
                                        <p:tgtEl>
                                          <p:spTgt spid="69"/>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1" fill="hold" nodeType="clickEffect">
                                  <p:stCondLst>
                                    <p:cond delay="0"/>
                                  </p:stCondLst>
                                  <p:childTnLst>
                                    <p:set>
                                      <p:cBhvr>
                                        <p:cTn id="116" dur="1" fill="hold">
                                          <p:stCondLst>
                                            <p:cond delay="0"/>
                                          </p:stCondLst>
                                        </p:cTn>
                                        <p:tgtEl>
                                          <p:spTgt spid="70"/>
                                        </p:tgtEl>
                                        <p:attrNameLst>
                                          <p:attrName>style.visibility</p:attrName>
                                        </p:attrNameLst>
                                      </p:cBhvr>
                                      <p:to>
                                        <p:strVal val="visible"/>
                                      </p:to>
                                    </p:set>
                                    <p:animEffect transition="in" filter="wipe(up)">
                                      <p:cBhvr>
                                        <p:cTn id="117" dur="500"/>
                                        <p:tgtEl>
                                          <p:spTgt spid="70"/>
                                        </p:tgtEl>
                                      </p:cBhvr>
                                    </p:animEffect>
                                  </p:childTnLst>
                                </p:cTn>
                              </p:par>
                            </p:childTnLst>
                          </p:cTn>
                        </p:par>
                      </p:childTnLst>
                    </p:cTn>
                  </p:par>
                  <p:par>
                    <p:cTn id="118" fill="hold">
                      <p:stCondLst>
                        <p:cond delay="indefinite"/>
                      </p:stCondLst>
                      <p:childTnLst>
                        <p:par>
                          <p:cTn id="119" fill="hold">
                            <p:stCondLst>
                              <p:cond delay="0"/>
                            </p:stCondLst>
                            <p:childTnLst>
                              <p:par>
                                <p:cTn id="120" presetID="22" presetClass="entr" presetSubtype="2" fill="hold" nodeType="clickEffect">
                                  <p:stCondLst>
                                    <p:cond delay="0"/>
                                  </p:stCondLst>
                                  <p:childTnLst>
                                    <p:set>
                                      <p:cBhvr>
                                        <p:cTn id="121" dur="1" fill="hold">
                                          <p:stCondLst>
                                            <p:cond delay="0"/>
                                          </p:stCondLst>
                                        </p:cTn>
                                        <p:tgtEl>
                                          <p:spTgt spid="71"/>
                                        </p:tgtEl>
                                        <p:attrNameLst>
                                          <p:attrName>style.visibility</p:attrName>
                                        </p:attrNameLst>
                                      </p:cBhvr>
                                      <p:to>
                                        <p:strVal val="visible"/>
                                      </p:to>
                                    </p:set>
                                    <p:animEffect transition="in" filter="wipe(right)">
                                      <p:cBhvr>
                                        <p:cTn id="122" dur="500"/>
                                        <p:tgtEl>
                                          <p:spTgt spid="71"/>
                                        </p:tgtEl>
                                      </p:cBhvr>
                                    </p:animEffect>
                                  </p:childTnLst>
                                </p:cTn>
                              </p:par>
                            </p:childTnLst>
                          </p:cTn>
                        </p:par>
                      </p:childTnLst>
                    </p:cTn>
                  </p:par>
                  <p:par>
                    <p:cTn id="123" fill="hold">
                      <p:stCondLst>
                        <p:cond delay="indefinite"/>
                      </p:stCondLst>
                      <p:childTnLst>
                        <p:par>
                          <p:cTn id="124" fill="hold">
                            <p:stCondLst>
                              <p:cond delay="0"/>
                            </p:stCondLst>
                            <p:childTnLst>
                              <p:par>
                                <p:cTn id="125" presetID="22" presetClass="entr" presetSubtype="1" fill="hold" nodeType="clickEffect">
                                  <p:stCondLst>
                                    <p:cond delay="0"/>
                                  </p:stCondLst>
                                  <p:childTnLst>
                                    <p:set>
                                      <p:cBhvr>
                                        <p:cTn id="126" dur="1" fill="hold">
                                          <p:stCondLst>
                                            <p:cond delay="0"/>
                                          </p:stCondLst>
                                        </p:cTn>
                                        <p:tgtEl>
                                          <p:spTgt spid="72"/>
                                        </p:tgtEl>
                                        <p:attrNameLst>
                                          <p:attrName>style.visibility</p:attrName>
                                        </p:attrNameLst>
                                      </p:cBhvr>
                                      <p:to>
                                        <p:strVal val="visible"/>
                                      </p:to>
                                    </p:set>
                                    <p:animEffect transition="in" filter="wipe(up)">
                                      <p:cBhvr>
                                        <p:cTn id="127"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1818</TotalTime>
  <Words>1441</Words>
  <Application>Microsoft Office PowerPoint</Application>
  <PresentationFormat>عرض على الشاشة (3:4)‏</PresentationFormat>
  <Paragraphs>307</Paragraphs>
  <Slides>32</Slides>
  <Notes>4</Notes>
  <HiddenSlides>0</HiddenSlides>
  <MMClips>0</MMClips>
  <ScaleCrop>false</ScaleCrop>
  <HeadingPairs>
    <vt:vector size="4" baseType="variant">
      <vt:variant>
        <vt:lpstr>سمة</vt:lpstr>
      </vt:variant>
      <vt:variant>
        <vt:i4>1</vt:i4>
      </vt:variant>
      <vt:variant>
        <vt:lpstr>عناوين الشرائح</vt:lpstr>
      </vt:variant>
      <vt:variant>
        <vt:i4>32</vt:i4>
      </vt:variant>
    </vt:vector>
  </HeadingPairs>
  <TitlesOfParts>
    <vt:vector size="33" baseType="lpstr">
      <vt:lpstr>Slice</vt:lpstr>
      <vt:lpstr>Bitmap Image Vectorization using Potrace Algorithm</vt:lpstr>
      <vt:lpstr>ABSTRACT :</vt:lpstr>
      <vt:lpstr>What is the difference between vector? and bitmap images</vt:lpstr>
      <vt:lpstr>Vectorization Algorithms</vt:lpstr>
      <vt:lpstr>Comparison between Structural Vectorization and a polygon based  vectorization technique ?</vt:lpstr>
      <vt:lpstr>Vectorization - Basics</vt:lpstr>
      <vt:lpstr>Steps involved in POTRACE algorithm</vt:lpstr>
      <vt:lpstr> </vt:lpstr>
      <vt:lpstr>الشريحة 9</vt:lpstr>
      <vt:lpstr>الشريحة 10</vt:lpstr>
      <vt:lpstr>الشريحة 11</vt:lpstr>
      <vt:lpstr>Despeckle</vt:lpstr>
      <vt:lpstr>الشريحة 13</vt:lpstr>
      <vt:lpstr>Straight line generation</vt:lpstr>
      <vt:lpstr> Straight line generation after path generation: </vt:lpstr>
      <vt:lpstr>    Formation of segments</vt:lpstr>
      <vt:lpstr>Smoothening:</vt:lpstr>
      <vt:lpstr>Corner detection and smoothing:</vt:lpstr>
      <vt:lpstr>    Smoothening</vt:lpstr>
      <vt:lpstr>Curve optimization</vt:lpstr>
      <vt:lpstr>الشريحة 21</vt:lpstr>
      <vt:lpstr>الشريحة 22</vt:lpstr>
      <vt:lpstr>الشريحة 23</vt:lpstr>
      <vt:lpstr>الشريحة 24</vt:lpstr>
      <vt:lpstr>Filters:</vt:lpstr>
      <vt:lpstr>How does this matrix relate to image processing?</vt:lpstr>
      <vt:lpstr>الشريحة 27</vt:lpstr>
      <vt:lpstr>الشريحة 28</vt:lpstr>
      <vt:lpstr>الشريحة 29</vt:lpstr>
      <vt:lpstr>References </vt:lpstr>
      <vt:lpstr>Thank You </vt:lpstr>
      <vt:lpstr>الشريحة 32</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Bitmap Image Vectorization using Potrace Algorithm</dc:title>
  <dc:creator>AviNash</dc:creator>
  <cp:lastModifiedBy>Ameer S AbuTaha</cp:lastModifiedBy>
  <cp:revision>36</cp:revision>
  <dcterms:created xsi:type="dcterms:W3CDTF">2010-11-17T19:09:15Z</dcterms:created>
  <dcterms:modified xsi:type="dcterms:W3CDTF">2016-12-21T18:55:08Z</dcterms:modified>
</cp:coreProperties>
</file>