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notesMasterIdLst>
    <p:notesMasterId r:id="rId50"/>
  </p:notesMasterIdLst>
  <p:sldIdLst>
    <p:sldId id="256" r:id="rId5"/>
    <p:sldId id="343" r:id="rId6"/>
    <p:sldId id="275" r:id="rId7"/>
    <p:sldId id="292" r:id="rId8"/>
    <p:sldId id="312" r:id="rId9"/>
    <p:sldId id="277" r:id="rId10"/>
    <p:sldId id="278" r:id="rId11"/>
    <p:sldId id="279" r:id="rId12"/>
    <p:sldId id="280" r:id="rId13"/>
    <p:sldId id="281" r:id="rId14"/>
    <p:sldId id="283" r:id="rId15"/>
    <p:sldId id="284" r:id="rId16"/>
    <p:sldId id="299" r:id="rId17"/>
    <p:sldId id="285" r:id="rId18"/>
    <p:sldId id="308" r:id="rId19"/>
    <p:sldId id="286" r:id="rId20"/>
    <p:sldId id="309" r:id="rId21"/>
    <p:sldId id="310" r:id="rId22"/>
    <p:sldId id="289" r:id="rId23"/>
    <p:sldId id="290" r:id="rId24"/>
    <p:sldId id="257" r:id="rId25"/>
    <p:sldId id="265" r:id="rId26"/>
    <p:sldId id="271" r:id="rId27"/>
    <p:sldId id="333" r:id="rId28"/>
    <p:sldId id="334" r:id="rId29"/>
    <p:sldId id="303" r:id="rId30"/>
    <p:sldId id="335" r:id="rId31"/>
    <p:sldId id="342" r:id="rId32"/>
    <p:sldId id="330" r:id="rId33"/>
    <p:sldId id="340" r:id="rId34"/>
    <p:sldId id="314" r:id="rId35"/>
    <p:sldId id="319" r:id="rId36"/>
    <p:sldId id="321" r:id="rId37"/>
    <p:sldId id="322" r:id="rId38"/>
    <p:sldId id="323" r:id="rId39"/>
    <p:sldId id="324" r:id="rId40"/>
    <p:sldId id="331" r:id="rId41"/>
    <p:sldId id="325" r:id="rId42"/>
    <p:sldId id="345" r:id="rId43"/>
    <p:sldId id="332" r:id="rId44"/>
    <p:sldId id="327" r:id="rId45"/>
    <p:sldId id="337" r:id="rId46"/>
    <p:sldId id="338" r:id="rId47"/>
    <p:sldId id="339" r:id="rId48"/>
    <p:sldId id="31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12" autoAdjust="0"/>
    <p:restoredTop sz="97867" autoAdjust="0"/>
  </p:normalViewPr>
  <p:slideViewPr>
    <p:cSldViewPr>
      <p:cViewPr>
        <p:scale>
          <a:sx n="66" d="100"/>
          <a:sy n="66" d="100"/>
        </p:scale>
        <p:origin x="-150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notesViewPr>
    <p:cSldViewPr>
      <p:cViewPr varScale="1">
        <p:scale>
          <a:sx n="36" d="100"/>
          <a:sy n="36" d="100"/>
        </p:scale>
        <p:origin x="-22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7F5BD-254D-4E58-9995-D4DD963A5643}"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pPr rtl="1"/>
          <a:endParaRPr lang="ar-SA"/>
        </a:p>
      </dgm:t>
    </dgm:pt>
    <dgm:pt modelId="{45C7D2FE-A9F5-4E9E-BE9A-B81EBCDD5A60}">
      <dgm:prSet phldrT="[Text]"/>
      <dgm:spPr/>
      <dgm:t>
        <a:bodyPr/>
        <a:lstStyle/>
        <a:p>
          <a:pPr rtl="1"/>
          <a:r>
            <a:rPr lang="en-US" dirty="0" smtClean="0"/>
            <a:t>Diapers</a:t>
          </a:r>
          <a:endParaRPr lang="ar-SA" dirty="0"/>
        </a:p>
      </dgm:t>
    </dgm:pt>
    <dgm:pt modelId="{27E8A919-7334-436D-8173-61DCA5792416}" type="parTrans" cxnId="{F7F82DC3-D979-45E3-B162-060F91F1C6D8}">
      <dgm:prSet/>
      <dgm:spPr/>
      <dgm:t>
        <a:bodyPr/>
        <a:lstStyle/>
        <a:p>
          <a:pPr rtl="1"/>
          <a:endParaRPr lang="ar-SA"/>
        </a:p>
      </dgm:t>
    </dgm:pt>
    <dgm:pt modelId="{0FCDE5D3-5B60-4081-ADB6-0ABEF1CBDB5B}" type="sibTrans" cxnId="{F7F82DC3-D979-45E3-B162-060F91F1C6D8}">
      <dgm:prSet/>
      <dgm:spPr/>
      <dgm:t>
        <a:bodyPr/>
        <a:lstStyle/>
        <a:p>
          <a:pPr rtl="1"/>
          <a:endParaRPr lang="ar-SA"/>
        </a:p>
      </dgm:t>
    </dgm:pt>
    <dgm:pt modelId="{FB276DCC-D913-480A-ADCF-BBC336C3CBF9}">
      <dgm:prSet phldrT="[Text]" custT="1"/>
      <dgm:spPr/>
      <dgm:t>
        <a:bodyPr/>
        <a:lstStyle/>
        <a:p>
          <a:pPr rtl="1"/>
          <a:r>
            <a:rPr lang="en-US" sz="2800" dirty="0" smtClean="0">
              <a:latin typeface="Times New Roman" pitchFamily="18" charset="0"/>
              <a:cs typeface="Times New Roman" pitchFamily="18" charset="0"/>
            </a:rPr>
            <a:t>Primo</a:t>
          </a:r>
          <a:endParaRPr lang="ar-SA" sz="2800" dirty="0">
            <a:latin typeface="Times New Roman" pitchFamily="18" charset="0"/>
            <a:cs typeface="Times New Roman" pitchFamily="18" charset="0"/>
          </a:endParaRPr>
        </a:p>
      </dgm:t>
    </dgm:pt>
    <dgm:pt modelId="{57209BFA-BFB5-4215-98BA-D630F63BA96C}" type="parTrans" cxnId="{A18B1B4C-BAD7-4205-B983-39D9DD56074E}">
      <dgm:prSet/>
      <dgm:spPr/>
      <dgm:t>
        <a:bodyPr/>
        <a:lstStyle/>
        <a:p>
          <a:pPr rtl="1"/>
          <a:endParaRPr lang="ar-SA"/>
        </a:p>
      </dgm:t>
    </dgm:pt>
    <dgm:pt modelId="{69890C58-B3B0-4398-A303-E2A4DD7D3F67}" type="sibTrans" cxnId="{A18B1B4C-BAD7-4205-B983-39D9DD56074E}">
      <dgm:prSet/>
      <dgm:spPr/>
      <dgm:t>
        <a:bodyPr/>
        <a:lstStyle/>
        <a:p>
          <a:pPr rtl="1"/>
          <a:endParaRPr lang="ar-SA"/>
        </a:p>
      </dgm:t>
    </dgm:pt>
    <dgm:pt modelId="{46882A60-2651-4A26-92EB-6E6D9BA46FF1}">
      <dgm:prSet phldrT="[Text]" custT="1"/>
      <dgm:spPr/>
      <dgm:t>
        <a:bodyPr/>
        <a:lstStyle/>
        <a:p>
          <a:pPr rtl="1"/>
          <a:r>
            <a:rPr lang="en-US" sz="2800" dirty="0" smtClean="0">
              <a:latin typeface="Times New Roman" pitchFamily="18" charset="0"/>
              <a:cs typeface="Times New Roman" pitchFamily="18" charset="0"/>
            </a:rPr>
            <a:t>Stretch</a:t>
          </a:r>
          <a:endParaRPr lang="ar-SA" sz="2800" dirty="0">
            <a:latin typeface="Times New Roman" pitchFamily="18" charset="0"/>
            <a:cs typeface="Times New Roman" pitchFamily="18" charset="0"/>
          </a:endParaRPr>
        </a:p>
      </dgm:t>
    </dgm:pt>
    <dgm:pt modelId="{3EDA07FF-51DC-4B78-AB9C-9D4B12B0CA04}" type="parTrans" cxnId="{605213D5-715E-4DA1-84D0-82D35493AFE7}">
      <dgm:prSet/>
      <dgm:spPr/>
      <dgm:t>
        <a:bodyPr/>
        <a:lstStyle/>
        <a:p>
          <a:endParaRPr lang="en-US"/>
        </a:p>
      </dgm:t>
    </dgm:pt>
    <dgm:pt modelId="{99B9B14C-6AFB-461B-9B21-4FAE337B135C}" type="sibTrans" cxnId="{605213D5-715E-4DA1-84D0-82D35493AFE7}">
      <dgm:prSet/>
      <dgm:spPr/>
      <dgm:t>
        <a:bodyPr/>
        <a:lstStyle/>
        <a:p>
          <a:endParaRPr lang="en-US"/>
        </a:p>
      </dgm:t>
    </dgm:pt>
    <dgm:pt modelId="{8C18B2CD-03D4-47BE-BE99-A6847BE4EC9C}">
      <dgm:prSet phldrT="[Text]" custT="1"/>
      <dgm:spPr/>
      <dgm:t>
        <a:bodyPr/>
        <a:lstStyle/>
        <a:p>
          <a:pPr rtl="1"/>
          <a:r>
            <a:rPr lang="en-US" sz="2800" b="0" dirty="0" smtClean="0">
              <a:latin typeface="Times New Roman" pitchFamily="18" charset="0"/>
              <a:cs typeface="Times New Roman" pitchFamily="18" charset="0"/>
            </a:rPr>
            <a:t>Chic Shack </a:t>
          </a:r>
          <a:endParaRPr lang="ar-SA" sz="2800" b="0" dirty="0">
            <a:latin typeface="Times New Roman" pitchFamily="18" charset="0"/>
            <a:cs typeface="Times New Roman" pitchFamily="18" charset="0"/>
          </a:endParaRPr>
        </a:p>
      </dgm:t>
    </dgm:pt>
    <dgm:pt modelId="{85F47E40-864A-4AFC-BD87-F5B373A61F78}" type="parTrans" cxnId="{B6D13614-E7C1-4BF8-9835-6A4B3D4858A3}">
      <dgm:prSet/>
      <dgm:spPr/>
      <dgm:t>
        <a:bodyPr/>
        <a:lstStyle/>
        <a:p>
          <a:endParaRPr lang="en-US"/>
        </a:p>
      </dgm:t>
    </dgm:pt>
    <dgm:pt modelId="{81E9B8D3-C4DA-44A5-BE19-15E70510633E}" type="sibTrans" cxnId="{B6D13614-E7C1-4BF8-9835-6A4B3D4858A3}">
      <dgm:prSet/>
      <dgm:spPr/>
      <dgm:t>
        <a:bodyPr/>
        <a:lstStyle/>
        <a:p>
          <a:endParaRPr lang="en-US"/>
        </a:p>
      </dgm:t>
    </dgm:pt>
    <dgm:pt modelId="{CBBA6011-6F6C-4570-9E99-E92CEE805029}" type="pres">
      <dgm:prSet presAssocID="{7957F5BD-254D-4E58-9995-D4DD963A5643}" presName="mainComposite" presStyleCnt="0">
        <dgm:presLayoutVars>
          <dgm:chPref val="1"/>
          <dgm:dir/>
          <dgm:animOne val="branch"/>
          <dgm:animLvl val="lvl"/>
          <dgm:resizeHandles val="exact"/>
        </dgm:presLayoutVars>
      </dgm:prSet>
      <dgm:spPr/>
      <dgm:t>
        <a:bodyPr/>
        <a:lstStyle/>
        <a:p>
          <a:endParaRPr lang="en-US"/>
        </a:p>
      </dgm:t>
    </dgm:pt>
    <dgm:pt modelId="{B1481507-0B93-4959-95EC-1F72F0DEABB6}" type="pres">
      <dgm:prSet presAssocID="{7957F5BD-254D-4E58-9995-D4DD963A5643}" presName="hierFlow" presStyleCnt="0"/>
      <dgm:spPr/>
      <dgm:t>
        <a:bodyPr/>
        <a:lstStyle/>
        <a:p>
          <a:endParaRPr lang="en-US"/>
        </a:p>
      </dgm:t>
    </dgm:pt>
    <dgm:pt modelId="{4B2EB581-AFD5-4BE8-B075-309E009EAB00}" type="pres">
      <dgm:prSet presAssocID="{7957F5BD-254D-4E58-9995-D4DD963A5643}" presName="hierChild1" presStyleCnt="0">
        <dgm:presLayoutVars>
          <dgm:chPref val="1"/>
          <dgm:animOne val="branch"/>
          <dgm:animLvl val="lvl"/>
        </dgm:presLayoutVars>
      </dgm:prSet>
      <dgm:spPr/>
      <dgm:t>
        <a:bodyPr/>
        <a:lstStyle/>
        <a:p>
          <a:endParaRPr lang="en-US"/>
        </a:p>
      </dgm:t>
    </dgm:pt>
    <dgm:pt modelId="{C81296E4-47FC-438D-A350-E7F3F0EB56EE}" type="pres">
      <dgm:prSet presAssocID="{45C7D2FE-A9F5-4E9E-BE9A-B81EBCDD5A60}" presName="Name14" presStyleCnt="0"/>
      <dgm:spPr/>
      <dgm:t>
        <a:bodyPr/>
        <a:lstStyle/>
        <a:p>
          <a:endParaRPr lang="en-US"/>
        </a:p>
      </dgm:t>
    </dgm:pt>
    <dgm:pt modelId="{B242270A-8A40-4C01-B79C-A1BDACEF6583}" type="pres">
      <dgm:prSet presAssocID="{45C7D2FE-A9F5-4E9E-BE9A-B81EBCDD5A60}" presName="level1Shape" presStyleLbl="node0" presStyleIdx="0" presStyleCnt="1" custScaleX="75299" custScaleY="64480" custLinFactNeighborX="-5926" custLinFactNeighborY="-98228">
        <dgm:presLayoutVars>
          <dgm:chPref val="3"/>
        </dgm:presLayoutVars>
      </dgm:prSet>
      <dgm:spPr/>
      <dgm:t>
        <a:bodyPr/>
        <a:lstStyle/>
        <a:p>
          <a:pPr rtl="1"/>
          <a:endParaRPr lang="ar-SA"/>
        </a:p>
      </dgm:t>
    </dgm:pt>
    <dgm:pt modelId="{ABFBD701-5CCA-4458-8C0F-C7E2793A7550}" type="pres">
      <dgm:prSet presAssocID="{45C7D2FE-A9F5-4E9E-BE9A-B81EBCDD5A60}" presName="hierChild2" presStyleCnt="0"/>
      <dgm:spPr/>
      <dgm:t>
        <a:bodyPr/>
        <a:lstStyle/>
        <a:p>
          <a:endParaRPr lang="en-US"/>
        </a:p>
      </dgm:t>
    </dgm:pt>
    <dgm:pt modelId="{E0AA638B-FE93-4B64-9B7F-DC1BFEDBDFB4}" type="pres">
      <dgm:prSet presAssocID="{57209BFA-BFB5-4215-98BA-D630F63BA96C}" presName="Name19" presStyleLbl="parChTrans1D2" presStyleIdx="0" presStyleCnt="3"/>
      <dgm:spPr/>
      <dgm:t>
        <a:bodyPr/>
        <a:lstStyle/>
        <a:p>
          <a:endParaRPr lang="en-US"/>
        </a:p>
      </dgm:t>
    </dgm:pt>
    <dgm:pt modelId="{3860E4BF-5708-4848-841D-D45CDF002C2D}" type="pres">
      <dgm:prSet presAssocID="{FB276DCC-D913-480A-ADCF-BBC336C3CBF9}" presName="Name21" presStyleCnt="0"/>
      <dgm:spPr/>
      <dgm:t>
        <a:bodyPr/>
        <a:lstStyle/>
        <a:p>
          <a:endParaRPr lang="en-US"/>
        </a:p>
      </dgm:t>
    </dgm:pt>
    <dgm:pt modelId="{F8FE9693-F203-45FF-A655-662FBD6709B2}" type="pres">
      <dgm:prSet presAssocID="{FB276DCC-D913-480A-ADCF-BBC336C3CBF9}" presName="level2Shape" presStyleLbl="node2" presStyleIdx="0" presStyleCnt="3" custScaleX="67572" custScaleY="49072" custLinFactY="-23079" custLinFactNeighborX="-6572" custLinFactNeighborY="-100000"/>
      <dgm:spPr/>
      <dgm:t>
        <a:bodyPr/>
        <a:lstStyle/>
        <a:p>
          <a:pPr rtl="1"/>
          <a:endParaRPr lang="ar-SA"/>
        </a:p>
      </dgm:t>
    </dgm:pt>
    <dgm:pt modelId="{D3867B05-9C2C-4056-9DE2-F2C8ACEADB9C}" type="pres">
      <dgm:prSet presAssocID="{FB276DCC-D913-480A-ADCF-BBC336C3CBF9}" presName="hierChild3" presStyleCnt="0"/>
      <dgm:spPr/>
      <dgm:t>
        <a:bodyPr/>
        <a:lstStyle/>
        <a:p>
          <a:endParaRPr lang="en-US"/>
        </a:p>
      </dgm:t>
    </dgm:pt>
    <dgm:pt modelId="{56A02AE1-A86B-4888-81CB-8EA86DF6041E}" type="pres">
      <dgm:prSet presAssocID="{85F47E40-864A-4AFC-BD87-F5B373A61F78}" presName="Name19" presStyleLbl="parChTrans1D2" presStyleIdx="1" presStyleCnt="3"/>
      <dgm:spPr/>
      <dgm:t>
        <a:bodyPr/>
        <a:lstStyle/>
        <a:p>
          <a:endParaRPr lang="en-US"/>
        </a:p>
      </dgm:t>
    </dgm:pt>
    <dgm:pt modelId="{11C9FEA6-8D88-4313-8C13-B6C5E7157988}" type="pres">
      <dgm:prSet presAssocID="{8C18B2CD-03D4-47BE-BE99-A6847BE4EC9C}" presName="Name21" presStyleCnt="0"/>
      <dgm:spPr/>
    </dgm:pt>
    <dgm:pt modelId="{A6891340-57D1-442B-B991-E3C054CAF16E}" type="pres">
      <dgm:prSet presAssocID="{8C18B2CD-03D4-47BE-BE99-A6847BE4EC9C}" presName="level2Shape" presStyleLbl="node2" presStyleIdx="1" presStyleCnt="3" custScaleX="76624" custScaleY="49072" custLinFactY="-23079" custLinFactNeighborX="-6572" custLinFactNeighborY="-100000"/>
      <dgm:spPr/>
      <dgm:t>
        <a:bodyPr/>
        <a:lstStyle/>
        <a:p>
          <a:endParaRPr lang="en-US"/>
        </a:p>
      </dgm:t>
    </dgm:pt>
    <dgm:pt modelId="{EFB1AF60-B109-4650-878D-85204B5555C3}" type="pres">
      <dgm:prSet presAssocID="{8C18B2CD-03D4-47BE-BE99-A6847BE4EC9C}" presName="hierChild3" presStyleCnt="0"/>
      <dgm:spPr/>
    </dgm:pt>
    <dgm:pt modelId="{A0781BA2-8F0B-4B5D-9CCF-EE0EF535C891}" type="pres">
      <dgm:prSet presAssocID="{3EDA07FF-51DC-4B78-AB9C-9D4B12B0CA04}" presName="Name19" presStyleLbl="parChTrans1D2" presStyleIdx="2" presStyleCnt="3"/>
      <dgm:spPr/>
      <dgm:t>
        <a:bodyPr/>
        <a:lstStyle/>
        <a:p>
          <a:endParaRPr lang="en-US"/>
        </a:p>
      </dgm:t>
    </dgm:pt>
    <dgm:pt modelId="{BDCF47C9-EFE0-45BA-A223-F4051A17281F}" type="pres">
      <dgm:prSet presAssocID="{46882A60-2651-4A26-92EB-6E6D9BA46FF1}" presName="Name21" presStyleCnt="0"/>
      <dgm:spPr/>
    </dgm:pt>
    <dgm:pt modelId="{9D2077A9-53F8-403B-BE9E-2E2F2CB0C072}" type="pres">
      <dgm:prSet presAssocID="{46882A60-2651-4A26-92EB-6E6D9BA46FF1}" presName="level2Shape" presStyleLbl="node2" presStyleIdx="2" presStyleCnt="3" custScaleX="67572" custScaleY="49072" custLinFactY="-23079" custLinFactNeighborX="-6572" custLinFactNeighborY="-100000"/>
      <dgm:spPr/>
      <dgm:t>
        <a:bodyPr/>
        <a:lstStyle/>
        <a:p>
          <a:endParaRPr lang="en-US"/>
        </a:p>
      </dgm:t>
    </dgm:pt>
    <dgm:pt modelId="{B014F1F7-67E8-4B39-ABF2-3DD3DED7AC24}" type="pres">
      <dgm:prSet presAssocID="{46882A60-2651-4A26-92EB-6E6D9BA46FF1}" presName="hierChild3" presStyleCnt="0"/>
      <dgm:spPr/>
    </dgm:pt>
    <dgm:pt modelId="{4F160EDB-B06A-40C4-A166-D1DFF8E406EC}" type="pres">
      <dgm:prSet presAssocID="{7957F5BD-254D-4E58-9995-D4DD963A5643}" presName="bgShapesFlow" presStyleCnt="0"/>
      <dgm:spPr/>
      <dgm:t>
        <a:bodyPr/>
        <a:lstStyle/>
        <a:p>
          <a:endParaRPr lang="en-US"/>
        </a:p>
      </dgm:t>
    </dgm:pt>
  </dgm:ptLst>
  <dgm:cxnLst>
    <dgm:cxn modelId="{F7F82DC3-D979-45E3-B162-060F91F1C6D8}" srcId="{7957F5BD-254D-4E58-9995-D4DD963A5643}" destId="{45C7D2FE-A9F5-4E9E-BE9A-B81EBCDD5A60}" srcOrd="0" destOrd="0" parTransId="{27E8A919-7334-436D-8173-61DCA5792416}" sibTransId="{0FCDE5D3-5B60-4081-ADB6-0ABEF1CBDB5B}"/>
    <dgm:cxn modelId="{75CCD695-A58E-4086-8806-22957EBD9EC5}" type="presOf" srcId="{85F47E40-864A-4AFC-BD87-F5B373A61F78}" destId="{56A02AE1-A86B-4888-81CB-8EA86DF6041E}" srcOrd="0" destOrd="0" presId="urn:microsoft.com/office/officeart/2005/8/layout/hierarchy6"/>
    <dgm:cxn modelId="{A9B4FC1B-F3F7-4E52-8CFB-02CC448DA240}" type="presOf" srcId="{FB276DCC-D913-480A-ADCF-BBC336C3CBF9}" destId="{F8FE9693-F203-45FF-A655-662FBD6709B2}" srcOrd="0" destOrd="0" presId="urn:microsoft.com/office/officeart/2005/8/layout/hierarchy6"/>
    <dgm:cxn modelId="{CA33A997-DB10-4A43-BE7D-B7A15F51D9C5}" type="presOf" srcId="{46882A60-2651-4A26-92EB-6E6D9BA46FF1}" destId="{9D2077A9-53F8-403B-BE9E-2E2F2CB0C072}" srcOrd="0" destOrd="0" presId="urn:microsoft.com/office/officeart/2005/8/layout/hierarchy6"/>
    <dgm:cxn modelId="{0F836250-6504-4637-BDF1-0732EF4F9B2A}" type="presOf" srcId="{8C18B2CD-03D4-47BE-BE99-A6847BE4EC9C}" destId="{A6891340-57D1-442B-B991-E3C054CAF16E}" srcOrd="0" destOrd="0" presId="urn:microsoft.com/office/officeart/2005/8/layout/hierarchy6"/>
    <dgm:cxn modelId="{A18B1B4C-BAD7-4205-B983-39D9DD56074E}" srcId="{45C7D2FE-A9F5-4E9E-BE9A-B81EBCDD5A60}" destId="{FB276DCC-D913-480A-ADCF-BBC336C3CBF9}" srcOrd="0" destOrd="0" parTransId="{57209BFA-BFB5-4215-98BA-D630F63BA96C}" sibTransId="{69890C58-B3B0-4398-A303-E2A4DD7D3F67}"/>
    <dgm:cxn modelId="{605213D5-715E-4DA1-84D0-82D35493AFE7}" srcId="{45C7D2FE-A9F5-4E9E-BE9A-B81EBCDD5A60}" destId="{46882A60-2651-4A26-92EB-6E6D9BA46FF1}" srcOrd="2" destOrd="0" parTransId="{3EDA07FF-51DC-4B78-AB9C-9D4B12B0CA04}" sibTransId="{99B9B14C-6AFB-461B-9B21-4FAE337B135C}"/>
    <dgm:cxn modelId="{4FA195E3-E2F2-43A5-84BD-B407355CDC2B}" type="presOf" srcId="{45C7D2FE-A9F5-4E9E-BE9A-B81EBCDD5A60}" destId="{B242270A-8A40-4C01-B79C-A1BDACEF6583}" srcOrd="0" destOrd="0" presId="urn:microsoft.com/office/officeart/2005/8/layout/hierarchy6"/>
    <dgm:cxn modelId="{B6D13614-E7C1-4BF8-9835-6A4B3D4858A3}" srcId="{45C7D2FE-A9F5-4E9E-BE9A-B81EBCDD5A60}" destId="{8C18B2CD-03D4-47BE-BE99-A6847BE4EC9C}" srcOrd="1" destOrd="0" parTransId="{85F47E40-864A-4AFC-BD87-F5B373A61F78}" sibTransId="{81E9B8D3-C4DA-44A5-BE19-15E70510633E}"/>
    <dgm:cxn modelId="{17DE41AC-36C6-4BF6-839D-FB19F56D4911}" type="presOf" srcId="{7957F5BD-254D-4E58-9995-D4DD963A5643}" destId="{CBBA6011-6F6C-4570-9E99-E92CEE805029}" srcOrd="0" destOrd="0" presId="urn:microsoft.com/office/officeart/2005/8/layout/hierarchy6"/>
    <dgm:cxn modelId="{33CD347C-6FFD-44C4-B3DB-F08538D6437D}" type="presOf" srcId="{3EDA07FF-51DC-4B78-AB9C-9D4B12B0CA04}" destId="{A0781BA2-8F0B-4B5D-9CCF-EE0EF535C891}" srcOrd="0" destOrd="0" presId="urn:microsoft.com/office/officeart/2005/8/layout/hierarchy6"/>
    <dgm:cxn modelId="{51BD4FF7-CCC3-405D-AE1E-BA73487B4CA7}" type="presOf" srcId="{57209BFA-BFB5-4215-98BA-D630F63BA96C}" destId="{E0AA638B-FE93-4B64-9B7F-DC1BFEDBDFB4}" srcOrd="0" destOrd="0" presId="urn:microsoft.com/office/officeart/2005/8/layout/hierarchy6"/>
    <dgm:cxn modelId="{0C417062-63EE-4416-AAAD-073C8341560D}" type="presParOf" srcId="{CBBA6011-6F6C-4570-9E99-E92CEE805029}" destId="{B1481507-0B93-4959-95EC-1F72F0DEABB6}" srcOrd="0" destOrd="0" presId="urn:microsoft.com/office/officeart/2005/8/layout/hierarchy6"/>
    <dgm:cxn modelId="{159D5A93-51C5-418B-85A1-76ECD4B2DDA4}" type="presParOf" srcId="{B1481507-0B93-4959-95EC-1F72F0DEABB6}" destId="{4B2EB581-AFD5-4BE8-B075-309E009EAB00}" srcOrd="0" destOrd="0" presId="urn:microsoft.com/office/officeart/2005/8/layout/hierarchy6"/>
    <dgm:cxn modelId="{34DFFEDE-75D0-4C1A-91D7-6149CD56DA5C}" type="presParOf" srcId="{4B2EB581-AFD5-4BE8-B075-309E009EAB00}" destId="{C81296E4-47FC-438D-A350-E7F3F0EB56EE}" srcOrd="0" destOrd="0" presId="urn:microsoft.com/office/officeart/2005/8/layout/hierarchy6"/>
    <dgm:cxn modelId="{4A3B71B4-42FE-443F-A5DC-7A7D2360A4F1}" type="presParOf" srcId="{C81296E4-47FC-438D-A350-E7F3F0EB56EE}" destId="{B242270A-8A40-4C01-B79C-A1BDACEF6583}" srcOrd="0" destOrd="0" presId="urn:microsoft.com/office/officeart/2005/8/layout/hierarchy6"/>
    <dgm:cxn modelId="{AD29081B-A722-4F70-87CA-909B604406EF}" type="presParOf" srcId="{C81296E4-47FC-438D-A350-E7F3F0EB56EE}" destId="{ABFBD701-5CCA-4458-8C0F-C7E2793A7550}" srcOrd="1" destOrd="0" presId="urn:microsoft.com/office/officeart/2005/8/layout/hierarchy6"/>
    <dgm:cxn modelId="{3060FC2F-032A-457B-AF72-AFD77A1CF83E}" type="presParOf" srcId="{ABFBD701-5CCA-4458-8C0F-C7E2793A7550}" destId="{E0AA638B-FE93-4B64-9B7F-DC1BFEDBDFB4}" srcOrd="0" destOrd="0" presId="urn:microsoft.com/office/officeart/2005/8/layout/hierarchy6"/>
    <dgm:cxn modelId="{33CC886A-2EF9-45C4-89D2-478862B820BE}" type="presParOf" srcId="{ABFBD701-5CCA-4458-8C0F-C7E2793A7550}" destId="{3860E4BF-5708-4848-841D-D45CDF002C2D}" srcOrd="1" destOrd="0" presId="urn:microsoft.com/office/officeart/2005/8/layout/hierarchy6"/>
    <dgm:cxn modelId="{6C6B5AA2-0D25-4CD9-90A8-8E7841590C6E}" type="presParOf" srcId="{3860E4BF-5708-4848-841D-D45CDF002C2D}" destId="{F8FE9693-F203-45FF-A655-662FBD6709B2}" srcOrd="0" destOrd="0" presId="urn:microsoft.com/office/officeart/2005/8/layout/hierarchy6"/>
    <dgm:cxn modelId="{2DE69832-C36E-4004-A2A9-5E47B63F16D9}" type="presParOf" srcId="{3860E4BF-5708-4848-841D-D45CDF002C2D}" destId="{D3867B05-9C2C-4056-9DE2-F2C8ACEADB9C}" srcOrd="1" destOrd="0" presId="urn:microsoft.com/office/officeart/2005/8/layout/hierarchy6"/>
    <dgm:cxn modelId="{92F2B23E-D06A-4771-8B76-92D3FB3BD5A1}" type="presParOf" srcId="{ABFBD701-5CCA-4458-8C0F-C7E2793A7550}" destId="{56A02AE1-A86B-4888-81CB-8EA86DF6041E}" srcOrd="2" destOrd="0" presId="urn:microsoft.com/office/officeart/2005/8/layout/hierarchy6"/>
    <dgm:cxn modelId="{33254B81-8DFC-4A4A-9EB5-9BC68B9F0F64}" type="presParOf" srcId="{ABFBD701-5CCA-4458-8C0F-C7E2793A7550}" destId="{11C9FEA6-8D88-4313-8C13-B6C5E7157988}" srcOrd="3" destOrd="0" presId="urn:microsoft.com/office/officeart/2005/8/layout/hierarchy6"/>
    <dgm:cxn modelId="{2C8EB852-E8A5-4FAE-8312-A3854799D3CE}" type="presParOf" srcId="{11C9FEA6-8D88-4313-8C13-B6C5E7157988}" destId="{A6891340-57D1-442B-B991-E3C054CAF16E}" srcOrd="0" destOrd="0" presId="urn:microsoft.com/office/officeart/2005/8/layout/hierarchy6"/>
    <dgm:cxn modelId="{F2D7FE7D-52C9-4BE5-A535-82F4BBDA7FD0}" type="presParOf" srcId="{11C9FEA6-8D88-4313-8C13-B6C5E7157988}" destId="{EFB1AF60-B109-4650-878D-85204B5555C3}" srcOrd="1" destOrd="0" presId="urn:microsoft.com/office/officeart/2005/8/layout/hierarchy6"/>
    <dgm:cxn modelId="{65DE62A5-5D2A-402B-8B53-45F16B75BE1C}" type="presParOf" srcId="{ABFBD701-5CCA-4458-8C0F-C7E2793A7550}" destId="{A0781BA2-8F0B-4B5D-9CCF-EE0EF535C891}" srcOrd="4" destOrd="0" presId="urn:microsoft.com/office/officeart/2005/8/layout/hierarchy6"/>
    <dgm:cxn modelId="{A003074F-CEE0-4C6A-A7CA-28A36F298D2A}" type="presParOf" srcId="{ABFBD701-5CCA-4458-8C0F-C7E2793A7550}" destId="{BDCF47C9-EFE0-45BA-A223-F4051A17281F}" srcOrd="5" destOrd="0" presId="urn:microsoft.com/office/officeart/2005/8/layout/hierarchy6"/>
    <dgm:cxn modelId="{E15DC291-4FF5-496A-82D7-2A2D52E41425}" type="presParOf" srcId="{BDCF47C9-EFE0-45BA-A223-F4051A17281F}" destId="{9D2077A9-53F8-403B-BE9E-2E2F2CB0C072}" srcOrd="0" destOrd="0" presId="urn:microsoft.com/office/officeart/2005/8/layout/hierarchy6"/>
    <dgm:cxn modelId="{BEC43EDC-561B-4A8E-B1D7-68AEC26E6C66}" type="presParOf" srcId="{BDCF47C9-EFE0-45BA-A223-F4051A17281F}" destId="{B014F1F7-67E8-4B39-ABF2-3DD3DED7AC24}" srcOrd="1" destOrd="0" presId="urn:microsoft.com/office/officeart/2005/8/layout/hierarchy6"/>
    <dgm:cxn modelId="{9C83593C-D12D-44E0-869D-E0AF352F26E0}" type="presParOf" srcId="{CBBA6011-6F6C-4570-9E99-E92CEE805029}" destId="{4F160EDB-B06A-40C4-A166-D1DFF8E406EC}"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42270A-8A40-4C01-B79C-A1BDACEF6583}">
      <dsp:nvSpPr>
        <dsp:cNvPr id="0" name=""/>
        <dsp:cNvSpPr/>
      </dsp:nvSpPr>
      <dsp:spPr>
        <a:xfrm>
          <a:off x="2853806" y="92136"/>
          <a:ext cx="1981499" cy="1131197"/>
        </a:xfrm>
        <a:prstGeom prst="roundRect">
          <a:avLst>
            <a:gd name="adj" fmla="val 10000"/>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en-US" sz="3800" kern="1200" dirty="0" smtClean="0"/>
            <a:t>Diapers</a:t>
          </a:r>
          <a:endParaRPr lang="ar-SA" sz="3800" kern="1200" dirty="0"/>
        </a:p>
      </dsp:txBody>
      <dsp:txXfrm>
        <a:off x="2853806" y="92136"/>
        <a:ext cx="1981499" cy="1131197"/>
      </dsp:txXfrm>
    </dsp:sp>
    <dsp:sp modelId="{E0AA638B-FE93-4B64-9B7F-DC1BFEDBDFB4}">
      <dsp:nvSpPr>
        <dsp:cNvPr id="0" name=""/>
        <dsp:cNvSpPr/>
      </dsp:nvSpPr>
      <dsp:spPr>
        <a:xfrm>
          <a:off x="1140839" y="1223334"/>
          <a:ext cx="2703717" cy="265764"/>
        </a:xfrm>
        <a:custGeom>
          <a:avLst/>
          <a:gdLst/>
          <a:ahLst/>
          <a:cxnLst/>
          <a:rect l="0" t="0" r="0" b="0"/>
          <a:pathLst>
            <a:path>
              <a:moveTo>
                <a:pt x="2703717" y="0"/>
              </a:moveTo>
              <a:lnTo>
                <a:pt x="2703717" y="132882"/>
              </a:lnTo>
              <a:lnTo>
                <a:pt x="0" y="132882"/>
              </a:lnTo>
              <a:lnTo>
                <a:pt x="0" y="26576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E9693-F203-45FF-A655-662FBD6709B2}">
      <dsp:nvSpPr>
        <dsp:cNvPr id="0" name=""/>
        <dsp:cNvSpPr/>
      </dsp:nvSpPr>
      <dsp:spPr>
        <a:xfrm>
          <a:off x="251757" y="1489099"/>
          <a:ext cx="1778163" cy="860889"/>
        </a:xfrm>
        <a:prstGeom prst="roundRect">
          <a:avLst>
            <a:gd name="adj" fmla="val 10000"/>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kern="1200" dirty="0" smtClean="0">
              <a:latin typeface="Times New Roman" pitchFamily="18" charset="0"/>
              <a:cs typeface="Times New Roman" pitchFamily="18" charset="0"/>
            </a:rPr>
            <a:t>Primo</a:t>
          </a:r>
          <a:endParaRPr lang="ar-SA" sz="2800" kern="1200" dirty="0">
            <a:latin typeface="Times New Roman" pitchFamily="18" charset="0"/>
            <a:cs typeface="Times New Roman" pitchFamily="18" charset="0"/>
          </a:endParaRPr>
        </a:p>
      </dsp:txBody>
      <dsp:txXfrm>
        <a:off x="251757" y="1489099"/>
        <a:ext cx="1778163" cy="860889"/>
      </dsp:txXfrm>
    </dsp:sp>
    <dsp:sp modelId="{56A02AE1-A86B-4888-81CB-8EA86DF6041E}">
      <dsp:nvSpPr>
        <dsp:cNvPr id="0" name=""/>
        <dsp:cNvSpPr/>
      </dsp:nvSpPr>
      <dsp:spPr>
        <a:xfrm>
          <a:off x="3781837" y="1223334"/>
          <a:ext cx="91440" cy="265764"/>
        </a:xfrm>
        <a:custGeom>
          <a:avLst/>
          <a:gdLst/>
          <a:ahLst/>
          <a:cxnLst/>
          <a:rect l="0" t="0" r="0" b="0"/>
          <a:pathLst>
            <a:path>
              <a:moveTo>
                <a:pt x="62719" y="0"/>
              </a:moveTo>
              <a:lnTo>
                <a:pt x="62719" y="132882"/>
              </a:lnTo>
              <a:lnTo>
                <a:pt x="45720" y="132882"/>
              </a:lnTo>
              <a:lnTo>
                <a:pt x="45720" y="26576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91340-57D1-442B-B991-E3C054CAF16E}">
      <dsp:nvSpPr>
        <dsp:cNvPr id="0" name=""/>
        <dsp:cNvSpPr/>
      </dsp:nvSpPr>
      <dsp:spPr>
        <a:xfrm>
          <a:off x="2819373" y="1489099"/>
          <a:ext cx="2016367" cy="860889"/>
        </a:xfrm>
        <a:prstGeom prst="roundRect">
          <a:avLst>
            <a:gd name="adj" fmla="val 10000"/>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0" kern="1200" dirty="0" smtClean="0">
              <a:latin typeface="Times New Roman" pitchFamily="18" charset="0"/>
              <a:cs typeface="Times New Roman" pitchFamily="18" charset="0"/>
            </a:rPr>
            <a:t>Chic Shack </a:t>
          </a:r>
          <a:endParaRPr lang="ar-SA" sz="2800" b="0" kern="1200" dirty="0">
            <a:latin typeface="Times New Roman" pitchFamily="18" charset="0"/>
            <a:cs typeface="Times New Roman" pitchFamily="18" charset="0"/>
          </a:endParaRPr>
        </a:p>
      </dsp:txBody>
      <dsp:txXfrm>
        <a:off x="2819373" y="1489099"/>
        <a:ext cx="2016367" cy="860889"/>
      </dsp:txXfrm>
    </dsp:sp>
    <dsp:sp modelId="{A0781BA2-8F0B-4B5D-9CCF-EE0EF535C891}">
      <dsp:nvSpPr>
        <dsp:cNvPr id="0" name=""/>
        <dsp:cNvSpPr/>
      </dsp:nvSpPr>
      <dsp:spPr>
        <a:xfrm>
          <a:off x="3844556" y="1223334"/>
          <a:ext cx="2669718" cy="265764"/>
        </a:xfrm>
        <a:custGeom>
          <a:avLst/>
          <a:gdLst/>
          <a:ahLst/>
          <a:cxnLst/>
          <a:rect l="0" t="0" r="0" b="0"/>
          <a:pathLst>
            <a:path>
              <a:moveTo>
                <a:pt x="0" y="0"/>
              </a:moveTo>
              <a:lnTo>
                <a:pt x="0" y="132882"/>
              </a:lnTo>
              <a:lnTo>
                <a:pt x="2669718" y="132882"/>
              </a:lnTo>
              <a:lnTo>
                <a:pt x="2669718" y="26576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077A9-53F8-403B-BE9E-2E2F2CB0C072}">
      <dsp:nvSpPr>
        <dsp:cNvPr id="0" name=""/>
        <dsp:cNvSpPr/>
      </dsp:nvSpPr>
      <dsp:spPr>
        <a:xfrm>
          <a:off x="5625193" y="1489099"/>
          <a:ext cx="1778163" cy="860889"/>
        </a:xfrm>
        <a:prstGeom prst="roundRect">
          <a:avLst>
            <a:gd name="adj" fmla="val 10000"/>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kern="1200" dirty="0" smtClean="0">
              <a:latin typeface="Times New Roman" pitchFamily="18" charset="0"/>
              <a:cs typeface="Times New Roman" pitchFamily="18" charset="0"/>
            </a:rPr>
            <a:t>Stretch</a:t>
          </a:r>
          <a:endParaRPr lang="ar-SA" sz="2800" kern="1200" dirty="0">
            <a:latin typeface="Times New Roman" pitchFamily="18" charset="0"/>
            <a:cs typeface="Times New Roman" pitchFamily="18" charset="0"/>
          </a:endParaRPr>
        </a:p>
      </dsp:txBody>
      <dsp:txXfrm>
        <a:off x="5625193" y="1489099"/>
        <a:ext cx="1778163" cy="8608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F1D82-68B4-43D0-BAE4-4FB008277072}" type="datetimeFigureOut">
              <a:rPr lang="en-US" smtClean="0"/>
              <a:pPr/>
              <a:t>4/05/2014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9EAB8-9D9B-41AE-9B76-7579FF6FC3E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9EAB8-9D9B-41AE-9B76-7579FF6FC3E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9EAB8-9D9B-41AE-9B76-7579FF6FC3EE}"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9EAB8-9D9B-41AE-9B76-7579FF6FC3EE}"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design1.png"/>
          <p:cNvPicPr>
            <a:picLocks noChangeAspect="1"/>
          </p:cNvPicPr>
          <p:nvPr/>
        </p:nvPicPr>
        <p:blipFill>
          <a:blip r:embed="rId2" cstate="print"/>
          <a:stretch>
            <a:fillRect/>
          </a:stretch>
        </p:blipFill>
        <p:spPr>
          <a:xfrm>
            <a:off x="0" y="0"/>
            <a:ext cx="9144000" cy="6961909"/>
          </a:xfrm>
          <a:prstGeom prst="rect">
            <a:avLst/>
          </a:prstGeom>
        </p:spPr>
      </p:pic>
      <p:sp>
        <p:nvSpPr>
          <p:cNvPr id="2" name="Title 1"/>
          <p:cNvSpPr>
            <a:spLocks noGrp="1"/>
          </p:cNvSpPr>
          <p:nvPr>
            <p:ph type="ctrTitle" hasCustomPrompt="1"/>
          </p:nvPr>
        </p:nvSpPr>
        <p:spPr>
          <a:xfrm>
            <a:off x="685800" y="4114800"/>
            <a:ext cx="5181600" cy="1066800"/>
          </a:xfrm>
        </p:spPr>
        <p:txBody>
          <a:bodyPr/>
          <a:lstStyle>
            <a:lvl1pPr>
              <a:defRPr b="1" baseline="0"/>
            </a:lvl1pPr>
          </a:lstStyle>
          <a:p>
            <a:r>
              <a:rPr lang="en-US" dirty="0" smtClean="0"/>
              <a:t>7 Steps to Building a Better Brand</a:t>
            </a:r>
            <a:endParaRPr lang="en-US" dirty="0"/>
          </a:p>
        </p:txBody>
      </p:sp>
      <p:sp>
        <p:nvSpPr>
          <p:cNvPr id="3" name="Subtitle 2"/>
          <p:cNvSpPr>
            <a:spLocks noGrp="1"/>
          </p:cNvSpPr>
          <p:nvPr>
            <p:ph type="subTitle" idx="1"/>
          </p:nvPr>
        </p:nvSpPr>
        <p:spPr>
          <a:xfrm>
            <a:off x="685800" y="5257800"/>
            <a:ext cx="5181600" cy="1066800"/>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design1.png"/>
          <p:cNvPicPr>
            <a:picLocks noChangeAspect="1"/>
          </p:cNvPicPr>
          <p:nvPr userDrawn="1"/>
        </p:nvPicPr>
        <p:blipFill>
          <a:blip r:embed="rId2" cstate="print"/>
          <a:stretch>
            <a:fillRect/>
          </a:stretch>
        </p:blipFill>
        <p:spPr>
          <a:xfrm>
            <a:off x="0" y="0"/>
            <a:ext cx="9144000" cy="6961909"/>
          </a:xfrm>
          <a:prstGeom prst="rect">
            <a:avLst/>
          </a:prstGeom>
        </p:spPr>
      </p:pic>
      <p:sp>
        <p:nvSpPr>
          <p:cNvPr id="2" name="Title 1"/>
          <p:cNvSpPr>
            <a:spLocks noGrp="1"/>
          </p:cNvSpPr>
          <p:nvPr>
            <p:ph type="ctrTitle" hasCustomPrompt="1"/>
          </p:nvPr>
        </p:nvSpPr>
        <p:spPr>
          <a:xfrm>
            <a:off x="685800" y="4114800"/>
            <a:ext cx="5181600" cy="1066800"/>
          </a:xfrm>
        </p:spPr>
        <p:txBody>
          <a:bodyPr/>
          <a:lstStyle>
            <a:lvl1pPr>
              <a:defRPr b="1" baseline="0"/>
            </a:lvl1pPr>
          </a:lstStyle>
          <a:p>
            <a:r>
              <a:rPr lang="en-US" dirty="0" smtClean="0"/>
              <a:t>7 Steps to Building a Better Brand</a:t>
            </a:r>
            <a:endParaRPr lang="en-US" dirty="0"/>
          </a:p>
        </p:txBody>
      </p:sp>
      <p:sp>
        <p:nvSpPr>
          <p:cNvPr id="3" name="Subtitle 2"/>
          <p:cNvSpPr>
            <a:spLocks noGrp="1"/>
          </p:cNvSpPr>
          <p:nvPr>
            <p:ph type="subTitle" idx="1"/>
          </p:nvPr>
        </p:nvSpPr>
        <p:spPr>
          <a:xfrm>
            <a:off x="685800" y="5257800"/>
            <a:ext cx="5181600" cy="1066800"/>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design1.png"/>
          <p:cNvPicPr>
            <a:picLocks noChangeAspect="1"/>
          </p:cNvPicPr>
          <p:nvPr userDrawn="1"/>
        </p:nvPicPr>
        <p:blipFill>
          <a:blip r:embed="rId2" cstate="print"/>
          <a:stretch>
            <a:fillRect/>
          </a:stretch>
        </p:blipFill>
        <p:spPr>
          <a:xfrm>
            <a:off x="0" y="0"/>
            <a:ext cx="9144000" cy="6961909"/>
          </a:xfrm>
          <a:prstGeom prst="rect">
            <a:avLst/>
          </a:prstGeom>
        </p:spPr>
      </p:pic>
      <p:sp>
        <p:nvSpPr>
          <p:cNvPr id="2" name="Title 1"/>
          <p:cNvSpPr>
            <a:spLocks noGrp="1"/>
          </p:cNvSpPr>
          <p:nvPr>
            <p:ph type="ctrTitle" hasCustomPrompt="1"/>
          </p:nvPr>
        </p:nvSpPr>
        <p:spPr>
          <a:xfrm>
            <a:off x="685800" y="4114800"/>
            <a:ext cx="5181600" cy="1066800"/>
          </a:xfrm>
        </p:spPr>
        <p:txBody>
          <a:bodyPr/>
          <a:lstStyle>
            <a:lvl1pPr>
              <a:defRPr b="1" baseline="0"/>
            </a:lvl1pPr>
          </a:lstStyle>
          <a:p>
            <a:r>
              <a:rPr lang="en-US" dirty="0" smtClean="0"/>
              <a:t>7 Steps to Building a Better Brand</a:t>
            </a:r>
            <a:endParaRPr lang="en-US" dirty="0"/>
          </a:p>
        </p:txBody>
      </p:sp>
      <p:sp>
        <p:nvSpPr>
          <p:cNvPr id="3" name="Subtitle 2"/>
          <p:cNvSpPr>
            <a:spLocks noGrp="1"/>
          </p:cNvSpPr>
          <p:nvPr>
            <p:ph type="subTitle" idx="1"/>
          </p:nvPr>
        </p:nvSpPr>
        <p:spPr>
          <a:xfrm>
            <a:off x="685800" y="5257800"/>
            <a:ext cx="5181600" cy="1066800"/>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09670F-5EA0-496B-AC56-4AC4FE223933}" type="slidenum">
              <a:rPr lang="en-US" smtClean="0"/>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B0CD62-FF9A-4AD6-A119-5B44FE68698D}" type="datetimeFigureOut">
              <a:rPr lang="en-US" smtClean="0"/>
              <a:pPr/>
              <a:t>4/05/2014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8C94CEA-738D-4A89-917B-4EC9A73F398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B0CD62-FF9A-4AD6-A119-5B44FE68698D}" type="datetimeFigureOut">
              <a:rPr lang="en-US" smtClean="0"/>
              <a:pPr/>
              <a:t>4/05/2014</a:t>
            </a:fld>
            <a:endParaRPr lang="en-US" dirty="0"/>
          </a:p>
        </p:txBody>
      </p:sp>
      <p:sp>
        <p:nvSpPr>
          <p:cNvPr id="9" name="Slide Number Placeholder 8"/>
          <p:cNvSpPr>
            <a:spLocks noGrp="1"/>
          </p:cNvSpPr>
          <p:nvPr>
            <p:ph type="sldNum" sz="quarter" idx="15"/>
          </p:nvPr>
        </p:nvSpPr>
        <p:spPr/>
        <p:txBody>
          <a:bodyPr rtlCol="0"/>
          <a:lstStyle/>
          <a:p>
            <a:fld id="{A8C94CEA-738D-4A89-917B-4EC9A73F3981}"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8C94CEA-738D-4A89-917B-4EC9A73F398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94CEA-738D-4A89-917B-4EC9A73F3981}"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94CEA-738D-4A89-917B-4EC9A73F3981}"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B0CD62-FF9A-4AD6-A119-5B44FE68698D}" type="datetimeFigureOut">
              <a:rPr lang="en-US" smtClean="0"/>
              <a:pPr/>
              <a:t>4/05/2014</a:t>
            </a:fld>
            <a:endParaRPr lang="en-US" dirty="0"/>
          </a:p>
        </p:txBody>
      </p:sp>
      <p:sp>
        <p:nvSpPr>
          <p:cNvPr id="7" name="Slide Number Placeholder 6"/>
          <p:cNvSpPr>
            <a:spLocks noGrp="1"/>
          </p:cNvSpPr>
          <p:nvPr>
            <p:ph type="sldNum" sz="quarter" idx="11"/>
          </p:nvPr>
        </p:nvSpPr>
        <p:spPr/>
        <p:txBody>
          <a:bodyPr rtlCol="0"/>
          <a:lstStyle/>
          <a:p>
            <a:fld id="{A8C94CEA-738D-4A89-917B-4EC9A73F3981}"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B0CD62-FF9A-4AD6-A119-5B44FE68698D}" type="datetimeFigureOut">
              <a:rPr lang="en-US" smtClean="0"/>
              <a:pPr/>
              <a:t>4/05/2014</a:t>
            </a:fld>
            <a:endParaRPr lang="en-US" dirty="0"/>
          </a:p>
        </p:txBody>
      </p:sp>
      <p:sp>
        <p:nvSpPr>
          <p:cNvPr id="22" name="Slide Number Placeholder 21"/>
          <p:cNvSpPr>
            <a:spLocks noGrp="1"/>
          </p:cNvSpPr>
          <p:nvPr>
            <p:ph type="sldNum" sz="quarter" idx="15"/>
          </p:nvPr>
        </p:nvSpPr>
        <p:spPr/>
        <p:txBody>
          <a:bodyPr rtlCol="0"/>
          <a:lstStyle/>
          <a:p>
            <a:fld id="{A8C94CEA-738D-4A89-917B-4EC9A73F3981}"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4B0CD62-FF9A-4AD6-A119-5B44FE68698D}" type="datetimeFigureOut">
              <a:rPr lang="en-US" smtClean="0"/>
              <a:pPr/>
              <a:t>4/05/2014</a:t>
            </a:fld>
            <a:endParaRPr lang="en-US" dirty="0"/>
          </a:p>
        </p:txBody>
      </p:sp>
      <p:sp>
        <p:nvSpPr>
          <p:cNvPr id="18" name="Slide Number Placeholder 17"/>
          <p:cNvSpPr>
            <a:spLocks noGrp="1"/>
          </p:cNvSpPr>
          <p:nvPr>
            <p:ph type="sldNum" sz="quarter" idx="11"/>
          </p:nvPr>
        </p:nvSpPr>
        <p:spPr/>
        <p:txBody>
          <a:bodyPr rtlCol="0"/>
          <a:lstStyle/>
          <a:p>
            <a:fld id="{A8C94CEA-738D-4A89-917B-4EC9A73F3981}"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0CD62-FF9A-4AD6-A119-5B44FE68698D}" type="datetimeFigureOut">
              <a:rPr lang="en-US" smtClean="0"/>
              <a:pPr/>
              <a:t>4/05/2014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94CEA-738D-4A89-917B-4EC9A73F398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5000"/>
            <a:lum/>
          </a:blip>
          <a:srcRect/>
          <a:stretch>
            <a:fillRect l="-10000" r="-10000"/>
          </a:stretch>
        </a:blipFill>
        <a:effectLst/>
      </p:bgPr>
    </p:bg>
    <p:spTree>
      <p:nvGrpSpPr>
        <p:cNvPr id="1" name=""/>
        <p:cNvGrpSpPr/>
        <p:nvPr/>
      </p:nvGrpSpPr>
      <p:grpSpPr>
        <a:xfrm>
          <a:off x="0" y="0"/>
          <a:ext cx="0" cy="0"/>
          <a:chOff x="0" y="0"/>
          <a:chExt cx="0" cy="0"/>
        </a:xfrm>
      </p:grpSpPr>
      <p:pic>
        <p:nvPicPr>
          <p:cNvPr id="7" name="Picture 6" descr="pptdesign2.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553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0CD62-FF9A-4AD6-A119-5B44FE68698D}" type="datetimeFigureOut">
              <a:rPr lang="en-US" smtClean="0"/>
              <a:pPr/>
              <a:t>4/05/2014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94CEA-738D-4A89-917B-4EC9A73F39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5000"/>
            <a:lum/>
          </a:blip>
          <a:srcRect/>
          <a:stretch>
            <a:fillRect l="-10000" r="-10000"/>
          </a:stretch>
        </a:blipFill>
        <a:effectLst/>
      </p:bgPr>
    </p:bg>
    <p:spTree>
      <p:nvGrpSpPr>
        <p:cNvPr id="1" name=""/>
        <p:cNvGrpSpPr/>
        <p:nvPr/>
      </p:nvGrpSpPr>
      <p:grpSpPr>
        <a:xfrm>
          <a:off x="0" y="0"/>
          <a:ext cx="0" cy="0"/>
          <a:chOff x="0" y="0"/>
          <a:chExt cx="0" cy="0"/>
        </a:xfrm>
      </p:grpSpPr>
      <p:pic>
        <p:nvPicPr>
          <p:cNvPr id="7" name="Picture 6" descr="pptdesign2.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553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9670F-5EA0-496B-AC56-4AC4FE2239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5000"/>
            <a:lum/>
          </a:blip>
          <a:srcRect/>
          <a:stretch>
            <a:fillRect l="-10000" r="-10000"/>
          </a:stretch>
        </a:blipFill>
        <a:effectLst/>
      </p:bgPr>
    </p:bg>
    <p:spTree>
      <p:nvGrpSpPr>
        <p:cNvPr id="1" name=""/>
        <p:cNvGrpSpPr/>
        <p:nvPr/>
      </p:nvGrpSpPr>
      <p:grpSpPr>
        <a:xfrm>
          <a:off x="0" y="0"/>
          <a:ext cx="0" cy="0"/>
          <a:chOff x="0" y="0"/>
          <a:chExt cx="0" cy="0"/>
        </a:xfrm>
      </p:grpSpPr>
      <p:pic>
        <p:nvPicPr>
          <p:cNvPr id="7" name="Picture 6" descr="pptdesign2.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553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77BDC-0F6A-4408-800F-25E07DA91CF4}" type="datetimeFigureOut">
              <a:rPr lang="en-US" smtClean="0"/>
              <a:pPr/>
              <a:t>4/05/2014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9670F-5EA0-496B-AC56-4AC4FE2239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B0CD62-FF9A-4AD6-A119-5B44FE68698D}" type="datetimeFigureOut">
              <a:rPr lang="en-US" smtClean="0"/>
              <a:pPr/>
              <a:t>4/05/2014</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8C94CEA-738D-4A89-917B-4EC9A73F39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l="-10000" r="-10000"/>
          </a:stretch>
        </a:blipFill>
        <a:effectLst/>
      </p:bgPr>
    </p:bg>
    <p:spTree>
      <p:nvGrpSpPr>
        <p:cNvPr id="1" name=""/>
        <p:cNvGrpSpPr/>
        <p:nvPr/>
      </p:nvGrpSpPr>
      <p:grpSpPr>
        <a:xfrm>
          <a:off x="0" y="0"/>
          <a:ext cx="0" cy="0"/>
          <a:chOff x="0" y="0"/>
          <a:chExt cx="0" cy="0"/>
        </a:xfrm>
      </p:grpSpPr>
      <p:sp>
        <p:nvSpPr>
          <p:cNvPr id="11" name="Rectangle 10"/>
          <p:cNvSpPr/>
          <p:nvPr/>
        </p:nvSpPr>
        <p:spPr>
          <a:xfrm>
            <a:off x="2209800" y="762000"/>
            <a:ext cx="5105400" cy="1015663"/>
          </a:xfrm>
          <a:prstGeom prst="rect">
            <a:avLst/>
          </a:prstGeom>
        </p:spPr>
        <p:txBody>
          <a:bodyPr wrap="square">
            <a:spAutoFit/>
          </a:bodyPr>
          <a:lstStyle/>
          <a:p>
            <a:pPr algn="ctr"/>
            <a:r>
              <a:rPr lang="en-US" sz="2000" b="1" dirty="0" smtClean="0">
                <a:solidFill>
                  <a:schemeClr val="accent5">
                    <a:lumMod val="50000"/>
                  </a:schemeClr>
                </a:solidFill>
                <a:latin typeface="Times New Roman" pitchFamily="18" charset="0"/>
                <a:cs typeface="Times New Roman" pitchFamily="18" charset="0"/>
              </a:rPr>
              <a:t>An – </a:t>
            </a:r>
            <a:r>
              <a:rPr lang="en-US" sz="2000" b="1" dirty="0" err="1" smtClean="0">
                <a:solidFill>
                  <a:schemeClr val="accent5">
                    <a:lumMod val="50000"/>
                  </a:schemeClr>
                </a:solidFill>
                <a:latin typeface="Times New Roman" pitchFamily="18" charset="0"/>
                <a:cs typeface="Times New Roman" pitchFamily="18" charset="0"/>
              </a:rPr>
              <a:t>Najah</a:t>
            </a:r>
            <a:r>
              <a:rPr lang="en-US" sz="2000" b="1" dirty="0" smtClean="0">
                <a:solidFill>
                  <a:schemeClr val="accent5">
                    <a:lumMod val="50000"/>
                  </a:schemeClr>
                </a:solidFill>
                <a:latin typeface="Times New Roman" pitchFamily="18" charset="0"/>
                <a:cs typeface="Times New Roman" pitchFamily="18" charset="0"/>
              </a:rPr>
              <a:t> National University </a:t>
            </a:r>
          </a:p>
          <a:p>
            <a:pPr algn="ctr"/>
            <a:r>
              <a:rPr lang="en-US" sz="2000" b="1" dirty="0" smtClean="0">
                <a:solidFill>
                  <a:schemeClr val="accent5">
                    <a:lumMod val="50000"/>
                  </a:schemeClr>
                </a:solidFill>
                <a:latin typeface="Times New Roman" pitchFamily="18" charset="0"/>
                <a:cs typeface="Times New Roman" pitchFamily="18" charset="0"/>
              </a:rPr>
              <a:t>Faculty of Engineering</a:t>
            </a:r>
            <a:br>
              <a:rPr lang="en-US" sz="2000" b="1" dirty="0" smtClean="0">
                <a:solidFill>
                  <a:schemeClr val="accent5">
                    <a:lumMod val="50000"/>
                  </a:schemeClr>
                </a:solidFill>
                <a:latin typeface="Times New Roman" pitchFamily="18" charset="0"/>
                <a:cs typeface="Times New Roman" pitchFamily="18" charset="0"/>
              </a:rPr>
            </a:br>
            <a:r>
              <a:rPr lang="en-US" sz="2000" b="1" dirty="0" smtClean="0">
                <a:solidFill>
                  <a:schemeClr val="accent5">
                    <a:lumMod val="50000"/>
                  </a:schemeClr>
                </a:solidFill>
                <a:latin typeface="Times New Roman" pitchFamily="18" charset="0"/>
                <a:cs typeface="Times New Roman" pitchFamily="18" charset="0"/>
              </a:rPr>
              <a:t>Industrial Engineering Department</a:t>
            </a:r>
            <a:endParaRPr lang="en-US" sz="2000" b="1" dirty="0">
              <a:solidFill>
                <a:schemeClr val="accent5">
                  <a:lumMod val="50000"/>
                </a:schemeClr>
              </a:solidFill>
              <a:latin typeface="Times New Roman" pitchFamily="18" charset="0"/>
              <a:cs typeface="Times New Roman" pitchFamily="18" charset="0"/>
            </a:endParaRPr>
          </a:p>
        </p:txBody>
      </p:sp>
      <p:sp>
        <p:nvSpPr>
          <p:cNvPr id="12" name="TextBox 11"/>
          <p:cNvSpPr txBox="1"/>
          <p:nvPr/>
        </p:nvSpPr>
        <p:spPr>
          <a:xfrm>
            <a:off x="1752600" y="2667000"/>
            <a:ext cx="6781800" cy="830997"/>
          </a:xfrm>
          <a:prstGeom prst="rect">
            <a:avLst/>
          </a:prstGeom>
          <a:noFill/>
        </p:spPr>
        <p:txBody>
          <a:bodyPr wrap="square" rtlCol="1">
            <a:spAutoFit/>
          </a:bodyPr>
          <a:lstStyle/>
          <a:p>
            <a:pPr algn="ctr"/>
            <a:r>
              <a:rPr lang="en-US" sz="2400" b="1" dirty="0" smtClean="0">
                <a:solidFill>
                  <a:schemeClr val="accent5">
                    <a:lumMod val="50000"/>
                  </a:schemeClr>
                </a:solidFill>
                <a:latin typeface="Times New Roman" pitchFamily="18" charset="0"/>
                <a:cs typeface="Times New Roman" pitchFamily="18" charset="0"/>
              </a:rPr>
              <a:t>Production planning &amp; inventory management at Arab Eastern Company for health diaper</a:t>
            </a:r>
            <a:endParaRPr lang="ar-SA" sz="2400" b="1" dirty="0">
              <a:solidFill>
                <a:schemeClr val="accent5">
                  <a:lumMod val="50000"/>
                </a:schemeClr>
              </a:solidFill>
              <a:latin typeface="Times New Roman" pitchFamily="18" charset="0"/>
              <a:cs typeface="Times New Roman" pitchFamily="18" charset="0"/>
            </a:endParaRPr>
          </a:p>
        </p:txBody>
      </p:sp>
      <p:sp>
        <p:nvSpPr>
          <p:cNvPr id="13" name="Rectangle 12"/>
          <p:cNvSpPr/>
          <p:nvPr/>
        </p:nvSpPr>
        <p:spPr>
          <a:xfrm>
            <a:off x="2209800" y="4267200"/>
            <a:ext cx="4572000" cy="1938992"/>
          </a:xfrm>
          <a:prstGeom prst="rect">
            <a:avLst/>
          </a:prstGeom>
        </p:spPr>
        <p:txBody>
          <a:bodyPr>
            <a:spAutoFit/>
          </a:bodyPr>
          <a:lstStyle/>
          <a:p>
            <a:r>
              <a:rPr lang="en-US" sz="2000" b="1" dirty="0" smtClean="0">
                <a:solidFill>
                  <a:schemeClr val="accent5">
                    <a:lumMod val="50000"/>
                  </a:schemeClr>
                </a:solidFill>
                <a:latin typeface="Times New Roman" pitchFamily="18" charset="0"/>
                <a:cs typeface="Times New Roman" pitchFamily="18" charset="0"/>
              </a:rPr>
              <a:t>Project Group Members:</a:t>
            </a:r>
          </a:p>
          <a:p>
            <a:endParaRPr lang="en-US" sz="2000" b="1" dirty="0" smtClean="0">
              <a:solidFill>
                <a:schemeClr val="accent5">
                  <a:lumMod val="50000"/>
                </a:schemeClr>
              </a:solidFill>
              <a:latin typeface="Times New Roman" pitchFamily="18" charset="0"/>
              <a:cs typeface="Times New Roman" pitchFamily="18" charset="0"/>
            </a:endParaRPr>
          </a:p>
          <a:p>
            <a:r>
              <a:rPr lang="en-US" sz="2000" b="1" dirty="0" err="1" smtClean="0">
                <a:solidFill>
                  <a:schemeClr val="accent5">
                    <a:lumMod val="50000"/>
                  </a:schemeClr>
                </a:solidFill>
                <a:latin typeface="Times New Roman" pitchFamily="18" charset="0"/>
                <a:cs typeface="Times New Roman" pitchFamily="18" charset="0"/>
              </a:rPr>
              <a:t>Nour</a:t>
            </a:r>
            <a:r>
              <a:rPr lang="en-US" sz="2000" b="1" dirty="0" smtClean="0">
                <a:solidFill>
                  <a:schemeClr val="accent5">
                    <a:lumMod val="50000"/>
                  </a:schemeClr>
                </a:solidFill>
                <a:latin typeface="Times New Roman" pitchFamily="18" charset="0"/>
                <a:cs typeface="Times New Roman" pitchFamily="18" charset="0"/>
              </a:rPr>
              <a:t> Abu </a:t>
            </a:r>
            <a:r>
              <a:rPr lang="en-US" sz="2000" b="1" dirty="0" err="1" smtClean="0">
                <a:solidFill>
                  <a:schemeClr val="accent5">
                    <a:lumMod val="50000"/>
                  </a:schemeClr>
                </a:solidFill>
                <a:latin typeface="Times New Roman" pitchFamily="18" charset="0"/>
                <a:cs typeface="Times New Roman" pitchFamily="18" charset="0"/>
              </a:rPr>
              <a:t>Sharkh</a:t>
            </a:r>
            <a:endParaRPr lang="en-US" sz="2000" b="1" dirty="0" smtClean="0">
              <a:solidFill>
                <a:schemeClr val="accent5">
                  <a:lumMod val="50000"/>
                </a:schemeClr>
              </a:solidFill>
              <a:latin typeface="Times New Roman" pitchFamily="18" charset="0"/>
              <a:cs typeface="Times New Roman" pitchFamily="18" charset="0"/>
            </a:endParaRPr>
          </a:p>
          <a:p>
            <a:r>
              <a:rPr lang="en-US" sz="2000" b="1" dirty="0" err="1" smtClean="0">
                <a:solidFill>
                  <a:schemeClr val="accent5">
                    <a:lumMod val="50000"/>
                  </a:schemeClr>
                </a:solidFill>
                <a:latin typeface="Times New Roman" pitchFamily="18" charset="0"/>
                <a:cs typeface="Times New Roman" pitchFamily="18" charset="0"/>
              </a:rPr>
              <a:t>Tahani</a:t>
            </a:r>
            <a:r>
              <a:rPr lang="en-US" sz="2000" b="1" dirty="0" smtClean="0">
                <a:solidFill>
                  <a:schemeClr val="accent5">
                    <a:lumMod val="50000"/>
                  </a:schemeClr>
                </a:solidFill>
                <a:latin typeface="Times New Roman" pitchFamily="18" charset="0"/>
                <a:cs typeface="Times New Roman" pitchFamily="18" charset="0"/>
              </a:rPr>
              <a:t> </a:t>
            </a:r>
            <a:r>
              <a:rPr lang="en-US" sz="2000" b="1" dirty="0" err="1" smtClean="0">
                <a:solidFill>
                  <a:schemeClr val="accent5">
                    <a:lumMod val="50000"/>
                  </a:schemeClr>
                </a:solidFill>
                <a:latin typeface="Times New Roman" pitchFamily="18" charset="0"/>
                <a:cs typeface="Times New Roman" pitchFamily="18" charset="0"/>
              </a:rPr>
              <a:t>Yousuf</a:t>
            </a:r>
            <a:r>
              <a:rPr lang="en-US" sz="2000" b="1" dirty="0" smtClean="0">
                <a:solidFill>
                  <a:schemeClr val="accent5">
                    <a:lumMod val="50000"/>
                  </a:schemeClr>
                </a:solidFill>
                <a:latin typeface="Times New Roman" pitchFamily="18" charset="0"/>
                <a:cs typeface="Times New Roman" pitchFamily="18" charset="0"/>
              </a:rPr>
              <a:t/>
            </a:r>
            <a:br>
              <a:rPr lang="en-US" sz="2000" b="1" dirty="0" smtClean="0">
                <a:solidFill>
                  <a:schemeClr val="accent5">
                    <a:lumMod val="50000"/>
                  </a:schemeClr>
                </a:solidFill>
                <a:latin typeface="Times New Roman" pitchFamily="18" charset="0"/>
                <a:cs typeface="Times New Roman" pitchFamily="18" charset="0"/>
              </a:rPr>
            </a:br>
            <a:r>
              <a:rPr lang="en-US" sz="2000" b="1" dirty="0" smtClean="0">
                <a:solidFill>
                  <a:schemeClr val="accent5">
                    <a:lumMod val="50000"/>
                  </a:schemeClr>
                </a:solidFill>
                <a:latin typeface="Times New Roman" pitchFamily="18" charset="0"/>
                <a:cs typeface="Times New Roman" pitchFamily="18" charset="0"/>
              </a:rPr>
              <a:t>Mohammad </a:t>
            </a:r>
            <a:r>
              <a:rPr lang="en-US" sz="2000" b="1" dirty="0" err="1" smtClean="0">
                <a:solidFill>
                  <a:schemeClr val="accent5">
                    <a:lumMod val="50000"/>
                  </a:schemeClr>
                </a:solidFill>
                <a:latin typeface="Times New Roman" pitchFamily="18" charset="0"/>
                <a:cs typeface="Times New Roman" pitchFamily="18" charset="0"/>
              </a:rPr>
              <a:t>Qubbaj</a:t>
            </a:r>
            <a:r>
              <a:rPr lang="en-US" sz="2000" b="1" dirty="0" smtClean="0">
                <a:solidFill>
                  <a:schemeClr val="accent5">
                    <a:lumMod val="50000"/>
                  </a:schemeClr>
                </a:solidFill>
                <a:latin typeface="Times New Roman" pitchFamily="18" charset="0"/>
                <a:cs typeface="Times New Roman" pitchFamily="18" charset="0"/>
              </a:rPr>
              <a:t/>
            </a:r>
            <a:br>
              <a:rPr lang="en-US" sz="2000" b="1" dirty="0" smtClean="0">
                <a:solidFill>
                  <a:schemeClr val="accent5">
                    <a:lumMod val="50000"/>
                  </a:schemeClr>
                </a:solidFill>
                <a:latin typeface="Times New Roman" pitchFamily="18" charset="0"/>
                <a:cs typeface="Times New Roman" pitchFamily="18" charset="0"/>
              </a:rPr>
            </a:br>
            <a:r>
              <a:rPr lang="en-US" sz="2000" b="1" dirty="0" smtClean="0">
                <a:solidFill>
                  <a:schemeClr val="accent5">
                    <a:lumMod val="50000"/>
                  </a:schemeClr>
                </a:solidFill>
                <a:latin typeface="Times New Roman" pitchFamily="18" charset="0"/>
                <a:cs typeface="Times New Roman" pitchFamily="18" charset="0"/>
              </a:rPr>
              <a:t>Tamara </a:t>
            </a:r>
            <a:r>
              <a:rPr lang="en-US" sz="2000" b="1" dirty="0" err="1" smtClean="0">
                <a:solidFill>
                  <a:schemeClr val="accent5">
                    <a:lumMod val="50000"/>
                  </a:schemeClr>
                </a:solidFill>
                <a:latin typeface="Times New Roman" pitchFamily="18" charset="0"/>
                <a:cs typeface="Times New Roman" pitchFamily="18" charset="0"/>
              </a:rPr>
              <a:t>Dwaikat</a:t>
            </a:r>
            <a:r>
              <a:rPr lang="en-US" sz="2000" b="1" dirty="0" smtClean="0">
                <a:solidFill>
                  <a:schemeClr val="accent5">
                    <a:lumMod val="50000"/>
                  </a:schemeClr>
                </a:solidFill>
                <a:latin typeface="Times New Roman" pitchFamily="18" charset="0"/>
                <a:cs typeface="Times New Roman" pitchFamily="18" charset="0"/>
              </a:rPr>
              <a:t> </a:t>
            </a:r>
          </a:p>
        </p:txBody>
      </p:sp>
      <p:sp>
        <p:nvSpPr>
          <p:cNvPr id="14" name="Rectangle 13"/>
          <p:cNvSpPr/>
          <p:nvPr/>
        </p:nvSpPr>
        <p:spPr>
          <a:xfrm>
            <a:off x="4800600" y="5943600"/>
            <a:ext cx="4572000" cy="707886"/>
          </a:xfrm>
          <a:prstGeom prst="rect">
            <a:avLst/>
          </a:prstGeom>
        </p:spPr>
        <p:txBody>
          <a:bodyPr>
            <a:spAutoFit/>
          </a:bodyPr>
          <a:lstStyle/>
          <a:p>
            <a:pPr algn="ctr"/>
            <a:r>
              <a:rPr lang="en-US" sz="2000" b="1" dirty="0" smtClean="0">
                <a:solidFill>
                  <a:schemeClr val="accent5">
                    <a:lumMod val="50000"/>
                  </a:schemeClr>
                </a:solidFill>
                <a:latin typeface="Times New Roman" pitchFamily="18" charset="0"/>
                <a:cs typeface="Times New Roman" pitchFamily="18" charset="0"/>
              </a:rPr>
              <a:t>Supervised by:</a:t>
            </a:r>
            <a:endParaRPr lang="en-US" sz="2000" dirty="0" smtClean="0">
              <a:solidFill>
                <a:schemeClr val="accent5">
                  <a:lumMod val="50000"/>
                </a:schemeClr>
              </a:solidFill>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rPr>
              <a:t>Dr. </a:t>
            </a:r>
            <a:r>
              <a:rPr lang="en-US" sz="2000" b="1" dirty="0" err="1" smtClean="0">
                <a:solidFill>
                  <a:schemeClr val="accent5">
                    <a:lumMod val="50000"/>
                  </a:schemeClr>
                </a:solidFill>
                <a:latin typeface="Times New Roman" pitchFamily="18" charset="0"/>
                <a:cs typeface="Times New Roman" pitchFamily="18" charset="0"/>
              </a:rPr>
              <a:t>Yahya</a:t>
            </a:r>
            <a:r>
              <a:rPr lang="en-US" sz="2000" b="1" dirty="0" smtClean="0">
                <a:solidFill>
                  <a:schemeClr val="accent5">
                    <a:lumMod val="50000"/>
                  </a:schemeClr>
                </a:solidFill>
                <a:latin typeface="Times New Roman" pitchFamily="18" charset="0"/>
                <a:cs typeface="Times New Roman" pitchFamily="18" charset="0"/>
              </a:rPr>
              <a:t> </a:t>
            </a:r>
            <a:r>
              <a:rPr lang="en-US" sz="2000" b="1" dirty="0" err="1" smtClean="0">
                <a:solidFill>
                  <a:schemeClr val="accent5">
                    <a:lumMod val="50000"/>
                  </a:schemeClr>
                </a:solidFill>
                <a:latin typeface="Times New Roman" pitchFamily="18" charset="0"/>
                <a:cs typeface="Times New Roman" pitchFamily="18" charset="0"/>
              </a:rPr>
              <a:t>Saleh</a:t>
            </a:r>
            <a:endParaRPr lang="en-US" sz="2000" dirty="0">
              <a:solidFill>
                <a:schemeClr val="accent5">
                  <a:lumMod val="50000"/>
                </a:schemeClr>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Problem statement</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r>
              <a:rPr lang="en-US" dirty="0" smtClean="0">
                <a:latin typeface="Times New Roman" pitchFamily="18" charset="0"/>
                <a:cs typeface="Times New Roman" pitchFamily="18" charset="0"/>
              </a:rPr>
              <a:t>In this project we present a case study in inventory management and production planning of diapers at lucky baby company.</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this project we tackle a serious problem in production planning department being encountered by (Arab _Eastern Company) Lucky Baby Company. More specifically we have problems an inefficient production planning process, which negatively effect on customer need, sales, production quantity and scheduling, productivity, high and low inventory levels with associated cost.</a:t>
            </a:r>
          </a:p>
          <a:p>
            <a:endParaRPr lang="ar-SA"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objectives</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lvl="0">
              <a:buNone/>
            </a:pPr>
            <a:r>
              <a:rPr lang="en-US" dirty="0" smtClean="0">
                <a:latin typeface="Times New Roman" pitchFamily="18" charset="0"/>
                <a:cs typeface="Times New Roman" pitchFamily="18" charset="0"/>
              </a:rPr>
              <a:t> 1- Help the company  to develop production planning system which enables the company to:</a:t>
            </a:r>
          </a:p>
          <a:p>
            <a:pPr lvl="0">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Design a program to forecast the future demand.</a:t>
            </a:r>
          </a:p>
          <a:p>
            <a:pPr lvl="0"/>
            <a:r>
              <a:rPr lang="en-US" dirty="0" smtClean="0">
                <a:latin typeface="Times New Roman" pitchFamily="18" charset="0"/>
                <a:cs typeface="Times New Roman" pitchFamily="18" charset="0"/>
              </a:rPr>
              <a:t> Estimate the required amount of raw material needed to cover the expected demand.</a:t>
            </a:r>
          </a:p>
          <a:p>
            <a:pPr lvl="0"/>
            <a:r>
              <a:rPr lang="en-US" dirty="0" smtClean="0">
                <a:latin typeface="Times New Roman" pitchFamily="18" charset="0"/>
                <a:cs typeface="Times New Roman" pitchFamily="18" charset="0"/>
              </a:rPr>
              <a:t>Determine the number of products that should be stored in the company’s warehouses.</a:t>
            </a:r>
            <a:endParaRPr lang="ar-SA"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Cont…</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362200"/>
            <a:ext cx="7467600" cy="4873752"/>
          </a:xfrm>
        </p:spPr>
        <p:txBody>
          <a:bodyPr/>
          <a:lstStyle/>
          <a:p>
            <a:pPr lvl="0">
              <a:buNone/>
            </a:pPr>
            <a:r>
              <a:rPr lang="en-US" dirty="0" smtClean="0">
                <a:latin typeface="Times New Roman" pitchFamily="18" charset="0"/>
                <a:cs typeface="Times New Roman" pitchFamily="18" charset="0"/>
              </a:rPr>
              <a:t>2-Help the company to make cost reduction by reducing the holding , ordering cost.</a:t>
            </a:r>
          </a:p>
          <a:p>
            <a:pPr lvl="0"/>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3-Increase the market share of the company as a consequence of increasing the customer confidence.</a:t>
            </a:r>
          </a:p>
          <a:p>
            <a:pPr lvl="0">
              <a:buNone/>
            </a:pPr>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a:t>
            </a:r>
          </a:p>
          <a:p>
            <a:pPr>
              <a:buNone/>
            </a:pPr>
            <a:endParaRPr lang="ar-SA"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a:bodyPr>
          <a:lstStyle/>
          <a:p>
            <a:r>
              <a:rPr lang="en-US" sz="4000" dirty="0" smtClean="0"/>
              <a:t>methodology</a:t>
            </a:r>
            <a:endParaRPr lang="ar-SA" sz="4000" dirty="0"/>
          </a:p>
        </p:txBody>
      </p:sp>
      <p:sp>
        <p:nvSpPr>
          <p:cNvPr id="3" name="Content Placeholder 2"/>
          <p:cNvSpPr>
            <a:spLocks noGrp="1"/>
          </p:cNvSpPr>
          <p:nvPr>
            <p:ph sz="quarter" idx="1"/>
          </p:nvPr>
        </p:nvSpPr>
        <p:spPr>
          <a:xfrm>
            <a:off x="457200" y="1984248"/>
            <a:ext cx="7467600" cy="4873752"/>
          </a:xfrm>
        </p:spPr>
        <p:txBody>
          <a:bodyPr>
            <a:normAutofit/>
          </a:bodyPr>
          <a:lstStyle/>
          <a:p>
            <a:pPr marL="594360" indent="-457200"/>
            <a:r>
              <a:rPr lang="en-US" sz="2000" dirty="0" smtClean="0">
                <a:latin typeface="Times New Roman" pitchFamily="18" charset="0"/>
                <a:cs typeface="Times New Roman" pitchFamily="18" charset="0"/>
              </a:rPr>
              <a:t>Determine and classify the diapers by using ABC analysis.</a:t>
            </a:r>
          </a:p>
          <a:p>
            <a:pPr marL="594360" indent="-457200">
              <a:buNone/>
            </a:pPr>
            <a:endParaRPr lang="en-US" sz="2000" dirty="0" smtClean="0">
              <a:latin typeface="Times New Roman" pitchFamily="18" charset="0"/>
              <a:cs typeface="Times New Roman" pitchFamily="18" charset="0"/>
            </a:endParaRPr>
          </a:p>
          <a:p>
            <a:pPr marL="594360" indent="-457200"/>
            <a:r>
              <a:rPr lang="en-US" sz="2000" dirty="0" smtClean="0">
                <a:latin typeface="Times New Roman" pitchFamily="18" charset="0"/>
                <a:cs typeface="Times New Roman" pitchFamily="18" charset="0"/>
              </a:rPr>
              <a:t>Forecasting the demand by analyzing the  historical sales data available.</a:t>
            </a:r>
          </a:p>
          <a:p>
            <a:pPr marL="594360" indent="-457200">
              <a:buNone/>
            </a:pPr>
            <a:endParaRPr lang="en-US" sz="2000" dirty="0" smtClean="0">
              <a:latin typeface="Times New Roman" pitchFamily="18" charset="0"/>
              <a:cs typeface="Times New Roman" pitchFamily="18" charset="0"/>
            </a:endParaRPr>
          </a:p>
          <a:p>
            <a:pPr marL="594360" indent="-457200"/>
            <a:r>
              <a:rPr lang="en-US" sz="2000" dirty="0" smtClean="0">
                <a:latin typeface="Times New Roman" pitchFamily="18" charset="0"/>
                <a:cs typeface="Times New Roman" pitchFamily="18" charset="0"/>
              </a:rPr>
              <a:t>Collecting Relevant Cost Data ( Holding Cost , Ordering Cost).</a:t>
            </a:r>
          </a:p>
          <a:p>
            <a:pPr marL="594360" indent="-457200">
              <a:buNone/>
            </a:pPr>
            <a:endParaRPr lang="en-US" sz="2000" dirty="0" smtClean="0">
              <a:latin typeface="Times New Roman" pitchFamily="18" charset="0"/>
              <a:cs typeface="Times New Roman" pitchFamily="18" charset="0"/>
            </a:endParaRPr>
          </a:p>
          <a:p>
            <a:pPr marL="594360" indent="-457200"/>
            <a:r>
              <a:rPr lang="en-US" sz="2000" dirty="0" smtClean="0">
                <a:latin typeface="Times New Roman" pitchFamily="18" charset="0"/>
                <a:cs typeface="Times New Roman" pitchFamily="18" charset="0"/>
              </a:rPr>
              <a:t>Building Inventory Models for each raw material in inventory.</a:t>
            </a:r>
          </a:p>
          <a:p>
            <a:pPr marL="594360" indent="-457200">
              <a:buNone/>
            </a:pPr>
            <a:endParaRPr lang="en-US" sz="2000" dirty="0" smtClean="0">
              <a:latin typeface="Times New Roman" pitchFamily="18" charset="0"/>
              <a:cs typeface="Times New Roman" pitchFamily="18" charset="0"/>
            </a:endParaRPr>
          </a:p>
          <a:p>
            <a:pPr marL="594360" indent="-457200"/>
            <a:r>
              <a:rPr lang="en-US" sz="2000" dirty="0" smtClean="0">
                <a:latin typeface="Times New Roman" pitchFamily="18" charset="0"/>
                <a:cs typeface="Times New Roman" pitchFamily="18" charset="0"/>
              </a:rPr>
              <a:t>Evaluate the previous conditions and compare them empirically with the new results based on our inventory models.</a:t>
            </a:r>
          </a:p>
          <a:p>
            <a:pPr>
              <a:buNone/>
            </a:pPr>
            <a:endParaRPr lang="ar-SA"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rot="21126968">
            <a:off x="6019" y="611496"/>
            <a:ext cx="5893287" cy="4503394"/>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rot="20457566">
            <a:off x="1632873" y="2343418"/>
            <a:ext cx="2961296" cy="1631216"/>
          </a:xfrm>
          <a:prstGeom prst="rect">
            <a:avLst/>
          </a:prstGeom>
          <a:noFill/>
        </p:spPr>
        <p:txBody>
          <a:bodyPr wrap="square" rtlCol="0">
            <a:spAutoFit/>
          </a:bodyPr>
          <a:lstStyle/>
          <a:p>
            <a:pPr algn="ctr"/>
            <a:r>
              <a:rPr lang="en-US" sz="3200" b="1" dirty="0" smtClean="0">
                <a:solidFill>
                  <a:schemeClr val="accent2">
                    <a:lumMod val="75000"/>
                  </a:schemeClr>
                </a:solidFill>
                <a:latin typeface="Times New Roman" pitchFamily="18" charset="0"/>
                <a:cs typeface="Times New Roman" pitchFamily="18" charset="0"/>
              </a:rPr>
              <a:t>A</a:t>
            </a:r>
            <a:r>
              <a:rPr lang="en-US" sz="3200" b="1" dirty="0" smtClean="0">
                <a:solidFill>
                  <a:schemeClr val="accent2">
                    <a:lumMod val="75000"/>
                  </a:schemeClr>
                </a:solidFill>
                <a:latin typeface="Times New Roman" pitchFamily="18" charset="0"/>
                <a:cs typeface="Times New Roman" pitchFamily="18" charset="0"/>
              </a:rPr>
              <a:t>BC </a:t>
            </a:r>
            <a:r>
              <a:rPr lang="en-US" sz="3200" b="1" dirty="0" smtClean="0">
                <a:solidFill>
                  <a:schemeClr val="accent2">
                    <a:lumMod val="75000"/>
                  </a:schemeClr>
                </a:solidFill>
                <a:latin typeface="Times New Roman" pitchFamily="18" charset="0"/>
                <a:cs typeface="Times New Roman" pitchFamily="18" charset="0"/>
              </a:rPr>
              <a:t>Classification</a:t>
            </a:r>
          </a:p>
          <a:p>
            <a:pPr algn="ctr"/>
            <a:endParaRPr lang="en-US" sz="3600" b="1"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sz="quarter" idx="1"/>
          </p:nvPr>
        </p:nvGraphicFramePr>
        <p:xfrm>
          <a:off x="533400" y="228600"/>
          <a:ext cx="8001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own Arrow 13"/>
          <p:cNvSpPr/>
          <p:nvPr/>
        </p:nvSpPr>
        <p:spPr>
          <a:xfrm>
            <a:off x="7010400" y="27432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Rounded Rectangle 40"/>
          <p:cNvSpPr/>
          <p:nvPr/>
        </p:nvSpPr>
        <p:spPr>
          <a:xfrm>
            <a:off x="6629400" y="32766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XL</a:t>
            </a:r>
            <a:endParaRPr lang="ar-SA" dirty="0"/>
          </a:p>
        </p:txBody>
      </p:sp>
      <p:sp>
        <p:nvSpPr>
          <p:cNvPr id="20" name="Rounded Rectangle 19"/>
          <p:cNvSpPr/>
          <p:nvPr/>
        </p:nvSpPr>
        <p:spPr>
          <a:xfrm>
            <a:off x="6629400" y="39624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MAXI</a:t>
            </a:r>
            <a:endParaRPr lang="ar-SA" dirty="0"/>
          </a:p>
        </p:txBody>
      </p:sp>
      <p:sp>
        <p:nvSpPr>
          <p:cNvPr id="21" name="Rounded Rectangle 20"/>
          <p:cNvSpPr/>
          <p:nvPr/>
        </p:nvSpPr>
        <p:spPr>
          <a:xfrm>
            <a:off x="6629400" y="6019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S.MINI</a:t>
            </a:r>
            <a:endParaRPr lang="ar-SA" dirty="0"/>
          </a:p>
        </p:txBody>
      </p:sp>
      <p:sp>
        <p:nvSpPr>
          <p:cNvPr id="22" name="Rounded Rectangle 21"/>
          <p:cNvSpPr/>
          <p:nvPr/>
        </p:nvSpPr>
        <p:spPr>
          <a:xfrm>
            <a:off x="6629400" y="5334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MINI</a:t>
            </a:r>
            <a:endParaRPr lang="ar-SA" dirty="0"/>
          </a:p>
        </p:txBody>
      </p:sp>
      <p:sp>
        <p:nvSpPr>
          <p:cNvPr id="23" name="Rounded Rectangle 22"/>
          <p:cNvSpPr/>
          <p:nvPr/>
        </p:nvSpPr>
        <p:spPr>
          <a:xfrm>
            <a:off x="6629400" y="4648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MIDI</a:t>
            </a:r>
            <a:endParaRPr lang="ar-SA" dirty="0"/>
          </a:p>
        </p:txBody>
      </p:sp>
      <p:sp>
        <p:nvSpPr>
          <p:cNvPr id="24" name="Rounded Rectangle 23"/>
          <p:cNvSpPr/>
          <p:nvPr/>
        </p:nvSpPr>
        <p:spPr>
          <a:xfrm>
            <a:off x="3810000" y="32766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XL</a:t>
            </a:r>
            <a:endParaRPr lang="ar-SA" dirty="0"/>
          </a:p>
        </p:txBody>
      </p:sp>
      <p:sp>
        <p:nvSpPr>
          <p:cNvPr id="25" name="Down Arrow 24"/>
          <p:cNvSpPr/>
          <p:nvPr/>
        </p:nvSpPr>
        <p:spPr>
          <a:xfrm>
            <a:off x="4343400" y="27432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Rounded Rectangle 25"/>
          <p:cNvSpPr/>
          <p:nvPr/>
        </p:nvSpPr>
        <p:spPr>
          <a:xfrm>
            <a:off x="3810000" y="39624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MAXI</a:t>
            </a:r>
            <a:endParaRPr lang="ar-SA" dirty="0"/>
          </a:p>
        </p:txBody>
      </p:sp>
      <p:sp>
        <p:nvSpPr>
          <p:cNvPr id="27" name="Rounded Rectangle 26"/>
          <p:cNvSpPr/>
          <p:nvPr/>
        </p:nvSpPr>
        <p:spPr>
          <a:xfrm>
            <a:off x="3810000" y="4648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MIDI</a:t>
            </a:r>
            <a:endParaRPr lang="ar-SA" dirty="0"/>
          </a:p>
        </p:txBody>
      </p:sp>
      <p:sp>
        <p:nvSpPr>
          <p:cNvPr id="28" name="Rounded Rectangle 27"/>
          <p:cNvSpPr/>
          <p:nvPr/>
        </p:nvSpPr>
        <p:spPr>
          <a:xfrm>
            <a:off x="3810000" y="5334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MINI</a:t>
            </a:r>
            <a:endParaRPr lang="ar-SA" dirty="0"/>
          </a:p>
        </p:txBody>
      </p:sp>
      <p:sp>
        <p:nvSpPr>
          <p:cNvPr id="43" name="Down Arrow 42"/>
          <p:cNvSpPr/>
          <p:nvPr/>
        </p:nvSpPr>
        <p:spPr>
          <a:xfrm>
            <a:off x="1524000" y="27432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Rounded Rectangle 43"/>
          <p:cNvSpPr/>
          <p:nvPr/>
        </p:nvSpPr>
        <p:spPr>
          <a:xfrm>
            <a:off x="1066800" y="32766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XL</a:t>
            </a:r>
            <a:endParaRPr lang="ar-SA" dirty="0"/>
          </a:p>
        </p:txBody>
      </p:sp>
      <p:sp>
        <p:nvSpPr>
          <p:cNvPr id="45" name="Rounded Rectangle 44"/>
          <p:cNvSpPr/>
          <p:nvPr/>
        </p:nvSpPr>
        <p:spPr>
          <a:xfrm>
            <a:off x="1066800" y="39624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MAXI</a:t>
            </a:r>
            <a:endParaRPr lang="ar-SA" dirty="0"/>
          </a:p>
        </p:txBody>
      </p:sp>
      <p:sp>
        <p:nvSpPr>
          <p:cNvPr id="46" name="Rounded Rectangle 45"/>
          <p:cNvSpPr/>
          <p:nvPr/>
        </p:nvSpPr>
        <p:spPr>
          <a:xfrm>
            <a:off x="1066800" y="4648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MIDI</a:t>
            </a:r>
            <a:endParaRPr lang="ar-SA" dirty="0"/>
          </a:p>
        </p:txBody>
      </p:sp>
      <p:sp>
        <p:nvSpPr>
          <p:cNvPr id="47" name="Rounded Rectangle 46"/>
          <p:cNvSpPr/>
          <p:nvPr/>
        </p:nvSpPr>
        <p:spPr>
          <a:xfrm>
            <a:off x="1066800" y="5334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MINI</a:t>
            </a:r>
            <a:endParaRPr lang="ar-SA" dirty="0"/>
          </a:p>
        </p:txBody>
      </p:sp>
      <p:sp>
        <p:nvSpPr>
          <p:cNvPr id="48" name="Rounded Rectangle 47"/>
          <p:cNvSpPr/>
          <p:nvPr/>
        </p:nvSpPr>
        <p:spPr>
          <a:xfrm>
            <a:off x="1066800" y="6019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t>S.MINI</a:t>
            </a:r>
            <a:endParaRPr lang="ar-SA"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latin typeface="Times New Roman" pitchFamily="18" charset="0"/>
                <a:cs typeface="Times New Roman" pitchFamily="18" charset="0"/>
              </a:rPr>
              <a:t>abc</a:t>
            </a:r>
            <a:r>
              <a:rPr lang="en-US" sz="4000" dirty="0" smtClean="0">
                <a:latin typeface="Times New Roman" pitchFamily="18" charset="0"/>
                <a:cs typeface="Times New Roman" pitchFamily="18" charset="0"/>
              </a:rPr>
              <a:t> inventory classification</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984248"/>
            <a:ext cx="7467600" cy="4873752"/>
          </a:xfrm>
        </p:spPr>
        <p:txBody>
          <a:bodyPr/>
          <a:lstStyle/>
          <a:p>
            <a:r>
              <a:rPr lang="en-US" dirty="0" smtClean="0">
                <a:latin typeface="Times New Roman" pitchFamily="18" charset="0"/>
                <a:cs typeface="Times New Roman" pitchFamily="18" charset="0"/>
              </a:rPr>
              <a:t>Is away to categorize/group products .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method helps managers focus on the few significant items that account for the bulk of investment in inventory. Which leads to facilitate instant decision-making</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is also called (80/20 Rule).</a:t>
            </a:r>
          </a:p>
          <a:p>
            <a:endParaRPr lang="ar-SA"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7467600" cy="5791200"/>
          </a:xfrm>
        </p:spPr>
        <p:txBody>
          <a:bodyPr>
            <a:normAutofit lnSpcReduction="10000"/>
          </a:bodyPr>
          <a:lstStyle/>
          <a:p>
            <a:pPr lvl="0"/>
            <a:r>
              <a:rPr lang="en-US" sz="3200" b="1" dirty="0" smtClean="0">
                <a:latin typeface="Times New Roman" pitchFamily="18" charset="0"/>
                <a:cs typeface="Times New Roman" pitchFamily="18" charset="0"/>
              </a:rPr>
              <a:t>The classification can be as under:</a:t>
            </a:r>
          </a:p>
          <a:p>
            <a:pPr lvl="0">
              <a:buNone/>
            </a:pP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A items</a:t>
            </a:r>
            <a:r>
              <a:rPr lang="en-US" dirty="0" smtClean="0">
                <a:latin typeface="Times New Roman" pitchFamily="18" charset="0"/>
                <a:cs typeface="Times New Roman" pitchFamily="18" charset="0"/>
              </a:rPr>
              <a:t> : these are the 20% of the items that tie up 80% of the total inventory money.</a:t>
            </a:r>
          </a:p>
          <a:p>
            <a:pPr lvl="0">
              <a:buNone/>
            </a:pP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B items</a:t>
            </a:r>
            <a:r>
              <a:rPr lang="en-US" dirty="0" smtClean="0">
                <a:latin typeface="Times New Roman" pitchFamily="18" charset="0"/>
                <a:cs typeface="Times New Roman" pitchFamily="18" charset="0"/>
              </a:rPr>
              <a:t> : these are the 30% of the items the tie up 15% of the total inventory money.</a:t>
            </a:r>
          </a:p>
          <a:p>
            <a:pPr lvl="0">
              <a:buNone/>
            </a:pP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C items</a:t>
            </a:r>
            <a:r>
              <a:rPr lang="en-US" dirty="0" smtClean="0">
                <a:latin typeface="Times New Roman" pitchFamily="18" charset="0"/>
                <a:cs typeface="Times New Roman" pitchFamily="18" charset="0"/>
              </a:rPr>
              <a:t> : these are 50% of the items that tie up 5% of the total inventory money.</a:t>
            </a: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Class A deserve the most attention, with less attention justified for class B and class C items.</a:t>
            </a:r>
          </a:p>
          <a:p>
            <a:pPr lvl="0"/>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t>
            </a:r>
            <a:endParaRPr lang="ar-SA" sz="3600" dirty="0"/>
          </a:p>
        </p:txBody>
      </p:sp>
      <p:graphicFrame>
        <p:nvGraphicFramePr>
          <p:cNvPr id="5" name="Table 4"/>
          <p:cNvGraphicFramePr>
            <a:graphicFrameLocks noGrp="1"/>
          </p:cNvGraphicFramePr>
          <p:nvPr/>
        </p:nvGraphicFramePr>
        <p:xfrm>
          <a:off x="0" y="-1"/>
          <a:ext cx="9144000" cy="2590800"/>
        </p:xfrm>
        <a:graphic>
          <a:graphicData uri="http://schemas.openxmlformats.org/drawingml/2006/table">
            <a:tbl>
              <a:tblPr firstRow="1" bandRow="1">
                <a:tableStyleId>{5C22544A-7EE6-4342-B048-85BDC9FD1C3A}</a:tableStyleId>
              </a:tblPr>
              <a:tblGrid>
                <a:gridCol w="1016000"/>
                <a:gridCol w="889000"/>
                <a:gridCol w="1066800"/>
                <a:gridCol w="914400"/>
                <a:gridCol w="990600"/>
                <a:gridCol w="1143000"/>
                <a:gridCol w="1092200"/>
                <a:gridCol w="1117600"/>
                <a:gridCol w="914400"/>
              </a:tblGrid>
              <a:tr h="1028320">
                <a:tc>
                  <a:txBody>
                    <a:bodyPr/>
                    <a:lstStyle/>
                    <a:p>
                      <a:pPr algn="ctr" fontAlgn="b"/>
                      <a:r>
                        <a:rPr lang="en-US" sz="1600" b="1" i="0" u="none" strike="noStrike" dirty="0">
                          <a:solidFill>
                            <a:srgbClr val="000000"/>
                          </a:solidFill>
                          <a:latin typeface="Times New Roman" pitchFamily="18" charset="0"/>
                          <a:cs typeface="Times New Roman" pitchFamily="18" charset="0"/>
                        </a:rPr>
                        <a:t>product </a:t>
                      </a:r>
                      <a:r>
                        <a:rPr lang="en-US" sz="1600" b="1" i="0" u="none" strike="noStrike" dirty="0" smtClean="0">
                          <a:solidFill>
                            <a:srgbClr val="000000"/>
                          </a:solidFill>
                          <a:latin typeface="Times New Roman" pitchFamily="18" charset="0"/>
                          <a:cs typeface="Times New Roman" pitchFamily="18" charset="0"/>
                        </a:rPr>
                        <a:t>name</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smtClean="0">
                          <a:solidFill>
                            <a:srgbClr val="000000"/>
                          </a:solidFill>
                          <a:latin typeface="Times New Roman" pitchFamily="18" charset="0"/>
                          <a:cs typeface="Times New Roman" pitchFamily="18" charset="0"/>
                        </a:rPr>
                        <a:t>Rank</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Annual </a:t>
                      </a:r>
                      <a:r>
                        <a:rPr lang="en-US" sz="1600" b="1" i="0" u="none" strike="noStrike" dirty="0" smtClean="0">
                          <a:solidFill>
                            <a:srgbClr val="000000"/>
                          </a:solidFill>
                          <a:latin typeface="Times New Roman" pitchFamily="18" charset="0"/>
                          <a:cs typeface="Times New Roman" pitchFamily="18" charset="0"/>
                        </a:rPr>
                        <a:t>Demand</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Unit price </a:t>
                      </a:r>
                      <a:r>
                        <a:rPr lang="en-US" sz="1600" b="1" i="0" u="none" strike="noStrike" dirty="0" smtClean="0">
                          <a:solidFill>
                            <a:srgbClr val="000000"/>
                          </a:solidFill>
                          <a:latin typeface="Times New Roman" pitchFamily="18" charset="0"/>
                          <a:cs typeface="Times New Roman" pitchFamily="18" charset="0"/>
                        </a:rPr>
                        <a:t>$</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usage value </a:t>
                      </a:r>
                      <a:r>
                        <a:rPr lang="en-US" sz="1600" b="1" i="0" u="none" strike="noStrike" dirty="0" smtClean="0">
                          <a:solidFill>
                            <a:srgbClr val="000000"/>
                          </a:solidFill>
                          <a:latin typeface="Times New Roman" pitchFamily="18" charset="0"/>
                          <a:cs typeface="Times New Roman" pitchFamily="18" charset="0"/>
                        </a:rPr>
                        <a:t>$</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percentage </a:t>
                      </a:r>
                      <a:r>
                        <a:rPr lang="en-US" sz="1600" b="1" i="0" u="none" strike="noStrike" dirty="0" smtClean="0">
                          <a:solidFill>
                            <a:srgbClr val="000000"/>
                          </a:solidFill>
                          <a:latin typeface="Times New Roman" pitchFamily="18" charset="0"/>
                          <a:cs typeface="Times New Roman" pitchFamily="18" charset="0"/>
                        </a:rPr>
                        <a:t>of</a:t>
                      </a:r>
                    </a:p>
                    <a:p>
                      <a:pPr algn="ctr" fontAlgn="b"/>
                      <a:r>
                        <a:rPr lang="en-US" sz="1600" b="1" i="0" u="none" strike="noStrike" dirty="0" smtClean="0">
                          <a:solidFill>
                            <a:srgbClr val="000000"/>
                          </a:solidFill>
                          <a:latin typeface="Times New Roman" pitchFamily="18" charset="0"/>
                          <a:cs typeface="Times New Roman" pitchFamily="18" charset="0"/>
                        </a:rPr>
                        <a:t>Annual sales %</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smtClean="0">
                          <a:solidFill>
                            <a:srgbClr val="000000"/>
                          </a:solidFill>
                          <a:latin typeface="Times New Roman" pitchFamily="18" charset="0"/>
                          <a:cs typeface="Times New Roman" pitchFamily="18" charset="0"/>
                        </a:rPr>
                        <a:t>Cumulative</a:t>
                      </a:r>
                    </a:p>
                    <a:p>
                      <a:pPr algn="ctr" fontAlgn="b"/>
                      <a:r>
                        <a:rPr lang="en-US" sz="1600" b="1" i="0" u="none" strike="noStrike" dirty="0" smtClean="0">
                          <a:solidFill>
                            <a:srgbClr val="000000"/>
                          </a:solidFill>
                          <a:latin typeface="Times New Roman" pitchFamily="18" charset="0"/>
                          <a:cs typeface="Times New Roman" pitchFamily="18" charset="0"/>
                        </a:rPr>
                        <a:t>Product %</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cumulative </a:t>
                      </a:r>
                      <a:r>
                        <a:rPr lang="en-US" sz="1600" b="1" i="0" u="none" strike="noStrike" dirty="0" smtClean="0">
                          <a:solidFill>
                            <a:srgbClr val="000000"/>
                          </a:solidFill>
                          <a:latin typeface="Times New Roman" pitchFamily="18" charset="0"/>
                          <a:cs typeface="Times New Roman" pitchFamily="18" charset="0"/>
                        </a:rPr>
                        <a:t>annual sales %</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smtClean="0">
                          <a:solidFill>
                            <a:srgbClr val="000000"/>
                          </a:solidFill>
                          <a:latin typeface="Times New Roman" pitchFamily="18" charset="0"/>
                          <a:cs typeface="Times New Roman" pitchFamily="18" charset="0"/>
                        </a:rPr>
                        <a:t>Category</a:t>
                      </a:r>
                    </a:p>
                    <a:p>
                      <a:pPr algn="ctr" fontAlgn="b"/>
                      <a:endParaRPr lang="en-US" sz="1600" b="1" i="0" u="none" strike="noStrike" dirty="0">
                        <a:solidFill>
                          <a:srgbClr val="000000"/>
                        </a:solidFill>
                        <a:latin typeface="Times New Roman" pitchFamily="18" charset="0"/>
                        <a:cs typeface="Times New Roman" pitchFamily="18" charset="0"/>
                      </a:endParaRPr>
                    </a:p>
                  </a:txBody>
                  <a:tcPr marL="0" marR="0" marT="0" marB="0" anchor="b"/>
                </a:tc>
              </a:tr>
              <a:tr h="390620">
                <a:tc>
                  <a:txBody>
                    <a:bodyPr/>
                    <a:lstStyle/>
                    <a:p>
                      <a:pPr algn="ctr" fontAlgn="b"/>
                      <a:r>
                        <a:rPr lang="en-US" sz="1600" b="1" i="0" u="none" strike="noStrike" dirty="0" err="1">
                          <a:solidFill>
                            <a:srgbClr val="000000"/>
                          </a:solidFill>
                          <a:latin typeface="Times New Roman" pitchFamily="18" charset="0"/>
                          <a:cs typeface="Times New Roman" pitchFamily="18" charset="0"/>
                        </a:rPr>
                        <a:t>Max.Str</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1</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150592</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27</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4065984</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22.69</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7.14</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22.69</a:t>
                      </a: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A</a:t>
                      </a:r>
                    </a:p>
                  </a:txBody>
                  <a:tcPr marL="0" marR="0" marT="0" marB="0" anchor="b"/>
                </a:tc>
              </a:tr>
              <a:tr h="390620">
                <a:tc>
                  <a:txBody>
                    <a:bodyPr/>
                    <a:lstStyle/>
                    <a:p>
                      <a:pPr algn="ctr" fontAlgn="b"/>
                      <a:r>
                        <a:rPr lang="en-US" sz="1600" b="1" i="0" u="none" strike="noStrike" dirty="0" err="1">
                          <a:solidFill>
                            <a:srgbClr val="000000"/>
                          </a:solidFill>
                          <a:latin typeface="Times New Roman" pitchFamily="18" charset="0"/>
                          <a:cs typeface="Times New Roman" pitchFamily="18" charset="0"/>
                        </a:rPr>
                        <a:t>Xl.Str</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71027</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39</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2770053</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15.46</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14.29</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38.15</a:t>
                      </a: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A</a:t>
                      </a:r>
                    </a:p>
                  </a:txBody>
                  <a:tcPr marL="0" marR="0" marT="0" marB="0" anchor="b"/>
                </a:tc>
              </a:tr>
              <a:tr h="390620">
                <a:tc>
                  <a:txBody>
                    <a:bodyPr/>
                    <a:lstStyle/>
                    <a:p>
                      <a:pPr algn="ctr" fontAlgn="b"/>
                      <a:r>
                        <a:rPr lang="en-US" sz="1600" b="1" i="0" u="none" strike="noStrike" dirty="0" err="1">
                          <a:solidFill>
                            <a:srgbClr val="000000"/>
                          </a:solidFill>
                          <a:latin typeface="Times New Roman" pitchFamily="18" charset="0"/>
                          <a:cs typeface="Times New Roman" pitchFamily="18" charset="0"/>
                        </a:rPr>
                        <a:t>Max.Sh</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3</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107342</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24</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2576208</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14.38</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21.43</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52.53</a:t>
                      </a: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A</a:t>
                      </a:r>
                    </a:p>
                  </a:txBody>
                  <a:tcPr marL="0" marR="0" marT="0" marB="0" anchor="b"/>
                </a:tc>
              </a:tr>
              <a:tr h="390620">
                <a:tc>
                  <a:txBody>
                    <a:bodyPr/>
                    <a:lstStyle/>
                    <a:p>
                      <a:pPr algn="ctr" fontAlgn="b"/>
                      <a:r>
                        <a:rPr lang="en-US" sz="1600" b="1" i="0" u="none" strike="noStrike" dirty="0" err="1">
                          <a:solidFill>
                            <a:srgbClr val="000000"/>
                          </a:solidFill>
                          <a:latin typeface="Times New Roman" pitchFamily="18" charset="0"/>
                          <a:cs typeface="Times New Roman" pitchFamily="18" charset="0"/>
                        </a:rPr>
                        <a:t>Mid.Str</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4</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84525</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27</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2282175</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12.74</a:t>
                      </a:r>
                    </a:p>
                  </a:txBody>
                  <a:tcPr marL="0" marR="0" marT="0" marB="0" anchor="b"/>
                </a:tc>
                <a:tc>
                  <a:txBody>
                    <a:bodyPr/>
                    <a:lstStyle/>
                    <a:p>
                      <a:pPr algn="ctr" fontAlgn="b"/>
                      <a:r>
                        <a:rPr lang="en-US" sz="1600" b="0" i="0" u="none" strike="noStrike" dirty="0">
                          <a:solidFill>
                            <a:srgbClr val="000000"/>
                          </a:solidFill>
                          <a:latin typeface="Times New Roman" pitchFamily="18" charset="0"/>
                          <a:cs typeface="Times New Roman" pitchFamily="18" charset="0"/>
                        </a:rPr>
                        <a:t>28.57</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65.27</a:t>
                      </a: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A</a:t>
                      </a:r>
                    </a:p>
                  </a:txBody>
                  <a:tcPr marL="0" marR="0" marT="0" marB="0" anchor="b"/>
                </a:tc>
              </a:tr>
            </a:tbl>
          </a:graphicData>
        </a:graphic>
      </p:graphicFrame>
      <p:graphicFrame>
        <p:nvGraphicFramePr>
          <p:cNvPr id="6" name="Table 5"/>
          <p:cNvGraphicFramePr>
            <a:graphicFrameLocks noGrp="1"/>
          </p:cNvGraphicFramePr>
          <p:nvPr/>
        </p:nvGraphicFramePr>
        <p:xfrm>
          <a:off x="0" y="2590800"/>
          <a:ext cx="9144000" cy="2438400"/>
        </p:xfrm>
        <a:graphic>
          <a:graphicData uri="http://schemas.openxmlformats.org/drawingml/2006/table">
            <a:tbl>
              <a:tblPr firstRow="1" bandRow="1">
                <a:tableStyleId>{5C22544A-7EE6-4342-B048-85BDC9FD1C3A}</a:tableStyleId>
              </a:tblPr>
              <a:tblGrid>
                <a:gridCol w="1016000"/>
                <a:gridCol w="889000"/>
                <a:gridCol w="1066800"/>
                <a:gridCol w="914400"/>
                <a:gridCol w="990600"/>
                <a:gridCol w="1219200"/>
                <a:gridCol w="1016000"/>
                <a:gridCol w="1117600"/>
                <a:gridCol w="914400"/>
              </a:tblGrid>
              <a:tr h="38440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42332">
                <a:tc>
                  <a:txBody>
                    <a:bodyPr/>
                    <a:lstStyle/>
                    <a:p>
                      <a:pPr algn="ctr" fontAlgn="b"/>
                      <a:r>
                        <a:rPr lang="en-US" sz="1600" b="1" i="0" u="none" strike="noStrike" dirty="0" err="1">
                          <a:solidFill>
                            <a:srgbClr val="000000"/>
                          </a:solidFill>
                          <a:latin typeface="Calibri"/>
                        </a:rPr>
                        <a:t>Mid.Sh</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5</a:t>
                      </a:r>
                    </a:p>
                  </a:txBody>
                  <a:tcPr marL="0" marR="0" marT="0" marB="0" anchor="b"/>
                </a:tc>
                <a:tc>
                  <a:txBody>
                    <a:bodyPr/>
                    <a:lstStyle/>
                    <a:p>
                      <a:pPr algn="ctr" fontAlgn="b"/>
                      <a:r>
                        <a:rPr lang="en-US" sz="1600" b="0" i="0" u="none" strike="noStrike">
                          <a:solidFill>
                            <a:srgbClr val="000000"/>
                          </a:solidFill>
                          <a:latin typeface="Calibri"/>
                        </a:rPr>
                        <a:t>59993</a:t>
                      </a:r>
                    </a:p>
                  </a:txBody>
                  <a:tcPr marL="0" marR="0" marT="0" marB="0" anchor="b"/>
                </a:tc>
                <a:tc>
                  <a:txBody>
                    <a:bodyPr/>
                    <a:lstStyle/>
                    <a:p>
                      <a:pPr algn="ctr" fontAlgn="b"/>
                      <a:r>
                        <a:rPr lang="en-US" sz="1600" b="0" i="0" u="none" strike="noStrike">
                          <a:solidFill>
                            <a:srgbClr val="000000"/>
                          </a:solidFill>
                          <a:latin typeface="Calibri"/>
                        </a:rPr>
                        <a:t>24</a:t>
                      </a:r>
                    </a:p>
                  </a:txBody>
                  <a:tcPr marL="0" marR="0" marT="0" marB="0" anchor="b"/>
                </a:tc>
                <a:tc>
                  <a:txBody>
                    <a:bodyPr/>
                    <a:lstStyle/>
                    <a:p>
                      <a:pPr algn="ctr" fontAlgn="b"/>
                      <a:r>
                        <a:rPr lang="en-US" sz="1600" b="0" i="0" u="none" strike="noStrike">
                          <a:solidFill>
                            <a:srgbClr val="000000"/>
                          </a:solidFill>
                          <a:latin typeface="Calibri"/>
                        </a:rPr>
                        <a:t>1439832</a:t>
                      </a:r>
                    </a:p>
                  </a:txBody>
                  <a:tcPr marL="0" marR="0" marT="0" marB="0" anchor="b"/>
                </a:tc>
                <a:tc>
                  <a:txBody>
                    <a:bodyPr/>
                    <a:lstStyle/>
                    <a:p>
                      <a:pPr algn="ctr" fontAlgn="b"/>
                      <a:r>
                        <a:rPr lang="en-US" sz="1600" b="0" i="0" u="none" strike="noStrike">
                          <a:solidFill>
                            <a:srgbClr val="000000"/>
                          </a:solidFill>
                          <a:latin typeface="Calibri"/>
                        </a:rPr>
                        <a:t>8.04</a:t>
                      </a:r>
                    </a:p>
                  </a:txBody>
                  <a:tcPr marL="0" marR="0" marT="0" marB="0" anchor="b"/>
                </a:tc>
                <a:tc>
                  <a:txBody>
                    <a:bodyPr/>
                    <a:lstStyle/>
                    <a:p>
                      <a:pPr algn="ctr" fontAlgn="b"/>
                      <a:r>
                        <a:rPr lang="en-US" sz="1600" b="0" i="0" u="none" strike="noStrike">
                          <a:solidFill>
                            <a:srgbClr val="000000"/>
                          </a:solidFill>
                          <a:latin typeface="Calibri"/>
                        </a:rPr>
                        <a:t>35.71</a:t>
                      </a:r>
                    </a:p>
                  </a:txBody>
                  <a:tcPr marL="0" marR="0" marT="0" marB="0" anchor="b"/>
                </a:tc>
                <a:tc>
                  <a:txBody>
                    <a:bodyPr/>
                    <a:lstStyle/>
                    <a:p>
                      <a:pPr algn="ctr" fontAlgn="b"/>
                      <a:r>
                        <a:rPr lang="en-US" sz="1600" b="0" i="0" u="none" strike="noStrike">
                          <a:solidFill>
                            <a:srgbClr val="000000"/>
                          </a:solidFill>
                          <a:latin typeface="Calibri"/>
                        </a:rPr>
                        <a:t>73.30</a:t>
                      </a:r>
                    </a:p>
                  </a:txBody>
                  <a:tcPr marL="0" marR="0" marT="0" marB="0" anchor="b"/>
                </a:tc>
                <a:tc>
                  <a:txBody>
                    <a:bodyPr/>
                    <a:lstStyle/>
                    <a:p>
                      <a:pPr algn="ctr" fontAlgn="b"/>
                      <a:r>
                        <a:rPr lang="en-US" sz="1600" b="1" i="0" u="none" strike="noStrike" dirty="0">
                          <a:solidFill>
                            <a:srgbClr val="000000"/>
                          </a:solidFill>
                          <a:latin typeface="Calibri"/>
                        </a:rPr>
                        <a:t>B</a:t>
                      </a:r>
                    </a:p>
                  </a:txBody>
                  <a:tcPr marL="0" marR="0" marT="0" marB="0" anchor="b"/>
                </a:tc>
              </a:tr>
              <a:tr h="342332">
                <a:tc>
                  <a:txBody>
                    <a:bodyPr/>
                    <a:lstStyle/>
                    <a:p>
                      <a:pPr algn="ctr" fontAlgn="b"/>
                      <a:r>
                        <a:rPr lang="en-US" sz="1600" b="1" i="0" u="none" strike="noStrike" dirty="0" err="1">
                          <a:solidFill>
                            <a:srgbClr val="000000"/>
                          </a:solidFill>
                          <a:latin typeface="Calibri"/>
                        </a:rPr>
                        <a:t>Xl.Sh</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6</a:t>
                      </a:r>
                    </a:p>
                  </a:txBody>
                  <a:tcPr marL="0" marR="0" marT="0" marB="0" anchor="b"/>
                </a:tc>
                <a:tc>
                  <a:txBody>
                    <a:bodyPr/>
                    <a:lstStyle/>
                    <a:p>
                      <a:pPr algn="ctr" fontAlgn="b"/>
                      <a:r>
                        <a:rPr lang="en-US" sz="1600" b="0" i="0" u="none" strike="noStrike">
                          <a:solidFill>
                            <a:srgbClr val="000000"/>
                          </a:solidFill>
                          <a:latin typeface="Calibri"/>
                        </a:rPr>
                        <a:t>56499</a:t>
                      </a:r>
                    </a:p>
                  </a:txBody>
                  <a:tcPr marL="0" marR="0" marT="0" marB="0" anchor="b"/>
                </a:tc>
                <a:tc>
                  <a:txBody>
                    <a:bodyPr/>
                    <a:lstStyle/>
                    <a:p>
                      <a:pPr algn="ctr" fontAlgn="b"/>
                      <a:r>
                        <a:rPr lang="en-US" sz="1600" b="0" i="0" u="none" strike="noStrike">
                          <a:solidFill>
                            <a:srgbClr val="000000"/>
                          </a:solidFill>
                          <a:latin typeface="Calibri"/>
                        </a:rPr>
                        <a:t>24</a:t>
                      </a:r>
                    </a:p>
                  </a:txBody>
                  <a:tcPr marL="0" marR="0" marT="0" marB="0" anchor="b"/>
                </a:tc>
                <a:tc>
                  <a:txBody>
                    <a:bodyPr/>
                    <a:lstStyle/>
                    <a:p>
                      <a:pPr algn="ctr" fontAlgn="b"/>
                      <a:r>
                        <a:rPr lang="en-US" sz="1600" b="0" i="0" u="none" strike="noStrike">
                          <a:solidFill>
                            <a:srgbClr val="000000"/>
                          </a:solidFill>
                          <a:latin typeface="Calibri"/>
                        </a:rPr>
                        <a:t>1355976</a:t>
                      </a:r>
                    </a:p>
                  </a:txBody>
                  <a:tcPr marL="0" marR="0" marT="0" marB="0" anchor="b"/>
                </a:tc>
                <a:tc>
                  <a:txBody>
                    <a:bodyPr/>
                    <a:lstStyle/>
                    <a:p>
                      <a:pPr algn="ctr" fontAlgn="b"/>
                      <a:r>
                        <a:rPr lang="en-US" sz="1600" b="0" i="0" u="none" strike="noStrike">
                          <a:solidFill>
                            <a:srgbClr val="000000"/>
                          </a:solidFill>
                          <a:latin typeface="Calibri"/>
                        </a:rPr>
                        <a:t>7.57</a:t>
                      </a:r>
                    </a:p>
                  </a:txBody>
                  <a:tcPr marL="0" marR="0" marT="0" marB="0" anchor="b"/>
                </a:tc>
                <a:tc>
                  <a:txBody>
                    <a:bodyPr/>
                    <a:lstStyle/>
                    <a:p>
                      <a:pPr algn="ctr" fontAlgn="b"/>
                      <a:r>
                        <a:rPr lang="en-US" sz="1600" b="0" i="0" u="none" strike="noStrike" dirty="0">
                          <a:solidFill>
                            <a:srgbClr val="000000"/>
                          </a:solidFill>
                          <a:latin typeface="Calibri"/>
                        </a:rPr>
                        <a:t>42.86</a:t>
                      </a:r>
                    </a:p>
                  </a:txBody>
                  <a:tcPr marL="0" marR="0" marT="0" marB="0" anchor="b"/>
                </a:tc>
                <a:tc>
                  <a:txBody>
                    <a:bodyPr/>
                    <a:lstStyle/>
                    <a:p>
                      <a:pPr algn="ctr" fontAlgn="b"/>
                      <a:r>
                        <a:rPr lang="en-US" sz="1600" b="0" i="0" u="none" strike="noStrike">
                          <a:solidFill>
                            <a:srgbClr val="000000"/>
                          </a:solidFill>
                          <a:latin typeface="Calibri"/>
                        </a:rPr>
                        <a:t>80.87</a:t>
                      </a:r>
                    </a:p>
                  </a:txBody>
                  <a:tcPr marL="0" marR="0" marT="0" marB="0" anchor="b"/>
                </a:tc>
                <a:tc>
                  <a:txBody>
                    <a:bodyPr/>
                    <a:lstStyle/>
                    <a:p>
                      <a:pPr algn="ctr" fontAlgn="b"/>
                      <a:r>
                        <a:rPr lang="en-US" sz="1600" b="1" i="0" u="none" strike="noStrike">
                          <a:solidFill>
                            <a:srgbClr val="000000"/>
                          </a:solidFill>
                          <a:latin typeface="Calibri"/>
                        </a:rPr>
                        <a:t>B</a:t>
                      </a:r>
                    </a:p>
                  </a:txBody>
                  <a:tcPr marL="0" marR="0" marT="0" marB="0" anchor="b"/>
                </a:tc>
              </a:tr>
              <a:tr h="342332">
                <a:tc>
                  <a:txBody>
                    <a:bodyPr/>
                    <a:lstStyle/>
                    <a:p>
                      <a:pPr algn="ctr" fontAlgn="b"/>
                      <a:r>
                        <a:rPr lang="en-US" sz="1600" b="1" i="0" u="none" strike="noStrike" dirty="0" err="1">
                          <a:solidFill>
                            <a:srgbClr val="000000"/>
                          </a:solidFill>
                          <a:latin typeface="Calibri"/>
                        </a:rPr>
                        <a:t>Min.Str</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7</a:t>
                      </a:r>
                    </a:p>
                  </a:txBody>
                  <a:tcPr marL="0" marR="0" marT="0" marB="0" anchor="b"/>
                </a:tc>
                <a:tc>
                  <a:txBody>
                    <a:bodyPr/>
                    <a:lstStyle/>
                    <a:p>
                      <a:pPr algn="ctr" fontAlgn="b"/>
                      <a:r>
                        <a:rPr lang="en-US" sz="1600" b="0" i="0" u="none" strike="noStrike">
                          <a:solidFill>
                            <a:srgbClr val="000000"/>
                          </a:solidFill>
                          <a:latin typeface="Calibri"/>
                        </a:rPr>
                        <a:t>27356</a:t>
                      </a:r>
                    </a:p>
                  </a:txBody>
                  <a:tcPr marL="0" marR="0" marT="0" marB="0" anchor="b"/>
                </a:tc>
                <a:tc>
                  <a:txBody>
                    <a:bodyPr/>
                    <a:lstStyle/>
                    <a:p>
                      <a:pPr algn="ctr" fontAlgn="b"/>
                      <a:r>
                        <a:rPr lang="en-US" sz="1600" b="0" i="0" u="none" strike="noStrike">
                          <a:solidFill>
                            <a:srgbClr val="000000"/>
                          </a:solidFill>
                          <a:latin typeface="Calibri"/>
                        </a:rPr>
                        <a:t>27</a:t>
                      </a:r>
                    </a:p>
                  </a:txBody>
                  <a:tcPr marL="0" marR="0" marT="0" marB="0" anchor="b"/>
                </a:tc>
                <a:tc>
                  <a:txBody>
                    <a:bodyPr/>
                    <a:lstStyle/>
                    <a:p>
                      <a:pPr algn="ctr" fontAlgn="b"/>
                      <a:r>
                        <a:rPr lang="en-US" sz="1600" b="0" i="0" u="none" strike="noStrike">
                          <a:solidFill>
                            <a:srgbClr val="000000"/>
                          </a:solidFill>
                          <a:latin typeface="Calibri"/>
                        </a:rPr>
                        <a:t>738612</a:t>
                      </a:r>
                    </a:p>
                  </a:txBody>
                  <a:tcPr marL="0" marR="0" marT="0" marB="0" anchor="b"/>
                </a:tc>
                <a:tc>
                  <a:txBody>
                    <a:bodyPr/>
                    <a:lstStyle/>
                    <a:p>
                      <a:pPr algn="ctr" fontAlgn="b"/>
                      <a:r>
                        <a:rPr lang="en-US" sz="1600" b="0" i="0" u="none" strike="noStrike">
                          <a:solidFill>
                            <a:srgbClr val="000000"/>
                          </a:solidFill>
                          <a:latin typeface="Calibri"/>
                        </a:rPr>
                        <a:t>4.12</a:t>
                      </a:r>
                    </a:p>
                  </a:txBody>
                  <a:tcPr marL="0" marR="0" marT="0" marB="0" anchor="b"/>
                </a:tc>
                <a:tc>
                  <a:txBody>
                    <a:bodyPr/>
                    <a:lstStyle/>
                    <a:p>
                      <a:pPr algn="ctr" fontAlgn="b"/>
                      <a:r>
                        <a:rPr lang="en-US" sz="1600" b="0" i="0" u="none" strike="noStrike" dirty="0">
                          <a:solidFill>
                            <a:srgbClr val="000000"/>
                          </a:solidFill>
                          <a:latin typeface="Calibri"/>
                        </a:rPr>
                        <a:t>50.00</a:t>
                      </a:r>
                    </a:p>
                  </a:txBody>
                  <a:tcPr marL="0" marR="0" marT="0" marB="0" anchor="b"/>
                </a:tc>
                <a:tc>
                  <a:txBody>
                    <a:bodyPr/>
                    <a:lstStyle/>
                    <a:p>
                      <a:pPr algn="ctr" fontAlgn="b"/>
                      <a:r>
                        <a:rPr lang="en-US" sz="1600" b="0" i="0" u="none" strike="noStrike">
                          <a:solidFill>
                            <a:srgbClr val="000000"/>
                          </a:solidFill>
                          <a:latin typeface="Calibri"/>
                        </a:rPr>
                        <a:t>84.99</a:t>
                      </a:r>
                    </a:p>
                  </a:txBody>
                  <a:tcPr marL="0" marR="0" marT="0" marB="0" anchor="b"/>
                </a:tc>
                <a:tc>
                  <a:txBody>
                    <a:bodyPr/>
                    <a:lstStyle/>
                    <a:p>
                      <a:pPr algn="ctr" fontAlgn="b"/>
                      <a:r>
                        <a:rPr lang="en-US" sz="1600" b="1" i="0" u="none" strike="noStrike" dirty="0">
                          <a:solidFill>
                            <a:srgbClr val="000000"/>
                          </a:solidFill>
                          <a:latin typeface="Calibri"/>
                        </a:rPr>
                        <a:t>B</a:t>
                      </a:r>
                    </a:p>
                  </a:txBody>
                  <a:tcPr marL="0" marR="0" marT="0" marB="0" anchor="b"/>
                </a:tc>
              </a:tr>
              <a:tr h="342332">
                <a:tc>
                  <a:txBody>
                    <a:bodyPr/>
                    <a:lstStyle/>
                    <a:p>
                      <a:pPr algn="ctr" fontAlgn="b"/>
                      <a:r>
                        <a:rPr lang="en-US" sz="1600" b="1" i="0" u="none" strike="noStrike" dirty="0" err="1">
                          <a:solidFill>
                            <a:srgbClr val="000000"/>
                          </a:solidFill>
                          <a:latin typeface="Calibri"/>
                        </a:rPr>
                        <a:t>Max.P</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8</a:t>
                      </a:r>
                    </a:p>
                  </a:txBody>
                  <a:tcPr marL="0" marR="0" marT="0" marB="0" anchor="b"/>
                </a:tc>
                <a:tc>
                  <a:txBody>
                    <a:bodyPr/>
                    <a:lstStyle/>
                    <a:p>
                      <a:pPr algn="ctr" fontAlgn="b"/>
                      <a:r>
                        <a:rPr lang="en-US" sz="1600" b="0" i="0" u="none" strike="noStrike">
                          <a:solidFill>
                            <a:srgbClr val="000000"/>
                          </a:solidFill>
                          <a:latin typeface="Calibri"/>
                        </a:rPr>
                        <a:t>15749</a:t>
                      </a:r>
                    </a:p>
                  </a:txBody>
                  <a:tcPr marL="0" marR="0" marT="0" marB="0" anchor="b"/>
                </a:tc>
                <a:tc>
                  <a:txBody>
                    <a:bodyPr/>
                    <a:lstStyle/>
                    <a:p>
                      <a:pPr algn="ctr" fontAlgn="b"/>
                      <a:r>
                        <a:rPr lang="en-US" sz="1600" b="0" i="0" u="none" strike="noStrike">
                          <a:solidFill>
                            <a:srgbClr val="000000"/>
                          </a:solidFill>
                          <a:latin typeface="Calibri"/>
                        </a:rPr>
                        <a:t>40</a:t>
                      </a:r>
                    </a:p>
                  </a:txBody>
                  <a:tcPr marL="0" marR="0" marT="0" marB="0" anchor="b"/>
                </a:tc>
                <a:tc>
                  <a:txBody>
                    <a:bodyPr/>
                    <a:lstStyle/>
                    <a:p>
                      <a:pPr algn="ctr" fontAlgn="b"/>
                      <a:r>
                        <a:rPr lang="en-US" sz="1600" b="0" i="0" u="none" strike="noStrike">
                          <a:solidFill>
                            <a:srgbClr val="000000"/>
                          </a:solidFill>
                          <a:latin typeface="Calibri"/>
                        </a:rPr>
                        <a:t>629960</a:t>
                      </a:r>
                    </a:p>
                  </a:txBody>
                  <a:tcPr marL="0" marR="0" marT="0" marB="0" anchor="b"/>
                </a:tc>
                <a:tc>
                  <a:txBody>
                    <a:bodyPr/>
                    <a:lstStyle/>
                    <a:p>
                      <a:pPr algn="ctr" fontAlgn="b"/>
                      <a:r>
                        <a:rPr lang="en-US" sz="1600" b="0" i="0" u="none" strike="noStrike">
                          <a:solidFill>
                            <a:srgbClr val="000000"/>
                          </a:solidFill>
                          <a:latin typeface="Calibri"/>
                        </a:rPr>
                        <a:t>3.52</a:t>
                      </a:r>
                    </a:p>
                  </a:txBody>
                  <a:tcPr marL="0" marR="0" marT="0" marB="0" anchor="b"/>
                </a:tc>
                <a:tc>
                  <a:txBody>
                    <a:bodyPr/>
                    <a:lstStyle/>
                    <a:p>
                      <a:pPr algn="ctr" fontAlgn="b"/>
                      <a:r>
                        <a:rPr lang="en-US" sz="1600" b="0" i="0" u="none" strike="noStrike">
                          <a:solidFill>
                            <a:srgbClr val="000000"/>
                          </a:solidFill>
                          <a:latin typeface="Calibri"/>
                        </a:rPr>
                        <a:t>57.14</a:t>
                      </a:r>
                    </a:p>
                  </a:txBody>
                  <a:tcPr marL="0" marR="0" marT="0" marB="0" anchor="b"/>
                </a:tc>
                <a:tc>
                  <a:txBody>
                    <a:bodyPr/>
                    <a:lstStyle/>
                    <a:p>
                      <a:pPr algn="ctr" fontAlgn="b"/>
                      <a:r>
                        <a:rPr lang="en-US" sz="1600" b="0" i="0" u="none" strike="noStrike">
                          <a:solidFill>
                            <a:srgbClr val="000000"/>
                          </a:solidFill>
                          <a:latin typeface="Calibri"/>
                        </a:rPr>
                        <a:t>88.51</a:t>
                      </a:r>
                    </a:p>
                  </a:txBody>
                  <a:tcPr marL="0" marR="0" marT="0" marB="0" anchor="b"/>
                </a:tc>
                <a:tc>
                  <a:txBody>
                    <a:bodyPr/>
                    <a:lstStyle/>
                    <a:p>
                      <a:pPr algn="ctr" fontAlgn="b"/>
                      <a:r>
                        <a:rPr lang="en-US" sz="1600" b="1" i="0" u="none" strike="noStrike" dirty="0">
                          <a:solidFill>
                            <a:srgbClr val="000000"/>
                          </a:solidFill>
                          <a:latin typeface="Calibri"/>
                        </a:rPr>
                        <a:t>B</a:t>
                      </a:r>
                    </a:p>
                  </a:txBody>
                  <a:tcPr marL="0" marR="0" marT="0" marB="0" anchor="b"/>
                </a:tc>
              </a:tr>
              <a:tr h="342332">
                <a:tc>
                  <a:txBody>
                    <a:bodyPr/>
                    <a:lstStyle/>
                    <a:p>
                      <a:pPr algn="ctr" fontAlgn="b"/>
                      <a:r>
                        <a:rPr lang="en-US" sz="1600" b="1" i="0" u="none" strike="noStrike" dirty="0" err="1">
                          <a:solidFill>
                            <a:srgbClr val="000000"/>
                          </a:solidFill>
                          <a:latin typeface="Calibri"/>
                        </a:rPr>
                        <a:t>S.Min.Str</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9</a:t>
                      </a:r>
                    </a:p>
                  </a:txBody>
                  <a:tcPr marL="0" marR="0" marT="0" marB="0" anchor="b"/>
                </a:tc>
                <a:tc>
                  <a:txBody>
                    <a:bodyPr/>
                    <a:lstStyle/>
                    <a:p>
                      <a:pPr algn="ctr" fontAlgn="b"/>
                      <a:r>
                        <a:rPr lang="en-US" sz="1600" b="0" i="0" u="none" strike="noStrike">
                          <a:solidFill>
                            <a:srgbClr val="000000"/>
                          </a:solidFill>
                          <a:latin typeface="Calibri"/>
                        </a:rPr>
                        <a:t>51192</a:t>
                      </a:r>
                    </a:p>
                  </a:txBody>
                  <a:tcPr marL="0" marR="0" marT="0" marB="0" anchor="b"/>
                </a:tc>
                <a:tc>
                  <a:txBody>
                    <a:bodyPr/>
                    <a:lstStyle/>
                    <a:p>
                      <a:pPr algn="ctr" fontAlgn="b"/>
                      <a:r>
                        <a:rPr lang="en-US" sz="1600" b="0" i="0" u="none" strike="noStrike">
                          <a:solidFill>
                            <a:srgbClr val="000000"/>
                          </a:solidFill>
                          <a:latin typeface="Calibri"/>
                        </a:rPr>
                        <a:t>10</a:t>
                      </a:r>
                    </a:p>
                  </a:txBody>
                  <a:tcPr marL="0" marR="0" marT="0" marB="0" anchor="b"/>
                </a:tc>
                <a:tc>
                  <a:txBody>
                    <a:bodyPr/>
                    <a:lstStyle/>
                    <a:p>
                      <a:pPr algn="ctr" fontAlgn="b"/>
                      <a:r>
                        <a:rPr lang="en-US" sz="1600" b="0" i="0" u="none" strike="noStrike">
                          <a:solidFill>
                            <a:srgbClr val="000000"/>
                          </a:solidFill>
                          <a:latin typeface="Calibri"/>
                        </a:rPr>
                        <a:t>511920</a:t>
                      </a:r>
                    </a:p>
                  </a:txBody>
                  <a:tcPr marL="0" marR="0" marT="0" marB="0" anchor="b"/>
                </a:tc>
                <a:tc>
                  <a:txBody>
                    <a:bodyPr/>
                    <a:lstStyle/>
                    <a:p>
                      <a:pPr algn="ctr" fontAlgn="b"/>
                      <a:r>
                        <a:rPr lang="en-US" sz="1600" b="0" i="0" u="none" strike="noStrike" dirty="0">
                          <a:solidFill>
                            <a:srgbClr val="000000"/>
                          </a:solidFill>
                          <a:latin typeface="Calibri"/>
                        </a:rPr>
                        <a:t>2.86</a:t>
                      </a:r>
                    </a:p>
                  </a:txBody>
                  <a:tcPr marL="0" marR="0" marT="0" marB="0" anchor="b"/>
                </a:tc>
                <a:tc>
                  <a:txBody>
                    <a:bodyPr/>
                    <a:lstStyle/>
                    <a:p>
                      <a:pPr algn="ctr" fontAlgn="b"/>
                      <a:r>
                        <a:rPr lang="en-US" sz="1600" b="0" i="0" u="none" strike="noStrike">
                          <a:solidFill>
                            <a:srgbClr val="000000"/>
                          </a:solidFill>
                          <a:latin typeface="Calibri"/>
                        </a:rPr>
                        <a:t>64.29</a:t>
                      </a:r>
                    </a:p>
                  </a:txBody>
                  <a:tcPr marL="0" marR="0" marT="0" marB="0" anchor="b"/>
                </a:tc>
                <a:tc>
                  <a:txBody>
                    <a:bodyPr/>
                    <a:lstStyle/>
                    <a:p>
                      <a:pPr algn="ctr" fontAlgn="b"/>
                      <a:r>
                        <a:rPr lang="en-US" sz="1600" b="0" i="0" u="none" strike="noStrike">
                          <a:solidFill>
                            <a:srgbClr val="000000"/>
                          </a:solidFill>
                          <a:latin typeface="Calibri"/>
                        </a:rPr>
                        <a:t>91.37</a:t>
                      </a:r>
                    </a:p>
                  </a:txBody>
                  <a:tcPr marL="0" marR="0" marT="0" marB="0" anchor="b"/>
                </a:tc>
                <a:tc>
                  <a:txBody>
                    <a:bodyPr/>
                    <a:lstStyle/>
                    <a:p>
                      <a:pPr algn="ctr" fontAlgn="b"/>
                      <a:r>
                        <a:rPr lang="en-US" sz="1600" b="1" i="0" u="none" strike="noStrike" dirty="0">
                          <a:solidFill>
                            <a:srgbClr val="000000"/>
                          </a:solidFill>
                          <a:latin typeface="Calibri"/>
                        </a:rPr>
                        <a:t>B</a:t>
                      </a:r>
                    </a:p>
                  </a:txBody>
                  <a:tcPr marL="0" marR="0" marT="0" marB="0" anchor="b"/>
                </a:tc>
              </a:tr>
              <a:tr h="342332">
                <a:tc>
                  <a:txBody>
                    <a:bodyPr/>
                    <a:lstStyle/>
                    <a:p>
                      <a:pPr algn="ctr" fontAlgn="b"/>
                      <a:r>
                        <a:rPr lang="en-US" sz="1600" b="1" i="0" u="none" strike="noStrike" dirty="0" err="1">
                          <a:solidFill>
                            <a:srgbClr val="000000"/>
                          </a:solidFill>
                          <a:latin typeface="Calibri"/>
                        </a:rPr>
                        <a:t>Min.Sh</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10</a:t>
                      </a:r>
                    </a:p>
                  </a:txBody>
                  <a:tcPr marL="0" marR="0" marT="0" marB="0" anchor="b"/>
                </a:tc>
                <a:tc>
                  <a:txBody>
                    <a:bodyPr/>
                    <a:lstStyle/>
                    <a:p>
                      <a:pPr algn="ctr" fontAlgn="b"/>
                      <a:r>
                        <a:rPr lang="en-US" sz="1600" b="0" i="0" u="none" strike="noStrike">
                          <a:solidFill>
                            <a:srgbClr val="000000"/>
                          </a:solidFill>
                          <a:latin typeface="Calibri"/>
                        </a:rPr>
                        <a:t>21746</a:t>
                      </a:r>
                    </a:p>
                  </a:txBody>
                  <a:tcPr marL="0" marR="0" marT="0" marB="0" anchor="b"/>
                </a:tc>
                <a:tc>
                  <a:txBody>
                    <a:bodyPr/>
                    <a:lstStyle/>
                    <a:p>
                      <a:pPr algn="ctr" fontAlgn="b"/>
                      <a:r>
                        <a:rPr lang="en-US" sz="1600" b="0" i="0" u="none" strike="noStrike">
                          <a:solidFill>
                            <a:srgbClr val="000000"/>
                          </a:solidFill>
                          <a:latin typeface="Calibri"/>
                        </a:rPr>
                        <a:t>23</a:t>
                      </a:r>
                    </a:p>
                  </a:txBody>
                  <a:tcPr marL="0" marR="0" marT="0" marB="0" anchor="b"/>
                </a:tc>
                <a:tc>
                  <a:txBody>
                    <a:bodyPr/>
                    <a:lstStyle/>
                    <a:p>
                      <a:pPr algn="ctr" fontAlgn="b"/>
                      <a:r>
                        <a:rPr lang="en-US" sz="1600" b="0" i="0" u="none" strike="noStrike">
                          <a:solidFill>
                            <a:srgbClr val="000000"/>
                          </a:solidFill>
                          <a:latin typeface="Calibri"/>
                        </a:rPr>
                        <a:t>500158</a:t>
                      </a:r>
                    </a:p>
                  </a:txBody>
                  <a:tcPr marL="0" marR="0" marT="0" marB="0" anchor="b"/>
                </a:tc>
                <a:tc>
                  <a:txBody>
                    <a:bodyPr/>
                    <a:lstStyle/>
                    <a:p>
                      <a:pPr algn="ctr" fontAlgn="b"/>
                      <a:r>
                        <a:rPr lang="en-US" sz="1600" b="0" i="0" u="none" strike="noStrike">
                          <a:solidFill>
                            <a:srgbClr val="000000"/>
                          </a:solidFill>
                          <a:latin typeface="Calibri"/>
                        </a:rPr>
                        <a:t>2.79</a:t>
                      </a:r>
                    </a:p>
                  </a:txBody>
                  <a:tcPr marL="0" marR="0" marT="0" marB="0" anchor="b"/>
                </a:tc>
                <a:tc>
                  <a:txBody>
                    <a:bodyPr/>
                    <a:lstStyle/>
                    <a:p>
                      <a:pPr algn="ctr" fontAlgn="b"/>
                      <a:r>
                        <a:rPr lang="en-US" sz="1600" b="0" i="0" u="none" strike="noStrike" dirty="0">
                          <a:solidFill>
                            <a:srgbClr val="000000"/>
                          </a:solidFill>
                          <a:latin typeface="Calibri"/>
                        </a:rPr>
                        <a:t>71.43</a:t>
                      </a:r>
                    </a:p>
                  </a:txBody>
                  <a:tcPr marL="0" marR="0" marT="0" marB="0" anchor="b"/>
                </a:tc>
                <a:tc>
                  <a:txBody>
                    <a:bodyPr/>
                    <a:lstStyle/>
                    <a:p>
                      <a:pPr algn="ctr" fontAlgn="b"/>
                      <a:r>
                        <a:rPr lang="en-US" sz="1600" b="0" i="0" u="none" strike="noStrike">
                          <a:solidFill>
                            <a:srgbClr val="000000"/>
                          </a:solidFill>
                          <a:latin typeface="Calibri"/>
                        </a:rPr>
                        <a:t>94.16</a:t>
                      </a:r>
                    </a:p>
                  </a:txBody>
                  <a:tcPr marL="0" marR="0" marT="0" marB="0" anchor="b"/>
                </a:tc>
                <a:tc>
                  <a:txBody>
                    <a:bodyPr/>
                    <a:lstStyle/>
                    <a:p>
                      <a:pPr algn="ctr" fontAlgn="b"/>
                      <a:r>
                        <a:rPr lang="en-US" sz="1600" b="1" i="0" u="none" strike="noStrike" dirty="0">
                          <a:solidFill>
                            <a:srgbClr val="000000"/>
                          </a:solidFill>
                          <a:latin typeface="Calibri"/>
                        </a:rPr>
                        <a:t>B</a:t>
                      </a:r>
                    </a:p>
                  </a:txBody>
                  <a:tcPr marL="0" marR="0" marT="0" marB="0" anchor="b"/>
                </a:tc>
              </a:tr>
            </a:tbl>
          </a:graphicData>
        </a:graphic>
      </p:graphicFrame>
      <p:graphicFrame>
        <p:nvGraphicFramePr>
          <p:cNvPr id="7" name="Table 6"/>
          <p:cNvGraphicFramePr>
            <a:graphicFrameLocks noGrp="1"/>
          </p:cNvGraphicFramePr>
          <p:nvPr/>
        </p:nvGraphicFramePr>
        <p:xfrm>
          <a:off x="0" y="5003800"/>
          <a:ext cx="9144000" cy="17018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gridCol w="1016000"/>
                <a:gridCol w="1016000"/>
                <a:gridCol w="1016000"/>
              </a:tblGrid>
              <a:tr h="38775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28512">
                <a:tc>
                  <a:txBody>
                    <a:bodyPr/>
                    <a:lstStyle/>
                    <a:p>
                      <a:pPr algn="ctr" fontAlgn="b"/>
                      <a:r>
                        <a:rPr lang="en-US" sz="1600" b="1" i="0" u="none" strike="noStrike" dirty="0" err="1">
                          <a:solidFill>
                            <a:srgbClr val="000000"/>
                          </a:solidFill>
                          <a:latin typeface="Calibri"/>
                        </a:rPr>
                        <a:t>Mid.P</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11</a:t>
                      </a:r>
                    </a:p>
                  </a:txBody>
                  <a:tcPr marL="0" marR="0" marT="0" marB="0" anchor="b"/>
                </a:tc>
                <a:tc>
                  <a:txBody>
                    <a:bodyPr/>
                    <a:lstStyle/>
                    <a:p>
                      <a:pPr algn="ctr" fontAlgn="b"/>
                      <a:r>
                        <a:rPr lang="en-US" sz="1600" b="0" i="0" u="none" strike="noStrike">
                          <a:solidFill>
                            <a:srgbClr val="000000"/>
                          </a:solidFill>
                          <a:latin typeface="Calibri"/>
                        </a:rPr>
                        <a:t>9270</a:t>
                      </a:r>
                    </a:p>
                  </a:txBody>
                  <a:tcPr marL="0" marR="0" marT="0" marB="0" anchor="b"/>
                </a:tc>
                <a:tc>
                  <a:txBody>
                    <a:bodyPr/>
                    <a:lstStyle/>
                    <a:p>
                      <a:pPr algn="ctr" fontAlgn="b"/>
                      <a:r>
                        <a:rPr lang="en-US" sz="1600" b="0" i="0" u="none" strike="noStrike">
                          <a:solidFill>
                            <a:srgbClr val="000000"/>
                          </a:solidFill>
                          <a:latin typeface="Calibri"/>
                        </a:rPr>
                        <a:t>40</a:t>
                      </a:r>
                    </a:p>
                  </a:txBody>
                  <a:tcPr marL="0" marR="0" marT="0" marB="0" anchor="b"/>
                </a:tc>
                <a:tc>
                  <a:txBody>
                    <a:bodyPr/>
                    <a:lstStyle/>
                    <a:p>
                      <a:pPr algn="ctr" fontAlgn="b"/>
                      <a:r>
                        <a:rPr lang="en-US" sz="1600" b="0" i="0" u="none" strike="noStrike">
                          <a:solidFill>
                            <a:srgbClr val="000000"/>
                          </a:solidFill>
                          <a:latin typeface="Calibri"/>
                        </a:rPr>
                        <a:t>370800</a:t>
                      </a:r>
                    </a:p>
                  </a:txBody>
                  <a:tcPr marL="0" marR="0" marT="0" marB="0" anchor="b"/>
                </a:tc>
                <a:tc>
                  <a:txBody>
                    <a:bodyPr/>
                    <a:lstStyle/>
                    <a:p>
                      <a:pPr algn="ctr" fontAlgn="b"/>
                      <a:r>
                        <a:rPr lang="en-US" sz="1600" b="0" i="0" u="none" strike="noStrike" dirty="0">
                          <a:solidFill>
                            <a:srgbClr val="000000"/>
                          </a:solidFill>
                          <a:latin typeface="Calibri"/>
                        </a:rPr>
                        <a:t>2.07</a:t>
                      </a:r>
                    </a:p>
                  </a:txBody>
                  <a:tcPr marL="0" marR="0" marT="0" marB="0" anchor="b"/>
                </a:tc>
                <a:tc>
                  <a:txBody>
                    <a:bodyPr/>
                    <a:lstStyle/>
                    <a:p>
                      <a:pPr algn="ctr" fontAlgn="b"/>
                      <a:r>
                        <a:rPr lang="en-US" sz="1600" b="0" i="0" u="none" strike="noStrike">
                          <a:solidFill>
                            <a:srgbClr val="000000"/>
                          </a:solidFill>
                          <a:latin typeface="Calibri"/>
                        </a:rPr>
                        <a:t>78.57</a:t>
                      </a:r>
                    </a:p>
                  </a:txBody>
                  <a:tcPr marL="0" marR="0" marT="0" marB="0" anchor="b"/>
                </a:tc>
                <a:tc>
                  <a:txBody>
                    <a:bodyPr/>
                    <a:lstStyle/>
                    <a:p>
                      <a:pPr algn="ctr" fontAlgn="b"/>
                      <a:r>
                        <a:rPr lang="en-US" sz="1600" b="0" i="0" u="none" strike="noStrike">
                          <a:solidFill>
                            <a:srgbClr val="000000"/>
                          </a:solidFill>
                          <a:latin typeface="Calibri"/>
                        </a:rPr>
                        <a:t>96.23</a:t>
                      </a:r>
                    </a:p>
                  </a:txBody>
                  <a:tcPr marL="0" marR="0" marT="0" marB="0" anchor="b"/>
                </a:tc>
                <a:tc>
                  <a:txBody>
                    <a:bodyPr/>
                    <a:lstStyle/>
                    <a:p>
                      <a:pPr algn="ctr" fontAlgn="b"/>
                      <a:r>
                        <a:rPr lang="en-US" sz="1600" b="1" i="0" u="none" strike="noStrike" dirty="0" smtClean="0">
                          <a:solidFill>
                            <a:srgbClr val="000000"/>
                          </a:solidFill>
                          <a:latin typeface="Calibri"/>
                        </a:rPr>
                        <a:t>C</a:t>
                      </a:r>
                      <a:endParaRPr lang="en-US" sz="1600" b="1" i="0" u="none" strike="noStrike" dirty="0">
                        <a:solidFill>
                          <a:srgbClr val="000000"/>
                        </a:solidFill>
                        <a:latin typeface="Calibri"/>
                      </a:endParaRPr>
                    </a:p>
                  </a:txBody>
                  <a:tcPr marL="0" marR="0" marT="0" marB="0" anchor="b"/>
                </a:tc>
              </a:tr>
              <a:tr h="328512">
                <a:tc>
                  <a:txBody>
                    <a:bodyPr/>
                    <a:lstStyle/>
                    <a:p>
                      <a:pPr algn="ctr" fontAlgn="b"/>
                      <a:r>
                        <a:rPr lang="en-US" sz="1600" b="1" i="0" u="none" strike="noStrike" dirty="0" err="1">
                          <a:solidFill>
                            <a:srgbClr val="000000"/>
                          </a:solidFill>
                          <a:latin typeface="Calibri"/>
                        </a:rPr>
                        <a:t>Xl.P</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12</a:t>
                      </a:r>
                    </a:p>
                  </a:txBody>
                  <a:tcPr marL="0" marR="0" marT="0" marB="0" anchor="b"/>
                </a:tc>
                <a:tc>
                  <a:txBody>
                    <a:bodyPr/>
                    <a:lstStyle/>
                    <a:p>
                      <a:pPr algn="ctr" fontAlgn="b"/>
                      <a:r>
                        <a:rPr lang="en-US" sz="1600" b="0" i="0" u="none" strike="noStrike">
                          <a:solidFill>
                            <a:srgbClr val="000000"/>
                          </a:solidFill>
                          <a:latin typeface="Calibri"/>
                        </a:rPr>
                        <a:t>8694</a:t>
                      </a:r>
                    </a:p>
                  </a:txBody>
                  <a:tcPr marL="0" marR="0" marT="0" marB="0" anchor="b"/>
                </a:tc>
                <a:tc>
                  <a:txBody>
                    <a:bodyPr/>
                    <a:lstStyle/>
                    <a:p>
                      <a:pPr algn="ctr" fontAlgn="b"/>
                      <a:r>
                        <a:rPr lang="en-US" sz="1600" b="0" i="0" u="none" strike="noStrike">
                          <a:solidFill>
                            <a:srgbClr val="000000"/>
                          </a:solidFill>
                          <a:latin typeface="Calibri"/>
                        </a:rPr>
                        <a:t>40</a:t>
                      </a:r>
                    </a:p>
                  </a:txBody>
                  <a:tcPr marL="0" marR="0" marT="0" marB="0" anchor="b"/>
                </a:tc>
                <a:tc>
                  <a:txBody>
                    <a:bodyPr/>
                    <a:lstStyle/>
                    <a:p>
                      <a:pPr algn="ctr" fontAlgn="b"/>
                      <a:r>
                        <a:rPr lang="en-US" sz="1600" b="0" i="0" u="none" strike="noStrike" dirty="0">
                          <a:solidFill>
                            <a:srgbClr val="000000"/>
                          </a:solidFill>
                          <a:latin typeface="Calibri"/>
                        </a:rPr>
                        <a:t>347760</a:t>
                      </a:r>
                    </a:p>
                  </a:txBody>
                  <a:tcPr marL="0" marR="0" marT="0" marB="0" anchor="b"/>
                </a:tc>
                <a:tc>
                  <a:txBody>
                    <a:bodyPr/>
                    <a:lstStyle/>
                    <a:p>
                      <a:pPr algn="ctr" fontAlgn="b"/>
                      <a:r>
                        <a:rPr lang="en-US" sz="1600" b="0" i="0" u="none" strike="noStrike">
                          <a:solidFill>
                            <a:srgbClr val="000000"/>
                          </a:solidFill>
                          <a:latin typeface="Calibri"/>
                        </a:rPr>
                        <a:t>1.94</a:t>
                      </a:r>
                    </a:p>
                  </a:txBody>
                  <a:tcPr marL="0" marR="0" marT="0" marB="0" anchor="b"/>
                </a:tc>
                <a:tc>
                  <a:txBody>
                    <a:bodyPr/>
                    <a:lstStyle/>
                    <a:p>
                      <a:pPr algn="ctr" fontAlgn="b"/>
                      <a:r>
                        <a:rPr lang="en-US" sz="1600" b="0" i="0" u="none" strike="noStrike">
                          <a:solidFill>
                            <a:srgbClr val="000000"/>
                          </a:solidFill>
                          <a:latin typeface="Calibri"/>
                        </a:rPr>
                        <a:t>85.71</a:t>
                      </a:r>
                    </a:p>
                  </a:txBody>
                  <a:tcPr marL="0" marR="0" marT="0" marB="0" anchor="b"/>
                </a:tc>
                <a:tc>
                  <a:txBody>
                    <a:bodyPr/>
                    <a:lstStyle/>
                    <a:p>
                      <a:pPr algn="ctr" fontAlgn="b"/>
                      <a:r>
                        <a:rPr lang="en-US" sz="1600" b="0" i="0" u="none" strike="noStrike">
                          <a:solidFill>
                            <a:srgbClr val="000000"/>
                          </a:solidFill>
                          <a:latin typeface="Calibri"/>
                        </a:rPr>
                        <a:t>98.17</a:t>
                      </a:r>
                    </a:p>
                  </a:txBody>
                  <a:tcPr marL="0" marR="0" marT="0" marB="0" anchor="b"/>
                </a:tc>
                <a:tc>
                  <a:txBody>
                    <a:bodyPr/>
                    <a:lstStyle/>
                    <a:p>
                      <a:pPr algn="ctr" fontAlgn="b"/>
                      <a:r>
                        <a:rPr lang="en-US" sz="1600" b="1" i="0" u="none" strike="noStrike" dirty="0">
                          <a:solidFill>
                            <a:srgbClr val="000000"/>
                          </a:solidFill>
                          <a:latin typeface="Calibri"/>
                        </a:rPr>
                        <a:t>C</a:t>
                      </a:r>
                    </a:p>
                  </a:txBody>
                  <a:tcPr marL="0" marR="0" marT="0" marB="0" anchor="b"/>
                </a:tc>
              </a:tr>
              <a:tr h="328512">
                <a:tc>
                  <a:txBody>
                    <a:bodyPr/>
                    <a:lstStyle/>
                    <a:p>
                      <a:pPr algn="ctr" fontAlgn="b"/>
                      <a:r>
                        <a:rPr lang="en-US" sz="1600" b="1" i="0" u="none" strike="noStrike" dirty="0" err="1">
                          <a:solidFill>
                            <a:srgbClr val="000000"/>
                          </a:solidFill>
                          <a:latin typeface="Calibri"/>
                        </a:rPr>
                        <a:t>Min.p</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13</a:t>
                      </a:r>
                    </a:p>
                  </a:txBody>
                  <a:tcPr marL="0" marR="0" marT="0" marB="0" anchor="b"/>
                </a:tc>
                <a:tc>
                  <a:txBody>
                    <a:bodyPr/>
                    <a:lstStyle/>
                    <a:p>
                      <a:pPr algn="ctr" fontAlgn="b"/>
                      <a:r>
                        <a:rPr lang="en-US" sz="1600" b="0" i="0" u="none" strike="noStrike">
                          <a:solidFill>
                            <a:srgbClr val="000000"/>
                          </a:solidFill>
                          <a:latin typeface="Calibri"/>
                        </a:rPr>
                        <a:t>4843</a:t>
                      </a:r>
                    </a:p>
                  </a:txBody>
                  <a:tcPr marL="0" marR="0" marT="0" marB="0" anchor="b"/>
                </a:tc>
                <a:tc>
                  <a:txBody>
                    <a:bodyPr/>
                    <a:lstStyle/>
                    <a:p>
                      <a:pPr algn="ctr" fontAlgn="b"/>
                      <a:r>
                        <a:rPr lang="en-US" sz="1600" b="0" i="0" u="none" strike="noStrike">
                          <a:solidFill>
                            <a:srgbClr val="000000"/>
                          </a:solidFill>
                          <a:latin typeface="Calibri"/>
                        </a:rPr>
                        <a:t>40</a:t>
                      </a:r>
                    </a:p>
                  </a:txBody>
                  <a:tcPr marL="0" marR="0" marT="0" marB="0" anchor="b"/>
                </a:tc>
                <a:tc>
                  <a:txBody>
                    <a:bodyPr/>
                    <a:lstStyle/>
                    <a:p>
                      <a:pPr algn="ctr" fontAlgn="b"/>
                      <a:r>
                        <a:rPr lang="en-US" sz="1600" b="0" i="0" u="none" strike="noStrike">
                          <a:solidFill>
                            <a:srgbClr val="000000"/>
                          </a:solidFill>
                          <a:latin typeface="Calibri"/>
                        </a:rPr>
                        <a:t>193720</a:t>
                      </a:r>
                    </a:p>
                  </a:txBody>
                  <a:tcPr marL="0" marR="0" marT="0" marB="0" anchor="b"/>
                </a:tc>
                <a:tc>
                  <a:txBody>
                    <a:bodyPr/>
                    <a:lstStyle/>
                    <a:p>
                      <a:pPr algn="ctr" fontAlgn="b"/>
                      <a:r>
                        <a:rPr lang="en-US" sz="1600" b="0" i="0" u="none" strike="noStrike">
                          <a:solidFill>
                            <a:srgbClr val="000000"/>
                          </a:solidFill>
                          <a:latin typeface="Calibri"/>
                        </a:rPr>
                        <a:t>1.08</a:t>
                      </a:r>
                    </a:p>
                  </a:txBody>
                  <a:tcPr marL="0" marR="0" marT="0" marB="0" anchor="b"/>
                </a:tc>
                <a:tc>
                  <a:txBody>
                    <a:bodyPr/>
                    <a:lstStyle/>
                    <a:p>
                      <a:pPr algn="ctr" fontAlgn="b"/>
                      <a:r>
                        <a:rPr lang="en-US" sz="1600" b="0" i="0" u="none" strike="noStrike">
                          <a:solidFill>
                            <a:srgbClr val="000000"/>
                          </a:solidFill>
                          <a:latin typeface="Calibri"/>
                        </a:rPr>
                        <a:t>92.86</a:t>
                      </a:r>
                    </a:p>
                  </a:txBody>
                  <a:tcPr marL="0" marR="0" marT="0" marB="0" anchor="b"/>
                </a:tc>
                <a:tc>
                  <a:txBody>
                    <a:bodyPr/>
                    <a:lstStyle/>
                    <a:p>
                      <a:pPr algn="ctr" fontAlgn="b"/>
                      <a:r>
                        <a:rPr lang="en-US" sz="1600" b="0" i="0" u="none" strike="noStrike">
                          <a:solidFill>
                            <a:srgbClr val="000000"/>
                          </a:solidFill>
                          <a:latin typeface="Calibri"/>
                        </a:rPr>
                        <a:t>99.25</a:t>
                      </a:r>
                    </a:p>
                  </a:txBody>
                  <a:tcPr marL="0" marR="0" marT="0" marB="0" anchor="b"/>
                </a:tc>
                <a:tc>
                  <a:txBody>
                    <a:bodyPr/>
                    <a:lstStyle/>
                    <a:p>
                      <a:pPr algn="ctr" fontAlgn="b"/>
                      <a:r>
                        <a:rPr lang="en-US" sz="1600" b="1" i="0" u="none" strike="noStrike" dirty="0">
                          <a:solidFill>
                            <a:srgbClr val="000000"/>
                          </a:solidFill>
                          <a:latin typeface="Calibri"/>
                        </a:rPr>
                        <a:t>C</a:t>
                      </a:r>
                    </a:p>
                  </a:txBody>
                  <a:tcPr marL="0" marR="0" marT="0" marB="0" anchor="b"/>
                </a:tc>
              </a:tr>
              <a:tr h="328512">
                <a:tc>
                  <a:txBody>
                    <a:bodyPr/>
                    <a:lstStyle/>
                    <a:p>
                      <a:pPr algn="ctr" fontAlgn="b"/>
                      <a:r>
                        <a:rPr lang="en-US" sz="1600" b="1" i="0" u="none" strike="noStrike" dirty="0" err="1">
                          <a:solidFill>
                            <a:srgbClr val="000000"/>
                          </a:solidFill>
                          <a:latin typeface="Calibri"/>
                        </a:rPr>
                        <a:t>S.Min.P</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a:solidFill>
                            <a:srgbClr val="000000"/>
                          </a:solidFill>
                          <a:latin typeface="Calibri"/>
                        </a:rPr>
                        <a:t>14</a:t>
                      </a:r>
                    </a:p>
                  </a:txBody>
                  <a:tcPr marL="0" marR="0" marT="0" marB="0" anchor="b"/>
                </a:tc>
                <a:tc>
                  <a:txBody>
                    <a:bodyPr/>
                    <a:lstStyle/>
                    <a:p>
                      <a:pPr algn="ctr" fontAlgn="b"/>
                      <a:r>
                        <a:rPr lang="en-US" sz="1600" b="0" i="0" u="none" strike="noStrike">
                          <a:solidFill>
                            <a:srgbClr val="000000"/>
                          </a:solidFill>
                          <a:latin typeface="Calibri"/>
                        </a:rPr>
                        <a:t>11203</a:t>
                      </a:r>
                    </a:p>
                  </a:txBody>
                  <a:tcPr marL="0" marR="0" marT="0" marB="0" anchor="b"/>
                </a:tc>
                <a:tc>
                  <a:txBody>
                    <a:bodyPr/>
                    <a:lstStyle/>
                    <a:p>
                      <a:pPr algn="ctr" fontAlgn="b"/>
                      <a:r>
                        <a:rPr lang="en-US" sz="1600" b="0" i="0" u="none" strike="noStrike">
                          <a:solidFill>
                            <a:srgbClr val="000000"/>
                          </a:solidFill>
                          <a:latin typeface="Calibri"/>
                        </a:rPr>
                        <a:t>12</a:t>
                      </a:r>
                    </a:p>
                  </a:txBody>
                  <a:tcPr marL="0" marR="0" marT="0" marB="0" anchor="b"/>
                </a:tc>
                <a:tc>
                  <a:txBody>
                    <a:bodyPr/>
                    <a:lstStyle/>
                    <a:p>
                      <a:pPr algn="ctr" fontAlgn="b"/>
                      <a:r>
                        <a:rPr lang="en-US" sz="1600" b="0" i="0" u="none" strike="noStrike">
                          <a:solidFill>
                            <a:srgbClr val="000000"/>
                          </a:solidFill>
                          <a:latin typeface="Calibri"/>
                        </a:rPr>
                        <a:t>134436</a:t>
                      </a:r>
                    </a:p>
                  </a:txBody>
                  <a:tcPr marL="0" marR="0" marT="0" marB="0" anchor="b"/>
                </a:tc>
                <a:tc>
                  <a:txBody>
                    <a:bodyPr/>
                    <a:lstStyle/>
                    <a:p>
                      <a:pPr algn="ctr" fontAlgn="b"/>
                      <a:r>
                        <a:rPr lang="en-US" sz="1600" b="0" i="0" u="none" strike="noStrike">
                          <a:solidFill>
                            <a:srgbClr val="000000"/>
                          </a:solidFill>
                          <a:latin typeface="Calibri"/>
                        </a:rPr>
                        <a:t>0.75</a:t>
                      </a:r>
                    </a:p>
                  </a:txBody>
                  <a:tcPr marL="0" marR="0" marT="0" marB="0" anchor="b"/>
                </a:tc>
                <a:tc>
                  <a:txBody>
                    <a:bodyPr/>
                    <a:lstStyle/>
                    <a:p>
                      <a:pPr algn="ctr" fontAlgn="b"/>
                      <a:r>
                        <a:rPr lang="en-US" sz="1600" b="0" i="0" u="none" strike="noStrike">
                          <a:solidFill>
                            <a:srgbClr val="000000"/>
                          </a:solidFill>
                          <a:latin typeface="Calibri"/>
                        </a:rPr>
                        <a:t>100.00</a:t>
                      </a:r>
                    </a:p>
                  </a:txBody>
                  <a:tcPr marL="0" marR="0" marT="0" marB="0" anchor="b"/>
                </a:tc>
                <a:tc>
                  <a:txBody>
                    <a:bodyPr/>
                    <a:lstStyle/>
                    <a:p>
                      <a:pPr algn="ctr" fontAlgn="b"/>
                      <a:r>
                        <a:rPr lang="en-US" sz="1600" b="0" i="0" u="none" strike="noStrike">
                          <a:solidFill>
                            <a:srgbClr val="000000"/>
                          </a:solidFill>
                          <a:latin typeface="Calibri"/>
                        </a:rPr>
                        <a:t>100.00</a:t>
                      </a:r>
                    </a:p>
                  </a:txBody>
                  <a:tcPr marL="0" marR="0" marT="0" marB="0" anchor="b"/>
                </a:tc>
                <a:tc>
                  <a:txBody>
                    <a:bodyPr/>
                    <a:lstStyle/>
                    <a:p>
                      <a:pPr algn="ctr" fontAlgn="b"/>
                      <a:r>
                        <a:rPr lang="en-US" sz="1600" b="1" i="0" u="none" strike="noStrike" dirty="0">
                          <a:solidFill>
                            <a:srgbClr val="000000"/>
                          </a:solidFill>
                          <a:latin typeface="Calibri"/>
                        </a:rPr>
                        <a:t>C</a:t>
                      </a:r>
                    </a:p>
                  </a:txBody>
                  <a:tcPr marL="0" marR="0" marT="0" marB="0" anchor="b"/>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srcRect/>
          <a:stretch>
            <a:fillRect/>
          </a:stretch>
        </p:blipFill>
        <p:spPr bwMode="auto">
          <a:xfrm>
            <a:off x="0" y="1524000"/>
            <a:ext cx="9144000" cy="571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457200">
              <a:schemeClr val="bg2">
                <a:lumMod val="50000"/>
              </a:schemeClr>
            </a:innerShdw>
          </a:effectLst>
        </p:spPr>
      </p:pic>
      <p:sp>
        <p:nvSpPr>
          <p:cNvPr id="3" name="Rectangle 2"/>
          <p:cNvSpPr/>
          <p:nvPr/>
        </p:nvSpPr>
        <p:spPr>
          <a:xfrm>
            <a:off x="609600" y="304800"/>
            <a:ext cx="1752600" cy="646331"/>
          </a:xfrm>
          <a:prstGeom prst="rect">
            <a:avLst/>
          </a:prstGeom>
        </p:spPr>
        <p:txBody>
          <a:bodyPr wrap="square">
            <a:spAutoFit/>
          </a:bodyPr>
          <a:lstStyle/>
          <a:p>
            <a:r>
              <a:rPr lang="en-US" sz="3600" cap="small" dirty="0" smtClean="0">
                <a:solidFill>
                  <a:schemeClr val="tx2"/>
                </a:solidFill>
                <a:latin typeface="+mj-lt"/>
                <a:ea typeface="+mj-ea"/>
                <a:cs typeface="+mj-cs"/>
              </a:rPr>
              <a:t>Cont</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sz="3200" dirty="0" smtClean="0">
                <a:latin typeface="Times New Roman" pitchFamily="18" charset="0"/>
                <a:cs typeface="Times New Roman" pitchFamily="18" charset="0"/>
              </a:rPr>
              <a:t>agenda</a:t>
            </a:r>
            <a:endParaRPr lang="en-US" dirty="0"/>
          </a:p>
        </p:txBody>
      </p:sp>
      <p:sp>
        <p:nvSpPr>
          <p:cNvPr id="3" name="Content Placeholder 2"/>
          <p:cNvSpPr>
            <a:spLocks noGrp="1"/>
          </p:cNvSpPr>
          <p:nvPr>
            <p:ph sz="quarter" idx="1"/>
          </p:nvPr>
        </p:nvSpPr>
        <p:spPr>
          <a:xfrm>
            <a:off x="457200" y="1371600"/>
            <a:ext cx="7467600" cy="4873752"/>
          </a:xfrm>
        </p:spPr>
        <p:txBody>
          <a:bodyPr>
            <a:normAutofit lnSpcReduction="10000"/>
          </a:bodyPr>
          <a:lstStyle/>
          <a:p>
            <a:r>
              <a:rPr lang="en-US" sz="2000" dirty="0" smtClean="0">
                <a:latin typeface="Times New Roman" pitchFamily="18" charset="0"/>
                <a:cs typeface="Times New Roman" pitchFamily="18" charset="0"/>
              </a:rPr>
              <a:t>introduction</a:t>
            </a:r>
          </a:p>
          <a:p>
            <a:pPr lvl="0"/>
            <a:r>
              <a:rPr lang="en-US" sz="2000" dirty="0" smtClean="0">
                <a:latin typeface="Times New Roman" pitchFamily="18" charset="0"/>
                <a:cs typeface="Times New Roman" pitchFamily="18" charset="0"/>
              </a:rPr>
              <a:t>About the </a:t>
            </a:r>
            <a:r>
              <a:rPr lang="en-US" sz="2000" dirty="0" smtClean="0">
                <a:latin typeface="Times New Roman" pitchFamily="18" charset="0"/>
                <a:cs typeface="Times New Roman" pitchFamily="18" charset="0"/>
              </a:rPr>
              <a:t>company</a:t>
            </a:r>
          </a:p>
          <a:p>
            <a:r>
              <a:rPr lang="en-US" sz="2000" dirty="0" smtClean="0">
                <a:latin typeface="Times New Roman" pitchFamily="18" charset="0"/>
                <a:cs typeface="Times New Roman" pitchFamily="18" charset="0"/>
              </a:rPr>
              <a:t>Literature </a:t>
            </a:r>
            <a:r>
              <a:rPr lang="en-US" sz="2000" dirty="0" smtClean="0">
                <a:latin typeface="Times New Roman" pitchFamily="18" charset="0"/>
                <a:cs typeface="Times New Roman" pitchFamily="18" charset="0"/>
              </a:rPr>
              <a:t>Review</a:t>
            </a:r>
          </a:p>
          <a:p>
            <a:pPr lvl="0"/>
            <a:r>
              <a:rPr lang="en-US" sz="2000" dirty="0" smtClean="0">
                <a:latin typeface="Times New Roman" pitchFamily="18" charset="0"/>
                <a:cs typeface="Times New Roman" pitchFamily="18" charset="0"/>
              </a:rPr>
              <a:t>Problem </a:t>
            </a:r>
            <a:r>
              <a:rPr lang="en-US" sz="2000" dirty="0" smtClean="0">
                <a:latin typeface="Times New Roman" pitchFamily="18" charset="0"/>
                <a:cs typeface="Times New Roman" pitchFamily="18" charset="0"/>
              </a:rPr>
              <a:t>Statement</a:t>
            </a:r>
          </a:p>
          <a:p>
            <a:pPr lvl="0"/>
            <a:r>
              <a:rPr lang="en-US" sz="2000" dirty="0" smtClean="0">
                <a:latin typeface="Times New Roman" pitchFamily="18" charset="0"/>
                <a:cs typeface="Times New Roman" pitchFamily="18" charset="0"/>
              </a:rPr>
              <a:t>Methodology</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ABC </a:t>
            </a:r>
            <a:r>
              <a:rPr lang="en-US" sz="2000" dirty="0" smtClean="0">
                <a:latin typeface="Times New Roman" pitchFamily="18" charset="0"/>
                <a:cs typeface="Times New Roman" pitchFamily="18" charset="0"/>
              </a:rPr>
              <a:t>Classification</a:t>
            </a:r>
          </a:p>
          <a:p>
            <a:pPr lvl="0"/>
            <a:r>
              <a:rPr lang="en-US" sz="2000" dirty="0" smtClean="0">
                <a:latin typeface="Times New Roman" pitchFamily="18" charset="0"/>
                <a:cs typeface="Times New Roman" pitchFamily="18" charset="0"/>
              </a:rPr>
              <a:t>Demand </a:t>
            </a:r>
            <a:r>
              <a:rPr lang="en-US" sz="2000" dirty="0" smtClean="0">
                <a:latin typeface="Times New Roman" pitchFamily="18" charset="0"/>
                <a:cs typeface="Times New Roman" pitchFamily="18" charset="0"/>
              </a:rPr>
              <a:t>Forecasting</a:t>
            </a:r>
          </a:p>
          <a:p>
            <a:r>
              <a:rPr lang="en-US" sz="2000" dirty="0" smtClean="0">
                <a:latin typeface="Times New Roman" pitchFamily="18" charset="0"/>
                <a:cs typeface="Times New Roman" pitchFamily="18" charset="0"/>
              </a:rPr>
              <a:t>Inventory Costs</a:t>
            </a:r>
          </a:p>
          <a:p>
            <a:r>
              <a:rPr lang="en-US" sz="2000" dirty="0" smtClean="0">
                <a:latin typeface="Times New Roman" pitchFamily="18" charset="0"/>
                <a:cs typeface="Times New Roman" pitchFamily="18" charset="0"/>
              </a:rPr>
              <a:t>Inventory Management Models</a:t>
            </a:r>
          </a:p>
          <a:p>
            <a:r>
              <a:rPr lang="en-US" sz="2000" dirty="0" smtClean="0">
                <a:latin typeface="Times New Roman" pitchFamily="18" charset="0"/>
                <a:cs typeface="Times New Roman" pitchFamily="18" charset="0"/>
              </a:rPr>
              <a:t>Model Formation</a:t>
            </a:r>
          </a:p>
          <a:p>
            <a:r>
              <a:rPr lang="en-US" sz="2000" dirty="0" smtClean="0">
                <a:latin typeface="Times New Roman" pitchFamily="18" charset="0"/>
                <a:cs typeface="Times New Roman" pitchFamily="18" charset="0"/>
              </a:rPr>
              <a:t>Results and discussion</a:t>
            </a:r>
          </a:p>
          <a:p>
            <a:r>
              <a:rPr lang="en-US" sz="2000" dirty="0" smtClean="0">
                <a:latin typeface="Times New Roman" pitchFamily="18" charset="0"/>
                <a:cs typeface="Times New Roman" pitchFamily="18" charset="0"/>
              </a:rPr>
              <a:t>Conclusion</a:t>
            </a:r>
          </a:p>
          <a:p>
            <a:r>
              <a:rPr lang="en-US" sz="2000" dirty="0" smtClean="0">
                <a:latin typeface="Times New Roman" pitchFamily="18" charset="0"/>
                <a:cs typeface="Times New Roman" pitchFamily="18" charset="0"/>
              </a:rPr>
              <a:t>Recommendation</a:t>
            </a:r>
          </a:p>
          <a:p>
            <a:pPr lvl="0"/>
            <a:endParaRPr lang="en-US" sz="2000" dirty="0" smtClean="0">
              <a:latin typeface="Times New Roman" pitchFamily="18" charset="0"/>
              <a:cs typeface="Times New Roman" pitchFamily="18" charset="0"/>
            </a:endParaRPr>
          </a:p>
          <a:p>
            <a:pPr lvl="0"/>
            <a:endParaRPr lang="en-US" sz="20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600" dirty="0" smtClean="0"/>
              <a:t>Cont…</a:t>
            </a:r>
            <a:endParaRPr lang="ar-SA" sz="3600" dirty="0"/>
          </a:p>
        </p:txBody>
      </p:sp>
      <p:pic>
        <p:nvPicPr>
          <p:cNvPr id="4" name="Content Placeholder 3"/>
          <p:cNvPicPr>
            <a:picLocks noGrp="1" noChangeAspect="1" noChangeArrowheads="1"/>
          </p:cNvPicPr>
          <p:nvPr>
            <p:ph sz="quarter" idx="1"/>
          </p:nvPr>
        </p:nvPicPr>
        <p:blipFill>
          <a:blip r:embed="rId2" cstate="print"/>
          <a:srcRect/>
          <a:stretch>
            <a:fillRect/>
          </a:stretch>
        </p:blipFill>
        <p:spPr bwMode="auto">
          <a:xfrm>
            <a:off x="457200" y="1447800"/>
            <a:ext cx="7837098" cy="4419600"/>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4000" dirty="0" smtClean="0">
                <a:latin typeface="Times New Roman" pitchFamily="18" charset="0"/>
                <a:cs typeface="Times New Roman" pitchFamily="18" charset="0"/>
              </a:rPr>
              <a:t>Demand forecasting </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defRPr/>
            </a:pPr>
            <a:r>
              <a:rPr lang="en-US" sz="2000" dirty="0" smtClean="0">
                <a:latin typeface="Times New Roman" pitchFamily="18" charset="0"/>
                <a:cs typeface="Times New Roman" pitchFamily="18" charset="0"/>
              </a:rPr>
              <a:t>Demand forecasting is often the first critical step in any planning activity especially inventory planning.</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The purpose of demand forecasting is for companies to determine the required quantity of parts that need to be ordered.</a:t>
            </a:r>
          </a:p>
          <a:p>
            <a:pPr>
              <a:buNone/>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Forecasts can be made for various timeframes</a:t>
            </a:r>
          </a:p>
          <a:p>
            <a:pPr algn="just">
              <a:buFont typeface="Wingdings" pitchFamily="2" charset="2"/>
              <a:buChar char="Ø"/>
            </a:pPr>
            <a:r>
              <a:rPr lang="en-US" sz="2000" dirty="0" smtClean="0">
                <a:latin typeface="Times New Roman" pitchFamily="18" charset="0"/>
                <a:cs typeface="Times New Roman" pitchFamily="18" charset="0"/>
              </a:rPr>
              <a:t>Short-term</a:t>
            </a:r>
          </a:p>
          <a:p>
            <a:pPr algn="just">
              <a:buFont typeface="Wingdings" pitchFamily="2" charset="2"/>
              <a:buChar char="Ø"/>
            </a:pPr>
            <a:r>
              <a:rPr lang="en-US" sz="2000" dirty="0" smtClean="0">
                <a:latin typeface="Times New Roman" pitchFamily="18" charset="0"/>
                <a:cs typeface="Times New Roman" pitchFamily="18" charset="0"/>
              </a:rPr>
              <a:t>Mid-term</a:t>
            </a:r>
          </a:p>
          <a:p>
            <a:pPr algn="just">
              <a:buFont typeface="Wingdings" pitchFamily="2" charset="2"/>
              <a:buChar char="Ø"/>
            </a:pPr>
            <a:r>
              <a:rPr lang="en-US" sz="2000" dirty="0" smtClean="0">
                <a:latin typeface="Times New Roman" pitchFamily="18" charset="0"/>
                <a:cs typeface="Times New Roman" pitchFamily="18" charset="0"/>
              </a:rPr>
              <a:t>Long-term</a:t>
            </a:r>
          </a:p>
          <a:p>
            <a:pPr algn="just">
              <a:buFont typeface="Wingdings" pitchFamily="2" charset="2"/>
              <a:buChar char="Ø"/>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We have 3 years data of demand divided in 36 months, for 14 items</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methods </a:t>
            </a:r>
            <a:endParaRPr lang="en-US" dirty="0"/>
          </a:p>
        </p:txBody>
      </p:sp>
      <p:sp>
        <p:nvSpPr>
          <p:cNvPr id="3" name="Content Placeholder 2"/>
          <p:cNvSpPr>
            <a:spLocks noGrp="1"/>
          </p:cNvSpPr>
          <p:nvPr>
            <p:ph sz="quarter" idx="1"/>
          </p:nvPr>
        </p:nvSpPr>
        <p:spPr/>
        <p:txBody>
          <a:bodyPr>
            <a:noAutofit/>
          </a:bodyPr>
          <a:lstStyle/>
          <a:p>
            <a:pPr>
              <a:lnSpc>
                <a:spcPct val="150000"/>
              </a:lnSpc>
            </a:pPr>
            <a:r>
              <a:rPr lang="en-US" b="1" dirty="0" smtClean="0">
                <a:latin typeface="Times New Roman" pitchFamily="18" charset="0"/>
                <a:cs typeface="Times New Roman" pitchFamily="18" charset="0"/>
              </a:rPr>
              <a:t>Naïve Approach       </a:t>
            </a:r>
          </a:p>
          <a:p>
            <a:pPr>
              <a:lnSpc>
                <a:spcPct val="150000"/>
              </a:lnSpc>
            </a:pPr>
            <a:r>
              <a:rPr lang="en-US" b="1" dirty="0" smtClean="0">
                <a:latin typeface="Times New Roman" pitchFamily="18" charset="0"/>
                <a:cs typeface="Times New Roman" pitchFamily="18" charset="0"/>
              </a:rPr>
              <a:t>Moving Averages</a:t>
            </a:r>
          </a:p>
          <a:p>
            <a:pPr marL="346075" indent="-346075">
              <a:buFont typeface="Wingdings" pitchFamily="2" charset="2"/>
              <a:buChar char="Ø"/>
            </a:pPr>
            <a:r>
              <a:rPr lang="en-US" dirty="0" smtClean="0">
                <a:latin typeface="Times New Roman" pitchFamily="18" charset="0"/>
                <a:cs typeface="Times New Roman" pitchFamily="18" charset="0"/>
              </a:rPr>
              <a:t>Simple moving average </a:t>
            </a:r>
          </a:p>
          <a:p>
            <a:pPr marL="346075" indent="-346075">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a:lnSpc>
                <a:spcPct val="150000"/>
              </a:lnSpc>
            </a:pPr>
            <a:r>
              <a:rPr lang="en-US" b="1" dirty="0" smtClean="0">
                <a:latin typeface="Times New Roman" pitchFamily="18" charset="0"/>
                <a:cs typeface="Times New Roman" pitchFamily="18" charset="0"/>
              </a:rPr>
              <a:t>Exponential Smoothing   </a:t>
            </a:r>
          </a:p>
        </p:txBody>
      </p:sp>
      <p:pic>
        <p:nvPicPr>
          <p:cNvPr id="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3400" y="1752600"/>
            <a:ext cx="1368152" cy="427548"/>
          </a:xfrm>
          <a:prstGeom prst="rect">
            <a:avLst/>
          </a:prstGeom>
          <a:noFill/>
        </p:spPr>
      </p:pic>
      <p:pic>
        <p:nvPicPr>
          <p:cNvPr id="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2667000"/>
            <a:ext cx="3384376" cy="632174"/>
          </a:xfrm>
          <a:prstGeom prst="rect">
            <a:avLst/>
          </a:prstGeom>
          <a:noFill/>
        </p:spPr>
      </p:pic>
      <p:pic>
        <p:nvPicPr>
          <p:cNvPr id="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3886200"/>
            <a:ext cx="3326769" cy="432048"/>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Criteria for choosing time series methods</a:t>
            </a:r>
            <a:endParaRPr lang="ar-SA" dirty="0"/>
          </a:p>
        </p:txBody>
      </p:sp>
      <p:sp>
        <p:nvSpPr>
          <p:cNvPr id="4" name="Content Placeholder 3"/>
          <p:cNvSpPr>
            <a:spLocks noGrp="1"/>
          </p:cNvSpPr>
          <p:nvPr>
            <p:ph sz="quarter" idx="1"/>
          </p:nvPr>
        </p:nvSpPr>
        <p:spPr/>
        <p:txBody>
          <a:bodyPr/>
          <a:lstStyle/>
          <a:p>
            <a:r>
              <a:rPr lang="en-US" dirty="0" smtClean="0">
                <a:latin typeface="Times New Roman" pitchFamily="18" charset="0"/>
                <a:cs typeface="Times New Roman" pitchFamily="18" charset="0"/>
              </a:rPr>
              <a:t>Mean absolute deviation (MAD)</a:t>
            </a:r>
          </a:p>
          <a:p>
            <a:endParaRPr lang="en-US" dirty="0" smtClean="0"/>
          </a:p>
          <a:p>
            <a:endParaRPr lang="en-US" dirty="0" smtClean="0"/>
          </a:p>
          <a:p>
            <a:endParaRPr lang="en-US" dirty="0" smtClean="0"/>
          </a:p>
          <a:p>
            <a:endParaRPr lang="en-US" dirty="0" smtClean="0"/>
          </a:p>
          <a:p>
            <a:r>
              <a:rPr lang="en-US" dirty="0" smtClean="0">
                <a:latin typeface="Times New Roman" pitchFamily="18" charset="0"/>
                <a:cs typeface="Times New Roman" pitchFamily="18" charset="0"/>
              </a:rPr>
              <a:t>Mean absolute percent error (MAPE)</a:t>
            </a:r>
          </a:p>
          <a:p>
            <a:pPr>
              <a:buNone/>
            </a:pPr>
            <a:endParaRPr lang="en-US" dirty="0" smtClean="0"/>
          </a:p>
          <a:p>
            <a:pPr>
              <a:buNone/>
            </a:pPr>
            <a:endParaRPr lang="ar-SA" dirty="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90800" y="2514600"/>
            <a:ext cx="2016224" cy="735329"/>
          </a:xfrm>
          <a:prstGeom prst="rect">
            <a:avLst/>
          </a:prstGeom>
          <a:noFill/>
        </p:spPr>
      </p:pic>
      <p:sp>
        <p:nvSpPr>
          <p:cNvPr id="6" name="Oval 5"/>
          <p:cNvSpPr/>
          <p:nvPr/>
        </p:nvSpPr>
        <p:spPr>
          <a:xfrm>
            <a:off x="1676400" y="2133600"/>
            <a:ext cx="3857625" cy="1357312"/>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724400"/>
            <a:ext cx="3158987" cy="625542"/>
          </a:xfrm>
          <a:prstGeom prst="rect">
            <a:avLst/>
          </a:prstGeom>
          <a:noFill/>
        </p:spPr>
      </p:pic>
      <p:sp>
        <p:nvSpPr>
          <p:cNvPr id="8" name="Oval 7"/>
          <p:cNvSpPr/>
          <p:nvPr/>
        </p:nvSpPr>
        <p:spPr>
          <a:xfrm>
            <a:off x="1600200" y="4343400"/>
            <a:ext cx="3857625" cy="1357312"/>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52400" y="3657600"/>
            <a:ext cx="5562600" cy="29718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762000" y="4419600"/>
            <a:ext cx="3657600" cy="1477328"/>
          </a:xfrm>
          <a:prstGeom prst="rect">
            <a:avLst/>
          </a:prstGeom>
          <a:noFill/>
        </p:spPr>
        <p:txBody>
          <a:bodyPr wrap="square" rtlCol="0">
            <a:spAutoFit/>
          </a:bodyPr>
          <a:lstStyle/>
          <a:p>
            <a:pPr>
              <a:buNone/>
            </a:pPr>
            <a:endParaRPr lang="en-US" dirty="0" smtClean="0">
              <a:latin typeface="Times New Roman" pitchFamily="18" charset="0"/>
              <a:cs typeface="Times New Roman" pitchFamily="18" charset="0"/>
            </a:endParaRPr>
          </a:p>
          <a:p>
            <a:pPr>
              <a:buNone/>
            </a:pPr>
            <a:r>
              <a:rPr lang="en-US" sz="5400" dirty="0" smtClean="0">
                <a:latin typeface="Times New Roman" pitchFamily="18" charset="0"/>
                <a:cs typeface="Times New Roman" pitchFamily="18" charset="0"/>
              </a:rPr>
              <a:t>Excel sheet  </a:t>
            </a:r>
            <a:endParaRPr lang="ar-JO" sz="5400" dirty="0" smtClean="0">
              <a:latin typeface="Times New Roman" pitchFamily="18" charset="0"/>
              <a:cs typeface="Times New Roman" pitchFamily="18" charset="0"/>
            </a:endParaRPr>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228600"/>
          <a:ext cx="8915400" cy="1940560"/>
        </p:xfrm>
        <a:graphic>
          <a:graphicData uri="http://schemas.openxmlformats.org/drawingml/2006/table">
            <a:tbl>
              <a:tblPr firstRow="1" bandRow="1">
                <a:tableStyleId>{5C22544A-7EE6-4342-B048-85BDC9FD1C3A}</a:tableStyleId>
              </a:tblPr>
              <a:tblGrid>
                <a:gridCol w="2971800"/>
                <a:gridCol w="2971800"/>
                <a:gridCol w="2971800"/>
              </a:tblGrid>
              <a:tr h="457200">
                <a:tc>
                  <a:txBody>
                    <a:bodyPr/>
                    <a:lstStyle/>
                    <a:p>
                      <a:pPr marL="0" marR="0" algn="ctr">
                        <a:lnSpc>
                          <a:spcPct val="115000"/>
                        </a:lnSpc>
                        <a:spcBef>
                          <a:spcPts val="0"/>
                        </a:spcBef>
                        <a:spcAft>
                          <a:spcPts val="0"/>
                        </a:spcAft>
                      </a:pPr>
                      <a:r>
                        <a:rPr lang="en-US" sz="1800" b="1" dirty="0">
                          <a:solidFill>
                            <a:schemeClr val="bg1"/>
                          </a:solidFill>
                          <a:latin typeface="Times New Roman" pitchFamily="18" charset="0"/>
                          <a:ea typeface="Times New Roman"/>
                          <a:cs typeface="Times New Roman" pitchFamily="18" charset="0"/>
                        </a:rPr>
                        <a:t>product</a:t>
                      </a:r>
                    </a:p>
                  </a:txBody>
                  <a:tcPr marL="68580" marR="68580" marT="0" marB="0" anchor="b"/>
                </a:tc>
                <a:tc>
                  <a:txBody>
                    <a:bodyPr/>
                    <a:lstStyle/>
                    <a:p>
                      <a:pPr marL="0" marR="0" algn="ctr">
                        <a:lnSpc>
                          <a:spcPct val="115000"/>
                        </a:lnSpc>
                        <a:spcBef>
                          <a:spcPts val="0"/>
                        </a:spcBef>
                        <a:spcAft>
                          <a:spcPts val="0"/>
                        </a:spcAft>
                      </a:pPr>
                      <a:r>
                        <a:rPr lang="en-US" sz="1800" b="1" dirty="0">
                          <a:solidFill>
                            <a:schemeClr val="bg1"/>
                          </a:solidFill>
                          <a:latin typeface="Times New Roman" pitchFamily="18" charset="0"/>
                          <a:ea typeface="Times New Roman"/>
                          <a:cs typeface="Times New Roman" pitchFamily="18" charset="0"/>
                        </a:rPr>
                        <a:t>ABC</a:t>
                      </a:r>
                    </a:p>
                  </a:txBody>
                  <a:tcPr marL="68580" marR="68580" marT="0" marB="0" anchor="b"/>
                </a:tc>
                <a:tc>
                  <a:txBody>
                    <a:bodyPr/>
                    <a:lstStyle/>
                    <a:p>
                      <a:pPr marL="0" marR="0" algn="ctr">
                        <a:lnSpc>
                          <a:spcPct val="115000"/>
                        </a:lnSpc>
                        <a:spcBef>
                          <a:spcPts val="0"/>
                        </a:spcBef>
                        <a:spcAft>
                          <a:spcPts val="0"/>
                        </a:spcAft>
                      </a:pPr>
                      <a:r>
                        <a:rPr lang="en-US" sz="1800" b="1" dirty="0">
                          <a:solidFill>
                            <a:schemeClr val="bg1"/>
                          </a:solidFill>
                          <a:latin typeface="Times New Roman" pitchFamily="18" charset="0"/>
                          <a:ea typeface="Times New Roman"/>
                          <a:cs typeface="Times New Roman" pitchFamily="18" charset="0"/>
                        </a:rPr>
                        <a:t>Chosen Type of Forecasting</a:t>
                      </a:r>
                    </a:p>
                  </a:txBody>
                  <a:tcPr marL="68580" marR="68580" marT="0" marB="0" anchor="b"/>
                </a:tc>
              </a:tr>
              <a:tr h="370840">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Max. </a:t>
                      </a:r>
                      <a:r>
                        <a:rPr lang="en-US" sz="1600" dirty="0" err="1">
                          <a:solidFill>
                            <a:srgbClr val="000000"/>
                          </a:solidFill>
                          <a:latin typeface="Times New Roman" pitchFamily="18" charset="0"/>
                          <a:ea typeface="Times New Roman"/>
                          <a:cs typeface="Times New Roman" pitchFamily="18" charset="0"/>
                        </a:rPr>
                        <a:t>Str</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latin typeface="Times New Roman" pitchFamily="18" charset="0"/>
                          <a:ea typeface="Times New Roman"/>
                          <a:cs typeface="Times New Roman" pitchFamily="18" charset="0"/>
                        </a:rPr>
                        <a:t>A</a:t>
                      </a:r>
                      <a:endParaRPr lang="en-US" sz="1600">
                        <a:latin typeface="Times New Roman" pitchFamily="18" charset="0"/>
                        <a:ea typeface="Times New Roman"/>
                        <a:cs typeface="Times New Roman" pitchFamily="18" charset="0"/>
                      </a:endParaRP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5 Simple Moving Average</a:t>
                      </a:r>
                      <a:endParaRPr lang="en-US" sz="1600" b="0" dirty="0">
                        <a:latin typeface="Times New Roman" pitchFamily="18" charset="0"/>
                        <a:ea typeface="Times New Roman"/>
                        <a:cs typeface="Times New Roman" pitchFamily="18" charset="0"/>
                      </a:endParaRPr>
                    </a:p>
                  </a:txBody>
                  <a:tcPr marL="68580" marR="68580" marT="0" marB="0"/>
                </a:tc>
              </a:tr>
              <a:tr h="370840">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XL. </a:t>
                      </a:r>
                      <a:r>
                        <a:rPr lang="en-US" sz="1600" dirty="0" err="1">
                          <a:solidFill>
                            <a:srgbClr val="000000"/>
                          </a:solidFill>
                          <a:latin typeface="Times New Roman" pitchFamily="18" charset="0"/>
                          <a:ea typeface="Times New Roman"/>
                          <a:cs typeface="Times New Roman" pitchFamily="18" charset="0"/>
                        </a:rPr>
                        <a:t>Str</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A</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5 Simple Moving Average</a:t>
                      </a:r>
                      <a:endParaRPr lang="en-US" sz="1600" b="0" dirty="0">
                        <a:latin typeface="Times New Roman" pitchFamily="18" charset="0"/>
                        <a:ea typeface="Times New Roman"/>
                        <a:cs typeface="Times New Roman" pitchFamily="18" charset="0"/>
                      </a:endParaRPr>
                    </a:p>
                  </a:txBody>
                  <a:tcPr marL="68580" marR="68580" marT="0" marB="0"/>
                </a:tc>
              </a:tr>
              <a:tr h="370840">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Max. </a:t>
                      </a:r>
                      <a:r>
                        <a:rPr lang="en-US" sz="1600" dirty="0" err="1">
                          <a:solidFill>
                            <a:srgbClr val="000000"/>
                          </a:solidFill>
                          <a:latin typeface="Times New Roman" pitchFamily="18" charset="0"/>
                          <a:ea typeface="Times New Roman"/>
                          <a:cs typeface="Times New Roman" pitchFamily="18" charset="0"/>
                        </a:rPr>
                        <a:t>Sh</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A</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5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Mid. </a:t>
                      </a:r>
                      <a:r>
                        <a:rPr lang="en-US" sz="1600" dirty="0" err="1">
                          <a:solidFill>
                            <a:srgbClr val="000000"/>
                          </a:solidFill>
                          <a:latin typeface="Times New Roman" pitchFamily="18" charset="0"/>
                          <a:ea typeface="Times New Roman"/>
                          <a:cs typeface="Times New Roman" pitchFamily="18" charset="0"/>
                        </a:rPr>
                        <a:t>Str</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latin typeface="Times New Roman" pitchFamily="18" charset="0"/>
                          <a:ea typeface="Times New Roman"/>
                          <a:cs typeface="Times New Roman" pitchFamily="18" charset="0"/>
                        </a:rPr>
                        <a:t>A</a:t>
                      </a:r>
                      <a:endParaRPr lang="en-US" sz="1600" dirty="0">
                        <a:latin typeface="Times New Roman" pitchFamily="18" charset="0"/>
                        <a:ea typeface="Times New Roman"/>
                        <a:cs typeface="Times New Roman" pitchFamily="18" charset="0"/>
                      </a:endParaRP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5 Simple Moving Average</a:t>
                      </a:r>
                      <a:endParaRPr lang="en-US" sz="1600" b="0" dirty="0">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7" name="Table 6"/>
          <p:cNvGraphicFramePr>
            <a:graphicFrameLocks noGrp="1"/>
          </p:cNvGraphicFramePr>
          <p:nvPr/>
        </p:nvGraphicFramePr>
        <p:xfrm>
          <a:off x="0" y="2209800"/>
          <a:ext cx="8915400" cy="259588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marL="0" marR="0" algn="ctr" rtl="0" eaLnBrk="1" latinLnBrk="0" hangingPunct="1">
                        <a:lnSpc>
                          <a:spcPct val="115000"/>
                        </a:lnSpc>
                        <a:spcBef>
                          <a:spcPts val="0"/>
                        </a:spcBef>
                        <a:spcAft>
                          <a:spcPts val="0"/>
                        </a:spcAft>
                      </a:pPr>
                      <a:r>
                        <a:rPr kumimoji="0" lang="en-US" sz="1600" kern="1200" dirty="0" err="1">
                          <a:solidFill>
                            <a:srgbClr val="000000"/>
                          </a:solidFill>
                          <a:latin typeface="Times New Roman" pitchFamily="18" charset="0"/>
                          <a:ea typeface="Times New Roman"/>
                          <a:cs typeface="Times New Roman" pitchFamily="18" charset="0"/>
                        </a:rPr>
                        <a:t>Mid.Sh</a:t>
                      </a:r>
                      <a:endParaRPr kumimoji="0" lang="en-US" sz="1600" kern="1200" dirty="0">
                        <a:solidFill>
                          <a:srgbClr val="000000"/>
                        </a:solidFill>
                        <a:latin typeface="Times New Roman" pitchFamily="18" charset="0"/>
                        <a:ea typeface="Times New Roman"/>
                        <a:cs typeface="Times New Roman" pitchFamily="18" charset="0"/>
                      </a:endParaRP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5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Xl. </a:t>
                      </a:r>
                      <a:r>
                        <a:rPr kumimoji="0" lang="en-US" sz="1600" kern="1200" dirty="0" err="1">
                          <a:solidFill>
                            <a:srgbClr val="000000"/>
                          </a:solidFill>
                          <a:latin typeface="Times New Roman" pitchFamily="18" charset="0"/>
                          <a:ea typeface="Times New Roman"/>
                          <a:cs typeface="Times New Roman" pitchFamily="18" charset="0"/>
                        </a:rPr>
                        <a:t>Sh</a:t>
                      </a:r>
                      <a:endParaRPr kumimoji="0" lang="en-US" sz="1600" kern="1200" dirty="0">
                        <a:solidFill>
                          <a:srgbClr val="000000"/>
                        </a:solidFill>
                        <a:latin typeface="Times New Roman" pitchFamily="18" charset="0"/>
                        <a:ea typeface="Times New Roman"/>
                        <a:cs typeface="Times New Roman" pitchFamily="18" charset="0"/>
                      </a:endParaRP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3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Min. </a:t>
                      </a:r>
                      <a:r>
                        <a:rPr kumimoji="0" lang="en-US" sz="1600" kern="1200" dirty="0" err="1">
                          <a:solidFill>
                            <a:srgbClr val="000000"/>
                          </a:solidFill>
                          <a:latin typeface="Times New Roman" pitchFamily="18" charset="0"/>
                          <a:ea typeface="Times New Roman"/>
                          <a:cs typeface="Times New Roman" pitchFamily="18" charset="0"/>
                        </a:rPr>
                        <a:t>Str</a:t>
                      </a:r>
                      <a:endParaRPr kumimoji="0" lang="en-US" sz="1600" kern="1200" dirty="0">
                        <a:solidFill>
                          <a:srgbClr val="000000"/>
                        </a:solidFill>
                        <a:latin typeface="Times New Roman" pitchFamily="18" charset="0"/>
                        <a:ea typeface="Times New Roman"/>
                        <a:cs typeface="Times New Roman" pitchFamily="18" charset="0"/>
                      </a:endParaRP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Exponential Smoothing α=0.1</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Max. Pre</a:t>
                      </a: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5 Simple Moving Average     </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S. Min. </a:t>
                      </a:r>
                      <a:r>
                        <a:rPr kumimoji="0" lang="en-US" sz="1600" kern="1200" dirty="0" err="1">
                          <a:solidFill>
                            <a:srgbClr val="000000"/>
                          </a:solidFill>
                          <a:latin typeface="Times New Roman" pitchFamily="18" charset="0"/>
                          <a:ea typeface="Times New Roman"/>
                          <a:cs typeface="Times New Roman" pitchFamily="18" charset="0"/>
                        </a:rPr>
                        <a:t>Str</a:t>
                      </a:r>
                      <a:endParaRPr kumimoji="0" lang="en-US" sz="1600" kern="1200" dirty="0">
                        <a:solidFill>
                          <a:srgbClr val="000000"/>
                        </a:solidFill>
                        <a:latin typeface="Times New Roman" pitchFamily="18" charset="0"/>
                        <a:ea typeface="Times New Roman"/>
                        <a:cs typeface="Times New Roman" pitchFamily="18" charset="0"/>
                      </a:endParaRP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3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Min. </a:t>
                      </a:r>
                      <a:r>
                        <a:rPr kumimoji="0" lang="en-US" sz="1600" kern="1200" dirty="0" err="1">
                          <a:solidFill>
                            <a:srgbClr val="000000"/>
                          </a:solidFill>
                          <a:latin typeface="Times New Roman" pitchFamily="18" charset="0"/>
                          <a:ea typeface="Times New Roman"/>
                          <a:cs typeface="Times New Roman" pitchFamily="18" charset="0"/>
                        </a:rPr>
                        <a:t>Sh</a:t>
                      </a:r>
                      <a:endParaRPr kumimoji="0" lang="en-US" sz="1600" kern="1200" dirty="0">
                        <a:solidFill>
                          <a:srgbClr val="000000"/>
                        </a:solidFill>
                        <a:latin typeface="Times New Roman" pitchFamily="18" charset="0"/>
                        <a:ea typeface="Times New Roman"/>
                        <a:cs typeface="Times New Roman" pitchFamily="18" charset="0"/>
                      </a:endParaRP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B</a:t>
                      </a: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5 Simple Moving Average</a:t>
                      </a:r>
                      <a:endParaRPr lang="en-US" sz="1600" b="0" dirty="0">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8" name="Table 7"/>
          <p:cNvGraphicFramePr>
            <a:graphicFrameLocks noGrp="1"/>
          </p:cNvGraphicFramePr>
          <p:nvPr/>
        </p:nvGraphicFramePr>
        <p:xfrm>
          <a:off x="0" y="4800600"/>
          <a:ext cx="8915400" cy="1855216"/>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pPr marL="0" marR="0" algn="l" rtl="0" eaLnBrk="1" latinLnBrk="0" hangingPunct="1">
                        <a:lnSpc>
                          <a:spcPct val="115000"/>
                        </a:lnSpc>
                        <a:spcBef>
                          <a:spcPts val="0"/>
                        </a:spcBef>
                        <a:spcAft>
                          <a:spcPts val="0"/>
                        </a:spcAft>
                      </a:pPr>
                      <a:endParaRPr kumimoji="0" lang="en-US" sz="1600" kern="1200" dirty="0">
                        <a:solidFill>
                          <a:srgbClr val="000000"/>
                        </a:solidFill>
                        <a:latin typeface="Times New Roman" pitchFamily="18" charset="0"/>
                        <a:ea typeface="Times New Roman"/>
                        <a:cs typeface="Times New Roman" pitchFamily="18" charset="0"/>
                      </a:endParaRPr>
                    </a:p>
                  </a:txBody>
                  <a:tcPr/>
                </a:tc>
                <a:tc>
                  <a:txBody>
                    <a:bodyPr/>
                    <a:lstStyle/>
                    <a:p>
                      <a:pPr marL="0" marR="0" algn="l" rtl="0" eaLnBrk="1" latinLnBrk="0" hangingPunct="1">
                        <a:lnSpc>
                          <a:spcPct val="115000"/>
                        </a:lnSpc>
                        <a:spcBef>
                          <a:spcPts val="0"/>
                        </a:spcBef>
                        <a:spcAft>
                          <a:spcPts val="0"/>
                        </a:spcAft>
                      </a:pPr>
                      <a:endParaRPr kumimoji="0" lang="en-US" sz="1600" kern="1200">
                        <a:solidFill>
                          <a:srgbClr val="000000"/>
                        </a:solidFill>
                        <a:latin typeface="Times New Roman" pitchFamily="18" charset="0"/>
                        <a:ea typeface="Times New Roman"/>
                        <a:cs typeface="Times New Roman" pitchFamily="18" charset="0"/>
                      </a:endParaRPr>
                    </a:p>
                  </a:txBody>
                  <a:tcPr/>
                </a:tc>
                <a:tc>
                  <a:txBody>
                    <a:bodyPr/>
                    <a:lstStyle/>
                    <a:p>
                      <a:pPr marL="0" marR="0" algn="l" rtl="0" eaLnBrk="1" latinLnBrk="0" hangingPunct="1">
                        <a:lnSpc>
                          <a:spcPct val="115000"/>
                        </a:lnSpc>
                        <a:spcBef>
                          <a:spcPts val="0"/>
                        </a:spcBef>
                        <a:spcAft>
                          <a:spcPts val="0"/>
                        </a:spcAft>
                      </a:pPr>
                      <a:endParaRPr kumimoji="0" lang="en-US" sz="1600" kern="1200" dirty="0">
                        <a:solidFill>
                          <a:srgbClr val="000000"/>
                        </a:solidFill>
                        <a:latin typeface="Times New Roman" pitchFamily="18" charset="0"/>
                        <a:ea typeface="Times New Roman"/>
                        <a:cs typeface="Times New Roman" pitchFamily="18" charset="0"/>
                      </a:endParaRPr>
                    </a:p>
                  </a:txBody>
                  <a:tcPr/>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Mid. Pre</a:t>
                      </a: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a:solidFill>
                            <a:srgbClr val="000000"/>
                          </a:solidFill>
                          <a:latin typeface="Times New Roman" pitchFamily="18" charset="0"/>
                          <a:ea typeface="Times New Roman"/>
                          <a:cs typeface="Times New Roman" pitchFamily="18" charset="0"/>
                        </a:rPr>
                        <a:t>C</a:t>
                      </a: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5 Simple Moving Average</a:t>
                      </a:r>
                      <a:endParaRPr lang="en-US" sz="1600" b="0" dirty="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Xl. Pre</a:t>
                      </a: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C</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3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a:solidFill>
                            <a:srgbClr val="000000"/>
                          </a:solidFill>
                          <a:latin typeface="Times New Roman" pitchFamily="18" charset="0"/>
                          <a:ea typeface="Times New Roman"/>
                          <a:cs typeface="Times New Roman" pitchFamily="18" charset="0"/>
                        </a:rPr>
                        <a:t>Min. Pre</a:t>
                      </a: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C</a:t>
                      </a:r>
                    </a:p>
                  </a:txBody>
                  <a:tcPr marL="68580" marR="68580" marT="0" marB="0" anchor="b"/>
                </a:tc>
                <a:tc>
                  <a:txBody>
                    <a:bodyPr/>
                    <a:lstStyle/>
                    <a:p>
                      <a:pPr marL="0" marR="0" algn="ctr" rtl="1">
                        <a:spcBef>
                          <a:spcPts val="0"/>
                        </a:spcBef>
                        <a:spcAft>
                          <a:spcPts val="0"/>
                        </a:spcAft>
                      </a:pPr>
                      <a:r>
                        <a:rPr lang="en-US" sz="1600" b="0">
                          <a:solidFill>
                            <a:srgbClr val="000000"/>
                          </a:solidFill>
                          <a:latin typeface="Times New Roman" pitchFamily="18" charset="0"/>
                          <a:ea typeface="Times New Roman"/>
                          <a:cs typeface="Times New Roman" pitchFamily="18" charset="0"/>
                        </a:rPr>
                        <a:t>3 Simple Moving Average</a:t>
                      </a:r>
                      <a:endParaRPr lang="en-US" sz="1600" b="0">
                        <a:latin typeface="Times New Roman" pitchFamily="18" charset="0"/>
                        <a:ea typeface="Times New Roman"/>
                        <a:cs typeface="Times New Roman" pitchFamily="18" charset="0"/>
                      </a:endParaRPr>
                    </a:p>
                  </a:txBody>
                  <a:tcPr marL="68580" marR="68580" marT="0" marB="0"/>
                </a:tc>
              </a:tr>
              <a:tr h="370840">
                <a:tc>
                  <a:txBody>
                    <a:bodyPr/>
                    <a:lstStyle/>
                    <a:p>
                      <a:pPr marL="0" marR="0" algn="ctr" rtl="0" eaLnBrk="1" latinLnBrk="0" hangingPunct="1">
                        <a:lnSpc>
                          <a:spcPct val="115000"/>
                        </a:lnSpc>
                        <a:spcBef>
                          <a:spcPts val="0"/>
                        </a:spcBef>
                        <a:spcAft>
                          <a:spcPts val="0"/>
                        </a:spcAft>
                      </a:pPr>
                      <a:r>
                        <a:rPr kumimoji="0" lang="en-US" sz="1600" kern="1200">
                          <a:solidFill>
                            <a:srgbClr val="000000"/>
                          </a:solidFill>
                          <a:latin typeface="Times New Roman" pitchFamily="18" charset="0"/>
                          <a:ea typeface="Times New Roman"/>
                          <a:cs typeface="Times New Roman" pitchFamily="18" charset="0"/>
                        </a:rPr>
                        <a:t>S. Min. pre</a:t>
                      </a:r>
                    </a:p>
                  </a:txBody>
                  <a:tcPr marL="68580" marR="68580" marT="0" marB="0" anchor="b"/>
                </a:tc>
                <a:tc>
                  <a:txBody>
                    <a:bodyPr/>
                    <a:lstStyle/>
                    <a:p>
                      <a:pPr marL="0" marR="0" algn="ctr" rtl="0" eaLnBrk="1" latinLnBrk="0" hangingPunct="1">
                        <a:lnSpc>
                          <a:spcPct val="115000"/>
                        </a:lnSpc>
                        <a:spcBef>
                          <a:spcPts val="0"/>
                        </a:spcBef>
                        <a:spcAft>
                          <a:spcPts val="0"/>
                        </a:spcAft>
                      </a:pPr>
                      <a:r>
                        <a:rPr kumimoji="0" lang="en-US" sz="1600" kern="1200" dirty="0">
                          <a:solidFill>
                            <a:srgbClr val="000000"/>
                          </a:solidFill>
                          <a:latin typeface="Times New Roman" pitchFamily="18" charset="0"/>
                          <a:ea typeface="Times New Roman"/>
                          <a:cs typeface="Times New Roman" pitchFamily="18" charset="0"/>
                        </a:rPr>
                        <a:t>C</a:t>
                      </a:r>
                    </a:p>
                  </a:txBody>
                  <a:tcPr marL="68580" marR="68580" marT="0" marB="0" anchor="b"/>
                </a:tc>
                <a:tc>
                  <a:txBody>
                    <a:bodyPr/>
                    <a:lstStyle/>
                    <a:p>
                      <a:pPr marL="0" marR="0" algn="ctr" rtl="1">
                        <a:spcBef>
                          <a:spcPts val="0"/>
                        </a:spcBef>
                        <a:spcAft>
                          <a:spcPts val="0"/>
                        </a:spcAft>
                      </a:pPr>
                      <a:r>
                        <a:rPr lang="en-US" sz="1600" b="0" dirty="0">
                          <a:solidFill>
                            <a:srgbClr val="000000"/>
                          </a:solidFill>
                          <a:latin typeface="Times New Roman" pitchFamily="18" charset="0"/>
                          <a:ea typeface="Times New Roman"/>
                          <a:cs typeface="Times New Roman" pitchFamily="18" charset="0"/>
                        </a:rPr>
                        <a:t>3  Simple Moving Average</a:t>
                      </a:r>
                      <a:endParaRPr lang="en-US" sz="1600" b="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graphicFrame>
        <p:nvGraphicFramePr>
          <p:cNvPr id="4" name="Content Placeholder 3"/>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447800"/>
                <a:gridCol w="2362200"/>
                <a:gridCol w="1447800"/>
                <a:gridCol w="1905000"/>
                <a:gridCol w="1981200"/>
              </a:tblGrid>
              <a:tr h="1127370">
                <a:tc>
                  <a:txBody>
                    <a:bodyPr/>
                    <a:lstStyle/>
                    <a:p>
                      <a:pPr marL="0" marR="0" algn="ctr" rtl="0">
                        <a:lnSpc>
                          <a:spcPct val="150000"/>
                        </a:lnSpc>
                        <a:spcBef>
                          <a:spcPts val="0"/>
                        </a:spcBef>
                        <a:spcAft>
                          <a:spcPts val="0"/>
                        </a:spcAft>
                      </a:pPr>
                      <a:endParaRPr lang="en-US" sz="1600" dirty="0">
                        <a:solidFill>
                          <a:schemeClr val="tx1"/>
                        </a:solidFill>
                        <a:latin typeface="Times New Roman"/>
                        <a:ea typeface="Times New Roman"/>
                        <a:cs typeface="Times New Roman"/>
                      </a:endParaRPr>
                    </a:p>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Item Classes</a:t>
                      </a:r>
                      <a:endParaRPr lang="en-US" sz="1600"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dirty="0">
                        <a:solidFill>
                          <a:schemeClr val="tx1"/>
                        </a:solidFill>
                        <a:latin typeface="Times New Roman"/>
                        <a:ea typeface="Times New Roman"/>
                        <a:cs typeface="Times New Roman"/>
                      </a:endParaRPr>
                    </a:p>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Best Forecasting Method</a:t>
                      </a:r>
                      <a:endParaRPr lang="en-US" sz="1600"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dirty="0">
                        <a:solidFill>
                          <a:schemeClr val="tx1"/>
                        </a:solidFill>
                        <a:latin typeface="Times New Roman"/>
                        <a:ea typeface="Times New Roman"/>
                        <a:cs typeface="Times New Roman"/>
                      </a:endParaRPr>
                    </a:p>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Accuracy Measures </a:t>
                      </a:r>
                      <a:endParaRPr lang="en-US" sz="1600"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Forecasting Method Accuracy </a:t>
                      </a:r>
                      <a:endParaRPr lang="en-US" sz="1600"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Percentage of the total</a:t>
                      </a:r>
                      <a:endParaRPr lang="en-US" sz="1600"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dirty="0">
                          <a:solidFill>
                            <a:schemeClr val="tx1"/>
                          </a:solidFill>
                          <a:latin typeface="Times New Roman"/>
                          <a:ea typeface="Times New Roman"/>
                          <a:cs typeface="Times New Roman"/>
                        </a:rPr>
                        <a:t>Items</a:t>
                      </a:r>
                      <a:endParaRPr lang="en-US" sz="1600" dirty="0">
                        <a:solidFill>
                          <a:schemeClr val="tx1"/>
                        </a:solidFill>
                        <a:latin typeface="Times New Roman"/>
                        <a:ea typeface="Times New Roman"/>
                        <a:cs typeface="Traditional Arabic"/>
                      </a:endParaRPr>
                    </a:p>
                  </a:txBody>
                  <a:tcPr marL="68580" marR="68580" marT="0" marB="0"/>
                </a:tc>
              </a:tr>
              <a:tr h="1910210">
                <a:tc>
                  <a:txBody>
                    <a:bodyPr/>
                    <a:lstStyle/>
                    <a:p>
                      <a:pPr marL="0" marR="0" algn="ctr" rtl="0">
                        <a:lnSpc>
                          <a:spcPct val="150000"/>
                        </a:lnSpc>
                        <a:spcBef>
                          <a:spcPts val="0"/>
                        </a:spcBef>
                        <a:spcAft>
                          <a:spcPts val="0"/>
                        </a:spcAft>
                      </a:pPr>
                      <a:endParaRPr lang="en-US" sz="1600" b="1">
                        <a:latin typeface="Times New Roman"/>
                        <a:ea typeface="Times New Roman"/>
                        <a:cs typeface="Times New Roman"/>
                      </a:endParaRPr>
                    </a:p>
                    <a:p>
                      <a:pPr marL="0" marR="0" algn="ctr" rtl="0">
                        <a:lnSpc>
                          <a:spcPct val="150000"/>
                        </a:lnSpc>
                        <a:spcBef>
                          <a:spcPts val="0"/>
                        </a:spcBef>
                        <a:spcAft>
                          <a:spcPts val="0"/>
                        </a:spcAft>
                      </a:pPr>
                      <a:r>
                        <a:rPr lang="en-US" sz="1600" b="1">
                          <a:latin typeface="Times New Roman"/>
                          <a:ea typeface="Times New Roman"/>
                          <a:cs typeface="Times New Roman"/>
                        </a:rPr>
                        <a:t>A items</a:t>
                      </a: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4  items</a:t>
                      </a:r>
                      <a:endParaRPr lang="en-US" sz="1600" b="1">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dirty="0">
                        <a:latin typeface="Times New Roman"/>
                        <a:ea typeface="Times New Roman"/>
                        <a:cs typeface="Traditional Arabic"/>
                      </a:endParaRPr>
                    </a:p>
                    <a:p>
                      <a:pPr marL="0" marR="0" algn="ctr" rtl="0">
                        <a:lnSpc>
                          <a:spcPct val="150000"/>
                        </a:lnSpc>
                        <a:spcBef>
                          <a:spcPts val="0"/>
                        </a:spcBef>
                        <a:spcAft>
                          <a:spcPts val="0"/>
                        </a:spcAft>
                      </a:pPr>
                      <a:r>
                        <a:rPr lang="en-US" sz="1600" b="1" dirty="0">
                          <a:latin typeface="Times New Roman"/>
                          <a:ea typeface="Times New Roman"/>
                          <a:cs typeface="Times New Roman"/>
                        </a:rPr>
                        <a:t>simple moving average</a:t>
                      </a:r>
                      <a:br>
                        <a:rPr lang="en-US" sz="1600" b="1" dirty="0">
                          <a:latin typeface="Times New Roman"/>
                          <a:ea typeface="Times New Roman"/>
                          <a:cs typeface="Times New Roman"/>
                        </a:rPr>
                      </a:br>
                      <a:r>
                        <a:rPr lang="en-US" sz="1600" b="1" dirty="0">
                          <a:latin typeface="Times New Roman"/>
                          <a:ea typeface="Times New Roman"/>
                          <a:cs typeface="Times New Roman"/>
                        </a:rPr>
                        <a:t>exponential smoothing</a:t>
                      </a:r>
                      <a:endParaRPr lang="en-US" sz="1600" b="1" dirty="0">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MAD </a:t>
                      </a:r>
                      <a:br>
                        <a:rPr lang="en-US" sz="1600" b="1">
                          <a:latin typeface="Times New Roman"/>
                          <a:ea typeface="Times New Roman"/>
                          <a:cs typeface="Times New Roman"/>
                        </a:rPr>
                      </a:br>
                      <a:r>
                        <a:rPr lang="en-US" sz="1600" b="1">
                          <a:latin typeface="Times New Roman"/>
                          <a:ea typeface="Times New Roman"/>
                          <a:cs typeface="Times New Roman"/>
                        </a:rPr>
                        <a:t>MAPE</a:t>
                      </a:r>
                      <a:endParaRPr lang="en-US" sz="1600" b="1">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a:latin typeface="Times New Roman"/>
                          <a:ea typeface="Times New Roman"/>
                          <a:cs typeface="Times New Roman"/>
                        </a:rPr>
                        <a:t>A:  4 items</a:t>
                      </a: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A</a:t>
                      </a:r>
                      <a:r>
                        <a:rPr lang="en-US" sz="1600" b="1" baseline="30000">
                          <a:latin typeface="Times New Roman"/>
                          <a:ea typeface="Times New Roman"/>
                          <a:cs typeface="Times New Roman"/>
                        </a:rPr>
                        <a:t>”</a:t>
                      </a:r>
                      <a:r>
                        <a:rPr lang="en-US" sz="1600" b="1">
                          <a:latin typeface="Times New Roman"/>
                          <a:ea typeface="Times New Roman"/>
                          <a:cs typeface="Times New Roman"/>
                        </a:rPr>
                        <a:t>: 0 items</a:t>
                      </a: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E  : 0 items</a:t>
                      </a: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E</a:t>
                      </a:r>
                      <a:r>
                        <a:rPr lang="en-US" sz="1600" b="1" baseline="30000">
                          <a:latin typeface="Times New Roman"/>
                          <a:ea typeface="Times New Roman"/>
                          <a:cs typeface="Times New Roman"/>
                        </a:rPr>
                        <a:t>”</a:t>
                      </a:r>
                      <a:r>
                        <a:rPr lang="en-US" sz="1600" b="1">
                          <a:latin typeface="Times New Roman"/>
                          <a:ea typeface="Times New Roman"/>
                          <a:cs typeface="Times New Roman"/>
                        </a:rPr>
                        <a:t>:  0 items</a:t>
                      </a:r>
                      <a:endParaRPr lang="en-US" sz="1600" b="1">
                        <a:latin typeface="Times New Roman"/>
                        <a:ea typeface="Times New Roman"/>
                        <a:cs typeface="Traditional Arabic"/>
                      </a:endParaRPr>
                    </a:p>
                    <a:p>
                      <a:pPr marL="0" marR="0" algn="ctr" rtl="0">
                        <a:lnSpc>
                          <a:spcPct val="150000"/>
                        </a:lnSpc>
                        <a:spcBef>
                          <a:spcPts val="0"/>
                        </a:spcBef>
                        <a:spcAft>
                          <a:spcPts val="0"/>
                        </a:spcAft>
                      </a:pPr>
                      <a:r>
                        <a:rPr lang="en-US" sz="1600" b="1">
                          <a:latin typeface="Times New Roman"/>
                          <a:ea typeface="Times New Roman"/>
                          <a:cs typeface="Times New Roman"/>
                        </a:rPr>
                        <a:t>N:  0 items</a:t>
                      </a:r>
                      <a:endParaRPr lang="en-US" sz="1600" b="1">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dirty="0">
                          <a:latin typeface="Times New Roman"/>
                          <a:ea typeface="Times New Roman"/>
                          <a:cs typeface="Times New Roman"/>
                        </a:rPr>
                        <a:t>A: 100%</a:t>
                      </a:r>
                      <a:endParaRPr lang="en-US" sz="1600" b="1" dirty="0">
                        <a:latin typeface="Times New Roman"/>
                        <a:ea typeface="Times New Roman"/>
                        <a:cs typeface="Traditional Arabic"/>
                      </a:endParaRPr>
                    </a:p>
                    <a:p>
                      <a:pPr marL="0" marR="0" algn="ctr" rtl="0">
                        <a:lnSpc>
                          <a:spcPct val="150000"/>
                        </a:lnSpc>
                        <a:spcBef>
                          <a:spcPts val="0"/>
                        </a:spcBef>
                        <a:spcAft>
                          <a:spcPts val="0"/>
                        </a:spcAft>
                      </a:pPr>
                      <a:r>
                        <a:rPr lang="en-US" sz="1600" b="1" dirty="0">
                          <a:latin typeface="Times New Roman"/>
                          <a:ea typeface="Times New Roman"/>
                          <a:cs typeface="Times New Roman"/>
                        </a:rPr>
                        <a:t>A</a:t>
                      </a:r>
                      <a:r>
                        <a:rPr lang="en-US" sz="1600" b="1" baseline="30000" dirty="0">
                          <a:latin typeface="Times New Roman"/>
                          <a:ea typeface="Times New Roman"/>
                          <a:cs typeface="Times New Roman"/>
                        </a:rPr>
                        <a:t>”</a:t>
                      </a:r>
                      <a:r>
                        <a:rPr lang="en-US" sz="1600" b="1" dirty="0">
                          <a:latin typeface="Times New Roman"/>
                          <a:ea typeface="Times New Roman"/>
                          <a:cs typeface="Times New Roman"/>
                        </a:rPr>
                        <a:t>: 0%</a:t>
                      </a:r>
                      <a:endParaRPr lang="en-US" sz="1600" b="1" dirty="0">
                        <a:latin typeface="Times New Roman"/>
                        <a:ea typeface="Times New Roman"/>
                        <a:cs typeface="Traditional Arabic"/>
                      </a:endParaRPr>
                    </a:p>
                    <a:p>
                      <a:pPr marL="0" marR="0" algn="ctr" rtl="0">
                        <a:lnSpc>
                          <a:spcPct val="150000"/>
                        </a:lnSpc>
                        <a:spcBef>
                          <a:spcPts val="0"/>
                        </a:spcBef>
                        <a:spcAft>
                          <a:spcPts val="0"/>
                        </a:spcAft>
                      </a:pPr>
                      <a:r>
                        <a:rPr lang="en-US" sz="1600" b="1" dirty="0">
                          <a:latin typeface="Times New Roman"/>
                          <a:ea typeface="Times New Roman"/>
                          <a:cs typeface="Times New Roman"/>
                        </a:rPr>
                        <a:t>E  : 0%</a:t>
                      </a:r>
                      <a:endParaRPr lang="en-US" sz="1600" b="1" dirty="0">
                        <a:latin typeface="Times New Roman"/>
                        <a:ea typeface="Times New Roman"/>
                        <a:cs typeface="Traditional Arabic"/>
                      </a:endParaRPr>
                    </a:p>
                    <a:p>
                      <a:pPr marL="0" marR="0" algn="ctr" rtl="0">
                        <a:lnSpc>
                          <a:spcPct val="150000"/>
                        </a:lnSpc>
                        <a:spcBef>
                          <a:spcPts val="0"/>
                        </a:spcBef>
                        <a:spcAft>
                          <a:spcPts val="0"/>
                        </a:spcAft>
                      </a:pPr>
                      <a:r>
                        <a:rPr lang="en-US" sz="1600" b="1" dirty="0">
                          <a:latin typeface="Times New Roman"/>
                          <a:ea typeface="Times New Roman"/>
                          <a:cs typeface="Times New Roman"/>
                        </a:rPr>
                        <a:t>E</a:t>
                      </a:r>
                      <a:r>
                        <a:rPr lang="en-US" sz="1600" b="1" baseline="30000" dirty="0">
                          <a:latin typeface="Times New Roman"/>
                          <a:ea typeface="Times New Roman"/>
                          <a:cs typeface="Times New Roman"/>
                        </a:rPr>
                        <a:t>”</a:t>
                      </a:r>
                      <a:r>
                        <a:rPr lang="en-US" sz="1600" b="1" dirty="0">
                          <a:latin typeface="Times New Roman"/>
                          <a:ea typeface="Times New Roman"/>
                          <a:cs typeface="Times New Roman"/>
                        </a:rPr>
                        <a:t>:  0%</a:t>
                      </a:r>
                      <a:endParaRPr lang="en-US" sz="1600" b="1" dirty="0">
                        <a:latin typeface="Times New Roman"/>
                        <a:ea typeface="Times New Roman"/>
                        <a:cs typeface="Traditional Arabic"/>
                      </a:endParaRPr>
                    </a:p>
                    <a:p>
                      <a:pPr marL="0" marR="0" algn="ctr" rtl="0">
                        <a:lnSpc>
                          <a:spcPct val="150000"/>
                        </a:lnSpc>
                        <a:spcBef>
                          <a:spcPts val="0"/>
                        </a:spcBef>
                        <a:spcAft>
                          <a:spcPts val="0"/>
                        </a:spcAft>
                      </a:pPr>
                      <a:r>
                        <a:rPr lang="en-US" sz="1600" b="1" dirty="0">
                          <a:latin typeface="Times New Roman"/>
                          <a:ea typeface="Times New Roman"/>
                          <a:cs typeface="Times New Roman"/>
                        </a:rPr>
                        <a:t>N:  0%</a:t>
                      </a:r>
                      <a:endParaRPr lang="en-US" sz="1600" b="1" dirty="0">
                        <a:latin typeface="Times New Roman"/>
                        <a:ea typeface="Times New Roman"/>
                        <a:cs typeface="Traditional Arabic"/>
                      </a:endParaRPr>
                    </a:p>
                  </a:txBody>
                  <a:tcPr marL="68580" marR="68580" marT="0" marB="0"/>
                </a:tc>
              </a:tr>
              <a:tr h="1910210">
                <a:tc>
                  <a:txBody>
                    <a:bodyPr/>
                    <a:lstStyle/>
                    <a:p>
                      <a:pPr marL="0" marR="0" algn="ctr" rtl="0">
                        <a:lnSpc>
                          <a:spcPct val="150000"/>
                        </a:lnSpc>
                        <a:spcBef>
                          <a:spcPts val="0"/>
                        </a:spcBef>
                        <a:spcAft>
                          <a:spcPts val="0"/>
                        </a:spcAft>
                      </a:pPr>
                      <a:endParaRPr lang="en-US" sz="1600" b="1">
                        <a:solidFill>
                          <a:schemeClr val="tx1"/>
                        </a:solidFill>
                        <a:latin typeface="Times New Roman"/>
                        <a:ea typeface="Times New Roman"/>
                        <a:cs typeface="Times New Roman"/>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B items</a:t>
                      </a:r>
                      <a:endParaRPr lang="en-US" sz="1600" b="1">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6  items</a:t>
                      </a:r>
                      <a:endParaRPr lang="en-US" sz="1600" b="1">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Simple moving avarage</a:t>
                      </a:r>
                      <a:endParaRPr lang="en-US" sz="1600" b="1">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Exponential Smoothing </a:t>
                      </a:r>
                      <a:endParaRPr lang="en-US" sz="1600" b="1">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MAD </a:t>
                      </a:r>
                      <a:br>
                        <a:rPr lang="en-US" sz="1600" b="1" dirty="0">
                          <a:solidFill>
                            <a:schemeClr val="tx1"/>
                          </a:solidFill>
                          <a:latin typeface="Times New Roman"/>
                          <a:ea typeface="Times New Roman"/>
                          <a:cs typeface="Times New Roman"/>
                        </a:rPr>
                      </a:br>
                      <a:r>
                        <a:rPr lang="en-US" sz="1600" b="1" dirty="0">
                          <a:solidFill>
                            <a:schemeClr val="tx1"/>
                          </a:solidFill>
                          <a:latin typeface="Times New Roman"/>
                          <a:ea typeface="Times New Roman"/>
                          <a:cs typeface="Times New Roman"/>
                        </a:rPr>
                        <a:t>MAPE</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  3 items</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2 items</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  : 1 item</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0 items</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N:  0 items</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 50%</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33.33%</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  : 16.66%</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0%</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N:   0%</a:t>
                      </a:r>
                      <a:endParaRPr lang="en-US" sz="1600" b="1" dirty="0">
                        <a:solidFill>
                          <a:schemeClr val="tx1"/>
                        </a:solidFill>
                        <a:latin typeface="Times New Roman"/>
                        <a:ea typeface="Times New Roman"/>
                        <a:cs typeface="Traditional Arabic"/>
                      </a:endParaRPr>
                    </a:p>
                  </a:txBody>
                  <a:tcPr marL="68580" marR="68580" marT="0" marB="0"/>
                </a:tc>
              </a:tr>
              <a:tr h="1910210">
                <a:tc>
                  <a:txBody>
                    <a:bodyPr/>
                    <a:lstStyle/>
                    <a:p>
                      <a:pPr marL="0" marR="0" algn="ctr" rtl="0">
                        <a:lnSpc>
                          <a:spcPct val="150000"/>
                        </a:lnSpc>
                        <a:spcBef>
                          <a:spcPts val="0"/>
                        </a:spcBef>
                        <a:spcAft>
                          <a:spcPts val="0"/>
                        </a:spcAft>
                      </a:pPr>
                      <a:endParaRPr lang="en-US" sz="1600" b="1">
                        <a:solidFill>
                          <a:schemeClr val="tx1"/>
                        </a:solidFill>
                        <a:latin typeface="Times New Roman"/>
                        <a:ea typeface="Times New Roman"/>
                        <a:cs typeface="Times New Roman"/>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C items</a:t>
                      </a:r>
                      <a:endParaRPr lang="en-US" sz="1600" b="1">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4  items</a:t>
                      </a:r>
                      <a:endParaRPr lang="en-US" sz="1600" b="1">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a:solidFill>
                            <a:schemeClr val="tx1"/>
                          </a:solidFill>
                          <a:latin typeface="Times New Roman"/>
                          <a:ea typeface="Times New Roman"/>
                          <a:cs typeface="Times New Roman"/>
                        </a:rPr>
                        <a:t>simple moving average</a:t>
                      </a:r>
                      <a:endParaRPr lang="en-US" sz="1600" b="1">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MAD </a:t>
                      </a:r>
                      <a:br>
                        <a:rPr lang="en-US" sz="1600" b="1" dirty="0">
                          <a:solidFill>
                            <a:schemeClr val="tx1"/>
                          </a:solidFill>
                          <a:latin typeface="Times New Roman"/>
                          <a:ea typeface="Times New Roman"/>
                          <a:cs typeface="Times New Roman"/>
                        </a:rPr>
                      </a:br>
                      <a:r>
                        <a:rPr lang="en-US" sz="1600" b="1" dirty="0">
                          <a:solidFill>
                            <a:schemeClr val="tx1"/>
                          </a:solidFill>
                          <a:latin typeface="Times New Roman"/>
                          <a:ea typeface="Times New Roman"/>
                          <a:cs typeface="Times New Roman"/>
                        </a:rPr>
                        <a:t>MAPE</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 1 item</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3 items</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  : 0 item</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0 item</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N:  0 item</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 25%</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A</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75%</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  :  0%</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E</a:t>
                      </a:r>
                      <a:r>
                        <a:rPr lang="en-US" sz="1600" b="1" baseline="30000" dirty="0">
                          <a:solidFill>
                            <a:schemeClr val="tx1"/>
                          </a:solidFill>
                          <a:latin typeface="Times New Roman"/>
                          <a:ea typeface="Times New Roman"/>
                          <a:cs typeface="Times New Roman"/>
                        </a:rPr>
                        <a:t>”</a:t>
                      </a:r>
                      <a:r>
                        <a:rPr lang="en-US" sz="1600" b="1" dirty="0">
                          <a:solidFill>
                            <a:schemeClr val="tx1"/>
                          </a:solidFill>
                          <a:latin typeface="Times New Roman"/>
                          <a:ea typeface="Times New Roman"/>
                          <a:cs typeface="Times New Roman"/>
                        </a:rPr>
                        <a:t>:   0%</a:t>
                      </a:r>
                      <a:endParaRPr lang="en-US" sz="1600" b="1" dirty="0">
                        <a:solidFill>
                          <a:schemeClr val="tx1"/>
                        </a:solidFill>
                        <a:latin typeface="Times New Roman"/>
                        <a:ea typeface="Times New Roman"/>
                        <a:cs typeface="Traditional Arabic"/>
                      </a:endParaRPr>
                    </a:p>
                    <a:p>
                      <a:pPr marL="0" marR="0" algn="ctr" rtl="0">
                        <a:lnSpc>
                          <a:spcPct val="150000"/>
                        </a:lnSpc>
                        <a:spcBef>
                          <a:spcPts val="0"/>
                        </a:spcBef>
                        <a:spcAft>
                          <a:spcPts val="0"/>
                        </a:spcAft>
                      </a:pPr>
                      <a:r>
                        <a:rPr lang="en-US" sz="1600" b="1" dirty="0">
                          <a:solidFill>
                            <a:schemeClr val="tx1"/>
                          </a:solidFill>
                          <a:latin typeface="Times New Roman"/>
                          <a:ea typeface="Times New Roman"/>
                          <a:cs typeface="Times New Roman"/>
                        </a:rPr>
                        <a:t>N:    0%</a:t>
                      </a:r>
                      <a:endParaRPr lang="en-US" sz="1600" b="1" dirty="0">
                        <a:solidFill>
                          <a:schemeClr val="tx1"/>
                        </a:solidFill>
                        <a:latin typeface="Times New Roman"/>
                        <a:ea typeface="Times New Roman"/>
                        <a:cs typeface="Traditional Arabic"/>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Where;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 5 </a:t>
            </a:r>
            <a:r>
              <a:rPr lang="en-US" dirty="0" smtClean="0">
                <a:latin typeface="Times New Roman" pitchFamily="18" charset="0"/>
                <a:cs typeface="Times New Roman" pitchFamily="18" charset="0"/>
              </a:rPr>
              <a:t>simple moving average method</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A</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simple moving average method</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E : Exponential </a:t>
            </a:r>
            <a:r>
              <a:rPr lang="en-US" dirty="0" smtClean="0">
                <a:latin typeface="Times New Roman" pitchFamily="18" charset="0"/>
                <a:cs typeface="Times New Roman" pitchFamily="18" charset="0"/>
              </a:rPr>
              <a:t>Smoothing Method α=0.1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Exponential Smoothing Method α=0.2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 :  Naïve </a:t>
            </a:r>
            <a:r>
              <a:rPr lang="en-US" dirty="0" smtClean="0">
                <a:latin typeface="Times New Roman" pitchFamily="18" charset="0"/>
                <a:cs typeface="Times New Roman" pitchFamily="18" charset="0"/>
              </a:rPr>
              <a:t>Method.                                                              </a:t>
            </a:r>
          </a:p>
          <a:p>
            <a:endParaRPr lang="en-US" dirty="0">
              <a:latin typeface="Times New Roman" pitchFamily="18" charset="0"/>
              <a:cs typeface="Times New Roman" pitchFamily="18"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descr="MoneyBag.jpg"/>
          <p:cNvPicPr>
            <a:picLocks noGrp="1" noChangeAspect="1"/>
          </p:cNvPicPr>
          <p:nvPr>
            <p:ph sz="quarter" idx="1"/>
          </p:nvPr>
        </p:nvPicPr>
        <p:blipFill>
          <a:blip r:embed="rId2" cstate="print"/>
          <a:stretch>
            <a:fillRect/>
          </a:stretch>
        </p:blipFill>
        <p:spPr>
          <a:xfrm>
            <a:off x="3200400" y="0"/>
            <a:ext cx="5557328" cy="6629400"/>
          </a:xfrm>
        </p:spPr>
      </p:pic>
      <p:sp>
        <p:nvSpPr>
          <p:cNvPr id="5" name="Explosion 1 4"/>
          <p:cNvSpPr/>
          <p:nvPr/>
        </p:nvSpPr>
        <p:spPr>
          <a:xfrm>
            <a:off x="228600" y="838200"/>
            <a:ext cx="3962400" cy="457200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rot="20116852">
            <a:off x="1258901" y="2487054"/>
            <a:ext cx="1987218" cy="1354217"/>
          </a:xfrm>
          <a:prstGeom prst="rect">
            <a:avLst/>
          </a:prstGeom>
          <a:noFill/>
        </p:spPr>
        <p:txBody>
          <a:bodyPr wrap="square" rtlCol="0">
            <a:spAutoFit/>
          </a:bodyPr>
          <a:lstStyle/>
          <a:p>
            <a:pPr algn="ctr"/>
            <a:r>
              <a:rPr lang="en-US" sz="3200" b="1" dirty="0" smtClean="0">
                <a:solidFill>
                  <a:schemeClr val="accent3">
                    <a:lumMod val="50000"/>
                  </a:schemeClr>
                </a:solidFill>
                <a:latin typeface="Times New Roman" pitchFamily="18" charset="0"/>
                <a:cs typeface="Times New Roman" pitchFamily="18" charset="0"/>
              </a:rPr>
              <a:t>Inventory cost</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introduction</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828800"/>
            <a:ext cx="7467600" cy="4873752"/>
          </a:xfrm>
        </p:spPr>
        <p:txBody>
          <a:bodyPr>
            <a:normAutofit/>
          </a:bodyPr>
          <a:lstStyle/>
          <a:p>
            <a:r>
              <a:rPr lang="en-US" dirty="0" smtClean="0">
                <a:latin typeface="Times New Roman" pitchFamily="18" charset="0"/>
                <a:cs typeface="Times New Roman" pitchFamily="18" charset="0"/>
              </a:rPr>
              <a:t>Planning is a success key to any business throughout its existence.</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Every successful business regularly reviews its business plans to ensure meeting customer demand. It is sensible to review current performance on a regular basis and identify the most likely strategies for growth and improvement.</a:t>
            </a:r>
          </a:p>
          <a:p>
            <a:endParaRPr lang="en-US" sz="2800" dirty="0" smtClean="0">
              <a:latin typeface="Times New Roman" pitchFamily="18" charset="0"/>
              <a:cs typeface="Times New Roman" pitchFamily="18" charset="0"/>
            </a:endParaRPr>
          </a:p>
          <a:p>
            <a:endParaRPr lang="ar-SA"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Inventory costs</a:t>
            </a:r>
            <a:endParaRPr lang="ar-JO" dirty="0"/>
          </a:p>
        </p:txBody>
      </p:sp>
      <p:sp>
        <p:nvSpPr>
          <p:cNvPr id="3" name="عنصر نائب للمحتوى 2"/>
          <p:cNvSpPr>
            <a:spLocks noGrp="1"/>
          </p:cNvSpPr>
          <p:nvPr>
            <p:ph sz="quarter" idx="1"/>
          </p:nvPr>
        </p:nvSpPr>
        <p:spPr/>
        <p:txBody>
          <a:bodyPr>
            <a:normAutofit/>
          </a:bodyPr>
          <a:lstStyle/>
          <a:p>
            <a:r>
              <a:rPr lang="en-US" dirty="0" smtClean="0">
                <a:latin typeface="Times New Roman" pitchFamily="18" charset="0"/>
                <a:cs typeface="Times New Roman" pitchFamily="18" charset="0"/>
              </a:rPr>
              <a:t>inventory </a:t>
            </a:r>
            <a:r>
              <a:rPr lang="en-US" dirty="0" smtClean="0">
                <a:latin typeface="Times New Roman" pitchFamily="18" charset="0"/>
                <a:cs typeface="Times New Roman" pitchFamily="18" charset="0"/>
              </a:rPr>
              <a:t>is </a:t>
            </a:r>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important role in the organization and requires careful </a:t>
            </a:r>
            <a:r>
              <a:rPr lang="en-US" dirty="0" smtClean="0">
                <a:latin typeface="Times New Roman" pitchFamily="18" charset="0"/>
                <a:cs typeface="Times New Roman" pitchFamily="18" charset="0"/>
              </a:rPr>
              <a:t>management </a:t>
            </a:r>
            <a:r>
              <a:rPr lang="en-US" dirty="0" smtClean="0">
                <a:latin typeface="Times New Roman" pitchFamily="18" charset="0"/>
                <a:cs typeface="Times New Roman" pitchFamily="18" charset="0"/>
              </a:rPr>
              <a:t>in terms of cost and </a:t>
            </a:r>
            <a:r>
              <a:rPr lang="en-US" dirty="0" smtClean="0">
                <a:latin typeface="Times New Roman" pitchFamily="18" charset="0"/>
                <a:cs typeface="Times New Roman" pitchFamily="18" charset="0"/>
              </a:rPr>
              <a:t>performance.</a:t>
            </a:r>
          </a:p>
          <a:p>
            <a:pPr>
              <a:buNone/>
            </a:pP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Too much inventory will incur storage charges, burden cash flow, and run a risk of obsolescence.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Too </a:t>
            </a:r>
            <a:r>
              <a:rPr lang="en-US" dirty="0" smtClean="0">
                <a:latin typeface="Times New Roman" pitchFamily="18" charset="0"/>
                <a:cs typeface="Times New Roman" pitchFamily="18" charset="0"/>
              </a:rPr>
              <a:t>little inventory may result in a loss of sales and </a:t>
            </a:r>
            <a:r>
              <a:rPr lang="en-US" dirty="0" smtClean="0">
                <a:latin typeface="Times New Roman" pitchFamily="18" charset="0"/>
                <a:cs typeface="Times New Roman" pitchFamily="18" charset="0"/>
              </a:rPr>
              <a:t>opportunities</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Thus it’s necessary to measure the performance of the inventory control process.</a:t>
            </a:r>
            <a:endParaRPr lang="ar-JO"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b="1" dirty="0" smtClean="0"/>
              <a:t>Cont…</a:t>
            </a:r>
            <a:endParaRPr lang="en-US" b="1" dirty="0"/>
          </a:p>
        </p:txBody>
      </p:sp>
      <p:sp>
        <p:nvSpPr>
          <p:cNvPr id="3" name="Content Placeholder 2"/>
          <p:cNvSpPr>
            <a:spLocks noGrp="1"/>
          </p:cNvSpPr>
          <p:nvPr>
            <p:ph sz="quarter" idx="1"/>
          </p:nvPr>
        </p:nvSpPr>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Calculating cost of holding inventory and ordering </a:t>
            </a:r>
            <a:r>
              <a:rPr lang="en-US" dirty="0" smtClean="0">
                <a:latin typeface="Times New Roman" pitchFamily="18" charset="0"/>
                <a:cs typeface="Times New Roman" pitchFamily="18" charset="0"/>
              </a:rPr>
              <a:t>cost.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Inventory cost is generally regarded by the company in terms of annual cost</a:t>
            </a:r>
            <a:r>
              <a:rPr lang="en-US" dirty="0" smtClean="0">
                <a:latin typeface="Times New Roman" pitchFamily="18" charset="0"/>
                <a:cs typeface="Times New Roman" pitchFamily="18" charset="0"/>
              </a:rPr>
              <a: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Lucky baby storage includes both raw material and</a:t>
            </a:r>
          </a:p>
          <a:p>
            <a:pPr algn="just">
              <a:buNone/>
            </a:pPr>
            <a:r>
              <a:rPr lang="en-US" dirty="0" smtClean="0">
                <a:latin typeface="Times New Roman" pitchFamily="18" charset="0"/>
                <a:cs typeface="Times New Roman" pitchFamily="18" charset="0"/>
              </a:rPr>
              <a:t>   finished </a:t>
            </a:r>
            <a:r>
              <a:rPr lang="en-US" dirty="0" smtClean="0">
                <a:latin typeface="Times New Roman" pitchFamily="18" charset="0"/>
                <a:cs typeface="Times New Roman" pitchFamily="18" charset="0"/>
              </a:rPr>
              <a:t>goods that remains unsold. </a:t>
            </a: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calculate the inventory holding cost</a:t>
            </a:r>
            <a:endParaRPr lang="en-US" dirty="0"/>
          </a:p>
        </p:txBody>
      </p:sp>
      <p:graphicFrame>
        <p:nvGraphicFramePr>
          <p:cNvPr id="4" name="Content Placeholder 3"/>
          <p:cNvGraphicFramePr>
            <a:graphicFrameLocks noGrp="1"/>
          </p:cNvGraphicFramePr>
          <p:nvPr>
            <p:ph sz="quarter" idx="1"/>
          </p:nvPr>
        </p:nvGraphicFramePr>
        <p:xfrm>
          <a:off x="228600" y="1371600"/>
          <a:ext cx="8610600" cy="2133599"/>
        </p:xfrm>
        <a:graphic>
          <a:graphicData uri="http://schemas.openxmlformats.org/drawingml/2006/table">
            <a:tbl>
              <a:tblPr firstRow="1" bandRow="1">
                <a:tableStyleId>{5C22544A-7EE6-4342-B048-85BDC9FD1C3A}</a:tableStyleId>
              </a:tblPr>
              <a:tblGrid>
                <a:gridCol w="691923"/>
                <a:gridCol w="1306966"/>
                <a:gridCol w="1306966"/>
                <a:gridCol w="768804"/>
                <a:gridCol w="999445"/>
                <a:gridCol w="1383846"/>
                <a:gridCol w="1076325"/>
                <a:gridCol w="1076325"/>
              </a:tblGrid>
              <a:tr h="649169">
                <a:tc>
                  <a:txBody>
                    <a:bodyPr/>
                    <a:lstStyle/>
                    <a:p>
                      <a:pPr marL="0" marR="0" algn="ctr" rtl="0">
                        <a:spcBef>
                          <a:spcPts val="0"/>
                        </a:spcBef>
                        <a:spcAft>
                          <a:spcPts val="0"/>
                        </a:spcAft>
                      </a:pPr>
                      <a:r>
                        <a:rPr lang="en-US" sz="1800" b="0" dirty="0" smtClean="0">
                          <a:solidFill>
                            <a:schemeClr val="tx1"/>
                          </a:solidFill>
                          <a:latin typeface="Times New Roman" pitchFamily="18" charset="0"/>
                          <a:ea typeface="Times New Roman"/>
                          <a:cs typeface="Times New Roman" pitchFamily="18" charset="0"/>
                        </a:rPr>
                        <a:t>Item no.</a:t>
                      </a:r>
                      <a:endParaRPr lang="en-US" sz="1800" b="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Item name</a:t>
                      </a: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The amount in inventory</a:t>
                      </a: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Unit</a:t>
                      </a: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unit price</a:t>
                      </a: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Total value(NIS)</a:t>
                      </a:r>
                    </a:p>
                  </a:txBody>
                  <a:tcPr marL="68580" marR="68580" marT="0" marB="0"/>
                </a:tc>
                <a:tc>
                  <a:txBody>
                    <a:bodyPr/>
                    <a:lstStyle/>
                    <a:p>
                      <a:pPr marL="0" marR="0" algn="ctr" rtl="0">
                        <a:spcBef>
                          <a:spcPts val="0"/>
                        </a:spcBef>
                        <a:spcAft>
                          <a:spcPts val="0"/>
                        </a:spcAft>
                      </a:pPr>
                      <a:r>
                        <a:rPr lang="en-US" sz="1800" b="0" dirty="0">
                          <a:solidFill>
                            <a:schemeClr val="tx1"/>
                          </a:solidFill>
                          <a:latin typeface="Times New Roman" pitchFamily="18" charset="0"/>
                          <a:ea typeface="Times New Roman"/>
                          <a:cs typeface="Times New Roman" pitchFamily="18" charset="0"/>
                        </a:rPr>
                        <a:t>weight</a:t>
                      </a:r>
                    </a:p>
                  </a:txBody>
                  <a:tcPr marL="68580" marR="68580" marT="0" marB="0"/>
                </a:tc>
                <a:tc>
                  <a:txBody>
                    <a:bodyPr/>
                    <a:lstStyle/>
                    <a:p>
                      <a:pPr marL="0" marR="0" algn="ctr" rtl="0">
                        <a:spcBef>
                          <a:spcPts val="0"/>
                        </a:spcBef>
                        <a:spcAft>
                          <a:spcPts val="0"/>
                        </a:spcAft>
                      </a:pPr>
                      <a:r>
                        <a:rPr lang="en-US" sz="1800" b="0" dirty="0" smtClean="0">
                          <a:solidFill>
                            <a:schemeClr val="tx1"/>
                          </a:solidFill>
                          <a:latin typeface="Times New Roman" pitchFamily="18" charset="0"/>
                          <a:ea typeface="Times New Roman"/>
                          <a:cs typeface="Times New Roman" pitchFamily="18" charset="0"/>
                        </a:rPr>
                        <a:t>Hi</a:t>
                      </a:r>
                      <a:endParaRPr lang="en-US" sz="1800" b="0" dirty="0">
                        <a:solidFill>
                          <a:schemeClr val="tx1"/>
                        </a:solidFill>
                        <a:latin typeface="Times New Roman" pitchFamily="18" charset="0"/>
                        <a:ea typeface="Times New Roman"/>
                        <a:cs typeface="Times New Roman" pitchFamily="18" charset="0"/>
                      </a:endParaRPr>
                    </a:p>
                  </a:txBody>
                  <a:tcPr marL="68580" marR="68580" marT="0" marB="0"/>
                </a:tc>
              </a:tr>
              <a:tr h="494810">
                <a:tc>
                  <a:txBody>
                    <a:bodyPr/>
                    <a:lstStyle/>
                    <a:p>
                      <a:pPr algn="ctr"/>
                      <a:r>
                        <a:rPr lang="en-US" b="1" dirty="0" smtClean="0">
                          <a:latin typeface="Times New Roman" pitchFamily="18" charset="0"/>
                          <a:cs typeface="Times New Roman" pitchFamily="18" charset="0"/>
                        </a:rPr>
                        <a:t>1</a:t>
                      </a:r>
                    </a:p>
                  </a:txBody>
                  <a:tcPr/>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ar-SA" sz="1400" b="1" dirty="0" smtClean="0">
                          <a:solidFill>
                            <a:srgbClr val="000000"/>
                          </a:solidFill>
                          <a:latin typeface="Times New Roman" pitchFamily="18" charset="0"/>
                          <a:ea typeface="Times New Roman"/>
                          <a:cs typeface="Times New Roman" pitchFamily="18" charset="0"/>
                        </a:rPr>
                        <a:t>قطن بلب</a:t>
                      </a:r>
                      <a:endParaRPr lang="en-US" sz="1400" b="1" dirty="0" smtClean="0">
                        <a:solidFill>
                          <a:srgbClr val="000000"/>
                        </a:solidFill>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250352.4226</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Kg</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4</a:t>
                      </a: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1001409.69</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0.0081</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0.0325</a:t>
                      </a:r>
                      <a:endParaRPr lang="en-US" sz="1400" b="1" dirty="0">
                        <a:latin typeface="Times New Roman" pitchFamily="18" charset="0"/>
                        <a:ea typeface="Times New Roman"/>
                        <a:cs typeface="Times New Roman" pitchFamily="18" charset="0"/>
                      </a:endParaRPr>
                    </a:p>
                  </a:txBody>
                  <a:tcPr marL="68580" marR="68580" marT="0" marB="0"/>
                </a:tc>
              </a:tr>
              <a:tr h="494810">
                <a:tc>
                  <a:txBody>
                    <a:bodyPr/>
                    <a:lstStyle/>
                    <a:p>
                      <a:pPr algn="ct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txBody>
                  <a:tcPr/>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ar-SA" sz="1400" b="1" dirty="0" smtClean="0">
                          <a:solidFill>
                            <a:srgbClr val="000000"/>
                          </a:solidFill>
                          <a:latin typeface="Times New Roman" pitchFamily="18" charset="0"/>
                          <a:ea typeface="Times New Roman"/>
                          <a:cs typeface="Times New Roman" pitchFamily="18" charset="0"/>
                        </a:rPr>
                        <a:t>بودره</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78424.99238</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Kg</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12</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941099.91</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0.0076</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0.0916</a:t>
                      </a:r>
                      <a:endParaRPr lang="en-US" sz="1400" b="1" dirty="0">
                        <a:latin typeface="Times New Roman" pitchFamily="18" charset="0"/>
                        <a:ea typeface="Times New Roman"/>
                        <a:cs typeface="Times New Roman" pitchFamily="18" charset="0"/>
                      </a:endParaRPr>
                    </a:p>
                  </a:txBody>
                  <a:tcPr marL="68580" marR="68580" marT="0" marB="0"/>
                </a:tc>
              </a:tr>
              <a:tr h="494810">
                <a:tc>
                  <a:txBody>
                    <a:bodyPr/>
                    <a:lstStyle/>
                    <a:p>
                      <a:pPr algn="ctr"/>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a:txBody>
                  <a:tcPr/>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ar-SA" sz="1400" b="1" dirty="0" smtClean="0">
                          <a:solidFill>
                            <a:srgbClr val="000000"/>
                          </a:solidFill>
                          <a:latin typeface="Times New Roman" pitchFamily="18" charset="0"/>
                          <a:ea typeface="Times New Roman"/>
                          <a:cs typeface="Times New Roman" pitchFamily="18" charset="0"/>
                        </a:rPr>
                        <a:t>صمغ </a:t>
                      </a:r>
                      <a:r>
                        <a:rPr lang="ar-SA" sz="1400" b="1" dirty="0">
                          <a:solidFill>
                            <a:srgbClr val="000000"/>
                          </a:solidFill>
                          <a:latin typeface="Times New Roman" pitchFamily="18" charset="0"/>
                          <a:ea typeface="Times New Roman"/>
                          <a:cs typeface="Times New Roman" pitchFamily="18" charset="0"/>
                        </a:rPr>
                        <a:t>ابيض</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18951.34</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1">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1">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Kg</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30</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568540.2</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0.0046</a:t>
                      </a:r>
                      <a:endParaRPr lang="en-US" sz="14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endParaRPr lang="en-US" sz="1400" b="1" dirty="0" smtClean="0">
                        <a:solidFill>
                          <a:srgbClr val="000000"/>
                        </a:solidFill>
                        <a:latin typeface="Times New Roman" pitchFamily="18" charset="0"/>
                        <a:ea typeface="Times New Roman"/>
                        <a:cs typeface="Times New Roman" pitchFamily="18" charset="0"/>
                      </a:endParaRPr>
                    </a:p>
                    <a:p>
                      <a:pPr marL="0" marR="0" algn="ctr" rtl="0">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0.1384</a:t>
                      </a:r>
                      <a:endParaRPr lang="en-US" sz="1400" b="1" dirty="0">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4"/>
          <p:cNvSpPr/>
          <p:nvPr/>
        </p:nvSpPr>
        <p:spPr>
          <a:xfrm>
            <a:off x="228600" y="3657600"/>
            <a:ext cx="8610600" cy="3170099"/>
          </a:xfrm>
          <a:prstGeom prst="rect">
            <a:avLst/>
          </a:prstGeom>
        </p:spPr>
        <p:txBody>
          <a:bodyPr wrap="square">
            <a:spAutoFit/>
          </a:bodyPr>
          <a:lstStyle/>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Inv HC = unit price for R.M * weight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where;</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the weight of each R.M in the inventory</a:t>
            </a:r>
          </a:p>
          <a:p>
            <a:pPr>
              <a:buNone/>
            </a:pPr>
            <a:endParaRPr lang="en-US" sz="2000" dirty="0" smtClean="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5029200"/>
            <a:ext cx="3276600" cy="668694"/>
          </a:xfrm>
          <a:prstGeom prst="rect">
            <a:avLst/>
          </a:prstGeom>
          <a:noFill/>
        </p:spPr>
      </p:pic>
      <p:sp>
        <p:nvSpPr>
          <p:cNvPr id="7" name="Right Arrow 6"/>
          <p:cNvSpPr/>
          <p:nvPr/>
        </p:nvSpPr>
        <p:spPr>
          <a:xfrm>
            <a:off x="5562600" y="5715000"/>
            <a:ext cx="2667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6096000"/>
            <a:ext cx="1752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Excel sheet</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9.jpg"/>
          <p:cNvPicPr>
            <a:picLocks noGrp="1" noChangeAspect="1"/>
          </p:cNvPicPr>
          <p:nvPr>
            <p:ph sz="quarter" idx="1"/>
          </p:nvPr>
        </p:nvPicPr>
        <p:blipFill>
          <a:blip r:embed="rId2" cstate="print"/>
          <a:stretch>
            <a:fillRect/>
          </a:stretch>
        </p:blipFill>
        <p:spPr>
          <a:xfrm>
            <a:off x="0" y="0"/>
            <a:ext cx="9144000" cy="6858000"/>
          </a:xfrm>
        </p:spPr>
      </p:pic>
      <p:sp>
        <p:nvSpPr>
          <p:cNvPr id="9" name="Explosion 1 8"/>
          <p:cNvSpPr/>
          <p:nvPr/>
        </p:nvSpPr>
        <p:spPr>
          <a:xfrm rot="20186844">
            <a:off x="-170595" y="1978721"/>
            <a:ext cx="4071315" cy="495300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p:nvSpPr>
        <p:spPr>
          <a:xfrm rot="20261471">
            <a:off x="663155" y="3531864"/>
            <a:ext cx="2457374" cy="1569660"/>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Inventory management models</a:t>
            </a:r>
            <a:endParaRPr lang="en-US" sz="32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Inventory Management Models</a:t>
            </a:r>
            <a:endParaRPr lang="en-US" dirty="0"/>
          </a:p>
        </p:txBody>
      </p:sp>
      <p:sp>
        <p:nvSpPr>
          <p:cNvPr id="3" name="Content Placeholder 2"/>
          <p:cNvSpPr>
            <a:spLocks noGrp="1"/>
          </p:cNvSpPr>
          <p:nvPr>
            <p:ph sz="quarter" idx="1"/>
          </p:nvPr>
        </p:nvSpPr>
        <p:spPr>
          <a:xfrm>
            <a:off x="457200" y="1676400"/>
            <a:ext cx="7467600" cy="4873752"/>
          </a:xfrm>
        </p:spPr>
        <p:txBody>
          <a:bodyPr>
            <a:normAutofit/>
          </a:bodyPr>
          <a:lstStyle/>
          <a:p>
            <a:r>
              <a:rPr lang="en-US" dirty="0" smtClean="0">
                <a:latin typeface="Times New Roman" pitchFamily="18" charset="0"/>
                <a:cs typeface="Times New Roman" pitchFamily="18" charset="0"/>
              </a:rPr>
              <a:t>Good management of inventory is required to manage the supply of product and satisfy the customer’s needs. The inventory management is to meet the customer’s demands and requirements at a minimum cost to the supplier.</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We discusses the inventory review process in order to build an inventory management system. The system should determine how much stock to order and when it should be ordered.</a:t>
            </a:r>
          </a:p>
          <a:p>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There are two basic types of inventory system that we used: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 Continuous review</a:t>
            </a:r>
          </a:p>
          <a:p>
            <a:pPr algn="just"/>
            <a:r>
              <a:rPr lang="en-US" dirty="0" smtClean="0">
                <a:latin typeface="Times New Roman" pitchFamily="18" charset="0"/>
                <a:cs typeface="Times New Roman" pitchFamily="18" charset="0"/>
              </a:rPr>
              <a:t>II. Periodic review</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our project we will be using the continuous review system for all raw materials to insure that we find the most optimal feasible solution.</a:t>
            </a:r>
          </a:p>
          <a:p>
            <a:pPr algn="just">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dirty="0" smtClean="0"/>
              <a:t>Model Formation</a:t>
            </a:r>
            <a:endParaRPr lang="en-US" sz="3200" dirty="0"/>
          </a:p>
        </p:txBody>
      </p:sp>
      <p:sp>
        <p:nvSpPr>
          <p:cNvPr id="3" name="Content Placeholder 2"/>
          <p:cNvSpPr>
            <a:spLocks noGrp="1"/>
          </p:cNvSpPr>
          <p:nvPr>
            <p:ph sz="quarter" idx="1"/>
          </p:nvPr>
        </p:nvSpPr>
        <p:spPr/>
        <p:txBody>
          <a:bodyPr>
            <a:normAutofit lnSpcReduction="10000"/>
          </a:bodyPr>
          <a:lstStyle/>
          <a:p>
            <a:pPr algn="just"/>
            <a:r>
              <a:rPr lang="en-US" dirty="0" smtClean="0">
                <a:latin typeface="Times New Roman" pitchFamily="18" charset="0"/>
                <a:cs typeface="Times New Roman" pitchFamily="18" charset="0"/>
              </a:rPr>
              <a:t>Finding The Optimal ordering quantity : The EOQ formula was used to determine the optimal Q to be ordered.</a:t>
            </a:r>
          </a:p>
          <a:p>
            <a:pPr algn="just"/>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a:t>
            </a:r>
          </a:p>
          <a:p>
            <a:pPr>
              <a:buNone/>
            </a:pPr>
            <a:r>
              <a:rPr lang="en-US" dirty="0" smtClean="0">
                <a:latin typeface="Times New Roman" pitchFamily="18" charset="0"/>
                <a:cs typeface="Times New Roman" pitchFamily="18" charset="0"/>
              </a:rPr>
              <a:t>Q = order quantity</a:t>
            </a:r>
          </a:p>
          <a:p>
            <a:pPr>
              <a:buNone/>
            </a:pPr>
            <a:r>
              <a:rPr lang="en-US" dirty="0" smtClean="0">
                <a:latin typeface="Times New Roman" pitchFamily="18" charset="0"/>
                <a:cs typeface="Times New Roman" pitchFamily="18" charset="0"/>
              </a:rPr>
              <a:t>EOQ  = optimal order quantity</a:t>
            </a:r>
          </a:p>
          <a:p>
            <a:pPr>
              <a:buNone/>
            </a:pPr>
            <a:r>
              <a:rPr lang="en-US" dirty="0" smtClean="0">
                <a:latin typeface="Times New Roman" pitchFamily="18" charset="0"/>
                <a:cs typeface="Times New Roman" pitchFamily="18" charset="0"/>
              </a:rPr>
              <a:t>D = annual demand quantity</a:t>
            </a:r>
          </a:p>
          <a:p>
            <a:pPr>
              <a:buNone/>
            </a:pPr>
            <a:r>
              <a:rPr lang="en-US" dirty="0" smtClean="0">
                <a:latin typeface="Times New Roman" pitchFamily="18" charset="0"/>
                <a:cs typeface="Times New Roman" pitchFamily="18" charset="0"/>
              </a:rPr>
              <a:t>S = ordering cost</a:t>
            </a:r>
          </a:p>
          <a:p>
            <a:pPr>
              <a:buNone/>
            </a:pPr>
            <a:r>
              <a:rPr lang="en-US" dirty="0" smtClean="0">
                <a:latin typeface="Times New Roman" pitchFamily="18" charset="0"/>
                <a:cs typeface="Times New Roman" pitchFamily="18" charset="0"/>
              </a:rPr>
              <a:t>H = annual holding cost per unit </a:t>
            </a:r>
          </a:p>
          <a:p>
            <a:endParaRPr lang="en-US"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2819400"/>
            <a:ext cx="1600200" cy="909466"/>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90600"/>
            <a:ext cx="7467600" cy="4873752"/>
          </a:xfrm>
        </p:spPr>
        <p:txBody>
          <a:bodyPr>
            <a:normAutofit/>
          </a:bodyPr>
          <a:lstStyle/>
          <a:p>
            <a:r>
              <a:rPr lang="en-US" sz="2000" dirty="0" smtClean="0">
                <a:latin typeface="Times New Roman" pitchFamily="18" charset="0"/>
                <a:cs typeface="Times New Roman" pitchFamily="18" charset="0"/>
              </a:rPr>
              <a:t>Assumptions using this formula:</a:t>
            </a:r>
          </a:p>
          <a:p>
            <a:pPr>
              <a:buNone/>
            </a:pPr>
            <a:r>
              <a:rPr lang="en-US" sz="2000" dirty="0" smtClean="0">
                <a:latin typeface="Times New Roman" pitchFamily="18" charset="0"/>
                <a:cs typeface="Times New Roman" pitchFamily="18" charset="0"/>
              </a:rPr>
              <a:t>   1. Demand is known, constant, and independent.</a:t>
            </a:r>
          </a:p>
          <a:p>
            <a:pPr>
              <a:buNone/>
            </a:pPr>
            <a:r>
              <a:rPr lang="en-US" sz="2000" dirty="0" smtClean="0">
                <a:latin typeface="Times New Roman" pitchFamily="18" charset="0"/>
                <a:cs typeface="Times New Roman" pitchFamily="18" charset="0"/>
              </a:rPr>
              <a:t>   2. Lead time is known and constant.</a:t>
            </a:r>
          </a:p>
          <a:p>
            <a:pPr>
              <a:buNone/>
            </a:pPr>
            <a:r>
              <a:rPr lang="en-US" sz="2000" dirty="0" smtClean="0">
                <a:latin typeface="Times New Roman" pitchFamily="18" charset="0"/>
                <a:cs typeface="Times New Roman" pitchFamily="18" charset="0"/>
              </a:rPr>
              <a:t>   3. Quantity discounts are not possible.</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This table shows how to calculate EOQ</a:t>
            </a:r>
          </a:p>
          <a:p>
            <a:pPr>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28600" y="3581400"/>
          <a:ext cx="8534400" cy="315214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gridCol w="1219200"/>
              </a:tblGrid>
              <a:tr h="520700">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Raw material </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Annual Demand</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ordering cost(S) </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holding cost(H)</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cost/kg or</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EOQ</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l" rtl="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Q current</a:t>
                      </a:r>
                      <a:endParaRPr lang="en-US" sz="1800" dirty="0">
                        <a:latin typeface="Times New Roman" pitchFamily="18" charset="0"/>
                        <a:ea typeface="Times New Roman"/>
                        <a:cs typeface="Times New Roman" pitchFamily="18" charset="0"/>
                      </a:endParaRPr>
                    </a:p>
                  </a:txBody>
                  <a:tcPr marL="68580" marR="68580" marT="0" marB="0"/>
                </a:tc>
              </a:tr>
              <a:tr h="520700">
                <a:tc>
                  <a:txBody>
                    <a:bodyPr/>
                    <a:lstStyle/>
                    <a:p>
                      <a:pPr marL="0" marR="0" algn="r" rtl="1">
                        <a:spcBef>
                          <a:spcPts val="0"/>
                        </a:spcBef>
                        <a:spcAft>
                          <a:spcPts val="0"/>
                        </a:spcAft>
                      </a:pPr>
                      <a:r>
                        <a:rPr lang="ar-SA" sz="1600" b="1" dirty="0" smtClean="0">
                          <a:solidFill>
                            <a:srgbClr val="000000"/>
                          </a:solidFill>
                          <a:latin typeface="Times New Roman" pitchFamily="18" charset="0"/>
                          <a:ea typeface="Times New Roman"/>
                          <a:cs typeface="Times New Roman" pitchFamily="18" charset="0"/>
                        </a:rPr>
                        <a:t>قطن </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smtClean="0">
                          <a:solidFill>
                            <a:srgbClr val="000000"/>
                          </a:solidFill>
                          <a:latin typeface="Times New Roman" pitchFamily="18" charset="0"/>
                          <a:ea typeface="Times New Roman"/>
                          <a:cs typeface="Times New Roman" pitchFamily="18" charset="0"/>
                        </a:rPr>
                        <a:t>6457142.4</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smtClean="0">
                          <a:solidFill>
                            <a:srgbClr val="000000"/>
                          </a:solidFill>
                          <a:latin typeface="Times New Roman" pitchFamily="18" charset="0"/>
                          <a:ea typeface="Times New Roman"/>
                          <a:cs typeface="Times New Roman" pitchFamily="18" charset="0"/>
                        </a:rPr>
                        <a:t>15</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smtClean="0">
                          <a:solidFill>
                            <a:srgbClr val="000000"/>
                          </a:solidFill>
                          <a:latin typeface="Times New Roman" pitchFamily="18" charset="0"/>
                          <a:ea typeface="Times New Roman"/>
                          <a:cs typeface="Times New Roman" pitchFamily="18" charset="0"/>
                        </a:rPr>
                        <a:t>0.0325</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smtClean="0">
                          <a:solidFill>
                            <a:srgbClr val="000000"/>
                          </a:solidFill>
                          <a:latin typeface="Times New Roman" pitchFamily="18" charset="0"/>
                          <a:ea typeface="Times New Roman"/>
                          <a:cs typeface="Times New Roman" pitchFamily="18" charset="0"/>
                        </a:rPr>
                        <a:t>4</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38602</a:t>
                      </a:r>
                      <a:endParaRPr lang="en-US" sz="1600" b="1" dirty="0">
                        <a:latin typeface="Times New Roman" pitchFamily="18" charset="0"/>
                        <a:ea typeface="Times New Roman"/>
                        <a:cs typeface="Times New Roman" pitchFamily="18" charset="0"/>
                      </a:endParaRPr>
                    </a:p>
                  </a:txBody>
                  <a:tcPr marL="68580" marR="68580" marT="0" marB="0" anchor="b"/>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10000</a:t>
                      </a:r>
                      <a:endParaRPr lang="en-US" sz="1600" b="1">
                        <a:latin typeface="Times New Roman" pitchFamily="18" charset="0"/>
                        <a:ea typeface="Times New Roman"/>
                        <a:cs typeface="Times New Roman" pitchFamily="18" charset="0"/>
                      </a:endParaRPr>
                    </a:p>
                  </a:txBody>
                  <a:tcPr marL="68580" marR="68580" marT="0" marB="0" anchor="b"/>
                </a:tc>
              </a:tr>
              <a:tr h="520700">
                <a:tc>
                  <a:txBody>
                    <a:bodyPr/>
                    <a:lstStyle/>
                    <a:p>
                      <a:pPr marL="0" marR="0" algn="r" rtl="1">
                        <a:spcBef>
                          <a:spcPts val="0"/>
                        </a:spcBef>
                        <a:spcAft>
                          <a:spcPts val="0"/>
                        </a:spcAft>
                      </a:pPr>
                      <a:r>
                        <a:rPr lang="ar-SA" sz="1600" b="1">
                          <a:solidFill>
                            <a:srgbClr val="000000"/>
                          </a:solidFill>
                          <a:latin typeface="Times New Roman" pitchFamily="18" charset="0"/>
                          <a:ea typeface="Times New Roman"/>
                          <a:cs typeface="Times New Roman" pitchFamily="18" charset="0"/>
                        </a:rPr>
                        <a:t>بودره</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3874285.2</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9.9</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0.0916</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12</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8354</a:t>
                      </a:r>
                      <a:endParaRPr lang="en-US" sz="1600" b="1">
                        <a:latin typeface="Times New Roman" pitchFamily="18" charset="0"/>
                        <a:ea typeface="Times New Roman"/>
                        <a:cs typeface="Times New Roman" pitchFamily="18" charset="0"/>
                      </a:endParaRPr>
                    </a:p>
                  </a:txBody>
                  <a:tcPr marL="68580" marR="68580" marT="0" marB="0" anchor="b"/>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6000</a:t>
                      </a:r>
                      <a:endParaRPr lang="en-US" sz="1600" b="1" dirty="0">
                        <a:latin typeface="Times New Roman" pitchFamily="18" charset="0"/>
                        <a:ea typeface="Times New Roman"/>
                        <a:cs typeface="Times New Roman" pitchFamily="18" charset="0"/>
                      </a:endParaRPr>
                    </a:p>
                  </a:txBody>
                  <a:tcPr marL="68580" marR="68580" marT="0" marB="0" anchor="b"/>
                </a:tc>
              </a:tr>
              <a:tr h="520700">
                <a:tc>
                  <a:txBody>
                    <a:bodyPr/>
                    <a:lstStyle/>
                    <a:p>
                      <a:pPr marL="0" marR="0" algn="r" rtl="1">
                        <a:spcBef>
                          <a:spcPts val="0"/>
                        </a:spcBef>
                        <a:spcAft>
                          <a:spcPts val="0"/>
                        </a:spcAft>
                      </a:pPr>
                      <a:r>
                        <a:rPr lang="ar-SA" sz="1600" b="1">
                          <a:solidFill>
                            <a:srgbClr val="000000"/>
                          </a:solidFill>
                          <a:latin typeface="Times New Roman" pitchFamily="18" charset="0"/>
                          <a:ea typeface="Times New Roman"/>
                          <a:cs typeface="Times New Roman" pitchFamily="18" charset="0"/>
                        </a:rPr>
                        <a:t>صمغ ابيض</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322857.12</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9.9</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0.1384</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30</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1241</a:t>
                      </a:r>
                      <a:endParaRPr lang="en-US" sz="1600" b="1">
                        <a:latin typeface="Times New Roman" pitchFamily="18" charset="0"/>
                        <a:ea typeface="Times New Roman"/>
                        <a:cs typeface="Times New Roman" pitchFamily="18" charset="0"/>
                      </a:endParaRPr>
                    </a:p>
                  </a:txBody>
                  <a:tcPr marL="68580" marR="68580" marT="0" marB="0" anchor="b"/>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500</a:t>
                      </a:r>
                      <a:endParaRPr lang="en-US" sz="1600" b="1" dirty="0">
                        <a:latin typeface="Times New Roman" pitchFamily="18" charset="0"/>
                        <a:ea typeface="Times New Roman"/>
                        <a:cs typeface="Times New Roman" pitchFamily="18" charset="0"/>
                      </a:endParaRPr>
                    </a:p>
                  </a:txBody>
                  <a:tcPr marL="68580" marR="68580" marT="0" marB="0" anchor="b"/>
                </a:tc>
              </a:tr>
              <a:tr h="520700">
                <a:tc>
                  <a:txBody>
                    <a:bodyPr/>
                    <a:lstStyle/>
                    <a:p>
                      <a:pPr marL="0" marR="0" algn="r" rtl="1">
                        <a:spcBef>
                          <a:spcPts val="0"/>
                        </a:spcBef>
                        <a:spcAft>
                          <a:spcPts val="0"/>
                        </a:spcAft>
                      </a:pPr>
                      <a:r>
                        <a:rPr lang="ar-SA" sz="1600" b="1">
                          <a:solidFill>
                            <a:srgbClr val="000000"/>
                          </a:solidFill>
                          <a:latin typeface="Times New Roman" pitchFamily="18" charset="0"/>
                          <a:ea typeface="Times New Roman"/>
                          <a:cs typeface="Times New Roman" pitchFamily="18" charset="0"/>
                        </a:rPr>
                        <a:t>صمغ احمر </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161428.56</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9.9</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0.0257</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30</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2036</a:t>
                      </a:r>
                      <a:endParaRPr lang="en-US" sz="1600" b="1">
                        <a:latin typeface="Times New Roman" pitchFamily="18" charset="0"/>
                        <a:ea typeface="Times New Roman"/>
                        <a:cs typeface="Times New Roman" pitchFamily="18" charset="0"/>
                      </a:endParaRPr>
                    </a:p>
                  </a:txBody>
                  <a:tcPr marL="68580" marR="68580" marT="0" marB="0" anchor="b"/>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850</a:t>
                      </a:r>
                      <a:endParaRPr lang="en-US" sz="1600" b="1" dirty="0">
                        <a:latin typeface="Times New Roman" pitchFamily="18" charset="0"/>
                        <a:ea typeface="Times New Roman"/>
                        <a:cs typeface="Times New Roman" pitchFamily="18" charset="0"/>
                      </a:endParaRPr>
                    </a:p>
                  </a:txBody>
                  <a:tcPr marL="68580" marR="68580" marT="0" marB="0" anchor="b"/>
                </a:tc>
              </a:tr>
              <a:tr h="520700">
                <a:tc>
                  <a:txBody>
                    <a:bodyPr/>
                    <a:lstStyle/>
                    <a:p>
                      <a:pPr marL="0" marR="0" algn="r" rtl="1">
                        <a:spcBef>
                          <a:spcPts val="0"/>
                        </a:spcBef>
                        <a:spcAft>
                          <a:spcPts val="0"/>
                        </a:spcAft>
                      </a:pPr>
                      <a:r>
                        <a:rPr lang="ar-SA" sz="1600" b="1">
                          <a:solidFill>
                            <a:srgbClr val="000000"/>
                          </a:solidFill>
                          <a:latin typeface="Times New Roman" pitchFamily="18" charset="0"/>
                          <a:ea typeface="Times New Roman"/>
                          <a:cs typeface="Times New Roman" pitchFamily="18" charset="0"/>
                        </a:rPr>
                        <a:t>صمغ تثبيت القطن </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322857.12</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9.9</a:t>
                      </a:r>
                      <a:endParaRPr lang="en-US" sz="1600" b="1">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0.0097</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30</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rtl="0">
                        <a:spcBef>
                          <a:spcPts val="0"/>
                        </a:spcBef>
                        <a:spcAft>
                          <a:spcPts val="0"/>
                        </a:spcAft>
                      </a:pPr>
                      <a:r>
                        <a:rPr lang="en-US" sz="1600" b="1">
                          <a:solidFill>
                            <a:srgbClr val="000000"/>
                          </a:solidFill>
                          <a:latin typeface="Times New Roman" pitchFamily="18" charset="0"/>
                          <a:ea typeface="Times New Roman"/>
                          <a:cs typeface="Times New Roman" pitchFamily="18" charset="0"/>
                        </a:rPr>
                        <a:t>4687</a:t>
                      </a:r>
                      <a:endParaRPr lang="en-US" sz="1600" b="1">
                        <a:latin typeface="Times New Roman" pitchFamily="18" charset="0"/>
                        <a:ea typeface="Times New Roman"/>
                        <a:cs typeface="Times New Roman" pitchFamily="18" charset="0"/>
                      </a:endParaRPr>
                    </a:p>
                  </a:txBody>
                  <a:tcPr marL="68580" marR="68580" marT="0" marB="0" anchor="b"/>
                </a:tc>
                <a:tc>
                  <a:txBody>
                    <a:bodyPr/>
                    <a:lstStyle/>
                    <a:p>
                      <a:pPr marL="0" marR="0" algn="ctr" rtl="0">
                        <a:spcBef>
                          <a:spcPts val="0"/>
                        </a:spcBef>
                        <a:spcAft>
                          <a:spcPts val="0"/>
                        </a:spcAft>
                      </a:pPr>
                      <a:r>
                        <a:rPr lang="en-US" sz="1600" b="1" dirty="0">
                          <a:solidFill>
                            <a:srgbClr val="000000"/>
                          </a:solidFill>
                          <a:latin typeface="Times New Roman" pitchFamily="18" charset="0"/>
                          <a:ea typeface="Times New Roman"/>
                          <a:cs typeface="Times New Roman" pitchFamily="18" charset="0"/>
                        </a:rPr>
                        <a:t>2000</a:t>
                      </a:r>
                      <a:endParaRPr lang="en-US" sz="1600" b="1" dirty="0">
                        <a:latin typeface="Times New Roman" pitchFamily="18" charset="0"/>
                        <a:ea typeface="Times New Roman"/>
                        <a:cs typeface="Times New Roman" pitchFamily="18" charset="0"/>
                      </a:endParaRPr>
                    </a:p>
                  </a:txBody>
                  <a:tcPr marL="68580" marR="68580" marT="0" marB="0" anchor="b"/>
                </a:tc>
              </a:tr>
            </a:tbl>
          </a:graphicData>
        </a:graphic>
      </p:graphicFrame>
      <p:sp>
        <p:nvSpPr>
          <p:cNvPr id="5" name="Right Arrow 4"/>
          <p:cNvSpPr/>
          <p:nvPr/>
        </p:nvSpPr>
        <p:spPr>
          <a:xfrm>
            <a:off x="5562600" y="2514600"/>
            <a:ext cx="2743200"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5943600" y="2819400"/>
            <a:ext cx="1752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Excel sheet</a:t>
            </a:r>
            <a:endParaRPr lang="en-US"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Cont…</a:t>
            </a:r>
            <a:endParaRPr lang="en-US" dirty="0"/>
          </a:p>
        </p:txBody>
      </p:sp>
      <p:sp>
        <p:nvSpPr>
          <p:cNvPr id="3" name="Content Placeholder 2"/>
          <p:cNvSpPr>
            <a:spLocks noGrp="1"/>
          </p:cNvSpPr>
          <p:nvPr>
            <p:ph sz="quarter" idx="1"/>
          </p:nvPr>
        </p:nvSpPr>
        <p:spPr>
          <a:xfrm>
            <a:off x="228600" y="1371600"/>
            <a:ext cx="8458200" cy="5102352"/>
          </a:xfrm>
        </p:spPr>
        <p:txBody>
          <a:bodyPr>
            <a:normAutofit fontScale="85000" lnSpcReduction="20000"/>
          </a:bodyPr>
          <a:lstStyle/>
          <a:p>
            <a:r>
              <a:rPr lang="en-US" sz="3300" b="1" dirty="0" smtClean="0">
                <a:solidFill>
                  <a:schemeClr val="accent1">
                    <a:lumMod val="75000"/>
                  </a:schemeClr>
                </a:solidFill>
                <a:latin typeface="Times New Roman" pitchFamily="18" charset="0"/>
                <a:cs typeface="Times New Roman" pitchFamily="18" charset="0"/>
              </a:rPr>
              <a:t>Continuous Review System</a:t>
            </a:r>
          </a:p>
          <a:p>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1-Reorder point </a:t>
            </a:r>
            <a:r>
              <a:rPr lang="en-US" dirty="0" smtClean="0">
                <a:latin typeface="Times New Roman" pitchFamily="18" charset="0"/>
                <a:cs typeface="Times New Roman" pitchFamily="18" charset="0"/>
              </a:rPr>
              <a:t>= Average demand during lead time + Safety Stock.  </a:t>
            </a: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2-Choosing an Appropriate Service -Level Policy (z) :</a:t>
            </a:r>
            <a:r>
              <a:rPr lang="en-US" dirty="0" smtClean="0">
                <a:latin typeface="Times New Roman" pitchFamily="18" charset="0"/>
                <a:cs typeface="Times New Roman" pitchFamily="18" charset="0"/>
              </a:rPr>
              <a:t>95 percent service level</a:t>
            </a:r>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3-Finding the Safety Stock </a:t>
            </a:r>
            <a:r>
              <a:rPr lang="en-US" dirty="0" smtClean="0">
                <a:latin typeface="Times New Roman" pitchFamily="18" charset="0"/>
                <a:cs typeface="Times New Roman" pitchFamily="18" charset="0"/>
              </a:rPr>
              <a:t>assuming the demand is normally </a:t>
            </a:r>
            <a:r>
              <a:rPr lang="en-US" dirty="0" smtClean="0">
                <a:latin typeface="Times New Roman" pitchFamily="18" charset="0"/>
                <a:cs typeface="Times New Roman" pitchFamily="18" charset="0"/>
              </a:rPr>
              <a:t>distributed</a:t>
            </a:r>
          </a:p>
          <a:p>
            <a:pPr>
              <a:buNone/>
            </a:pPr>
            <a:r>
              <a:rPr lang="en-US" dirty="0" smtClean="0">
                <a:latin typeface="Times New Roman" pitchFamily="18" charset="0"/>
                <a:cs typeface="Times New Roman" pitchFamily="18" charset="0"/>
              </a:rPr>
              <a:t>     (Safety </a:t>
            </a:r>
            <a:r>
              <a:rPr lang="en-US" dirty="0" smtClean="0">
                <a:latin typeface="Times New Roman" pitchFamily="18" charset="0"/>
                <a:cs typeface="Times New Roman" pitchFamily="18" charset="0"/>
              </a:rPr>
              <a:t>stock is the stock which is used when there are delayed deliveries to the </a:t>
            </a:r>
            <a:r>
              <a:rPr lang="en-US" dirty="0" smtClean="0">
                <a:latin typeface="Times New Roman" pitchFamily="18" charset="0"/>
                <a:cs typeface="Times New Roman" pitchFamily="18" charset="0"/>
              </a:rPr>
              <a:t>organizations).</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a:t>
            </a:r>
          </a:p>
          <a:p>
            <a:pPr>
              <a:buNone/>
            </a:pPr>
            <a:r>
              <a:rPr lang="el-GR" dirty="0" smtClean="0">
                <a:latin typeface="Times New Roman" pitchFamily="18" charset="0"/>
                <a:cs typeface="Times New Roman" pitchFamily="18" charset="0"/>
              </a:rPr>
              <a:t>σ</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standard deviation of monthly demand.</a:t>
            </a:r>
          </a:p>
          <a:p>
            <a:pPr>
              <a:buNone/>
            </a:pPr>
            <a:r>
              <a:rPr lang="en-US" dirty="0" smtClean="0">
                <a:latin typeface="Times New Roman" pitchFamily="18" charset="0"/>
                <a:cs typeface="Times New Roman" pitchFamily="18" charset="0"/>
              </a:rPr>
              <a:t> L = Lead time.</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4495800"/>
            <a:ext cx="2573878" cy="533400"/>
          </a:xfrm>
          <a:prstGeom prst="rect">
            <a:avLst/>
          </a:prstGeom>
          <a:noFill/>
        </p:spPr>
      </p:pic>
      <p:pic>
        <p:nvPicPr>
          <p:cNvPr id="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4495800"/>
            <a:ext cx="1679653" cy="58482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90000"/>
                </a:solidFill>
              </a:rPr>
              <a:t>Model Formation</a:t>
            </a:r>
            <a:endParaRPr lang="en-US" dirty="0"/>
          </a:p>
        </p:txBody>
      </p:sp>
      <p:graphicFrame>
        <p:nvGraphicFramePr>
          <p:cNvPr id="4" name="عنصر نائب للمحتوى 3"/>
          <p:cNvGraphicFramePr>
            <a:graphicFrameLocks noGrp="1"/>
          </p:cNvGraphicFramePr>
          <p:nvPr>
            <p:ph sz="quarter" idx="1"/>
          </p:nvPr>
        </p:nvGraphicFramePr>
        <p:xfrm>
          <a:off x="152400" y="2057400"/>
          <a:ext cx="8610601" cy="3512820"/>
        </p:xfrm>
        <a:graphic>
          <a:graphicData uri="http://schemas.openxmlformats.org/drawingml/2006/table">
            <a:tbl>
              <a:tblPr rtl="1" firstRow="1" bandRow="1">
                <a:tableStyleId>{5C22544A-7EE6-4342-B048-85BDC9FD1C3A}</a:tableStyleId>
              </a:tblPr>
              <a:tblGrid>
                <a:gridCol w="1059820"/>
                <a:gridCol w="841074"/>
                <a:gridCol w="950448"/>
                <a:gridCol w="852818"/>
                <a:gridCol w="858280"/>
                <a:gridCol w="1025072"/>
                <a:gridCol w="820058"/>
                <a:gridCol w="1111941"/>
                <a:gridCol w="1091090"/>
              </a:tblGrid>
              <a:tr h="444380">
                <a:tc>
                  <a:txBody>
                    <a:bodyPr/>
                    <a:lstStyle/>
                    <a:p>
                      <a:pPr algn="ctr" fontAlgn="b"/>
                      <a:r>
                        <a:rPr lang="en-US" sz="1800" b="1" i="0" u="none" strike="noStrike" dirty="0">
                          <a:solidFill>
                            <a:schemeClr val="tx1"/>
                          </a:solidFill>
                          <a:latin typeface="Times New Roman" pitchFamily="18" charset="0"/>
                          <a:cs typeface="Times New Roman" pitchFamily="18" charset="0"/>
                        </a:rPr>
                        <a:t>Reorder point</a:t>
                      </a:r>
                    </a:p>
                  </a:txBody>
                  <a:tcPr marL="9525" marR="9525" marT="9525" marB="0" anchor="b"/>
                </a:tc>
                <a:tc>
                  <a:txBody>
                    <a:bodyPr/>
                    <a:lstStyle/>
                    <a:p>
                      <a:pPr algn="ctr" fontAlgn="b"/>
                      <a:r>
                        <a:rPr lang="en-US" sz="2000" b="1" i="0" u="none" strike="noStrike" dirty="0">
                          <a:solidFill>
                            <a:schemeClr val="tx1"/>
                          </a:solidFill>
                          <a:latin typeface="Times New Roman" pitchFamily="18" charset="0"/>
                          <a:cs typeface="Times New Roman" pitchFamily="18" charset="0"/>
                        </a:rPr>
                        <a:t>SS</a:t>
                      </a:r>
                    </a:p>
                  </a:txBody>
                  <a:tcPr marL="9525" marR="9525" marT="9525" marB="0" anchor="b"/>
                </a:tc>
                <a:tc>
                  <a:txBody>
                    <a:bodyPr/>
                    <a:lstStyle/>
                    <a:p>
                      <a:pPr algn="ctr" rtl="1"/>
                      <a:endParaRPr lang="en-US" sz="2000" dirty="0" smtClean="0">
                        <a:solidFill>
                          <a:schemeClr val="tx1"/>
                        </a:solidFill>
                        <a:latin typeface="Times New Roman" pitchFamily="18" charset="0"/>
                        <a:cs typeface="Times New Roman" pitchFamily="18" charset="0"/>
                      </a:endParaRPr>
                    </a:p>
                    <a:p>
                      <a:pPr algn="ctr" rtl="1"/>
                      <a:endParaRPr lang="en-US" sz="2000" dirty="0" smtClean="0">
                        <a:solidFill>
                          <a:schemeClr val="tx1"/>
                        </a:solidFill>
                        <a:latin typeface="Times New Roman" pitchFamily="18" charset="0"/>
                        <a:cs typeface="Times New Roman" pitchFamily="18" charset="0"/>
                      </a:endParaRPr>
                    </a:p>
                    <a:p>
                      <a:pPr algn="ctr" rtl="1"/>
                      <a:r>
                        <a:rPr lang="en-US" sz="2000" dirty="0" smtClean="0">
                          <a:solidFill>
                            <a:schemeClr val="tx1"/>
                          </a:solidFill>
                          <a:latin typeface="Times New Roman" pitchFamily="18" charset="0"/>
                          <a:cs typeface="Times New Roman" pitchFamily="18" charset="0"/>
                        </a:rPr>
                        <a:t>Z</a:t>
                      </a:r>
                    </a:p>
                  </a:txBody>
                  <a:tcPr/>
                </a:tc>
                <a:tc>
                  <a:txBody>
                    <a:bodyPr/>
                    <a:lstStyle/>
                    <a:p>
                      <a:pPr algn="ctr" fontAlgn="b"/>
                      <a:r>
                        <a:rPr lang="en-US" sz="2400" b="1" i="0" u="none" strike="noStrike" dirty="0" err="1">
                          <a:solidFill>
                            <a:schemeClr val="tx1"/>
                          </a:solidFill>
                          <a:latin typeface="Times New Roman" pitchFamily="18" charset="0"/>
                          <a:cs typeface="Times New Roman" pitchFamily="18" charset="0"/>
                        </a:rPr>
                        <a:t>dL</a:t>
                      </a:r>
                      <a:endParaRPr lang="en-US" sz="24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el-GR" sz="3600" b="1" i="0" u="none" strike="noStrike" dirty="0">
                          <a:solidFill>
                            <a:schemeClr val="tx1"/>
                          </a:solidFill>
                          <a:latin typeface="Times New Roman" pitchFamily="18" charset="0"/>
                          <a:cs typeface="Times New Roman" pitchFamily="18" charset="0"/>
                        </a:rPr>
                        <a:t>σ</a:t>
                      </a:r>
                      <a:r>
                        <a:rPr lang="en-US" sz="1800" b="0" i="0" u="none" strike="noStrike" dirty="0">
                          <a:solidFill>
                            <a:schemeClr val="tx1"/>
                          </a:solidFill>
                          <a:latin typeface="Times New Roman" pitchFamily="18" charset="0"/>
                          <a:cs typeface="Times New Roman" pitchFamily="18" charset="0"/>
                        </a:rPr>
                        <a:t>L</a:t>
                      </a:r>
                      <a:endParaRPr lang="en-US" sz="18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en-US" sz="1800" b="1" i="0" u="none" strike="noStrike" dirty="0">
                          <a:solidFill>
                            <a:schemeClr val="tx1"/>
                          </a:solidFill>
                          <a:latin typeface="Times New Roman" pitchFamily="18" charset="0"/>
                          <a:cs typeface="Times New Roman" pitchFamily="18" charset="0"/>
                        </a:rPr>
                        <a:t>L(month)</a:t>
                      </a:r>
                    </a:p>
                  </a:txBody>
                  <a:tcPr marL="9525" marR="9525" marT="9525" marB="0" anchor="b"/>
                </a:tc>
                <a:tc>
                  <a:txBody>
                    <a:bodyPr/>
                    <a:lstStyle/>
                    <a:p>
                      <a:pPr algn="ctr" fontAlgn="b"/>
                      <a:r>
                        <a:rPr lang="en-US" sz="2000" b="1" i="0" u="none" strike="noStrike" dirty="0">
                          <a:solidFill>
                            <a:schemeClr val="tx1"/>
                          </a:solidFill>
                          <a:latin typeface="Times New Roman" pitchFamily="18" charset="0"/>
                          <a:cs typeface="Times New Roman" pitchFamily="18" charset="0"/>
                        </a:rPr>
                        <a:t>SD</a:t>
                      </a:r>
                    </a:p>
                  </a:txBody>
                  <a:tcPr marL="9525" marR="9525" marT="9525" marB="0" anchor="b"/>
                </a:tc>
                <a:tc>
                  <a:txBody>
                    <a:bodyPr/>
                    <a:lstStyle/>
                    <a:p>
                      <a:pPr algn="ctr" fontAlgn="b"/>
                      <a:r>
                        <a:rPr lang="en-US" sz="1800" b="1" i="0" u="none" strike="noStrike" dirty="0" err="1">
                          <a:solidFill>
                            <a:schemeClr val="tx1"/>
                          </a:solidFill>
                          <a:latin typeface="Times New Roman" pitchFamily="18" charset="0"/>
                          <a:cs typeface="Times New Roman" pitchFamily="18" charset="0"/>
                        </a:rPr>
                        <a:t>Avg</a:t>
                      </a:r>
                      <a:r>
                        <a:rPr lang="en-US" sz="1800" b="1" i="0" u="none" strike="noStrike" dirty="0">
                          <a:solidFill>
                            <a:schemeClr val="tx1"/>
                          </a:solidFill>
                          <a:latin typeface="Times New Roman" pitchFamily="18" charset="0"/>
                          <a:cs typeface="Times New Roman" pitchFamily="18" charset="0"/>
                        </a:rPr>
                        <a:t> demand(d)</a:t>
                      </a:r>
                    </a:p>
                  </a:txBody>
                  <a:tcPr marL="9525" marR="9525" marT="9525" marB="0" anchor="b"/>
                </a:tc>
                <a:tc>
                  <a:txBody>
                    <a:bodyPr/>
                    <a:lstStyle/>
                    <a:p>
                      <a:pPr algn="ctr" fontAlgn="b"/>
                      <a:r>
                        <a:rPr lang="en-US" sz="1800" b="1" i="0" u="none" strike="noStrike" dirty="0">
                          <a:solidFill>
                            <a:schemeClr val="tx1"/>
                          </a:solidFill>
                          <a:latin typeface="Times New Roman" pitchFamily="18" charset="0"/>
                          <a:cs typeface="Times New Roman" pitchFamily="18" charset="0"/>
                        </a:rPr>
                        <a:t>raw materials</a:t>
                      </a:r>
                    </a:p>
                  </a:txBody>
                  <a:tcPr marL="9525" marR="9525" marT="9525" marB="0" anchor="b"/>
                </a:tc>
              </a:tr>
              <a:tr h="610782">
                <a:tc>
                  <a:txBody>
                    <a:bodyPr/>
                    <a:lstStyle/>
                    <a:p>
                      <a:pPr algn="ctr" fontAlgn="b"/>
                      <a:r>
                        <a:rPr lang="en-US" sz="1800" b="0" i="0" u="none" strike="noStrike">
                          <a:solidFill>
                            <a:srgbClr val="000000"/>
                          </a:solidFill>
                          <a:latin typeface="Times New Roman" pitchFamily="18" charset="0"/>
                          <a:cs typeface="Times New Roman" pitchFamily="18" charset="0"/>
                        </a:rPr>
                        <a:t>33613</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7206</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1.65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26407</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4366.95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1.8</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3285.49</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14947</a:t>
                      </a:r>
                    </a:p>
                  </a:txBody>
                  <a:tcPr marL="9525" marR="9525" marT="9525" marB="0" anchor="b"/>
                </a:tc>
                <a:tc>
                  <a:txBody>
                    <a:bodyPr/>
                    <a:lstStyle/>
                    <a:p>
                      <a:pPr algn="ctr" rtl="1" fontAlgn="t"/>
                      <a:endParaRPr lang="en-US" sz="1800" b="0" i="0" u="none" strike="noStrike" dirty="0" smtClean="0">
                        <a:solidFill>
                          <a:srgbClr val="000000"/>
                        </a:solidFill>
                        <a:latin typeface="Times New Roman" pitchFamily="18" charset="0"/>
                        <a:cs typeface="Times New Roman" pitchFamily="18" charset="0"/>
                      </a:endParaRPr>
                    </a:p>
                    <a:p>
                      <a:pPr algn="ctr" rtl="1" fontAlgn="t"/>
                      <a:r>
                        <a:rPr lang="ar-SA" sz="1800" b="0" i="0" u="none" strike="noStrike" dirty="0" smtClean="0">
                          <a:solidFill>
                            <a:srgbClr val="000000"/>
                          </a:solidFill>
                          <a:latin typeface="Times New Roman" pitchFamily="18" charset="0"/>
                          <a:cs typeface="Times New Roman" pitchFamily="18" charset="0"/>
                        </a:rPr>
                        <a:t>قطن </a:t>
                      </a:r>
                      <a:endParaRPr lang="en-US" sz="1800" b="0" i="0" u="none" strike="noStrike" dirty="0" smtClean="0">
                        <a:solidFill>
                          <a:srgbClr val="000000"/>
                        </a:solidFill>
                        <a:latin typeface="Times New Roman" pitchFamily="18" charset="0"/>
                        <a:cs typeface="Times New Roman" pitchFamily="18" charset="0"/>
                      </a:endParaRPr>
                    </a:p>
                    <a:p>
                      <a:pPr algn="ctr" rtl="1" fontAlgn="t"/>
                      <a:endParaRPr lang="ar-SA" sz="1800" b="0" i="0" u="none" strike="noStrike" dirty="0">
                        <a:solidFill>
                          <a:srgbClr val="000000"/>
                        </a:solidFill>
                        <a:latin typeface="Times New Roman" pitchFamily="18" charset="0"/>
                        <a:cs typeface="Times New Roman" pitchFamily="18" charset="0"/>
                      </a:endParaRPr>
                    </a:p>
                  </a:txBody>
                  <a:tcPr marL="9525" marR="9525" marT="9525" marB="0"/>
                </a:tc>
              </a:tr>
              <a:tr h="420829">
                <a:tc>
                  <a:txBody>
                    <a:bodyPr/>
                    <a:lstStyle/>
                    <a:p>
                      <a:pPr algn="ctr" fontAlgn="b"/>
                      <a:r>
                        <a:rPr lang="en-US" sz="1800" b="0" i="0" u="none" strike="noStrike">
                          <a:solidFill>
                            <a:srgbClr val="000000"/>
                          </a:solidFill>
                          <a:latin typeface="Times New Roman" pitchFamily="18" charset="0"/>
                          <a:cs typeface="Times New Roman" pitchFamily="18" charset="0"/>
                        </a:rPr>
                        <a:t>12927</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3360</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1.65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9566</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2035.95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1.1</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1971.30</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8968</a:t>
                      </a:r>
                    </a:p>
                  </a:txBody>
                  <a:tcPr marL="9525" marR="9525" marT="9525" marB="0" anchor="b"/>
                </a:tc>
                <a:tc>
                  <a:txBody>
                    <a:bodyPr/>
                    <a:lstStyle/>
                    <a:p>
                      <a:pPr algn="ctr" rtl="1" fontAlgn="t"/>
                      <a:endParaRPr lang="en-US" sz="1800" b="0" i="0" u="none" strike="noStrike" dirty="0" smtClean="0">
                        <a:solidFill>
                          <a:srgbClr val="000000"/>
                        </a:solidFill>
                        <a:latin typeface="Times New Roman" pitchFamily="18" charset="0"/>
                        <a:cs typeface="Times New Roman" pitchFamily="18" charset="0"/>
                      </a:endParaRPr>
                    </a:p>
                    <a:p>
                      <a:pPr algn="ctr" rtl="1" fontAlgn="t"/>
                      <a:r>
                        <a:rPr lang="ar-SA" sz="1800" b="0" i="0" u="none" strike="noStrike" dirty="0" smtClean="0">
                          <a:solidFill>
                            <a:srgbClr val="000000"/>
                          </a:solidFill>
                          <a:latin typeface="Times New Roman" pitchFamily="18" charset="0"/>
                          <a:cs typeface="Times New Roman" pitchFamily="18" charset="0"/>
                        </a:rPr>
                        <a:t>بودره</a:t>
                      </a:r>
                      <a:endParaRPr lang="ar-SA" sz="1800" b="0" i="0" u="none" strike="noStrike" dirty="0">
                        <a:solidFill>
                          <a:srgbClr val="000000"/>
                        </a:solidFill>
                        <a:latin typeface="Times New Roman" pitchFamily="18" charset="0"/>
                        <a:cs typeface="Times New Roman" pitchFamily="18" charset="0"/>
                      </a:endParaRPr>
                    </a:p>
                  </a:txBody>
                  <a:tcPr marL="9525" marR="9525" marT="9525" marB="0"/>
                </a:tc>
              </a:tr>
              <a:tr h="420829">
                <a:tc>
                  <a:txBody>
                    <a:bodyPr/>
                    <a:lstStyle/>
                    <a:p>
                      <a:pPr algn="ctr" fontAlgn="b"/>
                      <a:r>
                        <a:rPr lang="en-US" sz="1800" b="0" i="0" u="none" strike="noStrike">
                          <a:solidFill>
                            <a:srgbClr val="000000"/>
                          </a:solidFill>
                          <a:latin typeface="Times New Roman" pitchFamily="18" charset="0"/>
                          <a:cs typeface="Times New Roman" pitchFamily="18" charset="0"/>
                        </a:rPr>
                        <a:t>1194</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297</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1.65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897</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179.95</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1.2</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164.27</a:t>
                      </a:r>
                    </a:p>
                  </a:txBody>
                  <a:tcPr marL="9525" marR="9525" marT="9525" marB="0" anchor="b"/>
                </a:tc>
                <a:tc>
                  <a:txBody>
                    <a:bodyPr/>
                    <a:lstStyle/>
                    <a:p>
                      <a:pPr algn="ctr" fontAlgn="b"/>
                      <a:r>
                        <a:rPr lang="en-US" sz="1800" b="0" i="0" u="none" strike="noStrike">
                          <a:solidFill>
                            <a:srgbClr val="000000"/>
                          </a:solidFill>
                          <a:latin typeface="Times New Roman" pitchFamily="18" charset="0"/>
                          <a:cs typeface="Times New Roman" pitchFamily="18" charset="0"/>
                        </a:rPr>
                        <a:t>747</a:t>
                      </a:r>
                    </a:p>
                  </a:txBody>
                  <a:tcPr marL="9525" marR="9525" marT="9525" marB="0" anchor="b"/>
                </a:tc>
                <a:tc>
                  <a:txBody>
                    <a:bodyPr/>
                    <a:lstStyle/>
                    <a:p>
                      <a:pPr algn="ctr" rtl="1" fontAlgn="t"/>
                      <a:endParaRPr lang="en-US" sz="1800" b="0" i="0" u="none" strike="noStrike" dirty="0" smtClean="0">
                        <a:solidFill>
                          <a:srgbClr val="000000"/>
                        </a:solidFill>
                        <a:latin typeface="Times New Roman" pitchFamily="18" charset="0"/>
                        <a:cs typeface="Times New Roman" pitchFamily="18" charset="0"/>
                      </a:endParaRPr>
                    </a:p>
                    <a:p>
                      <a:pPr algn="ctr" rtl="1" fontAlgn="t"/>
                      <a:r>
                        <a:rPr lang="ar-SA" sz="1800" b="0" i="0" u="none" strike="noStrike" dirty="0" smtClean="0">
                          <a:solidFill>
                            <a:srgbClr val="000000"/>
                          </a:solidFill>
                          <a:latin typeface="Times New Roman" pitchFamily="18" charset="0"/>
                          <a:cs typeface="Times New Roman" pitchFamily="18" charset="0"/>
                        </a:rPr>
                        <a:t>صمغ </a:t>
                      </a:r>
                      <a:r>
                        <a:rPr lang="ar-SA" sz="1800" b="0" i="0" u="none" strike="noStrike" dirty="0">
                          <a:solidFill>
                            <a:srgbClr val="000000"/>
                          </a:solidFill>
                          <a:latin typeface="Times New Roman" pitchFamily="18" charset="0"/>
                          <a:cs typeface="Times New Roman" pitchFamily="18" charset="0"/>
                        </a:rPr>
                        <a:t>ابيض</a:t>
                      </a:r>
                    </a:p>
                  </a:txBody>
                  <a:tcPr marL="9525" marR="9525" marT="9525" marB="0"/>
                </a:tc>
              </a:tr>
              <a:tr h="420829">
                <a:tc>
                  <a:txBody>
                    <a:bodyPr/>
                    <a:lstStyle/>
                    <a:p>
                      <a:pPr algn="ctr" fontAlgn="b"/>
                      <a:r>
                        <a:rPr lang="en-US" sz="1800" b="0" i="0" u="none" strike="noStrike" dirty="0">
                          <a:solidFill>
                            <a:srgbClr val="000000"/>
                          </a:solidFill>
                          <a:latin typeface="Times New Roman" pitchFamily="18" charset="0"/>
                          <a:cs typeface="Times New Roman" pitchFamily="18" charset="0"/>
                        </a:rPr>
                        <a:t>598</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149</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1.65</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448</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89.98</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1.2</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82.14</a:t>
                      </a:r>
                    </a:p>
                  </a:txBody>
                  <a:tcPr marL="9525" marR="9525" marT="9525" marB="0" anchor="b"/>
                </a:tc>
                <a:tc>
                  <a:txBody>
                    <a:bodyPr/>
                    <a:lstStyle/>
                    <a:p>
                      <a:pPr algn="ctr" fontAlgn="b"/>
                      <a:r>
                        <a:rPr lang="en-US" sz="1800" b="0" i="0" u="none" strike="noStrike" dirty="0">
                          <a:solidFill>
                            <a:srgbClr val="000000"/>
                          </a:solidFill>
                          <a:latin typeface="Times New Roman" pitchFamily="18" charset="0"/>
                          <a:cs typeface="Times New Roman" pitchFamily="18" charset="0"/>
                        </a:rPr>
                        <a:t>374</a:t>
                      </a:r>
                    </a:p>
                  </a:txBody>
                  <a:tcPr marL="9525" marR="9525" marT="9525" marB="0" anchor="b"/>
                </a:tc>
                <a:tc>
                  <a:txBody>
                    <a:bodyPr/>
                    <a:lstStyle/>
                    <a:p>
                      <a:pPr algn="ctr" rtl="1" fontAlgn="t"/>
                      <a:endParaRPr lang="en-US" sz="1800" b="0" i="0" u="none" strike="noStrike" dirty="0" smtClean="0">
                        <a:solidFill>
                          <a:srgbClr val="000000"/>
                        </a:solidFill>
                        <a:latin typeface="Times New Roman" pitchFamily="18" charset="0"/>
                        <a:cs typeface="Times New Roman" pitchFamily="18" charset="0"/>
                      </a:endParaRPr>
                    </a:p>
                    <a:p>
                      <a:pPr algn="ctr" rtl="1" fontAlgn="t"/>
                      <a:r>
                        <a:rPr lang="ar-SA" sz="1800" b="0" i="0" u="none" strike="noStrike" dirty="0" smtClean="0">
                          <a:solidFill>
                            <a:srgbClr val="000000"/>
                          </a:solidFill>
                          <a:latin typeface="Times New Roman" pitchFamily="18" charset="0"/>
                          <a:cs typeface="Times New Roman" pitchFamily="18" charset="0"/>
                        </a:rPr>
                        <a:t>صمغ </a:t>
                      </a:r>
                      <a:r>
                        <a:rPr lang="ar-SA" sz="1800" b="0" i="0" u="none" strike="noStrike" dirty="0">
                          <a:solidFill>
                            <a:srgbClr val="000000"/>
                          </a:solidFill>
                          <a:latin typeface="Times New Roman" pitchFamily="18" charset="0"/>
                          <a:cs typeface="Times New Roman" pitchFamily="18" charset="0"/>
                        </a:rPr>
                        <a:t>احمر </a:t>
                      </a:r>
                    </a:p>
                  </a:txBody>
                  <a:tcPr marL="9525" marR="9525" marT="9525" marB="0"/>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cont…</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752600"/>
            <a:ext cx="7467600" cy="4873752"/>
          </a:xfrm>
        </p:spPr>
        <p:txBody>
          <a:bodyPr/>
          <a:lstStyle/>
          <a:p>
            <a:r>
              <a:rPr lang="en-US" b="1" dirty="0" smtClean="0">
                <a:latin typeface="Times New Roman" pitchFamily="18" charset="0"/>
                <a:cs typeface="Times New Roman" pitchFamily="18" charset="0"/>
              </a:rPr>
              <a:t>Inventory management </a:t>
            </a:r>
            <a:r>
              <a:rPr lang="en-US" dirty="0" smtClean="0">
                <a:latin typeface="Times New Roman" pitchFamily="18" charset="0"/>
                <a:cs typeface="Times New Roman" pitchFamily="18" charset="0"/>
              </a:rPr>
              <a:t>is primarily concerned about specifying the size and placement of stocked goods.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Inventory management is required at different locations within a facility or within multiple locations of a supply chain network to protect the regular and planned course of production against the random disturbance of running out of materials or goods.</a:t>
            </a:r>
          </a:p>
          <a:p>
            <a:endParaRPr lang="ar-SA"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lstStyle/>
          <a:p>
            <a:r>
              <a:rPr lang="en-US" dirty="0" smtClean="0"/>
              <a:t>Total cost</a:t>
            </a:r>
            <a:endParaRPr lang="en-US" dirty="0"/>
          </a:p>
        </p:txBody>
      </p:sp>
      <p:sp>
        <p:nvSpPr>
          <p:cNvPr id="5" name="Content Placeholder 4"/>
          <p:cNvSpPr>
            <a:spLocks noGrp="1"/>
          </p:cNvSpPr>
          <p:nvPr>
            <p:ph sz="quarter" idx="1"/>
          </p:nvPr>
        </p:nvSpPr>
        <p:spPr/>
        <p:txBody>
          <a:bodyPr>
            <a:normAutofit fontScale="85000" lnSpcReduction="20000"/>
          </a:bodyPr>
          <a:lstStyle/>
          <a:p>
            <a:pPr algn="just"/>
            <a:r>
              <a:rPr lang="en-US" b="1" dirty="0" smtClean="0">
                <a:latin typeface="Times New Roman" pitchFamily="18" charset="0"/>
                <a:cs typeface="Times New Roman" pitchFamily="18" charset="0"/>
              </a:rPr>
              <a:t>Calculating the total costs </a:t>
            </a:r>
            <a:r>
              <a:rPr lang="en-US" dirty="0" smtClean="0">
                <a:latin typeface="Times New Roman" pitchFamily="18" charset="0"/>
                <a:cs typeface="Times New Roman" pitchFamily="18" charset="0"/>
              </a:rPr>
              <a:t>for the new ordering quantity and current one for the systems.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Total Cost = Annual holding cost + Setup Cost + Safety stock holding cost.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a:t>
            </a:r>
          </a:p>
          <a:p>
            <a:pPr>
              <a:buNone/>
            </a:pPr>
            <a:r>
              <a:rPr lang="en-US" dirty="0" smtClean="0">
                <a:latin typeface="Times New Roman" pitchFamily="18" charset="0"/>
                <a:cs typeface="Times New Roman" pitchFamily="18" charset="0"/>
              </a:rPr>
              <a:t>C = Total cost per year.</a:t>
            </a:r>
          </a:p>
          <a:p>
            <a:pPr>
              <a:buNone/>
            </a:pPr>
            <a:r>
              <a:rPr lang="en-US" dirty="0" smtClean="0">
                <a:latin typeface="Times New Roman" pitchFamily="18" charset="0"/>
                <a:cs typeface="Times New Roman" pitchFamily="18" charset="0"/>
              </a:rPr>
              <a:t>Q = Lot size, in units for the new and current quantity.</a:t>
            </a:r>
          </a:p>
          <a:p>
            <a:pPr>
              <a:buNone/>
            </a:pPr>
            <a:r>
              <a:rPr lang="en-US" dirty="0" smtClean="0">
                <a:latin typeface="Times New Roman" pitchFamily="18" charset="0"/>
                <a:cs typeface="Times New Roman" pitchFamily="18" charset="0"/>
              </a:rPr>
              <a:t>H = cost of holding one unit is inventory for a year.</a:t>
            </a:r>
          </a:p>
          <a:p>
            <a:pPr>
              <a:buNone/>
            </a:pPr>
            <a:r>
              <a:rPr lang="en-US" dirty="0" smtClean="0">
                <a:latin typeface="Times New Roman" pitchFamily="18" charset="0"/>
                <a:cs typeface="Times New Roman" pitchFamily="18" charset="0"/>
              </a:rPr>
              <a:t>D = Annual demand, in units per year.</a:t>
            </a:r>
          </a:p>
          <a:p>
            <a:pPr>
              <a:buNone/>
            </a:pPr>
            <a:r>
              <a:rPr lang="en-US" dirty="0" smtClean="0">
                <a:latin typeface="Times New Roman" pitchFamily="18" charset="0"/>
                <a:cs typeface="Times New Roman" pitchFamily="18" charset="0"/>
              </a:rPr>
              <a:t>S = ordering cost.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200400"/>
            <a:ext cx="2299607" cy="7620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Cont…</a:t>
            </a:r>
            <a:endParaRPr lang="en-US" dirty="0"/>
          </a:p>
        </p:txBody>
      </p:sp>
      <p:graphicFrame>
        <p:nvGraphicFramePr>
          <p:cNvPr id="4" name="Content Placeholder 3"/>
          <p:cNvGraphicFramePr>
            <a:graphicFrameLocks noGrp="1"/>
          </p:cNvGraphicFramePr>
          <p:nvPr>
            <p:ph sz="quarter" idx="1"/>
          </p:nvPr>
        </p:nvGraphicFramePr>
        <p:xfrm>
          <a:off x="-4" y="1600200"/>
          <a:ext cx="8915400" cy="4191000"/>
        </p:xfrm>
        <a:graphic>
          <a:graphicData uri="http://schemas.openxmlformats.org/drawingml/2006/table">
            <a:tbl>
              <a:tblPr firstRow="1" bandRow="1">
                <a:tableStyleId>{5C22544A-7EE6-4342-B048-85BDC9FD1C3A}</a:tableStyleId>
              </a:tblPr>
              <a:tblGrid>
                <a:gridCol w="835823"/>
                <a:gridCol w="766167"/>
                <a:gridCol w="626864"/>
                <a:gridCol w="626864"/>
                <a:gridCol w="649486"/>
                <a:gridCol w="838200"/>
                <a:gridCol w="741164"/>
                <a:gridCol w="626864"/>
                <a:gridCol w="841772"/>
                <a:gridCol w="762000"/>
                <a:gridCol w="838200"/>
                <a:gridCol w="761996"/>
              </a:tblGrid>
              <a:tr h="838200">
                <a:tc>
                  <a:txBody>
                    <a:bodyPr/>
                    <a:lstStyle/>
                    <a:p>
                      <a:pPr algn="ctr" fontAlgn="b"/>
                      <a:r>
                        <a:rPr lang="en-US" sz="1600" b="1" i="0" u="none" strike="noStrike" dirty="0">
                          <a:solidFill>
                            <a:schemeClr val="tx1"/>
                          </a:solidFill>
                          <a:latin typeface="Times New Roman"/>
                        </a:rPr>
                        <a:t>Raw material </a:t>
                      </a:r>
                    </a:p>
                  </a:txBody>
                  <a:tcPr marL="9525" marR="9525" marT="9525" marB="0" anchor="b"/>
                </a:tc>
                <a:tc>
                  <a:txBody>
                    <a:bodyPr/>
                    <a:lstStyle/>
                    <a:p>
                      <a:pPr algn="ctr" fontAlgn="b"/>
                      <a:r>
                        <a:rPr lang="en-US" sz="1600" b="1" i="0" u="none" strike="noStrike" dirty="0">
                          <a:solidFill>
                            <a:schemeClr val="tx1"/>
                          </a:solidFill>
                          <a:latin typeface="Times New Roman"/>
                        </a:rPr>
                        <a:t>EOQ</a:t>
                      </a:r>
                    </a:p>
                  </a:txBody>
                  <a:tcPr marL="9525" marR="9525" marT="9525" marB="0" anchor="b"/>
                </a:tc>
                <a:tc>
                  <a:txBody>
                    <a:bodyPr/>
                    <a:lstStyle/>
                    <a:p>
                      <a:pPr algn="ctr" rtl="0" fontAlgn="b"/>
                      <a:r>
                        <a:rPr lang="en-US" sz="1600" b="1" i="0" u="none" strike="noStrike" dirty="0">
                          <a:solidFill>
                            <a:schemeClr val="tx1"/>
                          </a:solidFill>
                          <a:latin typeface="Times New Roman"/>
                        </a:rPr>
                        <a:t>Q/2 * H</a:t>
                      </a:r>
                    </a:p>
                  </a:txBody>
                  <a:tcPr marL="9525" marR="9525" marT="9525" marB="0" anchor="b"/>
                </a:tc>
                <a:tc>
                  <a:txBody>
                    <a:bodyPr/>
                    <a:lstStyle/>
                    <a:p>
                      <a:pPr algn="ctr" rtl="0" fontAlgn="b"/>
                      <a:r>
                        <a:rPr lang="en-US" sz="1600" b="1" i="0" u="none" strike="noStrike" dirty="0">
                          <a:solidFill>
                            <a:schemeClr val="tx1"/>
                          </a:solidFill>
                          <a:latin typeface="Times New Roman"/>
                        </a:rPr>
                        <a:t>D/Q * S</a:t>
                      </a:r>
                    </a:p>
                  </a:txBody>
                  <a:tcPr marL="9525" marR="9525" marT="9525" marB="0" anchor="b"/>
                </a:tc>
                <a:tc>
                  <a:txBody>
                    <a:bodyPr/>
                    <a:lstStyle/>
                    <a:p>
                      <a:pPr algn="ctr" rtl="0" fontAlgn="b"/>
                      <a:r>
                        <a:rPr lang="en-US" sz="1600" b="1" i="0" u="none" strike="noStrike" dirty="0">
                          <a:solidFill>
                            <a:schemeClr val="tx1"/>
                          </a:solidFill>
                          <a:latin typeface="Times New Roman"/>
                        </a:rPr>
                        <a:t>SS new</a:t>
                      </a:r>
                    </a:p>
                  </a:txBody>
                  <a:tcPr marL="9525" marR="9525" marT="9525" marB="0" anchor="b"/>
                </a:tc>
                <a:tc>
                  <a:txBody>
                    <a:bodyPr/>
                    <a:lstStyle/>
                    <a:p>
                      <a:pPr algn="ctr" fontAlgn="b"/>
                      <a:r>
                        <a:rPr lang="en-US" sz="1800" b="1" i="0" u="none" strike="noStrike" dirty="0">
                          <a:solidFill>
                            <a:schemeClr val="tx1"/>
                          </a:solidFill>
                          <a:latin typeface="Times New Roman"/>
                        </a:rPr>
                        <a:t>Total </a:t>
                      </a:r>
                      <a:r>
                        <a:rPr lang="en-US" sz="1800" b="1" i="0" u="none" strike="noStrike" dirty="0" smtClean="0">
                          <a:solidFill>
                            <a:schemeClr val="tx1"/>
                          </a:solidFill>
                          <a:latin typeface="Times New Roman"/>
                        </a:rPr>
                        <a:t>cost</a:t>
                      </a:r>
                    </a:p>
                    <a:p>
                      <a:pPr algn="ctr" fontAlgn="b"/>
                      <a:r>
                        <a:rPr lang="en-US" sz="1800" b="1" i="0" u="none" strike="noStrike" dirty="0" smtClean="0">
                          <a:solidFill>
                            <a:schemeClr val="tx1"/>
                          </a:solidFill>
                          <a:latin typeface="Times New Roman"/>
                        </a:rPr>
                        <a:t>new</a:t>
                      </a:r>
                      <a:endParaRPr lang="en-US" sz="1800" b="1" i="0" u="none" strike="noStrike" dirty="0">
                        <a:solidFill>
                          <a:schemeClr val="tx1"/>
                        </a:solidFill>
                        <a:latin typeface="Times New Roman"/>
                      </a:endParaRPr>
                    </a:p>
                  </a:txBody>
                  <a:tcPr marL="9525" marR="9525" marT="9525" marB="0" anchor="b"/>
                </a:tc>
                <a:tc>
                  <a:txBody>
                    <a:bodyPr/>
                    <a:lstStyle/>
                    <a:p>
                      <a:pPr algn="ctr" fontAlgn="b"/>
                      <a:r>
                        <a:rPr lang="en-US" sz="1600" b="1" i="0" u="none" strike="noStrike" dirty="0">
                          <a:solidFill>
                            <a:schemeClr val="tx1"/>
                          </a:solidFill>
                          <a:latin typeface="Times New Roman"/>
                        </a:rPr>
                        <a:t>Q current</a:t>
                      </a:r>
                    </a:p>
                  </a:txBody>
                  <a:tcPr marL="9525" marR="9525" marT="9525" marB="0" anchor="b"/>
                </a:tc>
                <a:tc>
                  <a:txBody>
                    <a:bodyPr/>
                    <a:lstStyle/>
                    <a:p>
                      <a:pPr algn="ctr" rtl="0" fontAlgn="b"/>
                      <a:r>
                        <a:rPr lang="en-US" sz="1600" b="1" i="0" u="none" strike="noStrike" dirty="0">
                          <a:solidFill>
                            <a:schemeClr val="tx1"/>
                          </a:solidFill>
                          <a:latin typeface="Times New Roman"/>
                        </a:rPr>
                        <a:t>Q/2 * H</a:t>
                      </a:r>
                    </a:p>
                  </a:txBody>
                  <a:tcPr marL="9525" marR="9525" marT="9525" marB="0" anchor="b"/>
                </a:tc>
                <a:tc>
                  <a:txBody>
                    <a:bodyPr/>
                    <a:lstStyle/>
                    <a:p>
                      <a:pPr algn="ctr" rtl="0" fontAlgn="b"/>
                      <a:r>
                        <a:rPr lang="en-US" sz="1600" b="1" i="0" u="none" strike="noStrike" dirty="0">
                          <a:solidFill>
                            <a:schemeClr val="tx1"/>
                          </a:solidFill>
                          <a:latin typeface="Times New Roman"/>
                        </a:rPr>
                        <a:t>D/Q * S</a:t>
                      </a:r>
                    </a:p>
                  </a:txBody>
                  <a:tcPr marL="9525" marR="9525" marT="9525" marB="0" anchor="b"/>
                </a:tc>
                <a:tc>
                  <a:txBody>
                    <a:bodyPr/>
                    <a:lstStyle/>
                    <a:p>
                      <a:pPr algn="ctr" rtl="0" fontAlgn="b"/>
                      <a:r>
                        <a:rPr lang="en-US" sz="1600" b="1" i="0" u="none" strike="noStrike" dirty="0">
                          <a:solidFill>
                            <a:schemeClr val="tx1"/>
                          </a:solidFill>
                          <a:latin typeface="Times New Roman"/>
                        </a:rPr>
                        <a:t>SS current </a:t>
                      </a:r>
                    </a:p>
                  </a:txBody>
                  <a:tcPr marL="9525" marR="9525" marT="9525" marB="0" anchor="b"/>
                </a:tc>
                <a:tc>
                  <a:txBody>
                    <a:bodyPr/>
                    <a:lstStyle/>
                    <a:p>
                      <a:pPr algn="ctr" fontAlgn="b"/>
                      <a:r>
                        <a:rPr lang="en-US" sz="1800" b="1" i="0" u="none" strike="noStrike" dirty="0">
                          <a:solidFill>
                            <a:schemeClr val="tx1"/>
                          </a:solidFill>
                          <a:latin typeface="Times New Roman"/>
                        </a:rPr>
                        <a:t>Total cost </a:t>
                      </a:r>
                      <a:endParaRPr lang="en-US" sz="1800" b="1" i="0" u="none" strike="noStrike" dirty="0" smtClean="0">
                        <a:solidFill>
                          <a:schemeClr val="tx1"/>
                        </a:solidFill>
                        <a:latin typeface="Times New Roman"/>
                      </a:endParaRPr>
                    </a:p>
                    <a:p>
                      <a:pPr algn="ctr" fontAlgn="b"/>
                      <a:r>
                        <a:rPr lang="en-US" sz="1800" b="1" i="0" u="none" strike="noStrike" dirty="0" smtClean="0">
                          <a:solidFill>
                            <a:schemeClr val="tx1"/>
                          </a:solidFill>
                          <a:latin typeface="Times New Roman"/>
                        </a:rPr>
                        <a:t>current</a:t>
                      </a:r>
                      <a:endParaRPr lang="en-US" sz="1800" b="1" i="0" u="none" strike="noStrike" dirty="0">
                        <a:solidFill>
                          <a:schemeClr val="tx1"/>
                        </a:solidFill>
                        <a:latin typeface="Times New Roman"/>
                      </a:endParaRPr>
                    </a:p>
                  </a:txBody>
                  <a:tcPr marL="9525" marR="9525" marT="9525" marB="0" anchor="b"/>
                </a:tc>
                <a:tc>
                  <a:txBody>
                    <a:bodyPr/>
                    <a:lstStyle/>
                    <a:p>
                      <a:pPr algn="ctr" fontAlgn="b"/>
                      <a:r>
                        <a:rPr lang="en-US" sz="1800" b="1" i="0" u="none" strike="noStrike" dirty="0" smtClean="0">
                          <a:solidFill>
                            <a:schemeClr val="tx1"/>
                          </a:solidFill>
                          <a:latin typeface="Times New Roman"/>
                        </a:rPr>
                        <a:t>savings</a:t>
                      </a:r>
                      <a:endParaRPr lang="en-US" sz="1800" b="1" i="0" u="none" strike="noStrike" dirty="0">
                        <a:solidFill>
                          <a:schemeClr val="tx1"/>
                        </a:solidFill>
                        <a:latin typeface="Times New Roman"/>
                      </a:endParaRPr>
                    </a:p>
                  </a:txBody>
                  <a:tcPr marL="9525" marR="9525" marT="9525" marB="0" anchor="b"/>
                </a:tc>
              </a:tr>
              <a:tr h="838200">
                <a:tc>
                  <a:txBody>
                    <a:bodyPr/>
                    <a:lstStyle/>
                    <a:p>
                      <a:pPr algn="ctr" rtl="1" fontAlgn="b"/>
                      <a:r>
                        <a:rPr lang="ar-SA" sz="1600" b="1" i="0" u="none" strike="noStrike" dirty="0">
                          <a:solidFill>
                            <a:srgbClr val="000000"/>
                          </a:solidFill>
                          <a:latin typeface="Times New Roman" pitchFamily="18" charset="0"/>
                          <a:cs typeface="Times New Roman" pitchFamily="18" charset="0"/>
                        </a:rPr>
                        <a:t>قطن </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38602</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2509</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2509</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7206</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5955</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10000</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650.0</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9685.71</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40000</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15536</a:t>
                      </a:r>
                    </a:p>
                  </a:txBody>
                  <a:tcPr marL="9525" marR="9525" marT="9525" marB="0" anchor="b"/>
                </a:tc>
                <a:tc>
                  <a:txBody>
                    <a:bodyPr/>
                    <a:lstStyle/>
                    <a:p>
                      <a:pPr marL="0" algn="ctr" rtl="0" eaLnBrk="1" fontAlgn="b" latinLnBrk="0" hangingPunct="1"/>
                      <a:r>
                        <a:rPr kumimoji="0" lang="en-US" sz="1600" b="1" i="0" u="none" strike="noStrike" kern="1200" dirty="0">
                          <a:solidFill>
                            <a:srgbClr val="000000"/>
                          </a:solidFill>
                          <a:latin typeface="Times New Roman" pitchFamily="18" charset="0"/>
                          <a:ea typeface="+mn-ea"/>
                          <a:cs typeface="Times New Roman" pitchFamily="18" charset="0"/>
                        </a:rPr>
                        <a:t>9581</a:t>
                      </a:r>
                    </a:p>
                  </a:txBody>
                  <a:tcPr marL="9525" marR="9525" marT="9525" marB="0" anchor="b"/>
                </a:tc>
              </a:tr>
              <a:tr h="838200">
                <a:tc>
                  <a:txBody>
                    <a:bodyPr/>
                    <a:lstStyle/>
                    <a:p>
                      <a:pPr algn="ctr" rtl="1" fontAlgn="b"/>
                      <a:r>
                        <a:rPr lang="ar-SA" sz="1600" b="1" i="0" u="none" strike="noStrike">
                          <a:solidFill>
                            <a:srgbClr val="000000"/>
                          </a:solidFill>
                          <a:latin typeface="Times New Roman" pitchFamily="18" charset="0"/>
                          <a:cs typeface="Times New Roman" pitchFamily="18" charset="0"/>
                        </a:rPr>
                        <a:t>بودره</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8354</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4591</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4591</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3360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12876</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6000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3297.6</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6392.57</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14000</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25079</a:t>
                      </a:r>
                    </a:p>
                  </a:txBody>
                  <a:tcPr marL="9525" marR="9525" marT="9525" marB="0" anchor="b"/>
                </a:tc>
                <a:tc>
                  <a:txBody>
                    <a:bodyPr/>
                    <a:lstStyle/>
                    <a:p>
                      <a:pPr marL="0" algn="ctr" rtl="0" eaLnBrk="1" fontAlgn="b" latinLnBrk="0" hangingPunct="1"/>
                      <a:r>
                        <a:rPr kumimoji="0" lang="en-US" sz="1600" b="1" i="0" u="none" strike="noStrike" kern="1200" dirty="0">
                          <a:solidFill>
                            <a:srgbClr val="000000"/>
                          </a:solidFill>
                          <a:latin typeface="Times New Roman" pitchFamily="18" charset="0"/>
                          <a:ea typeface="+mn-ea"/>
                          <a:cs typeface="Times New Roman" pitchFamily="18" charset="0"/>
                        </a:rPr>
                        <a:t>12203</a:t>
                      </a:r>
                    </a:p>
                  </a:txBody>
                  <a:tcPr marL="9525" marR="9525" marT="9525" marB="0" anchor="b"/>
                </a:tc>
              </a:tr>
              <a:tr h="838200">
                <a:tc>
                  <a:txBody>
                    <a:bodyPr/>
                    <a:lstStyle/>
                    <a:p>
                      <a:pPr algn="ctr" rtl="1" fontAlgn="b"/>
                      <a:r>
                        <a:rPr lang="ar-SA" sz="1600" b="1" i="0" u="none" strike="noStrike">
                          <a:solidFill>
                            <a:srgbClr val="000000"/>
                          </a:solidFill>
                          <a:latin typeface="Times New Roman" pitchFamily="18" charset="0"/>
                          <a:cs typeface="Times New Roman" pitchFamily="18" charset="0"/>
                        </a:rPr>
                        <a:t>صمغ ابيض</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1241</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2576</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2576</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297</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6385</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500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1038.0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6392.57</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2000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15735</a:t>
                      </a:r>
                    </a:p>
                  </a:txBody>
                  <a:tcPr marL="9525" marR="9525" marT="9525" marB="0" anchor="b"/>
                </a:tc>
                <a:tc>
                  <a:txBody>
                    <a:bodyPr/>
                    <a:lstStyle/>
                    <a:p>
                      <a:pPr marL="0" algn="ctr" rtl="0" eaLnBrk="1" fontAlgn="b" latinLnBrk="0" hangingPunct="1"/>
                      <a:r>
                        <a:rPr kumimoji="0" lang="en-US" sz="1600" b="1" i="0" u="none" strike="noStrike" kern="1200" dirty="0">
                          <a:solidFill>
                            <a:srgbClr val="000000"/>
                          </a:solidFill>
                          <a:latin typeface="Times New Roman" pitchFamily="18" charset="0"/>
                          <a:ea typeface="+mn-ea"/>
                          <a:cs typeface="Times New Roman" pitchFamily="18" charset="0"/>
                        </a:rPr>
                        <a:t>9350</a:t>
                      </a:r>
                    </a:p>
                  </a:txBody>
                  <a:tcPr marL="9525" marR="9525" marT="9525" marB="0" anchor="b"/>
                </a:tc>
              </a:tr>
              <a:tr h="838200">
                <a:tc>
                  <a:txBody>
                    <a:bodyPr/>
                    <a:lstStyle/>
                    <a:p>
                      <a:pPr algn="ctr" rtl="1" fontAlgn="b"/>
                      <a:r>
                        <a:rPr lang="ar-SA" sz="1600" b="1" i="0" u="none" strike="noStrike" dirty="0">
                          <a:solidFill>
                            <a:srgbClr val="000000"/>
                          </a:solidFill>
                          <a:latin typeface="Times New Roman" pitchFamily="18" charset="0"/>
                          <a:cs typeface="Times New Roman" pitchFamily="18" charset="0"/>
                        </a:rPr>
                        <a:t>صمغ احمر </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2036</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785</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785</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149</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1685</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850</a:t>
                      </a:r>
                    </a:p>
                  </a:txBody>
                  <a:tcPr marL="9525" marR="9525" marT="9525" marB="0" anchor="b"/>
                </a:tc>
                <a:tc>
                  <a:txBody>
                    <a:bodyPr/>
                    <a:lstStyle/>
                    <a:p>
                      <a:pPr algn="ctr" fontAlgn="b"/>
                      <a:r>
                        <a:rPr lang="en-US" sz="1600" b="1" i="0" u="none" strike="noStrike">
                          <a:solidFill>
                            <a:srgbClr val="000000"/>
                          </a:solidFill>
                          <a:latin typeface="Times New Roman" pitchFamily="18" charset="0"/>
                          <a:cs typeface="Times New Roman" pitchFamily="18" charset="0"/>
                        </a:rPr>
                        <a:t>327.7</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1880.17</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800</a:t>
                      </a:r>
                    </a:p>
                  </a:txBody>
                  <a:tcPr marL="9525" marR="9525" marT="9525"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2825</a:t>
                      </a:r>
                    </a:p>
                  </a:txBody>
                  <a:tcPr marL="9525" marR="9525" marT="9525" marB="0" anchor="b"/>
                </a:tc>
                <a:tc>
                  <a:txBody>
                    <a:bodyPr/>
                    <a:lstStyle/>
                    <a:p>
                      <a:pPr marL="0" algn="ctr" rtl="0" eaLnBrk="1" fontAlgn="b" latinLnBrk="0" hangingPunct="1"/>
                      <a:r>
                        <a:rPr kumimoji="0" lang="en-US" sz="1600" b="1" i="0" u="none" strike="noStrike" kern="1200" dirty="0">
                          <a:solidFill>
                            <a:srgbClr val="000000"/>
                          </a:solidFill>
                          <a:latin typeface="Times New Roman" pitchFamily="18" charset="0"/>
                          <a:ea typeface="+mn-ea"/>
                          <a:cs typeface="Times New Roman" pitchFamily="18" charset="0"/>
                        </a:rPr>
                        <a:t>1140</a:t>
                      </a:r>
                    </a:p>
                  </a:txBody>
                  <a:tcPr marL="9525" marR="9525" marT="9525" marB="0" anchor="b"/>
                </a:tc>
              </a:tr>
            </a:tbl>
          </a:graphicData>
        </a:graphic>
      </p:graphicFrame>
      <p:sp>
        <p:nvSpPr>
          <p:cNvPr id="5" name="Right Arrow 4"/>
          <p:cNvSpPr/>
          <p:nvPr/>
        </p:nvSpPr>
        <p:spPr>
          <a:xfrm>
            <a:off x="2057400" y="5943600"/>
            <a:ext cx="3581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6248400"/>
            <a:ext cx="2438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Excel sheet</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2286000"/>
            <a:ext cx="7467600" cy="4873752"/>
          </a:xfrm>
        </p:spPr>
        <p:txBody>
          <a:bodyPr/>
          <a:lstStyle/>
          <a:p>
            <a:r>
              <a:rPr lang="en-US" sz="2000" dirty="0" smtClean="0">
                <a:latin typeface="Times New Roman" pitchFamily="18" charset="0"/>
                <a:cs typeface="Times New Roman" pitchFamily="18" charset="0"/>
              </a:rPr>
              <a:t>The results clearly show that the chosen continuous review system model has marked improvement over the existing method; the inventory cost savings are </a:t>
            </a:r>
            <a:r>
              <a:rPr lang="en-US" sz="2000" b="1" u="sng" dirty="0" smtClean="0">
                <a:latin typeface="Times New Roman" pitchFamily="18" charset="0"/>
                <a:cs typeface="Times New Roman" pitchFamily="18" charset="0"/>
              </a:rPr>
              <a:t>155264</a:t>
            </a:r>
            <a:r>
              <a:rPr lang="en-US" sz="2000" dirty="0" smtClean="0"/>
              <a:t> </a:t>
            </a:r>
            <a:r>
              <a:rPr lang="en-US" sz="2000" dirty="0" smtClean="0">
                <a:latin typeface="Times New Roman" pitchFamily="18" charset="0"/>
                <a:cs typeface="Times New Roman" pitchFamily="18" charset="0"/>
              </a:rPr>
              <a:t>NIS.</a:t>
            </a:r>
          </a:p>
          <a:p>
            <a:pPr>
              <a:buNone/>
            </a:pPr>
            <a:endParaRPr lang="ar-JO"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85800" y="3810000"/>
          <a:ext cx="7086600" cy="2717800"/>
        </p:xfrm>
        <a:graphic>
          <a:graphicData uri="http://schemas.openxmlformats.org/drawingml/2006/table">
            <a:tbl>
              <a:tblPr firstRow="1" bandRow="1">
                <a:tableStyleId>{5C22544A-7EE6-4342-B048-85BDC9FD1C3A}</a:tableStyleId>
              </a:tblPr>
              <a:tblGrid>
                <a:gridCol w="2362200"/>
                <a:gridCol w="2047240"/>
                <a:gridCol w="2677160"/>
              </a:tblGrid>
              <a:tr h="990600">
                <a:tc>
                  <a:txBody>
                    <a:bodyPr/>
                    <a:lstStyle/>
                    <a:p>
                      <a:pPr marL="0" marR="0" algn="ctr" rtl="0">
                        <a:spcBef>
                          <a:spcPts val="0"/>
                        </a:spcBef>
                        <a:spcAft>
                          <a:spcPts val="0"/>
                        </a:spcAft>
                      </a:pPr>
                      <a:endParaRPr lang="en-US" sz="1600" b="1" dirty="0">
                        <a:solidFill>
                          <a:schemeClr val="tx1"/>
                        </a:solidFill>
                        <a:latin typeface="Times New Roman"/>
                        <a:ea typeface="Times New Roman"/>
                        <a:cs typeface="Times New Roman"/>
                      </a:endParaRPr>
                    </a:p>
                  </a:txBody>
                  <a:tcPr marL="68580" marR="68580" marT="0" marB="0"/>
                </a:tc>
                <a:tc>
                  <a:txBody>
                    <a:bodyPr/>
                    <a:lstStyle/>
                    <a:p>
                      <a:pPr marL="0" marR="0" algn="ctr" rtl="1">
                        <a:spcBef>
                          <a:spcPts val="0"/>
                        </a:spcBef>
                        <a:spcAft>
                          <a:spcPts val="0"/>
                        </a:spcAft>
                      </a:pPr>
                      <a:r>
                        <a:rPr lang="en-US" sz="1800" b="1" dirty="0">
                          <a:solidFill>
                            <a:schemeClr val="tx1"/>
                          </a:solidFill>
                          <a:latin typeface="Times New Roman"/>
                          <a:ea typeface="Times New Roman"/>
                          <a:cs typeface="Times New Roman"/>
                        </a:rPr>
                        <a:t>Current model</a:t>
                      </a:r>
                      <a:endParaRPr lang="en-US" sz="1800" b="1" dirty="0">
                        <a:solidFill>
                          <a:schemeClr val="tx1"/>
                        </a:solidFill>
                        <a:latin typeface="Times New Roman"/>
                        <a:ea typeface="Times New Roman"/>
                        <a:cs typeface="Traditional Arabic"/>
                      </a:endParaRPr>
                    </a:p>
                  </a:txBody>
                  <a:tcPr marL="68580" marR="68580" marT="0" marB="0"/>
                </a:tc>
                <a:tc>
                  <a:txBody>
                    <a:bodyPr/>
                    <a:lstStyle/>
                    <a:p>
                      <a:pPr marL="0" marR="0" algn="ctr" rtl="1">
                        <a:spcBef>
                          <a:spcPts val="0"/>
                        </a:spcBef>
                        <a:spcAft>
                          <a:spcPts val="0"/>
                        </a:spcAft>
                      </a:pPr>
                      <a:r>
                        <a:rPr lang="en-US" sz="1800" b="1" dirty="0">
                          <a:solidFill>
                            <a:schemeClr val="tx1"/>
                          </a:solidFill>
                          <a:latin typeface="Times New Roman"/>
                          <a:ea typeface="Times New Roman"/>
                          <a:cs typeface="Times New Roman"/>
                        </a:rPr>
                        <a:t>New inventory model (Continuous Review System)</a:t>
                      </a:r>
                      <a:endParaRPr lang="en-US" sz="1800" b="1" dirty="0">
                        <a:solidFill>
                          <a:schemeClr val="tx1"/>
                        </a:solidFill>
                        <a:latin typeface="Times New Roman"/>
                        <a:ea typeface="Times New Roman"/>
                        <a:cs typeface="Traditional Arabic"/>
                      </a:endParaRPr>
                    </a:p>
                  </a:txBody>
                  <a:tcPr marL="68580" marR="68580" marT="0" marB="0"/>
                </a:tc>
              </a:tr>
              <a:tr h="863600">
                <a:tc>
                  <a:txBody>
                    <a:bodyPr/>
                    <a:lstStyle/>
                    <a:p>
                      <a:pPr marL="0" marR="0" algn="ctr" rtl="1">
                        <a:spcBef>
                          <a:spcPts val="0"/>
                        </a:spcBef>
                        <a:spcAft>
                          <a:spcPts val="0"/>
                        </a:spcAft>
                      </a:pPr>
                      <a:r>
                        <a:rPr lang="en-US" sz="1800" b="1" dirty="0">
                          <a:solidFill>
                            <a:schemeClr val="tx1"/>
                          </a:solidFill>
                          <a:latin typeface="Times New Roman"/>
                          <a:ea typeface="Times New Roman"/>
                          <a:cs typeface="Times New Roman"/>
                        </a:rPr>
                        <a:t>Total Parts(raw materials)</a:t>
                      </a:r>
                      <a:endParaRPr lang="en-US" sz="1800" b="1" dirty="0">
                        <a:solidFill>
                          <a:schemeClr val="tx1"/>
                        </a:solidFill>
                        <a:latin typeface="Times New Roman"/>
                        <a:ea typeface="Times New Roman"/>
                        <a:cs typeface="Traditional Arabic"/>
                      </a:endParaRPr>
                    </a:p>
                  </a:txBody>
                  <a:tcPr marL="68580" marR="68580" marT="0" marB="0"/>
                </a:tc>
                <a:tc>
                  <a:txBody>
                    <a:bodyPr/>
                    <a:lstStyle/>
                    <a:p>
                      <a:pPr marL="0" marR="0" algn="ctr" rtl="1">
                        <a:spcBef>
                          <a:spcPts val="0"/>
                        </a:spcBef>
                        <a:spcAft>
                          <a:spcPts val="0"/>
                        </a:spcAft>
                      </a:pPr>
                      <a:r>
                        <a:rPr lang="en-US" sz="1600" b="1" dirty="0">
                          <a:solidFill>
                            <a:schemeClr val="tx1"/>
                          </a:solidFill>
                          <a:latin typeface="Times New Roman"/>
                          <a:ea typeface="Times New Roman"/>
                          <a:cs typeface="Times New Roman"/>
                        </a:rPr>
                        <a:t>19</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1">
                        <a:spcBef>
                          <a:spcPts val="0"/>
                        </a:spcBef>
                        <a:spcAft>
                          <a:spcPts val="0"/>
                        </a:spcAft>
                      </a:pPr>
                      <a:r>
                        <a:rPr lang="en-US" sz="1600" b="1">
                          <a:solidFill>
                            <a:schemeClr val="tx1"/>
                          </a:solidFill>
                          <a:latin typeface="Times New Roman"/>
                          <a:ea typeface="Times New Roman"/>
                          <a:cs typeface="Times New Roman"/>
                        </a:rPr>
                        <a:t>19</a:t>
                      </a:r>
                      <a:endParaRPr lang="en-US" sz="1600" b="1">
                        <a:solidFill>
                          <a:schemeClr val="tx1"/>
                        </a:solidFill>
                        <a:latin typeface="Times New Roman"/>
                        <a:ea typeface="Times New Roman"/>
                        <a:cs typeface="Traditional Arabic"/>
                      </a:endParaRPr>
                    </a:p>
                  </a:txBody>
                  <a:tcPr marL="68580" marR="68580" marT="0" marB="0"/>
                </a:tc>
              </a:tr>
              <a:tr h="863600">
                <a:tc>
                  <a:txBody>
                    <a:bodyPr/>
                    <a:lstStyle/>
                    <a:p>
                      <a:pPr marL="0" marR="0" algn="ctr" rtl="1">
                        <a:spcBef>
                          <a:spcPts val="0"/>
                        </a:spcBef>
                        <a:spcAft>
                          <a:spcPts val="0"/>
                        </a:spcAft>
                      </a:pPr>
                      <a:r>
                        <a:rPr lang="en-US" sz="1800" b="1" dirty="0">
                          <a:solidFill>
                            <a:schemeClr val="tx1"/>
                          </a:solidFill>
                          <a:latin typeface="Times New Roman"/>
                          <a:ea typeface="Times New Roman"/>
                          <a:cs typeface="Times New Roman"/>
                        </a:rPr>
                        <a:t>Inventory cost per year, NIS</a:t>
                      </a:r>
                      <a:endParaRPr lang="en-US" sz="1800" b="1" dirty="0">
                        <a:solidFill>
                          <a:schemeClr val="tx1"/>
                        </a:solidFill>
                        <a:latin typeface="Times New Roman"/>
                        <a:ea typeface="Times New Roman"/>
                        <a:cs typeface="Traditional Arabic"/>
                      </a:endParaRPr>
                    </a:p>
                  </a:txBody>
                  <a:tcPr marL="68580" marR="68580" marT="0" marB="0"/>
                </a:tc>
                <a:tc>
                  <a:txBody>
                    <a:bodyPr/>
                    <a:lstStyle/>
                    <a:p>
                      <a:pPr marL="0" marR="0" algn="ctr" rtl="0">
                        <a:spcBef>
                          <a:spcPts val="0"/>
                        </a:spcBef>
                        <a:spcAft>
                          <a:spcPts val="0"/>
                        </a:spcAft>
                      </a:pPr>
                      <a:r>
                        <a:rPr lang="en-US" sz="1600" b="1" dirty="0" smtClean="0">
                          <a:solidFill>
                            <a:schemeClr val="tx1"/>
                          </a:solidFill>
                          <a:latin typeface="Times New Roman"/>
                          <a:ea typeface="Times New Roman"/>
                          <a:cs typeface="Times New Roman"/>
                        </a:rPr>
                        <a:t>276,260</a:t>
                      </a:r>
                      <a:endParaRPr lang="en-US" sz="1600" b="1" dirty="0">
                        <a:solidFill>
                          <a:schemeClr val="tx1"/>
                        </a:solidFill>
                        <a:latin typeface="Times New Roman"/>
                        <a:ea typeface="Times New Roman"/>
                        <a:cs typeface="Traditional Arabic"/>
                      </a:endParaRPr>
                    </a:p>
                  </a:txBody>
                  <a:tcPr marL="68580" marR="68580" marT="0" marB="0"/>
                </a:tc>
                <a:tc>
                  <a:txBody>
                    <a:bodyPr/>
                    <a:lstStyle/>
                    <a:p>
                      <a:pPr marL="0" marR="0" algn="ctr" rtl="1">
                        <a:spcBef>
                          <a:spcPts val="0"/>
                        </a:spcBef>
                        <a:spcAft>
                          <a:spcPts val="0"/>
                        </a:spcAft>
                      </a:pPr>
                      <a:r>
                        <a:rPr lang="en-US" sz="1600" b="1" dirty="0" smtClean="0">
                          <a:solidFill>
                            <a:schemeClr val="tx1"/>
                          </a:solidFill>
                          <a:latin typeface="Times New Roman"/>
                          <a:ea typeface="Times New Roman"/>
                          <a:cs typeface="Times New Roman"/>
                        </a:rPr>
                        <a:t>120,996</a:t>
                      </a:r>
                      <a:endParaRPr lang="en-US" sz="1600" b="1" dirty="0">
                        <a:solidFill>
                          <a:schemeClr val="tx1"/>
                        </a:solidFill>
                        <a:latin typeface="Times New Roman"/>
                        <a:ea typeface="Times New Roman"/>
                        <a:cs typeface="Traditional Arabic"/>
                      </a:endParaRPr>
                    </a:p>
                  </a:txBody>
                  <a:tcPr marL="68580" marR="68580" marT="0" marB="0"/>
                </a:tc>
              </a:tr>
            </a:tbl>
          </a:graphicData>
        </a:graphic>
      </p:graphicFrame>
      <p:sp>
        <p:nvSpPr>
          <p:cNvPr id="6" name="Explosion 1 5"/>
          <p:cNvSpPr/>
          <p:nvPr/>
        </p:nvSpPr>
        <p:spPr>
          <a:xfrm rot="20847436">
            <a:off x="391058" y="86591"/>
            <a:ext cx="5235666" cy="2071522"/>
          </a:xfrm>
          <a:prstGeom prst="irregularSeal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rot="20711443">
            <a:off x="1460247" y="791063"/>
            <a:ext cx="3276600" cy="523220"/>
          </a:xfrm>
          <a:prstGeom prst="rect">
            <a:avLst/>
          </a:prstGeom>
          <a:noFill/>
        </p:spPr>
        <p:txBody>
          <a:bodyPr wrap="square" rtlCol="0">
            <a:spAutoFit/>
          </a:bodyPr>
          <a:lstStyle/>
          <a:p>
            <a:pPr algn="ctr"/>
            <a:r>
              <a:rPr lang="en-US" sz="2800" b="1" dirty="0" smtClean="0">
                <a:solidFill>
                  <a:schemeClr val="accent1">
                    <a:lumMod val="75000"/>
                  </a:schemeClr>
                </a:solidFill>
                <a:latin typeface="Times New Roman" pitchFamily="18" charset="0"/>
                <a:cs typeface="Times New Roman" pitchFamily="18" charset="0"/>
              </a:rPr>
              <a:t>Results &amp;</a:t>
            </a:r>
            <a:r>
              <a:rPr lang="en-US" sz="2800" b="1" dirty="0" smtClean="0">
                <a:solidFill>
                  <a:schemeClr val="accent1">
                    <a:lumMod val="75000"/>
                  </a:schemeClr>
                </a:solidFill>
                <a:latin typeface="Times New Roman" pitchFamily="18" charset="0"/>
                <a:cs typeface="Times New Roman" pitchFamily="18" charset="0"/>
              </a:rPr>
              <a:t>Analysis </a:t>
            </a:r>
            <a:endParaRPr lang="en-US" sz="28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09600" y="2514600"/>
            <a:ext cx="7467600" cy="4873752"/>
          </a:xfrm>
        </p:spPr>
        <p:txBody>
          <a:bodyPr/>
          <a:lstStyle/>
          <a:p>
            <a:r>
              <a:rPr lang="en-US" dirty="0" smtClean="0">
                <a:latin typeface="Times New Roman" pitchFamily="18" charset="0"/>
                <a:cs typeface="Times New Roman" pitchFamily="18" charset="0"/>
              </a:rPr>
              <a:t>The company in this study lacks of expertise in the area of inventory management. This has resulted in severe shortcomings in the business process of their company</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By implementing </a:t>
            </a:r>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inventory </a:t>
            </a:r>
            <a:r>
              <a:rPr lang="en-US" dirty="0" smtClean="0">
                <a:latin typeface="Times New Roman" pitchFamily="18" charset="0"/>
                <a:cs typeface="Times New Roman" pitchFamily="18" charset="0"/>
              </a:rPr>
              <a:t>management </a:t>
            </a:r>
            <a:r>
              <a:rPr lang="en-US" dirty="0" smtClean="0">
                <a:latin typeface="Times New Roman" pitchFamily="18" charset="0"/>
                <a:cs typeface="Times New Roman" pitchFamily="18" charset="0"/>
              </a:rPr>
              <a:t>system</a:t>
            </a:r>
            <a:r>
              <a:rPr lang="en-US" dirty="0" smtClean="0">
                <a:latin typeface="Times New Roman" pitchFamily="18" charset="0"/>
                <a:cs typeface="Times New Roman" pitchFamily="18" charset="0"/>
              </a:rPr>
              <a:t>, Lucky baby </a:t>
            </a:r>
            <a:r>
              <a:rPr lang="en-US" dirty="0" smtClean="0">
                <a:latin typeface="Times New Roman" pitchFamily="18" charset="0"/>
                <a:cs typeface="Times New Roman" pitchFamily="18" charset="0"/>
              </a:rPr>
              <a:t>Company in this study will be able to save a lot of </a:t>
            </a:r>
            <a:r>
              <a:rPr lang="en-US" dirty="0" smtClean="0">
                <a:latin typeface="Times New Roman" pitchFamily="18" charset="0"/>
                <a:cs typeface="Times New Roman" pitchFamily="18" charset="0"/>
              </a:rPr>
              <a:t>money.</a:t>
            </a:r>
            <a:endParaRPr lang="en-US" dirty="0" smtClean="0">
              <a:latin typeface="Times New Roman" pitchFamily="18" charset="0"/>
              <a:cs typeface="Times New Roman" pitchFamily="18" charset="0"/>
            </a:endParaRPr>
          </a:p>
          <a:p>
            <a:pPr>
              <a:buNone/>
            </a:pPr>
            <a:endParaRPr lang="ar-JO" dirty="0">
              <a:latin typeface="Times New Roman" pitchFamily="18" charset="0"/>
              <a:cs typeface="Times New Roman" pitchFamily="18" charset="0"/>
            </a:endParaRPr>
          </a:p>
        </p:txBody>
      </p:sp>
      <p:sp>
        <p:nvSpPr>
          <p:cNvPr id="6" name="Explosion 1 5"/>
          <p:cNvSpPr/>
          <p:nvPr/>
        </p:nvSpPr>
        <p:spPr>
          <a:xfrm rot="21071240">
            <a:off x="596789" y="143603"/>
            <a:ext cx="5029200" cy="2209800"/>
          </a:xfrm>
          <a:prstGeom prst="irregularSeal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rot="20631804">
            <a:off x="1856477" y="916966"/>
            <a:ext cx="2286000" cy="523220"/>
          </a:xfrm>
          <a:prstGeom prst="rect">
            <a:avLst/>
          </a:prstGeom>
          <a:noFill/>
        </p:spPr>
        <p:txBody>
          <a:bodyPr wrap="square" rtlCol="0">
            <a:spAutoFit/>
          </a:bodyPr>
          <a:lstStyle/>
          <a:p>
            <a:r>
              <a:rPr lang="en-US" sz="2800" b="1" dirty="0" smtClean="0">
                <a:solidFill>
                  <a:schemeClr val="accent1">
                    <a:lumMod val="75000"/>
                  </a:schemeClr>
                </a:solidFill>
                <a:latin typeface="Times New Roman" pitchFamily="18" charset="0"/>
                <a:cs typeface="Times New Roman" pitchFamily="18" charset="0"/>
              </a:rPr>
              <a:t>Conclusions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209800"/>
            <a:ext cx="7467600" cy="4873752"/>
          </a:xfrm>
        </p:spPr>
        <p:txBody>
          <a:bodyPr>
            <a:normAutofit/>
          </a:bodyPr>
          <a:lstStyle/>
          <a:p>
            <a:r>
              <a:rPr lang="en-US" dirty="0" smtClean="0">
                <a:latin typeface="Times New Roman" pitchFamily="18" charset="0"/>
                <a:cs typeface="Times New Roman" pitchFamily="18" charset="0"/>
              </a:rPr>
              <a:t>Applying the inventory model successfully depends on the effective implementation of every stage of the framework of inventory management which </a:t>
            </a:r>
            <a:r>
              <a:rPr lang="en-US" dirty="0" smtClean="0">
                <a:latin typeface="Times New Roman" pitchFamily="18" charset="0"/>
                <a:cs typeface="Times New Roman" pitchFamily="18" charset="0"/>
              </a:rPr>
              <a:t>includes</a:t>
            </a:r>
          </a:p>
          <a:p>
            <a:pPr>
              <a:buFont typeface="Arial" pitchFamily="34" charset="0"/>
              <a:buChar char="•"/>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ABC </a:t>
            </a:r>
            <a:r>
              <a:rPr lang="en-US" dirty="0" smtClean="0">
                <a:latin typeface="Times New Roman" pitchFamily="18" charset="0"/>
                <a:cs typeface="Times New Roman" pitchFamily="18" charset="0"/>
              </a:rPr>
              <a:t>analysis</a:t>
            </a:r>
          </a:p>
          <a:p>
            <a:pPr>
              <a:buFont typeface="Arial" pitchFamily="34" charset="0"/>
              <a:buChar char="•"/>
            </a:pPr>
            <a:r>
              <a:rPr lang="en-US" dirty="0" smtClean="0">
                <a:latin typeface="Times New Roman" pitchFamily="18" charset="0"/>
                <a:cs typeface="Times New Roman" pitchFamily="18" charset="0"/>
              </a:rPr>
              <a:t>demand </a:t>
            </a:r>
            <a:r>
              <a:rPr lang="en-US" dirty="0" smtClean="0">
                <a:latin typeface="Times New Roman" pitchFamily="18" charset="0"/>
                <a:cs typeface="Times New Roman" pitchFamily="18" charset="0"/>
              </a:rPr>
              <a:t>forecasting</a:t>
            </a:r>
          </a:p>
          <a:p>
            <a:pPr>
              <a:buFont typeface="Arial" pitchFamily="34" charset="0"/>
              <a:buChar char="•"/>
            </a:pPr>
            <a:r>
              <a:rPr lang="en-US" dirty="0" smtClean="0">
                <a:latin typeface="Times New Roman" pitchFamily="18" charset="0"/>
                <a:cs typeface="Times New Roman" pitchFamily="18" charset="0"/>
              </a:rPr>
              <a:t>implementation development of an inventory model.</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Inaccurate data going into a perfect model will give inaccurate </a:t>
            </a:r>
            <a:r>
              <a:rPr lang="en-US" dirty="0" smtClean="0">
                <a:latin typeface="Times New Roman" pitchFamily="18" charset="0"/>
                <a:cs typeface="Times New Roman" pitchFamily="18" charset="0"/>
              </a:rPr>
              <a:t>results</a:t>
            </a:r>
            <a:r>
              <a:rPr lang="en-US" dirty="0" smtClean="0">
                <a:latin typeface="Times New Roman" pitchFamily="18" charset="0"/>
                <a:cs typeface="Times New Roman" pitchFamily="18" charset="0"/>
              </a:rPr>
              <a:t>. </a:t>
            </a:r>
            <a:endParaRPr lang="ar-JO" dirty="0">
              <a:latin typeface="Times New Roman" pitchFamily="18" charset="0"/>
              <a:cs typeface="Times New Roman" pitchFamily="18" charset="0"/>
            </a:endParaRPr>
          </a:p>
        </p:txBody>
      </p:sp>
      <p:sp>
        <p:nvSpPr>
          <p:cNvPr id="4" name="Explosion 1 3"/>
          <p:cNvSpPr/>
          <p:nvPr/>
        </p:nvSpPr>
        <p:spPr>
          <a:xfrm rot="10420298">
            <a:off x="107245" y="24049"/>
            <a:ext cx="5318011" cy="2041437"/>
          </a:xfrm>
          <a:prstGeom prst="irregularSeal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rot="21035609">
            <a:off x="1401604" y="808913"/>
            <a:ext cx="2910929" cy="523220"/>
          </a:xfrm>
          <a:prstGeom prst="rect">
            <a:avLst/>
          </a:prstGeom>
          <a:noFill/>
        </p:spPr>
        <p:txBody>
          <a:bodyPr wrap="square" rtlCol="0">
            <a:spAutoFit/>
          </a:bodyPr>
          <a:lstStyle/>
          <a:p>
            <a:r>
              <a:rPr lang="en-US" sz="2800" b="1" dirty="0" smtClean="0">
                <a:solidFill>
                  <a:schemeClr val="accent1">
                    <a:lumMod val="75000"/>
                  </a:schemeClr>
                </a:solidFill>
                <a:latin typeface="Times New Roman" pitchFamily="18" charset="0"/>
                <a:cs typeface="Times New Roman" pitchFamily="18" charset="0"/>
              </a:rPr>
              <a:t>Recommendation</a:t>
            </a:r>
            <a:r>
              <a:rPr lang="en-US" sz="2800" b="1" dirty="0" smtClean="0"/>
              <a:t> </a:t>
            </a:r>
            <a:endParaRPr lang="en-US" sz="2800"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ity comp\Desktop\1476292_414449848657925_1009004775_n.jpg"/>
          <p:cNvPicPr>
            <a:picLocks noChangeAspect="1" noChangeArrowheads="1"/>
          </p:cNvPicPr>
          <p:nvPr/>
        </p:nvPicPr>
        <p:blipFill>
          <a:blip r:embed="rId2" cstate="print">
            <a:lum bright="10000" contrast="-20000"/>
          </a:blip>
          <a:srcRect/>
          <a:stretch>
            <a:fillRect/>
          </a:stretch>
        </p:blipFill>
        <p:spPr bwMode="auto">
          <a:xfrm>
            <a:off x="0" y="0"/>
            <a:ext cx="9144000" cy="6857999"/>
          </a:xfrm>
          <a:prstGeom prst="rect">
            <a:avLst/>
          </a:prstGeom>
          <a:ln>
            <a:noFill/>
          </a:ln>
          <a:effectLst>
            <a:softEdge rad="112500"/>
          </a:effectLst>
        </p:spPr>
      </p:pic>
      <p:sp>
        <p:nvSpPr>
          <p:cNvPr id="10" name="Oval Callout 9"/>
          <p:cNvSpPr/>
          <p:nvPr/>
        </p:nvSpPr>
        <p:spPr>
          <a:xfrm rot="13539837">
            <a:off x="842333" y="4191543"/>
            <a:ext cx="3015916" cy="2767129"/>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xtBox 10"/>
          <p:cNvSpPr txBox="1"/>
          <p:nvPr/>
        </p:nvSpPr>
        <p:spPr>
          <a:xfrm rot="2326758">
            <a:off x="1111196" y="4866320"/>
            <a:ext cx="2724921" cy="1323439"/>
          </a:xfrm>
          <a:prstGeom prst="rect">
            <a:avLst/>
          </a:prstGeom>
          <a:noFill/>
        </p:spPr>
        <p:txBody>
          <a:bodyPr wrap="square" rtlCol="1">
            <a:spAutoFit/>
          </a:bodyPr>
          <a:lstStyle/>
          <a:p>
            <a:pPr algn="ctr"/>
            <a:r>
              <a:rPr lang="en-US" sz="4000" dirty="0" smtClean="0">
                <a:solidFill>
                  <a:schemeClr val="accent1">
                    <a:lumMod val="50000"/>
                  </a:schemeClr>
                </a:solidFill>
              </a:rPr>
              <a:t>Any Questions?</a:t>
            </a:r>
            <a:endParaRPr lang="ar-SA" sz="400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Times New Roman" pitchFamily="18" charset="0"/>
                <a:cs typeface="Times New Roman" pitchFamily="18" charset="0"/>
              </a:rPr>
              <a:t>cont…</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620000" cy="4873752"/>
          </a:xfrm>
        </p:spPr>
        <p:txBody>
          <a:bodyPr>
            <a:normAutofit/>
          </a:bodyPr>
          <a:lstStyle/>
          <a:p>
            <a:r>
              <a:rPr lang="en-US" dirty="0" smtClean="0">
                <a:latin typeface="Times New Roman" pitchFamily="18" charset="0"/>
                <a:cs typeface="Times New Roman" pitchFamily="18" charset="0"/>
              </a:rPr>
              <a:t>Inventory types can be grouped into three classifications:-</a:t>
            </a:r>
          </a:p>
          <a:p>
            <a:pPr>
              <a:buNone/>
            </a:pPr>
            <a:endParaRPr lang="en-US" dirty="0" smtClean="0">
              <a:latin typeface="Times New Roman" pitchFamily="18" charset="0"/>
              <a:cs typeface="Times New Roman" pitchFamily="18" charset="0"/>
            </a:endParaRPr>
          </a:p>
          <a:p>
            <a:pPr>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Raw materials</a:t>
            </a:r>
            <a:r>
              <a:rPr lang="en-US" dirty="0" smtClean="0">
                <a:latin typeface="Times New Roman" pitchFamily="18" charset="0"/>
                <a:cs typeface="Times New Roman" pitchFamily="18" charset="0"/>
              </a:rPr>
              <a:t> - materials and components scheduled for use in making a product.</a:t>
            </a:r>
          </a:p>
          <a:p>
            <a:pPr>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2-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Work in process </a:t>
            </a:r>
            <a:r>
              <a:rPr lang="en-US" dirty="0" smtClean="0">
                <a:latin typeface="Times New Roman" pitchFamily="18" charset="0"/>
                <a:cs typeface="Times New Roman" pitchFamily="18" charset="0"/>
              </a:rPr>
              <a:t>(WIP) - materials and components that have begun their transformation to finished goods.</a:t>
            </a:r>
          </a:p>
          <a:p>
            <a:pPr>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3- Finished goods</a:t>
            </a:r>
            <a:r>
              <a:rPr lang="en-US" dirty="0" smtClean="0">
                <a:latin typeface="Times New Roman" pitchFamily="18" charset="0"/>
                <a:cs typeface="Times New Roman" pitchFamily="18" charset="0"/>
              </a:rPr>
              <a:t> - goods ready for sale to customers.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About the company</a:t>
            </a:r>
            <a:endParaRPr lang="ar-SA" sz="3600" dirty="0"/>
          </a:p>
        </p:txBody>
      </p:sp>
      <p:sp>
        <p:nvSpPr>
          <p:cNvPr id="3" name="Content Placeholder 2"/>
          <p:cNvSpPr>
            <a:spLocks noGrp="1"/>
          </p:cNvSpPr>
          <p:nvPr>
            <p:ph sz="quarter" idx="1"/>
          </p:nvPr>
        </p:nvSpPr>
        <p:spPr/>
        <p:txBody>
          <a:bodyPr>
            <a:noAutofit/>
          </a:bodyPr>
          <a:lstStyle/>
          <a:p>
            <a:r>
              <a:rPr lang="en-US" dirty="0" smtClean="0">
                <a:latin typeface="Times New Roman" pitchFamily="18" charset="0"/>
                <a:cs typeface="Times New Roman" pitchFamily="18" charset="0"/>
              </a:rPr>
              <a:t>Lucky Baby Company for health diapers was established in 1990 for the purpose of manufacturing products of diapers and marketing of health products.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1990The company has installed the first productive line of diapers and earning experience and the ability to compete.</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the beginning of the year 1999 the company got the international quality system certification ISO 9002.</a:t>
            </a:r>
          </a:p>
          <a:p>
            <a:endParaRPr lang="ar-SA"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Cont…</a:t>
            </a:r>
            <a:endParaRPr lang="ar-SA"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At the end of 2012 it has successfully run the new production line that works with the latest international technology in the manufacture of diapers.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the beginning of 2013 the company began to supply the Palestinian market known varieties such as Lucky Baby Primo, stretch, and Super Chic Shack of the production of this machine.</a:t>
            </a:r>
            <a:endParaRPr lang="ar-SA" dirty="0" smtClean="0">
              <a:latin typeface="Times New Roman" pitchFamily="18" charset="0"/>
              <a:cs typeface="Times New Roman" pitchFamily="18" charset="0"/>
            </a:endParaRPr>
          </a:p>
          <a:p>
            <a:endParaRPr lang="ar-SA"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4000" dirty="0" smtClean="0">
                <a:latin typeface="Times New Roman" pitchFamily="18" charset="0"/>
                <a:cs typeface="Times New Roman" pitchFamily="18" charset="0"/>
              </a:rPr>
              <a:t>Literature review</a:t>
            </a:r>
            <a:endParaRPr lang="ar-SA" sz="40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28600" y="1219200"/>
          <a:ext cx="8001000" cy="5657642"/>
        </p:xfrm>
        <a:graphic>
          <a:graphicData uri="http://schemas.openxmlformats.org/drawingml/2006/table">
            <a:tbl>
              <a:tblPr rtl="1" firstRow="1" bandRow="1">
                <a:tableStyleId>{7DF18680-E054-41AD-8BC1-D1AEF772440D}</a:tableStyleId>
              </a:tblPr>
              <a:tblGrid>
                <a:gridCol w="4159612"/>
                <a:gridCol w="1026643"/>
                <a:gridCol w="2814745"/>
              </a:tblGrid>
              <a:tr h="610977">
                <a:tc>
                  <a:txBody>
                    <a:bodyPr/>
                    <a:lstStyle/>
                    <a:p>
                      <a:pPr algn="ctr" rtl="1"/>
                      <a:r>
                        <a:rPr lang="en-US" sz="1800" dirty="0" smtClean="0">
                          <a:latin typeface="Times New Roman" pitchFamily="18" charset="0"/>
                          <a:cs typeface="Times New Roman" pitchFamily="18" charset="0"/>
                        </a:rPr>
                        <a:t>search</a:t>
                      </a:r>
                      <a:endParaRPr lang="ar-SA" sz="1800" dirty="0">
                        <a:latin typeface="Times New Roman" pitchFamily="18" charset="0"/>
                        <a:cs typeface="Times New Roman" pitchFamily="18" charset="0"/>
                      </a:endParaRPr>
                    </a:p>
                  </a:txBody>
                  <a:tcPr/>
                </a:tc>
                <a:tc>
                  <a:txBody>
                    <a:bodyPr/>
                    <a:lstStyle/>
                    <a:p>
                      <a:pPr algn="ctr" rtl="1"/>
                      <a:r>
                        <a:rPr lang="en-US" sz="1800" dirty="0" smtClean="0">
                          <a:latin typeface="Times New Roman" pitchFamily="18" charset="0"/>
                          <a:cs typeface="Times New Roman" pitchFamily="18" charset="0"/>
                        </a:rPr>
                        <a:t>year</a:t>
                      </a:r>
                      <a:endParaRPr lang="ar-SA" sz="1800" dirty="0">
                        <a:latin typeface="Times New Roman" pitchFamily="18" charset="0"/>
                        <a:cs typeface="Times New Roman" pitchFamily="18" charset="0"/>
                      </a:endParaRPr>
                    </a:p>
                  </a:txBody>
                  <a:tcPr/>
                </a:tc>
                <a:tc>
                  <a:txBody>
                    <a:bodyPr/>
                    <a:lstStyle/>
                    <a:p>
                      <a:pPr algn="ctr" rtl="1"/>
                      <a:r>
                        <a:rPr lang="en-US" sz="1800" dirty="0" smtClean="0">
                          <a:latin typeface="Times New Roman" pitchFamily="18" charset="0"/>
                          <a:cs typeface="Times New Roman" pitchFamily="18" charset="0"/>
                        </a:rPr>
                        <a:t>Author</a:t>
                      </a:r>
                      <a:endParaRPr lang="ar-SA" sz="1800" dirty="0">
                        <a:latin typeface="Times New Roman" pitchFamily="18" charset="0"/>
                        <a:cs typeface="Times New Roman" pitchFamily="18" charset="0"/>
                      </a:endParaRPr>
                    </a:p>
                  </a:txBody>
                  <a:tcPr/>
                </a:tc>
              </a:tr>
              <a:tr h="2340041">
                <a:tc>
                  <a:txBody>
                    <a:bodyPr/>
                    <a:lstStyle/>
                    <a:p>
                      <a:pPr marL="0" algn="l" rtl="0" eaLnBrk="1" latinLnBrk="0" hangingPunct="1">
                        <a:lnSpc>
                          <a:spcPct val="115000"/>
                        </a:lnSpc>
                        <a:spcAft>
                          <a:spcPts val="0"/>
                        </a:spcAft>
                      </a:pPr>
                      <a:r>
                        <a:rPr kumimoji="0" lang="en-US" sz="1800" kern="1200" dirty="0" smtClean="0">
                          <a:solidFill>
                            <a:schemeClr val="tx1"/>
                          </a:solidFill>
                          <a:latin typeface="Times New Roman" pitchFamily="18" charset="0"/>
                          <a:ea typeface="+mn-ea"/>
                          <a:cs typeface="Times New Roman" pitchFamily="18" charset="0"/>
                        </a:rPr>
                        <a:t>Studied  theoretical  inventory policies: the so-called (S - 1, S) model with an underlying Poisson demand distribution. It’s well studied and suitable for slow-moving items, this type of policy requires continuous review of the inventory system.</a:t>
                      </a: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Times New Roman" pitchFamily="18" charset="0"/>
                          <a:ea typeface="+mn-ea"/>
                          <a:cs typeface="Times New Roman" pitchFamily="18" charset="0"/>
                        </a:rPr>
                        <a:t>1966</a:t>
                      </a: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marL="0" algn="l" rtl="0" eaLnBrk="1" latinLnBrk="0" hangingPunct="1">
                        <a:lnSpc>
                          <a:spcPct val="115000"/>
                        </a:lnSpc>
                        <a:spcAft>
                          <a:spcPts val="0"/>
                        </a:spcAft>
                      </a:pPr>
                      <a:r>
                        <a:rPr kumimoji="0" lang="en-US" sz="1800" kern="1200" dirty="0" smtClean="0">
                          <a:solidFill>
                            <a:schemeClr val="tx1"/>
                          </a:solidFill>
                          <a:latin typeface="Times New Roman" pitchFamily="18" charset="0"/>
                          <a:ea typeface="+mn-ea"/>
                          <a:cs typeface="Times New Roman" pitchFamily="18" charset="0"/>
                        </a:rPr>
                        <a:t>Feeney and </a:t>
                      </a:r>
                      <a:r>
                        <a:rPr kumimoji="0" lang="en-US" sz="1800" kern="1200" dirty="0" err="1" smtClean="0">
                          <a:solidFill>
                            <a:schemeClr val="tx1"/>
                          </a:solidFill>
                          <a:latin typeface="Times New Roman" pitchFamily="18" charset="0"/>
                          <a:ea typeface="+mn-ea"/>
                          <a:cs typeface="Times New Roman" pitchFamily="18" charset="0"/>
                        </a:rPr>
                        <a:t>Sherbrooke</a:t>
                      </a:r>
                      <a:endParaRPr kumimoji="0" lang="en-US"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r>
              <a:tr h="96228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Times New Roman" pitchFamily="18" charset="0"/>
                          <a:ea typeface="+mn-ea"/>
                          <a:cs typeface="Times New Roman" pitchFamily="18" charset="0"/>
                        </a:rPr>
                        <a:t>Advocated to the potentials and benefits material requirement planning (MRP).</a:t>
                      </a: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Times New Roman" pitchFamily="18" charset="0"/>
                          <a:ea typeface="+mn-ea"/>
                          <a:cs typeface="Times New Roman" pitchFamily="18" charset="0"/>
                        </a:rPr>
                        <a:t>1975</a:t>
                      </a: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err="1" smtClean="0">
                          <a:solidFill>
                            <a:schemeClr val="tx1"/>
                          </a:solidFill>
                          <a:latin typeface="Times New Roman" pitchFamily="18" charset="0"/>
                          <a:ea typeface="+mn-ea"/>
                          <a:cs typeface="Times New Roman" pitchFamily="18" charset="0"/>
                        </a:rPr>
                        <a:t>Orlicky</a:t>
                      </a:r>
                      <a:endParaRPr kumimoji="0" lang="en-US" sz="1800" kern="1200" dirty="0" smtClean="0">
                        <a:solidFill>
                          <a:schemeClr val="tx1"/>
                        </a:solidFill>
                        <a:latin typeface="Times New Roman" pitchFamily="18" charset="0"/>
                        <a:ea typeface="+mn-ea"/>
                        <a:cs typeface="Times New Roman" pitchFamily="18" charset="0"/>
                      </a:endParaRP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14968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Times New Roman" pitchFamily="18" charset="0"/>
                          <a:ea typeface="+mn-ea"/>
                          <a:cs typeface="Times New Roman" pitchFamily="18" charset="0"/>
                        </a:rPr>
                        <a:t> Said   that advance demand information is a substitute for supply lead-times and can reduce safety stock levels and costs significantly when used effectively.</a:t>
                      </a: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marL="0" algn="l" rtl="0" eaLnBrk="1" latinLnBrk="0" hangingPunct="1">
                        <a:lnSpc>
                          <a:spcPct val="115000"/>
                        </a:lnSpc>
                        <a:spcAft>
                          <a:spcPts val="0"/>
                        </a:spcAft>
                      </a:pPr>
                      <a:r>
                        <a:rPr kumimoji="0" lang="en-US" sz="1800" kern="1200" dirty="0" smtClean="0">
                          <a:solidFill>
                            <a:schemeClr val="tx1"/>
                          </a:solidFill>
                          <a:latin typeface="Times New Roman" pitchFamily="18" charset="0"/>
                          <a:ea typeface="+mn-ea"/>
                          <a:cs typeface="Times New Roman" pitchFamily="18" charset="0"/>
                        </a:rPr>
                        <a:t>1995</a:t>
                      </a: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err="1" smtClean="0">
                          <a:solidFill>
                            <a:schemeClr val="tx1"/>
                          </a:solidFill>
                          <a:latin typeface="Times New Roman" pitchFamily="18" charset="0"/>
                          <a:ea typeface="+mn-ea"/>
                          <a:cs typeface="Times New Roman" pitchFamily="18" charset="0"/>
                        </a:rPr>
                        <a:t>Hariharan</a:t>
                      </a:r>
                      <a:r>
                        <a:rPr kumimoji="0" lang="en-US" sz="1800" kern="1200" dirty="0" smtClean="0">
                          <a:solidFill>
                            <a:schemeClr val="tx1"/>
                          </a:solidFill>
                          <a:latin typeface="Times New Roman" pitchFamily="18" charset="0"/>
                          <a:ea typeface="+mn-ea"/>
                          <a:cs typeface="Times New Roman" pitchFamily="18" charset="0"/>
                        </a:rPr>
                        <a:t> and </a:t>
                      </a:r>
                      <a:r>
                        <a:rPr kumimoji="0" lang="en-US" sz="1800" kern="1200" dirty="0" err="1" smtClean="0">
                          <a:solidFill>
                            <a:schemeClr val="tx1"/>
                          </a:solidFill>
                          <a:latin typeface="Times New Roman" pitchFamily="18" charset="0"/>
                          <a:ea typeface="+mn-ea"/>
                          <a:cs typeface="Times New Roman" pitchFamily="18" charset="0"/>
                        </a:rPr>
                        <a:t>Zipkin</a:t>
                      </a:r>
                      <a:endParaRPr kumimoji="0" lang="en-US" sz="1800" kern="1200" dirty="0" smtClean="0">
                        <a:solidFill>
                          <a:schemeClr val="tx1"/>
                        </a:solidFill>
                        <a:latin typeface="Times New Roman" pitchFamily="18" charset="0"/>
                        <a:ea typeface="+mn-ea"/>
                        <a:cs typeface="Times New Roman" pitchFamily="18" charset="0"/>
                      </a:endParaRPr>
                    </a:p>
                    <a:p>
                      <a:pPr marL="0" algn="l" rtl="0" eaLnBrk="1" latinLnBrk="0" hangingPunct="1">
                        <a:lnSpc>
                          <a:spcPct val="115000"/>
                        </a:lnSpc>
                        <a:spcAft>
                          <a:spcPts val="0"/>
                        </a:spcAft>
                      </a:pP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000" dirty="0" smtClean="0">
                <a:latin typeface="Times New Roman" pitchFamily="18" charset="0"/>
                <a:cs typeface="Times New Roman" pitchFamily="18" charset="0"/>
              </a:rPr>
              <a:t>Cont…</a:t>
            </a:r>
            <a:endParaRPr lang="ar-SA" sz="40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nvPr>
        </p:nvGraphicFramePr>
        <p:xfrm>
          <a:off x="228600" y="1143001"/>
          <a:ext cx="8001000" cy="5531538"/>
        </p:xfrm>
        <a:graphic>
          <a:graphicData uri="http://schemas.openxmlformats.org/drawingml/2006/table">
            <a:tbl>
              <a:tblPr rtl="1" firstRow="1" bandRow="1">
                <a:tableStyleId>{7DF18680-E054-41AD-8BC1-D1AEF772440D}</a:tableStyleId>
              </a:tblPr>
              <a:tblGrid>
                <a:gridCol w="4248726"/>
                <a:gridCol w="1085274"/>
                <a:gridCol w="2667000"/>
              </a:tblGrid>
              <a:tr h="1746143">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tx1"/>
                          </a:solidFill>
                          <a:latin typeface="Times New Roman" pitchFamily="18" charset="0"/>
                          <a:ea typeface="+mn-ea"/>
                          <a:cs typeface="Times New Roman" pitchFamily="18" charset="0"/>
                        </a:rPr>
                        <a:t>Identified that postponement is an important characteristic of modern and competitive supply chains.</a:t>
                      </a:r>
                    </a:p>
                    <a:p>
                      <a:pPr rtl="1"/>
                      <a:endParaRPr kumimoji="0" lang="ar-SA"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tx1"/>
                          </a:solidFill>
                          <a:latin typeface="Times New Roman" pitchFamily="18" charset="0"/>
                          <a:ea typeface="+mn-ea"/>
                          <a:cs typeface="Times New Roman" pitchFamily="18" charset="0"/>
                        </a:rPr>
                        <a:t>1999</a:t>
                      </a:r>
                    </a:p>
                    <a:p>
                      <a:pPr rtl="1"/>
                      <a:endParaRPr kumimoji="0" lang="ar-SA"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tx1"/>
                          </a:solidFill>
                          <a:latin typeface="Times New Roman" pitchFamily="18" charset="0"/>
                          <a:ea typeface="+mn-ea"/>
                          <a:cs typeface="Times New Roman" pitchFamily="18" charset="0"/>
                        </a:rPr>
                        <a:t>Van </a:t>
                      </a:r>
                      <a:r>
                        <a:rPr kumimoji="0" lang="en-US" sz="1800" b="0" kern="1200" dirty="0" err="1" smtClean="0">
                          <a:solidFill>
                            <a:schemeClr val="tx1"/>
                          </a:solidFill>
                          <a:latin typeface="Times New Roman" pitchFamily="18" charset="0"/>
                          <a:ea typeface="+mn-ea"/>
                          <a:cs typeface="Times New Roman" pitchFamily="18" charset="0"/>
                        </a:rPr>
                        <a:t>Hoek</a:t>
                      </a:r>
                      <a:endParaRPr kumimoji="0" lang="en-US" sz="1800" b="0" kern="1200" dirty="0" smtClean="0">
                        <a:solidFill>
                          <a:schemeClr val="tx1"/>
                        </a:solidFill>
                        <a:latin typeface="Times New Roman" pitchFamily="18" charset="0"/>
                        <a:ea typeface="+mn-ea"/>
                        <a:cs typeface="Times New Roman" pitchFamily="18" charset="0"/>
                      </a:endParaRPr>
                    </a:p>
                    <a:p>
                      <a:pPr rtl="1"/>
                      <a:endParaRPr kumimoji="0" lang="ar-SA"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181225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Times New Roman" pitchFamily="18" charset="0"/>
                          <a:ea typeface="+mn-ea"/>
                          <a:cs typeface="Times New Roman" pitchFamily="18" charset="0"/>
                        </a:rPr>
                        <a:t>states that inventory management approaches are a “function of product, operational and demand related variables such as delivery time, coefficient of variation of sales and inventory turnover.</a:t>
                      </a:r>
                    </a:p>
                    <a:p>
                      <a:pPr rtl="1"/>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rtl="1"/>
                      <a:r>
                        <a:rPr kumimoji="0" lang="ar-SA" sz="1800" kern="1200" dirty="0" smtClean="0">
                          <a:solidFill>
                            <a:schemeClr val="tx1"/>
                          </a:solidFill>
                          <a:latin typeface="Times New Roman" pitchFamily="18" charset="0"/>
                          <a:ea typeface="+mn-ea"/>
                          <a:cs typeface="Times New Roman" pitchFamily="18" charset="0"/>
                        </a:rPr>
                        <a:t>2004</a:t>
                      </a:r>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tx1"/>
                          </a:solidFill>
                          <a:latin typeface="Times New Roman" pitchFamily="18" charset="0"/>
                          <a:ea typeface="+mn-ea"/>
                          <a:cs typeface="Times New Roman" pitchFamily="18" charset="0"/>
                        </a:rPr>
                        <a:t>Wanke</a:t>
                      </a:r>
                      <a:r>
                        <a:rPr kumimoji="0" lang="en-US" sz="1800" kern="1200" dirty="0" smtClean="0">
                          <a:solidFill>
                            <a:schemeClr val="tx1"/>
                          </a:solidFill>
                          <a:latin typeface="Times New Roman" pitchFamily="18" charset="0"/>
                          <a:ea typeface="+mn-ea"/>
                          <a:cs typeface="Times New Roman" pitchFamily="18" charset="0"/>
                        </a:rPr>
                        <a:t> and </a:t>
                      </a:r>
                      <a:r>
                        <a:rPr kumimoji="0" lang="en-US" sz="1800" kern="1200" dirty="0" err="1" smtClean="0">
                          <a:solidFill>
                            <a:schemeClr val="tx1"/>
                          </a:solidFill>
                          <a:latin typeface="Times New Roman" pitchFamily="18" charset="0"/>
                          <a:ea typeface="+mn-ea"/>
                          <a:cs typeface="Times New Roman" pitchFamily="18" charset="0"/>
                        </a:rPr>
                        <a:t>Zinn</a:t>
                      </a:r>
                      <a:endParaRPr kumimoji="0" lang="en-US" sz="1800" kern="1200" dirty="0" smtClean="0">
                        <a:solidFill>
                          <a:schemeClr val="tx1"/>
                        </a:solidFill>
                        <a:latin typeface="Times New Roman" pitchFamily="18" charset="0"/>
                        <a:ea typeface="+mn-ea"/>
                        <a:cs typeface="Times New Roman" pitchFamily="18" charset="0"/>
                      </a:endParaRPr>
                    </a:p>
                    <a:p>
                      <a:pPr rtl="1"/>
                      <a:endParaRPr kumimoji="0" lang="ar-SA" sz="1800" kern="1200" dirty="0">
                        <a:solidFill>
                          <a:schemeClr val="tx1"/>
                        </a:solidFill>
                        <a:latin typeface="Times New Roman" pitchFamily="18" charset="0"/>
                        <a:ea typeface="+mn-ea"/>
                        <a:cs typeface="Times New Roman" pitchFamily="18" charset="0"/>
                      </a:endParaRPr>
                    </a:p>
                  </a:txBody>
                  <a:tcPr>
                    <a:solidFill>
                      <a:schemeClr val="bg2">
                        <a:lumMod val="90000"/>
                      </a:schemeClr>
                    </a:solidFill>
                  </a:tcPr>
                </a:tc>
              </a:tr>
              <a:tr h="1973141">
                <a:tc>
                  <a:txBody>
                    <a:bodyPr/>
                    <a:lstStyle/>
                    <a:p>
                      <a:pPr rtl="1"/>
                      <a:r>
                        <a:rPr kumimoji="0" lang="en-US" sz="1800" kern="1200" dirty="0" smtClean="0">
                          <a:solidFill>
                            <a:schemeClr val="tx1"/>
                          </a:solidFill>
                          <a:latin typeface="Times New Roman" pitchFamily="18" charset="0"/>
                          <a:ea typeface="+mn-ea"/>
                          <a:cs typeface="Times New Roman" pitchFamily="18" charset="0"/>
                        </a:rPr>
                        <a:t> Said The amount of safety stock is a function of five factors: average and standard deviation of lead time, average and standard deviation of demand, and the desired service level.</a:t>
                      </a: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rtl="1"/>
                      <a:r>
                        <a:rPr kumimoji="0" lang="ar-SA" sz="1800" kern="1200" dirty="0" smtClean="0">
                          <a:solidFill>
                            <a:schemeClr val="tx1"/>
                          </a:solidFill>
                          <a:latin typeface="Times New Roman" pitchFamily="18" charset="0"/>
                          <a:ea typeface="+mn-ea"/>
                          <a:cs typeface="Times New Roman" pitchFamily="18" charset="0"/>
                        </a:rPr>
                        <a:t>2009</a:t>
                      </a: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c>
                  <a:txBody>
                    <a:bodyPr/>
                    <a:lstStyle/>
                    <a:p>
                      <a:pPr rtl="1"/>
                      <a:r>
                        <a:rPr kumimoji="0" lang="en-US" sz="1800" kern="1200" dirty="0" smtClean="0">
                          <a:solidFill>
                            <a:schemeClr val="tx1"/>
                          </a:solidFill>
                          <a:latin typeface="Times New Roman" pitchFamily="18" charset="0"/>
                          <a:ea typeface="+mn-ea"/>
                          <a:cs typeface="Times New Roman" pitchFamily="18" charset="0"/>
                        </a:rPr>
                        <a:t>Alex J. Ruiz-</a:t>
                      </a:r>
                      <a:r>
                        <a:rPr kumimoji="0" lang="en-US" sz="1800" kern="1200" dirty="0" err="1" smtClean="0">
                          <a:solidFill>
                            <a:schemeClr val="tx1"/>
                          </a:solidFill>
                          <a:latin typeface="Times New Roman" pitchFamily="18" charset="0"/>
                          <a:ea typeface="+mn-ea"/>
                          <a:cs typeface="Times New Roman" pitchFamily="18" charset="0"/>
                        </a:rPr>
                        <a:t>Torresa</a:t>
                      </a:r>
                      <a:r>
                        <a:rPr kumimoji="0" lang="en-US" sz="1800" kern="1200" dirty="0" smtClean="0">
                          <a:solidFill>
                            <a:schemeClr val="tx1"/>
                          </a:solidFill>
                          <a:latin typeface="Times New Roman" pitchFamily="18" charset="0"/>
                          <a:ea typeface="+mn-ea"/>
                          <a:cs typeface="Times New Roman" pitchFamily="18" charset="0"/>
                        </a:rPr>
                        <a:t> and </a:t>
                      </a:r>
                      <a:r>
                        <a:rPr kumimoji="0" lang="en-US" sz="1800" kern="1200" dirty="0" err="1" smtClean="0">
                          <a:solidFill>
                            <a:schemeClr val="tx1"/>
                          </a:solidFill>
                          <a:latin typeface="Times New Roman" pitchFamily="18" charset="0"/>
                          <a:ea typeface="+mn-ea"/>
                          <a:cs typeface="Times New Roman" pitchFamily="18" charset="0"/>
                        </a:rPr>
                        <a:t>Farzad</a:t>
                      </a:r>
                      <a:r>
                        <a:rPr kumimoji="0" lang="en-US" sz="1800" kern="1200" dirty="0" smtClean="0">
                          <a:solidFill>
                            <a:schemeClr val="tx1"/>
                          </a:solidFill>
                          <a:latin typeface="Times New Roman" pitchFamily="18" charset="0"/>
                          <a:ea typeface="+mn-ea"/>
                          <a:cs typeface="Times New Roman" pitchFamily="18" charset="0"/>
                        </a:rPr>
                        <a:t> </a:t>
                      </a:r>
                      <a:r>
                        <a:rPr kumimoji="0" lang="en-US" sz="1800" kern="1200" dirty="0" err="1" smtClean="0">
                          <a:solidFill>
                            <a:schemeClr val="tx1"/>
                          </a:solidFill>
                          <a:latin typeface="Times New Roman" pitchFamily="18" charset="0"/>
                          <a:ea typeface="+mn-ea"/>
                          <a:cs typeface="Times New Roman" pitchFamily="18" charset="0"/>
                        </a:rPr>
                        <a:t>Mahmoodi</a:t>
                      </a:r>
                      <a:endParaRPr kumimoji="0" lang="ar-SA" sz="180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bl>
          </a:graphicData>
        </a:graphic>
      </p:graphicFrame>
    </p:spTree>
  </p:cSld>
  <p:clrMapOvr>
    <a:masterClrMapping/>
  </p:clrMapOvr>
  <p:transition>
    <p:fade/>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7 Steps to Building a Better Brand">
  <a:themeElements>
    <a:clrScheme name="pomegranateink">
      <a:dk1>
        <a:srgbClr val="632423"/>
      </a:dk1>
      <a:lt1>
        <a:srgbClr val="9BBB59"/>
      </a:lt1>
      <a:dk2>
        <a:srgbClr val="76923C"/>
      </a:dk2>
      <a:lt2>
        <a:srgbClr val="4F6128"/>
      </a:lt2>
      <a:accent1>
        <a:srgbClr val="EEECE1"/>
      </a:accent1>
      <a:accent2>
        <a:srgbClr val="C4BD97"/>
      </a:accent2>
      <a:accent3>
        <a:srgbClr val="938953"/>
      </a:accent3>
      <a:accent4>
        <a:srgbClr val="494429"/>
      </a:accent4>
      <a:accent5>
        <a:srgbClr val="494429"/>
      </a:accent5>
      <a:accent6>
        <a:srgbClr val="1D1B10"/>
      </a:accent6>
      <a:hlink>
        <a:srgbClr val="632423"/>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megranateInk">
  <a:themeElements>
    <a:clrScheme name="pomegranateink">
      <a:dk1>
        <a:srgbClr val="632423"/>
      </a:dk1>
      <a:lt1>
        <a:srgbClr val="9BBB59"/>
      </a:lt1>
      <a:dk2>
        <a:srgbClr val="76923C"/>
      </a:dk2>
      <a:lt2>
        <a:srgbClr val="4F6128"/>
      </a:lt2>
      <a:accent1>
        <a:srgbClr val="EEECE1"/>
      </a:accent1>
      <a:accent2>
        <a:srgbClr val="C4BD97"/>
      </a:accent2>
      <a:accent3>
        <a:srgbClr val="938953"/>
      </a:accent3>
      <a:accent4>
        <a:srgbClr val="494429"/>
      </a:accent4>
      <a:accent5>
        <a:srgbClr val="494429"/>
      </a:accent5>
      <a:accent6>
        <a:srgbClr val="1D1B10"/>
      </a:accent6>
      <a:hlink>
        <a:srgbClr val="632423"/>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megranateInk">
  <a:themeElements>
    <a:clrScheme name="pomegranateink">
      <a:dk1>
        <a:srgbClr val="632423"/>
      </a:dk1>
      <a:lt1>
        <a:srgbClr val="9BBB59"/>
      </a:lt1>
      <a:dk2>
        <a:srgbClr val="76923C"/>
      </a:dk2>
      <a:lt2>
        <a:srgbClr val="4F6128"/>
      </a:lt2>
      <a:accent1>
        <a:srgbClr val="EEECE1"/>
      </a:accent1>
      <a:accent2>
        <a:srgbClr val="C4BD97"/>
      </a:accent2>
      <a:accent3>
        <a:srgbClr val="938953"/>
      </a:accent3>
      <a:accent4>
        <a:srgbClr val="494429"/>
      </a:accent4>
      <a:accent5>
        <a:srgbClr val="494429"/>
      </a:accent5>
      <a:accent6>
        <a:srgbClr val="1D1B10"/>
      </a:accent6>
      <a:hlink>
        <a:srgbClr val="632423"/>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 Steps to Building a Better Brand</Template>
  <TotalTime>4645</TotalTime>
  <Words>2382</Words>
  <Application>Microsoft Office PowerPoint</Application>
  <PresentationFormat>On-screen Show (4:3)</PresentationFormat>
  <Paragraphs>747</Paragraphs>
  <Slides>45</Slides>
  <Notes>3</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7 Steps to Building a Better Brand</vt:lpstr>
      <vt:lpstr>1_PomegranateInk</vt:lpstr>
      <vt:lpstr>2_PomegranateInk</vt:lpstr>
      <vt:lpstr>Oriel</vt:lpstr>
      <vt:lpstr>Slide 1</vt:lpstr>
      <vt:lpstr>agenda</vt:lpstr>
      <vt:lpstr>introduction</vt:lpstr>
      <vt:lpstr>cont…</vt:lpstr>
      <vt:lpstr>cont…</vt:lpstr>
      <vt:lpstr>About the company</vt:lpstr>
      <vt:lpstr>Cont…</vt:lpstr>
      <vt:lpstr>Literature review</vt:lpstr>
      <vt:lpstr>Cont…</vt:lpstr>
      <vt:lpstr>Problem statement</vt:lpstr>
      <vt:lpstr>objectives</vt:lpstr>
      <vt:lpstr>Cont…</vt:lpstr>
      <vt:lpstr>methodology</vt:lpstr>
      <vt:lpstr>Slide 14</vt:lpstr>
      <vt:lpstr>Slide 15</vt:lpstr>
      <vt:lpstr>abc inventory classification</vt:lpstr>
      <vt:lpstr>Slide 17</vt:lpstr>
      <vt:lpstr>Cont…</vt:lpstr>
      <vt:lpstr>Slide 19</vt:lpstr>
      <vt:lpstr>Cont…</vt:lpstr>
      <vt:lpstr>Demand forecasting </vt:lpstr>
      <vt:lpstr>Forecasting methods </vt:lpstr>
      <vt:lpstr>Criteria for choosing time series methods</vt:lpstr>
      <vt:lpstr>Slide 24</vt:lpstr>
      <vt:lpstr>Slide 25</vt:lpstr>
      <vt:lpstr>Slide 26</vt:lpstr>
      <vt:lpstr>Slide 27</vt:lpstr>
      <vt:lpstr>Cont…</vt:lpstr>
      <vt:lpstr>Slide 29</vt:lpstr>
      <vt:lpstr>Inventory costs</vt:lpstr>
      <vt:lpstr>Cont…</vt:lpstr>
      <vt:lpstr>calculate the inventory holding cost</vt:lpstr>
      <vt:lpstr>Slide 33</vt:lpstr>
      <vt:lpstr>Inventory Management Models</vt:lpstr>
      <vt:lpstr>Cont…</vt:lpstr>
      <vt:lpstr>Model Formation</vt:lpstr>
      <vt:lpstr>Cont…</vt:lpstr>
      <vt:lpstr>Cont…</vt:lpstr>
      <vt:lpstr>Model Formation</vt:lpstr>
      <vt:lpstr>Total cost</vt:lpstr>
      <vt:lpstr>Cont…</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Steps to Building  a Better Brand</dc:title>
  <dc:creator>Shalini</dc:creator>
  <cp:lastModifiedBy>DELL</cp:lastModifiedBy>
  <cp:revision>220</cp:revision>
  <dcterms:created xsi:type="dcterms:W3CDTF">2010-02-10T17:17:21Z</dcterms:created>
  <dcterms:modified xsi:type="dcterms:W3CDTF">2014-05-04T13:02:37Z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TC300061511033</vt:lpwstr>
  </property>
</Properties>
</file>