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7"/>
  </p:notesMasterIdLst>
  <p:sldIdLst>
    <p:sldId id="275" r:id="rId2"/>
    <p:sldId id="260" r:id="rId3"/>
    <p:sldId id="261" r:id="rId4"/>
    <p:sldId id="296" r:id="rId5"/>
    <p:sldId id="266" r:id="rId6"/>
    <p:sldId id="267" r:id="rId7"/>
    <p:sldId id="271" r:id="rId8"/>
    <p:sldId id="272" r:id="rId9"/>
    <p:sldId id="273" r:id="rId10"/>
    <p:sldId id="276" r:id="rId11"/>
    <p:sldId id="277" r:id="rId12"/>
    <p:sldId id="278" r:id="rId13"/>
    <p:sldId id="268" r:id="rId14"/>
    <p:sldId id="269" r:id="rId15"/>
    <p:sldId id="270" r:id="rId16"/>
    <p:sldId id="297" r:id="rId17"/>
    <p:sldId id="274" r:id="rId18"/>
    <p:sldId id="279" r:id="rId19"/>
    <p:sldId id="280" r:id="rId20"/>
    <p:sldId id="283" r:id="rId21"/>
    <p:sldId id="281" r:id="rId22"/>
    <p:sldId id="282" r:id="rId23"/>
    <p:sldId id="284" r:id="rId24"/>
    <p:sldId id="285" r:id="rId25"/>
    <p:sldId id="286" r:id="rId26"/>
    <p:sldId id="287" r:id="rId27"/>
    <p:sldId id="298" r:id="rId28"/>
    <p:sldId id="289" r:id="rId29"/>
    <p:sldId id="288" r:id="rId30"/>
    <p:sldId id="290" r:id="rId31"/>
    <p:sldId id="291" r:id="rId32"/>
    <p:sldId id="299" r:id="rId33"/>
    <p:sldId id="294" r:id="rId34"/>
    <p:sldId id="295" r:id="rId35"/>
    <p:sldId id="30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6" autoAdjust="0"/>
    <p:restoredTop sz="94709" autoAdjust="0"/>
  </p:normalViewPr>
  <p:slideViewPr>
    <p:cSldViewPr>
      <p:cViewPr varScale="1">
        <p:scale>
          <a:sx n="70" d="100"/>
          <a:sy n="70" d="100"/>
        </p:scale>
        <p:origin x="-13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D:\&#1592;&#1575;&#1601;&#1585;%20&#1581;&#1587;&#1608;&#1606;\fourth%20year%202011-2012\graduation%20project\Counting%20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ar-JO"/>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explosion val="25"/>
          <c:dLbls>
            <c:dLbl>
              <c:idx val="0"/>
              <c:layout>
                <c:manualLayout>
                  <c:x val="0.11448435904194022"/>
                  <c:y val="-7.6478565179352365E-2"/>
                </c:manualLayout>
              </c:layout>
              <c:showLegendKey val="0"/>
              <c:showVal val="0"/>
              <c:showCatName val="1"/>
              <c:showSerName val="0"/>
              <c:showPercent val="1"/>
              <c:showBubbleSize val="0"/>
            </c:dLbl>
            <c:dLbl>
              <c:idx val="1"/>
              <c:layout>
                <c:manualLayout>
                  <c:x val="-2.4297090097641402E-2"/>
                  <c:y val="-1.7010790317877413E-2"/>
                </c:manualLayout>
              </c:layout>
              <c:showLegendKey val="0"/>
              <c:showVal val="0"/>
              <c:showCatName val="1"/>
              <c:showSerName val="0"/>
              <c:showPercent val="1"/>
              <c:showBubbleSize val="0"/>
            </c:dLbl>
            <c:dLbl>
              <c:idx val="2"/>
              <c:layout>
                <c:manualLayout>
                  <c:x val="3.2376433136757483E-2"/>
                  <c:y val="-5.3868474773987013E-2"/>
                </c:manualLayout>
              </c:layout>
              <c:showLegendKey val="0"/>
              <c:showVal val="0"/>
              <c:showCatName val="1"/>
              <c:showSerName val="0"/>
              <c:showPercent val="1"/>
              <c:showBubbleSize val="0"/>
            </c:dLbl>
            <c:dLbl>
              <c:idx val="3"/>
              <c:layout>
                <c:manualLayout>
                  <c:x val="2.4372796758145809E-2"/>
                  <c:y val="1.1574074074074121E-3"/>
                </c:manualLayout>
              </c:layout>
              <c:showLegendKey val="0"/>
              <c:showVal val="0"/>
              <c:showCatName val="1"/>
              <c:showSerName val="0"/>
              <c:showPercent val="1"/>
              <c:showBubbleSize val="0"/>
            </c:dLbl>
            <c:dLbl>
              <c:idx val="4"/>
              <c:layout>
                <c:manualLayout>
                  <c:x val="4.9604240108061803E-2"/>
                  <c:y val="0"/>
                </c:manualLayout>
              </c:layout>
              <c:showLegendKey val="0"/>
              <c:showVal val="0"/>
              <c:showCatName val="1"/>
              <c:showSerName val="0"/>
              <c:showPercent val="1"/>
              <c:showBubbleSize val="0"/>
            </c:dLbl>
            <c:showLegendKey val="0"/>
            <c:showVal val="0"/>
            <c:showCatName val="1"/>
            <c:showSerName val="0"/>
            <c:showPercent val="1"/>
            <c:showBubbleSize val="0"/>
            <c:showLeaderLines val="0"/>
          </c:dLbls>
          <c:cat>
            <c:strRef>
              <c:f>'Categories percentage, 2011'!$A$1:$E$1</c:f>
              <c:strCache>
                <c:ptCount val="5"/>
                <c:pt idx="0">
                  <c:v>PC</c:v>
                </c:pt>
                <c:pt idx="1">
                  <c:v>Bus</c:v>
                </c:pt>
                <c:pt idx="2">
                  <c:v>Mini Bus</c:v>
                </c:pt>
                <c:pt idx="3">
                  <c:v>Truck</c:v>
                </c:pt>
                <c:pt idx="4">
                  <c:v>Trailer</c:v>
                </c:pt>
              </c:strCache>
            </c:strRef>
          </c:cat>
          <c:val>
            <c:numRef>
              <c:f>'Categories percentage, 2011'!$A$2:$E$2</c:f>
              <c:numCache>
                <c:formatCode>General</c:formatCode>
                <c:ptCount val="5"/>
                <c:pt idx="0">
                  <c:v>977</c:v>
                </c:pt>
                <c:pt idx="1">
                  <c:v>17</c:v>
                </c:pt>
                <c:pt idx="2">
                  <c:v>62</c:v>
                </c:pt>
                <c:pt idx="3">
                  <c:v>77</c:v>
                </c:pt>
                <c:pt idx="4">
                  <c:v>6</c:v>
                </c:pt>
              </c:numCache>
            </c:numRef>
          </c:val>
        </c:ser>
        <c:dLbls>
          <c:showLegendKey val="0"/>
          <c:showVal val="0"/>
          <c:showCatName val="1"/>
          <c:showSerName val="0"/>
          <c:showPercent val="1"/>
          <c:showBubbleSize val="0"/>
          <c:showLeaderLines val="0"/>
        </c:dLbls>
      </c:pie3DChart>
    </c:plotArea>
    <c:plotVisOnly val="1"/>
    <c:dispBlanksAs val="gap"/>
    <c:showDLblsOverMax val="0"/>
  </c:chart>
  <c:txPr>
    <a:bodyPr/>
    <a:lstStyle/>
    <a:p>
      <a:pPr>
        <a:defRPr sz="1800"/>
      </a:pPr>
      <a:endParaRPr lang="ar-JO"/>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0F2AB1-4FFC-4658-B10C-8CE080042E80}" type="datetimeFigureOut">
              <a:rPr lang="en-US" smtClean="0"/>
              <a:pPr/>
              <a:t>5/23/2012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FC92A-860A-4083-ABCB-E88C91B25FFA}" type="slidenum">
              <a:rPr lang="en-US" smtClean="0"/>
              <a:pPr/>
              <a:t>‹#›</a:t>
            </a:fld>
            <a:endParaRPr lang="en-US"/>
          </a:p>
        </p:txBody>
      </p:sp>
    </p:spTree>
    <p:extLst>
      <p:ext uri="{BB962C8B-B14F-4D97-AF65-F5344CB8AC3E}">
        <p14:creationId xmlns:p14="http://schemas.microsoft.com/office/powerpoint/2010/main" val="49684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FC92A-860A-4083-ABCB-E88C91B25FF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19C0E9-7B5D-4244-A274-F7E8BB96887A}"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20A62-5DDC-418A-BB20-5D170E845652}"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9C0E9-7B5D-4244-A274-F7E8BB96887A}"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20A62-5DDC-418A-BB20-5D170E84565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9C0E9-7B5D-4244-A274-F7E8BB96887A}"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20A62-5DDC-418A-BB20-5D170E84565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19C0E9-7B5D-4244-A274-F7E8BB96887A}"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20A62-5DDC-418A-BB20-5D170E84565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19C0E9-7B5D-4244-A274-F7E8BB96887A}"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20A62-5DDC-418A-BB20-5D170E845652}"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19C0E9-7B5D-4244-A274-F7E8BB96887A}" type="datetimeFigureOut">
              <a:rPr lang="en-US" smtClean="0"/>
              <a:pPr/>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20A62-5DDC-418A-BB20-5D170E84565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19C0E9-7B5D-4244-A274-F7E8BB96887A}" type="datetimeFigureOut">
              <a:rPr lang="en-US" smtClean="0"/>
              <a:pPr/>
              <a:t>5/23/2012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20A62-5DDC-418A-BB20-5D170E845652}" type="slidenum">
              <a:rPr lang="en-US" smtClean="0"/>
              <a:pPr/>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19C0E9-7B5D-4244-A274-F7E8BB96887A}" type="datetimeFigureOut">
              <a:rPr lang="en-US" smtClean="0"/>
              <a:pPr/>
              <a:t>5/23/2012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20A62-5DDC-418A-BB20-5D170E84565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9C0E9-7B5D-4244-A274-F7E8BB96887A}" type="datetimeFigureOut">
              <a:rPr lang="en-US" smtClean="0"/>
              <a:pPr/>
              <a:t>5/23/2012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20A62-5DDC-418A-BB20-5D170E84565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9C0E9-7B5D-4244-A274-F7E8BB96887A}" type="datetimeFigureOut">
              <a:rPr lang="en-US" smtClean="0"/>
              <a:pPr/>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20A62-5DDC-418A-BB20-5D170E845652}" type="slidenum">
              <a:rPr lang="en-US" smtClean="0"/>
              <a:pPr/>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19C0E9-7B5D-4244-A274-F7E8BB96887A}" type="datetimeFigureOut">
              <a:rPr lang="en-US" smtClean="0"/>
              <a:pPr/>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20A62-5DDC-418A-BB20-5D170E845652}"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4519C0E9-7B5D-4244-A274-F7E8BB96887A}" type="datetimeFigureOut">
              <a:rPr lang="en-US" smtClean="0"/>
              <a:pPr/>
              <a:t>5/23/2012</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9DA20A62-5DDC-418A-BB20-5D170E845652}"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1" eaLnBrk="1" latinLnBrk="0" hangingPunct="1">
        <a:spcBef>
          <a:spcPct val="0"/>
        </a:spcBef>
        <a:buNone/>
        <a:defRPr sz="54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r" defTabSz="914400" rtl="1"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r" defTabSz="914400" rtl="1"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r" defTabSz="914400" rtl="1"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r" defTabSz="914400" rtl="1"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econd semester 2011-2012\graduation project\New folder (2)\image1.jpg"/>
          <p:cNvPicPr>
            <a:picLocks noChangeAspect="1" noChangeArrowheads="1"/>
          </p:cNvPicPr>
          <p:nvPr/>
        </p:nvPicPr>
        <p:blipFill>
          <a:blip r:embed="rId2"/>
          <a:srcRect l="2497" t="1884" r="2609" b="2010"/>
          <a:stretch>
            <a:fillRect/>
          </a:stretch>
        </p:blipFill>
        <p:spPr bwMode="auto">
          <a:xfrm>
            <a:off x="571472" y="500042"/>
            <a:ext cx="4684092" cy="3143272"/>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7" name="Picture 3" descr="D:\second semester 2011-2012\graduation project\New folder (2)\Stratena.jpg"/>
          <p:cNvPicPr>
            <a:picLocks noChangeAspect="1" noChangeArrowheads="1"/>
          </p:cNvPicPr>
          <p:nvPr/>
        </p:nvPicPr>
        <p:blipFill>
          <a:blip r:embed="rId3"/>
          <a:srcRect/>
          <a:stretch>
            <a:fillRect/>
          </a:stretch>
        </p:blipFill>
        <p:spPr bwMode="auto">
          <a:xfrm>
            <a:off x="4071934" y="2857496"/>
            <a:ext cx="4572032" cy="3429024"/>
          </a:xfrm>
          <a:prstGeom prst="roundRect">
            <a:avLst>
              <a:gd name="adj" fmla="val 16667"/>
            </a:avLst>
          </a:prstGeom>
          <a:ln>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158"/>
          <p:cNvPicPr/>
          <p:nvPr/>
        </p:nvPicPr>
        <p:blipFill>
          <a:blip r:embed="rId2"/>
          <a:stretch>
            <a:fillRect/>
          </a:stretch>
        </p:blipFill>
        <p:spPr bwMode="auto">
          <a:xfrm>
            <a:off x="4363402" y="1000108"/>
            <a:ext cx="4276102" cy="3109924"/>
          </a:xfrm>
          <a:prstGeom prst="rect">
            <a:avLst/>
          </a:prstGeom>
          <a:ln>
            <a:solidFill>
              <a:schemeClr val="bg1"/>
            </a:solidFill>
          </a:ln>
          <a:effectLst/>
        </p:spPr>
      </p:pic>
      <p:sp>
        <p:nvSpPr>
          <p:cNvPr id="3" name="مربع نص 2"/>
          <p:cNvSpPr txBox="1"/>
          <p:nvPr/>
        </p:nvSpPr>
        <p:spPr>
          <a:xfrm>
            <a:off x="4686669" y="483167"/>
            <a:ext cx="3357586" cy="369332"/>
          </a:xfrm>
          <a:prstGeom prst="rect">
            <a:avLst/>
          </a:prstGeom>
          <a:noFill/>
        </p:spPr>
        <p:txBody>
          <a:bodyPr wrap="square" rtlCol="1">
            <a:spAutoFit/>
          </a:bodyPr>
          <a:lstStyle/>
          <a:p>
            <a:r>
              <a:rPr lang="en-US" dirty="0" smtClean="0">
                <a:latin typeface="Arial" pitchFamily="34" charset="0"/>
                <a:cs typeface="Arial" pitchFamily="34" charset="0"/>
              </a:rPr>
              <a:t>Closed ditch</a:t>
            </a:r>
            <a:endParaRPr lang="ar-SA" dirty="0">
              <a:latin typeface="Arial" pitchFamily="34" charset="0"/>
              <a:cs typeface="Arial" pitchFamily="34" charset="0"/>
            </a:endParaRPr>
          </a:p>
        </p:txBody>
      </p:sp>
      <p:pic>
        <p:nvPicPr>
          <p:cNvPr id="2050" name="Picture 2" descr="D:\second semester 2011-2012\from flash\17-03-2012\MVI_0021.jpg"/>
          <p:cNvPicPr>
            <a:picLocks noChangeAspect="1" noChangeArrowheads="1"/>
          </p:cNvPicPr>
          <p:nvPr/>
        </p:nvPicPr>
        <p:blipFill>
          <a:blip r:embed="rId3"/>
          <a:srcRect/>
          <a:stretch>
            <a:fillRect/>
          </a:stretch>
        </p:blipFill>
        <p:spPr bwMode="auto">
          <a:xfrm>
            <a:off x="500034" y="3212976"/>
            <a:ext cx="4286280" cy="3143272"/>
          </a:xfrm>
          <a:prstGeom prst="rect">
            <a:avLst/>
          </a:prstGeom>
          <a:noFill/>
          <a:ln>
            <a:solidFill>
              <a:schemeClr val="bg1"/>
            </a:solidFill>
          </a:ln>
        </p:spPr>
      </p:pic>
      <p:sp>
        <p:nvSpPr>
          <p:cNvPr id="5" name="مربع نص 4"/>
          <p:cNvSpPr txBox="1"/>
          <p:nvPr/>
        </p:nvSpPr>
        <p:spPr>
          <a:xfrm>
            <a:off x="500034" y="2714620"/>
            <a:ext cx="3286148" cy="369332"/>
          </a:xfrm>
          <a:prstGeom prst="rect">
            <a:avLst/>
          </a:prstGeom>
          <a:noFill/>
        </p:spPr>
        <p:txBody>
          <a:bodyPr wrap="square" rtlCol="1">
            <a:spAutoFit/>
          </a:bodyPr>
          <a:lstStyle/>
          <a:p>
            <a:r>
              <a:rPr lang="en-US" dirty="0" smtClean="0">
                <a:latin typeface="Arial" pitchFamily="34" charset="0"/>
                <a:cs typeface="Arial" pitchFamily="34" charset="0"/>
              </a:rPr>
              <a:t>Closed culvert</a:t>
            </a:r>
            <a:endParaRPr lang="ar-SA" dirty="0">
              <a:latin typeface="Arial" pitchFamily="34" charset="0"/>
              <a:cs typeface="Arial" pitchFamily="34" charset="0"/>
            </a:endParaRPr>
          </a:p>
        </p:txBody>
      </p:sp>
      <p:sp>
        <p:nvSpPr>
          <p:cNvPr id="6" name="مربع نص 5"/>
          <p:cNvSpPr txBox="1"/>
          <p:nvPr/>
        </p:nvSpPr>
        <p:spPr>
          <a:xfrm rot="20227849">
            <a:off x="500034" y="1000108"/>
            <a:ext cx="3714776" cy="523220"/>
          </a:xfrm>
          <a:prstGeom prst="rect">
            <a:avLst/>
          </a:prstGeom>
          <a:noFill/>
        </p:spPr>
        <p:txBody>
          <a:bodyPr wrap="square" rtlCol="1">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Drainage problems</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3" descr="deir sharaf.JPG"/>
          <p:cNvPicPr>
            <a:picLocks noChangeAspect="1" noChangeArrowheads="1"/>
          </p:cNvPicPr>
          <p:nvPr/>
        </p:nvPicPr>
        <p:blipFill>
          <a:blip r:embed="rId2"/>
          <a:srcRect l="11631" r="71816" b="11667"/>
          <a:stretch>
            <a:fillRect/>
          </a:stretch>
        </p:blipFill>
        <p:spPr bwMode="auto">
          <a:xfrm>
            <a:off x="1214414" y="285728"/>
            <a:ext cx="1857388" cy="6286544"/>
          </a:xfrm>
          <a:prstGeom prst="rect">
            <a:avLst/>
          </a:prstGeom>
          <a:noFill/>
          <a:ln w="9525">
            <a:solidFill>
              <a:schemeClr val="tx1"/>
            </a:solidFill>
            <a:miter lim="800000"/>
            <a:headEnd/>
            <a:tailEnd/>
          </a:ln>
        </p:spPr>
      </p:pic>
      <p:pic>
        <p:nvPicPr>
          <p:cNvPr id="3077" name="Picture 64" descr="bizzarya.JPG"/>
          <p:cNvPicPr>
            <a:picLocks noChangeAspect="1" noChangeArrowheads="1"/>
          </p:cNvPicPr>
          <p:nvPr/>
        </p:nvPicPr>
        <p:blipFill>
          <a:blip r:embed="rId3"/>
          <a:srcRect l="24998" r="20493"/>
          <a:stretch>
            <a:fillRect/>
          </a:stretch>
        </p:blipFill>
        <p:spPr bwMode="auto">
          <a:xfrm>
            <a:off x="3929058" y="2357430"/>
            <a:ext cx="4422186" cy="3857652"/>
          </a:xfrm>
          <a:prstGeom prst="rect">
            <a:avLst/>
          </a:prstGeom>
          <a:noFill/>
          <a:ln w="9525">
            <a:solidFill>
              <a:schemeClr val="tx1"/>
            </a:solidFill>
            <a:miter lim="800000"/>
            <a:headEnd/>
            <a:tailEnd/>
          </a:ln>
        </p:spPr>
      </p:pic>
      <p:sp>
        <p:nvSpPr>
          <p:cNvPr id="3081" name="AutoShape 9"/>
          <p:cNvSpPr>
            <a:spLocks noChangeShapeType="1"/>
          </p:cNvSpPr>
          <p:nvPr/>
        </p:nvSpPr>
        <p:spPr bwMode="auto">
          <a:xfrm>
            <a:off x="1928794" y="2285992"/>
            <a:ext cx="2000264" cy="3929090"/>
          </a:xfrm>
          <a:prstGeom prst="straightConnector1">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ar-SA">
              <a:ln>
                <a:solidFill>
                  <a:sysClr val="windowText" lastClr="000000"/>
                </a:solidFill>
              </a:ln>
            </a:endParaRPr>
          </a:p>
        </p:txBody>
      </p:sp>
      <p:sp>
        <p:nvSpPr>
          <p:cNvPr id="3080" name="AutoShape 8"/>
          <p:cNvSpPr>
            <a:spLocks noChangeShapeType="1"/>
          </p:cNvSpPr>
          <p:nvPr/>
        </p:nvSpPr>
        <p:spPr bwMode="auto">
          <a:xfrm>
            <a:off x="2214546" y="1785926"/>
            <a:ext cx="6143668" cy="571504"/>
          </a:xfrm>
          <a:prstGeom prst="straightConnector1">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ar-SA">
              <a:ln>
                <a:solidFill>
                  <a:sysClr val="windowText" lastClr="000000"/>
                </a:solidFill>
              </a:ln>
            </a:endParaRPr>
          </a:p>
        </p:txBody>
      </p:sp>
      <p:sp>
        <p:nvSpPr>
          <p:cNvPr id="3079" name="AutoShape 7"/>
          <p:cNvSpPr>
            <a:spLocks noChangeShapeType="1"/>
          </p:cNvSpPr>
          <p:nvPr/>
        </p:nvSpPr>
        <p:spPr bwMode="auto">
          <a:xfrm>
            <a:off x="2285984" y="1857364"/>
            <a:ext cx="1643074" cy="500066"/>
          </a:xfrm>
          <a:prstGeom prst="straightConnector1">
            <a:avLst/>
          </a:prstGeom>
          <a:no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ar-SA">
              <a:ln>
                <a:solidFill>
                  <a:sysClr val="windowText" lastClr="000000"/>
                </a:solidFill>
              </a:ln>
            </a:endParaRPr>
          </a:p>
        </p:txBody>
      </p:sp>
      <p:sp>
        <p:nvSpPr>
          <p:cNvPr id="3082" name="Rectangle 10"/>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3083" name="Rectangle 11"/>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84" name="Rectangle 12"/>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مربع نص 13"/>
          <p:cNvSpPr txBox="1"/>
          <p:nvPr/>
        </p:nvSpPr>
        <p:spPr>
          <a:xfrm>
            <a:off x="3857620" y="714356"/>
            <a:ext cx="5000660" cy="523220"/>
          </a:xfrm>
          <a:prstGeom prst="rect">
            <a:avLst/>
          </a:prstGeom>
          <a:noFill/>
        </p:spPr>
        <p:txBody>
          <a:bodyPr wrap="square" rtlCol="1">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Geometric problems</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Documents and Settings\ظافر حسون\سطح المكتب\ENG. ZAFER HASSON\Fourth Year 2011 - 2012\Graduation Project\17 - 3 - 2012\MVI_00122.jpg"/>
          <p:cNvPicPr/>
          <p:nvPr/>
        </p:nvPicPr>
        <p:blipFill>
          <a:blip r:embed="rId2"/>
          <a:srcRect/>
          <a:stretch>
            <a:fillRect/>
          </a:stretch>
        </p:blipFill>
        <p:spPr bwMode="auto">
          <a:xfrm>
            <a:off x="1214414" y="1000108"/>
            <a:ext cx="6715172" cy="4929222"/>
          </a:xfrm>
          <a:prstGeom prst="rect">
            <a:avLst/>
          </a:prstGeom>
          <a:noFill/>
          <a:ln w="9525">
            <a:solidFill>
              <a:schemeClr val="tx1"/>
            </a:solidFill>
            <a:miter lim="800000"/>
            <a:headEnd/>
            <a:tailEnd/>
          </a:ln>
        </p:spPr>
      </p:pic>
      <p:sp>
        <p:nvSpPr>
          <p:cNvPr id="3" name="مربع نص 2"/>
          <p:cNvSpPr txBox="1"/>
          <p:nvPr/>
        </p:nvSpPr>
        <p:spPr>
          <a:xfrm>
            <a:off x="3036968" y="285728"/>
            <a:ext cx="3357586" cy="523220"/>
          </a:xfrm>
          <a:prstGeom prst="rect">
            <a:avLst/>
          </a:prstGeom>
          <a:noFill/>
        </p:spPr>
        <p:txBody>
          <a:bodyPr wrap="square" rtlCol="1">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Damaged barrier</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2820" y="548680"/>
            <a:ext cx="2911857" cy="523220"/>
          </a:xfrm>
          <a:prstGeom prst="rect">
            <a:avLst/>
          </a:prstGeom>
          <a:noFill/>
        </p:spPr>
        <p:txBody>
          <a:bodyPr wrap="square" rtlCol="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Soil description</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aphicFrame>
        <p:nvGraphicFramePr>
          <p:cNvPr id="3" name="Table 2"/>
          <p:cNvGraphicFramePr>
            <a:graphicFrameLocks noGrp="1"/>
          </p:cNvGraphicFramePr>
          <p:nvPr>
            <p:extLst>
              <p:ext uri="{D42A27DB-BD31-4B8C-83A1-F6EECF244321}">
                <p14:modId xmlns:p14="http://schemas.microsoft.com/office/powerpoint/2010/main" val="3935797694"/>
              </p:ext>
            </p:extLst>
          </p:nvPr>
        </p:nvGraphicFramePr>
        <p:xfrm>
          <a:off x="3491880" y="476672"/>
          <a:ext cx="5286412" cy="6275412"/>
        </p:xfrm>
        <a:graphic>
          <a:graphicData uri="http://schemas.openxmlformats.org/drawingml/2006/table">
            <a:tbl>
              <a:tblPr/>
              <a:tblGrid>
                <a:gridCol w="1078984"/>
                <a:gridCol w="4207428"/>
              </a:tblGrid>
              <a:tr h="244122">
                <a:tc>
                  <a:txBody>
                    <a:bodyPr/>
                    <a:lstStyle/>
                    <a:p>
                      <a:pPr algn="ctr">
                        <a:lnSpc>
                          <a:spcPct val="150000"/>
                        </a:lnSpc>
                        <a:spcAft>
                          <a:spcPts val="0"/>
                        </a:spcAft>
                        <a:tabLst>
                          <a:tab pos="2161540" algn="l"/>
                        </a:tabLst>
                      </a:pPr>
                      <a:r>
                        <a:rPr lang="en-US" sz="1100" b="1" dirty="0">
                          <a:solidFill>
                            <a:schemeClr val="tx1"/>
                          </a:solidFill>
                          <a:latin typeface="Calibri"/>
                          <a:ea typeface="Calibri"/>
                          <a:cs typeface="Courier New"/>
                        </a:rPr>
                        <a:t>Station</a:t>
                      </a:r>
                      <a:endParaRPr lang="en-US" sz="1050" dirty="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Soil description</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2">
                <a:tc>
                  <a:txBody>
                    <a:bodyPr/>
                    <a:lstStyle/>
                    <a:p>
                      <a:pPr algn="ctr">
                        <a:lnSpc>
                          <a:spcPct val="150000"/>
                        </a:lnSpc>
                        <a:spcAft>
                          <a:spcPts val="0"/>
                        </a:spcAft>
                        <a:tabLst>
                          <a:tab pos="2161540" algn="l"/>
                        </a:tabLst>
                      </a:pPr>
                      <a:r>
                        <a:rPr lang="en-US" sz="1100" b="1" dirty="0">
                          <a:solidFill>
                            <a:schemeClr val="tx1"/>
                          </a:solidFill>
                          <a:latin typeface="Calibri"/>
                          <a:ea typeface="Calibri"/>
                          <a:cs typeface="Courier New"/>
                        </a:rPr>
                        <a:t>0+000</a:t>
                      </a:r>
                      <a:endParaRPr lang="en-US" sz="1050" dirty="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Soft formation of grayish marlstone</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2">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0+150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Soft formation of grayish marlstone</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2">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0+450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Selected fill materials</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13">
                <a:tc>
                  <a:txBody>
                    <a:bodyPr/>
                    <a:lstStyle/>
                    <a:p>
                      <a:pPr algn="ctr">
                        <a:lnSpc>
                          <a:spcPct val="150000"/>
                        </a:lnSpc>
                        <a:spcAft>
                          <a:spcPts val="0"/>
                        </a:spcAft>
                        <a:tabLst>
                          <a:tab pos="2161540" algn="l"/>
                        </a:tabLst>
                      </a:pPr>
                      <a:r>
                        <a:rPr lang="en-US" sz="1100" b="1" dirty="0">
                          <a:solidFill>
                            <a:schemeClr val="tx1"/>
                          </a:solidFill>
                          <a:latin typeface="Calibri"/>
                          <a:ea typeface="Calibri"/>
                          <a:cs typeface="Courier New"/>
                        </a:rPr>
                        <a:t>0+800</a:t>
                      </a:r>
                      <a:endParaRPr lang="en-US" sz="1050" dirty="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dirty="0">
                          <a:solidFill>
                            <a:schemeClr val="tx1"/>
                          </a:solidFill>
                          <a:latin typeface="Calibri"/>
                          <a:ea typeface="Calibri"/>
                          <a:cs typeface="Courier New"/>
                        </a:rPr>
                        <a:t>Light brown </a:t>
                      </a:r>
                      <a:r>
                        <a:rPr lang="en-US" sz="1100" dirty="0" err="1">
                          <a:solidFill>
                            <a:schemeClr val="tx1"/>
                          </a:solidFill>
                          <a:latin typeface="Calibri"/>
                          <a:ea typeface="Calibri"/>
                          <a:cs typeface="Courier New"/>
                        </a:rPr>
                        <a:t>silty</a:t>
                      </a:r>
                      <a:r>
                        <a:rPr lang="en-US" sz="1100" dirty="0">
                          <a:solidFill>
                            <a:schemeClr val="tx1"/>
                          </a:solidFill>
                          <a:latin typeface="Calibri"/>
                          <a:ea typeface="Calibri"/>
                          <a:cs typeface="Courier New"/>
                        </a:rPr>
                        <a:t> clay with little boulders and organic matters</a:t>
                      </a:r>
                      <a:endParaRPr lang="en-US" sz="1050" dirty="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2">
                <a:tc>
                  <a:txBody>
                    <a:bodyPr/>
                    <a:lstStyle/>
                    <a:p>
                      <a:pPr algn="ctr">
                        <a:lnSpc>
                          <a:spcPct val="150000"/>
                        </a:lnSpc>
                        <a:spcAft>
                          <a:spcPts val="0"/>
                        </a:spcAft>
                        <a:tabLst>
                          <a:tab pos="2161540" algn="l"/>
                        </a:tabLst>
                      </a:pPr>
                      <a:r>
                        <a:rPr lang="en-US" sz="1100" b="1" dirty="0">
                          <a:solidFill>
                            <a:schemeClr val="tx1"/>
                          </a:solidFill>
                          <a:latin typeface="Calibri"/>
                          <a:ea typeface="Calibri"/>
                          <a:cs typeface="Courier New"/>
                        </a:rPr>
                        <a:t>1+250</a:t>
                      </a:r>
                      <a:endParaRPr lang="en-US" sz="1050" dirty="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dirty="0">
                          <a:solidFill>
                            <a:schemeClr val="tx1"/>
                          </a:solidFill>
                          <a:latin typeface="Calibri"/>
                          <a:ea typeface="Calibri"/>
                          <a:cs typeface="Courier New"/>
                        </a:rPr>
                        <a:t>Yellowish brown </a:t>
                      </a:r>
                      <a:r>
                        <a:rPr lang="en-US" sz="1100" dirty="0" err="1">
                          <a:solidFill>
                            <a:schemeClr val="tx1"/>
                          </a:solidFill>
                          <a:latin typeface="Calibri"/>
                          <a:ea typeface="Calibri"/>
                          <a:cs typeface="Courier New"/>
                        </a:rPr>
                        <a:t>silty</a:t>
                      </a:r>
                      <a:r>
                        <a:rPr lang="en-US" sz="1100" dirty="0">
                          <a:solidFill>
                            <a:schemeClr val="tx1"/>
                          </a:solidFill>
                          <a:latin typeface="Calibri"/>
                          <a:ea typeface="Calibri"/>
                          <a:cs typeface="Courier New"/>
                        </a:rPr>
                        <a:t> clay</a:t>
                      </a:r>
                      <a:endParaRPr lang="en-US" sz="1050" dirty="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2">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1+800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Yellowish formation of soft marlstone</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2">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2+100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Yellowish formation of soft marlstone</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2">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2+450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Soft formation of yellowish marlstone</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2">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2+720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dirty="0">
                          <a:solidFill>
                            <a:schemeClr val="tx1"/>
                          </a:solidFill>
                          <a:latin typeface="Calibri"/>
                          <a:ea typeface="Calibri"/>
                          <a:cs typeface="Courier New"/>
                        </a:rPr>
                        <a:t>Soft formation of yellowish marlstone</a:t>
                      </a:r>
                      <a:endParaRPr lang="en-US" sz="1050" dirty="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13">
                <a:tc>
                  <a:txBody>
                    <a:bodyPr/>
                    <a:lstStyle/>
                    <a:p>
                      <a:pPr algn="ctr">
                        <a:lnSpc>
                          <a:spcPct val="150000"/>
                        </a:lnSpc>
                        <a:spcAft>
                          <a:spcPts val="0"/>
                        </a:spcAft>
                        <a:tabLst>
                          <a:tab pos="2161540" algn="l"/>
                        </a:tabLst>
                      </a:pPr>
                      <a:r>
                        <a:rPr lang="en-US" sz="1100" b="1" dirty="0">
                          <a:solidFill>
                            <a:schemeClr val="tx1"/>
                          </a:solidFill>
                          <a:latin typeface="Calibri"/>
                          <a:ea typeface="Calibri"/>
                          <a:cs typeface="Courier New"/>
                        </a:rPr>
                        <a:t>3+320</a:t>
                      </a:r>
                      <a:endParaRPr lang="en-US" sz="1050" dirty="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dirty="0">
                          <a:solidFill>
                            <a:schemeClr val="tx1"/>
                          </a:solidFill>
                          <a:latin typeface="Calibri"/>
                          <a:ea typeface="Calibri"/>
                          <a:cs typeface="Courier New"/>
                        </a:rPr>
                        <a:t>Light brown </a:t>
                      </a:r>
                      <a:r>
                        <a:rPr lang="en-US" sz="1100" dirty="0" err="1">
                          <a:solidFill>
                            <a:schemeClr val="tx1"/>
                          </a:solidFill>
                          <a:latin typeface="Calibri"/>
                          <a:ea typeface="Calibri"/>
                          <a:cs typeface="Courier New"/>
                        </a:rPr>
                        <a:t>silty</a:t>
                      </a:r>
                      <a:r>
                        <a:rPr lang="en-US" sz="1100" dirty="0">
                          <a:solidFill>
                            <a:schemeClr val="tx1"/>
                          </a:solidFill>
                          <a:latin typeface="Calibri"/>
                          <a:ea typeface="Calibri"/>
                          <a:cs typeface="Courier New"/>
                        </a:rPr>
                        <a:t> clay with little bounders and organic matters</a:t>
                      </a:r>
                      <a:endParaRPr lang="en-US" sz="1050" dirty="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13">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3+650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Light brown silty clay with little bounders and organic matters</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13">
                <a:tc>
                  <a:txBody>
                    <a:bodyPr/>
                    <a:lstStyle/>
                    <a:p>
                      <a:pPr algn="ctr">
                        <a:lnSpc>
                          <a:spcPct val="150000"/>
                        </a:lnSpc>
                        <a:spcAft>
                          <a:spcPts val="0"/>
                        </a:spcAft>
                        <a:tabLst>
                          <a:tab pos="2161540" algn="l"/>
                        </a:tabLst>
                      </a:pPr>
                      <a:r>
                        <a:rPr lang="en-US" sz="1100" b="1" dirty="0">
                          <a:solidFill>
                            <a:schemeClr val="tx1"/>
                          </a:solidFill>
                          <a:latin typeface="Calibri"/>
                          <a:ea typeface="Calibri"/>
                          <a:cs typeface="Courier New"/>
                        </a:rPr>
                        <a:t>4+100</a:t>
                      </a:r>
                      <a:endParaRPr lang="en-US" sz="1050" dirty="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Light brown silty clay with little bounders and organic matters</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2">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4+350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dirty="0">
                          <a:solidFill>
                            <a:schemeClr val="tx1"/>
                          </a:solidFill>
                          <a:latin typeface="Calibri"/>
                          <a:ea typeface="Calibri"/>
                          <a:cs typeface="Courier New"/>
                        </a:rPr>
                        <a:t>Light brown </a:t>
                      </a:r>
                      <a:r>
                        <a:rPr lang="en-US" sz="1100" dirty="0" err="1">
                          <a:solidFill>
                            <a:schemeClr val="tx1"/>
                          </a:solidFill>
                          <a:latin typeface="Calibri"/>
                          <a:ea typeface="Calibri"/>
                          <a:cs typeface="Courier New"/>
                        </a:rPr>
                        <a:t>silty</a:t>
                      </a:r>
                      <a:r>
                        <a:rPr lang="en-US" sz="1100" dirty="0">
                          <a:solidFill>
                            <a:schemeClr val="tx1"/>
                          </a:solidFill>
                          <a:latin typeface="Calibri"/>
                          <a:ea typeface="Calibri"/>
                          <a:cs typeface="Courier New"/>
                        </a:rPr>
                        <a:t> clay</a:t>
                      </a:r>
                      <a:endParaRPr lang="en-US" sz="1050" dirty="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2">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4+650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Yellowish formation of soft marlstone</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2">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5+100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White formation of medium hard marlstone</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2">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5+510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Light brown silty clay mixed with very hard chert</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13">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6+500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Light brown silty clay with little bounders and organic matters</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13">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7+000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Light brown silty clay with little bounders and organic matters</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13">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7+500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a:solidFill>
                            <a:schemeClr val="tx1"/>
                          </a:solidFill>
                          <a:latin typeface="Calibri"/>
                          <a:ea typeface="Calibri"/>
                          <a:cs typeface="Courier New"/>
                        </a:rPr>
                        <a:t>Light brown silty clay with little bounders and organic matters</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213">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8+000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161540" algn="l"/>
                        </a:tabLst>
                      </a:pPr>
                      <a:r>
                        <a:rPr lang="en-US" sz="1100" dirty="0">
                          <a:solidFill>
                            <a:schemeClr val="tx1"/>
                          </a:solidFill>
                          <a:latin typeface="Calibri"/>
                          <a:ea typeface="Calibri"/>
                          <a:cs typeface="Courier New"/>
                        </a:rPr>
                        <a:t>Light brown </a:t>
                      </a:r>
                      <a:r>
                        <a:rPr lang="en-US" sz="1100" dirty="0" err="1">
                          <a:solidFill>
                            <a:schemeClr val="tx1"/>
                          </a:solidFill>
                          <a:latin typeface="Calibri"/>
                          <a:ea typeface="Calibri"/>
                          <a:cs typeface="Courier New"/>
                        </a:rPr>
                        <a:t>silty</a:t>
                      </a:r>
                      <a:r>
                        <a:rPr lang="en-US" sz="1100" dirty="0">
                          <a:solidFill>
                            <a:schemeClr val="tx1"/>
                          </a:solidFill>
                          <a:latin typeface="Calibri"/>
                          <a:ea typeface="Calibri"/>
                          <a:cs typeface="Courier New"/>
                        </a:rPr>
                        <a:t> clay with little bounders and organic matters</a:t>
                      </a:r>
                      <a:endParaRPr lang="en-US" sz="1050" dirty="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122">
                <a:tc>
                  <a:txBody>
                    <a:bodyPr/>
                    <a:lstStyle/>
                    <a:p>
                      <a:pPr algn="ctr">
                        <a:lnSpc>
                          <a:spcPct val="150000"/>
                        </a:lnSpc>
                        <a:spcAft>
                          <a:spcPts val="0"/>
                        </a:spcAft>
                        <a:tabLst>
                          <a:tab pos="2161540" algn="l"/>
                        </a:tabLst>
                      </a:pPr>
                      <a:r>
                        <a:rPr lang="en-US" sz="1100" b="1">
                          <a:solidFill>
                            <a:schemeClr val="tx1"/>
                          </a:solidFill>
                          <a:latin typeface="Calibri"/>
                          <a:ea typeface="Calibri"/>
                          <a:cs typeface="Courier New"/>
                        </a:rPr>
                        <a:t>8+200</a:t>
                      </a:r>
                      <a:endParaRPr lang="en-US" sz="105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100" dirty="0">
                          <a:solidFill>
                            <a:schemeClr val="tx1"/>
                          </a:solidFill>
                          <a:latin typeface="Calibri"/>
                          <a:ea typeface="Calibri"/>
                          <a:cs typeface="Courier New"/>
                        </a:rPr>
                        <a:t>Light brown </a:t>
                      </a:r>
                      <a:r>
                        <a:rPr lang="en-US" sz="1100" dirty="0" err="1">
                          <a:solidFill>
                            <a:schemeClr val="tx1"/>
                          </a:solidFill>
                          <a:latin typeface="Calibri"/>
                          <a:ea typeface="Calibri"/>
                          <a:cs typeface="Courier New"/>
                        </a:rPr>
                        <a:t>silty</a:t>
                      </a:r>
                      <a:r>
                        <a:rPr lang="en-US" sz="1100" dirty="0">
                          <a:solidFill>
                            <a:schemeClr val="tx1"/>
                          </a:solidFill>
                          <a:latin typeface="Calibri"/>
                          <a:ea typeface="Calibri"/>
                          <a:cs typeface="Courier New"/>
                        </a:rPr>
                        <a:t> clay with very little boulders</a:t>
                      </a:r>
                      <a:endParaRPr lang="en-US" sz="1050" dirty="0">
                        <a:solidFill>
                          <a:schemeClr val="tx1"/>
                        </a:solidFill>
                        <a:latin typeface="Calibri"/>
                        <a:ea typeface="Calibri"/>
                        <a:cs typeface="Arial"/>
                      </a:endParaRPr>
                    </a:p>
                  </a:txBody>
                  <a:tcPr marL="32757" marR="3275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 name="Picture 4"/>
          <p:cNvPicPr/>
          <p:nvPr/>
        </p:nvPicPr>
        <p:blipFill>
          <a:blip r:embed="rId2"/>
          <a:srcRect/>
          <a:stretch>
            <a:fillRect/>
          </a:stretch>
        </p:blipFill>
        <p:spPr bwMode="auto">
          <a:xfrm>
            <a:off x="428596" y="1500174"/>
            <a:ext cx="2571768" cy="2000264"/>
          </a:xfrm>
          <a:prstGeom prst="rect">
            <a:avLst/>
          </a:prstGeom>
          <a:noFill/>
          <a:ln w="9525">
            <a:solidFill>
              <a:schemeClr val="bg1"/>
            </a:solidFill>
            <a:miter lim="800000"/>
            <a:headEnd/>
            <a:tailEnd/>
          </a:ln>
        </p:spPr>
      </p:pic>
      <p:pic>
        <p:nvPicPr>
          <p:cNvPr id="5" name="Picture 3"/>
          <p:cNvPicPr/>
          <p:nvPr/>
        </p:nvPicPr>
        <p:blipFill>
          <a:blip r:embed="rId3"/>
          <a:srcRect/>
          <a:stretch>
            <a:fillRect/>
          </a:stretch>
        </p:blipFill>
        <p:spPr bwMode="auto">
          <a:xfrm>
            <a:off x="428596" y="3857628"/>
            <a:ext cx="2571768" cy="2000264"/>
          </a:xfrm>
          <a:prstGeom prst="rect">
            <a:avLst/>
          </a:prstGeom>
          <a:noFill/>
          <a:ln w="9525">
            <a:solidFill>
              <a:schemeClr val="bg1"/>
            </a:solidFill>
            <a:miter lim="800000"/>
            <a:headEnd/>
            <a:tailEnd/>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1736" y="571480"/>
            <a:ext cx="3929090" cy="584775"/>
          </a:xfrm>
          <a:prstGeom prst="rect">
            <a:avLst/>
          </a:prstGeom>
          <a:noFill/>
        </p:spPr>
        <p:txBody>
          <a:bodyPr wrap="square" rtlCol="0">
            <a:spAutoFit/>
          </a:bodyPr>
          <a:lstStyle/>
          <a:p>
            <a:pPr algn="ctr"/>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mj-cs"/>
              </a:rPr>
              <a:t>Traffic data</a:t>
            </a:r>
            <a:endPar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mj-cs"/>
            </a:endParaRPr>
          </a:p>
        </p:txBody>
      </p:sp>
      <p:sp>
        <p:nvSpPr>
          <p:cNvPr id="3" name="TextBox 2"/>
          <p:cNvSpPr txBox="1"/>
          <p:nvPr/>
        </p:nvSpPr>
        <p:spPr>
          <a:xfrm>
            <a:off x="1214414" y="1428736"/>
            <a:ext cx="7072362" cy="880369"/>
          </a:xfrm>
          <a:prstGeom prst="rect">
            <a:avLst/>
          </a:prstGeom>
          <a:noFill/>
        </p:spPr>
        <p:txBody>
          <a:bodyPr wrap="square" rtlCol="0">
            <a:spAutoFit/>
          </a:bodyPr>
          <a:lstStyle/>
          <a:p>
            <a:pPr>
              <a:lnSpc>
                <a:spcPct val="150000"/>
              </a:lnSpc>
            </a:pPr>
            <a:r>
              <a:rPr lang="en-US" dirty="0" smtClean="0"/>
              <a:t>24 – hours count , An – najah national university , 2000</a:t>
            </a:r>
          </a:p>
          <a:p>
            <a:pPr>
              <a:lnSpc>
                <a:spcPct val="150000"/>
              </a:lnSpc>
            </a:pPr>
            <a:r>
              <a:rPr lang="en-US" dirty="0" smtClean="0"/>
              <a:t>Not used in calculations.</a:t>
            </a:r>
            <a:endParaRPr lang="en-US" dirty="0"/>
          </a:p>
        </p:txBody>
      </p:sp>
      <p:sp>
        <p:nvSpPr>
          <p:cNvPr id="4" name="TextBox 3"/>
          <p:cNvSpPr txBox="1"/>
          <p:nvPr/>
        </p:nvSpPr>
        <p:spPr>
          <a:xfrm>
            <a:off x="1214414" y="1428736"/>
            <a:ext cx="7286676" cy="3831818"/>
          </a:xfrm>
          <a:prstGeom prst="rect">
            <a:avLst/>
          </a:prstGeom>
          <a:noFill/>
        </p:spPr>
        <p:txBody>
          <a:bodyPr wrap="square" rtlCol="0">
            <a:spAutoFit/>
          </a:bodyPr>
          <a:lstStyle/>
          <a:p>
            <a:pPr>
              <a:lnSpc>
                <a:spcPct val="150000"/>
              </a:lnSpc>
            </a:pPr>
            <a:r>
              <a:rPr lang="en-US" dirty="0" smtClean="0"/>
              <a:t>12 – hours count, First Option Company, Ramallah, Palestine</a:t>
            </a:r>
          </a:p>
          <a:p>
            <a:pPr>
              <a:lnSpc>
                <a:spcPct val="150000"/>
              </a:lnSpc>
            </a:pPr>
            <a:endParaRPr lang="en-US" dirty="0" smtClean="0"/>
          </a:p>
          <a:p>
            <a:pPr lvl="0">
              <a:lnSpc>
                <a:spcPct val="150000"/>
              </a:lnSpc>
            </a:pPr>
            <a:r>
              <a:rPr lang="en-US" dirty="0" smtClean="0"/>
              <a:t>26/8/2008</a:t>
            </a:r>
            <a:r>
              <a:rPr lang="en-US" dirty="0"/>
              <a:t>, 12 – Hours counting:</a:t>
            </a:r>
          </a:p>
          <a:p>
            <a:pPr lvl="0">
              <a:lnSpc>
                <a:spcPct val="150000"/>
              </a:lnSpc>
            </a:pPr>
            <a:r>
              <a:rPr lang="en-US" dirty="0"/>
              <a:t>Peak hour (15:00 – 16:00)</a:t>
            </a:r>
          </a:p>
          <a:p>
            <a:pPr lvl="0">
              <a:lnSpc>
                <a:spcPct val="150000"/>
              </a:lnSpc>
            </a:pPr>
            <a:r>
              <a:rPr lang="en-US" dirty="0"/>
              <a:t>Peak hour volume (PHV) = 242 </a:t>
            </a:r>
            <a:r>
              <a:rPr lang="en-US" dirty="0" err="1"/>
              <a:t>Veh</a:t>
            </a:r>
            <a:r>
              <a:rPr lang="en-US" dirty="0" smtClean="0"/>
              <a:t>.</a:t>
            </a:r>
          </a:p>
          <a:p>
            <a:pPr lvl="0">
              <a:lnSpc>
                <a:spcPct val="150000"/>
              </a:lnSpc>
            </a:pPr>
            <a:endParaRPr lang="en-US" dirty="0"/>
          </a:p>
          <a:p>
            <a:pPr lvl="0">
              <a:lnSpc>
                <a:spcPct val="150000"/>
              </a:lnSpc>
            </a:pPr>
            <a:r>
              <a:rPr lang="en-US" dirty="0"/>
              <a:t>27/8/2008, 12 – Hours counting:</a:t>
            </a:r>
          </a:p>
          <a:p>
            <a:pPr lvl="0">
              <a:lnSpc>
                <a:spcPct val="150000"/>
              </a:lnSpc>
            </a:pPr>
            <a:r>
              <a:rPr lang="en-US" dirty="0"/>
              <a:t>Peak hour (8:00 – 9:00)</a:t>
            </a:r>
          </a:p>
          <a:p>
            <a:pPr lvl="0">
              <a:lnSpc>
                <a:spcPct val="150000"/>
              </a:lnSpc>
            </a:pPr>
            <a:r>
              <a:rPr lang="en-US" dirty="0"/>
              <a:t>Peak hour volume (PHV) = 265 </a:t>
            </a:r>
            <a:r>
              <a:rPr lang="en-US" dirty="0" err="1"/>
              <a:t>Veh</a:t>
            </a:r>
            <a:r>
              <a:rPr lang="en-US" dirty="0" smtClean="0"/>
              <a:t>.</a:t>
            </a:r>
            <a:endParaRPr lang="en-US" dirty="0"/>
          </a:p>
        </p:txBody>
      </p:sp>
      <p:sp>
        <p:nvSpPr>
          <p:cNvPr id="5" name="TextBox 4"/>
          <p:cNvSpPr txBox="1"/>
          <p:nvPr/>
        </p:nvSpPr>
        <p:spPr>
          <a:xfrm>
            <a:off x="1250133" y="1628800"/>
            <a:ext cx="6572296" cy="2126864"/>
          </a:xfrm>
          <a:prstGeom prst="rect">
            <a:avLst/>
          </a:prstGeom>
          <a:noFill/>
        </p:spPr>
        <p:txBody>
          <a:bodyPr wrap="square" rtlCol="0">
            <a:spAutoFit/>
          </a:bodyPr>
          <a:lstStyle/>
          <a:p>
            <a:pPr lvl="0">
              <a:lnSpc>
                <a:spcPct val="150000"/>
              </a:lnSpc>
            </a:pPr>
            <a:r>
              <a:rPr lang="en-US" dirty="0"/>
              <a:t>4 – Hours counting (7:00am-9:00am &amp; 3:00pm-5:00pm) performed in Wednesday 16/3/2011 on Bizzarya – Deir Sharaf road for two directions counted every 15 min. this counting obtained by (Ring Road Graduation project 2011, students; Mohammad </a:t>
            </a:r>
            <a:r>
              <a:rPr lang="en-US" dirty="0" err="1"/>
              <a:t>Assrawi</a:t>
            </a:r>
            <a:r>
              <a:rPr lang="en-US" dirty="0"/>
              <a:t>, </a:t>
            </a:r>
            <a:r>
              <a:rPr lang="en-US" dirty="0" err="1"/>
              <a:t>Odai</a:t>
            </a:r>
            <a:r>
              <a:rPr lang="en-US" dirty="0"/>
              <a:t> </a:t>
            </a:r>
            <a:r>
              <a:rPr lang="en-US" dirty="0" err="1"/>
              <a:t>Salahat</a:t>
            </a:r>
            <a:r>
              <a:rPr lang="en-US" dirty="0"/>
              <a:t>, </a:t>
            </a:r>
            <a:r>
              <a:rPr lang="en-US" dirty="0" err="1"/>
              <a:t>Nidal</a:t>
            </a:r>
            <a:r>
              <a:rPr lang="en-US" dirty="0"/>
              <a:t> Abu </a:t>
            </a:r>
            <a:r>
              <a:rPr lang="en-US" dirty="0" err="1"/>
              <a:t>Aisheh</a:t>
            </a:r>
            <a:r>
              <a:rPr lang="en-US" dirty="0" smtClean="0"/>
              <a:t>)</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9817101">
            <a:off x="235831" y="1412867"/>
            <a:ext cx="3786214" cy="646331"/>
          </a:xfrm>
          <a:prstGeom prst="rect">
            <a:avLst/>
          </a:prstGeom>
          <a:noFill/>
        </p:spPr>
        <p:txBody>
          <a:bodyPr wrap="square" rtlCol="0">
            <a:spAutoFit/>
          </a:bodyPr>
          <a:lstStyle/>
          <a:p>
            <a:pPr algn="ct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rPr>
              <a:t>Traffic analysis</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endParaRPr>
          </a:p>
        </p:txBody>
      </p:sp>
      <p:sp>
        <p:nvSpPr>
          <p:cNvPr id="3" name="TextBox 2"/>
          <p:cNvSpPr txBox="1"/>
          <p:nvPr/>
        </p:nvSpPr>
        <p:spPr>
          <a:xfrm>
            <a:off x="285720" y="3789040"/>
            <a:ext cx="7715304" cy="2308324"/>
          </a:xfrm>
          <a:prstGeom prst="rect">
            <a:avLst/>
          </a:prstGeom>
          <a:noFill/>
        </p:spPr>
        <p:txBody>
          <a:bodyPr wrap="square" rtlCol="0">
            <a:spAutoFit/>
          </a:bodyPr>
          <a:lstStyle/>
          <a:p>
            <a:pPr>
              <a:lnSpc>
                <a:spcPct val="200000"/>
              </a:lnSpc>
            </a:pPr>
            <a:r>
              <a:rPr lang="en-US" dirty="0" smtClean="0">
                <a:latin typeface="Arial" pitchFamily="34" charset="0"/>
                <a:cs typeface="Arial" pitchFamily="34" charset="0"/>
              </a:rPr>
              <a:t>Percent of 4 – hours count to 12 – hours = 37%</a:t>
            </a:r>
          </a:p>
          <a:p>
            <a:pPr>
              <a:lnSpc>
                <a:spcPct val="200000"/>
              </a:lnSpc>
            </a:pPr>
            <a:r>
              <a:rPr lang="en-US" dirty="0" smtClean="0">
                <a:latin typeface="Arial" pitchFamily="34" charset="0"/>
                <a:cs typeface="Arial" pitchFamily="34" charset="0"/>
              </a:rPr>
              <a:t>Percent of 12 – day hours to the 24 - hours traffic = 85%</a:t>
            </a:r>
          </a:p>
          <a:p>
            <a:pPr>
              <a:lnSpc>
                <a:spcPct val="200000"/>
              </a:lnSpc>
            </a:pPr>
            <a:r>
              <a:rPr lang="en-US" dirty="0" smtClean="0">
                <a:latin typeface="Arial" pitchFamily="34" charset="0"/>
                <a:cs typeface="Arial" pitchFamily="34" charset="0"/>
              </a:rPr>
              <a:t>Percent of 4 – hours to 24 – hours traffic = 0.37 * 0.85 = 30%</a:t>
            </a:r>
            <a:endParaRPr lang="en-US" dirty="0">
              <a:latin typeface="Arial" pitchFamily="34" charset="0"/>
              <a:cs typeface="Arial" pitchFamily="34" charset="0"/>
            </a:endParaRPr>
          </a:p>
          <a:p>
            <a:pPr>
              <a:lnSpc>
                <a:spcPct val="200000"/>
              </a:lnSpc>
            </a:pPr>
            <a:r>
              <a:rPr lang="en-US" dirty="0" smtClean="0">
                <a:latin typeface="Arial" pitchFamily="34" charset="0"/>
                <a:cs typeface="Arial" pitchFamily="34" charset="0"/>
              </a:rPr>
              <a:t>Expansion factor = (total day traffic / particular hour traffic) = 1/0.30 = 3.3</a:t>
            </a:r>
            <a:endParaRPr lang="en-US" dirty="0">
              <a:latin typeface="Arial" pitchFamily="34" charset="0"/>
              <a:cs typeface="Arial" pitchFamily="34" charset="0"/>
            </a:endParaRPr>
          </a:p>
        </p:txBody>
      </p:sp>
      <p:graphicFrame>
        <p:nvGraphicFramePr>
          <p:cNvPr id="4" name="Chart 1"/>
          <p:cNvGraphicFramePr/>
          <p:nvPr>
            <p:extLst>
              <p:ext uri="{D42A27DB-BD31-4B8C-83A1-F6EECF244321}">
                <p14:modId xmlns:p14="http://schemas.microsoft.com/office/powerpoint/2010/main" val="437431208"/>
              </p:ext>
            </p:extLst>
          </p:nvPr>
        </p:nvGraphicFramePr>
        <p:xfrm>
          <a:off x="3203848" y="764704"/>
          <a:ext cx="5786478" cy="364333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642910" y="2786058"/>
            <a:ext cx="8072494" cy="1015663"/>
          </a:xfrm>
          <a:prstGeom prst="rect">
            <a:avLst/>
          </a:prstGeom>
          <a:noFill/>
        </p:spPr>
        <p:txBody>
          <a:bodyPr wrap="square" rtlCol="1">
            <a:spAutoFit/>
          </a:bodyPr>
          <a:lstStyle/>
          <a:p>
            <a:pPr algn="ctr"/>
            <a:r>
              <a:rPr lang="en-US" sz="6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Pavement design</a:t>
            </a:r>
            <a:endParaRPr lang="ar-SA"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395383844"/>
              </p:ext>
            </p:extLst>
          </p:nvPr>
        </p:nvGraphicFramePr>
        <p:xfrm>
          <a:off x="1214414" y="2071678"/>
          <a:ext cx="6669431" cy="2680350"/>
        </p:xfrm>
        <a:graphic>
          <a:graphicData uri="http://schemas.openxmlformats.org/drawingml/2006/table">
            <a:tbl>
              <a:tblPr/>
              <a:tblGrid>
                <a:gridCol w="1692210"/>
                <a:gridCol w="927063"/>
                <a:gridCol w="927063"/>
                <a:gridCol w="1740076"/>
                <a:gridCol w="1383019"/>
              </a:tblGrid>
              <a:tr h="446725">
                <a:tc rowSpan="2">
                  <a:txBody>
                    <a:bodyPr/>
                    <a:lstStyle/>
                    <a:p>
                      <a:pPr algn="ctr">
                        <a:lnSpc>
                          <a:spcPct val="150000"/>
                        </a:lnSpc>
                        <a:spcAft>
                          <a:spcPts val="0"/>
                        </a:spcAft>
                        <a:tabLst>
                          <a:tab pos="1924050" algn="l"/>
                        </a:tabLst>
                      </a:pPr>
                      <a:r>
                        <a:rPr lang="en-US" sz="1400" dirty="0">
                          <a:solidFill>
                            <a:schemeClr val="tx1"/>
                          </a:solidFill>
                          <a:latin typeface="Times New Roman"/>
                          <a:ea typeface="Times New Roman"/>
                          <a:cs typeface="Arial"/>
                        </a:rPr>
                        <a:t>Segment</a:t>
                      </a:r>
                      <a:endParaRPr lang="en-US" sz="12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Station (m)</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rowSpan="2">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Segment length (m)</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1924050" algn="l"/>
                        </a:tabLst>
                      </a:pPr>
                      <a:r>
                        <a:rPr lang="en-US" sz="1400" dirty="0">
                          <a:solidFill>
                            <a:schemeClr val="tx1"/>
                          </a:solidFill>
                          <a:latin typeface="Times New Roman"/>
                          <a:ea typeface="Times New Roman"/>
                          <a:cs typeface="Arial"/>
                        </a:rPr>
                        <a:t>CBR %</a:t>
                      </a:r>
                      <a:endParaRPr lang="en-US" sz="12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725">
                <a:tc vMerge="1">
                  <a:txBody>
                    <a:bodyPr/>
                    <a:lstStyle/>
                    <a:p>
                      <a:pPr rtl="1"/>
                      <a:endParaRPr lang="ar-SA"/>
                    </a:p>
                  </a:txBody>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From</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To</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r>
              <a:tr h="446725">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1</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0+000</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1+250</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1,250</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474980" algn="l"/>
                          <a:tab pos="572135" algn="ctr"/>
                          <a:tab pos="1924050" algn="l"/>
                        </a:tabLst>
                      </a:pPr>
                      <a:r>
                        <a:rPr lang="en-US" sz="1400">
                          <a:solidFill>
                            <a:schemeClr val="tx1"/>
                          </a:solidFill>
                          <a:latin typeface="Times New Roman"/>
                          <a:ea typeface="Times New Roman"/>
                          <a:cs typeface="Arial"/>
                        </a:rPr>
                        <a:t>8</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725">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2</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1+250</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4+650</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3,400</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6</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725">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3</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4+650</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5+100</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450</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45</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725">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4</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5+100</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8+200</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a:solidFill>
                            <a:schemeClr val="tx1"/>
                          </a:solidFill>
                          <a:latin typeface="Times New Roman"/>
                          <a:ea typeface="Times New Roman"/>
                          <a:cs typeface="Arial"/>
                        </a:rPr>
                        <a:t>3,100</a:t>
                      </a:r>
                      <a:endParaRPr lang="en-US" sz="120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924050" algn="l"/>
                        </a:tabLst>
                      </a:pPr>
                      <a:r>
                        <a:rPr lang="en-US" sz="1400" dirty="0">
                          <a:solidFill>
                            <a:schemeClr val="tx1"/>
                          </a:solidFill>
                          <a:latin typeface="Times New Roman"/>
                          <a:ea typeface="Times New Roman"/>
                          <a:cs typeface="Arial"/>
                        </a:rPr>
                        <a:t>3</a:t>
                      </a:r>
                      <a:endParaRPr lang="en-US" sz="12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مربع نص 4"/>
          <p:cNvSpPr txBox="1"/>
          <p:nvPr/>
        </p:nvSpPr>
        <p:spPr>
          <a:xfrm>
            <a:off x="1357290" y="857232"/>
            <a:ext cx="6715172" cy="369332"/>
          </a:xfrm>
          <a:prstGeom prst="rect">
            <a:avLst/>
          </a:prstGeom>
          <a:noFill/>
        </p:spPr>
        <p:txBody>
          <a:bodyPr wrap="square" rtlCol="1">
            <a:spAutoFit/>
          </a:bodyPr>
          <a:lstStyle/>
          <a:p>
            <a:r>
              <a:rPr lang="en-US" dirty="0" smtClean="0"/>
              <a:t>Segments for design…</a:t>
            </a:r>
            <a:endParaRPr lang="ar-S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3896486814"/>
              </p:ext>
            </p:extLst>
          </p:nvPr>
        </p:nvGraphicFramePr>
        <p:xfrm>
          <a:off x="928660" y="2606040"/>
          <a:ext cx="7429554" cy="3077604"/>
        </p:xfrm>
        <a:graphic>
          <a:graphicData uri="http://schemas.openxmlformats.org/drawingml/2006/table">
            <a:tbl>
              <a:tblPr/>
              <a:tblGrid>
                <a:gridCol w="1071570"/>
                <a:gridCol w="1500198"/>
                <a:gridCol w="911698"/>
                <a:gridCol w="986522"/>
                <a:gridCol w="986522"/>
                <a:gridCol w="986522"/>
                <a:gridCol w="986522"/>
              </a:tblGrid>
              <a:tr h="494350">
                <a:tc rowSpan="2">
                  <a:txBody>
                    <a:bodyPr/>
                    <a:lstStyle/>
                    <a:p>
                      <a:pPr algn="ctr">
                        <a:lnSpc>
                          <a:spcPct val="150000"/>
                        </a:lnSpc>
                        <a:spcAft>
                          <a:spcPts val="0"/>
                        </a:spcAft>
                        <a:tabLst>
                          <a:tab pos="1662430" algn="l"/>
                        </a:tabLst>
                      </a:pPr>
                      <a:r>
                        <a:rPr lang="en-US" sz="1400" dirty="0">
                          <a:solidFill>
                            <a:schemeClr val="tx1"/>
                          </a:solidFill>
                          <a:latin typeface="Times New Roman"/>
                          <a:ea typeface="Calibri"/>
                          <a:cs typeface="Arial"/>
                        </a:rPr>
                        <a:t>Segment</a:t>
                      </a:r>
                      <a:endParaRPr lang="en-US" sz="12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1662430" algn="l"/>
                        </a:tabLst>
                      </a:pPr>
                      <a:r>
                        <a:rPr lang="en-US" sz="1400" dirty="0">
                          <a:solidFill>
                            <a:schemeClr val="tx1"/>
                          </a:solidFill>
                          <a:latin typeface="Times New Roman"/>
                          <a:ea typeface="Calibri"/>
                          <a:cs typeface="Arial"/>
                        </a:rPr>
                        <a:t>Sub – Grade CBR</a:t>
                      </a:r>
                      <a:endParaRPr lang="en-US" sz="1200" dirty="0">
                        <a:solidFill>
                          <a:schemeClr val="tx1"/>
                        </a:solidFill>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Station (m)</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gridSpan="3">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Depths (cm)</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r>
              <a:tr h="494350">
                <a:tc vMerge="1">
                  <a:txBody>
                    <a:bodyPr/>
                    <a:lstStyle/>
                    <a:p>
                      <a:pPr rtl="1"/>
                      <a:endParaRPr lang="ar-SA"/>
                    </a:p>
                  </a:txBody>
                  <a:tcPr/>
                </a:tc>
                <a:tc vMerge="1">
                  <a:txBody>
                    <a:bodyPr/>
                    <a:lstStyle/>
                    <a:p>
                      <a:pPr rtl="1"/>
                      <a:endParaRPr lang="ar-SA"/>
                    </a:p>
                  </a:txBody>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From</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To </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Asphalt</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Base course</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Sub - base</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350">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1</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8</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dirty="0">
                          <a:solidFill>
                            <a:schemeClr val="tx1"/>
                          </a:solidFill>
                          <a:latin typeface="Times New Roman"/>
                          <a:ea typeface="Calibri"/>
                          <a:cs typeface="Arial"/>
                        </a:rPr>
                        <a:t>0+000</a:t>
                      </a:r>
                      <a:endParaRPr lang="en-US" sz="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1+250</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7</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20</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15</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350">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2</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6</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1+250</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4+650</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7</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20</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15</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350">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3</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45</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4+650</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5+100</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7</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30</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350">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4</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3</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5+100</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8+200</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7</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25</a:t>
                      </a:r>
                      <a:endParaRPr lang="en-US" sz="12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dirty="0">
                          <a:solidFill>
                            <a:schemeClr val="tx1"/>
                          </a:solidFill>
                          <a:latin typeface="Times New Roman"/>
                          <a:ea typeface="Calibri"/>
                          <a:cs typeface="Arial"/>
                        </a:rPr>
                        <a:t>30</a:t>
                      </a:r>
                      <a:endParaRPr lang="en-US" sz="12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مربع نص 2"/>
          <p:cNvSpPr txBox="1"/>
          <p:nvPr/>
        </p:nvSpPr>
        <p:spPr>
          <a:xfrm>
            <a:off x="1285852" y="1142984"/>
            <a:ext cx="6429420" cy="369332"/>
          </a:xfrm>
          <a:prstGeom prst="rect">
            <a:avLst/>
          </a:prstGeom>
          <a:noFill/>
        </p:spPr>
        <p:txBody>
          <a:bodyPr wrap="square" rtlCol="1">
            <a:spAutoFit/>
          </a:bodyPr>
          <a:lstStyle/>
          <a:p>
            <a:pPr algn="ctr"/>
            <a:r>
              <a:rPr lang="en-US" dirty="0" smtClean="0"/>
              <a:t>Flexible pavement layers</a:t>
            </a:r>
            <a:endParaRPr lang="ar-S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جدول 2"/>
          <p:cNvGraphicFramePr>
            <a:graphicFrameLocks noGrp="1"/>
          </p:cNvGraphicFramePr>
          <p:nvPr>
            <p:extLst>
              <p:ext uri="{D42A27DB-BD31-4B8C-83A1-F6EECF244321}">
                <p14:modId xmlns:p14="http://schemas.microsoft.com/office/powerpoint/2010/main" val="3122060148"/>
              </p:ext>
            </p:extLst>
          </p:nvPr>
        </p:nvGraphicFramePr>
        <p:xfrm>
          <a:off x="714349" y="1214422"/>
          <a:ext cx="7858178" cy="2000698"/>
        </p:xfrm>
        <a:graphic>
          <a:graphicData uri="http://schemas.openxmlformats.org/drawingml/2006/table">
            <a:tbl>
              <a:tblPr/>
              <a:tblGrid>
                <a:gridCol w="1202579"/>
                <a:gridCol w="1521630"/>
                <a:gridCol w="1202579"/>
                <a:gridCol w="1196444"/>
                <a:gridCol w="1367473"/>
                <a:gridCol w="1367473"/>
              </a:tblGrid>
              <a:tr h="257024">
                <a:tc gridSpan="6">
                  <a:txBody>
                    <a:bodyPr/>
                    <a:lstStyle/>
                    <a:p>
                      <a:pPr algn="ctr">
                        <a:lnSpc>
                          <a:spcPct val="150000"/>
                        </a:lnSpc>
                        <a:spcAft>
                          <a:spcPts val="0"/>
                        </a:spcAft>
                        <a:tabLst>
                          <a:tab pos="1662430" algn="l"/>
                        </a:tabLst>
                      </a:pPr>
                      <a:r>
                        <a:rPr lang="en-US" sz="1400" dirty="0">
                          <a:solidFill>
                            <a:schemeClr val="tx1"/>
                          </a:solidFill>
                          <a:latin typeface="Times New Roman"/>
                          <a:ea typeface="Calibri"/>
                          <a:cs typeface="Arial"/>
                        </a:rPr>
                        <a:t>Thicknesses</a:t>
                      </a:r>
                      <a:endParaRPr lang="en-US" sz="1100" dirty="0">
                        <a:solidFill>
                          <a:schemeClr val="tx1"/>
                        </a:solidFill>
                        <a:latin typeface="Calibri"/>
                        <a:ea typeface="Calibri"/>
                        <a:cs typeface="Arial"/>
                      </a:endParaRPr>
                    </a:p>
                  </a:txBody>
                  <a:tcPr marL="64256" marR="64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257024">
                <a:tc rowSpan="2">
                  <a:txBody>
                    <a:bodyPr/>
                    <a:lstStyle/>
                    <a:p>
                      <a:pPr algn="ctr">
                        <a:lnSpc>
                          <a:spcPct val="150000"/>
                        </a:lnSpc>
                        <a:spcAft>
                          <a:spcPts val="0"/>
                        </a:spcAft>
                        <a:tabLst>
                          <a:tab pos="1662430" algn="l"/>
                        </a:tabLst>
                      </a:pPr>
                      <a:r>
                        <a:rPr lang="en-US" sz="1400" dirty="0">
                          <a:solidFill>
                            <a:schemeClr val="tx1"/>
                          </a:solidFill>
                          <a:latin typeface="Times New Roman"/>
                          <a:ea typeface="Calibri"/>
                          <a:cs typeface="Arial"/>
                        </a:rPr>
                        <a:t>Segment</a:t>
                      </a:r>
                      <a:endParaRPr lang="en-US" sz="1100" dirty="0">
                        <a:solidFill>
                          <a:schemeClr val="tx1"/>
                        </a:solidFill>
                        <a:latin typeface="Calibri"/>
                        <a:ea typeface="Calibri"/>
                        <a:cs typeface="Arial"/>
                      </a:endParaRPr>
                    </a:p>
                  </a:txBody>
                  <a:tcPr marL="64256" marR="64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Sub – Grade CBR</a:t>
                      </a:r>
                      <a:endParaRPr lang="en-US" sz="1100">
                        <a:solidFill>
                          <a:schemeClr val="tx1"/>
                        </a:solidFill>
                        <a:latin typeface="Calibri"/>
                        <a:ea typeface="Calibri"/>
                        <a:cs typeface="Arial"/>
                      </a:endParaRPr>
                    </a:p>
                  </a:txBody>
                  <a:tcPr marL="64256" marR="642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Station (m)</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gridSpan="2">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Depths (cm)</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r>
              <a:tr h="257024">
                <a:tc vMerge="1">
                  <a:txBody>
                    <a:bodyPr/>
                    <a:lstStyle/>
                    <a:p>
                      <a:pPr rtl="1"/>
                      <a:endParaRPr lang="ar-SA"/>
                    </a:p>
                  </a:txBody>
                  <a:tcPr/>
                </a:tc>
                <a:tc vMerge="1">
                  <a:txBody>
                    <a:bodyPr/>
                    <a:lstStyle/>
                    <a:p>
                      <a:pPr rtl="1"/>
                      <a:endParaRPr lang="ar-SA"/>
                    </a:p>
                  </a:txBody>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From</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To </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Concrete</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Sub - base</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24">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1</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8</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0+000</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1+250</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15</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25</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24">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2</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6</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dirty="0">
                          <a:solidFill>
                            <a:schemeClr val="tx1"/>
                          </a:solidFill>
                          <a:latin typeface="Times New Roman"/>
                          <a:ea typeface="Calibri"/>
                          <a:cs typeface="Arial"/>
                        </a:rPr>
                        <a:t>1+250</a:t>
                      </a:r>
                      <a:endParaRPr lang="en-US" sz="1100" dirty="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4+650</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15</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30</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24">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3</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45</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4+650</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5+100</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15</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15</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024">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4</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3</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5+100</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8+200</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a:solidFill>
                            <a:schemeClr val="tx1"/>
                          </a:solidFill>
                          <a:latin typeface="Times New Roman"/>
                          <a:ea typeface="Calibri"/>
                          <a:cs typeface="Arial"/>
                        </a:rPr>
                        <a:t>15</a:t>
                      </a:r>
                      <a:endParaRPr lang="en-US" sz="110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662430" algn="l"/>
                        </a:tabLst>
                      </a:pPr>
                      <a:r>
                        <a:rPr lang="en-US" sz="1400" dirty="0">
                          <a:solidFill>
                            <a:schemeClr val="tx1"/>
                          </a:solidFill>
                          <a:latin typeface="Times New Roman"/>
                          <a:ea typeface="Calibri"/>
                          <a:cs typeface="Arial"/>
                        </a:rPr>
                        <a:t>30</a:t>
                      </a:r>
                      <a:endParaRPr lang="en-US" sz="1100" dirty="0">
                        <a:solidFill>
                          <a:schemeClr val="tx1"/>
                        </a:solidFill>
                        <a:latin typeface="Calibri"/>
                        <a:ea typeface="Calibri"/>
                        <a:cs typeface="Arial"/>
                      </a:endParaRPr>
                    </a:p>
                  </a:txBody>
                  <a:tcPr marL="64256" marR="642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جدول 3"/>
          <p:cNvGraphicFramePr>
            <a:graphicFrameLocks noGrp="1"/>
          </p:cNvGraphicFramePr>
          <p:nvPr>
            <p:extLst>
              <p:ext uri="{D42A27DB-BD31-4B8C-83A1-F6EECF244321}">
                <p14:modId xmlns:p14="http://schemas.microsoft.com/office/powerpoint/2010/main" val="376639905"/>
              </p:ext>
            </p:extLst>
          </p:nvPr>
        </p:nvGraphicFramePr>
        <p:xfrm>
          <a:off x="785787" y="3857628"/>
          <a:ext cx="7786741" cy="1714884"/>
        </p:xfrm>
        <a:graphic>
          <a:graphicData uri="http://schemas.openxmlformats.org/drawingml/2006/table">
            <a:tbl>
              <a:tblPr/>
              <a:tblGrid>
                <a:gridCol w="1826654"/>
                <a:gridCol w="2057259"/>
                <a:gridCol w="2057259"/>
                <a:gridCol w="1845569"/>
              </a:tblGrid>
              <a:tr h="225525">
                <a:tc gridSpan="4">
                  <a:txBody>
                    <a:bodyPr/>
                    <a:lstStyle/>
                    <a:p>
                      <a:pPr algn="ctr">
                        <a:lnSpc>
                          <a:spcPct val="150000"/>
                        </a:lnSpc>
                        <a:spcAft>
                          <a:spcPts val="0"/>
                        </a:spcAft>
                      </a:pPr>
                      <a:r>
                        <a:rPr lang="en-US" sz="1400" dirty="0">
                          <a:solidFill>
                            <a:schemeClr val="tx1"/>
                          </a:solidFill>
                          <a:latin typeface="Times New Roman"/>
                          <a:ea typeface="Calibri"/>
                          <a:cs typeface="Arial"/>
                        </a:rPr>
                        <a:t>Reinforcement</a:t>
                      </a:r>
                      <a:endParaRPr lang="en-US" sz="1400" dirty="0">
                        <a:solidFill>
                          <a:schemeClr val="tx1"/>
                        </a:solidFill>
                        <a:latin typeface="Calibri"/>
                        <a:ea typeface="Calibri"/>
                        <a:cs typeface="Arial"/>
                      </a:endParaRPr>
                    </a:p>
                  </a:txBody>
                  <a:tcPr marL="61507" marR="6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225525">
                <a:tc>
                  <a:txBody>
                    <a:bodyPr/>
                    <a:lstStyle/>
                    <a:p>
                      <a:pPr algn="ctr">
                        <a:lnSpc>
                          <a:spcPct val="150000"/>
                        </a:lnSpc>
                        <a:spcAft>
                          <a:spcPts val="0"/>
                        </a:spcAft>
                      </a:pPr>
                      <a:r>
                        <a:rPr lang="en-US" sz="1400">
                          <a:solidFill>
                            <a:schemeClr val="tx1"/>
                          </a:solidFill>
                          <a:latin typeface="Times New Roman"/>
                          <a:ea typeface="Calibri"/>
                          <a:cs typeface="Arial"/>
                        </a:rPr>
                        <a:t>Segment</a:t>
                      </a:r>
                      <a:endParaRPr lang="en-US" sz="1400">
                        <a:solidFill>
                          <a:schemeClr val="tx1"/>
                        </a:solidFill>
                        <a:latin typeface="Calibri"/>
                        <a:ea typeface="Calibri"/>
                        <a:cs typeface="Arial"/>
                      </a:endParaRPr>
                    </a:p>
                  </a:txBody>
                  <a:tcPr marL="61507" marR="6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chemeClr val="tx1"/>
                          </a:solidFill>
                          <a:latin typeface="Times New Roman"/>
                          <a:ea typeface="Calibri"/>
                          <a:cs typeface="Arial"/>
                        </a:rPr>
                        <a:t>Steel location</a:t>
                      </a:r>
                      <a:endParaRPr lang="en-US" sz="1400">
                        <a:solidFill>
                          <a:schemeClr val="tx1"/>
                        </a:solidFill>
                        <a:latin typeface="Calibri"/>
                        <a:ea typeface="Calibri"/>
                        <a:cs typeface="Arial"/>
                      </a:endParaRPr>
                    </a:p>
                  </a:txBody>
                  <a:tcPr marL="61507" marR="6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chemeClr val="tx1"/>
                          </a:solidFill>
                          <a:latin typeface="Times New Roman"/>
                          <a:ea typeface="Calibri"/>
                          <a:cs typeface="Arial"/>
                        </a:rPr>
                        <a:t>Diameter and spacing</a:t>
                      </a:r>
                      <a:endParaRPr lang="en-US" sz="1400">
                        <a:solidFill>
                          <a:schemeClr val="tx1"/>
                        </a:solidFill>
                        <a:latin typeface="Calibri"/>
                        <a:ea typeface="Calibri"/>
                        <a:cs typeface="Arial"/>
                      </a:endParaRPr>
                    </a:p>
                  </a:txBody>
                  <a:tcPr marL="61507" marR="6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chemeClr val="tx1"/>
                          </a:solidFill>
                          <a:latin typeface="Times New Roman"/>
                          <a:ea typeface="Calibri"/>
                          <a:cs typeface="Arial"/>
                        </a:rPr>
                        <a:t>Number of bars/piece</a:t>
                      </a:r>
                      <a:endParaRPr lang="en-US" sz="1400">
                        <a:solidFill>
                          <a:schemeClr val="tx1"/>
                        </a:solidFill>
                        <a:latin typeface="Calibri"/>
                        <a:ea typeface="Calibri"/>
                        <a:cs typeface="Arial"/>
                      </a:endParaRPr>
                    </a:p>
                  </a:txBody>
                  <a:tcPr marL="61507" marR="61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25">
                <a:tc rowSpan="4">
                  <a:txBody>
                    <a:bodyPr/>
                    <a:lstStyle/>
                    <a:p>
                      <a:pPr algn="ctr">
                        <a:lnSpc>
                          <a:spcPct val="150000"/>
                        </a:lnSpc>
                        <a:spcAft>
                          <a:spcPts val="0"/>
                        </a:spcAft>
                      </a:pPr>
                      <a:r>
                        <a:rPr lang="en-US" sz="1400">
                          <a:solidFill>
                            <a:schemeClr val="tx1"/>
                          </a:solidFill>
                          <a:latin typeface="Times New Roman"/>
                          <a:ea typeface="Calibri"/>
                          <a:cs typeface="Arial"/>
                        </a:rPr>
                        <a:t>All segments</a:t>
                      </a:r>
                      <a:endParaRPr lang="en-US" sz="1400">
                        <a:solidFill>
                          <a:schemeClr val="tx1"/>
                        </a:solidFill>
                        <a:latin typeface="Calibri"/>
                        <a:ea typeface="Calibri"/>
                        <a:cs typeface="Arial"/>
                      </a:endParaRPr>
                    </a:p>
                  </a:txBody>
                  <a:tcPr marL="61507" marR="6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chemeClr val="tx1"/>
                          </a:solidFill>
                          <a:latin typeface="Times New Roman"/>
                          <a:ea typeface="Calibri"/>
                          <a:cs typeface="Arial"/>
                        </a:rPr>
                        <a:t>Long. Temperature steel</a:t>
                      </a:r>
                      <a:endParaRPr lang="en-US" sz="1400" dirty="0">
                        <a:solidFill>
                          <a:schemeClr val="tx1"/>
                        </a:solidFill>
                        <a:latin typeface="Calibri"/>
                        <a:ea typeface="Calibri"/>
                        <a:cs typeface="Arial"/>
                      </a:endParaRPr>
                    </a:p>
                  </a:txBody>
                  <a:tcPr marL="61507" marR="6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chemeClr val="tx1"/>
                          </a:solidFill>
                          <a:latin typeface="Times New Roman"/>
                          <a:ea typeface="Calibri"/>
                          <a:cs typeface="Arial"/>
                        </a:rPr>
                        <a:t>1ф8 /15 cm</a:t>
                      </a:r>
                      <a:endParaRPr lang="en-US" sz="1400">
                        <a:solidFill>
                          <a:schemeClr val="tx1"/>
                        </a:solidFill>
                        <a:latin typeface="Calibri"/>
                        <a:ea typeface="Calibri"/>
                        <a:cs typeface="Arial"/>
                      </a:endParaRPr>
                    </a:p>
                  </a:txBody>
                  <a:tcPr marL="61507" marR="6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chemeClr val="tx1"/>
                          </a:solidFill>
                          <a:latin typeface="Times New Roman"/>
                          <a:ea typeface="Calibri"/>
                          <a:cs typeface="Arial"/>
                        </a:rPr>
                        <a:t>24</a:t>
                      </a:r>
                      <a:endParaRPr lang="en-US" sz="1400">
                        <a:solidFill>
                          <a:schemeClr val="tx1"/>
                        </a:solidFill>
                        <a:latin typeface="Calibri"/>
                        <a:ea typeface="Calibri"/>
                        <a:cs typeface="Arial"/>
                      </a:endParaRPr>
                    </a:p>
                  </a:txBody>
                  <a:tcPr marL="61507" marR="61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25">
                <a:tc vMerge="1">
                  <a:txBody>
                    <a:bodyPr/>
                    <a:lstStyle/>
                    <a:p>
                      <a:pPr rtl="1"/>
                      <a:endParaRPr lang="ar-SA"/>
                    </a:p>
                  </a:txBody>
                  <a:tcPr/>
                </a:tc>
                <a:tc>
                  <a:txBody>
                    <a:bodyPr/>
                    <a:lstStyle/>
                    <a:p>
                      <a:pPr algn="ctr">
                        <a:lnSpc>
                          <a:spcPct val="150000"/>
                        </a:lnSpc>
                        <a:spcAft>
                          <a:spcPts val="0"/>
                        </a:spcAft>
                      </a:pPr>
                      <a:r>
                        <a:rPr lang="en-US" sz="1400" dirty="0">
                          <a:solidFill>
                            <a:schemeClr val="tx1"/>
                          </a:solidFill>
                          <a:latin typeface="Times New Roman"/>
                          <a:ea typeface="Calibri"/>
                          <a:cs typeface="Arial"/>
                        </a:rPr>
                        <a:t>Trans. Temperature steel</a:t>
                      </a:r>
                      <a:endParaRPr lang="en-US" sz="1400" dirty="0">
                        <a:solidFill>
                          <a:schemeClr val="tx1"/>
                        </a:solidFill>
                        <a:latin typeface="Calibri"/>
                        <a:ea typeface="Calibri"/>
                        <a:cs typeface="Arial"/>
                      </a:endParaRPr>
                    </a:p>
                  </a:txBody>
                  <a:tcPr marL="61507" marR="6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chemeClr val="tx1"/>
                          </a:solidFill>
                          <a:latin typeface="Times New Roman"/>
                          <a:ea typeface="Calibri"/>
                          <a:cs typeface="Arial"/>
                        </a:rPr>
                        <a:t>1ф8 /30 cm</a:t>
                      </a:r>
                      <a:endParaRPr lang="en-US" sz="1400">
                        <a:solidFill>
                          <a:schemeClr val="tx1"/>
                        </a:solidFill>
                        <a:latin typeface="Calibri"/>
                        <a:ea typeface="Calibri"/>
                        <a:cs typeface="Arial"/>
                      </a:endParaRPr>
                    </a:p>
                  </a:txBody>
                  <a:tcPr marL="61507" marR="6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chemeClr val="tx1"/>
                          </a:solidFill>
                          <a:latin typeface="Times New Roman"/>
                          <a:ea typeface="Calibri"/>
                          <a:cs typeface="Arial"/>
                        </a:rPr>
                        <a:t>40</a:t>
                      </a:r>
                      <a:endParaRPr lang="en-US" sz="1400">
                        <a:solidFill>
                          <a:schemeClr val="tx1"/>
                        </a:solidFill>
                        <a:latin typeface="Calibri"/>
                        <a:ea typeface="Calibri"/>
                        <a:cs typeface="Arial"/>
                      </a:endParaRPr>
                    </a:p>
                  </a:txBody>
                  <a:tcPr marL="61507" marR="61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25">
                <a:tc vMerge="1">
                  <a:txBody>
                    <a:bodyPr/>
                    <a:lstStyle/>
                    <a:p>
                      <a:pPr rtl="1"/>
                      <a:endParaRPr lang="ar-SA"/>
                    </a:p>
                  </a:txBody>
                  <a:tcPr/>
                </a:tc>
                <a:tc>
                  <a:txBody>
                    <a:bodyPr/>
                    <a:lstStyle/>
                    <a:p>
                      <a:pPr algn="ctr">
                        <a:lnSpc>
                          <a:spcPct val="150000"/>
                        </a:lnSpc>
                        <a:spcAft>
                          <a:spcPts val="0"/>
                        </a:spcAft>
                      </a:pPr>
                      <a:r>
                        <a:rPr lang="en-US" sz="1400">
                          <a:solidFill>
                            <a:schemeClr val="tx1"/>
                          </a:solidFill>
                          <a:latin typeface="Times New Roman"/>
                          <a:ea typeface="Calibri"/>
                          <a:cs typeface="Arial"/>
                        </a:rPr>
                        <a:t>Dowel Bars</a:t>
                      </a:r>
                      <a:endParaRPr lang="en-US" sz="1400">
                        <a:solidFill>
                          <a:schemeClr val="tx1"/>
                        </a:solidFill>
                        <a:latin typeface="Calibri"/>
                        <a:ea typeface="Calibri"/>
                        <a:cs typeface="Arial"/>
                      </a:endParaRPr>
                    </a:p>
                  </a:txBody>
                  <a:tcPr marL="61507" marR="6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chemeClr val="tx1"/>
                          </a:solidFill>
                          <a:latin typeface="Times New Roman"/>
                          <a:ea typeface="Calibri"/>
                          <a:cs typeface="Arial"/>
                        </a:rPr>
                        <a:t>1ф32 / 30 cm</a:t>
                      </a:r>
                      <a:endParaRPr lang="en-US" sz="1400">
                        <a:solidFill>
                          <a:schemeClr val="tx1"/>
                        </a:solidFill>
                        <a:latin typeface="Calibri"/>
                        <a:ea typeface="Calibri"/>
                        <a:cs typeface="Arial"/>
                      </a:endParaRPr>
                    </a:p>
                  </a:txBody>
                  <a:tcPr marL="61507" marR="6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chemeClr val="tx1"/>
                          </a:solidFill>
                          <a:latin typeface="Times New Roman"/>
                          <a:ea typeface="Calibri"/>
                          <a:cs typeface="Arial"/>
                        </a:rPr>
                        <a:t>12</a:t>
                      </a:r>
                      <a:endParaRPr lang="en-US" sz="1400">
                        <a:solidFill>
                          <a:schemeClr val="tx1"/>
                        </a:solidFill>
                        <a:latin typeface="Calibri"/>
                        <a:ea typeface="Calibri"/>
                        <a:cs typeface="Arial"/>
                      </a:endParaRPr>
                    </a:p>
                  </a:txBody>
                  <a:tcPr marL="61507" marR="61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5525">
                <a:tc vMerge="1">
                  <a:txBody>
                    <a:bodyPr/>
                    <a:lstStyle/>
                    <a:p>
                      <a:pPr rtl="1"/>
                      <a:endParaRPr lang="ar-SA"/>
                    </a:p>
                  </a:txBody>
                  <a:tcPr/>
                </a:tc>
                <a:tc>
                  <a:txBody>
                    <a:bodyPr/>
                    <a:lstStyle/>
                    <a:p>
                      <a:pPr algn="ctr">
                        <a:lnSpc>
                          <a:spcPct val="150000"/>
                        </a:lnSpc>
                        <a:spcAft>
                          <a:spcPts val="0"/>
                        </a:spcAft>
                      </a:pPr>
                      <a:r>
                        <a:rPr lang="en-US" sz="1400">
                          <a:solidFill>
                            <a:schemeClr val="tx1"/>
                          </a:solidFill>
                          <a:latin typeface="Times New Roman"/>
                          <a:ea typeface="Calibri"/>
                          <a:cs typeface="Arial"/>
                        </a:rPr>
                        <a:t>Tying Bars</a:t>
                      </a:r>
                      <a:endParaRPr lang="en-US" sz="1400">
                        <a:solidFill>
                          <a:schemeClr val="tx1"/>
                        </a:solidFill>
                        <a:latin typeface="Calibri"/>
                        <a:ea typeface="Calibri"/>
                        <a:cs typeface="Arial"/>
                      </a:endParaRPr>
                    </a:p>
                  </a:txBody>
                  <a:tcPr marL="61507" marR="6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a:solidFill>
                            <a:schemeClr val="tx1"/>
                          </a:solidFill>
                          <a:latin typeface="Times New Roman"/>
                          <a:ea typeface="Calibri"/>
                          <a:cs typeface="Arial"/>
                        </a:rPr>
                        <a:t>1ф20 / 90 cm</a:t>
                      </a:r>
                      <a:endParaRPr lang="en-US" sz="1400">
                        <a:solidFill>
                          <a:schemeClr val="tx1"/>
                        </a:solidFill>
                        <a:latin typeface="Calibri"/>
                        <a:ea typeface="Calibri"/>
                        <a:cs typeface="Arial"/>
                      </a:endParaRPr>
                    </a:p>
                  </a:txBody>
                  <a:tcPr marL="61507" marR="615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dirty="0">
                          <a:solidFill>
                            <a:schemeClr val="tx1"/>
                          </a:solidFill>
                          <a:latin typeface="Times New Roman"/>
                          <a:ea typeface="Calibri"/>
                          <a:cs typeface="Arial"/>
                        </a:rPr>
                        <a:t>14</a:t>
                      </a:r>
                      <a:endParaRPr lang="en-US" sz="1400" dirty="0">
                        <a:solidFill>
                          <a:schemeClr val="tx1"/>
                        </a:solidFill>
                        <a:latin typeface="Calibri"/>
                        <a:ea typeface="Calibri"/>
                        <a:cs typeface="Arial"/>
                      </a:endParaRPr>
                    </a:p>
                  </a:txBody>
                  <a:tcPr marL="61507" marR="6150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مربع نص 4"/>
          <p:cNvSpPr txBox="1"/>
          <p:nvPr/>
        </p:nvSpPr>
        <p:spPr>
          <a:xfrm>
            <a:off x="2143108" y="428604"/>
            <a:ext cx="4929222" cy="369332"/>
          </a:xfrm>
          <a:prstGeom prst="rect">
            <a:avLst/>
          </a:prstGeom>
          <a:noFill/>
        </p:spPr>
        <p:txBody>
          <a:bodyPr wrap="square" rtlCol="1">
            <a:spAutoFit/>
          </a:bodyPr>
          <a:lstStyle/>
          <a:p>
            <a:pPr algn="ctr"/>
            <a:r>
              <a:rPr lang="en-US" dirty="0" smtClean="0"/>
              <a:t>Rigid pavement design</a:t>
            </a:r>
            <a:endParaRPr lang="ar-S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lum bright="-16000" contrast="26000"/>
            <a:grayscl/>
          </a:blip>
          <a:srcRect/>
          <a:stretch>
            <a:fillRect/>
          </a:stretch>
        </p:blipFill>
        <p:spPr bwMode="auto">
          <a:xfrm>
            <a:off x="3675035" y="431680"/>
            <a:ext cx="1539907" cy="1413542"/>
          </a:xfrm>
          <a:prstGeom prst="ellipse">
            <a:avLst/>
          </a:prstGeom>
          <a:ln>
            <a:solidFill>
              <a:schemeClr val="bg1"/>
            </a:solidFill>
          </a:ln>
          <a:effectLst>
            <a:softEdge rad="112500"/>
          </a:effectLst>
        </p:spPr>
      </p:pic>
      <p:sp>
        <p:nvSpPr>
          <p:cNvPr id="3" name="TextBox 2"/>
          <p:cNvSpPr txBox="1"/>
          <p:nvPr/>
        </p:nvSpPr>
        <p:spPr>
          <a:xfrm>
            <a:off x="1857356" y="1845222"/>
            <a:ext cx="5500726" cy="369332"/>
          </a:xfrm>
          <a:prstGeom prst="rect">
            <a:avLst/>
          </a:prstGeom>
          <a:noFill/>
        </p:spPr>
        <p:txBody>
          <a:bodyPr wrap="square" rtlCol="0">
            <a:spAutoFit/>
          </a:bodyPr>
          <a:lstStyle/>
          <a:p>
            <a:pPr algn="ctr"/>
            <a:r>
              <a:rPr lang="en-US" dirty="0">
                <a:latin typeface="Courier New" pitchFamily="49" charset="0"/>
                <a:cs typeface="Courier New" pitchFamily="49" charset="0"/>
              </a:rPr>
              <a:t>An – Najah National </a:t>
            </a:r>
            <a:r>
              <a:rPr lang="en-US" dirty="0" smtClean="0">
                <a:latin typeface="Courier New" pitchFamily="49" charset="0"/>
                <a:cs typeface="Courier New" pitchFamily="49" charset="0"/>
              </a:rPr>
              <a:t>University</a:t>
            </a:r>
            <a:endParaRPr lang="en-US" dirty="0">
              <a:latin typeface="Courier New" pitchFamily="49" charset="0"/>
              <a:cs typeface="Courier New" pitchFamily="49" charset="0"/>
            </a:endParaRPr>
          </a:p>
        </p:txBody>
      </p:sp>
      <p:sp>
        <p:nvSpPr>
          <p:cNvPr id="4" name="TextBox 3"/>
          <p:cNvSpPr txBox="1"/>
          <p:nvPr/>
        </p:nvSpPr>
        <p:spPr>
          <a:xfrm>
            <a:off x="2285984" y="2357430"/>
            <a:ext cx="4500594" cy="369332"/>
          </a:xfrm>
          <a:prstGeom prst="rect">
            <a:avLst/>
          </a:prstGeom>
          <a:noFill/>
        </p:spPr>
        <p:txBody>
          <a:bodyPr wrap="square" rtlCol="0">
            <a:spAutoFit/>
          </a:bodyPr>
          <a:lstStyle/>
          <a:p>
            <a:pPr algn="ctr"/>
            <a:r>
              <a:rPr lang="en-US" dirty="0">
                <a:latin typeface="Courier New" pitchFamily="49" charset="0"/>
                <a:cs typeface="Courier New" pitchFamily="49" charset="0"/>
              </a:rPr>
              <a:t>Faculty of </a:t>
            </a:r>
            <a:r>
              <a:rPr lang="en-US" dirty="0" smtClean="0">
                <a:latin typeface="Courier New" pitchFamily="49" charset="0"/>
                <a:cs typeface="Courier New" pitchFamily="49" charset="0"/>
              </a:rPr>
              <a:t>Engineering</a:t>
            </a:r>
            <a:endParaRPr lang="en-US" dirty="0">
              <a:latin typeface="Courier New" pitchFamily="49" charset="0"/>
              <a:cs typeface="Courier New" pitchFamily="49" charset="0"/>
            </a:endParaRPr>
          </a:p>
        </p:txBody>
      </p:sp>
      <p:sp>
        <p:nvSpPr>
          <p:cNvPr id="5" name="TextBox 4"/>
          <p:cNvSpPr txBox="1"/>
          <p:nvPr/>
        </p:nvSpPr>
        <p:spPr>
          <a:xfrm>
            <a:off x="2428860" y="2928934"/>
            <a:ext cx="4357718" cy="369332"/>
          </a:xfrm>
          <a:prstGeom prst="rect">
            <a:avLst/>
          </a:prstGeom>
          <a:noFill/>
        </p:spPr>
        <p:txBody>
          <a:bodyPr wrap="square" rtlCol="0">
            <a:spAutoFit/>
          </a:bodyPr>
          <a:lstStyle/>
          <a:p>
            <a:pPr algn="ctr"/>
            <a:r>
              <a:rPr lang="en-US" dirty="0">
                <a:latin typeface="Courier New" pitchFamily="49" charset="0"/>
                <a:cs typeface="Courier New" pitchFamily="49" charset="0"/>
              </a:rPr>
              <a:t>Civil Engineering </a:t>
            </a:r>
            <a:r>
              <a:rPr lang="en-US" dirty="0" smtClean="0">
                <a:latin typeface="Courier New" pitchFamily="49" charset="0"/>
                <a:cs typeface="Courier New" pitchFamily="49" charset="0"/>
              </a:rPr>
              <a:t>Department</a:t>
            </a:r>
            <a:endParaRPr lang="en-US" dirty="0">
              <a:latin typeface="Courier New" pitchFamily="49" charset="0"/>
              <a:cs typeface="Courier New" pitchFamily="49" charset="0"/>
            </a:endParaRPr>
          </a:p>
        </p:txBody>
      </p:sp>
      <p:sp>
        <p:nvSpPr>
          <p:cNvPr id="6" name="TextBox 5"/>
          <p:cNvSpPr txBox="1"/>
          <p:nvPr/>
        </p:nvSpPr>
        <p:spPr>
          <a:xfrm>
            <a:off x="1285852" y="3702610"/>
            <a:ext cx="685804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dirty="0">
                <a:latin typeface="Algerian" pitchFamily="82" charset="0"/>
              </a:rPr>
              <a:t>Pavement </a:t>
            </a:r>
            <a:r>
              <a:rPr lang="en-US" dirty="0" smtClean="0">
                <a:latin typeface="Algerian" pitchFamily="82" charset="0"/>
              </a:rPr>
              <a:t>Design For </a:t>
            </a:r>
            <a:r>
              <a:rPr lang="en-US" dirty="0">
                <a:latin typeface="Algerian" pitchFamily="82" charset="0"/>
              </a:rPr>
              <a:t>Bizzarya – Deir Sharaf </a:t>
            </a:r>
            <a:r>
              <a:rPr lang="en-US" dirty="0" smtClean="0">
                <a:latin typeface="Algerian" pitchFamily="82" charset="0"/>
              </a:rPr>
              <a:t>highway</a:t>
            </a:r>
            <a:endParaRPr lang="en-US" dirty="0">
              <a:latin typeface="Algerian" pitchFamily="82" charset="0"/>
            </a:endParaRPr>
          </a:p>
        </p:txBody>
      </p:sp>
      <p:sp>
        <p:nvSpPr>
          <p:cNvPr id="7" name="TextBox 6"/>
          <p:cNvSpPr txBox="1"/>
          <p:nvPr/>
        </p:nvSpPr>
        <p:spPr>
          <a:xfrm>
            <a:off x="1357290" y="4429132"/>
            <a:ext cx="3857652" cy="369332"/>
          </a:xfrm>
          <a:prstGeom prst="rect">
            <a:avLst/>
          </a:prstGeom>
          <a:noFill/>
        </p:spPr>
        <p:txBody>
          <a:bodyPr wrap="square" rtlCol="0">
            <a:spAutoFit/>
          </a:bodyPr>
          <a:lstStyle/>
          <a:p>
            <a:r>
              <a:rPr lang="en-US" dirty="0" smtClean="0">
                <a:latin typeface="Courier New" pitchFamily="49" charset="0"/>
                <a:cs typeface="Courier New" pitchFamily="49" charset="0"/>
              </a:rPr>
              <a:t>Prepared by: Akram Awwad</a:t>
            </a:r>
            <a:endParaRPr lang="en-US" dirty="0">
              <a:latin typeface="Courier New" pitchFamily="49" charset="0"/>
              <a:cs typeface="Courier New" pitchFamily="49" charset="0"/>
            </a:endParaRPr>
          </a:p>
        </p:txBody>
      </p:sp>
      <p:sp>
        <p:nvSpPr>
          <p:cNvPr id="8" name="TextBox 7"/>
          <p:cNvSpPr txBox="1"/>
          <p:nvPr/>
        </p:nvSpPr>
        <p:spPr>
          <a:xfrm>
            <a:off x="3071802" y="4857760"/>
            <a:ext cx="3143272" cy="369332"/>
          </a:xfrm>
          <a:prstGeom prst="rect">
            <a:avLst/>
          </a:prstGeom>
          <a:noFill/>
        </p:spPr>
        <p:txBody>
          <a:bodyPr wrap="square" rtlCol="0">
            <a:spAutoFit/>
          </a:bodyPr>
          <a:lstStyle/>
          <a:p>
            <a:r>
              <a:rPr lang="en-US" dirty="0" smtClean="0">
                <a:latin typeface="Courier New" pitchFamily="49" charset="0"/>
                <a:cs typeface="Courier New" pitchFamily="49" charset="0"/>
              </a:rPr>
              <a:t>Zafer  hasson </a:t>
            </a:r>
            <a:endParaRPr lang="en-US" dirty="0">
              <a:latin typeface="Courier New" pitchFamily="49" charset="0"/>
              <a:cs typeface="Courier New" pitchFamily="49" charset="0"/>
            </a:endParaRPr>
          </a:p>
        </p:txBody>
      </p:sp>
      <p:sp>
        <p:nvSpPr>
          <p:cNvPr id="9" name="TextBox 8"/>
          <p:cNvSpPr txBox="1"/>
          <p:nvPr/>
        </p:nvSpPr>
        <p:spPr>
          <a:xfrm>
            <a:off x="1357290" y="5500702"/>
            <a:ext cx="4357718" cy="369332"/>
          </a:xfrm>
          <a:prstGeom prst="rect">
            <a:avLst/>
          </a:prstGeom>
          <a:noFill/>
        </p:spPr>
        <p:txBody>
          <a:bodyPr wrap="square" rtlCol="0">
            <a:spAutoFit/>
          </a:bodyPr>
          <a:lstStyle/>
          <a:p>
            <a:r>
              <a:rPr lang="en-US" dirty="0" smtClean="0">
                <a:latin typeface="Courier New" pitchFamily="49" charset="0"/>
                <a:cs typeface="Courier New" pitchFamily="49" charset="0"/>
              </a:rPr>
              <a:t>Supervisor : Dr. Sami Hijjawi</a:t>
            </a:r>
            <a:endParaRPr lang="en-US" dirty="0">
              <a:latin typeface="Courier New" pitchFamily="49" charset="0"/>
              <a:cs typeface="Courier New" pitchFamily="49" charset="0"/>
            </a:endParaRPr>
          </a:p>
        </p:txBody>
      </p:sp>
      <p:sp>
        <p:nvSpPr>
          <p:cNvPr id="10" name="TextBox 9"/>
          <p:cNvSpPr txBox="1"/>
          <p:nvPr/>
        </p:nvSpPr>
        <p:spPr>
          <a:xfrm>
            <a:off x="6500826" y="5454535"/>
            <a:ext cx="2000264" cy="830997"/>
          </a:xfrm>
          <a:prstGeom prst="rect">
            <a:avLst/>
          </a:prstGeom>
          <a:noFill/>
        </p:spPr>
        <p:txBody>
          <a:bodyPr wrap="square" rtlCol="0">
            <a:spAutoFit/>
          </a:bodyPr>
          <a:lstStyle/>
          <a:p>
            <a:pPr algn="ctr"/>
            <a:r>
              <a:rPr lang="en-US" sz="4800" dirty="0" smtClean="0">
                <a:latin typeface="Blackadder ITC" pitchFamily="82" charset="0"/>
              </a:rPr>
              <a:t>2012</a:t>
            </a:r>
            <a:endParaRPr lang="en-US" sz="4800" dirty="0">
              <a:latin typeface="Blackadder ITC" pitchFamily="8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extLst>
              <p:ext uri="{D42A27DB-BD31-4B8C-83A1-F6EECF244321}">
                <p14:modId xmlns:p14="http://schemas.microsoft.com/office/powerpoint/2010/main" val="3724170045"/>
              </p:ext>
            </p:extLst>
          </p:nvPr>
        </p:nvGraphicFramePr>
        <p:xfrm>
          <a:off x="357158" y="785794"/>
          <a:ext cx="8493596" cy="4857784"/>
        </p:xfrm>
        <a:graphic>
          <a:graphicData uri="http://schemas.openxmlformats.org/presentationml/2006/ole">
            <mc:AlternateContent xmlns:mc="http://schemas.openxmlformats.org/markup-compatibility/2006">
              <mc:Choice xmlns:v="urn:schemas-microsoft-com:vml" Requires="v">
                <p:oleObj spid="_x0000_s34821" name="Bitmap Image" r:id="rId3" imgW="12231807" imgH="5133333" progId="PBrush">
                  <p:embed/>
                </p:oleObj>
              </mc:Choice>
              <mc:Fallback>
                <p:oleObj name="Bitmap Image" r:id="rId3" imgW="12231807" imgH="5133333"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58" y="785794"/>
                        <a:ext cx="8493596" cy="4857784"/>
                      </a:xfrm>
                      <a:prstGeom prst="rect">
                        <a:avLst/>
                      </a:prstGeom>
                      <a:noFill/>
                      <a:ln>
                        <a:solidFill>
                          <a:schemeClr val="tx1"/>
                        </a:solidFill>
                      </a:ln>
                      <a:effectLst/>
                    </p:spPr>
                  </p:pic>
                </p:oleObj>
              </mc:Fallback>
            </mc:AlternateContent>
          </a:graphicData>
        </a:graphic>
      </p:graphicFrame>
      <p:sp>
        <p:nvSpPr>
          <p:cNvPr id="3" name="مربع نص 2"/>
          <p:cNvSpPr txBox="1"/>
          <p:nvPr/>
        </p:nvSpPr>
        <p:spPr>
          <a:xfrm>
            <a:off x="1500166" y="5733256"/>
            <a:ext cx="6072230" cy="369332"/>
          </a:xfrm>
          <a:prstGeom prst="rect">
            <a:avLst/>
          </a:prstGeom>
          <a:noFill/>
        </p:spPr>
        <p:txBody>
          <a:bodyPr wrap="square" rtlCol="1">
            <a:spAutoFit/>
          </a:bodyPr>
          <a:lstStyle/>
          <a:p>
            <a:pPr algn="ctr"/>
            <a:r>
              <a:rPr lang="en-US" dirty="0" smtClean="0"/>
              <a:t>Reinforcement distribution</a:t>
            </a:r>
            <a:endParaRPr lang="ar-SA"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6" descr="بدون عنوان.bmp"/>
          <p:cNvPicPr/>
          <p:nvPr/>
        </p:nvPicPr>
        <p:blipFill>
          <a:blip r:embed="rId2"/>
          <a:srcRect l="23633" t="31572" r="27971" b="45716"/>
          <a:stretch>
            <a:fillRect/>
          </a:stretch>
        </p:blipFill>
        <p:spPr>
          <a:xfrm>
            <a:off x="2643174" y="571480"/>
            <a:ext cx="4572032" cy="1357322"/>
          </a:xfrm>
          <a:prstGeom prst="rect">
            <a:avLst/>
          </a:prstGeom>
          <a:ln>
            <a:solidFill>
              <a:schemeClr val="bg1"/>
            </a:solidFill>
          </a:ln>
        </p:spPr>
      </p:pic>
      <p:sp>
        <p:nvSpPr>
          <p:cNvPr id="3" name="مستطيل 2"/>
          <p:cNvSpPr/>
          <p:nvPr/>
        </p:nvSpPr>
        <p:spPr>
          <a:xfrm>
            <a:off x="3571868" y="2071678"/>
            <a:ext cx="2358338" cy="369332"/>
          </a:xfrm>
          <a:prstGeom prst="rect">
            <a:avLst/>
          </a:prstGeom>
        </p:spPr>
        <p:txBody>
          <a:bodyPr wrap="none">
            <a:spAutoFit/>
          </a:bodyPr>
          <a:lstStyle/>
          <a:p>
            <a:r>
              <a:rPr lang="en-US" dirty="0" smtClean="0"/>
              <a:t>Expansion joint design </a:t>
            </a:r>
            <a:endParaRPr lang="ar-SA" dirty="0"/>
          </a:p>
        </p:txBody>
      </p:sp>
      <p:pic>
        <p:nvPicPr>
          <p:cNvPr id="4" name="Picture 57" descr="بدون عنوان.bmp"/>
          <p:cNvPicPr/>
          <p:nvPr/>
        </p:nvPicPr>
        <p:blipFill>
          <a:blip r:embed="rId3"/>
          <a:srcRect l="22838" t="32497" r="28813" b="44927"/>
          <a:stretch>
            <a:fillRect/>
          </a:stretch>
        </p:blipFill>
        <p:spPr>
          <a:xfrm>
            <a:off x="2643174" y="2571744"/>
            <a:ext cx="4572032" cy="1357322"/>
          </a:xfrm>
          <a:prstGeom prst="rect">
            <a:avLst/>
          </a:prstGeom>
          <a:ln>
            <a:solidFill>
              <a:schemeClr val="bg1"/>
            </a:solidFill>
          </a:ln>
        </p:spPr>
      </p:pic>
      <p:sp>
        <p:nvSpPr>
          <p:cNvPr id="5" name="مستطيل 4"/>
          <p:cNvSpPr/>
          <p:nvPr/>
        </p:nvSpPr>
        <p:spPr>
          <a:xfrm>
            <a:off x="3643306" y="4143380"/>
            <a:ext cx="2473754" cy="369332"/>
          </a:xfrm>
          <a:prstGeom prst="rect">
            <a:avLst/>
          </a:prstGeom>
        </p:spPr>
        <p:txBody>
          <a:bodyPr wrap="none">
            <a:spAutoFit/>
          </a:bodyPr>
          <a:lstStyle/>
          <a:p>
            <a:r>
              <a:rPr lang="en-US" dirty="0" smtClean="0"/>
              <a:t>Contraction joint design </a:t>
            </a:r>
            <a:endParaRPr lang="ar-SA" dirty="0"/>
          </a:p>
        </p:txBody>
      </p:sp>
      <p:pic>
        <p:nvPicPr>
          <p:cNvPr id="6" name="Picture 58" descr="بدون عنوان.bmp"/>
          <p:cNvPicPr/>
          <p:nvPr/>
        </p:nvPicPr>
        <p:blipFill>
          <a:blip r:embed="rId4"/>
          <a:srcRect l="21279" t="29035" r="30305" b="48011"/>
          <a:stretch>
            <a:fillRect/>
          </a:stretch>
        </p:blipFill>
        <p:spPr>
          <a:xfrm>
            <a:off x="2571737" y="4643446"/>
            <a:ext cx="4572031" cy="1357322"/>
          </a:xfrm>
          <a:prstGeom prst="rect">
            <a:avLst/>
          </a:prstGeom>
          <a:ln>
            <a:solidFill>
              <a:schemeClr val="bg1"/>
            </a:solidFill>
          </a:ln>
        </p:spPr>
      </p:pic>
      <p:sp>
        <p:nvSpPr>
          <p:cNvPr id="7" name="مستطيل 6"/>
          <p:cNvSpPr/>
          <p:nvPr/>
        </p:nvSpPr>
        <p:spPr>
          <a:xfrm>
            <a:off x="3923928" y="6165304"/>
            <a:ext cx="1947969" cy="369332"/>
          </a:xfrm>
          <a:prstGeom prst="rect">
            <a:avLst/>
          </a:prstGeom>
        </p:spPr>
        <p:txBody>
          <a:bodyPr wrap="none">
            <a:spAutoFit/>
          </a:bodyPr>
          <a:lstStyle/>
          <a:p>
            <a:r>
              <a:rPr lang="en-US" dirty="0" smtClean="0"/>
              <a:t>Hinge joint design </a:t>
            </a:r>
            <a:endParaRPr lang="ar-SA" dirty="0"/>
          </a:p>
        </p:txBody>
      </p:sp>
      <p:sp>
        <p:nvSpPr>
          <p:cNvPr id="8" name="مربع نص 7"/>
          <p:cNvSpPr txBox="1"/>
          <p:nvPr/>
        </p:nvSpPr>
        <p:spPr>
          <a:xfrm>
            <a:off x="714348" y="357166"/>
            <a:ext cx="3714776" cy="369332"/>
          </a:xfrm>
          <a:prstGeom prst="rect">
            <a:avLst/>
          </a:prstGeom>
          <a:noFill/>
        </p:spPr>
        <p:txBody>
          <a:bodyPr wrap="square" rtlCol="1">
            <a:spAutoFit/>
          </a:bodyPr>
          <a:lstStyle/>
          <a:p>
            <a:r>
              <a:rPr lang="en-US" dirty="0" smtClean="0">
                <a:solidFill>
                  <a:schemeClr val="bg1"/>
                </a:solidFill>
              </a:rPr>
              <a:t>Joints design</a:t>
            </a:r>
            <a:endParaRPr lang="ar-SA"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training.ce.washington.edu/pgi/Modules/07_construction/Images/main_pictures_rigid/dowel_basket1.jpg"/>
          <p:cNvPicPr/>
          <p:nvPr/>
        </p:nvPicPr>
        <p:blipFill>
          <a:blip r:embed="rId2" cstate="print"/>
          <a:srcRect/>
          <a:stretch>
            <a:fillRect/>
          </a:stretch>
        </p:blipFill>
        <p:spPr bwMode="auto">
          <a:xfrm>
            <a:off x="4714876" y="857232"/>
            <a:ext cx="3929090" cy="2786082"/>
          </a:xfrm>
          <a:prstGeom prst="rect">
            <a:avLst/>
          </a:prstGeom>
          <a:noFill/>
          <a:ln w="9525">
            <a:solidFill>
              <a:schemeClr val="tx1"/>
            </a:solidFill>
            <a:miter lim="800000"/>
            <a:headEnd/>
            <a:tailEnd/>
          </a:ln>
        </p:spPr>
      </p:pic>
      <p:pic>
        <p:nvPicPr>
          <p:cNvPr id="3" name="صورة 2" descr="http://training.ce.washington.edu/pgi/Modules/07_construction/Images/main_pictures_rigid/chairs2.jpg"/>
          <p:cNvPicPr/>
          <p:nvPr/>
        </p:nvPicPr>
        <p:blipFill>
          <a:blip r:embed="rId3"/>
          <a:srcRect/>
          <a:stretch>
            <a:fillRect/>
          </a:stretch>
        </p:blipFill>
        <p:spPr bwMode="auto">
          <a:xfrm>
            <a:off x="4714876" y="3786190"/>
            <a:ext cx="3929090" cy="2786082"/>
          </a:xfrm>
          <a:prstGeom prst="rect">
            <a:avLst/>
          </a:prstGeom>
          <a:noFill/>
          <a:ln w="9525">
            <a:solidFill>
              <a:schemeClr val="tx1"/>
            </a:solidFill>
            <a:miter lim="800000"/>
            <a:headEnd/>
            <a:tailEnd/>
          </a:ln>
        </p:spPr>
      </p:pic>
      <p:sp>
        <p:nvSpPr>
          <p:cNvPr id="4" name="مربع نص 3"/>
          <p:cNvSpPr txBox="1"/>
          <p:nvPr/>
        </p:nvSpPr>
        <p:spPr>
          <a:xfrm>
            <a:off x="5000628" y="428604"/>
            <a:ext cx="3500462" cy="369332"/>
          </a:xfrm>
          <a:prstGeom prst="rect">
            <a:avLst/>
          </a:prstGeom>
          <a:noFill/>
        </p:spPr>
        <p:txBody>
          <a:bodyPr wrap="square" rtlCol="1">
            <a:spAutoFit/>
          </a:bodyPr>
          <a:lstStyle/>
          <a:p>
            <a:pPr algn="ctr"/>
            <a:r>
              <a:rPr lang="en-US" dirty="0" smtClean="0"/>
              <a:t>Dowel bars</a:t>
            </a:r>
            <a:endParaRPr lang="ar-SA" dirty="0"/>
          </a:p>
        </p:txBody>
      </p:sp>
      <p:sp>
        <p:nvSpPr>
          <p:cNvPr id="5" name="مربع نص 4"/>
          <p:cNvSpPr txBox="1"/>
          <p:nvPr/>
        </p:nvSpPr>
        <p:spPr>
          <a:xfrm>
            <a:off x="2786050" y="5643578"/>
            <a:ext cx="3071834" cy="369332"/>
          </a:xfrm>
          <a:prstGeom prst="rect">
            <a:avLst/>
          </a:prstGeom>
          <a:noFill/>
        </p:spPr>
        <p:txBody>
          <a:bodyPr wrap="square" rtlCol="1">
            <a:spAutoFit/>
          </a:bodyPr>
          <a:lstStyle/>
          <a:p>
            <a:r>
              <a:rPr lang="en-US" dirty="0" smtClean="0"/>
              <a:t>Shrinkage steel</a:t>
            </a:r>
            <a:endParaRPr lang="ar-SA" dirty="0"/>
          </a:p>
        </p:txBody>
      </p:sp>
      <p:pic>
        <p:nvPicPr>
          <p:cNvPr id="6" name="صورة 5" descr="http://training.ce.washington.edu/pgi/Modules/07_construction/Images/main_pictures_rigid/tie_bar_inserter2.jpg"/>
          <p:cNvPicPr/>
          <p:nvPr/>
        </p:nvPicPr>
        <p:blipFill>
          <a:blip r:embed="rId4"/>
          <a:srcRect/>
          <a:stretch>
            <a:fillRect/>
          </a:stretch>
        </p:blipFill>
        <p:spPr bwMode="auto">
          <a:xfrm>
            <a:off x="571472" y="1928802"/>
            <a:ext cx="3929090" cy="2857520"/>
          </a:xfrm>
          <a:prstGeom prst="rect">
            <a:avLst/>
          </a:prstGeom>
          <a:noFill/>
          <a:ln w="9525">
            <a:solidFill>
              <a:schemeClr val="tx1"/>
            </a:solidFill>
            <a:miter lim="800000"/>
            <a:headEnd/>
            <a:tailEnd/>
          </a:ln>
        </p:spPr>
      </p:pic>
      <p:sp>
        <p:nvSpPr>
          <p:cNvPr id="7" name="مربع نص 6"/>
          <p:cNvSpPr txBox="1"/>
          <p:nvPr/>
        </p:nvSpPr>
        <p:spPr>
          <a:xfrm>
            <a:off x="642910" y="1500174"/>
            <a:ext cx="3357586" cy="369332"/>
          </a:xfrm>
          <a:prstGeom prst="rect">
            <a:avLst/>
          </a:prstGeom>
          <a:noFill/>
        </p:spPr>
        <p:txBody>
          <a:bodyPr wrap="square" rtlCol="1">
            <a:spAutoFit/>
          </a:bodyPr>
          <a:lstStyle/>
          <a:p>
            <a:r>
              <a:rPr lang="en-US" dirty="0" smtClean="0"/>
              <a:t>Tying bars</a:t>
            </a:r>
            <a:endParaRPr lang="ar-SA" dirty="0"/>
          </a:p>
        </p:txBody>
      </p:sp>
      <p:sp>
        <p:nvSpPr>
          <p:cNvPr id="8" name="مربع نص 7"/>
          <p:cNvSpPr txBox="1"/>
          <p:nvPr/>
        </p:nvSpPr>
        <p:spPr>
          <a:xfrm>
            <a:off x="395536" y="639691"/>
            <a:ext cx="5143536" cy="523220"/>
          </a:xfrm>
          <a:prstGeom prst="rect">
            <a:avLst/>
          </a:prstGeom>
          <a:noFill/>
        </p:spPr>
        <p:txBody>
          <a:bodyPr wrap="square" rtlCol="1">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Rigid pavement execution </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training.ce.washington.edu/pgi/Modules/07_construction/Images/main_pictures_rigid/placement1.jpg"/>
          <p:cNvPicPr/>
          <p:nvPr/>
        </p:nvPicPr>
        <p:blipFill>
          <a:blip r:embed="rId2" cstate="print"/>
          <a:srcRect/>
          <a:stretch>
            <a:fillRect/>
          </a:stretch>
        </p:blipFill>
        <p:spPr bwMode="auto">
          <a:xfrm>
            <a:off x="785786" y="642918"/>
            <a:ext cx="4615180" cy="2811780"/>
          </a:xfrm>
          <a:prstGeom prst="rect">
            <a:avLst/>
          </a:prstGeom>
          <a:noFill/>
          <a:ln w="9525">
            <a:solidFill>
              <a:schemeClr val="tx1"/>
            </a:solidFill>
            <a:miter lim="800000"/>
            <a:headEnd/>
            <a:tailEnd/>
          </a:ln>
        </p:spPr>
      </p:pic>
      <p:pic>
        <p:nvPicPr>
          <p:cNvPr id="3" name="صورة 2" descr="http://training.ce.washington.edu/pgi/Modules/07_construction/Images/main_pictures_rigid/placement2.jpg"/>
          <p:cNvPicPr/>
          <p:nvPr/>
        </p:nvPicPr>
        <p:blipFill>
          <a:blip r:embed="rId3"/>
          <a:srcRect/>
          <a:stretch>
            <a:fillRect/>
          </a:stretch>
        </p:blipFill>
        <p:spPr bwMode="auto">
          <a:xfrm>
            <a:off x="3643306" y="3143248"/>
            <a:ext cx="4612005" cy="2814320"/>
          </a:xfrm>
          <a:prstGeom prst="rect">
            <a:avLst/>
          </a:prstGeom>
          <a:noFill/>
          <a:ln w="9525">
            <a:solidFill>
              <a:schemeClr val="tx1"/>
            </a:solidFill>
            <a:miter lim="800000"/>
            <a:headEnd/>
            <a:tailEnd/>
          </a:ln>
        </p:spPr>
      </p:pic>
      <p:sp>
        <p:nvSpPr>
          <p:cNvPr id="4" name="TextBox 3"/>
          <p:cNvSpPr txBox="1"/>
          <p:nvPr/>
        </p:nvSpPr>
        <p:spPr>
          <a:xfrm>
            <a:off x="5724128" y="1052736"/>
            <a:ext cx="3672408" cy="523220"/>
          </a:xfrm>
          <a:prstGeom prst="rect">
            <a:avLst/>
          </a:prstGeom>
          <a:noFill/>
        </p:spPr>
        <p:txBody>
          <a:bodyPr wrap="square" rtlCol="1">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Concrete placement</a:t>
            </a:r>
            <a:endParaRPr lang="ar-JO"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training.ce.washington.edu/pgi/Modules/07_construction/Images/main_pictures_rigid/small_screed.JPG"/>
          <p:cNvPicPr/>
          <p:nvPr/>
        </p:nvPicPr>
        <p:blipFill>
          <a:blip r:embed="rId2"/>
          <a:srcRect/>
          <a:stretch>
            <a:fillRect/>
          </a:stretch>
        </p:blipFill>
        <p:spPr bwMode="auto">
          <a:xfrm>
            <a:off x="500034" y="642918"/>
            <a:ext cx="4688840" cy="2997835"/>
          </a:xfrm>
          <a:prstGeom prst="rect">
            <a:avLst/>
          </a:prstGeom>
          <a:noFill/>
          <a:ln w="9525">
            <a:solidFill>
              <a:schemeClr val="tx1"/>
            </a:solidFill>
            <a:miter lim="800000"/>
            <a:headEnd/>
            <a:tailEnd/>
          </a:ln>
        </p:spPr>
      </p:pic>
      <p:pic>
        <p:nvPicPr>
          <p:cNvPr id="3" name="صورة 2" descr="http://training.ce.washington.edu/pgi/Modules/07_construction/Images/main_pictures_rigid/vibrator1.jpg"/>
          <p:cNvPicPr/>
          <p:nvPr/>
        </p:nvPicPr>
        <p:blipFill>
          <a:blip r:embed="rId3"/>
          <a:srcRect/>
          <a:stretch>
            <a:fillRect/>
          </a:stretch>
        </p:blipFill>
        <p:spPr bwMode="auto">
          <a:xfrm>
            <a:off x="4071934" y="3214686"/>
            <a:ext cx="4714908" cy="3000396"/>
          </a:xfrm>
          <a:prstGeom prst="rect">
            <a:avLst/>
          </a:prstGeom>
          <a:noFill/>
          <a:ln w="9525">
            <a:solidFill>
              <a:schemeClr val="tx1"/>
            </a:solidFill>
            <a:miter lim="800000"/>
            <a:headEnd/>
            <a:tailEnd/>
          </a:ln>
        </p:spPr>
      </p:pic>
      <p:sp>
        <p:nvSpPr>
          <p:cNvPr id="4" name="مربع نص 3"/>
          <p:cNvSpPr txBox="1"/>
          <p:nvPr/>
        </p:nvSpPr>
        <p:spPr>
          <a:xfrm>
            <a:off x="5500694" y="1071546"/>
            <a:ext cx="3286148" cy="523220"/>
          </a:xfrm>
          <a:prstGeom prst="rect">
            <a:avLst/>
          </a:prstGeom>
          <a:noFill/>
        </p:spPr>
        <p:txBody>
          <a:bodyPr wrap="square" rtlCol="1">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Vibrating</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training.ce.washington.edu/pgi/Modules/07_construction/Images/main_pictures_rigid/texture_tine.jpg"/>
          <p:cNvPicPr/>
          <p:nvPr/>
        </p:nvPicPr>
        <p:blipFill>
          <a:blip r:embed="rId2"/>
          <a:srcRect/>
          <a:stretch>
            <a:fillRect/>
          </a:stretch>
        </p:blipFill>
        <p:spPr bwMode="auto">
          <a:xfrm>
            <a:off x="4572000" y="500042"/>
            <a:ext cx="4143404" cy="2500330"/>
          </a:xfrm>
          <a:prstGeom prst="rect">
            <a:avLst/>
          </a:prstGeom>
          <a:noFill/>
          <a:ln w="9525">
            <a:solidFill>
              <a:schemeClr val="tx1"/>
            </a:solidFill>
            <a:miter lim="800000"/>
            <a:headEnd/>
            <a:tailEnd/>
          </a:ln>
        </p:spPr>
      </p:pic>
      <p:pic>
        <p:nvPicPr>
          <p:cNvPr id="3" name="صورة 2" descr="http://training.ce.washington.edu/pgi/Modules/07_construction/Images/main_pictures_rigid/joint_saw2.jpg"/>
          <p:cNvPicPr/>
          <p:nvPr/>
        </p:nvPicPr>
        <p:blipFill>
          <a:blip r:embed="rId3"/>
          <a:srcRect/>
          <a:stretch>
            <a:fillRect/>
          </a:stretch>
        </p:blipFill>
        <p:spPr bwMode="auto">
          <a:xfrm>
            <a:off x="1071538" y="2285992"/>
            <a:ext cx="4071966" cy="2571768"/>
          </a:xfrm>
          <a:prstGeom prst="rect">
            <a:avLst/>
          </a:prstGeom>
          <a:noFill/>
          <a:ln w="9525">
            <a:solidFill>
              <a:schemeClr val="tx1"/>
            </a:solidFill>
            <a:miter lim="800000"/>
            <a:headEnd/>
            <a:tailEnd/>
          </a:ln>
        </p:spPr>
      </p:pic>
      <p:pic>
        <p:nvPicPr>
          <p:cNvPr id="4" name="صورة 3" descr="http://training.ce.washington.edu/pgi/Modules/07_construction/Images/main_pictures_rigid/span_saw.JPG"/>
          <p:cNvPicPr/>
          <p:nvPr/>
        </p:nvPicPr>
        <p:blipFill>
          <a:blip r:embed="rId4"/>
          <a:srcRect/>
          <a:stretch>
            <a:fillRect/>
          </a:stretch>
        </p:blipFill>
        <p:spPr bwMode="auto">
          <a:xfrm>
            <a:off x="4429124" y="3929066"/>
            <a:ext cx="4000528" cy="2571768"/>
          </a:xfrm>
          <a:prstGeom prst="rect">
            <a:avLst/>
          </a:prstGeom>
          <a:noFill/>
          <a:ln w="9525">
            <a:solidFill>
              <a:schemeClr val="tx1"/>
            </a:solidFill>
            <a:miter lim="800000"/>
            <a:headEnd/>
            <a:tailEnd/>
          </a:ln>
        </p:spPr>
      </p:pic>
      <p:sp>
        <p:nvSpPr>
          <p:cNvPr id="5" name="مربع نص 4"/>
          <p:cNvSpPr txBox="1"/>
          <p:nvPr/>
        </p:nvSpPr>
        <p:spPr>
          <a:xfrm>
            <a:off x="500034" y="785794"/>
            <a:ext cx="3857652" cy="523220"/>
          </a:xfrm>
          <a:prstGeom prst="rect">
            <a:avLst/>
          </a:prstGeom>
          <a:noFill/>
        </p:spPr>
        <p:txBody>
          <a:bodyPr wrap="square" rtlCol="1">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Finishing and sawing</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training.ce.washington.edu/pgi/Modules/07_construction/Images/main_pictures_rigid/hand_curing2.JPG"/>
          <p:cNvPicPr/>
          <p:nvPr/>
        </p:nvPicPr>
        <p:blipFill>
          <a:blip r:embed="rId2"/>
          <a:srcRect/>
          <a:stretch>
            <a:fillRect/>
          </a:stretch>
        </p:blipFill>
        <p:spPr bwMode="auto">
          <a:xfrm>
            <a:off x="3857620" y="714356"/>
            <a:ext cx="4714908" cy="3429024"/>
          </a:xfrm>
          <a:prstGeom prst="rect">
            <a:avLst/>
          </a:prstGeom>
          <a:noFill/>
          <a:ln w="9525">
            <a:solidFill>
              <a:schemeClr val="tx1"/>
            </a:solidFill>
            <a:miter lim="800000"/>
            <a:headEnd/>
            <a:tailEnd/>
          </a:ln>
        </p:spPr>
      </p:pic>
      <p:pic>
        <p:nvPicPr>
          <p:cNvPr id="3" name="صورة 2" descr="http://training.ce.washington.edu/pgi/Modules/07_construction/Images/main_pictures_rigid/joint_seal.JPG"/>
          <p:cNvPicPr/>
          <p:nvPr/>
        </p:nvPicPr>
        <p:blipFill>
          <a:blip r:embed="rId3" cstate="print"/>
          <a:srcRect/>
          <a:stretch>
            <a:fillRect/>
          </a:stretch>
        </p:blipFill>
        <p:spPr bwMode="auto">
          <a:xfrm>
            <a:off x="500034" y="3571876"/>
            <a:ext cx="4597400" cy="2865120"/>
          </a:xfrm>
          <a:prstGeom prst="rect">
            <a:avLst/>
          </a:prstGeom>
          <a:noFill/>
          <a:ln w="9525">
            <a:solidFill>
              <a:schemeClr val="tx1"/>
            </a:solidFill>
            <a:miter lim="800000"/>
            <a:headEnd/>
            <a:tailEnd/>
          </a:ln>
        </p:spPr>
      </p:pic>
      <p:sp>
        <p:nvSpPr>
          <p:cNvPr id="4" name="مربع نص 3"/>
          <p:cNvSpPr txBox="1"/>
          <p:nvPr/>
        </p:nvSpPr>
        <p:spPr>
          <a:xfrm>
            <a:off x="395536" y="1268760"/>
            <a:ext cx="3286148" cy="1077218"/>
          </a:xfrm>
          <a:prstGeom prst="rect">
            <a:avLst/>
          </a:prstGeom>
          <a:noFill/>
        </p:spPr>
        <p:txBody>
          <a:bodyPr wrap="square" rtlCol="1">
            <a:spAutoFit/>
          </a:bodyPr>
          <a:lstStyle/>
          <a:p>
            <a:r>
              <a:rPr lang="en-US"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Concrete and joints sealing</a:t>
            </a:r>
            <a:endParaRPr lang="ar-S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14348" y="2643182"/>
            <a:ext cx="7643866" cy="1200329"/>
          </a:xfrm>
          <a:prstGeom prst="rect">
            <a:avLst/>
          </a:prstGeom>
          <a:noFill/>
        </p:spPr>
        <p:txBody>
          <a:bodyPr wrap="square" rtlCol="1">
            <a:spAutoFit/>
          </a:bodyPr>
          <a:lstStyle/>
          <a:p>
            <a:pPr algn="ctr"/>
            <a:r>
              <a:rPr lang="en-US" sz="7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Slope stability</a:t>
            </a:r>
            <a:endParaRPr lang="ar-SA"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785786" y="400864"/>
            <a:ext cx="7143768" cy="8785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50000"/>
              </a:lnSpc>
              <a:spcBef>
                <a:spcPct val="0"/>
              </a:spcBef>
              <a:spcAft>
                <a:spcPct val="0"/>
              </a:spcAft>
              <a:buClrTx/>
              <a:buSzTx/>
              <a:buFontTx/>
              <a:buNone/>
              <a:tabLst/>
            </a:pPr>
            <a:r>
              <a:rPr kumimoji="0" lang="en-US" b="0" i="0" u="none" strike="noStrike" cap="none" normalizeH="0" baseline="0" dirty="0" err="1" smtClean="0">
                <a:ln>
                  <a:noFill/>
                </a:ln>
                <a:effectLst/>
                <a:latin typeface="Calibri" pitchFamily="34" charset="0"/>
                <a:ea typeface="Times New Roman" pitchFamily="18" charset="0"/>
                <a:cs typeface="Calibri" pitchFamily="34" charset="0"/>
              </a:rPr>
              <a:t>Burqa</a:t>
            </a:r>
            <a:r>
              <a:rPr kumimoji="0" lang="en-US" b="0" i="0" u="none" strike="noStrike" cap="none" normalizeH="0" baseline="0" dirty="0" smtClean="0">
                <a:ln>
                  <a:noFill/>
                </a:ln>
                <a:effectLst/>
                <a:latin typeface="Calibri" pitchFamily="34" charset="0"/>
                <a:ea typeface="Times New Roman" pitchFamily="18" charset="0"/>
                <a:cs typeface="Calibri" pitchFamily="34" charset="0"/>
              </a:rPr>
              <a:t> intersection located In segment 4 at stations (from 5+100 to 8+200) and the type of soil as the following table</a:t>
            </a:r>
            <a:endParaRPr kumimoji="0" lang="en-US" b="0" i="0" u="none" strike="noStrike" cap="none" normalizeH="0" baseline="0" dirty="0" smtClean="0">
              <a:ln>
                <a:noFill/>
              </a:ln>
              <a:effectLst/>
              <a:latin typeface="Arial" pitchFamily="34" charset="0"/>
              <a:cs typeface="Arial" pitchFamily="34" charset="0"/>
            </a:endParaRPr>
          </a:p>
        </p:txBody>
      </p:sp>
      <p:graphicFrame>
        <p:nvGraphicFramePr>
          <p:cNvPr id="5" name="جدول 4"/>
          <p:cNvGraphicFramePr>
            <a:graphicFrameLocks noGrp="1"/>
          </p:cNvGraphicFramePr>
          <p:nvPr>
            <p:extLst>
              <p:ext uri="{D42A27DB-BD31-4B8C-83A1-F6EECF244321}">
                <p14:modId xmlns:p14="http://schemas.microsoft.com/office/powerpoint/2010/main" val="2198815787"/>
              </p:ext>
            </p:extLst>
          </p:nvPr>
        </p:nvGraphicFramePr>
        <p:xfrm>
          <a:off x="323528" y="1681199"/>
          <a:ext cx="8429683" cy="5060169"/>
        </p:xfrm>
        <a:graphic>
          <a:graphicData uri="http://schemas.openxmlformats.org/drawingml/2006/table">
            <a:tbl>
              <a:tblPr/>
              <a:tblGrid>
                <a:gridCol w="497367"/>
                <a:gridCol w="536814"/>
                <a:gridCol w="497367"/>
                <a:gridCol w="494272"/>
                <a:gridCol w="2247039"/>
                <a:gridCol w="543775"/>
                <a:gridCol w="881025"/>
                <a:gridCol w="548415"/>
                <a:gridCol w="986994"/>
                <a:gridCol w="657480"/>
                <a:gridCol w="539135"/>
              </a:tblGrid>
              <a:tr h="536617">
                <a:tc rowSpan="2">
                  <a:txBody>
                    <a:bodyPr/>
                    <a:lstStyle/>
                    <a:p>
                      <a:pPr algn="ctr">
                        <a:lnSpc>
                          <a:spcPct val="150000"/>
                        </a:lnSpc>
                        <a:spcAft>
                          <a:spcPts val="0"/>
                        </a:spcAft>
                        <a:tabLst>
                          <a:tab pos="1757680" algn="l"/>
                        </a:tabLst>
                      </a:pPr>
                      <a:r>
                        <a:rPr lang="en-US" sz="1000" dirty="0">
                          <a:solidFill>
                            <a:schemeClr val="tx1"/>
                          </a:solidFill>
                          <a:latin typeface="Calibri"/>
                          <a:ea typeface="Times New Roman"/>
                          <a:cs typeface="Courier New"/>
                        </a:rPr>
                        <a:t>No.</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Station (m)</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tabLst>
                          <a:tab pos="1757680" algn="l"/>
                        </a:tabLst>
                      </a:pPr>
                      <a:r>
                        <a:rPr lang="en-US" sz="1000" dirty="0">
                          <a:solidFill>
                            <a:schemeClr val="tx1"/>
                          </a:solidFill>
                          <a:latin typeface="Calibri"/>
                          <a:ea typeface="Times New Roman"/>
                          <a:cs typeface="Courier New"/>
                        </a:rPr>
                        <a:t>Depth (m)</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SA"/>
                    </a:p>
                  </a:txBody>
                  <a:tcPr/>
                </a:tc>
                <a:tc rowSpan="2">
                  <a:txBody>
                    <a:bodyPr/>
                    <a:lstStyle/>
                    <a:p>
                      <a:pPr algn="ctr">
                        <a:lnSpc>
                          <a:spcPct val="150000"/>
                        </a:lnSpc>
                        <a:spcAft>
                          <a:spcPts val="0"/>
                        </a:spcAft>
                        <a:tabLst>
                          <a:tab pos="1757680" algn="l"/>
                        </a:tabLst>
                      </a:pPr>
                      <a:r>
                        <a:rPr lang="en-US" sz="1000" dirty="0">
                          <a:solidFill>
                            <a:schemeClr val="tx1"/>
                          </a:solidFill>
                          <a:latin typeface="Calibri"/>
                          <a:ea typeface="Calibri"/>
                          <a:cs typeface="Courier New"/>
                        </a:rPr>
                        <a:t>Description</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W (%)</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1757680" algn="l"/>
                        </a:tabLst>
                      </a:pPr>
                      <a:r>
                        <a:rPr lang="en-US" sz="1000" dirty="0">
                          <a:solidFill>
                            <a:schemeClr val="tx1"/>
                          </a:solidFill>
                          <a:latin typeface="Calibri"/>
                          <a:ea typeface="Times New Roman"/>
                          <a:cs typeface="Courier New"/>
                        </a:rPr>
                        <a:t>Finer sieve #200 (%)</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1757680" algn="l"/>
                        </a:tabLst>
                      </a:pPr>
                      <a:r>
                        <a:rPr lang="en-US" sz="1000" dirty="0">
                          <a:solidFill>
                            <a:schemeClr val="tx1"/>
                          </a:solidFill>
                          <a:latin typeface="Calibri"/>
                          <a:ea typeface="Times New Roman"/>
                          <a:cs typeface="Courier New"/>
                        </a:rPr>
                        <a:t>PI</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MDD (g/cm</a:t>
                      </a:r>
                      <a:r>
                        <a:rPr lang="en-US" sz="1000" baseline="30000">
                          <a:solidFill>
                            <a:schemeClr val="tx1"/>
                          </a:solidFill>
                          <a:latin typeface="Calibri"/>
                          <a:ea typeface="Times New Roman"/>
                          <a:cs typeface="Courier New"/>
                        </a:rPr>
                        <a:t>3</a:t>
                      </a:r>
                      <a:r>
                        <a:rPr lang="en-US" sz="1000">
                          <a:solidFill>
                            <a:schemeClr val="tx1"/>
                          </a:solidFill>
                          <a:latin typeface="Calibri"/>
                          <a:ea typeface="Times New Roman"/>
                          <a:cs typeface="Courier New"/>
                        </a:rPr>
                        <a:t>)</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O.M.C (%)</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CBR (%)</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444">
                <a:tc vMerge="1">
                  <a:txBody>
                    <a:bodyPr/>
                    <a:lstStyle/>
                    <a:p>
                      <a:pPr rtl="1"/>
                      <a:endParaRPr lang="ar-SA"/>
                    </a:p>
                  </a:txBody>
                  <a:tcPr/>
                </a:tc>
                <a:tc vMerge="1">
                  <a:txBody>
                    <a:bodyPr/>
                    <a:lstStyle/>
                    <a:p>
                      <a:pPr rtl="1"/>
                      <a:endParaRPr lang="ar-SA"/>
                    </a:p>
                  </a:txBody>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From</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To</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c vMerge="1">
                  <a:txBody>
                    <a:bodyPr/>
                    <a:lstStyle/>
                    <a:p>
                      <a:pPr rtl="1"/>
                      <a:endParaRPr lang="ar-SA"/>
                    </a:p>
                  </a:txBody>
                  <a:tcPr/>
                </a:tc>
              </a:tr>
              <a:tr h="565444">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14</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5+100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0.25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1.60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dirty="0">
                          <a:solidFill>
                            <a:schemeClr val="tx1"/>
                          </a:solidFill>
                          <a:latin typeface="Calibri"/>
                          <a:ea typeface="Calibri"/>
                          <a:cs typeface="Courier New"/>
                        </a:rPr>
                        <a:t>White formation of medium hard marlstone</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dirty="0">
                          <a:solidFill>
                            <a:schemeClr val="tx1"/>
                          </a:solidFill>
                          <a:latin typeface="Calibri"/>
                          <a:ea typeface="Times New Roman"/>
                          <a:cs typeface="Courier New"/>
                        </a:rPr>
                        <a:t>8.5</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17.0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2.50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1.810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7.4</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45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444">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5+510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0.25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2.00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dirty="0">
                          <a:solidFill>
                            <a:schemeClr val="tx1"/>
                          </a:solidFill>
                          <a:latin typeface="Calibri"/>
                          <a:ea typeface="Calibri"/>
                          <a:cs typeface="Courier New"/>
                        </a:rPr>
                        <a:t>Light brown </a:t>
                      </a:r>
                      <a:r>
                        <a:rPr lang="en-US" sz="1000" dirty="0" err="1">
                          <a:solidFill>
                            <a:schemeClr val="tx1"/>
                          </a:solidFill>
                          <a:latin typeface="Calibri"/>
                          <a:ea typeface="Calibri"/>
                          <a:cs typeface="Courier New"/>
                        </a:rPr>
                        <a:t>silty</a:t>
                      </a:r>
                      <a:r>
                        <a:rPr lang="en-US" sz="1000" dirty="0">
                          <a:solidFill>
                            <a:schemeClr val="tx1"/>
                          </a:solidFill>
                          <a:latin typeface="Calibri"/>
                          <a:ea typeface="Calibri"/>
                          <a:cs typeface="Courier New"/>
                        </a:rPr>
                        <a:t> clay mixed with very hard </a:t>
                      </a:r>
                      <a:r>
                        <a:rPr lang="en-US" sz="1000" dirty="0" err="1">
                          <a:solidFill>
                            <a:schemeClr val="tx1"/>
                          </a:solidFill>
                          <a:latin typeface="Calibri"/>
                          <a:ea typeface="Calibri"/>
                          <a:cs typeface="Courier New"/>
                        </a:rPr>
                        <a:t>chert</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9.4</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dirty="0">
                          <a:solidFill>
                            <a:schemeClr val="tx1"/>
                          </a:solidFill>
                          <a:latin typeface="Calibri"/>
                          <a:ea typeface="Times New Roman"/>
                          <a:cs typeface="Courier New"/>
                        </a:rPr>
                        <a:t>27.3</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26.50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1.937</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7.4</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444">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16</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6+500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0.25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2.00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dirty="0">
                          <a:solidFill>
                            <a:schemeClr val="tx1"/>
                          </a:solidFill>
                          <a:latin typeface="Calibri"/>
                          <a:ea typeface="Calibri"/>
                          <a:cs typeface="Courier New"/>
                        </a:rPr>
                        <a:t>Light brown </a:t>
                      </a:r>
                      <a:r>
                        <a:rPr lang="en-US" sz="1000" dirty="0" err="1">
                          <a:solidFill>
                            <a:schemeClr val="tx1"/>
                          </a:solidFill>
                          <a:latin typeface="Calibri"/>
                          <a:ea typeface="Calibri"/>
                          <a:cs typeface="Courier New"/>
                        </a:rPr>
                        <a:t>silty</a:t>
                      </a:r>
                      <a:r>
                        <a:rPr lang="en-US" sz="1000" dirty="0">
                          <a:solidFill>
                            <a:schemeClr val="tx1"/>
                          </a:solidFill>
                          <a:latin typeface="Calibri"/>
                          <a:ea typeface="Calibri"/>
                          <a:cs typeface="Courier New"/>
                        </a:rPr>
                        <a:t> clay with little boulders and organic matters</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14.3</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46.0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12.50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1.900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14.2</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444">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17</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7+000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0.25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2.00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dirty="0">
                          <a:solidFill>
                            <a:schemeClr val="tx1"/>
                          </a:solidFill>
                          <a:latin typeface="Calibri"/>
                          <a:ea typeface="Calibri"/>
                          <a:cs typeface="Courier New"/>
                        </a:rPr>
                        <a:t>Light brown </a:t>
                      </a:r>
                      <a:r>
                        <a:rPr lang="en-US" sz="1000" dirty="0" err="1">
                          <a:solidFill>
                            <a:schemeClr val="tx1"/>
                          </a:solidFill>
                          <a:latin typeface="Calibri"/>
                          <a:ea typeface="Calibri"/>
                          <a:cs typeface="Courier New"/>
                        </a:rPr>
                        <a:t>silty</a:t>
                      </a:r>
                      <a:r>
                        <a:rPr lang="en-US" sz="1000" dirty="0">
                          <a:solidFill>
                            <a:schemeClr val="tx1"/>
                          </a:solidFill>
                          <a:latin typeface="Calibri"/>
                          <a:ea typeface="Calibri"/>
                          <a:cs typeface="Courier New"/>
                        </a:rPr>
                        <a:t> clay with little boulders and organic matters</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14.5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78.0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12.50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1.642</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15.5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3</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444">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18</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7+500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0.25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2.00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dirty="0">
                          <a:solidFill>
                            <a:schemeClr val="tx1"/>
                          </a:solidFill>
                          <a:latin typeface="Calibri"/>
                          <a:ea typeface="Calibri"/>
                          <a:cs typeface="Courier New"/>
                        </a:rPr>
                        <a:t>Light brown </a:t>
                      </a:r>
                      <a:r>
                        <a:rPr lang="en-US" sz="1000" dirty="0" err="1">
                          <a:solidFill>
                            <a:schemeClr val="tx1"/>
                          </a:solidFill>
                          <a:latin typeface="Calibri"/>
                          <a:ea typeface="Calibri"/>
                          <a:cs typeface="Courier New"/>
                        </a:rPr>
                        <a:t>silty</a:t>
                      </a:r>
                      <a:r>
                        <a:rPr lang="en-US" sz="1000" dirty="0">
                          <a:solidFill>
                            <a:schemeClr val="tx1"/>
                          </a:solidFill>
                          <a:latin typeface="Calibri"/>
                          <a:ea typeface="Calibri"/>
                          <a:cs typeface="Courier New"/>
                        </a:rPr>
                        <a:t> clay with little boulders and organic matters</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14</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81.0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12.70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1.638</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15.0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3</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444">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19</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8+000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0.25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2.00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Calibri"/>
                          <a:cs typeface="Courier New"/>
                        </a:rPr>
                        <a:t>Light brown silty clay with little boulders and organic matters</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14.3</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80.0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12.20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1.645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15.3</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3</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444">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20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8+200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0.37</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dirty="0">
                          <a:solidFill>
                            <a:schemeClr val="tx1"/>
                          </a:solidFill>
                          <a:latin typeface="Calibri"/>
                          <a:ea typeface="Times New Roman"/>
                          <a:cs typeface="Courier New"/>
                        </a:rPr>
                        <a:t>2.00</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dirty="0">
                          <a:solidFill>
                            <a:schemeClr val="tx1"/>
                          </a:solidFill>
                          <a:latin typeface="Calibri"/>
                          <a:ea typeface="Calibri"/>
                          <a:cs typeface="Courier New"/>
                        </a:rPr>
                        <a:t>Light brown </a:t>
                      </a:r>
                      <a:r>
                        <a:rPr lang="en-US" sz="1000" dirty="0" err="1">
                          <a:solidFill>
                            <a:schemeClr val="tx1"/>
                          </a:solidFill>
                          <a:latin typeface="Calibri"/>
                          <a:ea typeface="Calibri"/>
                          <a:cs typeface="Courier New"/>
                        </a:rPr>
                        <a:t>silty</a:t>
                      </a:r>
                      <a:r>
                        <a:rPr lang="en-US" sz="1000" dirty="0">
                          <a:solidFill>
                            <a:schemeClr val="tx1"/>
                          </a:solidFill>
                          <a:latin typeface="Calibri"/>
                          <a:ea typeface="Calibri"/>
                          <a:cs typeface="Courier New"/>
                        </a:rPr>
                        <a:t> clay with very little boulders</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22</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90.0</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dirty="0">
                          <a:solidFill>
                            <a:schemeClr val="tx1"/>
                          </a:solidFill>
                          <a:latin typeface="Calibri"/>
                          <a:ea typeface="Times New Roman"/>
                          <a:cs typeface="Courier New"/>
                        </a:rPr>
                        <a:t>22.00</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1.635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a:solidFill>
                            <a:schemeClr val="tx1"/>
                          </a:solidFill>
                          <a:latin typeface="Calibri"/>
                          <a:ea typeface="Times New Roman"/>
                          <a:cs typeface="Courier New"/>
                        </a:rPr>
                        <a:t>23.5</a:t>
                      </a:r>
                      <a:endParaRPr lang="en-US" sz="105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1757680" algn="l"/>
                        </a:tabLst>
                      </a:pPr>
                      <a:r>
                        <a:rPr lang="en-US" sz="1000" dirty="0">
                          <a:solidFill>
                            <a:schemeClr val="tx1"/>
                          </a:solidFill>
                          <a:latin typeface="Calibri"/>
                          <a:ea typeface="Times New Roman"/>
                          <a:cs typeface="Courier New"/>
                        </a:rPr>
                        <a:t>2</a:t>
                      </a:r>
                      <a:endParaRPr lang="en-US" sz="1050" dirty="0">
                        <a:solidFill>
                          <a:schemeClr val="tx1"/>
                        </a:solidFill>
                        <a:latin typeface="Calibri"/>
                        <a:ea typeface="Calibri"/>
                        <a:cs typeface="Arial"/>
                      </a:endParaRPr>
                    </a:p>
                  </a:txBody>
                  <a:tcPr marL="60412" marR="6041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descr="ak5.bmp"/>
          <p:cNvPicPr/>
          <p:nvPr/>
        </p:nvPicPr>
        <p:blipFill>
          <a:blip r:embed="rId2"/>
          <a:stretch>
            <a:fillRect/>
          </a:stretch>
        </p:blipFill>
        <p:spPr>
          <a:xfrm>
            <a:off x="3000364" y="571480"/>
            <a:ext cx="5890710" cy="2714644"/>
          </a:xfrm>
          <a:prstGeom prst="rect">
            <a:avLst/>
          </a:prstGeom>
          <a:ln>
            <a:solidFill>
              <a:schemeClr val="tx1"/>
            </a:solidFill>
          </a:ln>
          <a:effectLst/>
        </p:spPr>
      </p:pic>
      <p:pic>
        <p:nvPicPr>
          <p:cNvPr id="4" name="صورة 3" descr="ak4.bmp"/>
          <p:cNvPicPr/>
          <p:nvPr/>
        </p:nvPicPr>
        <p:blipFill>
          <a:blip r:embed="rId3"/>
          <a:stretch>
            <a:fillRect/>
          </a:stretch>
        </p:blipFill>
        <p:spPr>
          <a:xfrm>
            <a:off x="500034" y="3571876"/>
            <a:ext cx="5953836" cy="2784250"/>
          </a:xfrm>
          <a:prstGeom prst="rect">
            <a:avLst/>
          </a:prstGeom>
          <a:ln>
            <a:solidFill>
              <a:schemeClr val="tx1"/>
            </a:solidFill>
          </a:ln>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1802" y="642918"/>
            <a:ext cx="4000528" cy="5632311"/>
          </a:xfrm>
          <a:prstGeom prst="rect">
            <a:avLst/>
          </a:prstGeom>
          <a:noFill/>
        </p:spPr>
        <p:txBody>
          <a:bodyPr wrap="square" rtlCol="0">
            <a:spAutoFit/>
          </a:bodyPr>
          <a:lstStyle/>
          <a:p>
            <a:pPr>
              <a:lnSpc>
                <a:spcPct val="200000"/>
              </a:lnSpc>
              <a:buFont typeface="Wingdings" pitchFamily="2" charset="2"/>
              <a:buChar char="ü"/>
            </a:pPr>
            <a:r>
              <a:rPr lang="en-US" dirty="0" smtClean="0">
                <a:latin typeface="Arial" pitchFamily="34" charset="0"/>
                <a:cs typeface="Arial" pitchFamily="34" charset="0"/>
              </a:rPr>
              <a:t> Project description,</a:t>
            </a:r>
          </a:p>
          <a:p>
            <a:pPr>
              <a:lnSpc>
                <a:spcPct val="200000"/>
              </a:lnSpc>
              <a:buFont typeface="Wingdings" pitchFamily="2" charset="2"/>
              <a:buChar char="ü"/>
            </a:pPr>
            <a:r>
              <a:rPr lang="en-US" dirty="0" smtClean="0">
                <a:latin typeface="Arial" pitchFamily="34" charset="0"/>
                <a:cs typeface="Arial" pitchFamily="34" charset="0"/>
              </a:rPr>
              <a:t> Highway problems,</a:t>
            </a:r>
          </a:p>
          <a:p>
            <a:pPr>
              <a:lnSpc>
                <a:spcPct val="200000"/>
              </a:lnSpc>
              <a:buFont typeface="Wingdings" pitchFamily="2" charset="2"/>
              <a:buChar char="ü"/>
            </a:pPr>
            <a:r>
              <a:rPr lang="en-US" dirty="0" smtClean="0">
                <a:latin typeface="Arial" pitchFamily="34" charset="0"/>
                <a:cs typeface="Arial" pitchFamily="34" charset="0"/>
              </a:rPr>
              <a:t> Soil properties,</a:t>
            </a:r>
          </a:p>
          <a:p>
            <a:pPr>
              <a:lnSpc>
                <a:spcPct val="200000"/>
              </a:lnSpc>
              <a:buFont typeface="Wingdings" pitchFamily="2" charset="2"/>
              <a:buChar char="ü"/>
            </a:pPr>
            <a:r>
              <a:rPr lang="en-US" dirty="0" smtClean="0">
                <a:latin typeface="Arial" pitchFamily="34" charset="0"/>
                <a:cs typeface="Arial" pitchFamily="34" charset="0"/>
              </a:rPr>
              <a:t> Traffic data,</a:t>
            </a:r>
          </a:p>
          <a:p>
            <a:pPr>
              <a:lnSpc>
                <a:spcPct val="200000"/>
              </a:lnSpc>
              <a:buFont typeface="Wingdings" pitchFamily="2" charset="2"/>
              <a:buChar char="ü"/>
            </a:pPr>
            <a:r>
              <a:rPr lang="en-US" dirty="0" smtClean="0">
                <a:latin typeface="Arial" pitchFamily="34" charset="0"/>
                <a:cs typeface="Arial" pitchFamily="34" charset="0"/>
              </a:rPr>
              <a:t>  Traffic analysis,</a:t>
            </a:r>
          </a:p>
          <a:p>
            <a:pPr>
              <a:lnSpc>
                <a:spcPct val="200000"/>
              </a:lnSpc>
              <a:buFont typeface="Wingdings" pitchFamily="2" charset="2"/>
              <a:buChar char="ü"/>
            </a:pPr>
            <a:r>
              <a:rPr lang="en-US" dirty="0" smtClean="0">
                <a:latin typeface="Arial" pitchFamily="34" charset="0"/>
                <a:cs typeface="Arial" pitchFamily="34" charset="0"/>
              </a:rPr>
              <a:t> Flexible pavement layers,</a:t>
            </a:r>
          </a:p>
          <a:p>
            <a:pPr>
              <a:lnSpc>
                <a:spcPct val="200000"/>
              </a:lnSpc>
              <a:buFont typeface="Wingdings" pitchFamily="2" charset="2"/>
              <a:buChar char="ü"/>
            </a:pPr>
            <a:r>
              <a:rPr lang="en-US" dirty="0" smtClean="0">
                <a:latin typeface="Arial" pitchFamily="34" charset="0"/>
                <a:cs typeface="Arial" pitchFamily="34" charset="0"/>
              </a:rPr>
              <a:t> Rigid pavement design,</a:t>
            </a:r>
          </a:p>
          <a:p>
            <a:pPr>
              <a:lnSpc>
                <a:spcPct val="200000"/>
              </a:lnSpc>
              <a:buFont typeface="Wingdings" pitchFamily="2" charset="2"/>
              <a:buChar char="ü"/>
            </a:pPr>
            <a:r>
              <a:rPr lang="en-US" dirty="0" smtClean="0">
                <a:latin typeface="Arial" pitchFamily="34" charset="0"/>
                <a:cs typeface="Arial" pitchFamily="34" charset="0"/>
              </a:rPr>
              <a:t> Rigid pavement execution,</a:t>
            </a:r>
          </a:p>
          <a:p>
            <a:pPr>
              <a:lnSpc>
                <a:spcPct val="200000"/>
              </a:lnSpc>
              <a:buFont typeface="Wingdings" pitchFamily="2" charset="2"/>
              <a:buChar char="ü"/>
            </a:pPr>
            <a:r>
              <a:rPr lang="en-US" dirty="0" smtClean="0">
                <a:latin typeface="Arial" pitchFamily="34" charset="0"/>
                <a:cs typeface="Arial" pitchFamily="34" charset="0"/>
              </a:rPr>
              <a:t> Slope stability problem, And</a:t>
            </a:r>
          </a:p>
          <a:p>
            <a:pPr>
              <a:lnSpc>
                <a:spcPct val="200000"/>
              </a:lnSpc>
              <a:buFont typeface="Wingdings" pitchFamily="2" charset="2"/>
              <a:buChar char="ü"/>
            </a:pPr>
            <a:r>
              <a:rPr lang="en-US" dirty="0" smtClean="0">
                <a:latin typeface="Arial" pitchFamily="34" charset="0"/>
                <a:cs typeface="Arial" pitchFamily="34" charset="0"/>
              </a:rPr>
              <a:t> Budget evaluation.</a:t>
            </a:r>
          </a:p>
        </p:txBody>
      </p:sp>
      <p:sp>
        <p:nvSpPr>
          <p:cNvPr id="3" name="TextBox 2"/>
          <p:cNvSpPr txBox="1"/>
          <p:nvPr/>
        </p:nvSpPr>
        <p:spPr>
          <a:xfrm>
            <a:off x="1000100" y="585739"/>
            <a:ext cx="3500462" cy="400110"/>
          </a:xfrm>
          <a:prstGeom prst="rect">
            <a:avLst/>
          </a:prstGeom>
          <a:noFill/>
        </p:spPr>
        <p:txBody>
          <a:bodyPr wrap="square" rtlCol="0">
            <a:spAutoFit/>
          </a:bodyPr>
          <a:lstStyle/>
          <a:p>
            <a:r>
              <a:rPr lang="en-US" sz="2000" dirty="0" smtClean="0">
                <a:latin typeface="Arial" pitchFamily="34" charset="0"/>
                <a:cs typeface="Arial" pitchFamily="34" charset="0"/>
              </a:rPr>
              <a:t>Project outline:</a:t>
            </a:r>
            <a:endParaRPr lang="en-US" sz="2000" dirty="0">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t="71721" r="26371"/>
          <a:stretch>
            <a:fillRect/>
          </a:stretch>
        </p:blipFill>
        <p:spPr bwMode="auto">
          <a:xfrm>
            <a:off x="500034" y="500042"/>
            <a:ext cx="8286808" cy="5786478"/>
          </a:xfrm>
          <a:prstGeom prst="rect">
            <a:avLst/>
          </a:prstGeom>
          <a:ln>
            <a:noFill/>
          </a:ln>
          <a:effectLst/>
        </p:spPr>
      </p:pic>
      <p:sp>
        <p:nvSpPr>
          <p:cNvPr id="3" name="شكل بيضاوي 2"/>
          <p:cNvSpPr/>
          <p:nvPr/>
        </p:nvSpPr>
        <p:spPr>
          <a:xfrm>
            <a:off x="5857884" y="1000108"/>
            <a:ext cx="785818" cy="64294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ربع نص 5"/>
          <p:cNvSpPr txBox="1"/>
          <p:nvPr/>
        </p:nvSpPr>
        <p:spPr>
          <a:xfrm>
            <a:off x="1214414" y="428604"/>
            <a:ext cx="3857652" cy="369332"/>
          </a:xfrm>
          <a:prstGeom prst="rect">
            <a:avLst/>
          </a:prstGeom>
          <a:noFill/>
        </p:spPr>
        <p:txBody>
          <a:bodyPr wrap="square" rtlCol="1">
            <a:spAutoFit/>
          </a:bodyPr>
          <a:lstStyle/>
          <a:p>
            <a:r>
              <a:rPr lang="en-US" dirty="0" smtClean="0"/>
              <a:t>Factor of safety = 1.67 &gt; 1.5 … OK</a:t>
            </a:r>
            <a:endParaRPr lang="ar-SA" dirty="0"/>
          </a:p>
        </p:txBody>
      </p:sp>
      <p:cxnSp>
        <p:nvCxnSpPr>
          <p:cNvPr id="11" name="رابط كسهم مستقيم 10"/>
          <p:cNvCxnSpPr>
            <a:stCxn id="3" idx="0"/>
            <a:endCxn id="6" idx="3"/>
          </p:cNvCxnSpPr>
          <p:nvPr/>
        </p:nvCxnSpPr>
        <p:spPr>
          <a:xfrm rot="16200000" flipV="1">
            <a:off x="5468011" y="217325"/>
            <a:ext cx="386838" cy="11787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كسهم مستقيم 12"/>
          <p:cNvCxnSpPr>
            <a:stCxn id="3" idx="4"/>
            <a:endCxn id="6" idx="2"/>
          </p:cNvCxnSpPr>
          <p:nvPr/>
        </p:nvCxnSpPr>
        <p:spPr>
          <a:xfrm rot="5400000" flipH="1">
            <a:off x="4274460" y="-333283"/>
            <a:ext cx="845114" cy="31075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357190" y="714356"/>
            <a:ext cx="8501090" cy="1295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50000"/>
              </a:lnSpc>
              <a:spcBef>
                <a:spcPct val="0"/>
              </a:spcBef>
              <a:spcAft>
                <a:spcPct val="0"/>
              </a:spcAft>
              <a:buClrTx/>
              <a:buSzTx/>
              <a:buFontTx/>
              <a:buNone/>
              <a:tabLst/>
            </a:pPr>
            <a:r>
              <a:rPr kumimoji="0" lang="en-US" b="0" i="0" u="none" strike="noStrike" cap="none" normalizeH="0" baseline="0" dirty="0" smtClean="0">
                <a:ln>
                  <a:noFill/>
                </a:ln>
                <a:effectLst/>
                <a:latin typeface="Calibri" pitchFamily="34" charset="0"/>
                <a:ea typeface="Times New Roman" pitchFamily="18" charset="0"/>
                <a:cs typeface="Courier New" pitchFamily="49" charset="0"/>
              </a:rPr>
              <a:t>In general , the lands beside the Burqa intersection is agricultural , so the soil is weak and can be absorbed the water in winter season  ,then it will collapse. So the lab. Test (Tri – axial unconfined test ) gives the following data</a:t>
            </a:r>
            <a:r>
              <a:rPr kumimoji="0" lang="en-US" sz="1400" b="0" i="0" u="none" strike="noStrike" cap="none" normalizeH="0" baseline="0" dirty="0" smtClean="0">
                <a:ln>
                  <a:noFill/>
                </a:ln>
                <a:effectLst/>
                <a:latin typeface="Calibri" pitchFamily="34" charset="0"/>
                <a:ea typeface="Times New Roman" pitchFamily="18" charset="0"/>
                <a:cs typeface="Courier New" pitchFamily="49" charset="0"/>
              </a:rPr>
              <a:t>:</a:t>
            </a:r>
            <a:endParaRPr kumimoji="0" lang="en-US" sz="1800" b="0" i="0" u="none" strike="noStrike" cap="none" normalizeH="0" baseline="0" dirty="0" smtClean="0">
              <a:ln>
                <a:noFill/>
              </a:ln>
              <a:effectLst/>
              <a:latin typeface="Arial" pitchFamily="34" charset="0"/>
              <a:cs typeface="Arial" pitchFamily="34" charset="0"/>
            </a:endParaRPr>
          </a:p>
        </p:txBody>
      </p:sp>
      <p:graphicFrame>
        <p:nvGraphicFramePr>
          <p:cNvPr id="3" name="جدول 2"/>
          <p:cNvGraphicFramePr>
            <a:graphicFrameLocks noGrp="1"/>
          </p:cNvGraphicFramePr>
          <p:nvPr>
            <p:extLst>
              <p:ext uri="{D42A27DB-BD31-4B8C-83A1-F6EECF244321}">
                <p14:modId xmlns:p14="http://schemas.microsoft.com/office/powerpoint/2010/main" val="1246554177"/>
              </p:ext>
            </p:extLst>
          </p:nvPr>
        </p:nvGraphicFramePr>
        <p:xfrm>
          <a:off x="1142976" y="2571744"/>
          <a:ext cx="7215240" cy="1500198"/>
        </p:xfrm>
        <a:graphic>
          <a:graphicData uri="http://schemas.openxmlformats.org/drawingml/2006/table">
            <a:tbl>
              <a:tblPr/>
              <a:tblGrid>
                <a:gridCol w="2405080"/>
                <a:gridCol w="2405080"/>
                <a:gridCol w="2405080"/>
              </a:tblGrid>
              <a:tr h="750099">
                <a:tc>
                  <a:txBody>
                    <a:bodyPr/>
                    <a:lstStyle/>
                    <a:p>
                      <a:pPr algn="ctr">
                        <a:lnSpc>
                          <a:spcPct val="150000"/>
                        </a:lnSpc>
                        <a:spcBef>
                          <a:spcPts val="1050"/>
                        </a:spcBef>
                        <a:spcAft>
                          <a:spcPts val="1000"/>
                        </a:spcAft>
                      </a:pPr>
                      <a:r>
                        <a:rPr lang="en-US" sz="1600" dirty="0">
                          <a:solidFill>
                            <a:schemeClr val="tx1"/>
                          </a:solidFill>
                          <a:latin typeface="Calibri"/>
                          <a:ea typeface="Times New Roman"/>
                          <a:cs typeface="Courier New"/>
                        </a:rPr>
                        <a:t>Cohesive (c in KN/m</a:t>
                      </a:r>
                      <a:r>
                        <a:rPr lang="en-US" sz="1600" baseline="30000" dirty="0">
                          <a:solidFill>
                            <a:schemeClr val="tx1"/>
                          </a:solidFill>
                          <a:latin typeface="Calibri"/>
                          <a:ea typeface="Times New Roman"/>
                          <a:cs typeface="Courier New"/>
                        </a:rPr>
                        <a:t>2</a:t>
                      </a:r>
                      <a:r>
                        <a:rPr lang="en-US" sz="1600" dirty="0">
                          <a:solidFill>
                            <a:schemeClr val="tx1"/>
                          </a:solidFill>
                          <a:latin typeface="Calibri"/>
                          <a:ea typeface="Times New Roman"/>
                          <a:cs typeface="Courier New"/>
                        </a:rPr>
                        <a:t>)</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dirty="0">
                          <a:solidFill>
                            <a:schemeClr val="tx1"/>
                          </a:solidFill>
                          <a:latin typeface="Calibri"/>
                          <a:ea typeface="Times New Roman"/>
                          <a:cs typeface="Courier New"/>
                        </a:rPr>
                        <a:t>Phi ( in degrees)</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dirty="0">
                          <a:solidFill>
                            <a:schemeClr val="tx1"/>
                          </a:solidFill>
                          <a:latin typeface="Calibri"/>
                          <a:ea typeface="Times New Roman"/>
                          <a:cs typeface="Courier New"/>
                        </a:rPr>
                        <a:t>Unit weight (</a:t>
                      </a:r>
                      <a:r>
                        <a:rPr lang="en-US" sz="1600" dirty="0">
                          <a:solidFill>
                            <a:schemeClr val="tx1"/>
                          </a:solidFill>
                          <a:latin typeface="Arial"/>
                          <a:ea typeface="Times New Roman"/>
                          <a:cs typeface="Arial"/>
                        </a:rPr>
                        <a:t>ɣ</a:t>
                      </a:r>
                      <a:r>
                        <a:rPr lang="en-US" sz="1600" dirty="0">
                          <a:solidFill>
                            <a:schemeClr val="tx1"/>
                          </a:solidFill>
                          <a:latin typeface="Calibri"/>
                          <a:ea typeface="Times New Roman"/>
                          <a:cs typeface="Courier New"/>
                        </a:rPr>
                        <a:t> in KN/m</a:t>
                      </a:r>
                      <a:r>
                        <a:rPr lang="en-US" sz="1600" baseline="30000" dirty="0">
                          <a:solidFill>
                            <a:schemeClr val="tx1"/>
                          </a:solidFill>
                          <a:latin typeface="Calibri"/>
                          <a:ea typeface="Times New Roman"/>
                          <a:cs typeface="Courier New"/>
                        </a:rPr>
                        <a:t>3</a:t>
                      </a:r>
                      <a:r>
                        <a:rPr lang="en-US" sz="1600" dirty="0">
                          <a:solidFill>
                            <a:schemeClr val="tx1"/>
                          </a:solidFill>
                          <a:latin typeface="Calibri"/>
                          <a:ea typeface="Times New Roman"/>
                          <a:cs typeface="Courier New"/>
                        </a:rPr>
                        <a:t>)</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0099">
                <a:tc>
                  <a:txBody>
                    <a:bodyPr/>
                    <a:lstStyle/>
                    <a:p>
                      <a:pPr algn="ctr">
                        <a:lnSpc>
                          <a:spcPct val="150000"/>
                        </a:lnSpc>
                        <a:spcBef>
                          <a:spcPts val="1050"/>
                        </a:spcBef>
                        <a:spcAft>
                          <a:spcPts val="1000"/>
                        </a:spcAft>
                      </a:pPr>
                      <a:r>
                        <a:rPr lang="en-US" sz="1600" dirty="0">
                          <a:solidFill>
                            <a:schemeClr val="tx1"/>
                          </a:solidFill>
                          <a:latin typeface="Calibri"/>
                          <a:ea typeface="Times New Roman"/>
                          <a:cs typeface="Courier New"/>
                        </a:rPr>
                        <a:t>35</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dirty="0">
                          <a:solidFill>
                            <a:schemeClr val="tx1"/>
                          </a:solidFill>
                          <a:latin typeface="Calibri"/>
                          <a:ea typeface="Times New Roman"/>
                          <a:cs typeface="Courier New"/>
                        </a:rPr>
                        <a:t>8</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dirty="0">
                          <a:solidFill>
                            <a:schemeClr val="tx1"/>
                          </a:solidFill>
                          <a:latin typeface="Calibri"/>
                          <a:ea typeface="Times New Roman"/>
                          <a:cs typeface="Courier New"/>
                        </a:rPr>
                        <a:t>18</a:t>
                      </a:r>
                      <a:endParaRPr lang="en-US" sz="16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9460" name="Rectangle 4"/>
          <p:cNvSpPr>
            <a:spLocks noChangeArrowheads="1"/>
          </p:cNvSpPr>
          <p:nvPr/>
        </p:nvSpPr>
        <p:spPr bwMode="auto">
          <a:xfrm>
            <a:off x="500034" y="4214818"/>
            <a:ext cx="285752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1"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effectLst/>
              <a:latin typeface="Calibri" pitchFamily="34" charset="0"/>
              <a:ea typeface="Times New Roman" pitchFamily="18" charset="0"/>
              <a:cs typeface="Courier New"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effectLst/>
                <a:latin typeface="Calibri" pitchFamily="34" charset="0"/>
                <a:ea typeface="Times New Roman" pitchFamily="18" charset="0"/>
                <a:cs typeface="Courier New" pitchFamily="49" charset="0"/>
              </a:rPr>
              <a:t>And the load traffic </a:t>
            </a:r>
            <a:r>
              <a:rPr kumimoji="0" lang="en-US" sz="1600" b="1" i="0" u="sng" strike="noStrike" cap="none" normalizeH="0" baseline="0" dirty="0" smtClean="0">
                <a:ln>
                  <a:noFill/>
                </a:ln>
                <a:effectLst/>
                <a:latin typeface="Calibri" pitchFamily="34" charset="0"/>
                <a:ea typeface="Times New Roman" pitchFamily="18" charset="0"/>
                <a:cs typeface="Courier New" pitchFamily="49" charset="0"/>
              </a:rPr>
              <a:t>= 20 KN/m</a:t>
            </a:r>
            <a:r>
              <a:rPr kumimoji="0" lang="en-US" sz="1600" b="1" i="0" u="sng" strike="noStrike" cap="none" normalizeH="0" baseline="30000" dirty="0" smtClean="0">
                <a:ln>
                  <a:noFill/>
                </a:ln>
                <a:effectLst/>
                <a:latin typeface="Calibri" pitchFamily="34" charset="0"/>
                <a:ea typeface="Times New Roman" pitchFamily="18" charset="0"/>
                <a:cs typeface="Courier New" pitchFamily="49" charset="0"/>
              </a:rPr>
              <a:t>2</a:t>
            </a:r>
            <a:endParaRPr kumimoji="0" lang="en-US" sz="2000" b="0" i="0" u="none" strike="noStrike" cap="none" normalizeH="0" baseline="0" dirty="0" smtClean="0">
              <a:ln>
                <a:noFill/>
              </a:ln>
              <a:effectLst/>
              <a:latin typeface="Arial" pitchFamily="34" charset="0"/>
              <a:cs typeface="Arial"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28596" y="2714620"/>
            <a:ext cx="8286808" cy="1107996"/>
          </a:xfrm>
          <a:prstGeom prst="rect">
            <a:avLst/>
          </a:prstGeom>
          <a:noFill/>
        </p:spPr>
        <p:txBody>
          <a:bodyPr wrap="square" rtlCol="1">
            <a:spAutoFit/>
          </a:bodyPr>
          <a:lstStyle/>
          <a:p>
            <a:pPr algn="ctr"/>
            <a:r>
              <a:rPr lang="en-US" sz="6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Budget evaluation</a:t>
            </a:r>
            <a:endParaRPr lang="ar-SA"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extLst>
              <p:ext uri="{D42A27DB-BD31-4B8C-83A1-F6EECF244321}">
                <p14:modId xmlns:p14="http://schemas.microsoft.com/office/powerpoint/2010/main" val="1621476360"/>
              </p:ext>
            </p:extLst>
          </p:nvPr>
        </p:nvGraphicFramePr>
        <p:xfrm>
          <a:off x="714348" y="428604"/>
          <a:ext cx="7858180" cy="2900109"/>
        </p:xfrm>
        <a:graphic>
          <a:graphicData uri="http://schemas.openxmlformats.org/drawingml/2006/table">
            <a:tbl>
              <a:tblPr/>
              <a:tblGrid>
                <a:gridCol w="1698238"/>
                <a:gridCol w="1708448"/>
                <a:gridCol w="1434484"/>
                <a:gridCol w="1475323"/>
                <a:gridCol w="1541687"/>
              </a:tblGrid>
              <a:tr h="0">
                <a:tc gridSpan="5">
                  <a:txBody>
                    <a:bodyPr/>
                    <a:lstStyle/>
                    <a:p>
                      <a:pPr algn="ctr">
                        <a:lnSpc>
                          <a:spcPct val="150000"/>
                        </a:lnSpc>
                        <a:spcBef>
                          <a:spcPts val="1050"/>
                        </a:spcBef>
                        <a:spcAft>
                          <a:spcPts val="1000"/>
                        </a:spcAft>
                      </a:pPr>
                      <a:r>
                        <a:rPr lang="en-US" sz="1400" dirty="0" smtClean="0">
                          <a:solidFill>
                            <a:schemeClr val="tx1"/>
                          </a:solidFill>
                          <a:latin typeface="Calibri"/>
                          <a:ea typeface="Calibri"/>
                          <a:cs typeface="Arial"/>
                        </a:rPr>
                        <a:t>Rigid pavement</a:t>
                      </a:r>
                      <a:r>
                        <a:rPr lang="en-US" sz="1400" baseline="0" dirty="0" smtClean="0">
                          <a:solidFill>
                            <a:schemeClr val="tx1"/>
                          </a:solidFill>
                          <a:latin typeface="Calibri"/>
                          <a:ea typeface="Calibri"/>
                          <a:cs typeface="Arial"/>
                        </a:rPr>
                        <a:t> cost estimation</a:t>
                      </a:r>
                      <a:endParaRPr lang="en-US" sz="14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Bef>
                          <a:spcPts val="1050"/>
                        </a:spcBef>
                        <a:spcAft>
                          <a:spcPts val="1000"/>
                        </a:spcAft>
                      </a:pP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Bef>
                          <a:spcPts val="1050"/>
                        </a:spcBef>
                        <a:spcAft>
                          <a:spcPts val="1000"/>
                        </a:spcAft>
                      </a:pP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Bef>
                          <a:spcPts val="1050"/>
                        </a:spcBef>
                        <a:spcAft>
                          <a:spcPts val="1000"/>
                        </a:spcAft>
                      </a:pP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50000"/>
                        </a:lnSpc>
                        <a:spcBef>
                          <a:spcPts val="1050"/>
                        </a:spcBef>
                        <a:spcAft>
                          <a:spcPts val="1000"/>
                        </a:spcAft>
                      </a:pP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Material type</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Quantity</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unit</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Unit cost (NIS)</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dirty="0">
                          <a:solidFill>
                            <a:schemeClr val="tx1"/>
                          </a:solidFill>
                          <a:latin typeface="Times New Roman"/>
                          <a:ea typeface="Times New Roman"/>
                          <a:cs typeface="Arial"/>
                        </a:rPr>
                        <a:t>Cost (NIS)</a:t>
                      </a:r>
                      <a:endParaRPr lang="en-US" sz="14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1050"/>
                        </a:spcBef>
                        <a:spcAft>
                          <a:spcPts val="1000"/>
                        </a:spcAft>
                      </a:pPr>
                      <a:r>
                        <a:rPr lang="en-US" sz="1600" dirty="0">
                          <a:solidFill>
                            <a:schemeClr val="tx1"/>
                          </a:solidFill>
                          <a:latin typeface="Times New Roman"/>
                          <a:ea typeface="Times New Roman"/>
                          <a:cs typeface="Arial"/>
                        </a:rPr>
                        <a:t>Concrete</a:t>
                      </a:r>
                      <a:endParaRPr lang="en-US" sz="14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8856</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M</a:t>
                      </a:r>
                      <a:r>
                        <a:rPr lang="en-US" sz="1600" baseline="30000">
                          <a:solidFill>
                            <a:schemeClr val="tx1"/>
                          </a:solidFill>
                          <a:latin typeface="Times New Roman"/>
                          <a:ea typeface="Times New Roman"/>
                          <a:cs typeface="Arial"/>
                        </a:rPr>
                        <a:t>3</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320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2,833,920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Sub – base coarse</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17708</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M</a:t>
                      </a:r>
                      <a:r>
                        <a:rPr lang="en-US" sz="1600" baseline="30000">
                          <a:solidFill>
                            <a:schemeClr val="tx1"/>
                          </a:solidFill>
                          <a:latin typeface="Times New Roman"/>
                          <a:ea typeface="Times New Roman"/>
                          <a:cs typeface="Arial"/>
                        </a:rPr>
                        <a:t>3</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30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531,240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Steel φ 32 </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dirty="0">
                          <a:solidFill>
                            <a:schemeClr val="tx1"/>
                          </a:solidFill>
                          <a:latin typeface="Times New Roman"/>
                          <a:ea typeface="Times New Roman"/>
                          <a:cs typeface="Arial"/>
                        </a:rPr>
                        <a:t>103.689</a:t>
                      </a:r>
                      <a:endParaRPr lang="en-US" sz="14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Ton</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3500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362,912</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Steel φ 20 </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dirty="0">
                          <a:solidFill>
                            <a:schemeClr val="tx1"/>
                          </a:solidFill>
                          <a:latin typeface="Times New Roman"/>
                          <a:ea typeface="Times New Roman"/>
                          <a:cs typeface="Arial"/>
                        </a:rPr>
                        <a:t>23.627</a:t>
                      </a:r>
                      <a:endParaRPr lang="en-US" sz="14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Ton</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3500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82,695</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Steel φ 8 </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233.301</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Ton</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3500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816,554</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Base coarse</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656</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M</a:t>
                      </a:r>
                      <a:r>
                        <a:rPr lang="en-US" sz="1600" baseline="30000">
                          <a:solidFill>
                            <a:schemeClr val="tx1"/>
                          </a:solidFill>
                          <a:latin typeface="Times New Roman"/>
                          <a:ea typeface="Times New Roman"/>
                          <a:cs typeface="Arial"/>
                        </a:rPr>
                        <a:t>3</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50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050"/>
                        </a:spcBef>
                        <a:spcAft>
                          <a:spcPts val="1000"/>
                        </a:spcAft>
                      </a:pPr>
                      <a:r>
                        <a:rPr lang="en-US" sz="1600">
                          <a:solidFill>
                            <a:schemeClr val="tx1"/>
                          </a:solidFill>
                          <a:latin typeface="Times New Roman"/>
                          <a:ea typeface="Times New Roman"/>
                          <a:cs typeface="Arial"/>
                        </a:rPr>
                        <a:t>32,800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4">
                  <a:txBody>
                    <a:bodyPr/>
                    <a:lstStyle/>
                    <a:p>
                      <a:pPr algn="ctr">
                        <a:lnSpc>
                          <a:spcPct val="150000"/>
                        </a:lnSpc>
                        <a:spcBef>
                          <a:spcPts val="1050"/>
                        </a:spcBef>
                        <a:spcAft>
                          <a:spcPts val="1000"/>
                        </a:spcAft>
                      </a:pPr>
                      <a:r>
                        <a:rPr lang="en-US" sz="1600" dirty="0">
                          <a:solidFill>
                            <a:schemeClr val="tx1"/>
                          </a:solidFill>
                          <a:latin typeface="Times New Roman"/>
                          <a:ea typeface="Times New Roman"/>
                          <a:cs typeface="Arial"/>
                        </a:rPr>
                        <a:t>Total cost (NIS)</a:t>
                      </a:r>
                      <a:endParaRPr lang="en-US" sz="14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a:txBody>
                    <a:bodyPr/>
                    <a:lstStyle/>
                    <a:p>
                      <a:pPr algn="ctr">
                        <a:lnSpc>
                          <a:spcPct val="150000"/>
                        </a:lnSpc>
                        <a:spcBef>
                          <a:spcPts val="1050"/>
                        </a:spcBef>
                        <a:spcAft>
                          <a:spcPts val="1000"/>
                        </a:spcAft>
                      </a:pPr>
                      <a:r>
                        <a:rPr lang="en-US" sz="1600" dirty="0">
                          <a:solidFill>
                            <a:schemeClr val="tx1"/>
                          </a:solidFill>
                          <a:latin typeface="Times New Roman"/>
                          <a:ea typeface="Times New Roman"/>
                          <a:cs typeface="Arial"/>
                        </a:rPr>
                        <a:t>4,660,121</a:t>
                      </a:r>
                      <a:endParaRPr lang="en-US" sz="14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bl>
          </a:graphicData>
        </a:graphic>
      </p:graphicFrame>
      <p:graphicFrame>
        <p:nvGraphicFramePr>
          <p:cNvPr id="3" name="جدول 2"/>
          <p:cNvGraphicFramePr>
            <a:graphicFrameLocks noGrp="1"/>
          </p:cNvGraphicFramePr>
          <p:nvPr>
            <p:extLst>
              <p:ext uri="{D42A27DB-BD31-4B8C-83A1-F6EECF244321}">
                <p14:modId xmlns:p14="http://schemas.microsoft.com/office/powerpoint/2010/main" val="3792585206"/>
              </p:ext>
            </p:extLst>
          </p:nvPr>
        </p:nvGraphicFramePr>
        <p:xfrm>
          <a:off x="714349" y="3786190"/>
          <a:ext cx="7858179" cy="1920177"/>
        </p:xfrm>
        <a:graphic>
          <a:graphicData uri="http://schemas.openxmlformats.org/drawingml/2006/table">
            <a:tbl>
              <a:tblPr rtl="1"/>
              <a:tblGrid>
                <a:gridCol w="1643987"/>
                <a:gridCol w="1673343"/>
                <a:gridCol w="1385456"/>
                <a:gridCol w="1177117"/>
                <a:gridCol w="1978276"/>
              </a:tblGrid>
              <a:tr h="0">
                <a:tc gridSpan="5">
                  <a:txBody>
                    <a:bodyPr/>
                    <a:lstStyle/>
                    <a:p>
                      <a:pPr algn="ctr" rtl="0">
                        <a:lnSpc>
                          <a:spcPct val="150000"/>
                        </a:lnSpc>
                        <a:spcAft>
                          <a:spcPts val="0"/>
                        </a:spcAft>
                      </a:pPr>
                      <a:r>
                        <a:rPr lang="en-US" sz="1400" dirty="0" smtClean="0">
                          <a:solidFill>
                            <a:schemeClr val="tx1"/>
                          </a:solidFill>
                          <a:latin typeface="Calibri"/>
                          <a:ea typeface="Calibri"/>
                          <a:cs typeface="Arial"/>
                        </a:rPr>
                        <a:t>Flexible pavement cost estimation</a:t>
                      </a:r>
                      <a:endParaRPr lang="en-US" sz="14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a:lnSpc>
                          <a:spcPct val="150000"/>
                        </a:lnSpc>
                        <a:spcAft>
                          <a:spcPts val="0"/>
                        </a:spcAft>
                      </a:pP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a:lnSpc>
                          <a:spcPct val="150000"/>
                        </a:lnSpc>
                        <a:spcAft>
                          <a:spcPts val="0"/>
                        </a:spcAft>
                      </a:pP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a:lnSpc>
                          <a:spcPct val="150000"/>
                        </a:lnSpc>
                        <a:spcAft>
                          <a:spcPts val="0"/>
                        </a:spcAft>
                      </a:pP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rtl="0">
                        <a:lnSpc>
                          <a:spcPct val="150000"/>
                        </a:lnSpc>
                        <a:spcAft>
                          <a:spcPts val="0"/>
                        </a:spcAft>
                      </a:pP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0">
                        <a:lnSpc>
                          <a:spcPct val="150000"/>
                        </a:lnSpc>
                        <a:spcAft>
                          <a:spcPts val="0"/>
                        </a:spcAft>
                      </a:pPr>
                      <a:r>
                        <a:rPr lang="en-US" sz="1600">
                          <a:solidFill>
                            <a:schemeClr val="tx1"/>
                          </a:solidFill>
                          <a:latin typeface="Times New Roman"/>
                          <a:ea typeface="Calibri"/>
                          <a:cs typeface="Arial"/>
                        </a:rPr>
                        <a:t>Cost (NIS) </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Unit cost (NIS)</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Unit</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dirty="0">
                          <a:solidFill>
                            <a:schemeClr val="tx1"/>
                          </a:solidFill>
                          <a:latin typeface="Times New Roman"/>
                          <a:ea typeface="Calibri"/>
                          <a:cs typeface="Arial"/>
                        </a:rPr>
                        <a:t>Quantity </a:t>
                      </a:r>
                      <a:endParaRPr lang="en-US" sz="14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dirty="0">
                          <a:solidFill>
                            <a:schemeClr val="tx1"/>
                          </a:solidFill>
                          <a:latin typeface="Times New Roman"/>
                          <a:ea typeface="Calibri"/>
                          <a:cs typeface="Arial"/>
                        </a:rPr>
                        <a:t>Material type</a:t>
                      </a:r>
                      <a:endParaRPr lang="en-US" sz="14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0">
                        <a:lnSpc>
                          <a:spcPct val="150000"/>
                        </a:lnSpc>
                        <a:spcAft>
                          <a:spcPts val="0"/>
                        </a:spcAft>
                      </a:pPr>
                      <a:r>
                        <a:rPr lang="en-US" sz="1600">
                          <a:solidFill>
                            <a:schemeClr val="tx1"/>
                          </a:solidFill>
                          <a:latin typeface="Times New Roman"/>
                          <a:ea typeface="Calibri"/>
                          <a:cs typeface="Arial"/>
                        </a:rPr>
                        <a:t>3,306,400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800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M</a:t>
                      </a:r>
                      <a:r>
                        <a:rPr lang="en-US" sz="1600" baseline="30000">
                          <a:solidFill>
                            <a:schemeClr val="tx1"/>
                          </a:solidFill>
                          <a:latin typeface="Times New Roman"/>
                          <a:ea typeface="Calibri"/>
                          <a:cs typeface="Arial"/>
                        </a:rPr>
                        <a:t>3</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4133</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Asphalt</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0">
                        <a:lnSpc>
                          <a:spcPct val="150000"/>
                        </a:lnSpc>
                        <a:spcAft>
                          <a:spcPts val="0"/>
                        </a:spcAft>
                      </a:pPr>
                      <a:r>
                        <a:rPr lang="en-US" sz="1600">
                          <a:solidFill>
                            <a:schemeClr val="tx1"/>
                          </a:solidFill>
                          <a:latin typeface="Times New Roman"/>
                          <a:ea typeface="Calibri"/>
                          <a:cs typeface="Arial"/>
                        </a:rPr>
                        <a:t>722,650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50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M</a:t>
                      </a:r>
                      <a:r>
                        <a:rPr lang="en-US" sz="1600" baseline="30000">
                          <a:solidFill>
                            <a:schemeClr val="tx1"/>
                          </a:solidFill>
                          <a:latin typeface="Times New Roman"/>
                          <a:ea typeface="Calibri"/>
                          <a:cs typeface="Arial"/>
                        </a:rPr>
                        <a:t>3</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14453</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Base course</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0">
                        <a:lnSpc>
                          <a:spcPct val="150000"/>
                        </a:lnSpc>
                        <a:spcAft>
                          <a:spcPts val="0"/>
                        </a:spcAft>
                      </a:pPr>
                      <a:r>
                        <a:rPr lang="en-US" sz="1600">
                          <a:solidFill>
                            <a:schemeClr val="tx1"/>
                          </a:solidFill>
                          <a:latin typeface="Times New Roman"/>
                          <a:ea typeface="Calibri"/>
                          <a:cs typeface="Arial"/>
                        </a:rPr>
                        <a:t>390,600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30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M</a:t>
                      </a:r>
                      <a:r>
                        <a:rPr lang="en-US" sz="1600" baseline="30000">
                          <a:solidFill>
                            <a:schemeClr val="tx1"/>
                          </a:solidFill>
                          <a:latin typeface="Times New Roman"/>
                          <a:ea typeface="Calibri"/>
                          <a:cs typeface="Arial"/>
                        </a:rPr>
                        <a:t>3</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13020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lnSpc>
                          <a:spcPct val="150000"/>
                        </a:lnSpc>
                        <a:spcAft>
                          <a:spcPts val="0"/>
                        </a:spcAft>
                      </a:pPr>
                      <a:r>
                        <a:rPr lang="en-US" sz="1600">
                          <a:solidFill>
                            <a:schemeClr val="tx1"/>
                          </a:solidFill>
                          <a:latin typeface="Times New Roman"/>
                          <a:ea typeface="Calibri"/>
                          <a:cs typeface="Arial"/>
                        </a:rPr>
                        <a:t>Sub – base coarse</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rtl="0">
                        <a:lnSpc>
                          <a:spcPct val="150000"/>
                        </a:lnSpc>
                        <a:spcAft>
                          <a:spcPts val="0"/>
                        </a:spcAft>
                      </a:pPr>
                      <a:r>
                        <a:rPr lang="en-US" sz="1600">
                          <a:solidFill>
                            <a:schemeClr val="tx1"/>
                          </a:solidFill>
                          <a:latin typeface="Times New Roman"/>
                          <a:ea typeface="Calibri"/>
                          <a:cs typeface="Arial"/>
                        </a:rPr>
                        <a:t>4,419,650</a:t>
                      </a:r>
                      <a:endParaRPr lang="en-US" sz="140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gridSpan="4">
                  <a:txBody>
                    <a:bodyPr/>
                    <a:lstStyle/>
                    <a:p>
                      <a:pPr algn="ctr" rtl="0">
                        <a:lnSpc>
                          <a:spcPct val="150000"/>
                        </a:lnSpc>
                        <a:spcAft>
                          <a:spcPts val="0"/>
                        </a:spcAft>
                      </a:pPr>
                      <a:r>
                        <a:rPr lang="en-US" sz="1600" dirty="0">
                          <a:solidFill>
                            <a:schemeClr val="tx1"/>
                          </a:solidFill>
                          <a:latin typeface="Times New Roman"/>
                          <a:ea typeface="Calibri"/>
                          <a:cs typeface="Arial"/>
                        </a:rPr>
                        <a:t>Total cost (NIS)	</a:t>
                      </a:r>
                      <a:endParaRPr lang="en-US" sz="1400" dirty="0">
                        <a:solidFill>
                          <a:schemeClr val="tx1"/>
                        </a:solidFill>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85786" y="571480"/>
            <a:ext cx="2571768" cy="523220"/>
          </a:xfrm>
          <a:prstGeom prst="rect">
            <a:avLst/>
          </a:prstGeom>
          <a:noFill/>
        </p:spPr>
        <p:txBody>
          <a:bodyPr wrap="square" rtlCol="1">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Conclusion:</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مربع نص 3"/>
          <p:cNvSpPr txBox="1"/>
          <p:nvPr/>
        </p:nvSpPr>
        <p:spPr>
          <a:xfrm>
            <a:off x="500034" y="2143116"/>
            <a:ext cx="8143932" cy="2585323"/>
          </a:xfrm>
          <a:prstGeom prst="rect">
            <a:avLst/>
          </a:prstGeom>
          <a:noFill/>
        </p:spPr>
        <p:txBody>
          <a:bodyPr wrap="square" rtlCol="1">
            <a:spAutoFit/>
          </a:bodyPr>
          <a:lstStyle/>
          <a:p>
            <a:pPr marL="342900" indent="-342900">
              <a:lnSpc>
                <a:spcPct val="150000"/>
              </a:lnSpc>
              <a:buFont typeface="+mj-lt"/>
              <a:buAutoNum type="arabicPeriod"/>
            </a:pPr>
            <a:r>
              <a:rPr lang="en-US" dirty="0" smtClean="0"/>
              <a:t>Flexible pavement is cheaper than rigid pavement, also rigid pavement execution needs high initial investment cost, however it can last for 50 years compared with 25 years in flexible.</a:t>
            </a:r>
          </a:p>
          <a:p>
            <a:pPr marL="342900" indent="-342900">
              <a:lnSpc>
                <a:spcPct val="150000"/>
              </a:lnSpc>
              <a:buFont typeface="+mj-lt"/>
              <a:buAutoNum type="arabicPeriod"/>
            </a:pPr>
            <a:r>
              <a:rPr lang="en-US" dirty="0" smtClean="0"/>
              <a:t>Slope stability near </a:t>
            </a:r>
            <a:r>
              <a:rPr lang="en-US" dirty="0" err="1" smtClean="0"/>
              <a:t>Burqa</a:t>
            </a:r>
            <a:r>
              <a:rPr lang="en-US" dirty="0" smtClean="0"/>
              <a:t> is a critical case because safety factor equals 1.671 and its close to the critical value of 1.5, so suitable solution should be prepared in future such as soil nailing or boulders above rock layers.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28596" y="2786058"/>
            <a:ext cx="8286808" cy="707886"/>
          </a:xfrm>
          <a:prstGeom prst="rect">
            <a:avLst/>
          </a:prstGeom>
          <a:noFill/>
        </p:spPr>
        <p:txBody>
          <a:bodyPr wrap="square" rtlCol="1">
            <a:spAutoFit/>
          </a:bodyPr>
          <a:lstStyle/>
          <a:p>
            <a:pPr algn="ctr"/>
            <a:r>
              <a:rPr lang="en-US" sz="4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rPr>
              <a:t>Thank you for your attention</a:t>
            </a:r>
            <a:endParaRPr lang="ar-SA"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lgerian" pitchFamily="82"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85786" y="2643182"/>
            <a:ext cx="7715304" cy="923330"/>
          </a:xfrm>
          <a:prstGeom prst="rect">
            <a:avLst/>
          </a:prstGeom>
          <a:noFill/>
        </p:spPr>
        <p:txBody>
          <a:bodyPr wrap="square" rtlCol="1">
            <a:spAutoFit/>
          </a:bodyPr>
          <a:lstStyle/>
          <a:p>
            <a:pPr algn="ctr"/>
            <a:r>
              <a:rPr 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Project description</a:t>
            </a:r>
            <a:endParaRPr lang="ar-SA"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p:nvPr/>
        </p:nvPicPr>
        <p:blipFill>
          <a:blip r:embed="rId2"/>
          <a:srcRect l="7937" t="1884" r="21669" b="7307"/>
          <a:stretch>
            <a:fillRect/>
          </a:stretch>
        </p:blipFill>
        <p:spPr>
          <a:xfrm>
            <a:off x="179512" y="404664"/>
            <a:ext cx="8784976" cy="6286520"/>
          </a:xfrm>
          <a:prstGeom prst="rect">
            <a:avLst/>
          </a:prstGeom>
          <a:ln w="19050" cap="sq" cmpd="thickThin">
            <a:solidFill>
              <a:schemeClr val="bg1"/>
            </a:solidFill>
            <a:prstDash val="solid"/>
            <a:miter lim="800000"/>
          </a:ln>
          <a:effectLst>
            <a:innerShdw blurRad="76200">
              <a:srgbClr val="000000"/>
            </a:inn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ظافر حسون\fourth year 2011-2012\graduation project\Data\تصوير شارع دير شرف بزاريا -الخميس 11-03-17\IMG_2519.JPG"/>
          <p:cNvPicPr>
            <a:picLocks noChangeAspect="1" noChangeArrowheads="1"/>
          </p:cNvPicPr>
          <p:nvPr/>
        </p:nvPicPr>
        <p:blipFill>
          <a:blip r:embed="rId2" cstate="print"/>
          <a:srcRect/>
          <a:stretch>
            <a:fillRect/>
          </a:stretch>
        </p:blipFill>
        <p:spPr bwMode="auto">
          <a:xfrm>
            <a:off x="500034" y="3429000"/>
            <a:ext cx="4429156" cy="2857520"/>
          </a:xfrm>
          <a:prstGeom prst="rect">
            <a:avLst/>
          </a:prstGeom>
          <a:noFill/>
          <a:ln>
            <a:solidFill>
              <a:schemeClr val="bg1"/>
            </a:solidFill>
          </a:ln>
        </p:spPr>
      </p:pic>
      <p:sp>
        <p:nvSpPr>
          <p:cNvPr id="7" name="TextBox 6"/>
          <p:cNvSpPr txBox="1"/>
          <p:nvPr/>
        </p:nvSpPr>
        <p:spPr>
          <a:xfrm>
            <a:off x="428596" y="2928934"/>
            <a:ext cx="3929090" cy="369332"/>
          </a:xfrm>
          <a:prstGeom prst="rect">
            <a:avLst/>
          </a:prstGeom>
          <a:noFill/>
        </p:spPr>
        <p:txBody>
          <a:bodyPr wrap="square" rtlCol="0">
            <a:spAutoFit/>
          </a:bodyPr>
          <a:lstStyle/>
          <a:p>
            <a:r>
              <a:rPr lang="en-US" dirty="0" smtClean="0">
                <a:latin typeface="Arial" pitchFamily="34" charset="0"/>
                <a:cs typeface="Arial" pitchFamily="34" charset="0"/>
              </a:rPr>
              <a:t>Deir – Sharaf intersection</a:t>
            </a:r>
            <a:endParaRPr lang="en-US" dirty="0">
              <a:latin typeface="Arial" pitchFamily="34" charset="0"/>
              <a:cs typeface="Arial" pitchFamily="34" charset="0"/>
            </a:endParaRPr>
          </a:p>
        </p:txBody>
      </p:sp>
      <p:sp>
        <p:nvSpPr>
          <p:cNvPr id="8" name="TextBox 7"/>
          <p:cNvSpPr txBox="1"/>
          <p:nvPr/>
        </p:nvSpPr>
        <p:spPr>
          <a:xfrm>
            <a:off x="3786182" y="571480"/>
            <a:ext cx="5072066" cy="369332"/>
          </a:xfrm>
          <a:prstGeom prst="rect">
            <a:avLst/>
          </a:prstGeom>
          <a:noFill/>
        </p:spPr>
        <p:txBody>
          <a:bodyPr wrap="square" rtlCol="0">
            <a:spAutoFit/>
          </a:bodyPr>
          <a:lstStyle/>
          <a:p>
            <a:r>
              <a:rPr lang="en-US" dirty="0" smtClean="0">
                <a:latin typeface="Arial" pitchFamily="34" charset="0"/>
                <a:cs typeface="Arial" pitchFamily="34" charset="0"/>
              </a:rPr>
              <a:t>Bizzarya inter section at the end of the highway</a:t>
            </a:r>
            <a:endParaRPr lang="en-US" dirty="0">
              <a:latin typeface="Arial" pitchFamily="34" charset="0"/>
              <a:cs typeface="Arial" pitchFamily="34" charset="0"/>
            </a:endParaRPr>
          </a:p>
        </p:txBody>
      </p:sp>
      <p:pic>
        <p:nvPicPr>
          <p:cNvPr id="9" name="Picture 47" descr="vlcsnap-2012-03-17-14h16m53s211.jpg"/>
          <p:cNvPicPr/>
          <p:nvPr/>
        </p:nvPicPr>
        <p:blipFill>
          <a:blip r:embed="rId3"/>
          <a:stretch>
            <a:fillRect/>
          </a:stretch>
        </p:blipFill>
        <p:spPr>
          <a:xfrm>
            <a:off x="4286248" y="1214422"/>
            <a:ext cx="4429156" cy="2786082"/>
          </a:xfrm>
          <a:prstGeom prst="rect">
            <a:avLst/>
          </a:prstGeom>
          <a:ln>
            <a:solidFill>
              <a:schemeClr val="bg1"/>
            </a:solid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4000528" cy="523220"/>
          </a:xfrm>
          <a:prstGeom prst="rect">
            <a:avLst/>
          </a:prstGeom>
          <a:noFill/>
        </p:spPr>
        <p:txBody>
          <a:bodyPr wrap="square" rtlCol="0">
            <a:spAutoFit/>
          </a:bodyPr>
          <a:lstStyle/>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Highway Problems </a:t>
            </a:r>
            <a:endParaRPr lang="en-US"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Action Button: Custom 5">
            <a:hlinkClick r:id="" action="ppaction://noaction" highlightClick="1"/>
          </p:cNvPr>
          <p:cNvSpPr/>
          <p:nvPr/>
        </p:nvSpPr>
        <p:spPr>
          <a:xfrm>
            <a:off x="2786050" y="1571612"/>
            <a:ext cx="3357586" cy="500066"/>
          </a:xfrm>
          <a:prstGeom prst="actionButtonBlank">
            <a:avLst/>
          </a:prstGeom>
          <a:ln>
            <a:solidFill>
              <a:schemeClr val="bg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chemeClr val="tx1"/>
                </a:solidFill>
              </a:rPr>
              <a:t>Cracks in pavement</a:t>
            </a:r>
            <a:endParaRPr lang="en-US" dirty="0">
              <a:solidFill>
                <a:schemeClr val="tx1"/>
              </a:solidFill>
            </a:endParaRPr>
          </a:p>
        </p:txBody>
      </p:sp>
      <p:sp>
        <p:nvSpPr>
          <p:cNvPr id="7" name="Action Button: Custom 6">
            <a:hlinkClick r:id="" action="ppaction://noaction" highlightClick="1"/>
          </p:cNvPr>
          <p:cNvSpPr/>
          <p:nvPr/>
        </p:nvSpPr>
        <p:spPr>
          <a:xfrm>
            <a:off x="2786050" y="3214686"/>
            <a:ext cx="3357586" cy="500066"/>
          </a:xfrm>
          <a:prstGeom prst="actionButtonBlank">
            <a:avLst/>
          </a:prstGeom>
          <a:ln>
            <a:solidFill>
              <a:schemeClr val="bg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Drainage</a:t>
            </a:r>
            <a:endParaRPr lang="en-US" dirty="0"/>
          </a:p>
        </p:txBody>
      </p:sp>
      <p:sp>
        <p:nvSpPr>
          <p:cNvPr id="8" name="Action Button: Custom 7">
            <a:hlinkClick r:id="" action="ppaction://noaction" highlightClick="1"/>
          </p:cNvPr>
          <p:cNvSpPr/>
          <p:nvPr/>
        </p:nvSpPr>
        <p:spPr>
          <a:xfrm>
            <a:off x="2786050" y="2357430"/>
            <a:ext cx="3357586" cy="500066"/>
          </a:xfrm>
          <a:prstGeom prst="actionButtonBlank">
            <a:avLst/>
          </a:prstGeom>
          <a:ln>
            <a:solidFill>
              <a:schemeClr val="bg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Slope stability</a:t>
            </a:r>
            <a:endParaRPr lang="en-US" dirty="0"/>
          </a:p>
        </p:txBody>
      </p:sp>
      <p:sp>
        <p:nvSpPr>
          <p:cNvPr id="9" name="Action Button: Custom 7">
            <a:hlinkClick r:id="" action="ppaction://noaction" highlightClick="1"/>
          </p:cNvPr>
          <p:cNvSpPr/>
          <p:nvPr/>
        </p:nvSpPr>
        <p:spPr>
          <a:xfrm>
            <a:off x="2786050" y="4071942"/>
            <a:ext cx="3357586" cy="500066"/>
          </a:xfrm>
          <a:prstGeom prst="actionButtonBlank">
            <a:avLst/>
          </a:prstGeom>
          <a:ln>
            <a:solidFill>
              <a:schemeClr val="bg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Geometric problems</a:t>
            </a:r>
            <a:endParaRPr lang="en-US" dirty="0"/>
          </a:p>
        </p:txBody>
      </p:sp>
      <p:sp>
        <p:nvSpPr>
          <p:cNvPr id="10" name="Action Button: Custom 7">
            <a:hlinkClick r:id="" action="ppaction://noaction" highlightClick="1"/>
          </p:cNvPr>
          <p:cNvSpPr/>
          <p:nvPr/>
        </p:nvSpPr>
        <p:spPr>
          <a:xfrm>
            <a:off x="2786050" y="4857760"/>
            <a:ext cx="3357586" cy="500066"/>
          </a:xfrm>
          <a:prstGeom prst="actionButtonBlank">
            <a:avLst/>
          </a:prstGeom>
          <a:ln>
            <a:solidFill>
              <a:schemeClr val="bg2"/>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Others…</a:t>
            </a:r>
            <a:endParaRPr lang="en-US"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201"/>
          <p:cNvPicPr>
            <a:picLocks noChangeAspect="1" noChangeArrowheads="1"/>
          </p:cNvPicPr>
          <p:nvPr/>
        </p:nvPicPr>
        <p:blipFill>
          <a:blip r:embed="rId2" cstate="print"/>
          <a:srcRect/>
          <a:stretch>
            <a:fillRect/>
          </a:stretch>
        </p:blipFill>
        <p:spPr bwMode="auto">
          <a:xfrm>
            <a:off x="2555776" y="1113336"/>
            <a:ext cx="2857520" cy="2238272"/>
          </a:xfrm>
          <a:prstGeom prst="rect">
            <a:avLst/>
          </a:prstGeom>
          <a:ln>
            <a:solidFill>
              <a:schemeClr val="bg1"/>
            </a:solidFill>
          </a:ln>
          <a:effectLst/>
        </p:spPr>
      </p:pic>
      <p:sp>
        <p:nvSpPr>
          <p:cNvPr id="3" name="TextBox 2"/>
          <p:cNvSpPr txBox="1"/>
          <p:nvPr/>
        </p:nvSpPr>
        <p:spPr>
          <a:xfrm>
            <a:off x="2964645" y="640537"/>
            <a:ext cx="2786082" cy="369332"/>
          </a:xfrm>
          <a:prstGeom prst="rect">
            <a:avLst/>
          </a:prstGeom>
          <a:noFill/>
        </p:spPr>
        <p:txBody>
          <a:bodyPr wrap="square" rtlCol="0">
            <a:spAutoFit/>
          </a:bodyPr>
          <a:lstStyle/>
          <a:p>
            <a:pPr marL="514350" indent="-514350"/>
            <a:r>
              <a:rPr lang="en-US" dirty="0" smtClean="0">
                <a:latin typeface="Arial" pitchFamily="34" charset="0"/>
                <a:cs typeface="Arial" pitchFamily="34" charset="0"/>
              </a:rPr>
              <a:t> Alligator Cracking                   </a:t>
            </a:r>
          </a:p>
        </p:txBody>
      </p:sp>
      <p:pic>
        <p:nvPicPr>
          <p:cNvPr id="4" name="Picture 4" descr="200"/>
          <p:cNvPicPr>
            <a:picLocks noChangeAspect="1" noChangeArrowheads="1"/>
          </p:cNvPicPr>
          <p:nvPr/>
        </p:nvPicPr>
        <p:blipFill>
          <a:blip r:embed="rId3" cstate="print"/>
          <a:srcRect/>
          <a:stretch>
            <a:fillRect/>
          </a:stretch>
        </p:blipFill>
        <p:spPr bwMode="auto">
          <a:xfrm>
            <a:off x="6000760" y="1571612"/>
            <a:ext cx="2857520" cy="2212478"/>
          </a:xfrm>
          <a:prstGeom prst="rect">
            <a:avLst/>
          </a:prstGeom>
          <a:ln>
            <a:solidFill>
              <a:schemeClr val="bg1"/>
            </a:solidFill>
          </a:ln>
          <a:effectLst/>
        </p:spPr>
      </p:pic>
      <p:sp>
        <p:nvSpPr>
          <p:cNvPr id="5" name="TextBox 4"/>
          <p:cNvSpPr txBox="1"/>
          <p:nvPr/>
        </p:nvSpPr>
        <p:spPr>
          <a:xfrm>
            <a:off x="6000760" y="928670"/>
            <a:ext cx="2714644" cy="369332"/>
          </a:xfrm>
          <a:prstGeom prst="rect">
            <a:avLst/>
          </a:prstGeom>
          <a:noFill/>
        </p:spPr>
        <p:txBody>
          <a:bodyPr wrap="square" rtlCol="0">
            <a:spAutoFit/>
          </a:bodyPr>
          <a:lstStyle/>
          <a:p>
            <a:r>
              <a:rPr lang="en-US" dirty="0" smtClean="0">
                <a:latin typeface="Arial" pitchFamily="34" charset="0"/>
                <a:cs typeface="Arial" pitchFamily="34" charset="0"/>
              </a:rPr>
              <a:t>Longitudinal cracking</a:t>
            </a:r>
            <a:endParaRPr lang="en-US" dirty="0">
              <a:latin typeface="Arial" pitchFamily="34" charset="0"/>
              <a:cs typeface="Arial" pitchFamily="34" charset="0"/>
            </a:endParaRPr>
          </a:p>
        </p:txBody>
      </p:sp>
      <p:pic>
        <p:nvPicPr>
          <p:cNvPr id="6" name="Picture 2" descr="158"/>
          <p:cNvPicPr>
            <a:picLocks noChangeAspect="1" noChangeArrowheads="1"/>
          </p:cNvPicPr>
          <p:nvPr/>
        </p:nvPicPr>
        <p:blipFill>
          <a:blip r:embed="rId4"/>
          <a:stretch>
            <a:fillRect/>
          </a:stretch>
        </p:blipFill>
        <p:spPr bwMode="auto">
          <a:xfrm>
            <a:off x="500034" y="4214818"/>
            <a:ext cx="2857520" cy="2214578"/>
          </a:xfrm>
          <a:prstGeom prst="rect">
            <a:avLst/>
          </a:prstGeom>
          <a:ln>
            <a:solidFill>
              <a:schemeClr val="bg1"/>
            </a:solidFill>
          </a:ln>
          <a:effectLst/>
        </p:spPr>
      </p:pic>
      <p:sp>
        <p:nvSpPr>
          <p:cNvPr id="7" name="TextBox 6"/>
          <p:cNvSpPr txBox="1"/>
          <p:nvPr/>
        </p:nvSpPr>
        <p:spPr>
          <a:xfrm>
            <a:off x="500034" y="3643314"/>
            <a:ext cx="2714644" cy="369332"/>
          </a:xfrm>
          <a:prstGeom prst="rect">
            <a:avLst/>
          </a:prstGeom>
          <a:noFill/>
        </p:spPr>
        <p:txBody>
          <a:bodyPr wrap="square" rtlCol="0">
            <a:spAutoFit/>
          </a:bodyPr>
          <a:lstStyle/>
          <a:p>
            <a:r>
              <a:rPr lang="en-US" dirty="0" smtClean="0">
                <a:latin typeface="Arial" pitchFamily="34" charset="0"/>
                <a:cs typeface="Arial" pitchFamily="34" charset="0"/>
              </a:rPr>
              <a:t>Transverse crack</a:t>
            </a:r>
            <a:endParaRPr lang="en-US" dirty="0">
              <a:latin typeface="Arial" pitchFamily="34" charset="0"/>
              <a:cs typeface="Arial" pitchFamily="34" charset="0"/>
            </a:endParaRPr>
          </a:p>
        </p:txBody>
      </p:sp>
      <p:pic>
        <p:nvPicPr>
          <p:cNvPr id="8" name="Picture 2" descr="188"/>
          <p:cNvPicPr>
            <a:picLocks noChangeAspect="1" noChangeArrowheads="1"/>
          </p:cNvPicPr>
          <p:nvPr/>
        </p:nvPicPr>
        <p:blipFill>
          <a:blip r:embed="rId5" cstate="print"/>
          <a:srcRect/>
          <a:stretch>
            <a:fillRect/>
          </a:stretch>
        </p:blipFill>
        <p:spPr bwMode="auto">
          <a:xfrm>
            <a:off x="4357686" y="4214818"/>
            <a:ext cx="2857520" cy="2214578"/>
          </a:xfrm>
          <a:prstGeom prst="rect">
            <a:avLst/>
          </a:prstGeom>
          <a:ln>
            <a:solidFill>
              <a:schemeClr val="bg1"/>
            </a:solidFill>
          </a:ln>
          <a:effectLst/>
        </p:spPr>
      </p:pic>
      <p:sp>
        <p:nvSpPr>
          <p:cNvPr id="9" name="TextBox 8"/>
          <p:cNvSpPr txBox="1"/>
          <p:nvPr/>
        </p:nvSpPr>
        <p:spPr>
          <a:xfrm>
            <a:off x="4357686" y="3643314"/>
            <a:ext cx="2500330" cy="369332"/>
          </a:xfrm>
          <a:prstGeom prst="rect">
            <a:avLst/>
          </a:prstGeom>
          <a:noFill/>
        </p:spPr>
        <p:txBody>
          <a:bodyPr wrap="square" rtlCol="0">
            <a:spAutoFit/>
          </a:bodyPr>
          <a:lstStyle/>
          <a:p>
            <a:r>
              <a:rPr lang="en-US" dirty="0" smtClean="0">
                <a:latin typeface="Arial" pitchFamily="34" charset="0"/>
                <a:cs typeface="Arial" pitchFamily="34" charset="0"/>
              </a:rPr>
              <a:t>Edge crack</a:t>
            </a:r>
            <a:endParaRPr lang="en-US" dirty="0">
              <a:latin typeface="Arial" pitchFamily="34" charset="0"/>
              <a:cs typeface="Arial" pitchFamily="34" charset="0"/>
            </a:endParaRPr>
          </a:p>
        </p:txBody>
      </p:sp>
      <p:sp>
        <p:nvSpPr>
          <p:cNvPr id="10" name="مربع نص 9"/>
          <p:cNvSpPr txBox="1"/>
          <p:nvPr/>
        </p:nvSpPr>
        <p:spPr>
          <a:xfrm rot="19476419">
            <a:off x="-136803" y="787126"/>
            <a:ext cx="3504502" cy="523220"/>
          </a:xfrm>
          <a:prstGeom prst="rect">
            <a:avLst/>
          </a:prstGeom>
          <a:noFill/>
        </p:spPr>
        <p:txBody>
          <a:bodyPr wrap="square" rtlCol="1">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Pavement cracks</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 descr="D:\zafer\fourth year 2011-2012\graduation project\Data\تصوير شارع دير شرف بزاريا -الخميس 11-03-17\IMG_2559.JPG"/>
          <p:cNvPicPr/>
          <p:nvPr/>
        </p:nvPicPr>
        <p:blipFill>
          <a:blip r:embed="rId3"/>
          <a:stretch>
            <a:fillRect/>
          </a:stretch>
        </p:blipFill>
        <p:spPr bwMode="auto">
          <a:xfrm>
            <a:off x="4643438" y="1071546"/>
            <a:ext cx="3962392" cy="3071834"/>
          </a:xfrm>
          <a:prstGeom prst="rect">
            <a:avLst/>
          </a:prstGeom>
          <a:noFill/>
          <a:ln w="9525">
            <a:solidFill>
              <a:schemeClr val="bg1"/>
            </a:solidFill>
            <a:miter lim="800000"/>
            <a:headEnd/>
            <a:tailEnd/>
          </a:ln>
        </p:spPr>
      </p:pic>
      <p:sp>
        <p:nvSpPr>
          <p:cNvPr id="10" name="مربع نص 9"/>
          <p:cNvSpPr txBox="1"/>
          <p:nvPr/>
        </p:nvSpPr>
        <p:spPr>
          <a:xfrm>
            <a:off x="5500694" y="500042"/>
            <a:ext cx="2071702" cy="369332"/>
          </a:xfrm>
          <a:prstGeom prst="rect">
            <a:avLst/>
          </a:prstGeom>
          <a:noFill/>
        </p:spPr>
        <p:txBody>
          <a:bodyPr wrap="square" rtlCol="1">
            <a:spAutoFit/>
          </a:bodyPr>
          <a:lstStyle/>
          <a:p>
            <a:r>
              <a:rPr lang="en-US" dirty="0" smtClean="0">
                <a:latin typeface="Arial" pitchFamily="34" charset="0"/>
                <a:cs typeface="Arial" pitchFamily="34" charset="0"/>
              </a:rPr>
              <a:t>Unstable cut area</a:t>
            </a:r>
            <a:endParaRPr lang="ar-SA" dirty="0">
              <a:latin typeface="Arial" pitchFamily="34" charset="0"/>
              <a:cs typeface="Arial" pitchFamily="34" charset="0"/>
            </a:endParaRPr>
          </a:p>
        </p:txBody>
      </p:sp>
      <p:pic>
        <p:nvPicPr>
          <p:cNvPr id="11" name="Picture 2" descr="C:\Documents and Settings\ظافر حسون\سطح المكتب\ENG. ZAFER HASSON\Fourth Year 2011 - 2012\Graduation Project\17 - 3 - 2012\MVI_0017.jpg"/>
          <p:cNvPicPr/>
          <p:nvPr/>
        </p:nvPicPr>
        <p:blipFill>
          <a:blip r:embed="rId4"/>
          <a:srcRect/>
          <a:stretch>
            <a:fillRect/>
          </a:stretch>
        </p:blipFill>
        <p:spPr bwMode="auto">
          <a:xfrm>
            <a:off x="785786" y="3429000"/>
            <a:ext cx="4357718" cy="2971808"/>
          </a:xfrm>
          <a:prstGeom prst="rect">
            <a:avLst/>
          </a:prstGeom>
          <a:noFill/>
          <a:ln w="9525">
            <a:solidFill>
              <a:schemeClr val="bg1"/>
            </a:solidFill>
            <a:miter lim="800000"/>
            <a:headEnd/>
            <a:tailEnd/>
          </a:ln>
        </p:spPr>
      </p:pic>
      <p:sp>
        <p:nvSpPr>
          <p:cNvPr id="12" name="مربع نص 11"/>
          <p:cNvSpPr txBox="1"/>
          <p:nvPr/>
        </p:nvSpPr>
        <p:spPr>
          <a:xfrm>
            <a:off x="785786" y="2928934"/>
            <a:ext cx="3714776" cy="369332"/>
          </a:xfrm>
          <a:prstGeom prst="rect">
            <a:avLst/>
          </a:prstGeom>
          <a:noFill/>
        </p:spPr>
        <p:txBody>
          <a:bodyPr wrap="square" rtlCol="1">
            <a:spAutoFit/>
          </a:bodyPr>
          <a:lstStyle/>
          <a:p>
            <a:r>
              <a:rPr lang="en-US" dirty="0" smtClean="0">
                <a:latin typeface="Arial" pitchFamily="34" charset="0"/>
                <a:cs typeface="Arial" pitchFamily="34" charset="0"/>
              </a:rPr>
              <a:t>Slope stability – Burqa village</a:t>
            </a:r>
            <a:endParaRPr lang="ar-SA" dirty="0">
              <a:latin typeface="Arial" pitchFamily="34" charset="0"/>
              <a:cs typeface="Arial" pitchFamily="34" charset="0"/>
            </a:endParaRPr>
          </a:p>
        </p:txBody>
      </p:sp>
      <p:sp>
        <p:nvSpPr>
          <p:cNvPr id="13" name="مربع نص 12"/>
          <p:cNvSpPr txBox="1"/>
          <p:nvPr/>
        </p:nvSpPr>
        <p:spPr>
          <a:xfrm>
            <a:off x="428596" y="357166"/>
            <a:ext cx="4643470" cy="523220"/>
          </a:xfrm>
          <a:prstGeom prst="rect">
            <a:avLst/>
          </a:prstGeom>
          <a:noFill/>
        </p:spPr>
        <p:txBody>
          <a:bodyPr wrap="square" rtlCol="1">
            <a:spAutoFit/>
          </a:bodyPr>
          <a:lstStyle/>
          <a:p>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Slope stability problems</a:t>
            </a:r>
            <a:endParaRPr lang="ar-S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666</TotalTime>
  <Words>1189</Words>
  <Application>Microsoft Office PowerPoint</Application>
  <PresentationFormat>On-screen Show (4:3)</PresentationFormat>
  <Paragraphs>409</Paragraphs>
  <Slides>35</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NewsPrint</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c:creator>
  <cp:lastModifiedBy>ALAWNEH</cp:lastModifiedBy>
  <cp:revision>68</cp:revision>
  <dcterms:created xsi:type="dcterms:W3CDTF">2012-01-06T14:01:56Z</dcterms:created>
  <dcterms:modified xsi:type="dcterms:W3CDTF">2012-05-23T09:29:55Z</dcterms:modified>
</cp:coreProperties>
</file>