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4145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88" r:id="rId6"/>
    <p:sldId id="263" r:id="rId7"/>
    <p:sldId id="264" r:id="rId8"/>
    <p:sldId id="281" r:id="rId9"/>
    <p:sldId id="283" r:id="rId10"/>
    <p:sldId id="280" r:id="rId11"/>
    <p:sldId id="276" r:id="rId12"/>
    <p:sldId id="284" r:id="rId13"/>
    <p:sldId id="274" r:id="rId14"/>
    <p:sldId id="289" r:id="rId15"/>
    <p:sldId id="292" r:id="rId16"/>
    <p:sldId id="290" r:id="rId17"/>
    <p:sldId id="293" r:id="rId18"/>
    <p:sldId id="294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9" autoAdjust="0"/>
    <p:restoredTop sz="95341" autoAdjust="0"/>
  </p:normalViewPr>
  <p:slideViewPr>
    <p:cSldViewPr>
      <p:cViewPr>
        <p:scale>
          <a:sx n="70" d="100"/>
          <a:sy n="70" d="100"/>
        </p:scale>
        <p:origin x="-8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7A178-D311-45EB-8C97-77CD330BB856}" type="datetimeFigureOut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E8EA4-4BFB-401E-99F9-8B76673821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8EA4-4BFB-401E-99F9-8B76673821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8EA4-4BFB-401E-99F9-8B766738212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4441473-EA91-4318-9819-1931E85436B7}" type="datetime1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407D9A-FB67-4EA0-BCC9-CBB5B9C9D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2855-1431-4AB2-88BF-C3CAD9DA0CB3}" type="datetime1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7D9A-FB67-4EA0-BCC9-CBB5B9C9D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4981-AA4F-4747-B06F-4A85646B1BB0}" type="datetime1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7D9A-FB67-4EA0-BCC9-CBB5B9C9D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A08F-80C0-4C72-B984-AC44C18D13C4}" type="datetime1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7D9A-FB67-4EA0-BCC9-CBB5B9C9D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FD5E-606E-470D-81DA-8C540B0A6FBF}" type="datetime1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7D9A-FB67-4EA0-BCC9-CBB5B9C9D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CE30-F1A1-43A3-9B0A-D29AC0A55EBC}" type="datetime1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7D9A-FB67-4EA0-BCC9-CBB5B9C9D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359C27-7198-48F1-B93B-BCC0D8D919A2}" type="datetime1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407D9A-FB67-4EA0-BCC9-CBB5B9C9D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F9A9B3E-2D9A-40A8-9328-08BEECBE8A9B}" type="datetime1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407D9A-FB67-4EA0-BCC9-CBB5B9C9D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1114-C36D-4CA3-9E9A-C1B6F125B0DC}" type="datetime1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7D9A-FB67-4EA0-BCC9-CBB5B9C9D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1D64-68FA-45F4-8F9E-84FAADB647CF}" type="datetime1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7D9A-FB67-4EA0-BCC9-CBB5B9C9D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3E05-2D8E-4D68-8119-D57ACD051372}" type="datetime1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7D9A-FB67-4EA0-BCC9-CBB5B9C9D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D1C5B9-C682-483D-B692-5121507DEC94}" type="datetime1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407D9A-FB67-4EA0-BCC9-CBB5B9C9D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://4.bp.blogspot.com/-9qLZWi8hnzE/UJAfLrlifYI/AAAAAAAACd8/ujI5he9tl78/s1600/01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553200" y="51816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Supervisor: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Dr.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Bashir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Nouri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dobe Caslon Pro Bold" pitchFamily="18" charset="0"/>
              <a:cs typeface="Arial" pitchFamily="34" charset="0"/>
            </a:endParaRPr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85800" y="4724400"/>
            <a:ext cx="3124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Prepared By: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Manar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 Mohammad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Sa’id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Deema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Abd-Rahman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Odeh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Rola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 "Mohammad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Eid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"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dobe Caslon Pro Bold" pitchFamily="18" charset="0"/>
                <a:ea typeface="Arial" pitchFamily="34" charset="0"/>
                <a:cs typeface="Arial" pitchFamily="34" charset="0"/>
              </a:rPr>
              <a:t>Sabbah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dobe Caslon Pro Bold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609600"/>
            <a:ext cx="4953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AN-NAJAH NATIONAL UNIVERSITY</a:t>
            </a:r>
            <a:br>
              <a:rPr lang="en-US" sz="1600" dirty="0" smtClean="0"/>
            </a:br>
            <a:r>
              <a:rPr lang="en-US" sz="1600" dirty="0" smtClean="0"/>
              <a:t>FACULTY OF ENGINEERING</a:t>
            </a:r>
          </a:p>
          <a:p>
            <a:endParaRPr lang="en-US" sz="1600" dirty="0" smtClean="0"/>
          </a:p>
          <a:p>
            <a:r>
              <a:rPr lang="en-US" sz="1600" dirty="0" smtClean="0"/>
              <a:t>DEPARTMENT OF MECHATRONICS ENGINEERING</a:t>
            </a:r>
            <a:endParaRPr lang="ar-SA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3497759"/>
            <a:ext cx="8763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/>
              <a:t>CONTROL  OF  MOBILE  ROBOT</a:t>
            </a:r>
            <a:endParaRPr lang="ar-SA" sz="4400" dirty="0"/>
          </a:p>
        </p:txBody>
      </p:sp>
      <p:sp>
        <p:nvSpPr>
          <p:cNvPr id="19" name="Rectangle 1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-76200"/>
            <a:ext cx="762000" cy="365760"/>
          </a:xfrm>
        </p:spPr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1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7620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Root Locus Controller Design</a:t>
            </a:r>
          </a:p>
          <a:p>
            <a:pPr algn="l">
              <a:buNone/>
            </a:pPr>
            <a:endParaRPr lang="en-US" sz="32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>
                  <a:lumMod val="75000"/>
                  <a:lumOff val="2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10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9375" t="14000" r="6250" b="9000"/>
          <a:stretch>
            <a:fillRect/>
          </a:stretch>
        </p:blipFill>
        <p:spPr bwMode="auto">
          <a:xfrm>
            <a:off x="838200" y="2057400"/>
            <a:ext cx="774864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600200" y="41910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4191000" y="41910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 flipV="1">
            <a:off x="6705600" y="4191000"/>
            <a:ext cx="762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0987" t="33756" r="74592" b="50657"/>
          <a:stretch>
            <a:fillRect/>
          </a:stretch>
        </p:blipFill>
        <p:spPr bwMode="auto">
          <a:xfrm>
            <a:off x="7010400" y="2438400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43950" t="33756" r="44376" b="50657"/>
          <a:stretch>
            <a:fillRect/>
          </a:stretch>
        </p:blipFill>
        <p:spPr bwMode="auto">
          <a:xfrm>
            <a:off x="7010400" y="3581400"/>
            <a:ext cx="12954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64551" t="33756" r="23088" b="50657"/>
          <a:stretch>
            <a:fillRect/>
          </a:stretch>
        </p:blipFill>
        <p:spPr bwMode="auto">
          <a:xfrm>
            <a:off x="7010400" y="4800600"/>
            <a:ext cx="1371600" cy="9144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990600" y="1295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  Closed-loop transfer function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229600" cy="12954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Bode diagram for transfer function related with velocity and angle</a:t>
            </a:r>
          </a:p>
          <a:p>
            <a:pPr algn="l">
              <a:buNone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dobe Ming Std L" pitchFamily="18" charset="-128"/>
              <a:ea typeface="Adobe Ming Std L" pitchFamily="18" charset="-128"/>
              <a:cs typeface="Adobe Arabic" pitchFamily="18" charset="-78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685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789499" y="2376669"/>
            <a:ext cx="5804703" cy="1805650"/>
          </a:xfrm>
          <a:custGeom>
            <a:avLst/>
            <a:gdLst>
              <a:gd name="connsiteX0" fmla="*/ 0 w 5804703"/>
              <a:gd name="connsiteY0" fmla="*/ 7716 h 1805650"/>
              <a:gd name="connsiteX1" fmla="*/ 1597306 w 5804703"/>
              <a:gd name="connsiteY1" fmla="*/ 42440 h 1805650"/>
              <a:gd name="connsiteX2" fmla="*/ 2615878 w 5804703"/>
              <a:gd name="connsiteY2" fmla="*/ 262359 h 1805650"/>
              <a:gd name="connsiteX3" fmla="*/ 3507129 w 5804703"/>
              <a:gd name="connsiteY3" fmla="*/ 540151 h 1805650"/>
              <a:gd name="connsiteX4" fmla="*/ 4490977 w 5804703"/>
              <a:gd name="connsiteY4" fmla="*/ 1037863 h 1805650"/>
              <a:gd name="connsiteX5" fmla="*/ 5613721 w 5804703"/>
              <a:gd name="connsiteY5" fmla="*/ 1697620 h 1805650"/>
              <a:gd name="connsiteX6" fmla="*/ 5636871 w 5804703"/>
              <a:gd name="connsiteY6" fmla="*/ 1686045 h 180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4703" h="1805650">
                <a:moveTo>
                  <a:pt x="0" y="7716"/>
                </a:moveTo>
                <a:cubicBezTo>
                  <a:pt x="580663" y="3858"/>
                  <a:pt x="1161326" y="0"/>
                  <a:pt x="1597306" y="42440"/>
                </a:cubicBezTo>
                <a:cubicBezTo>
                  <a:pt x="2033286" y="84880"/>
                  <a:pt x="2297574" y="179407"/>
                  <a:pt x="2615878" y="262359"/>
                </a:cubicBezTo>
                <a:cubicBezTo>
                  <a:pt x="2934182" y="345311"/>
                  <a:pt x="3194613" y="410900"/>
                  <a:pt x="3507129" y="540151"/>
                </a:cubicBezTo>
                <a:cubicBezTo>
                  <a:pt x="3819646" y="669402"/>
                  <a:pt x="4139878" y="844952"/>
                  <a:pt x="4490977" y="1037863"/>
                </a:cubicBezTo>
                <a:cubicBezTo>
                  <a:pt x="4842076" y="1230775"/>
                  <a:pt x="5422739" y="1589590"/>
                  <a:pt x="5613721" y="1697620"/>
                </a:cubicBezTo>
                <a:cubicBezTo>
                  <a:pt x="5804703" y="1805650"/>
                  <a:pt x="5720787" y="1745847"/>
                  <a:pt x="5636871" y="1686045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Freeform 8"/>
          <p:cNvSpPr/>
          <p:nvPr/>
        </p:nvSpPr>
        <p:spPr>
          <a:xfrm>
            <a:off x="2777924" y="4247909"/>
            <a:ext cx="5648446" cy="1678329"/>
          </a:xfrm>
          <a:custGeom>
            <a:avLst/>
            <a:gdLst>
              <a:gd name="connsiteX0" fmla="*/ 0 w 5648446"/>
              <a:gd name="connsiteY0" fmla="*/ 0 h 1678329"/>
              <a:gd name="connsiteX1" fmla="*/ 810228 w 5648446"/>
              <a:gd name="connsiteY1" fmla="*/ 46299 h 1678329"/>
              <a:gd name="connsiteX2" fmla="*/ 1145894 w 5648446"/>
              <a:gd name="connsiteY2" fmla="*/ 127321 h 1678329"/>
              <a:gd name="connsiteX3" fmla="*/ 1597306 w 5648446"/>
              <a:gd name="connsiteY3" fmla="*/ 289367 h 1678329"/>
              <a:gd name="connsiteX4" fmla="*/ 2037144 w 5648446"/>
              <a:gd name="connsiteY4" fmla="*/ 532435 h 1678329"/>
              <a:gd name="connsiteX5" fmla="*/ 2280213 w 5648446"/>
              <a:gd name="connsiteY5" fmla="*/ 659757 h 1678329"/>
              <a:gd name="connsiteX6" fmla="*/ 2546430 w 5648446"/>
              <a:gd name="connsiteY6" fmla="*/ 763929 h 1678329"/>
              <a:gd name="connsiteX7" fmla="*/ 2743200 w 5648446"/>
              <a:gd name="connsiteY7" fmla="*/ 833377 h 1678329"/>
              <a:gd name="connsiteX8" fmla="*/ 3078866 w 5648446"/>
              <a:gd name="connsiteY8" fmla="*/ 925975 h 1678329"/>
              <a:gd name="connsiteX9" fmla="*/ 3553428 w 5648446"/>
              <a:gd name="connsiteY9" fmla="*/ 1157468 h 1678329"/>
              <a:gd name="connsiteX10" fmla="*/ 3912243 w 5648446"/>
              <a:gd name="connsiteY10" fmla="*/ 1365813 h 1678329"/>
              <a:gd name="connsiteX11" fmla="*/ 4317357 w 5648446"/>
              <a:gd name="connsiteY11" fmla="*/ 1551007 h 1678329"/>
              <a:gd name="connsiteX12" fmla="*/ 4780344 w 5648446"/>
              <a:gd name="connsiteY12" fmla="*/ 1643605 h 1678329"/>
              <a:gd name="connsiteX13" fmla="*/ 5648446 w 5648446"/>
              <a:gd name="connsiteY13" fmla="*/ 1678329 h 167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48446" h="1678329">
                <a:moveTo>
                  <a:pt x="0" y="0"/>
                </a:moveTo>
                <a:cubicBezTo>
                  <a:pt x="309623" y="12539"/>
                  <a:pt x="619246" y="25079"/>
                  <a:pt x="810228" y="46299"/>
                </a:cubicBezTo>
                <a:cubicBezTo>
                  <a:pt x="1001210" y="67519"/>
                  <a:pt x="1014714" y="86810"/>
                  <a:pt x="1145894" y="127321"/>
                </a:cubicBezTo>
                <a:cubicBezTo>
                  <a:pt x="1277074" y="167832"/>
                  <a:pt x="1448764" y="221848"/>
                  <a:pt x="1597306" y="289367"/>
                </a:cubicBezTo>
                <a:cubicBezTo>
                  <a:pt x="1745848" y="356886"/>
                  <a:pt x="1923326" y="470703"/>
                  <a:pt x="2037144" y="532435"/>
                </a:cubicBezTo>
                <a:cubicBezTo>
                  <a:pt x="2150962" y="594167"/>
                  <a:pt x="2195332" y="621175"/>
                  <a:pt x="2280213" y="659757"/>
                </a:cubicBezTo>
                <a:cubicBezTo>
                  <a:pt x="2365094" y="698339"/>
                  <a:pt x="2469266" y="734992"/>
                  <a:pt x="2546430" y="763929"/>
                </a:cubicBezTo>
                <a:cubicBezTo>
                  <a:pt x="2623594" y="792866"/>
                  <a:pt x="2654461" y="806369"/>
                  <a:pt x="2743200" y="833377"/>
                </a:cubicBezTo>
                <a:cubicBezTo>
                  <a:pt x="2831939" y="860385"/>
                  <a:pt x="2943828" y="871960"/>
                  <a:pt x="3078866" y="925975"/>
                </a:cubicBezTo>
                <a:cubicBezTo>
                  <a:pt x="3213904" y="979990"/>
                  <a:pt x="3414532" y="1084162"/>
                  <a:pt x="3553428" y="1157468"/>
                </a:cubicBezTo>
                <a:cubicBezTo>
                  <a:pt x="3692324" y="1230774"/>
                  <a:pt x="3784922" y="1300223"/>
                  <a:pt x="3912243" y="1365813"/>
                </a:cubicBezTo>
                <a:cubicBezTo>
                  <a:pt x="4039564" y="1431403"/>
                  <a:pt x="4172673" y="1504708"/>
                  <a:pt x="4317357" y="1551007"/>
                </a:cubicBezTo>
                <a:cubicBezTo>
                  <a:pt x="4462041" y="1597306"/>
                  <a:pt x="4558496" y="1622385"/>
                  <a:pt x="4780344" y="1643605"/>
                </a:cubicBezTo>
                <a:cubicBezTo>
                  <a:pt x="5002192" y="1664825"/>
                  <a:pt x="5325319" y="1671577"/>
                  <a:pt x="5648446" y="1678329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153400" y="0"/>
            <a:ext cx="762000" cy="36576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07D9A-FB67-4EA0-BCC9-CBB5B9C9DE0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7620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Root Locus Controller Design</a:t>
            </a:r>
          </a:p>
          <a:p>
            <a:pPr algn="l">
              <a:buNone/>
            </a:pPr>
            <a:endParaRPr lang="en-US" sz="32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>
                  <a:lumMod val="75000"/>
                  <a:lumOff val="2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12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2954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 Closed-loop transfer function –PID Controller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l="33125" t="18000" r="11875" b="17000"/>
          <a:stretch>
            <a:fillRect/>
          </a:stretch>
        </p:blipFill>
        <p:spPr bwMode="auto">
          <a:xfrm>
            <a:off x="1524000" y="16764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209800"/>
            <a:ext cx="91440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dobe Caslon Pro Bold" pitchFamily="18" charset="0"/>
              </a:rPr>
              <a:t>Testing and Programming</a:t>
            </a:r>
            <a:endParaRPr lang="en-US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l="29375" t="14000" r="29375" b="35000"/>
          <a:stretch>
            <a:fillRect/>
          </a:stretch>
        </p:blipFill>
        <p:spPr bwMode="auto">
          <a:xfrm>
            <a:off x="381000" y="28956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 flipV="1">
            <a:off x="1143000" y="3124200"/>
            <a:ext cx="1447800" cy="14478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133600" y="4114800"/>
            <a:ext cx="1524000" cy="15240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3000" y="4572000"/>
            <a:ext cx="990600" cy="10668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67000" y="3124200"/>
            <a:ext cx="990600" cy="99060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-76200"/>
            <a:ext cx="762000" cy="365760"/>
          </a:xfrm>
        </p:spPr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13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 cstate="print"/>
          <a:srcRect l="30289" t="14359" r="21955" b="11538"/>
          <a:stretch>
            <a:fillRect/>
          </a:stretch>
        </p:blipFill>
        <p:spPr bwMode="auto">
          <a:xfrm>
            <a:off x="4724400" y="2590800"/>
            <a:ext cx="41195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dobe Caslon Pro Bold" pitchFamily="18" charset="0"/>
              </a:rPr>
              <a:t>Testing </a:t>
            </a:r>
            <a:r>
              <a:rPr lang="en-US" sz="4000" dirty="0" smtClean="0">
                <a:solidFill>
                  <a:schemeClr val="tx1"/>
                </a:solidFill>
                <a:latin typeface="Adobe Caslon Pro Bold" pitchFamily="18" charset="0"/>
              </a:rPr>
              <a:t>and Programming</a:t>
            </a:r>
            <a:endParaRPr lang="en-US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-76200"/>
            <a:ext cx="762000" cy="365760"/>
          </a:xfrm>
        </p:spPr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14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133600"/>
            <a:ext cx="5123810" cy="3990476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30000" t="14000" r="28750" b="36000"/>
          <a:stretch>
            <a:fillRect/>
          </a:stretch>
        </p:blipFill>
        <p:spPr bwMode="auto">
          <a:xfrm>
            <a:off x="5486400" y="2743200"/>
            <a:ext cx="341985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209800"/>
            <a:ext cx="9144000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dobe Caslon Pro Bold" pitchFamily="18" charset="0"/>
              </a:rPr>
              <a:t>Testing </a:t>
            </a:r>
            <a:r>
              <a:rPr lang="en-US" dirty="0" smtClean="0">
                <a:solidFill>
                  <a:schemeClr val="tx1"/>
                </a:solidFill>
                <a:latin typeface="Adobe Caslon Pro Bold" pitchFamily="18" charset="0"/>
              </a:rPr>
              <a:t>and Programming</a:t>
            </a:r>
            <a:endParaRPr lang="en-US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>
              <a:buNone/>
            </a:pPr>
            <a:endParaRPr lang="en-US" sz="32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-76200"/>
            <a:ext cx="762000" cy="365760"/>
          </a:xfrm>
        </p:spPr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15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362200"/>
            <a:ext cx="4724400" cy="3561051"/>
          </a:xfrm>
          <a:prstGeom prst="rect">
            <a:avLst/>
          </a:prstGeom>
        </p:spPr>
      </p:pic>
      <p:pic>
        <p:nvPicPr>
          <p:cNvPr id="8" name="Picture 7" descr="Pictur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895600"/>
            <a:ext cx="3962400" cy="30322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dobe Caslon Pro Bold" pitchFamily="18" charset="0"/>
              </a:rPr>
              <a:t>Test and Programming</a:t>
            </a:r>
            <a:endParaRPr lang="en-US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>
              <a:buNone/>
            </a:pPr>
            <a:endParaRPr lang="en-US" sz="32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-76200"/>
            <a:ext cx="762000" cy="365760"/>
          </a:xfrm>
        </p:spPr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16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13000" r="28750" b="36000"/>
          <a:stretch>
            <a:fillRect/>
          </a:stretch>
        </p:blipFill>
        <p:spPr bwMode="auto">
          <a:xfrm>
            <a:off x="1752600" y="2133600"/>
            <a:ext cx="5867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dobe Caslon Pro Bold" pitchFamily="18" charset="0"/>
              </a:rPr>
              <a:t>Fuzzy Controller</a:t>
            </a:r>
            <a:endParaRPr lang="en-US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>
              <a:buNone/>
            </a:pPr>
            <a:endParaRPr lang="en-US" sz="32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-76200"/>
            <a:ext cx="762000" cy="365760"/>
          </a:xfrm>
        </p:spPr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17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4876800" y="2438400"/>
          <a:ext cx="3652405" cy="3524250"/>
        </p:xfrm>
        <a:graphic>
          <a:graphicData uri="http://schemas.openxmlformats.org/presentationml/2006/ole">
            <p:oleObj spid="_x0000_s49153" name="Visio" r:id="rId3" imgW="3254347" imgH="3145277" progId="">
              <p:embed/>
            </p:oleObj>
          </a:graphicData>
        </a:graphic>
      </p:graphicFrame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28600" y="2362200"/>
          <a:ext cx="4453535" cy="2743200"/>
        </p:xfrm>
        <a:graphic>
          <a:graphicData uri="http://schemas.openxmlformats.org/presentationml/2006/ole">
            <p:oleObj spid="_x0000_s49155" name="Visio" r:id="rId4" imgW="3596370" imgH="2218447" progId="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Mobile Robot </a:t>
            </a:r>
            <a:r>
              <a:rPr lang="en-US" b="1" dirty="0" smtClean="0"/>
              <a:t>avoiding obstacle and reach to the goal</a:t>
            </a:r>
            <a:endParaRPr lang="en-US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>
              <a:buNone/>
            </a:pPr>
            <a:endParaRPr lang="en-US" sz="32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-76200"/>
            <a:ext cx="762000" cy="365760"/>
          </a:xfrm>
        </p:spPr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18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sabbah\Desktop\dd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655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19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822960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dirty="0" smtClean="0"/>
              <a:t>Thank you for your attention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sz="4800" dirty="0" smtClean="0"/>
          </a:p>
          <a:p>
            <a:pPr algn="ctr"/>
            <a:r>
              <a:rPr lang="en-US" sz="4800" dirty="0" smtClean="0"/>
              <a:t>Any questions?</a:t>
            </a:r>
            <a:endParaRPr lang="ar-SA" sz="4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82000" cy="9144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dobe Caslon Pro Bold" pitchFamily="18" charset="0"/>
              </a:rPr>
              <a:t>Outlines</a:t>
            </a:r>
            <a:endParaRPr lang="en-US" sz="5400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524000"/>
            <a:ext cx="6096000" cy="4495800"/>
          </a:xfrm>
        </p:spPr>
        <p:txBody>
          <a:bodyPr>
            <a:normAutofit fontScale="92500"/>
          </a:bodyPr>
          <a:lstStyle/>
          <a:p>
            <a:pPr lvl="1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Caslon Pro Bold" pitchFamily="18" charset="0"/>
              </a:rPr>
              <a:t>Introduction</a:t>
            </a:r>
          </a:p>
          <a:p>
            <a:pPr lvl="1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Caslon Pro Bold" pitchFamily="18" charset="0"/>
              </a:rPr>
              <a:t>System Structure </a:t>
            </a:r>
          </a:p>
          <a:p>
            <a:pPr lvl="1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Caslon Pro Bold" pitchFamily="18" charset="0"/>
              </a:rPr>
              <a:t>Modeling of  Mobile Robot</a:t>
            </a:r>
          </a:p>
          <a:p>
            <a:pPr lvl="1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Caslon Pro Bold" pitchFamily="18" charset="0"/>
              </a:rPr>
              <a:t>Programming and Testing</a:t>
            </a:r>
          </a:p>
          <a:p>
            <a:pPr lvl="1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Caslon Pro Bold" pitchFamily="18" charset="0"/>
              </a:rPr>
              <a:t>Control of DC Motor</a:t>
            </a:r>
          </a:p>
          <a:p>
            <a:pPr lvl="1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Caslon Pro Bold" pitchFamily="18" charset="0"/>
              </a:rPr>
              <a:t>Fuzzy Controller</a:t>
            </a:r>
          </a:p>
          <a:p>
            <a:pPr lvl="1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Caslon Pro Bold" pitchFamily="18" charset="0"/>
              </a:rPr>
              <a:t>Conclusion</a:t>
            </a:r>
          </a:p>
          <a:p>
            <a:pPr lvl="1" algn="l" rtl="0">
              <a:buFont typeface="Wingdings" pitchFamily="2" charset="2"/>
              <a:buChar char="§"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dobe Caslon Pro Bold" pitchFamily="18" charset="0"/>
            </a:endParaRPr>
          </a:p>
          <a:p>
            <a:pPr lvl="1" algn="l" rtl="0">
              <a:buFont typeface="Wingdings" pitchFamily="2" charset="2"/>
              <a:buChar char="§"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dobe Caslon Pro Bold" pitchFamily="18" charset="0"/>
            </a:endParaRPr>
          </a:p>
          <a:p>
            <a:pPr lvl="1" algn="l" rtl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dobe Caslon Pro Bol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-76200"/>
            <a:ext cx="762000" cy="365760"/>
          </a:xfrm>
        </p:spPr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2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11" descr="File:Tanklik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0520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images.tutorvista.com/content/magnetic-effects-electric-current/dc-motor-parts.jpeg"/>
          <p:cNvPicPr>
            <a:picLocks noChangeAspect="1" noChangeArrowheads="1"/>
          </p:cNvPicPr>
          <p:nvPr/>
        </p:nvPicPr>
        <p:blipFill>
          <a:blip r:embed="rId3" cstate="print"/>
          <a:srcRect l="2168" t="5755" r="4607" b="5036"/>
          <a:stretch>
            <a:fillRect/>
          </a:stretch>
        </p:blipFill>
        <p:spPr bwMode="auto">
          <a:xfrm>
            <a:off x="4800600" y="762000"/>
            <a:ext cx="4267200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40386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dobe Caslon Pro Bold" pitchFamily="18" charset="0"/>
              </a:rPr>
              <a:t>System Structure </a:t>
            </a:r>
            <a:r>
              <a:rPr lang="en-US" b="1" dirty="0" smtClean="0">
                <a:solidFill>
                  <a:schemeClr val="tx1"/>
                </a:solidFill>
                <a:latin typeface="Adobe Caslon Pro Bold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dobe Caslon Pro Bold" pitchFamily="18" charset="0"/>
              </a:rPr>
            </a:br>
            <a:endParaRPr lang="en-US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876800" cy="4953000"/>
          </a:xfrm>
        </p:spPr>
        <p:txBody>
          <a:bodyPr>
            <a:normAutofit/>
          </a:bodyPr>
          <a:lstStyle/>
          <a:p>
            <a:pPr lvl="0" algn="l" rtl="0">
              <a:buNone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Caslon Pro Bold" pitchFamily="18" charset="0"/>
                <a:cs typeface="Adobe Arabic" pitchFamily="18" charset="-78"/>
              </a:rPr>
              <a:t>Component</a:t>
            </a:r>
          </a:p>
          <a:p>
            <a:pPr lvl="0" algn="l" rtl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  <a:cs typeface="Adobe Arabic" pitchFamily="18" charset="-78"/>
            </a:endParaRPr>
          </a:p>
          <a:p>
            <a:pPr marL="578358" indent="-514350"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i="1" dirty="0" smtClean="0">
                <a:cs typeface="Adobe Arabic" pitchFamily="18" charset="-78"/>
              </a:rPr>
              <a:t>DC motor</a:t>
            </a:r>
          </a:p>
          <a:p>
            <a:pPr marL="578358" indent="-514350"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i="1" dirty="0" smtClean="0">
                <a:cs typeface="Adobe Arabic" pitchFamily="18" charset="-78"/>
              </a:rPr>
              <a:t>Wheels</a:t>
            </a:r>
          </a:p>
          <a:p>
            <a:pPr marL="578358" indent="-514350" algn="l" rtl="0">
              <a:lnSpc>
                <a:spcPct val="200000"/>
              </a:lnSpc>
            </a:pPr>
            <a:r>
              <a:rPr lang="en-US" sz="2400" i="1" dirty="0" smtClean="0">
                <a:ea typeface="Adobe Ming Std L" pitchFamily="18" charset="-128"/>
                <a:cs typeface="Adobe Arabic" pitchFamily="18" charset="-78"/>
              </a:rPr>
              <a:t> Sensor :Ultrasonic Sensors </a:t>
            </a:r>
          </a:p>
          <a:p>
            <a:pPr marL="578358" indent="-514350" algn="l" rtl="0">
              <a:lnSpc>
                <a:spcPct val="200000"/>
              </a:lnSpc>
            </a:pPr>
            <a:r>
              <a:rPr lang="en-US" sz="2400" i="1" dirty="0" smtClean="0">
                <a:ea typeface="Adobe Ming Std L" pitchFamily="18" charset="-128"/>
                <a:cs typeface="Adobe Arabic" pitchFamily="18" charset="-78"/>
              </a:rPr>
              <a:t>Measurement devices</a:t>
            </a:r>
          </a:p>
          <a:p>
            <a:pPr marL="578358" indent="-514350" algn="l" rtl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dobe Caslon Pro Bold" pitchFamily="18" charset="0"/>
              <a:cs typeface="Adobe Arabic" pitchFamily="18" charset="-78"/>
            </a:endParaRPr>
          </a:p>
          <a:p>
            <a:pPr lvl="0" algn="l" rtl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dobe Caslon Pro Bold" pitchFamily="18" charset="0"/>
              <a:cs typeface="Adobe Arabic" pitchFamily="18" charset="-78"/>
            </a:endParaRPr>
          </a:p>
          <a:p>
            <a:pPr lvl="0" algn="l" rtl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dobe Caslon Pro Bold" pitchFamily="18" charset="0"/>
              <a:cs typeface="Adobe Arabic" pitchFamily="18" charset="-78"/>
            </a:endParaRPr>
          </a:p>
          <a:p>
            <a:pPr algn="l" rtl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dobe Caslon Pro Bold" pitchFamily="18" charset="0"/>
              <a:cs typeface="Adobe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-76200"/>
            <a:ext cx="762000" cy="365760"/>
          </a:xfrm>
        </p:spPr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3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Modeling of Mobile Robot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1"/>
            <a:ext cx="8915400" cy="1676399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Caslon Pro Bold" pitchFamily="18" charset="0"/>
                <a:cs typeface="Adobe Arabic" pitchFamily="18" charset="-78"/>
              </a:rPr>
              <a:t>Modeling  of Mobile Robot</a:t>
            </a:r>
          </a:p>
          <a:p>
            <a:pPr algn="l" rtl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      A description of a system using mathematical concepts .  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l" rtl="0">
              <a:buNone/>
            </a:pP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l" rtl="0">
              <a:buNone/>
            </a:pP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l" rtl="0">
              <a:buNone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algn="l" rtl="0">
              <a:buNone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algn="l" rtl="0">
              <a:buNone/>
            </a:pP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algn="l" rtl="0">
              <a:buNone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081587"/>
            <a:ext cx="1371600" cy="328613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1" y="4724400"/>
            <a:ext cx="6137564" cy="304800"/>
          </a:xfrm>
          <a:prstGeom prst="rect">
            <a:avLst/>
          </a:prstGeom>
          <a:noFill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867400"/>
            <a:ext cx="1565563" cy="304800"/>
          </a:xfrm>
          <a:prstGeom prst="rect">
            <a:avLst/>
          </a:prstGeom>
          <a:noFill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2" y="6172200"/>
            <a:ext cx="1537855" cy="3048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-76200"/>
            <a:ext cx="762000" cy="365760"/>
          </a:xfrm>
        </p:spPr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4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533400" y="1447800"/>
          <a:ext cx="4619625" cy="3362325"/>
        </p:xfrm>
        <a:graphic>
          <a:graphicData uri="http://schemas.openxmlformats.org/presentationml/2006/ole">
            <p:oleObj spid="_x0000_s19457" name="Visio" r:id="rId7" imgW="5546551" imgH="4018874" progId="">
              <p:embed/>
            </p:oleObj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800600" y="3352800"/>
          <a:ext cx="4343400" cy="3105150"/>
        </p:xfrm>
        <a:graphic>
          <a:graphicData uri="http://schemas.openxmlformats.org/presentationml/2006/ole">
            <p:oleObj spid="_x0000_s19459" name="Visio" r:id="rId8" imgW="6317182" imgH="4782766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7D9A-FB67-4EA0-BCC9-CBB5B9C9DE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1828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Mobile robots Instantaneous Center of Rotation (ICR)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67818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0" y="1752600"/>
            <a:ext cx="91440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0000"/>
              </a:solidFill>
            </a:endParaRPr>
          </a:p>
        </p:txBody>
      </p:sp>
      <p:graphicFrame>
        <p:nvGraphicFramePr>
          <p:cNvPr id="41997" name="Object 13"/>
          <p:cNvGraphicFramePr>
            <a:graphicFrameLocks noChangeAspect="1"/>
          </p:cNvGraphicFramePr>
          <p:nvPr/>
        </p:nvGraphicFramePr>
        <p:xfrm>
          <a:off x="4953000" y="1828800"/>
          <a:ext cx="3486150" cy="2105025"/>
        </p:xfrm>
        <a:graphic>
          <a:graphicData uri="http://schemas.openxmlformats.org/presentationml/2006/ole">
            <p:oleObj spid="_x0000_s41997" name="Visio" r:id="rId4" imgW="3486588" imgH="2110091" progId="">
              <p:embed/>
            </p:oleObj>
          </a:graphicData>
        </a:graphic>
      </p:graphicFrame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905000"/>
            <a:ext cx="685800" cy="524435"/>
          </a:xfrm>
          <a:prstGeom prst="rect">
            <a:avLst/>
          </a:prstGeom>
          <a:noFill/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514600"/>
            <a:ext cx="1348154" cy="457200"/>
          </a:xfrm>
          <a:prstGeom prst="rect">
            <a:avLst/>
          </a:prstGeom>
          <a:noFill/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048000"/>
            <a:ext cx="1359878" cy="457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dobe Caslon Pro Bold" pitchFamily="18" charset="0"/>
              </a:rPr>
              <a:t>Control of DC Motor</a:t>
            </a:r>
          </a:p>
        </p:txBody>
      </p:sp>
      <p:pic>
        <p:nvPicPr>
          <p:cNvPr id="8" name="Picture 7" descr="http://4.bp.blogspot.com/-9qLZWi8hnzE/UJAfLrlifYI/AAAAAAAACd8/ujI5he9tl78/s320/01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62000"/>
            <a:ext cx="28956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3500735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dobe Caslon Pro Bold" pitchFamily="18" charset="0"/>
                <a:cs typeface="Adobe Arabic" pitchFamily="18" charset="-78"/>
              </a:rPr>
              <a:t>Case 1: Field current controlled DC motor </a:t>
            </a:r>
            <a:endParaRPr lang="en-US" sz="2400" dirty="0">
              <a:latin typeface="Adobe Caslon Pro Bold" pitchFamily="18" charset="0"/>
              <a:cs typeface="Adobe Arabic" pitchFamily="18" charset="-78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038600"/>
            <a:ext cx="3458308" cy="762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460171"/>
            <a:ext cx="914400" cy="359229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861281"/>
            <a:ext cx="3886200" cy="415319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609600" y="1455003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dobe Caslon Pro Bold" pitchFamily="18" charset="0"/>
                <a:cs typeface="Adobe Arabic" pitchFamily="18" charset="-78"/>
              </a:rPr>
              <a:t>The air gap flux (</a:t>
            </a:r>
            <a:r>
              <a:rPr lang="en-US" sz="2400" b="1" dirty="0" smtClean="0">
                <a:latin typeface="Adobe Caslon Pro Bold" pitchFamily="18" charset="0"/>
                <a:cs typeface="Adobe Arabic" pitchFamily="18" charset="-78"/>
              </a:rPr>
              <a:t>φ</a:t>
            </a:r>
            <a:r>
              <a:rPr lang="en-US" sz="2400" dirty="0" smtClean="0">
                <a:latin typeface="Adobe Caslon Pro Bold" pitchFamily="18" charset="0"/>
                <a:cs typeface="Adobe Arabic" pitchFamily="18" charset="-78"/>
              </a:rPr>
              <a:t>) is proportional to the field current (</a:t>
            </a:r>
            <a:r>
              <a:rPr lang="en-US" sz="2400" b="1" dirty="0" smtClean="0">
                <a:latin typeface="Adobe Caslon Pro Bold" pitchFamily="18" charset="0"/>
                <a:cs typeface="Adobe Arabic" pitchFamily="18" charset="-78"/>
              </a:rPr>
              <a:t>i</a:t>
            </a:r>
            <a:r>
              <a:rPr lang="en-US" sz="2400" b="1" baseline="-25000" dirty="0" smtClean="0">
                <a:latin typeface="Adobe Caslon Pro Bold" pitchFamily="18" charset="0"/>
                <a:cs typeface="Adobe Arabic" pitchFamily="18" charset="-78"/>
              </a:rPr>
              <a:t>f</a:t>
            </a:r>
            <a:r>
              <a:rPr lang="en-US" sz="2400" dirty="0" smtClean="0">
                <a:latin typeface="Adobe Caslon Pro Bold" pitchFamily="18" charset="0"/>
                <a:cs typeface="Adobe Arabic" pitchFamily="18" charset="-78"/>
              </a:rPr>
              <a:t>) as follows: </a:t>
            </a:r>
            <a:endParaRPr lang="en-US" sz="2400" dirty="0">
              <a:latin typeface="Adobe Caslon Pro Bold" pitchFamily="18" charset="0"/>
              <a:cs typeface="Adobe Arabic" pitchFamily="18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6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5029200"/>
            <a:ext cx="5695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Case 2: Armature controlled DC motor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dobe Ming Std L" pitchFamily="18" charset="-128"/>
              <a:ea typeface="Adobe Ming Std L" pitchFamily="18" charset="-128"/>
              <a:cs typeface="Adobe Arabic" pitchFamily="18" charset="-78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715000"/>
            <a:ext cx="5105400" cy="6974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 </a:t>
            </a:r>
            <a:r>
              <a:rPr lang="en-US" b="1" dirty="0" smtClean="0"/>
              <a:t>DC Motor Speed 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P-Controller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343400"/>
          </a:xfrm>
        </p:spPr>
        <p:txBody>
          <a:bodyPr/>
          <a:lstStyle/>
          <a:p>
            <a:pPr algn="l" rtl="0">
              <a:buNone/>
            </a:pP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dobe Ming Std L" pitchFamily="18" charset="-128"/>
              <a:ea typeface="Adobe Ming Std L" pitchFamily="18" charset="-128"/>
              <a:cs typeface="Adobe Arabic" pitchFamily="18" charset="-78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Step response with P controller</a:t>
            </a:r>
          </a:p>
          <a:p>
            <a:pPr algn="l" rtl="0">
              <a:buNone/>
            </a:pP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dobe Ming Std L" pitchFamily="18" charset="-128"/>
              <a:ea typeface="Adobe Ming Std L" pitchFamily="18" charset="-128"/>
              <a:cs typeface="Adobe Arabic" pitchFamily="18" charset="-78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Adobe Caslon Pro Bold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Adobe Caslon Pro Bold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685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752600" y="3352800"/>
            <a:ext cx="4953000" cy="1676400"/>
          </a:xfrm>
          <a:custGeom>
            <a:avLst/>
            <a:gdLst>
              <a:gd name="connsiteX0" fmla="*/ 0 w 4629874"/>
              <a:gd name="connsiteY0" fmla="*/ 1404395 h 1404395"/>
              <a:gd name="connsiteX1" fmla="*/ 69448 w 4629874"/>
              <a:gd name="connsiteY1" fmla="*/ 223777 h 1404395"/>
              <a:gd name="connsiteX2" fmla="*/ 104172 w 4629874"/>
              <a:gd name="connsiteY2" fmla="*/ 61732 h 1404395"/>
              <a:gd name="connsiteX3" fmla="*/ 150471 w 4629874"/>
              <a:gd name="connsiteY3" fmla="*/ 235352 h 1404395"/>
              <a:gd name="connsiteX4" fmla="*/ 196770 w 4629874"/>
              <a:gd name="connsiteY4" fmla="*/ 628891 h 1404395"/>
              <a:gd name="connsiteX5" fmla="*/ 219919 w 4629874"/>
              <a:gd name="connsiteY5" fmla="*/ 744638 h 1404395"/>
              <a:gd name="connsiteX6" fmla="*/ 266218 w 4629874"/>
              <a:gd name="connsiteY6" fmla="*/ 802511 h 1404395"/>
              <a:gd name="connsiteX7" fmla="*/ 312517 w 4629874"/>
              <a:gd name="connsiteY7" fmla="*/ 675190 h 1404395"/>
              <a:gd name="connsiteX8" fmla="*/ 347241 w 4629874"/>
              <a:gd name="connsiteY8" fmla="*/ 559443 h 1404395"/>
              <a:gd name="connsiteX9" fmla="*/ 393539 w 4629874"/>
              <a:gd name="connsiteY9" fmla="*/ 513144 h 1404395"/>
              <a:gd name="connsiteX10" fmla="*/ 474562 w 4629874"/>
              <a:gd name="connsiteY10" fmla="*/ 571018 h 1404395"/>
              <a:gd name="connsiteX11" fmla="*/ 520861 w 4629874"/>
              <a:gd name="connsiteY11" fmla="*/ 640466 h 1404395"/>
              <a:gd name="connsiteX12" fmla="*/ 671332 w 4629874"/>
              <a:gd name="connsiteY12" fmla="*/ 571018 h 1404395"/>
              <a:gd name="connsiteX13" fmla="*/ 844952 w 4629874"/>
              <a:gd name="connsiteY13" fmla="*/ 605742 h 1404395"/>
              <a:gd name="connsiteX14" fmla="*/ 4629874 w 4629874"/>
              <a:gd name="connsiteY14" fmla="*/ 582592 h 140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9874" h="1404395">
                <a:moveTo>
                  <a:pt x="0" y="1404395"/>
                </a:moveTo>
                <a:cubicBezTo>
                  <a:pt x="26043" y="925974"/>
                  <a:pt x="52086" y="447554"/>
                  <a:pt x="69448" y="223777"/>
                </a:cubicBezTo>
                <a:cubicBezTo>
                  <a:pt x="86810" y="0"/>
                  <a:pt x="90668" y="59803"/>
                  <a:pt x="104172" y="61732"/>
                </a:cubicBezTo>
                <a:cubicBezTo>
                  <a:pt x="117676" y="63661"/>
                  <a:pt x="135038" y="140826"/>
                  <a:pt x="150471" y="235352"/>
                </a:cubicBezTo>
                <a:cubicBezTo>
                  <a:pt x="165904" y="329878"/>
                  <a:pt x="185195" y="544010"/>
                  <a:pt x="196770" y="628891"/>
                </a:cubicBezTo>
                <a:cubicBezTo>
                  <a:pt x="208345" y="713772"/>
                  <a:pt x="208344" y="715701"/>
                  <a:pt x="219919" y="744638"/>
                </a:cubicBezTo>
                <a:cubicBezTo>
                  <a:pt x="231494" y="773575"/>
                  <a:pt x="250785" y="814086"/>
                  <a:pt x="266218" y="802511"/>
                </a:cubicBezTo>
                <a:cubicBezTo>
                  <a:pt x="281651" y="790936"/>
                  <a:pt x="299013" y="715701"/>
                  <a:pt x="312517" y="675190"/>
                </a:cubicBezTo>
                <a:cubicBezTo>
                  <a:pt x="326021" y="634679"/>
                  <a:pt x="333737" y="586450"/>
                  <a:pt x="347241" y="559443"/>
                </a:cubicBezTo>
                <a:cubicBezTo>
                  <a:pt x="360745" y="532436"/>
                  <a:pt x="372319" y="511215"/>
                  <a:pt x="393539" y="513144"/>
                </a:cubicBezTo>
                <a:cubicBezTo>
                  <a:pt x="414759" y="515073"/>
                  <a:pt x="453342" y="549798"/>
                  <a:pt x="474562" y="571018"/>
                </a:cubicBezTo>
                <a:cubicBezTo>
                  <a:pt x="495782" y="592238"/>
                  <a:pt x="488066" y="640466"/>
                  <a:pt x="520861" y="640466"/>
                </a:cubicBezTo>
                <a:cubicBezTo>
                  <a:pt x="553656" y="640466"/>
                  <a:pt x="617317" y="576805"/>
                  <a:pt x="671332" y="571018"/>
                </a:cubicBezTo>
                <a:cubicBezTo>
                  <a:pt x="725347" y="565231"/>
                  <a:pt x="844952" y="605742"/>
                  <a:pt x="844952" y="605742"/>
                </a:cubicBezTo>
                <a:lnTo>
                  <a:pt x="4629874" y="582592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0"/>
            <a:ext cx="685800" cy="304800"/>
          </a:xfrm>
        </p:spPr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7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PID Controller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This transfer function writes in S-domain as:</a:t>
            </a:r>
          </a:p>
          <a:p>
            <a:pPr algn="l" rtl="0">
              <a:buNone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Adobe Ming Std L" pitchFamily="18" charset="-128"/>
              <a:ea typeface="Adobe Ming Std L" pitchFamily="18" charset="-128"/>
              <a:cs typeface="Adobe Arabic" pitchFamily="18" charset="-78"/>
            </a:endParaRPr>
          </a:p>
          <a:p>
            <a:pPr algn="l" rtl="0">
              <a:buNone/>
            </a:pP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  <a:p>
            <a:pPr algn="l" rtl="0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The equation for the output in the time domain is 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7D9A-FB67-4EA0-BCC9-CBB5B9C9DE0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048000"/>
            <a:ext cx="3200400" cy="5334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419600"/>
            <a:ext cx="434340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PID Controller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467600" cy="7620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PID controller with large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K</a:t>
            </a:r>
            <a:r>
              <a:rPr lang="en-US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I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 and large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K</a:t>
            </a:r>
            <a:r>
              <a:rPr lang="en-US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dobe Ming Std L" pitchFamily="18" charset="-128"/>
              <a:ea typeface="Adobe Ming Std L" pitchFamily="18" charset="-12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-76200"/>
            <a:ext cx="762000" cy="365760"/>
          </a:xfrm>
        </p:spPr>
        <p:txBody>
          <a:bodyPr/>
          <a:lstStyle/>
          <a:p>
            <a:fld id="{E5407D9A-FB67-4EA0-BCC9-CBB5B9C9DE06}" type="slidenum">
              <a:rPr lang="en-US" sz="1400" b="1" smtClean="0">
                <a:solidFill>
                  <a:schemeClr val="bg1"/>
                </a:solidFill>
              </a:rPr>
              <a:pPr/>
              <a:t>9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81224"/>
            <a:ext cx="73152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1900052" y="572390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876301" y="2980706"/>
            <a:ext cx="6828312" cy="2731325"/>
          </a:xfrm>
          <a:custGeom>
            <a:avLst/>
            <a:gdLst>
              <a:gd name="connsiteX0" fmla="*/ 0 w 6828312"/>
              <a:gd name="connsiteY0" fmla="*/ 2731325 h 2731325"/>
              <a:gd name="connsiteX1" fmla="*/ 0 w 6828312"/>
              <a:gd name="connsiteY1" fmla="*/ 332510 h 2731325"/>
              <a:gd name="connsiteX2" fmla="*/ 0 w 6828312"/>
              <a:gd name="connsiteY2" fmla="*/ 332510 h 2731325"/>
              <a:gd name="connsiteX3" fmla="*/ 95003 w 6828312"/>
              <a:gd name="connsiteY3" fmla="*/ 95003 h 2731325"/>
              <a:gd name="connsiteX4" fmla="*/ 486889 w 6828312"/>
              <a:gd name="connsiteY4" fmla="*/ 71252 h 2731325"/>
              <a:gd name="connsiteX5" fmla="*/ 3396343 w 6828312"/>
              <a:gd name="connsiteY5" fmla="*/ 11876 h 2731325"/>
              <a:gd name="connsiteX6" fmla="*/ 6828312 w 6828312"/>
              <a:gd name="connsiteY6" fmla="*/ 0 h 273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8312" h="2731325">
                <a:moveTo>
                  <a:pt x="0" y="2731325"/>
                </a:moveTo>
                <a:lnTo>
                  <a:pt x="0" y="332510"/>
                </a:lnTo>
                <a:lnTo>
                  <a:pt x="0" y="332510"/>
                </a:lnTo>
                <a:cubicBezTo>
                  <a:pt x="15834" y="292926"/>
                  <a:pt x="13855" y="138546"/>
                  <a:pt x="95003" y="95003"/>
                </a:cubicBezTo>
                <a:cubicBezTo>
                  <a:pt x="176151" y="51460"/>
                  <a:pt x="486889" y="71252"/>
                  <a:pt x="486889" y="71252"/>
                </a:cubicBezTo>
                <a:lnTo>
                  <a:pt x="3396343" y="11876"/>
                </a:lnTo>
                <a:lnTo>
                  <a:pt x="6828312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8600" y="2438400"/>
            <a:ext cx="1143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Kp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=100</a:t>
            </a:r>
          </a:p>
          <a:p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Ki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=200</a:t>
            </a:r>
          </a:p>
          <a:p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Kd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=10</a:t>
            </a:r>
          </a:p>
          <a:p>
            <a:endParaRPr lang="en-US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1510</TotalTime>
  <Words>244</Words>
  <Application>Microsoft Office PowerPoint</Application>
  <PresentationFormat>On-screen Show (4:3)</PresentationFormat>
  <Paragraphs>98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Urban</vt:lpstr>
      <vt:lpstr>Visio</vt:lpstr>
      <vt:lpstr>Slide 1</vt:lpstr>
      <vt:lpstr>Outlines</vt:lpstr>
      <vt:lpstr>System Structure  </vt:lpstr>
      <vt:lpstr>Modeling of Mobile Robot </vt:lpstr>
      <vt:lpstr>Mobile robots Instantaneous Center of Rotation (ICR) </vt:lpstr>
      <vt:lpstr>Control of DC Motor</vt:lpstr>
      <vt:lpstr> DC Motor Speed   P-Controller </vt:lpstr>
      <vt:lpstr>PID Controller </vt:lpstr>
      <vt:lpstr>PID Controller </vt:lpstr>
      <vt:lpstr>Slide 10</vt:lpstr>
      <vt:lpstr>Slide 11</vt:lpstr>
      <vt:lpstr>Slide 12</vt:lpstr>
      <vt:lpstr>Testing and Programming</vt:lpstr>
      <vt:lpstr>Testing and Programming</vt:lpstr>
      <vt:lpstr>Testing and Programming</vt:lpstr>
      <vt:lpstr>Test and Programming</vt:lpstr>
      <vt:lpstr>Fuzzy Controller</vt:lpstr>
      <vt:lpstr>Mobile Robot avoiding obstacle and reach to the goal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MANAR</dc:creator>
  <cp:lastModifiedBy>eng-dema</cp:lastModifiedBy>
  <cp:revision>114</cp:revision>
  <dcterms:created xsi:type="dcterms:W3CDTF">2012-12-25T13:21:41Z</dcterms:created>
  <dcterms:modified xsi:type="dcterms:W3CDTF">2013-05-02T17:39:17Z</dcterms:modified>
</cp:coreProperties>
</file>