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71" r:id="rId19"/>
    <p:sldId id="276" r:id="rId20"/>
    <p:sldId id="279" r:id="rId21"/>
    <p:sldId id="272" r:id="rId22"/>
    <p:sldId id="273" r:id="rId23"/>
    <p:sldId id="282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6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l%20project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l%20project%20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Questiona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Questiona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Questiona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8888888888889E-2"/>
          <c:y val="6.0659813356663754E-2"/>
          <c:w val="0.86928937007874063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ar-S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ورقة2!$B$25:$M$25</c:f>
              <c:strCache>
                <c:ptCount val="12"/>
                <c:pt idx="0">
                  <c:v>Dec</c:v>
                </c:pt>
                <c:pt idx="1">
                  <c:v>Nov</c:v>
                </c:pt>
                <c:pt idx="2">
                  <c:v>Oct</c:v>
                </c:pt>
                <c:pt idx="3">
                  <c:v>Sep</c:v>
                </c:pt>
                <c:pt idx="4">
                  <c:v>Aug</c:v>
                </c:pt>
                <c:pt idx="5">
                  <c:v>Jul</c:v>
                </c:pt>
                <c:pt idx="6">
                  <c:v>Jun</c:v>
                </c:pt>
                <c:pt idx="7">
                  <c:v>May</c:v>
                </c:pt>
                <c:pt idx="8">
                  <c:v>Apr</c:v>
                </c:pt>
                <c:pt idx="9">
                  <c:v>Mar</c:v>
                </c:pt>
                <c:pt idx="10">
                  <c:v>Feb</c:v>
                </c:pt>
                <c:pt idx="11">
                  <c:v>Jan</c:v>
                </c:pt>
              </c:strCache>
            </c:strRef>
          </c:cat>
          <c:val>
            <c:numRef>
              <c:f>ورقة2!$B$26:$M$26</c:f>
              <c:numCache>
                <c:formatCode>General</c:formatCode>
                <c:ptCount val="12"/>
                <c:pt idx="0">
                  <c:v>88</c:v>
                </c:pt>
                <c:pt idx="1">
                  <c:v>60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17</c:v>
                </c:pt>
                <c:pt idx="9">
                  <c:v>52</c:v>
                </c:pt>
                <c:pt idx="10">
                  <c:v>95</c:v>
                </c:pt>
                <c:pt idx="11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21600"/>
        <c:axId val="76123136"/>
      </c:barChart>
      <c:catAx>
        <c:axId val="7612160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123136"/>
        <c:crosses val="autoZero"/>
        <c:auto val="1"/>
        <c:lblAlgn val="ctr"/>
        <c:lblOffset val="100"/>
        <c:noMultiLvlLbl val="0"/>
      </c:catAx>
      <c:valAx>
        <c:axId val="76123136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121600"/>
        <c:crosses val="autoZero"/>
        <c:crossBetween val="between"/>
      </c:valAx>
      <c:spPr>
        <a:gradFill>
          <a:gsLst>
            <a:gs pos="26000">
              <a:srgbClr val="F79646">
                <a:lumMod val="60000"/>
                <a:lumOff val="4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92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53499753578841E-2"/>
          <c:y val="3.1824599511267988E-2"/>
          <c:w val="0.88390048118985132"/>
          <c:h val="0.849949316680242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ar-S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ورقة2!$B$5:$M$5</c:f>
              <c:strCache>
                <c:ptCount val="12"/>
                <c:pt idx="0">
                  <c:v>Dec</c:v>
                </c:pt>
                <c:pt idx="1">
                  <c:v>Nov</c:v>
                </c:pt>
                <c:pt idx="2">
                  <c:v>Oct</c:v>
                </c:pt>
                <c:pt idx="3">
                  <c:v>Sep</c:v>
                </c:pt>
                <c:pt idx="4">
                  <c:v>Aug</c:v>
                </c:pt>
                <c:pt idx="5">
                  <c:v>Jul</c:v>
                </c:pt>
                <c:pt idx="6">
                  <c:v>Jun</c:v>
                </c:pt>
                <c:pt idx="7">
                  <c:v>May</c:v>
                </c:pt>
                <c:pt idx="8">
                  <c:v>Apr</c:v>
                </c:pt>
                <c:pt idx="9">
                  <c:v>Mar</c:v>
                </c:pt>
                <c:pt idx="10">
                  <c:v>Feb</c:v>
                </c:pt>
                <c:pt idx="11">
                  <c:v>Jan</c:v>
                </c:pt>
              </c:strCache>
            </c:strRef>
          </c:cat>
          <c:val>
            <c:numRef>
              <c:f>ورقة2!$B$6:$M$6</c:f>
              <c:numCache>
                <c:formatCode>General</c:formatCode>
                <c:ptCount val="12"/>
                <c:pt idx="0">
                  <c:v>14</c:v>
                </c:pt>
                <c:pt idx="1">
                  <c:v>19.399999999999999</c:v>
                </c:pt>
                <c:pt idx="2">
                  <c:v>23.5</c:v>
                </c:pt>
                <c:pt idx="3">
                  <c:v>26</c:v>
                </c:pt>
                <c:pt idx="4">
                  <c:v>27.6</c:v>
                </c:pt>
                <c:pt idx="5">
                  <c:v>27</c:v>
                </c:pt>
                <c:pt idx="6">
                  <c:v>25.6</c:v>
                </c:pt>
                <c:pt idx="7">
                  <c:v>23.2</c:v>
                </c:pt>
                <c:pt idx="8">
                  <c:v>18.3</c:v>
                </c:pt>
                <c:pt idx="9">
                  <c:v>14.6</c:v>
                </c:pt>
                <c:pt idx="10">
                  <c:v>12.8</c:v>
                </c:pt>
                <c:pt idx="11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43232"/>
        <c:axId val="76419456"/>
      </c:barChart>
      <c:catAx>
        <c:axId val="7614323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419456"/>
        <c:crosses val="autoZero"/>
        <c:auto val="1"/>
        <c:lblAlgn val="ctr"/>
        <c:lblOffset val="100"/>
        <c:noMultiLvlLbl val="0"/>
      </c:catAx>
      <c:valAx>
        <c:axId val="76419456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143232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ar-S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ورقة1!$AH$14:$AJ$14</c:f>
              <c:strCache>
                <c:ptCount val="3"/>
                <c:pt idx="0">
                  <c:v>University</c:v>
                </c:pt>
                <c:pt idx="1">
                  <c:v>Tawjihi</c:v>
                </c:pt>
                <c:pt idx="2">
                  <c:v>Less than Tawjihi</c:v>
                </c:pt>
              </c:strCache>
            </c:strRef>
          </c:cat>
          <c:val>
            <c:numRef>
              <c:f>ورقة1!$AH$16:$AJ$16</c:f>
              <c:numCache>
                <c:formatCode>0%</c:formatCode>
                <c:ptCount val="3"/>
                <c:pt idx="0">
                  <c:v>0.38000000000000095</c:v>
                </c:pt>
                <c:pt idx="1">
                  <c:v>0.42000000000000032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  <c:txPr>
        <a:bodyPr/>
        <a:lstStyle/>
        <a:p>
          <a:pPr rtl="0">
            <a:defRPr lang="ar-SA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5400000" scaled="0"/>
      <a:tileRect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74030578329455E-2"/>
          <c:y val="5.4603322092368151E-2"/>
          <c:w val="0.88768928257998625"/>
          <c:h val="0.852209610624719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ar-S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ورقة1!$AK$16:$AN$16</c:f>
              <c:strCache>
                <c:ptCount val="4"/>
                <c:pt idx="0">
                  <c:v>less than 1000 NIS</c:v>
                </c:pt>
                <c:pt idx="1">
                  <c:v>1000-2000 NIS</c:v>
                </c:pt>
                <c:pt idx="2">
                  <c:v>2000-3000 NIS</c:v>
                </c:pt>
                <c:pt idx="3">
                  <c:v>More than 3000 NIS</c:v>
                </c:pt>
              </c:strCache>
            </c:strRef>
          </c:cat>
          <c:val>
            <c:numRef>
              <c:f>ورقة1!$AK$18:$AN$18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0.14000000000000001</c:v>
                </c:pt>
                <c:pt idx="2">
                  <c:v>0.48000000000000032</c:v>
                </c:pt>
                <c:pt idx="3">
                  <c:v>0.36000000000000032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12960"/>
        <c:axId val="76314496"/>
      </c:barChart>
      <c:catAx>
        <c:axId val="7631296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314496"/>
        <c:crosses val="autoZero"/>
        <c:auto val="1"/>
        <c:lblAlgn val="ctr"/>
        <c:lblOffset val="100"/>
        <c:noMultiLvlLbl val="0"/>
      </c:catAx>
      <c:valAx>
        <c:axId val="76314496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312960"/>
        <c:crosses val="autoZero"/>
        <c:crossBetween val="between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ar-SA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ورقة1!$AK$30:$AN$30</c:f>
              <c:strCache>
                <c:ptCount val="4"/>
                <c:pt idx="0">
                  <c:v>Both</c:v>
                </c:pt>
                <c:pt idx="1">
                  <c:v>Agriculture </c:v>
                </c:pt>
                <c:pt idx="2">
                  <c:v>Animal</c:v>
                </c:pt>
                <c:pt idx="3">
                  <c:v>Nothing</c:v>
                </c:pt>
              </c:strCache>
            </c:strRef>
          </c:cat>
          <c:val>
            <c:numRef>
              <c:f>ورقة1!$AK$32:$AN$32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0.54</c:v>
                </c:pt>
                <c:pt idx="2">
                  <c:v>8.0000000000000043E-2</c:v>
                </c:pt>
                <c:pt idx="3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35360"/>
        <c:axId val="76345344"/>
      </c:barChart>
      <c:catAx>
        <c:axId val="76335360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345344"/>
        <c:crosses val="autoZero"/>
        <c:auto val="1"/>
        <c:lblAlgn val="ctr"/>
        <c:lblOffset val="100"/>
        <c:noMultiLvlLbl val="0"/>
      </c:catAx>
      <c:valAx>
        <c:axId val="76345344"/>
        <c:scaling>
          <c:orientation val="minMax"/>
        </c:scaling>
        <c:delete val="0"/>
        <c:axPos val="r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ar-SA"/>
            </a:pPr>
            <a:endParaRPr lang="en-US"/>
          </a:p>
        </c:txPr>
        <c:crossAx val="76335360"/>
        <c:crosses val="autoZero"/>
        <c:crossBetween val="between"/>
      </c:valAx>
      <c:spPr>
        <a:gradFill>
          <a:gsLst>
            <a:gs pos="0">
              <a:schemeClr val="accent1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E6DA72-BE71-44CF-9056-B57720A66F7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DE14AD-9DD8-4EFB-A4C0-46BA941BD3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Selat al-</a:t>
            </a:r>
            <a:r>
              <a:rPr lang="en-US" dirty="0" err="1" smtClean="0"/>
              <a:t>daher</a:t>
            </a:r>
            <a:r>
              <a:rPr lang="en-US" dirty="0" smtClean="0"/>
              <a:t> water  distribution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2895600"/>
            <a:ext cx="3807779" cy="3324687"/>
          </a:xfrm>
        </p:spPr>
        <p:txBody>
          <a:bodyPr/>
          <a:lstStyle/>
          <a:p>
            <a:r>
              <a:rPr lang="en-US" dirty="0" smtClean="0"/>
              <a:t>Prepared By :</a:t>
            </a:r>
          </a:p>
          <a:p>
            <a:r>
              <a:rPr lang="en-US" dirty="0" smtClean="0"/>
              <a:t>Mohammad Waleed Abu Diak</a:t>
            </a:r>
          </a:p>
          <a:p>
            <a:r>
              <a:rPr lang="en-US" dirty="0" smtClean="0"/>
              <a:t>Anas Wasef 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609" y="152400"/>
            <a:ext cx="70148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Existing Water Distribution </a:t>
            </a: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Network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6998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No As-Built plan for the network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76227"/>
            <a:ext cx="6665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The source of water is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Mekarot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675466"/>
            <a:ext cx="7763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Losses in the network equal to 35 % 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taken from minisipilaty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5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:\pics\05032011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4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D:\pics\20110423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5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6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6906" y="152400"/>
            <a:ext cx="50501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Epanet Analysis for </a:t>
            </a: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Existing Network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402" y="1598950"/>
            <a:ext cx="6951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6 main water supply pipes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Presented with two reservoirs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2799279"/>
            <a:ext cx="3583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Only one pump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399" y="3581400"/>
            <a:ext cx="5814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Demand pattern equal to 5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4218313"/>
            <a:ext cx="5874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Many Problems discovered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2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239" y="0"/>
            <a:ext cx="36065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Future Design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783" y="815519"/>
            <a:ext cx="5455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Design Period is 30 years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760" y="2473213"/>
            <a:ext cx="5139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Growth Rate is 1.836%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760" y="3334433"/>
            <a:ext cx="7212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Population at 2041 is 11909 capita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0318" y="1662688"/>
                <a:ext cx="8295669" cy="7100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* Population Equation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8" y="1662688"/>
                <a:ext cx="8295669" cy="710003"/>
              </a:xfrm>
              <a:prstGeom prst="rect">
                <a:avLst/>
              </a:prstGeom>
              <a:blipFill rotWithShape="1">
                <a:blip r:embed="rId2"/>
                <a:stretch>
                  <a:fillRect l="-1910" t="-16379" r="-3159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0318" y="4114800"/>
            <a:ext cx="8499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Steel Pipes used with 110 HW coefficient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" y="838200"/>
            <a:ext cx="6622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Assumed value of consumption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120 l/c/day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133600"/>
            <a:ext cx="8020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Physical Losses in the network is 15%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144592"/>
            <a:ext cx="6319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Future Demand is 141 l/c/day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114800"/>
            <a:ext cx="6451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Futur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demand factor is 2.294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2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639" y="152400"/>
            <a:ext cx="4777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Design Constraints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263" y="1295400"/>
            <a:ext cx="6097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Velocity Limit 0.1 – 3 m/sec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263" y="2321004"/>
            <a:ext cx="5682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Pressure Limit 30 – 160 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9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4877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Future Epanet Run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070" y="1600199"/>
            <a:ext cx="6062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Two Runs, Before and after 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Redesign the network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7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ger\Desktop\mohammad special2\mo3tasem\Link beofre 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3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ger\Desktop\mohammad special2\mo3tasem\Link 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0"/>
            <a:ext cx="41338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4529" y="4181475"/>
            <a:ext cx="148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Before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492" y="4173790"/>
            <a:ext cx="1236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4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3766" y="489395"/>
            <a:ext cx="2502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Objective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84" y="1444487"/>
            <a:ext cx="73021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Analyze and Redesign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existing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water distribution network in       </a:t>
            </a: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Selat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Al-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Daher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be valid for     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next 30 years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559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ger\Desktop\mohammad special2\mo3tasem\Nodes 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ger\Desktop\mohammad special2\mo3tasem\Node before g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1338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4529" y="4186669"/>
            <a:ext cx="1484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Before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4210972"/>
            <a:ext cx="1236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2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ger\Desktop\mohammad special2\mo3tasem\bef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7"/>
            <a:ext cx="9144000" cy="68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ger\Desktop\mohammad special2\mo3tasem\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7415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Results and recommendations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008" y="1064654"/>
            <a:ext cx="5596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Min Velocity is 0.18 m/sec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936" y="1741937"/>
            <a:ext cx="5622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Max velocity is 2.95 m/sec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26" y="2514600"/>
            <a:ext cx="5015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Min Pressure is 9.88 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350" y="3184611"/>
            <a:ext cx="5528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Max pressure is 171.23 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163" y="3962400"/>
            <a:ext cx="9051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PRV recommended to be used in two links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9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27277"/>
              </p:ext>
            </p:extLst>
          </p:nvPr>
        </p:nvGraphicFramePr>
        <p:xfrm>
          <a:off x="1905000" y="1295400"/>
          <a:ext cx="5029200" cy="30480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83194"/>
                <a:gridCol w="1283488"/>
                <a:gridCol w="1450399"/>
                <a:gridCol w="1212119"/>
              </a:tblGrid>
              <a:tr h="340179"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Total </a:t>
                      </a:r>
                      <a:r>
                        <a:rPr lang="en-US" sz="1100" dirty="0">
                          <a:effectLst/>
                        </a:rPr>
                        <a:t>Cost </a:t>
                      </a:r>
                      <a:r>
                        <a:rPr lang="en-US" sz="1100" dirty="0" smtClean="0">
                          <a:effectLst/>
                        </a:rPr>
                        <a:t>for  </a:t>
                      </a:r>
                      <a:r>
                        <a:rPr lang="en-US" sz="1100" dirty="0">
                          <a:effectLst/>
                        </a:rPr>
                        <a:t>each diameter size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Cost($)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Cost($/m)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length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Diameter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78948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1754.4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91665.6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1762.8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59828.8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58603.6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4017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314050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6162.1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15765" y="124496"/>
            <a:ext cx="4667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Cost of the Project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6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so much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3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2491" y="457198"/>
            <a:ext cx="4856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Project Description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293" y="1505906"/>
            <a:ext cx="3233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Site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108" y="2165577"/>
            <a:ext cx="8411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Have a contour and water network maps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293" y="2815221"/>
            <a:ext cx="3528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Data Collection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904" y="3471058"/>
            <a:ext cx="733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Analysis the existing water 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746" y="4117389"/>
            <a:ext cx="4303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Solve the problems</a:t>
            </a:r>
          </a:p>
        </p:txBody>
      </p:sp>
    </p:spTree>
    <p:extLst>
      <p:ext uri="{BB962C8B-B14F-4D97-AF65-F5344CB8AC3E}">
        <p14:creationId xmlns:p14="http://schemas.microsoft.com/office/powerpoint/2010/main" val="17682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ger\Desktop\mohammad special2\mo3tasem\Silat_al_Dhahr-11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1490" y="76200"/>
            <a:ext cx="37410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Study Area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Selat Al-Daher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6340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Located 14 km south of Jenin</a:t>
            </a:r>
            <a:endParaRPr lang="en-US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19589"/>
            <a:ext cx="72808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Current population is 6900 capita </a:t>
            </a:r>
          </a:p>
          <a:p>
            <a:pPr algn="ctr"/>
            <a:r>
              <a:rPr lang="en-U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51% males and 49% females</a:t>
            </a:r>
            <a:endParaRPr lang="en-US" sz="36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114800"/>
            <a:ext cx="8388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The Average height</a:t>
            </a:r>
            <a:r>
              <a:rPr lang="en-US" sz="3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the town is 400 m</a:t>
            </a:r>
            <a:endParaRPr lang="en-US" sz="36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48409" y="5029200"/>
            <a:ext cx="97177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Surrounded by Al-</a:t>
            </a:r>
            <a:r>
              <a:rPr lang="en-US" sz="3600" b="1" cap="none" spc="0" dirty="0" err="1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Attara</a:t>
            </a:r>
            <a:r>
              <a:rPr lang="en-US" sz="3600" b="1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Al-</a:t>
            </a:r>
            <a:r>
              <a:rPr lang="en-US" sz="3600" b="1" dirty="0" err="1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Fandaqomia</a:t>
            </a:r>
            <a:r>
              <a:rPr lang="en-US" sz="3600" b="1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Burqa</a:t>
            </a:r>
            <a:r>
              <a:rPr lang="en-US" sz="3600" b="1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3600" b="1" cap="none" spc="0" dirty="0" err="1" smtClean="0">
                <a:ln w="11430"/>
                <a:solidFill>
                  <a:srgbClr val="1606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Bezarya</a:t>
            </a:r>
            <a:endParaRPr lang="en-US" sz="3600" b="1" cap="none" spc="0" dirty="0">
              <a:ln w="11430"/>
              <a:solidFill>
                <a:srgbClr val="1606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87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مخطط 1"/>
          <p:cNvGraphicFramePr/>
          <p:nvPr>
            <p:extLst>
              <p:ext uri="{D42A27DB-BD31-4B8C-83A1-F6EECF244321}">
                <p14:modId xmlns:p14="http://schemas.microsoft.com/office/powerpoint/2010/main" val="3326186179"/>
              </p:ext>
            </p:extLst>
          </p:nvPr>
        </p:nvGraphicFramePr>
        <p:xfrm>
          <a:off x="76200" y="6096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مخطط 2"/>
          <p:cNvGraphicFramePr/>
          <p:nvPr>
            <p:extLst>
              <p:ext uri="{D42A27DB-BD31-4B8C-83A1-F6EECF244321}">
                <p14:modId xmlns:p14="http://schemas.microsoft.com/office/powerpoint/2010/main" val="1197450037"/>
              </p:ext>
            </p:extLst>
          </p:nvPr>
        </p:nvGraphicFramePr>
        <p:xfrm>
          <a:off x="4572000" y="6858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2946771"/>
            <a:ext cx="3018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Precipitation rates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2967335"/>
            <a:ext cx="30242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 rates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6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28600"/>
            <a:ext cx="5740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Questionnaire Analysis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882" y="1295400"/>
            <a:ext cx="7370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Family Size is 7 persons per family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882" y="2209800"/>
            <a:ext cx="82810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Average dail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consumption is 69 l/c/day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882" y="2995796"/>
            <a:ext cx="7472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*Average daily demand is 106 l/c/day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3"/>
          <p:cNvGraphicFramePr/>
          <p:nvPr>
            <p:extLst>
              <p:ext uri="{D42A27DB-BD31-4B8C-83A1-F6EECF244321}">
                <p14:modId xmlns:p14="http://schemas.microsoft.com/office/powerpoint/2010/main" val="982237474"/>
              </p:ext>
            </p:extLst>
          </p:nvPr>
        </p:nvGraphicFramePr>
        <p:xfrm>
          <a:off x="1371600" y="381000"/>
          <a:ext cx="5943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413271" y="4114800"/>
            <a:ext cx="1984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0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/>
          <p:nvPr>
            <p:extLst>
              <p:ext uri="{D42A27DB-BD31-4B8C-83A1-F6EECF244321}">
                <p14:modId xmlns:p14="http://schemas.microsoft.com/office/powerpoint/2010/main" val="4041547525"/>
              </p:ext>
            </p:extLst>
          </p:nvPr>
        </p:nvGraphicFramePr>
        <p:xfrm>
          <a:off x="1524000" y="457200"/>
          <a:ext cx="5791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3962400"/>
            <a:ext cx="2728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Monthly Income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8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1"/>
          <p:cNvGraphicFramePr/>
          <p:nvPr>
            <p:extLst>
              <p:ext uri="{D42A27DB-BD31-4B8C-83A1-F6EECF244321}">
                <p14:modId xmlns:p14="http://schemas.microsoft.com/office/powerpoint/2010/main" val="1157319502"/>
              </p:ext>
            </p:extLst>
          </p:nvPr>
        </p:nvGraphicFramePr>
        <p:xfrm>
          <a:off x="1752600" y="381000"/>
          <a:ext cx="5029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10761" y="4020355"/>
            <a:ext cx="2957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Farms Percentage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5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327</TotalTime>
  <Words>394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Selat al-daher water  distribution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so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Selat al-daher water  distribution network</dc:title>
  <dc:creator>tiger</dc:creator>
  <cp:lastModifiedBy>alamia</cp:lastModifiedBy>
  <cp:revision>37</cp:revision>
  <dcterms:created xsi:type="dcterms:W3CDTF">2012-01-03T15:10:24Z</dcterms:created>
  <dcterms:modified xsi:type="dcterms:W3CDTF">2012-01-13T08:46:06Z</dcterms:modified>
</cp:coreProperties>
</file>