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0" r:id="rId5"/>
    <p:sldId id="261" r:id="rId6"/>
    <p:sldId id="262" r:id="rId7"/>
    <p:sldId id="265" r:id="rId8"/>
    <p:sldId id="271" r:id="rId9"/>
    <p:sldId id="268" r:id="rId10"/>
    <p:sldId id="269" r:id="rId11"/>
    <p:sldId id="270" r:id="rId12"/>
    <p:sldId id="272" r:id="rId13"/>
    <p:sldId id="273" r:id="rId14"/>
    <p:sldId id="274" r:id="rId15"/>
    <p:sldId id="275" r:id="rId16"/>
    <p:sldId id="276" r:id="rId17"/>
    <p:sldId id="277" r:id="rId18"/>
    <p:sldId id="278" r:id="rId19"/>
    <p:sldId id="279" r:id="rId20"/>
    <p:sldId id="280" r:id="rId21"/>
    <p:sldId id="283" r:id="rId22"/>
    <p:sldId id="284" r:id="rId23"/>
    <p:sldId id="287" r:id="rId24"/>
    <p:sldId id="288" r:id="rId25"/>
    <p:sldId id="294" r:id="rId26"/>
    <p:sldId id="295" r:id="rId27"/>
    <p:sldId id="297" r:id="rId28"/>
    <p:sldId id="298" r:id="rId29"/>
    <p:sldId id="299" r:id="rId30"/>
    <p:sldId id="296" r:id="rId31"/>
    <p:sldId id="300" r:id="rId32"/>
    <p:sldId id="301" r:id="rId33"/>
    <p:sldId id="302" r:id="rId34"/>
    <p:sldId id="308" r:id="rId35"/>
    <p:sldId id="309" r:id="rId36"/>
    <p:sldId id="310" r:id="rId37"/>
    <p:sldId id="311" r:id="rId38"/>
    <p:sldId id="312" r:id="rId39"/>
    <p:sldId id="313" r:id="rId40"/>
    <p:sldId id="314" r:id="rId41"/>
    <p:sldId id="315" r:id="rId42"/>
    <p:sldId id="316" r:id="rId43"/>
    <p:sldId id="31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002"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I:\Excel%20sheet%20for%20tram%20capacit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Njoum\Desktop\razan\Haifa%20-%20tunis%20int.%20_%20w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lang="en-US">
                <a:solidFill>
                  <a:schemeClr val="accent2">
                    <a:lumMod val="75000"/>
                  </a:schemeClr>
                </a:solidFill>
                <a:latin typeface="+mj-lt"/>
              </a:defRPr>
            </a:pPr>
            <a:r>
              <a:rPr lang="en-US">
                <a:solidFill>
                  <a:schemeClr val="accent2">
                    <a:lumMod val="75000"/>
                  </a:schemeClr>
                </a:solidFill>
                <a:latin typeface="+mj-lt"/>
              </a:rPr>
              <a:t>Traffic-Passengers Relationships</a:t>
            </a:r>
          </a:p>
        </c:rich>
      </c:tx>
      <c:layout>
        <c:manualLayout>
          <c:xMode val="edge"/>
          <c:yMode val="edge"/>
          <c:x val="0.29321922917530047"/>
          <c:y val="1.5384615384615398E-2"/>
        </c:manualLayout>
      </c:layout>
    </c:title>
    <c:plotArea>
      <c:layout>
        <c:manualLayout>
          <c:layoutTarget val="inner"/>
          <c:xMode val="edge"/>
          <c:yMode val="edge"/>
          <c:x val="8.4873463185522954E-2"/>
          <c:y val="0.15519576182009687"/>
          <c:w val="0.57916839342450654"/>
          <c:h val="0.75740436149185053"/>
        </c:manualLayout>
      </c:layout>
      <c:lineChart>
        <c:grouping val="standard"/>
        <c:ser>
          <c:idx val="0"/>
          <c:order val="0"/>
          <c:tx>
            <c:strRef>
              <c:f>Sheet1!$B$1</c:f>
              <c:strCache>
                <c:ptCount val="1"/>
                <c:pt idx="0">
                  <c:v>no. vehicles/hr</c:v>
                </c:pt>
              </c:strCache>
            </c:strRef>
          </c:tx>
          <c:cat>
            <c:numRef>
              <c:f>Sheet1!$A$2:$A$8</c:f>
              <c:numCache>
                <c:formatCode>General</c:formatCode>
                <c:ptCount val="7"/>
                <c:pt idx="0">
                  <c:v>0</c:v>
                </c:pt>
                <c:pt idx="1">
                  <c:v>10</c:v>
                </c:pt>
                <c:pt idx="2">
                  <c:v>20</c:v>
                </c:pt>
                <c:pt idx="3">
                  <c:v>30</c:v>
                </c:pt>
                <c:pt idx="4">
                  <c:v>40</c:v>
                </c:pt>
                <c:pt idx="5">
                  <c:v>50</c:v>
                </c:pt>
                <c:pt idx="6">
                  <c:v>60</c:v>
                </c:pt>
              </c:numCache>
            </c:numRef>
          </c:cat>
          <c:val>
            <c:numRef>
              <c:f>Sheet1!$B$2:$B$8</c:f>
              <c:numCache>
                <c:formatCode>General</c:formatCode>
                <c:ptCount val="7"/>
                <c:pt idx="0">
                  <c:v>271</c:v>
                </c:pt>
                <c:pt idx="1">
                  <c:v>314.50656358181527</c:v>
                </c:pt>
                <c:pt idx="2">
                  <c:v>364.99770677506399</c:v>
                </c:pt>
                <c:pt idx="3">
                  <c:v>423.59473975301893</c:v>
                </c:pt>
                <c:pt idx="4">
                  <c:v>491.59898874927859</c:v>
                </c:pt>
                <c:pt idx="5">
                  <c:v>570.5206959846214</c:v>
                </c:pt>
                <c:pt idx="6">
                  <c:v>662.11255921191446</c:v>
                </c:pt>
              </c:numCache>
            </c:numRef>
          </c:val>
        </c:ser>
        <c:ser>
          <c:idx val="1"/>
          <c:order val="1"/>
          <c:tx>
            <c:strRef>
              <c:f>Sheet1!$C$1</c:f>
              <c:strCache>
                <c:ptCount val="1"/>
                <c:pt idx="0">
                  <c:v>no. passengers/hr</c:v>
                </c:pt>
              </c:strCache>
            </c:strRef>
          </c:tx>
          <c:cat>
            <c:numRef>
              <c:f>Sheet1!$A$2:$A$8</c:f>
              <c:numCache>
                <c:formatCode>General</c:formatCode>
                <c:ptCount val="7"/>
                <c:pt idx="0">
                  <c:v>0</c:v>
                </c:pt>
                <c:pt idx="1">
                  <c:v>10</c:v>
                </c:pt>
                <c:pt idx="2">
                  <c:v>20</c:v>
                </c:pt>
                <c:pt idx="3">
                  <c:v>30</c:v>
                </c:pt>
                <c:pt idx="4">
                  <c:v>40</c:v>
                </c:pt>
                <c:pt idx="5">
                  <c:v>50</c:v>
                </c:pt>
                <c:pt idx="6">
                  <c:v>60</c:v>
                </c:pt>
              </c:numCache>
            </c:numRef>
          </c:cat>
          <c:val>
            <c:numRef>
              <c:f>Sheet1!$C$2:$C$8</c:f>
              <c:numCache>
                <c:formatCode>General</c:formatCode>
                <c:ptCount val="7"/>
                <c:pt idx="0">
                  <c:v>1897</c:v>
                </c:pt>
                <c:pt idx="1">
                  <c:v>2201.5459450727067</c:v>
                </c:pt>
                <c:pt idx="2">
                  <c:v>2554.9839474254491</c:v>
                </c:pt>
                <c:pt idx="3">
                  <c:v>2965.1631782711684</c:v>
                </c:pt>
                <c:pt idx="4">
                  <c:v>3441.1929212449818</c:v>
                </c:pt>
                <c:pt idx="5">
                  <c:v>3993.6448718923507</c:v>
                </c:pt>
                <c:pt idx="6">
                  <c:v>4634.7879144834023</c:v>
                </c:pt>
              </c:numCache>
            </c:numRef>
          </c:val>
        </c:ser>
        <c:ser>
          <c:idx val="3"/>
          <c:order val="2"/>
          <c:tx>
            <c:strRef>
              <c:f>Sheet1!$E$1</c:f>
              <c:strCache>
                <c:ptCount val="1"/>
                <c:pt idx="0">
                  <c:v>no. passengers using tram/15min</c:v>
                </c:pt>
              </c:strCache>
            </c:strRef>
          </c:tx>
          <c:cat>
            <c:numRef>
              <c:f>Sheet1!$A$2:$A$8</c:f>
              <c:numCache>
                <c:formatCode>General</c:formatCode>
                <c:ptCount val="7"/>
                <c:pt idx="0">
                  <c:v>0</c:v>
                </c:pt>
                <c:pt idx="1">
                  <c:v>10</c:v>
                </c:pt>
                <c:pt idx="2">
                  <c:v>20</c:v>
                </c:pt>
                <c:pt idx="3">
                  <c:v>30</c:v>
                </c:pt>
                <c:pt idx="4">
                  <c:v>40</c:v>
                </c:pt>
                <c:pt idx="5">
                  <c:v>50</c:v>
                </c:pt>
                <c:pt idx="6">
                  <c:v>60</c:v>
                </c:pt>
              </c:numCache>
            </c:numRef>
          </c:cat>
          <c:val>
            <c:numRef>
              <c:f>Sheet1!$E$2:$E$8</c:f>
              <c:numCache>
                <c:formatCode>General</c:formatCode>
                <c:ptCount val="7"/>
                <c:pt idx="0">
                  <c:v>284.55</c:v>
                </c:pt>
                <c:pt idx="1">
                  <c:v>330.23189176090563</c:v>
                </c:pt>
                <c:pt idx="2">
                  <c:v>383.24759211382093</c:v>
                </c:pt>
                <c:pt idx="3">
                  <c:v>444.77447674066963</c:v>
                </c:pt>
                <c:pt idx="4">
                  <c:v>516.17893818674804</c:v>
                </c:pt>
                <c:pt idx="5">
                  <c:v>599.04673078385281</c:v>
                </c:pt>
                <c:pt idx="6">
                  <c:v>695.21818717251051</c:v>
                </c:pt>
              </c:numCache>
            </c:numRef>
          </c:val>
        </c:ser>
        <c:marker val="1"/>
        <c:axId val="68968832"/>
        <c:axId val="68970368"/>
      </c:lineChart>
      <c:catAx>
        <c:axId val="68968832"/>
        <c:scaling>
          <c:orientation val="minMax"/>
        </c:scaling>
        <c:axPos val="b"/>
        <c:numFmt formatCode="General" sourceLinked="1"/>
        <c:majorTickMark val="none"/>
        <c:tickLblPos val="nextTo"/>
        <c:txPr>
          <a:bodyPr/>
          <a:lstStyle/>
          <a:p>
            <a:pPr>
              <a:defRPr lang="en-US"/>
            </a:pPr>
            <a:endParaRPr lang="en-US"/>
          </a:p>
        </c:txPr>
        <c:crossAx val="68970368"/>
        <c:crosses val="autoZero"/>
        <c:auto val="1"/>
        <c:lblAlgn val="ctr"/>
        <c:lblOffset val="100"/>
      </c:catAx>
      <c:valAx>
        <c:axId val="68970368"/>
        <c:scaling>
          <c:orientation val="minMax"/>
        </c:scaling>
        <c:axPos val="l"/>
        <c:majorGridlines/>
        <c:numFmt formatCode="General" sourceLinked="1"/>
        <c:majorTickMark val="none"/>
        <c:tickLblPos val="nextTo"/>
        <c:txPr>
          <a:bodyPr/>
          <a:lstStyle/>
          <a:p>
            <a:pPr>
              <a:defRPr lang="en-US"/>
            </a:pPr>
            <a:endParaRPr lang="en-US"/>
          </a:p>
        </c:txPr>
        <c:crossAx val="68968832"/>
        <c:crosses val="autoZero"/>
        <c:crossBetween val="between"/>
      </c:valAx>
    </c:plotArea>
    <c:legend>
      <c:legendPos val="r"/>
      <c:layout>
        <c:manualLayout>
          <c:xMode val="edge"/>
          <c:yMode val="edge"/>
          <c:x val="0.67245614035087753"/>
          <c:y val="0.35477730668281848"/>
          <c:w val="0.31701754385964953"/>
          <c:h val="0.35191984655764202"/>
        </c:manualLayout>
      </c:layout>
      <c:txPr>
        <a:bodyPr/>
        <a:lstStyle/>
        <a:p>
          <a:pPr>
            <a:defRPr lang="en-US"/>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a:t>Traffic Volume of Faisal Street</a:t>
            </a:r>
          </a:p>
        </c:rich>
      </c:tx>
      <c:layout>
        <c:manualLayout>
          <c:xMode val="edge"/>
          <c:yMode val="edge"/>
          <c:x val="0.29560634781763406"/>
          <c:y val="4.5004052802223291E-2"/>
        </c:manualLayout>
      </c:layout>
    </c:title>
    <c:plotArea>
      <c:layout>
        <c:manualLayout>
          <c:layoutTarget val="inner"/>
          <c:xMode val="edge"/>
          <c:yMode val="edge"/>
          <c:x val="0.36067475940507432"/>
          <c:y val="0.45660461898329652"/>
          <c:w val="0.28976181102362208"/>
          <c:h val="0.48293635170603677"/>
        </c:manualLayout>
      </c:layout>
      <c:pieChart>
        <c:varyColors val="1"/>
        <c:ser>
          <c:idx val="0"/>
          <c:order val="0"/>
          <c:dLbls>
            <c:showPercent val="1"/>
            <c:showLeaderLines val="1"/>
          </c:dLbls>
          <c:cat>
            <c:strRef>
              <c:f>Sheet1!$C$14:$J$14</c:f>
              <c:strCache>
                <c:ptCount val="8"/>
                <c:pt idx="0">
                  <c:v>Private car</c:v>
                </c:pt>
                <c:pt idx="1">
                  <c:v>Taxi</c:v>
                </c:pt>
                <c:pt idx="2">
                  <c:v>Van/Pickup</c:v>
                </c:pt>
                <c:pt idx="3">
                  <c:v>Small Bus </c:v>
                </c:pt>
                <c:pt idx="4">
                  <c:v>Large Bus</c:v>
                </c:pt>
                <c:pt idx="5">
                  <c:v>Light Truck</c:v>
                </c:pt>
                <c:pt idx="6">
                  <c:v>Heavy Truck</c:v>
                </c:pt>
                <c:pt idx="7">
                  <c:v>Motor Cycle</c:v>
                </c:pt>
              </c:strCache>
            </c:strRef>
          </c:cat>
          <c:val>
            <c:numRef>
              <c:f>Sheet1!$C$53:$J$53</c:f>
              <c:numCache>
                <c:formatCode>0.0%</c:formatCode>
                <c:ptCount val="8"/>
                <c:pt idx="0">
                  <c:v>0.50699300699300764</c:v>
                </c:pt>
                <c:pt idx="1">
                  <c:v>0.21328671328671328</c:v>
                </c:pt>
                <c:pt idx="2">
                  <c:v>0.14385614385614556</c:v>
                </c:pt>
                <c:pt idx="3">
                  <c:v>0</c:v>
                </c:pt>
                <c:pt idx="4">
                  <c:v>1.7982017982018102E-2</c:v>
                </c:pt>
                <c:pt idx="5">
                  <c:v>5.6443556443556447E-2</c:v>
                </c:pt>
                <c:pt idx="6">
                  <c:v>5.8941058941058895E-2</c:v>
                </c:pt>
                <c:pt idx="7">
                  <c:v>2.4975024975025261E-3</c:v>
                </c:pt>
              </c:numCache>
            </c:numRef>
          </c:val>
        </c:ser>
        <c:dLbls>
          <c:showPercent val="1"/>
        </c:dLbls>
        <c:firstSliceAng val="0"/>
      </c:pieChart>
    </c:plotArea>
    <c:legend>
      <c:legendPos val="t"/>
      <c:layout>
        <c:manualLayout>
          <c:xMode val="edge"/>
          <c:yMode val="edge"/>
          <c:x val="0.11973716827063292"/>
          <c:y val="0.17553805774278225"/>
          <c:w val="0.71731578691552444"/>
          <c:h val="0.20705863053882978"/>
        </c:manualLayout>
      </c:layout>
    </c:legend>
    <c:plotVisOnly val="1"/>
  </c:chart>
  <c:txPr>
    <a:bodyPr/>
    <a:lstStyle/>
    <a:p>
      <a:pPr>
        <a:defRPr sz="1800">
          <a:latin typeface="Cambria" pitchFamily="18" charset="0"/>
        </a:defRPr>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0CC4558-CF8B-4183-9444-F08FA2600573}" type="datetimeFigureOut">
              <a:rPr lang="en-US" smtClean="0"/>
              <a:pPr/>
              <a:t>1/24/2012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0C535F6-74C8-44F4-93C8-FCF4ACE6E9C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CC4558-CF8B-4183-9444-F08FA2600573}"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35F6-74C8-44F4-93C8-FCF4ACE6E9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CC4558-CF8B-4183-9444-F08FA2600573}"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35F6-74C8-44F4-93C8-FCF4ACE6E9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CC4558-CF8B-4183-9444-F08FA2600573}"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35F6-74C8-44F4-93C8-FCF4ACE6E9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CC4558-CF8B-4183-9444-F08FA2600573}"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35F6-74C8-44F4-93C8-FCF4ACE6E9C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CC4558-CF8B-4183-9444-F08FA2600573}"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535F6-74C8-44F4-93C8-FCF4ACE6E9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0CC4558-CF8B-4183-9444-F08FA2600573}" type="datetimeFigureOut">
              <a:rPr lang="en-US" smtClean="0"/>
              <a:pPr/>
              <a:t>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535F6-74C8-44F4-93C8-FCF4ACE6E9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CC4558-CF8B-4183-9444-F08FA2600573}" type="datetimeFigureOut">
              <a:rPr lang="en-US" smtClean="0"/>
              <a:pPr/>
              <a:t>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535F6-74C8-44F4-93C8-FCF4ACE6E9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C4558-CF8B-4183-9444-F08FA2600573}" type="datetimeFigureOut">
              <a:rPr lang="en-US" smtClean="0"/>
              <a:pPr/>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535F6-74C8-44F4-93C8-FCF4ACE6E9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CC4558-CF8B-4183-9444-F08FA2600573}"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535F6-74C8-44F4-93C8-FCF4ACE6E9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CC4558-CF8B-4183-9444-F08FA2600573}"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0C535F6-74C8-44F4-93C8-FCF4ACE6E9C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CC4558-CF8B-4183-9444-F08FA2600573}" type="datetimeFigureOut">
              <a:rPr lang="en-US" smtClean="0"/>
              <a:pPr/>
              <a:t>1/24/2012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0C535F6-74C8-44F4-93C8-FCF4ACE6E9C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8382000" cy="1981200"/>
          </a:xfrm>
        </p:spPr>
        <p:txBody>
          <a:bodyPr>
            <a:noAutofit/>
          </a:bodyPr>
          <a:lstStyle/>
          <a:p>
            <a:pPr algn="ctr"/>
            <a:r>
              <a:rPr lang="en-US" sz="4800" dirty="0" smtClean="0">
                <a:latin typeface="Cambria" pitchFamily="18" charset="0"/>
              </a:rPr>
              <a:t>Inter- City Public Transport System for Nablus</a:t>
            </a:r>
            <a:endParaRPr lang="en-US" sz="4800" dirty="0">
              <a:latin typeface="Cambria" pitchFamily="18" charset="0"/>
            </a:endParaRPr>
          </a:p>
        </p:txBody>
      </p:sp>
      <p:sp>
        <p:nvSpPr>
          <p:cNvPr id="3" name="Subtitle 2"/>
          <p:cNvSpPr>
            <a:spLocks noGrp="1"/>
          </p:cNvSpPr>
          <p:nvPr>
            <p:ph type="subTitle" idx="1"/>
          </p:nvPr>
        </p:nvSpPr>
        <p:spPr/>
        <p:txBody>
          <a:bodyPr>
            <a:normAutofit fontScale="70000" lnSpcReduction="20000"/>
          </a:bodyPr>
          <a:lstStyle/>
          <a:p>
            <a:endParaRPr lang="en-US" dirty="0" smtClean="0"/>
          </a:p>
          <a:p>
            <a:r>
              <a:rPr lang="en-US" b="1" dirty="0" smtClean="0"/>
              <a:t>     </a:t>
            </a:r>
            <a:endParaRPr lang="en-US" dirty="0" smtClean="0"/>
          </a:p>
          <a:p>
            <a:r>
              <a:rPr lang="en-US" b="1" dirty="0" smtClean="0"/>
              <a:t>     </a:t>
            </a:r>
            <a:endParaRPr lang="en-US" dirty="0" smtClean="0"/>
          </a:p>
          <a:p>
            <a:r>
              <a:rPr lang="en-US" b="1" dirty="0" smtClean="0"/>
              <a:t>     </a:t>
            </a:r>
            <a:endParaRPr lang="en-US" dirty="0" smtClean="0"/>
          </a:p>
          <a:p>
            <a:r>
              <a:rPr lang="en-US" dirty="0" smtClean="0"/>
              <a:t> </a:t>
            </a:r>
          </a:p>
          <a:p>
            <a:r>
              <a:rPr lang="en-US"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r>
              <a:rPr lang="en-US" sz="4800" dirty="0" smtClean="0">
                <a:solidFill>
                  <a:schemeClr val="accent3"/>
                </a:solidFill>
                <a:latin typeface="Cambria" pitchFamily="18" charset="0"/>
              </a:rPr>
              <a:t>Solutions</a:t>
            </a:r>
            <a:endParaRPr lang="en-US" sz="4800" dirty="0">
              <a:solidFill>
                <a:schemeClr val="accent3"/>
              </a:solidFill>
              <a:latin typeface="Cambria" pitchFamily="18" charset="0"/>
            </a:endParaRPr>
          </a:p>
        </p:txBody>
      </p:sp>
      <p:sp>
        <p:nvSpPr>
          <p:cNvPr id="3" name="Content Placeholder 2"/>
          <p:cNvSpPr>
            <a:spLocks noGrp="1"/>
          </p:cNvSpPr>
          <p:nvPr>
            <p:ph idx="1"/>
          </p:nvPr>
        </p:nvSpPr>
        <p:spPr/>
        <p:txBody>
          <a:bodyPr>
            <a:normAutofit/>
          </a:bodyPr>
          <a:lstStyle/>
          <a:p>
            <a:pPr algn="just"/>
            <a:endParaRPr lang="en-US" sz="3200" dirty="0" smtClean="0">
              <a:latin typeface="Cambria" pitchFamily="18" charset="0"/>
            </a:endParaRPr>
          </a:p>
          <a:p>
            <a:pPr algn="just">
              <a:lnSpc>
                <a:spcPct val="150000"/>
              </a:lnSpc>
            </a:pPr>
            <a:r>
              <a:rPr lang="en-US" sz="3200" dirty="0" smtClean="0">
                <a:latin typeface="Cambria" pitchFamily="18" charset="0"/>
              </a:rPr>
              <a:t>Reallocation of the public transport complexes away from the CBD.</a:t>
            </a:r>
          </a:p>
          <a:p>
            <a:pPr algn="just">
              <a:lnSpc>
                <a:spcPct val="150000"/>
              </a:lnSpc>
            </a:pPr>
            <a:r>
              <a:rPr lang="en-US" sz="3200" dirty="0" smtClean="0">
                <a:latin typeface="Cambria" pitchFamily="18" charset="0"/>
              </a:rPr>
              <a:t>Providing  an  internal transport system .</a:t>
            </a:r>
            <a:endParaRPr lang="en-US" sz="3200" dirty="0">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4800" dirty="0" smtClean="0">
                <a:solidFill>
                  <a:schemeClr val="accent3"/>
                </a:solidFill>
                <a:latin typeface="Cambria" pitchFamily="18" charset="0"/>
              </a:rPr>
              <a:t>Reallocation the  complexes </a:t>
            </a:r>
            <a:endParaRPr lang="en-US" sz="4800" dirty="0">
              <a:solidFill>
                <a:schemeClr val="accent3"/>
              </a:solidFill>
              <a:latin typeface="Cambria" pitchFamily="18" charset="0"/>
            </a:endParaRPr>
          </a:p>
        </p:txBody>
      </p:sp>
      <p:sp>
        <p:nvSpPr>
          <p:cNvPr id="3" name="Content Placeholder 2"/>
          <p:cNvSpPr>
            <a:spLocks noGrp="1"/>
          </p:cNvSpPr>
          <p:nvPr>
            <p:ph idx="1"/>
          </p:nvPr>
        </p:nvSpPr>
        <p:spPr>
          <a:xfrm>
            <a:off x="457200" y="1752600"/>
            <a:ext cx="8229600" cy="4572000"/>
          </a:xfrm>
        </p:spPr>
        <p:txBody>
          <a:bodyPr/>
          <a:lstStyle/>
          <a:p>
            <a:pPr>
              <a:buNone/>
            </a:pPr>
            <a:endParaRPr lang="en-US" dirty="0" smtClean="0"/>
          </a:p>
          <a:p>
            <a:pPr algn="just">
              <a:lnSpc>
                <a:spcPct val="150000"/>
              </a:lnSpc>
            </a:pPr>
            <a:r>
              <a:rPr lang="en-US" sz="3200" dirty="0" smtClean="0">
                <a:latin typeface="Cambria" pitchFamily="18" charset="0"/>
              </a:rPr>
              <a:t>Two separate public transport complexes at the two outskirts of the city.</a:t>
            </a:r>
          </a:p>
          <a:p>
            <a:pPr algn="just">
              <a:lnSpc>
                <a:spcPct val="150000"/>
              </a:lnSpc>
            </a:pPr>
            <a:r>
              <a:rPr lang="en-US" sz="3200" dirty="0" smtClean="0">
                <a:latin typeface="Cambria" pitchFamily="18" charset="0"/>
              </a:rPr>
              <a:t>Two available land spaces each is around 17 donums.</a:t>
            </a:r>
          </a:p>
          <a:p>
            <a:pPr algn="just">
              <a:lnSpc>
                <a:spcPct val="150000"/>
              </a:lnSpc>
              <a:buNone/>
            </a:pPr>
            <a:endParaRPr lang="en-US" sz="3200" dirty="0" smtClean="0">
              <a:latin typeface="Cambria" pitchFamily="18" charset="0"/>
            </a:endParaRPr>
          </a:p>
          <a:p>
            <a:pPr>
              <a:lnSpc>
                <a:spcPct val="150000"/>
              </a:lnSpc>
              <a:buNone/>
            </a:pP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562600"/>
          </a:xfrm>
        </p:spPr>
        <p:txBody>
          <a:bodyPr/>
          <a:lstStyle/>
          <a:p>
            <a:pPr algn="just">
              <a:lnSpc>
                <a:spcPct val="150000"/>
              </a:lnSpc>
            </a:pPr>
            <a:r>
              <a:rPr lang="en-US" sz="3200" dirty="0" smtClean="0">
                <a:latin typeface="Cambria" pitchFamily="18" charset="0"/>
              </a:rPr>
              <a:t>to estimate the number of passengers during the project period. The following relationship was used:</a:t>
            </a:r>
          </a:p>
          <a:p>
            <a:pPr algn="just">
              <a:lnSpc>
                <a:spcPct val="150000"/>
              </a:lnSpc>
              <a:buNone/>
            </a:pPr>
            <a:endParaRPr lang="en-US" sz="3200" dirty="0" smtClean="0">
              <a:latin typeface="Cambria" pitchFamily="18" charset="0"/>
            </a:endParaRPr>
          </a:p>
          <a:p>
            <a:pPr>
              <a:buNone/>
            </a:pPr>
            <a:endParaRPr lang="en-US" dirty="0"/>
          </a:p>
        </p:txBody>
      </p:sp>
      <p:sp>
        <p:nvSpPr>
          <p:cNvPr id="4" name="Rectangle 3"/>
          <p:cNvSpPr/>
          <p:nvPr/>
        </p:nvSpPr>
        <p:spPr>
          <a:xfrm>
            <a:off x="2057400" y="3962400"/>
            <a:ext cx="4953000"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3200" b="1" dirty="0" smtClean="0">
                <a:ln w="10541" cmpd="sng">
                  <a:solidFill>
                    <a:schemeClr val="accent1">
                      <a:shade val="88000"/>
                      <a:satMod val="110000"/>
                    </a:schemeClr>
                  </a:solidFill>
                  <a:prstDash val="solid"/>
                </a:ln>
                <a:solidFill>
                  <a:schemeClr val="accent3">
                    <a:lumMod val="60000"/>
                    <a:lumOff val="40000"/>
                  </a:schemeClr>
                </a:solidFill>
              </a:rPr>
              <a:t>F = P (1+ </a:t>
            </a:r>
            <a:r>
              <a:rPr lang="en-US" sz="3200" b="1" dirty="0" err="1" smtClean="0">
                <a:ln w="10541" cmpd="sng">
                  <a:solidFill>
                    <a:schemeClr val="accent1">
                      <a:shade val="88000"/>
                      <a:satMod val="110000"/>
                    </a:schemeClr>
                  </a:solidFill>
                  <a:prstDash val="solid"/>
                </a:ln>
                <a:solidFill>
                  <a:schemeClr val="accent3">
                    <a:lumMod val="60000"/>
                    <a:lumOff val="40000"/>
                  </a:schemeClr>
                </a:solidFill>
              </a:rPr>
              <a:t>i</a:t>
            </a:r>
            <a:r>
              <a:rPr lang="en-US" sz="3200" b="1" dirty="0" smtClean="0">
                <a:ln w="10541" cmpd="sng">
                  <a:solidFill>
                    <a:schemeClr val="accent1">
                      <a:shade val="88000"/>
                      <a:satMod val="110000"/>
                    </a:schemeClr>
                  </a:solidFill>
                  <a:prstDash val="solid"/>
                </a:ln>
                <a:solidFill>
                  <a:schemeClr val="accent3">
                    <a:lumMod val="60000"/>
                    <a:lumOff val="40000"/>
                  </a:schemeClr>
                </a:solidFill>
              </a:rPr>
              <a:t> ) ^n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pPr algn="just">
              <a:lnSpc>
                <a:spcPct val="150000"/>
              </a:lnSpc>
            </a:pPr>
            <a:r>
              <a:rPr lang="en-US" sz="3200" dirty="0" smtClean="0">
                <a:latin typeface="Cambria" pitchFamily="18" charset="0"/>
              </a:rPr>
              <a:t>The project has a design period of 20 years.</a:t>
            </a:r>
          </a:p>
          <a:p>
            <a:pPr algn="just">
              <a:lnSpc>
                <a:spcPct val="150000"/>
              </a:lnSpc>
            </a:pPr>
            <a:r>
              <a:rPr lang="en-US" sz="3200" dirty="0" smtClean="0">
                <a:latin typeface="Cambria" pitchFamily="18" charset="0"/>
              </a:rPr>
              <a:t>An assumed value of 1.5%  is considered as Passenger’s growth rate.</a:t>
            </a:r>
          </a:p>
          <a:p>
            <a:pPr algn="just">
              <a:lnSpc>
                <a:spcPct val="150000"/>
              </a:lnSpc>
            </a:pPr>
            <a:r>
              <a:rPr lang="en-US" sz="3200" dirty="0" smtClean="0">
                <a:latin typeface="Cambria" pitchFamily="18" charset="0"/>
              </a:rPr>
              <a:t>1900 passengers/hr is the current maximum number of passengers(271 </a:t>
            </a:r>
            <a:r>
              <a:rPr lang="en-US" sz="3200" dirty="0" err="1" smtClean="0">
                <a:latin typeface="Cambria" pitchFamily="18" charset="0"/>
              </a:rPr>
              <a:t>veh</a:t>
            </a:r>
            <a:r>
              <a:rPr lang="en-US" sz="3200" dirty="0" smtClean="0">
                <a:latin typeface="Cambria" pitchFamily="18" charset="0"/>
              </a:rPr>
              <a:t>/hr)</a:t>
            </a:r>
          </a:p>
          <a:p>
            <a:pPr algn="just">
              <a:lnSpc>
                <a:spcPct val="150000"/>
              </a:lnSpc>
              <a:buNone/>
            </a:pPr>
            <a:endParaRPr lang="en-US" sz="3200" dirty="0" smtClean="0">
              <a:latin typeface="Cambria" pitchFamily="18" charset="0"/>
            </a:endParaRPr>
          </a:p>
          <a:p>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Autofit/>
          </a:bodyPr>
          <a:lstStyle/>
          <a:p>
            <a:pPr algn="just">
              <a:lnSpc>
                <a:spcPct val="150000"/>
              </a:lnSpc>
            </a:pPr>
            <a:r>
              <a:rPr lang="en-US" sz="3200" dirty="0" smtClean="0">
                <a:latin typeface="Cambria" pitchFamily="18" charset="0"/>
              </a:rPr>
              <a:t>Total area of 4.6 dunoms is required as parking spaces and circulation area for vehicles in the new western public transport complex.</a:t>
            </a:r>
          </a:p>
          <a:p>
            <a:pPr algn="just">
              <a:lnSpc>
                <a:spcPct val="150000"/>
              </a:lnSpc>
            </a:pPr>
            <a:r>
              <a:rPr lang="en-US" sz="3200" dirty="0" smtClean="0">
                <a:latin typeface="Cambria" pitchFamily="18" charset="0"/>
              </a:rPr>
              <a:t>Only 3.2 dunoms required for the eastern complex.</a:t>
            </a:r>
            <a:endParaRPr lang="en-US" sz="3200" dirty="0">
              <a:latin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lgn="just">
              <a:lnSpc>
                <a:spcPct val="150000"/>
              </a:lnSpc>
            </a:pPr>
            <a:r>
              <a:rPr lang="en-US" sz="3200" dirty="0" smtClean="0">
                <a:latin typeface="Cambria" pitchFamily="18" charset="0"/>
              </a:rPr>
              <a:t>Remaining area can be used  as vehicles storage, private cars parking “ park and ride” ,coffee shops and restaurants, shopping centers, waiting hall, etc</a:t>
            </a:r>
          </a:p>
          <a:p>
            <a:pPr algn="just">
              <a:lnSpc>
                <a:spcPct val="150000"/>
              </a:lnSpc>
            </a:pPr>
            <a:endParaRPr lang="en-US" sz="3200" dirty="0" smtClean="0">
              <a:latin typeface="Cambria" pitchFamily="18" charset="0"/>
            </a:endParaRPr>
          </a:p>
          <a:p>
            <a:pPr algn="just">
              <a:lnSpc>
                <a:spcPct val="150000"/>
              </a:lnSpc>
            </a:pPr>
            <a:endParaRPr lang="en-US" sz="3200" dirty="0">
              <a:latin typeface="Cambria" pitchFamily="18" charset="0"/>
            </a:endParaRPr>
          </a:p>
        </p:txBody>
      </p:sp>
      <p:pic>
        <p:nvPicPr>
          <p:cNvPr id="4" name="Picture 3" descr="ParkAndRideSignOxford20050910.JPG"/>
          <p:cNvPicPr/>
          <p:nvPr/>
        </p:nvPicPr>
        <p:blipFill>
          <a:blip r:embed="rId2" cstate="print"/>
          <a:stretch>
            <a:fillRect/>
          </a:stretch>
        </p:blipFill>
        <p:spPr>
          <a:xfrm>
            <a:off x="4267200" y="4267200"/>
            <a:ext cx="2974089" cy="1686202"/>
          </a:xfrm>
          <a:prstGeom prst="rect">
            <a:avLst/>
          </a:prstGeom>
        </p:spPr>
      </p:pic>
      <p:pic>
        <p:nvPicPr>
          <p:cNvPr id="5" name="Picture 4" descr="park-and-ride-723214730.jpg"/>
          <p:cNvPicPr/>
          <p:nvPr/>
        </p:nvPicPr>
        <p:blipFill>
          <a:blip r:embed="rId3" cstate="print"/>
          <a:stretch>
            <a:fillRect/>
          </a:stretch>
        </p:blipFill>
        <p:spPr>
          <a:xfrm>
            <a:off x="1676400" y="4267200"/>
            <a:ext cx="2629270" cy="168812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r>
              <a:rPr lang="en-US" sz="4800" dirty="0" smtClean="0">
                <a:solidFill>
                  <a:schemeClr val="accent3">
                    <a:lumMod val="60000"/>
                    <a:lumOff val="40000"/>
                  </a:schemeClr>
                </a:solidFill>
                <a:latin typeface="Cambria" pitchFamily="18" charset="0"/>
              </a:rPr>
              <a:t>Internal Public Transport System</a:t>
            </a:r>
            <a:endParaRPr lang="en-US" sz="4800" dirty="0">
              <a:solidFill>
                <a:schemeClr val="accent3">
                  <a:lumMod val="60000"/>
                  <a:lumOff val="40000"/>
                </a:schemeClr>
              </a:solidFill>
              <a:latin typeface="Cambria" pitchFamily="18" charset="0"/>
            </a:endParaRPr>
          </a:p>
        </p:txBody>
      </p:sp>
      <p:sp>
        <p:nvSpPr>
          <p:cNvPr id="3" name="Content Placeholder 2"/>
          <p:cNvSpPr>
            <a:spLocks noGrp="1"/>
          </p:cNvSpPr>
          <p:nvPr>
            <p:ph idx="1"/>
          </p:nvPr>
        </p:nvSpPr>
        <p:spPr>
          <a:xfrm>
            <a:off x="457200" y="1676400"/>
            <a:ext cx="8229600" cy="4648200"/>
          </a:xfrm>
        </p:spPr>
        <p:txBody>
          <a:bodyPr>
            <a:normAutofit/>
          </a:bodyPr>
          <a:lstStyle/>
          <a:p>
            <a:pPr algn="just">
              <a:lnSpc>
                <a:spcPct val="150000"/>
              </a:lnSpc>
            </a:pPr>
            <a:r>
              <a:rPr lang="en-US" sz="3200" dirty="0" smtClean="0"/>
              <a:t>Connect between the suggested locations of the </a:t>
            </a:r>
            <a:r>
              <a:rPr lang="en-US" sz="3200" dirty="0" smtClean="0">
                <a:latin typeface="Cambria" pitchFamily="18" charset="0"/>
              </a:rPr>
              <a:t>public</a:t>
            </a:r>
            <a:r>
              <a:rPr lang="en-US" sz="3200" dirty="0" smtClean="0"/>
              <a:t> transport complexes.</a:t>
            </a:r>
          </a:p>
          <a:p>
            <a:pPr algn="just">
              <a:lnSpc>
                <a:spcPct val="150000"/>
              </a:lnSpc>
            </a:pPr>
            <a:r>
              <a:rPr lang="en-US" sz="3200" dirty="0" smtClean="0"/>
              <a:t>Cover the needs of the city.</a:t>
            </a:r>
          </a:p>
          <a:p>
            <a:pPr algn="just">
              <a:lnSpc>
                <a:spcPct val="150000"/>
              </a:lnSpc>
            </a:pPr>
            <a:r>
              <a:rPr lang="en-US" sz="3200" dirty="0" smtClean="0"/>
              <a:t>Several options can be suggested as internal transport system .</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1371600"/>
          </a:xfrm>
        </p:spPr>
        <p:txBody>
          <a:bodyPr>
            <a:noAutofit/>
          </a:bodyPr>
          <a:lstStyle/>
          <a:p>
            <a:r>
              <a:rPr lang="en-US" sz="4800" dirty="0" smtClean="0">
                <a:solidFill>
                  <a:schemeClr val="accent3">
                    <a:lumMod val="60000"/>
                    <a:lumOff val="40000"/>
                  </a:schemeClr>
                </a:solidFill>
                <a:latin typeface="Cambria" pitchFamily="18" charset="0"/>
              </a:rPr>
              <a:t>International Systems of Internal Public Transportation</a:t>
            </a:r>
            <a:endParaRPr lang="en-US" sz="4800" dirty="0">
              <a:solidFill>
                <a:schemeClr val="accent3">
                  <a:lumMod val="60000"/>
                  <a:lumOff val="40000"/>
                </a:schemeClr>
              </a:solidFill>
              <a:latin typeface="Cambria" pitchFamily="18" charset="0"/>
            </a:endParaRPr>
          </a:p>
        </p:txBody>
      </p:sp>
      <p:sp>
        <p:nvSpPr>
          <p:cNvPr id="3" name="Content Placeholder 2"/>
          <p:cNvSpPr>
            <a:spLocks noGrp="1"/>
          </p:cNvSpPr>
          <p:nvPr>
            <p:ph idx="1"/>
          </p:nvPr>
        </p:nvSpPr>
        <p:spPr/>
        <p:txBody>
          <a:bodyPr/>
          <a:lstStyle/>
          <a:p>
            <a:endParaRPr lang="en-US" dirty="0" smtClean="0"/>
          </a:p>
          <a:p>
            <a:r>
              <a:rPr lang="en-US" sz="3200" dirty="0" smtClean="0">
                <a:latin typeface="Cambria" pitchFamily="18" charset="0"/>
              </a:rPr>
              <a:t>Light Rail System</a:t>
            </a:r>
          </a:p>
          <a:p>
            <a:endParaRPr lang="en-US" dirty="0"/>
          </a:p>
        </p:txBody>
      </p:sp>
      <p:pic>
        <p:nvPicPr>
          <p:cNvPr id="4" name="Picture 3" descr="220px-Lrt7770"/>
          <p:cNvPicPr/>
          <p:nvPr/>
        </p:nvPicPr>
        <p:blipFill>
          <a:blip r:embed="rId2" cstate="print"/>
          <a:srcRect/>
          <a:stretch>
            <a:fillRect/>
          </a:stretch>
        </p:blipFill>
        <p:spPr bwMode="auto">
          <a:xfrm>
            <a:off x="4114800" y="3200400"/>
            <a:ext cx="2694005" cy="2571831"/>
          </a:xfrm>
          <a:prstGeom prst="rect">
            <a:avLst/>
          </a:prstGeom>
          <a:noFill/>
          <a:ln w="9525">
            <a:noFill/>
            <a:miter lim="800000"/>
            <a:headEnd/>
            <a:tailEnd/>
          </a:ln>
        </p:spPr>
      </p:pic>
      <p:pic>
        <p:nvPicPr>
          <p:cNvPr id="5" name="Picture 4" descr="220px-SD_Trolley_Green_Line"/>
          <p:cNvPicPr/>
          <p:nvPr/>
        </p:nvPicPr>
        <p:blipFill>
          <a:blip r:embed="rId3" cstate="print"/>
          <a:srcRect/>
          <a:stretch>
            <a:fillRect/>
          </a:stretch>
        </p:blipFill>
        <p:spPr bwMode="auto">
          <a:xfrm>
            <a:off x="1219200" y="3200400"/>
            <a:ext cx="2900492" cy="25723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lnSpc>
                <a:spcPct val="150000"/>
              </a:lnSpc>
            </a:pPr>
            <a:r>
              <a:rPr lang="en-US" sz="3200" dirty="0" smtClean="0">
                <a:latin typeface="Cambria" pitchFamily="18" charset="0"/>
              </a:rPr>
              <a:t>Cable Cars System: either traditional or modern</a:t>
            </a:r>
          </a:p>
          <a:p>
            <a:pPr>
              <a:lnSpc>
                <a:spcPct val="150000"/>
              </a:lnSpc>
            </a:pPr>
            <a:endParaRPr lang="en-US" sz="3200" dirty="0" smtClean="0">
              <a:latin typeface="Cambria" pitchFamily="18" charset="0"/>
            </a:endParaRPr>
          </a:p>
          <a:p>
            <a:pPr>
              <a:lnSpc>
                <a:spcPct val="150000"/>
              </a:lnSpc>
              <a:buNone/>
            </a:pPr>
            <a:endParaRPr lang="en-US" sz="3200" dirty="0" smtClean="0">
              <a:latin typeface="Cambria" pitchFamily="18" charset="0"/>
            </a:endParaRPr>
          </a:p>
          <a:p>
            <a:pPr>
              <a:lnSpc>
                <a:spcPct val="150000"/>
              </a:lnSpc>
              <a:buNone/>
            </a:pPr>
            <a:endParaRPr lang="en-US" sz="3200" dirty="0" smtClean="0">
              <a:latin typeface="Cambria" pitchFamily="18" charset="0"/>
            </a:endParaRPr>
          </a:p>
          <a:p>
            <a:pPr>
              <a:lnSpc>
                <a:spcPct val="150000"/>
              </a:lnSpc>
            </a:pPr>
            <a:endParaRPr lang="en-US" sz="3200" dirty="0">
              <a:latin typeface="Cambria" pitchFamily="18" charset="0"/>
            </a:endParaRPr>
          </a:p>
        </p:txBody>
      </p:sp>
      <p:pic>
        <p:nvPicPr>
          <p:cNvPr id="4" name="Picture 3" descr="220px-Sf_cable_car"/>
          <p:cNvPicPr/>
          <p:nvPr/>
        </p:nvPicPr>
        <p:blipFill>
          <a:blip r:embed="rId2" cstate="print"/>
          <a:srcRect/>
          <a:stretch>
            <a:fillRect/>
          </a:stretch>
        </p:blipFill>
        <p:spPr bwMode="auto">
          <a:xfrm>
            <a:off x="1219200" y="3352800"/>
            <a:ext cx="2859617" cy="1855750"/>
          </a:xfrm>
          <a:prstGeom prst="rect">
            <a:avLst/>
          </a:prstGeom>
          <a:noFill/>
          <a:ln w="9525">
            <a:noFill/>
            <a:miter lim="800000"/>
            <a:headEnd/>
            <a:tailEnd/>
          </a:ln>
        </p:spPr>
      </p:pic>
      <p:pic>
        <p:nvPicPr>
          <p:cNvPr id="5" name="Picture 4" descr="220px-San_Francisco_Cable_Car_Power_House"/>
          <p:cNvPicPr/>
          <p:nvPr/>
        </p:nvPicPr>
        <p:blipFill>
          <a:blip r:embed="rId3" cstate="print"/>
          <a:srcRect/>
          <a:stretch>
            <a:fillRect/>
          </a:stretch>
        </p:blipFill>
        <p:spPr bwMode="auto">
          <a:xfrm>
            <a:off x="4038600" y="3352800"/>
            <a:ext cx="2707216" cy="189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algn="just">
              <a:lnSpc>
                <a:spcPct val="150000"/>
              </a:lnSpc>
            </a:pPr>
            <a:r>
              <a:rPr lang="en-US" sz="3200" dirty="0" smtClean="0">
                <a:latin typeface="Cambria" pitchFamily="18" charset="0"/>
              </a:rPr>
              <a:t>Bus Rapid Transit : provide faster than an ordinary bus line</a:t>
            </a:r>
          </a:p>
          <a:p>
            <a:endParaRPr lang="en-US" dirty="0"/>
          </a:p>
        </p:txBody>
      </p:sp>
      <p:pic>
        <p:nvPicPr>
          <p:cNvPr id="4" name="Picture 3" descr="actv-bus-photo-big (1).jpg"/>
          <p:cNvPicPr/>
          <p:nvPr/>
        </p:nvPicPr>
        <p:blipFill>
          <a:blip r:embed="rId2" cstate="print"/>
          <a:stretch>
            <a:fillRect/>
          </a:stretch>
        </p:blipFill>
        <p:spPr>
          <a:xfrm>
            <a:off x="2895600" y="3048000"/>
            <a:ext cx="3206471" cy="228461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3">
                    <a:lumMod val="75000"/>
                  </a:schemeClr>
                </a:solidFill>
                <a:latin typeface="Cambria" pitchFamily="18" charset="0"/>
              </a:rPr>
              <a:t>Introduction</a:t>
            </a:r>
            <a:endParaRPr lang="en-US" sz="4800" dirty="0">
              <a:solidFill>
                <a:schemeClr val="accent3">
                  <a:lumMod val="75000"/>
                </a:schemeClr>
              </a:solidFill>
              <a:latin typeface="Cambria" pitchFamily="18" charset="0"/>
            </a:endParaRPr>
          </a:p>
        </p:txBody>
      </p:sp>
      <p:sp>
        <p:nvSpPr>
          <p:cNvPr id="3" name="Content Placeholder 2"/>
          <p:cNvSpPr>
            <a:spLocks noGrp="1"/>
          </p:cNvSpPr>
          <p:nvPr>
            <p:ph idx="1"/>
          </p:nvPr>
        </p:nvSpPr>
        <p:spPr/>
        <p:txBody>
          <a:bodyPr>
            <a:noAutofit/>
          </a:bodyPr>
          <a:lstStyle/>
          <a:p>
            <a:pPr algn="just">
              <a:lnSpc>
                <a:spcPct val="150000"/>
              </a:lnSpc>
            </a:pPr>
            <a:r>
              <a:rPr lang="en-US" sz="3200" dirty="0" smtClean="0"/>
              <a:t>Nablus is the largest city in the West Bank after Jerusalem</a:t>
            </a:r>
            <a:r>
              <a:rPr lang="en-US" sz="3200" dirty="0" smtClean="0">
                <a:solidFill>
                  <a:schemeClr val="accent3">
                    <a:lumMod val="75000"/>
                  </a:schemeClr>
                </a:solidFill>
              </a:rPr>
              <a:t>.</a:t>
            </a:r>
          </a:p>
          <a:p>
            <a:pPr algn="just"/>
            <a:r>
              <a:rPr lang="en-US" sz="3200" dirty="0" smtClean="0">
                <a:latin typeface="Cambria" pitchFamily="18" charset="0"/>
              </a:rPr>
              <a:t>150,000</a:t>
            </a:r>
            <a:r>
              <a:rPr lang="en-US" sz="3200" dirty="0" smtClean="0"/>
              <a:t> inhabitants live in Nablus .</a:t>
            </a:r>
          </a:p>
          <a:p>
            <a:pPr algn="just"/>
            <a:r>
              <a:rPr lang="en-US" sz="3200" dirty="0" smtClean="0">
                <a:latin typeface="Cambria" pitchFamily="18" charset="0"/>
              </a:rPr>
              <a:t>Nablus has the largest  university in the West Bank with around 20,000 students.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r>
              <a:rPr lang="en-US" sz="3200" dirty="0" smtClean="0">
                <a:latin typeface="Cambria" pitchFamily="18" charset="0"/>
              </a:rPr>
              <a:t>Trams</a:t>
            </a:r>
            <a:endParaRPr lang="en-US" dirty="0" smtClean="0"/>
          </a:p>
          <a:p>
            <a:endParaRPr lang="en-US" sz="3200" dirty="0" smtClean="0">
              <a:latin typeface="Cambria" pitchFamily="18" charset="0"/>
            </a:endParaRPr>
          </a:p>
          <a:p>
            <a:endParaRPr lang="en-US" sz="3200" dirty="0" smtClean="0">
              <a:latin typeface="Cambria" pitchFamily="18" charset="0"/>
            </a:endParaRPr>
          </a:p>
          <a:p>
            <a:endParaRPr lang="en-US" sz="3200" dirty="0" smtClean="0">
              <a:latin typeface="Cambria" pitchFamily="18" charset="0"/>
            </a:endParaRPr>
          </a:p>
          <a:p>
            <a:endParaRPr lang="en-US" sz="3200" dirty="0" smtClean="0">
              <a:latin typeface="Cambria" pitchFamily="18" charset="0"/>
            </a:endParaRPr>
          </a:p>
          <a:p>
            <a:pPr>
              <a:buNone/>
            </a:pPr>
            <a:r>
              <a:rPr lang="en-US" sz="3200" dirty="0" smtClean="0">
                <a:latin typeface="Cambria" pitchFamily="18" charset="0"/>
              </a:rPr>
              <a:t> </a:t>
            </a:r>
          </a:p>
          <a:p>
            <a:pPr>
              <a:buNone/>
            </a:pPr>
            <a:endParaRPr lang="en-US" sz="3200" dirty="0" smtClean="0">
              <a:latin typeface="Cambria" pitchFamily="18" charset="0"/>
            </a:endParaRPr>
          </a:p>
        </p:txBody>
      </p:sp>
      <p:pic>
        <p:nvPicPr>
          <p:cNvPr id="4" name="Picture 3" descr="Paris-tramway.jpg"/>
          <p:cNvPicPr/>
          <p:nvPr/>
        </p:nvPicPr>
        <p:blipFill>
          <a:blip r:embed="rId2" cstate="print"/>
          <a:stretch>
            <a:fillRect/>
          </a:stretch>
        </p:blipFill>
        <p:spPr>
          <a:xfrm>
            <a:off x="4343400" y="1981200"/>
            <a:ext cx="4114800" cy="3429000"/>
          </a:xfrm>
          <a:prstGeom prst="rect">
            <a:avLst/>
          </a:prstGeom>
        </p:spPr>
      </p:pic>
      <p:pic>
        <p:nvPicPr>
          <p:cNvPr id="5" name="Picture 4" descr="light-rail.jpg"/>
          <p:cNvPicPr/>
          <p:nvPr/>
        </p:nvPicPr>
        <p:blipFill>
          <a:blip r:embed="rId3" cstate="print"/>
          <a:stretch>
            <a:fillRect/>
          </a:stretch>
        </p:blipFill>
        <p:spPr>
          <a:xfrm>
            <a:off x="762000" y="1981200"/>
            <a:ext cx="3581400" cy="3429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4800" dirty="0" smtClean="0">
                <a:latin typeface="Cambria" pitchFamily="18" charset="0"/>
              </a:rPr>
              <a:t>Why Tram?</a:t>
            </a:r>
            <a:endParaRPr lang="en-US" sz="4800" dirty="0">
              <a:latin typeface="Cambria" pitchFamily="18" charset="0"/>
            </a:endParaRPr>
          </a:p>
        </p:txBody>
      </p:sp>
      <p:sp>
        <p:nvSpPr>
          <p:cNvPr id="3" name="Content Placeholder 2"/>
          <p:cNvSpPr>
            <a:spLocks noGrp="1"/>
          </p:cNvSpPr>
          <p:nvPr>
            <p:ph idx="1"/>
          </p:nvPr>
        </p:nvSpPr>
        <p:spPr>
          <a:xfrm>
            <a:off x="381000" y="1676400"/>
            <a:ext cx="8305800" cy="4648200"/>
          </a:xfrm>
        </p:spPr>
        <p:txBody>
          <a:bodyPr>
            <a:normAutofit/>
          </a:bodyPr>
          <a:lstStyle/>
          <a:p>
            <a:pPr algn="just">
              <a:lnSpc>
                <a:spcPct val="150000"/>
              </a:lnSpc>
            </a:pPr>
            <a:r>
              <a:rPr lang="en-US" sz="3200" dirty="0" smtClean="0">
                <a:latin typeface="Cambria" pitchFamily="18" charset="0"/>
              </a:rPr>
              <a:t>Provide higher capacity service than buses.</a:t>
            </a:r>
          </a:p>
          <a:p>
            <a:pPr algn="just">
              <a:lnSpc>
                <a:spcPct val="150000"/>
              </a:lnSpc>
            </a:pPr>
            <a:r>
              <a:rPr lang="en-US" sz="3200" dirty="0" smtClean="0">
                <a:latin typeface="Cambria" pitchFamily="18" charset="0"/>
              </a:rPr>
              <a:t>Load faster that other type of vehicles.</a:t>
            </a:r>
          </a:p>
          <a:p>
            <a:pPr algn="just">
              <a:lnSpc>
                <a:spcPct val="150000"/>
              </a:lnSpc>
            </a:pPr>
            <a:r>
              <a:rPr lang="en-US" sz="3200" dirty="0" smtClean="0">
                <a:latin typeface="Cambria" pitchFamily="18" charset="0"/>
              </a:rPr>
              <a:t>Trams’ stops are easily accessible</a:t>
            </a:r>
          </a:p>
          <a:p>
            <a:pPr algn="just">
              <a:lnSpc>
                <a:spcPct val="150000"/>
              </a:lnSpc>
            </a:pPr>
            <a:r>
              <a:rPr lang="en-US" sz="3200" dirty="0" smtClean="0">
                <a:latin typeface="Cambria" pitchFamily="18" charset="0"/>
              </a:rPr>
              <a:t>Right-of-way are narrower than for buses.</a:t>
            </a:r>
          </a:p>
          <a:p>
            <a:pPr algn="just"/>
            <a:endParaRPr lang="en-US" sz="3200" dirty="0" smtClean="0">
              <a:latin typeface="Cambria" pitchFamily="18" charset="0"/>
            </a:endParaRPr>
          </a:p>
          <a:p>
            <a:pPr algn="just">
              <a:buNone/>
            </a:pPr>
            <a:endParaRPr lang="en-US" sz="3200" dirty="0" smtClean="0">
              <a:latin typeface="Cambr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algn="just">
              <a:lnSpc>
                <a:spcPct val="150000"/>
              </a:lnSpc>
            </a:pPr>
            <a:endParaRPr lang="en-US" sz="3200" dirty="0" smtClean="0">
              <a:latin typeface="Cambria" pitchFamily="18" charset="0"/>
            </a:endParaRPr>
          </a:p>
          <a:p>
            <a:pPr algn="just">
              <a:lnSpc>
                <a:spcPct val="150000"/>
              </a:lnSpc>
            </a:pPr>
            <a:r>
              <a:rPr lang="en-US" sz="3200" dirty="0" smtClean="0">
                <a:latin typeface="Cambria" pitchFamily="18" charset="0"/>
              </a:rPr>
              <a:t>Can adapt to the number of passengers .</a:t>
            </a:r>
          </a:p>
          <a:p>
            <a:pPr algn="just">
              <a:lnSpc>
                <a:spcPct val="150000"/>
              </a:lnSpc>
            </a:pPr>
            <a:r>
              <a:rPr lang="en-US" sz="3200" dirty="0" smtClean="0">
                <a:latin typeface="Cambria" pitchFamily="18" charset="0"/>
              </a:rPr>
              <a:t>Can be driven from either end.</a:t>
            </a:r>
          </a:p>
          <a:p>
            <a:pPr algn="just">
              <a:lnSpc>
                <a:spcPct val="150000"/>
              </a:lnSpc>
            </a:pPr>
            <a:r>
              <a:rPr lang="en-US" sz="3200" dirty="0" smtClean="0">
                <a:latin typeface="Cambria" pitchFamily="18" charset="0"/>
              </a:rPr>
              <a:t>Create less pollution than the vehicles using rubber tires. </a:t>
            </a:r>
          </a:p>
          <a:p>
            <a:r>
              <a:rPr lang="en-US" sz="3200" dirty="0" smtClean="0">
                <a:latin typeface="Cambria" pitchFamily="18" charset="0"/>
              </a:rPr>
              <a:t>Efficient and operating costs are low.</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7162800"/>
          </a:xfrm>
        </p:spPr>
        <p:txBody>
          <a:bodyPr>
            <a:normAutofit/>
          </a:bodyPr>
          <a:lstStyle/>
          <a:p>
            <a:pPr algn="just">
              <a:lnSpc>
                <a:spcPct val="150000"/>
              </a:lnSpc>
            </a:pPr>
            <a:endParaRPr lang="en-US" sz="3200" dirty="0" smtClean="0">
              <a:latin typeface="Cambria" pitchFamily="18" charset="0"/>
            </a:endParaRPr>
          </a:p>
          <a:p>
            <a:pPr algn="just">
              <a:lnSpc>
                <a:spcPct val="150000"/>
              </a:lnSpc>
            </a:pPr>
            <a:r>
              <a:rPr lang="en-US" sz="3200" dirty="0" smtClean="0">
                <a:latin typeface="Cambria" pitchFamily="18" charset="0"/>
              </a:rPr>
              <a:t>Distance reserved by trams from each street along tram path is around 7 meters except when the two track separate at Faisal street. The distance will be 4 meters.</a:t>
            </a:r>
          </a:p>
          <a:p>
            <a:pPr algn="just">
              <a:lnSpc>
                <a:spcPct val="150000"/>
              </a:lnSpc>
            </a:pPr>
            <a:endParaRPr lang="en-US" sz="3200" dirty="0" smtClean="0">
              <a:latin typeface="Cambria" pitchFamily="18" charset="0"/>
            </a:endParaRPr>
          </a:p>
          <a:p>
            <a:pPr algn="just">
              <a:lnSpc>
                <a:spcPct val="150000"/>
              </a:lnSpc>
            </a:pPr>
            <a:endParaRPr lang="en-US" sz="3200" dirty="0" smtClean="0">
              <a:latin typeface="Cambria" pitchFamily="18" charset="0"/>
            </a:endParaRPr>
          </a:p>
          <a:p>
            <a:pPr algn="just">
              <a:lnSpc>
                <a:spcPct val="150000"/>
              </a:lnSpc>
              <a:buNone/>
            </a:pPr>
            <a:endParaRPr lang="en-US" sz="3200" dirty="0" smtClean="0">
              <a:latin typeface="Cambria" pitchFamily="18" charset="0"/>
            </a:endParaRPr>
          </a:p>
          <a:p>
            <a:pPr algn="just">
              <a:lnSpc>
                <a:spcPct val="150000"/>
              </a:lnSpc>
            </a:pPr>
            <a:endParaRPr lang="en-US" sz="3200" dirty="0"/>
          </a:p>
        </p:txBody>
      </p:sp>
      <p:pic>
        <p:nvPicPr>
          <p:cNvPr id="4" name="Picture 3"/>
          <p:cNvPicPr/>
          <p:nvPr/>
        </p:nvPicPr>
        <p:blipFill>
          <a:blip r:embed="rId2" cstate="print"/>
          <a:srcRect l="3377" t="19013" r="10460" b="21962"/>
          <a:stretch>
            <a:fillRect/>
          </a:stretch>
        </p:blipFill>
        <p:spPr bwMode="auto">
          <a:xfrm>
            <a:off x="1676400" y="3962400"/>
            <a:ext cx="5638800" cy="2362200"/>
          </a:xfrm>
          <a:prstGeom prst="rect">
            <a:avLst/>
          </a:prstGeom>
          <a:noFill/>
          <a:ln w="9525">
            <a:solidFill>
              <a:schemeClr val="tx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19200"/>
          <a:ext cx="8229600" cy="5257800"/>
        </p:xfrm>
        <a:graphic>
          <a:graphicData uri="http://schemas.openxmlformats.org/drawingml/2006/table">
            <a:tbl>
              <a:tblPr firstRow="1" bandRow="1">
                <a:tableStyleId>{0505E3EF-67EA-436B-97B2-0124C06EBD24}</a:tableStyleId>
              </a:tblPr>
              <a:tblGrid>
                <a:gridCol w="2743200"/>
                <a:gridCol w="1371600"/>
                <a:gridCol w="2667000"/>
                <a:gridCol w="1447800"/>
              </a:tblGrid>
              <a:tr h="852668">
                <a:tc>
                  <a:txBody>
                    <a:bodyPr/>
                    <a:lstStyle/>
                    <a:p>
                      <a:pPr algn="ctr"/>
                      <a:r>
                        <a:rPr lang="en-US" sz="1800" dirty="0" smtClean="0">
                          <a:latin typeface="Cambria" pitchFamily="18" charset="0"/>
                        </a:rPr>
                        <a:t>Street</a:t>
                      </a:r>
                      <a:endParaRPr lang="en-US" sz="1800" dirty="0">
                        <a:latin typeface="Cambria" pitchFamily="18" charset="0"/>
                      </a:endParaRPr>
                    </a:p>
                  </a:txBody>
                  <a:tcPr/>
                </a:tc>
                <a:tc>
                  <a:txBody>
                    <a:bodyPr/>
                    <a:lstStyle/>
                    <a:p>
                      <a:pPr algn="ctr"/>
                      <a:r>
                        <a:rPr lang="en-US" sz="1800" dirty="0" smtClean="0">
                          <a:latin typeface="Cambria" pitchFamily="18" charset="0"/>
                        </a:rPr>
                        <a:t>Width </a:t>
                      </a:r>
                      <a:endParaRPr lang="en-US" sz="1800" dirty="0">
                        <a:latin typeface="Cambria" pitchFamily="18" charset="0"/>
                      </a:endParaRPr>
                    </a:p>
                  </a:txBody>
                  <a:tcPr/>
                </a:tc>
                <a:tc>
                  <a:txBody>
                    <a:bodyPr/>
                    <a:lstStyle/>
                    <a:p>
                      <a:pPr algn="ctr"/>
                      <a:r>
                        <a:rPr lang="en-US" sz="1800" dirty="0" smtClean="0">
                          <a:latin typeface="Cambria" pitchFamily="18" charset="0"/>
                        </a:rPr>
                        <a:t>Remaining  width after tram construction for each direction</a:t>
                      </a:r>
                      <a:endParaRPr lang="en-US" sz="1800" dirty="0">
                        <a:latin typeface="Cambria" pitchFamily="18" charset="0"/>
                      </a:endParaRPr>
                    </a:p>
                  </a:txBody>
                  <a:tcPr/>
                </a:tc>
                <a:tc>
                  <a:txBody>
                    <a:bodyPr/>
                    <a:lstStyle/>
                    <a:p>
                      <a:pPr algn="ctr"/>
                      <a:r>
                        <a:rPr lang="en-US" sz="1800" dirty="0" smtClean="0">
                          <a:latin typeface="Cambria" pitchFamily="18" charset="0"/>
                        </a:rPr>
                        <a:t>Comments</a:t>
                      </a:r>
                      <a:endParaRPr lang="en-US" sz="1800" dirty="0">
                        <a:latin typeface="Cambria" pitchFamily="18" charset="0"/>
                      </a:endParaRPr>
                    </a:p>
                  </a:txBody>
                  <a:tcPr/>
                </a:tc>
              </a:tr>
              <a:tr h="819873">
                <a:tc>
                  <a:txBody>
                    <a:bodyPr/>
                    <a:lstStyle/>
                    <a:p>
                      <a:pPr algn="ctr"/>
                      <a:r>
                        <a:rPr lang="en-US" sz="2000" b="1" dirty="0" smtClean="0">
                          <a:latin typeface="Cambria" pitchFamily="18" charset="0"/>
                        </a:rPr>
                        <a:t>Al-</a:t>
                      </a:r>
                      <a:r>
                        <a:rPr lang="en-US" sz="2000" b="1" dirty="0" err="1" smtClean="0">
                          <a:latin typeface="Cambria" pitchFamily="18" charset="0"/>
                        </a:rPr>
                        <a:t>Ziot</a:t>
                      </a:r>
                      <a:r>
                        <a:rPr lang="en-US" sz="2000" b="1" dirty="0" smtClean="0">
                          <a:latin typeface="Cambria" pitchFamily="18" charset="0"/>
                        </a:rPr>
                        <a:t> Street</a:t>
                      </a:r>
                      <a:endParaRPr lang="en-US" sz="2000" b="1" dirty="0">
                        <a:latin typeface="Cambria" pitchFamily="18" charset="0"/>
                      </a:endParaRPr>
                    </a:p>
                  </a:txBody>
                  <a:tcPr/>
                </a:tc>
                <a:tc>
                  <a:txBody>
                    <a:bodyPr/>
                    <a:lstStyle/>
                    <a:p>
                      <a:pPr algn="ctr"/>
                      <a:r>
                        <a:rPr lang="en-US" sz="2000" b="1" dirty="0" smtClean="0">
                          <a:latin typeface="Cambria" pitchFamily="18" charset="0"/>
                        </a:rPr>
                        <a:t> 20-25</a:t>
                      </a:r>
                      <a:endParaRPr lang="en-US" sz="2000" b="1" dirty="0">
                        <a:latin typeface="Cambria" pitchFamily="18" charset="0"/>
                      </a:endParaRPr>
                    </a:p>
                  </a:txBody>
                  <a:tcPr/>
                </a:tc>
                <a:tc>
                  <a:txBody>
                    <a:bodyPr/>
                    <a:lstStyle/>
                    <a:p>
                      <a:pPr algn="ctr"/>
                      <a:r>
                        <a:rPr lang="en-US" sz="2000" b="1" dirty="0" smtClean="0">
                          <a:latin typeface="Cambria" pitchFamily="18" charset="0"/>
                        </a:rPr>
                        <a:t>7-9</a:t>
                      </a:r>
                      <a:endParaRPr lang="en-US" sz="2000" b="1" dirty="0">
                        <a:latin typeface="Cambria" pitchFamily="18" charset="0"/>
                      </a:endParaRPr>
                    </a:p>
                  </a:txBody>
                  <a:tcPr/>
                </a:tc>
                <a:tc>
                  <a:txBody>
                    <a:bodyPr/>
                    <a:lstStyle/>
                    <a:p>
                      <a:pPr algn="ctr"/>
                      <a:r>
                        <a:rPr lang="en-US" sz="2000" b="1" dirty="0" smtClean="0">
                          <a:latin typeface="Cambria" pitchFamily="18" charset="0"/>
                        </a:rPr>
                        <a:t>-</a:t>
                      </a:r>
                      <a:endParaRPr lang="en-US" sz="2000" b="1" dirty="0">
                        <a:latin typeface="Cambria" pitchFamily="18" charset="0"/>
                      </a:endParaRPr>
                    </a:p>
                  </a:txBody>
                  <a:tcPr/>
                </a:tc>
              </a:tr>
              <a:tr h="780327">
                <a:tc>
                  <a:txBody>
                    <a:bodyPr/>
                    <a:lstStyle/>
                    <a:p>
                      <a:pPr algn="ctr"/>
                      <a:r>
                        <a:rPr lang="en-US" sz="2000" b="1" dirty="0" smtClean="0">
                          <a:latin typeface="Cambria" pitchFamily="18" charset="0"/>
                        </a:rPr>
                        <a:t>Jamal</a:t>
                      </a:r>
                      <a:r>
                        <a:rPr lang="en-US" sz="2000" b="1" baseline="0" dirty="0" smtClean="0">
                          <a:latin typeface="Cambria" pitchFamily="18" charset="0"/>
                        </a:rPr>
                        <a:t> </a:t>
                      </a:r>
                      <a:r>
                        <a:rPr lang="en-US" sz="2000" b="1" baseline="0" dirty="0" err="1" smtClean="0">
                          <a:latin typeface="Cambria" pitchFamily="18" charset="0"/>
                        </a:rPr>
                        <a:t>abd</a:t>
                      </a:r>
                      <a:r>
                        <a:rPr lang="en-US" sz="2000" b="1" baseline="0" dirty="0" smtClean="0">
                          <a:latin typeface="Cambria" pitchFamily="18" charset="0"/>
                        </a:rPr>
                        <a:t> Al-</a:t>
                      </a:r>
                      <a:r>
                        <a:rPr lang="en-US" sz="2000" b="1" baseline="0" dirty="0" err="1" smtClean="0">
                          <a:latin typeface="Cambria" pitchFamily="18" charset="0"/>
                        </a:rPr>
                        <a:t>Naser</a:t>
                      </a:r>
                      <a:r>
                        <a:rPr lang="en-US" sz="2000" b="1" baseline="0" dirty="0" smtClean="0">
                          <a:latin typeface="Cambria" pitchFamily="18" charset="0"/>
                        </a:rPr>
                        <a:t> Street</a:t>
                      </a:r>
                      <a:endParaRPr lang="en-US" sz="2000" b="1" dirty="0">
                        <a:latin typeface="Cambria" pitchFamily="18" charset="0"/>
                      </a:endParaRPr>
                    </a:p>
                  </a:txBody>
                  <a:tcPr/>
                </a:tc>
                <a:tc>
                  <a:txBody>
                    <a:bodyPr/>
                    <a:lstStyle/>
                    <a:p>
                      <a:pPr algn="ctr"/>
                      <a:r>
                        <a:rPr lang="en-US" sz="2000" b="1" dirty="0" smtClean="0">
                          <a:latin typeface="Cambria" pitchFamily="18" charset="0"/>
                        </a:rPr>
                        <a:t>30</a:t>
                      </a:r>
                      <a:endParaRPr lang="en-US" sz="2000" b="1" dirty="0">
                        <a:latin typeface="Cambria" pitchFamily="18" charset="0"/>
                      </a:endParaRPr>
                    </a:p>
                  </a:txBody>
                  <a:tcPr/>
                </a:tc>
                <a:tc>
                  <a:txBody>
                    <a:bodyPr/>
                    <a:lstStyle/>
                    <a:p>
                      <a:pPr algn="ctr"/>
                      <a:r>
                        <a:rPr lang="en-US" sz="2000" b="1" dirty="0" smtClean="0">
                          <a:latin typeface="Cambria" pitchFamily="18" charset="0"/>
                        </a:rPr>
                        <a:t>11.5</a:t>
                      </a:r>
                      <a:endParaRPr lang="en-US" sz="2000" b="1" dirty="0">
                        <a:latin typeface="Cambria" pitchFamily="18" charset="0"/>
                      </a:endParaRPr>
                    </a:p>
                  </a:txBody>
                  <a:tcPr/>
                </a:tc>
                <a:tc>
                  <a:txBody>
                    <a:bodyPr/>
                    <a:lstStyle/>
                    <a:p>
                      <a:pPr algn="ctr"/>
                      <a:r>
                        <a:rPr lang="en-US" sz="2000" b="1" dirty="0" smtClean="0">
                          <a:latin typeface="Cambria" pitchFamily="18" charset="0"/>
                        </a:rPr>
                        <a:t>-</a:t>
                      </a:r>
                      <a:endParaRPr lang="en-US" sz="2000" b="1" dirty="0">
                        <a:latin typeface="Cambria" pitchFamily="18" charset="0"/>
                      </a:endParaRPr>
                    </a:p>
                  </a:txBody>
                  <a:tcPr/>
                </a:tc>
              </a:tr>
              <a:tr h="819873">
                <a:tc>
                  <a:txBody>
                    <a:bodyPr/>
                    <a:lstStyle/>
                    <a:p>
                      <a:pPr algn="ctr"/>
                      <a:r>
                        <a:rPr lang="en-US" sz="2000" b="1" dirty="0" smtClean="0">
                          <a:latin typeface="Cambria" pitchFamily="18" charset="0"/>
                        </a:rPr>
                        <a:t>Faisal Street </a:t>
                      </a:r>
                      <a:r>
                        <a:rPr lang="en-US" sz="2000" b="1" baseline="0" dirty="0" smtClean="0">
                          <a:latin typeface="Cambria" pitchFamily="18" charset="0"/>
                        </a:rPr>
                        <a:t>at the separation of the track</a:t>
                      </a:r>
                      <a:endParaRPr lang="en-US" sz="2000" b="1" dirty="0">
                        <a:latin typeface="Cambria" pitchFamily="18" charset="0"/>
                      </a:endParaRPr>
                    </a:p>
                  </a:txBody>
                  <a:tcPr/>
                </a:tc>
                <a:tc>
                  <a:txBody>
                    <a:bodyPr/>
                    <a:lstStyle/>
                    <a:p>
                      <a:pPr algn="ctr"/>
                      <a:r>
                        <a:rPr lang="en-US" sz="2000" b="1" dirty="0" smtClean="0">
                          <a:latin typeface="Cambria" pitchFamily="18" charset="0"/>
                        </a:rPr>
                        <a:t>20</a:t>
                      </a:r>
                      <a:endParaRPr lang="en-US" sz="2000" b="1" dirty="0">
                        <a:latin typeface="Cambria" pitchFamily="18" charset="0"/>
                      </a:endParaRPr>
                    </a:p>
                  </a:txBody>
                  <a:tcPr/>
                </a:tc>
                <a:tc>
                  <a:txBody>
                    <a:bodyPr/>
                    <a:lstStyle/>
                    <a:p>
                      <a:pPr algn="ctr"/>
                      <a:r>
                        <a:rPr lang="en-US" sz="2000" b="1" dirty="0" smtClean="0">
                          <a:latin typeface="Cambria" pitchFamily="18" charset="0"/>
                        </a:rPr>
                        <a:t>13</a:t>
                      </a:r>
                      <a:endParaRPr lang="en-US" sz="2000" b="1" dirty="0">
                        <a:latin typeface="Cambria" pitchFamily="18" charset="0"/>
                      </a:endParaRPr>
                    </a:p>
                  </a:txBody>
                  <a:tcPr/>
                </a:tc>
                <a:tc>
                  <a:txBody>
                    <a:bodyPr/>
                    <a:lstStyle/>
                    <a:p>
                      <a:pPr algn="ctr"/>
                      <a:r>
                        <a:rPr lang="en-US" sz="2000" b="1" dirty="0" smtClean="0">
                          <a:latin typeface="Cambria" pitchFamily="18" charset="0"/>
                        </a:rPr>
                        <a:t>-</a:t>
                      </a:r>
                      <a:endParaRPr lang="en-US" sz="2000" b="1" dirty="0">
                        <a:latin typeface="Cambria" pitchFamily="18" charset="0"/>
                      </a:endParaRPr>
                    </a:p>
                  </a:txBody>
                  <a:tcPr/>
                </a:tc>
              </a:tr>
              <a:tr h="1049438">
                <a:tc>
                  <a:txBody>
                    <a:bodyPr/>
                    <a:lstStyle/>
                    <a:p>
                      <a:pPr algn="ctr"/>
                      <a:r>
                        <a:rPr lang="en-US" sz="2000" b="1" dirty="0" smtClean="0">
                          <a:latin typeface="Cambria" pitchFamily="18" charset="0"/>
                        </a:rPr>
                        <a:t>Faisal</a:t>
                      </a:r>
                      <a:r>
                        <a:rPr lang="en-US" sz="2000" b="1" baseline="0" dirty="0" smtClean="0">
                          <a:latin typeface="Cambria" pitchFamily="18" charset="0"/>
                        </a:rPr>
                        <a:t> Street after the two tracks meet again (around 500m long)</a:t>
                      </a:r>
                      <a:endParaRPr lang="en-US" sz="2000" b="1" dirty="0">
                        <a:latin typeface="Cambria" pitchFamily="18" charset="0"/>
                      </a:endParaRPr>
                    </a:p>
                  </a:txBody>
                  <a:tcPr/>
                </a:tc>
                <a:tc>
                  <a:txBody>
                    <a:bodyPr/>
                    <a:lstStyle/>
                    <a:p>
                      <a:pPr algn="ctr"/>
                      <a:r>
                        <a:rPr lang="en-US" sz="2000" b="1" dirty="0" smtClean="0">
                          <a:latin typeface="Cambria" pitchFamily="18" charset="0"/>
                        </a:rPr>
                        <a:t>15</a:t>
                      </a:r>
                      <a:endParaRPr lang="en-US" sz="2000" b="1" dirty="0">
                        <a:latin typeface="Cambria" pitchFamily="18" charset="0"/>
                      </a:endParaRPr>
                    </a:p>
                  </a:txBody>
                  <a:tcPr/>
                </a:tc>
                <a:tc>
                  <a:txBody>
                    <a:bodyPr/>
                    <a:lstStyle/>
                    <a:p>
                      <a:pPr algn="ctr"/>
                      <a:r>
                        <a:rPr lang="en-US" sz="2000" b="1" dirty="0" smtClean="0">
                          <a:latin typeface="Cambria" pitchFamily="18" charset="0"/>
                        </a:rPr>
                        <a:t>4</a:t>
                      </a:r>
                      <a:endParaRPr lang="en-US" sz="2000" b="1" dirty="0">
                        <a:latin typeface="Cambria" pitchFamily="18" charset="0"/>
                      </a:endParaRPr>
                    </a:p>
                  </a:txBody>
                  <a:tcPr/>
                </a:tc>
                <a:tc>
                  <a:txBody>
                    <a:bodyPr/>
                    <a:lstStyle/>
                    <a:p>
                      <a:pPr algn="ctr"/>
                      <a:r>
                        <a:rPr lang="en-US" sz="2000" b="1" dirty="0" smtClean="0">
                          <a:latin typeface="Cambria" pitchFamily="18" charset="0"/>
                        </a:rPr>
                        <a:t>Widening</a:t>
                      </a:r>
                      <a:r>
                        <a:rPr lang="en-US" sz="2000" b="1" baseline="0" dirty="0" smtClean="0">
                          <a:latin typeface="Cambria" pitchFamily="18" charset="0"/>
                        </a:rPr>
                        <a:t> is required </a:t>
                      </a:r>
                      <a:endParaRPr lang="en-US" sz="2000" b="1" dirty="0">
                        <a:latin typeface="Cambria" pitchFamily="18" charset="0"/>
                      </a:endParaRPr>
                    </a:p>
                  </a:txBody>
                  <a:tcPr/>
                </a:tc>
              </a:tr>
              <a:tr h="687922">
                <a:tc>
                  <a:txBody>
                    <a:bodyPr/>
                    <a:lstStyle/>
                    <a:p>
                      <a:pPr algn="ctr"/>
                      <a:r>
                        <a:rPr lang="en-US" sz="2000" b="1" dirty="0" smtClean="0">
                          <a:latin typeface="Cambria" pitchFamily="18" charset="0"/>
                        </a:rPr>
                        <a:t>Haifa</a:t>
                      </a:r>
                      <a:r>
                        <a:rPr lang="en-US" sz="2000" b="1" baseline="0" dirty="0" smtClean="0">
                          <a:latin typeface="Cambria" pitchFamily="18" charset="0"/>
                        </a:rPr>
                        <a:t> Street</a:t>
                      </a:r>
                      <a:endParaRPr lang="en-US" sz="2000" b="1" dirty="0">
                        <a:latin typeface="Cambria" pitchFamily="18" charset="0"/>
                      </a:endParaRPr>
                    </a:p>
                  </a:txBody>
                  <a:tcPr/>
                </a:tc>
                <a:tc>
                  <a:txBody>
                    <a:bodyPr/>
                    <a:lstStyle/>
                    <a:p>
                      <a:pPr algn="ctr"/>
                      <a:r>
                        <a:rPr lang="en-US" sz="2000" b="1" dirty="0" smtClean="0">
                          <a:latin typeface="Cambria" pitchFamily="18" charset="0"/>
                        </a:rPr>
                        <a:t>30</a:t>
                      </a:r>
                      <a:endParaRPr lang="en-US" sz="2000" b="1" dirty="0">
                        <a:latin typeface="Cambria" pitchFamily="18" charset="0"/>
                      </a:endParaRPr>
                    </a:p>
                  </a:txBody>
                  <a:tcPr/>
                </a:tc>
                <a:tc>
                  <a:txBody>
                    <a:bodyPr/>
                    <a:lstStyle/>
                    <a:p>
                      <a:pPr algn="ctr"/>
                      <a:r>
                        <a:rPr lang="en-US" sz="2000" b="1" dirty="0" smtClean="0">
                          <a:latin typeface="Cambria" pitchFamily="18" charset="0"/>
                        </a:rPr>
                        <a:t>11.5</a:t>
                      </a:r>
                      <a:endParaRPr lang="en-US" sz="2000" b="1" dirty="0">
                        <a:latin typeface="Cambria" pitchFamily="18" charset="0"/>
                      </a:endParaRPr>
                    </a:p>
                  </a:txBody>
                  <a:tcPr/>
                </a:tc>
                <a:tc>
                  <a:txBody>
                    <a:bodyPr/>
                    <a:lstStyle/>
                    <a:p>
                      <a:pPr algn="ctr"/>
                      <a:r>
                        <a:rPr lang="en-US" sz="2000" b="1" dirty="0" smtClean="0">
                          <a:latin typeface="Cambria" pitchFamily="18" charset="0"/>
                        </a:rPr>
                        <a:t>-</a:t>
                      </a:r>
                      <a:endParaRPr lang="en-US" sz="2000" b="1" dirty="0">
                        <a:latin typeface="Cambria" pitchFamily="18" charset="0"/>
                      </a:endParaRPr>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png"/>
          <p:cNvPicPr>
            <a:picLocks noGrp="1"/>
          </p:cNvPicPr>
          <p:nvPr>
            <p:ph idx="1"/>
          </p:nvPr>
        </p:nvPicPr>
        <p:blipFill>
          <a:blip r:embed="rId2" cstate="print"/>
          <a:stretch>
            <a:fillRect/>
          </a:stretch>
        </p:blipFill>
        <p:spPr>
          <a:xfrm>
            <a:off x="1371600" y="838200"/>
            <a:ext cx="5934904" cy="2667372"/>
          </a:xfrm>
          <a:prstGeom prst="rect">
            <a:avLst/>
          </a:prstGeom>
        </p:spPr>
      </p:pic>
      <p:pic>
        <p:nvPicPr>
          <p:cNvPr id="5" name="Picture 4" descr="1.png"/>
          <p:cNvPicPr/>
          <p:nvPr/>
        </p:nvPicPr>
        <p:blipFill>
          <a:blip r:embed="rId3" cstate="print"/>
          <a:stretch>
            <a:fillRect/>
          </a:stretch>
        </p:blipFill>
        <p:spPr>
          <a:xfrm>
            <a:off x="1371600" y="3352800"/>
            <a:ext cx="6019800" cy="2465705"/>
          </a:xfrm>
          <a:prstGeom prst="rect">
            <a:avLst/>
          </a:prstGeom>
        </p:spPr>
      </p:pic>
      <p:sp>
        <p:nvSpPr>
          <p:cNvPr id="1025" name="Rectangle 1"/>
          <p:cNvSpPr>
            <a:spLocks noChangeArrowheads="1"/>
          </p:cNvSpPr>
          <p:nvPr/>
        </p:nvSpPr>
        <p:spPr bwMode="auto">
          <a:xfrm>
            <a:off x="747716" y="5680502"/>
            <a:ext cx="7648569"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Calibri" pitchFamily="34" charset="0"/>
                <a:cs typeface="Arial" pitchFamily="34" charset="0"/>
              </a:rPr>
              <a:t>Map shows the trams routes served during the day hours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png"/>
          <p:cNvPicPr>
            <a:picLocks noGrp="1"/>
          </p:cNvPicPr>
          <p:nvPr>
            <p:ph idx="1"/>
          </p:nvPr>
        </p:nvPicPr>
        <p:blipFill>
          <a:blip r:embed="rId2" cstate="print"/>
          <a:stretch>
            <a:fillRect/>
          </a:stretch>
        </p:blipFill>
        <p:spPr>
          <a:xfrm>
            <a:off x="1219201" y="914400"/>
            <a:ext cx="6705599" cy="5029200"/>
          </a:xfrm>
          <a:prstGeom prst="rect">
            <a:avLst/>
          </a:prstGeom>
        </p:spPr>
      </p:pic>
      <p:sp>
        <p:nvSpPr>
          <p:cNvPr id="5" name="Rectangle 4"/>
          <p:cNvSpPr/>
          <p:nvPr/>
        </p:nvSpPr>
        <p:spPr>
          <a:xfrm>
            <a:off x="1447800" y="5791200"/>
            <a:ext cx="6400800" cy="461665"/>
          </a:xfrm>
          <a:prstGeom prst="rect">
            <a:avLst/>
          </a:prstGeom>
        </p:spPr>
        <p:txBody>
          <a:bodyPr wrap="square">
            <a:spAutoFit/>
          </a:bodyPr>
          <a:lstStyle/>
          <a:p>
            <a:r>
              <a:rPr lang="en-US" sz="2400" dirty="0" smtClean="0"/>
              <a:t>Routes served by two trams during night hours</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419600"/>
          </a:xfrm>
        </p:spPr>
        <p:txBody>
          <a:bodyPr>
            <a:normAutofit fontScale="77500" lnSpcReduction="20000"/>
          </a:bodyPr>
          <a:lstStyle/>
          <a:p>
            <a:pPr algn="just">
              <a:lnSpc>
                <a:spcPct val="160000"/>
              </a:lnSpc>
            </a:pPr>
            <a:r>
              <a:rPr lang="en-US" sz="4100" dirty="0" smtClean="0">
                <a:latin typeface="Cambria" pitchFamily="18" charset="0"/>
              </a:rPr>
              <a:t>Capacity of the tram was calculated based on  the following assumptions</a:t>
            </a:r>
          </a:p>
          <a:p>
            <a:pPr lvl="0" algn="just">
              <a:lnSpc>
                <a:spcPct val="160000"/>
              </a:lnSpc>
            </a:pPr>
            <a:r>
              <a:rPr lang="en-US" sz="4100" dirty="0" smtClean="0">
                <a:latin typeface="Cambria" pitchFamily="18" charset="0"/>
              </a:rPr>
              <a:t>Tram will carry 60% of the whole number of passengers. The other 40% may not need to use the tram to go into or out of the city center.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715000"/>
          </a:xfrm>
        </p:spPr>
        <p:txBody>
          <a:bodyPr>
            <a:normAutofit/>
          </a:bodyPr>
          <a:lstStyle/>
          <a:p>
            <a:pPr lvl="0" algn="just">
              <a:lnSpc>
                <a:spcPct val="150000"/>
              </a:lnSpc>
            </a:pPr>
            <a:r>
              <a:rPr lang="en-US" sz="3200" dirty="0" smtClean="0">
                <a:latin typeface="Cambria" pitchFamily="18" charset="0"/>
              </a:rPr>
              <a:t>Two trams will serve each public transport complex.</a:t>
            </a:r>
          </a:p>
          <a:p>
            <a:pPr lvl="0" algn="just">
              <a:lnSpc>
                <a:spcPct val="150000"/>
              </a:lnSpc>
            </a:pPr>
            <a:r>
              <a:rPr lang="en-US" sz="3200" dirty="0" smtClean="0">
                <a:latin typeface="Cambria" pitchFamily="18" charset="0"/>
              </a:rPr>
              <a:t>Each tram needs an estimated time of 30 minutes to complete one round (including stops).</a:t>
            </a:r>
          </a:p>
          <a:p>
            <a:pPr lvl="0" algn="just">
              <a:lnSpc>
                <a:spcPct val="150000"/>
              </a:lnSpc>
              <a:buNone/>
            </a:pPr>
            <a:endParaRPr lang="en-US" sz="3800" dirty="0" smtClean="0">
              <a:latin typeface="Cambria" pitchFamily="18" charset="0"/>
            </a:endParaRPr>
          </a:p>
          <a:p>
            <a:pPr algn="just"/>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lvl="0" algn="just">
              <a:lnSpc>
                <a:spcPct val="150000"/>
              </a:lnSpc>
            </a:pPr>
            <a:r>
              <a:rPr lang="en-US" sz="3200" dirty="0" smtClean="0">
                <a:latin typeface="Cambria" pitchFamily="18" charset="0"/>
              </a:rPr>
              <a:t>The two trams serving one route will be separated by 15 minutes. </a:t>
            </a:r>
          </a:p>
          <a:p>
            <a:pPr algn="just">
              <a:lnSpc>
                <a:spcPct val="150000"/>
              </a:lnSpc>
            </a:pPr>
            <a:r>
              <a:rPr lang="en-US" sz="3200" dirty="0" smtClean="0">
                <a:latin typeface="Cambria" pitchFamily="18" charset="0"/>
              </a:rPr>
              <a:t>Most common vehicle is currently the shared-taxi which carries 7 passengers</a:t>
            </a:r>
          </a:p>
          <a:p>
            <a:pPr lvl="0" algn="just">
              <a:lnSpc>
                <a:spcPct val="150000"/>
              </a:lnSpc>
            </a:pPr>
            <a:r>
              <a:rPr lang="en-US" sz="3200" dirty="0" smtClean="0">
                <a:latin typeface="Cambria" pitchFamily="18" charset="0"/>
              </a:rPr>
              <a:t>Annual growth rate of 1.5% for passenger demand.</a:t>
            </a:r>
          </a:p>
          <a:p>
            <a:pPr algn="just">
              <a:lnSpc>
                <a:spcPct val="150000"/>
              </a:lnSpc>
            </a:pP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endParaRPr lang="en-US" sz="3200" dirty="0" smtClean="0"/>
          </a:p>
          <a:p>
            <a:r>
              <a:rPr lang="en-US" sz="3200" dirty="0" smtClean="0"/>
              <a:t>Many businesses have either moved from or have been established outside Nablus.</a:t>
            </a:r>
          </a:p>
          <a:p>
            <a:pPr>
              <a:buNone/>
            </a:pPr>
            <a:endParaRPr lang="en-US" sz="3200" dirty="0" smtClean="0">
              <a:latin typeface="Cambria" pitchFamily="18" charset="0"/>
            </a:endParaRPr>
          </a:p>
          <a:p>
            <a:pPr algn="just">
              <a:lnSpc>
                <a:spcPct val="150000"/>
              </a:lnSpc>
            </a:pPr>
            <a:r>
              <a:rPr lang="en-US" sz="3200" dirty="0" smtClean="0">
                <a:latin typeface="Cambria" pitchFamily="18" charset="0"/>
              </a:rPr>
              <a:t>Three complexes were constructed to serve the inter-city public transportation in Nablus City.</a:t>
            </a:r>
          </a:p>
          <a:p>
            <a:pPr>
              <a:lnSpc>
                <a:spcPct val="150000"/>
              </a:lnSpc>
            </a:pPr>
            <a:endParaRPr lang="en-US" dirty="0" smtClean="0">
              <a:solidFill>
                <a:schemeClr val="accent3">
                  <a:lumMod val="75000"/>
                </a:schemeClr>
              </a:solidFill>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066800"/>
          <a:ext cx="8229600" cy="5136404"/>
        </p:xfrm>
        <a:graphic>
          <a:graphicData uri="http://schemas.openxmlformats.org/drawingml/2006/table">
            <a:tbl>
              <a:tblPr firstRow="1" bandRow="1">
                <a:tableStyleId>{0505E3EF-67EA-436B-97B2-0124C06EBD24}</a:tableStyleId>
              </a:tblPr>
              <a:tblGrid>
                <a:gridCol w="1645920"/>
                <a:gridCol w="1645920"/>
                <a:gridCol w="1645920"/>
                <a:gridCol w="1645920"/>
                <a:gridCol w="1645920"/>
              </a:tblGrid>
              <a:tr h="1094209">
                <a:tc>
                  <a:txBody>
                    <a:bodyPr/>
                    <a:lstStyle/>
                    <a:p>
                      <a:pPr marL="0" marR="0" algn="ctr" rtl="1">
                        <a:lnSpc>
                          <a:spcPct val="115000"/>
                        </a:lnSpc>
                        <a:spcBef>
                          <a:spcPts val="0"/>
                        </a:spcBef>
                        <a:spcAft>
                          <a:spcPts val="0"/>
                        </a:spcAft>
                        <a:tabLst>
                          <a:tab pos="233680" algn="l"/>
                          <a:tab pos="5274310" algn="r"/>
                        </a:tabLst>
                      </a:pPr>
                      <a:r>
                        <a:rPr lang="en-US" sz="1600" dirty="0">
                          <a:latin typeface="Cambria" pitchFamily="18" charset="0"/>
                        </a:rPr>
                        <a:t>Average number of passengers using tram/15min</a:t>
                      </a:r>
                      <a:endParaRPr lang="en-US" sz="1600" dirty="0">
                        <a:latin typeface="Cambria" pitchFamily="18" charset="0"/>
                        <a:ea typeface="Calibri"/>
                        <a:cs typeface="Arial"/>
                      </a:endParaRPr>
                    </a:p>
                  </a:txBody>
                  <a:tcPr marL="68580" marR="68580" marT="0" marB="0"/>
                </a:tc>
                <a:tc>
                  <a:txBody>
                    <a:bodyPr/>
                    <a:lstStyle/>
                    <a:p>
                      <a:pPr marL="0" marR="0" algn="ctr" rtl="1">
                        <a:lnSpc>
                          <a:spcPct val="115000"/>
                        </a:lnSpc>
                        <a:spcBef>
                          <a:spcPts val="0"/>
                        </a:spcBef>
                        <a:spcAft>
                          <a:spcPts val="0"/>
                        </a:spcAft>
                        <a:tabLst>
                          <a:tab pos="233680" algn="l"/>
                          <a:tab pos="5274310" algn="r"/>
                        </a:tabLst>
                      </a:pPr>
                      <a:r>
                        <a:rPr lang="en-US" sz="1600" dirty="0">
                          <a:latin typeface="Cambria" pitchFamily="18" charset="0"/>
                        </a:rPr>
                        <a:t>Number of passengers using tram/hr</a:t>
                      </a:r>
                      <a:endParaRPr lang="en-US" sz="1600" dirty="0">
                        <a:latin typeface="Cambria" pitchFamily="18" charset="0"/>
                        <a:ea typeface="Calibri"/>
                        <a:cs typeface="Arial"/>
                      </a:endParaRPr>
                    </a:p>
                  </a:txBody>
                  <a:tcPr marL="68580" marR="68580" marT="0" marB="0"/>
                </a:tc>
                <a:tc>
                  <a:txBody>
                    <a:bodyPr/>
                    <a:lstStyle/>
                    <a:p>
                      <a:pPr marL="0" marR="0" algn="ctr" rtl="1">
                        <a:lnSpc>
                          <a:spcPct val="115000"/>
                        </a:lnSpc>
                        <a:spcBef>
                          <a:spcPts val="0"/>
                        </a:spcBef>
                        <a:spcAft>
                          <a:spcPts val="0"/>
                        </a:spcAft>
                        <a:tabLst>
                          <a:tab pos="233680" algn="l"/>
                          <a:tab pos="5274310" algn="r"/>
                        </a:tabLst>
                      </a:pPr>
                      <a:r>
                        <a:rPr lang="en-US" sz="1600" dirty="0">
                          <a:latin typeface="Cambria" pitchFamily="18" charset="0"/>
                        </a:rPr>
                        <a:t>Number of passengers/hr</a:t>
                      </a:r>
                      <a:endParaRPr lang="en-US" sz="1600" dirty="0">
                        <a:latin typeface="Cambria" pitchFamily="18" charset="0"/>
                        <a:ea typeface="Calibri"/>
                        <a:cs typeface="Arial"/>
                      </a:endParaRPr>
                    </a:p>
                  </a:txBody>
                  <a:tcPr marL="68580" marR="68580" marT="0" marB="0"/>
                </a:tc>
                <a:tc>
                  <a:txBody>
                    <a:bodyPr/>
                    <a:lstStyle/>
                    <a:p>
                      <a:pPr marL="0" marR="0" algn="ctr" rtl="1">
                        <a:lnSpc>
                          <a:spcPct val="115000"/>
                        </a:lnSpc>
                        <a:spcBef>
                          <a:spcPts val="0"/>
                        </a:spcBef>
                        <a:spcAft>
                          <a:spcPts val="0"/>
                        </a:spcAft>
                        <a:tabLst>
                          <a:tab pos="233680" algn="l"/>
                          <a:tab pos="5274310" algn="r"/>
                        </a:tabLst>
                      </a:pPr>
                      <a:r>
                        <a:rPr lang="en-US" sz="1600" dirty="0">
                          <a:latin typeface="Cambria" pitchFamily="18" charset="0"/>
                        </a:rPr>
                        <a:t>Number of veh/hr</a:t>
                      </a:r>
                      <a:endParaRPr lang="en-US" sz="1600" dirty="0">
                        <a:latin typeface="Cambria" pitchFamily="18" charset="0"/>
                        <a:ea typeface="Calibri"/>
                        <a:cs typeface="Arial"/>
                      </a:endParaRPr>
                    </a:p>
                  </a:txBody>
                  <a:tcPr marL="68580" marR="68580" marT="0" marB="0"/>
                </a:tc>
                <a:tc>
                  <a:txBody>
                    <a:bodyPr/>
                    <a:lstStyle/>
                    <a:p>
                      <a:pPr marL="0" marR="5715" algn="ctr" rtl="1">
                        <a:lnSpc>
                          <a:spcPct val="115000"/>
                        </a:lnSpc>
                        <a:spcBef>
                          <a:spcPts val="0"/>
                        </a:spcBef>
                        <a:spcAft>
                          <a:spcPts val="0"/>
                        </a:spcAft>
                        <a:tabLst>
                          <a:tab pos="233680" algn="l"/>
                          <a:tab pos="5274310" algn="r"/>
                        </a:tabLst>
                      </a:pPr>
                      <a:r>
                        <a:rPr lang="en-US" sz="1600" dirty="0">
                          <a:latin typeface="Cambria" pitchFamily="18" charset="0"/>
                        </a:rPr>
                        <a:t>Number of years</a:t>
                      </a:r>
                      <a:endParaRPr lang="en-US" sz="1600" dirty="0">
                        <a:latin typeface="Cambria" pitchFamily="18" charset="0"/>
                        <a:ea typeface="Calibri"/>
                        <a:cs typeface="Arial"/>
                      </a:endParaRPr>
                    </a:p>
                  </a:txBody>
                  <a:tcPr marL="68580" marR="68580" marT="0" marB="0"/>
                </a:tc>
              </a:tr>
              <a:tr h="505019">
                <a:tc>
                  <a:txBody>
                    <a:bodyPr/>
                    <a:lstStyle/>
                    <a:p>
                      <a:pPr marL="0" marR="0" algn="ctr" rtl="1">
                        <a:lnSpc>
                          <a:spcPct val="115000"/>
                        </a:lnSpc>
                        <a:spcBef>
                          <a:spcPts val="0"/>
                        </a:spcBef>
                        <a:spcAft>
                          <a:spcPts val="0"/>
                        </a:spcAft>
                        <a:tabLst>
                          <a:tab pos="233680" algn="l"/>
                          <a:tab pos="5274310" algn="r"/>
                        </a:tabLst>
                      </a:pPr>
                      <a:r>
                        <a:rPr lang="en-US" sz="1600" b="1" dirty="0">
                          <a:latin typeface="Cambria" pitchFamily="18" charset="0"/>
                        </a:rPr>
                        <a:t>285</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dirty="0">
                          <a:latin typeface="Cambria" pitchFamily="18" charset="0"/>
                        </a:rPr>
                        <a:t>1138</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dirty="0">
                          <a:latin typeface="Cambria" pitchFamily="18" charset="0"/>
                        </a:rPr>
                        <a:t>1897</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a:latin typeface="Cambria" pitchFamily="18" charset="0"/>
                        </a:rPr>
                        <a:t>271</a:t>
                      </a:r>
                      <a:endParaRPr lang="en-US" sz="1600" b="1">
                        <a:latin typeface="Cambria" pitchFamily="18" charset="0"/>
                        <a:ea typeface="Calibri"/>
                        <a:cs typeface="Arial"/>
                      </a:endParaRPr>
                    </a:p>
                  </a:txBody>
                  <a:tcPr marL="68580" marR="68580" marT="0" marB="0"/>
                </a:tc>
                <a:tc>
                  <a:txBody>
                    <a:bodyPr/>
                    <a:lstStyle/>
                    <a:p>
                      <a:pPr marL="0" marR="5715" algn="ctr" rtl="0">
                        <a:lnSpc>
                          <a:spcPct val="115000"/>
                        </a:lnSpc>
                        <a:spcBef>
                          <a:spcPts val="0"/>
                        </a:spcBef>
                        <a:spcAft>
                          <a:spcPts val="0"/>
                        </a:spcAft>
                        <a:tabLst>
                          <a:tab pos="233680" algn="l"/>
                          <a:tab pos="5274310" algn="r"/>
                        </a:tabLst>
                      </a:pPr>
                      <a:r>
                        <a:rPr lang="en-US" sz="1600" b="1">
                          <a:latin typeface="Cambria" pitchFamily="18" charset="0"/>
                        </a:rPr>
                        <a:t>0</a:t>
                      </a:r>
                      <a:endParaRPr lang="en-US" sz="1600" b="1">
                        <a:latin typeface="Cambria" pitchFamily="18" charset="0"/>
                        <a:ea typeface="Calibri"/>
                        <a:cs typeface="Arial"/>
                      </a:endParaRPr>
                    </a:p>
                  </a:txBody>
                  <a:tcPr marL="68580" marR="68580" marT="0" marB="0"/>
                </a:tc>
              </a:tr>
              <a:tr h="505019">
                <a:tc>
                  <a:txBody>
                    <a:bodyPr/>
                    <a:lstStyle/>
                    <a:p>
                      <a:pPr marL="0" marR="0" algn="ctr" rtl="1">
                        <a:lnSpc>
                          <a:spcPct val="115000"/>
                        </a:lnSpc>
                        <a:spcBef>
                          <a:spcPts val="0"/>
                        </a:spcBef>
                        <a:spcAft>
                          <a:spcPts val="0"/>
                        </a:spcAft>
                        <a:tabLst>
                          <a:tab pos="233680" algn="l"/>
                          <a:tab pos="5274310" algn="r"/>
                        </a:tabLst>
                      </a:pPr>
                      <a:r>
                        <a:rPr lang="en-US" sz="1600" b="1" dirty="0">
                          <a:latin typeface="Cambria" pitchFamily="18" charset="0"/>
                        </a:rPr>
                        <a:t>330</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dirty="0">
                          <a:latin typeface="Cambria" pitchFamily="18" charset="0"/>
                        </a:rPr>
                        <a:t>1321</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dirty="0">
                          <a:latin typeface="Cambria" pitchFamily="18" charset="0"/>
                        </a:rPr>
                        <a:t>2202</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a:latin typeface="Cambria" pitchFamily="18" charset="0"/>
                        </a:rPr>
                        <a:t>315</a:t>
                      </a:r>
                      <a:endParaRPr lang="en-US" sz="1600" b="1">
                        <a:latin typeface="Cambria" pitchFamily="18" charset="0"/>
                        <a:ea typeface="Calibri"/>
                        <a:cs typeface="Arial"/>
                      </a:endParaRPr>
                    </a:p>
                  </a:txBody>
                  <a:tcPr marL="68580" marR="68580" marT="0" marB="0"/>
                </a:tc>
                <a:tc>
                  <a:txBody>
                    <a:bodyPr/>
                    <a:lstStyle/>
                    <a:p>
                      <a:pPr marL="0" marR="5715" algn="ctr" rtl="0">
                        <a:lnSpc>
                          <a:spcPct val="115000"/>
                        </a:lnSpc>
                        <a:spcBef>
                          <a:spcPts val="0"/>
                        </a:spcBef>
                        <a:spcAft>
                          <a:spcPts val="0"/>
                        </a:spcAft>
                        <a:tabLst>
                          <a:tab pos="233680" algn="l"/>
                          <a:tab pos="5274310" algn="r"/>
                        </a:tabLst>
                      </a:pPr>
                      <a:r>
                        <a:rPr lang="en-US" sz="1600" b="1">
                          <a:latin typeface="Cambria" pitchFamily="18" charset="0"/>
                        </a:rPr>
                        <a:t>10</a:t>
                      </a:r>
                      <a:endParaRPr lang="en-US" sz="1600" b="1">
                        <a:latin typeface="Cambria" pitchFamily="18" charset="0"/>
                        <a:ea typeface="Calibri"/>
                        <a:cs typeface="Arial"/>
                      </a:endParaRPr>
                    </a:p>
                  </a:txBody>
                  <a:tcPr marL="68580" marR="68580" marT="0" marB="0"/>
                </a:tc>
              </a:tr>
              <a:tr h="505019">
                <a:tc>
                  <a:txBody>
                    <a:bodyPr/>
                    <a:lstStyle/>
                    <a:p>
                      <a:pPr marL="0" marR="0" algn="ctr" rtl="1">
                        <a:lnSpc>
                          <a:spcPct val="115000"/>
                        </a:lnSpc>
                        <a:spcBef>
                          <a:spcPts val="0"/>
                        </a:spcBef>
                        <a:spcAft>
                          <a:spcPts val="0"/>
                        </a:spcAft>
                        <a:tabLst>
                          <a:tab pos="233680" algn="l"/>
                          <a:tab pos="5274310" algn="r"/>
                        </a:tabLst>
                      </a:pPr>
                      <a:r>
                        <a:rPr lang="en-US" sz="1600" b="1" dirty="0">
                          <a:latin typeface="Cambria" pitchFamily="18" charset="0"/>
                        </a:rPr>
                        <a:t>383</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a:latin typeface="Cambria" pitchFamily="18" charset="0"/>
                        </a:rPr>
                        <a:t>1533</a:t>
                      </a:r>
                      <a:endParaRPr lang="en-US" sz="1600" b="1">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dirty="0">
                          <a:latin typeface="Cambria" pitchFamily="18" charset="0"/>
                        </a:rPr>
                        <a:t>2555</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dirty="0">
                          <a:latin typeface="Cambria" pitchFamily="18" charset="0"/>
                        </a:rPr>
                        <a:t>365</a:t>
                      </a:r>
                      <a:endParaRPr lang="en-US" sz="1600" b="1" dirty="0">
                        <a:latin typeface="Cambria" pitchFamily="18" charset="0"/>
                        <a:ea typeface="Calibri"/>
                        <a:cs typeface="Arial"/>
                      </a:endParaRPr>
                    </a:p>
                  </a:txBody>
                  <a:tcPr marL="68580" marR="68580" marT="0" marB="0"/>
                </a:tc>
                <a:tc>
                  <a:txBody>
                    <a:bodyPr/>
                    <a:lstStyle/>
                    <a:p>
                      <a:pPr marL="0" marR="5715" algn="ctr" rtl="0">
                        <a:lnSpc>
                          <a:spcPct val="115000"/>
                        </a:lnSpc>
                        <a:spcBef>
                          <a:spcPts val="0"/>
                        </a:spcBef>
                        <a:spcAft>
                          <a:spcPts val="0"/>
                        </a:spcAft>
                        <a:tabLst>
                          <a:tab pos="233680" algn="l"/>
                          <a:tab pos="5274310" algn="r"/>
                        </a:tabLst>
                      </a:pPr>
                      <a:r>
                        <a:rPr lang="en-US" sz="1600" b="1">
                          <a:latin typeface="Cambria" pitchFamily="18" charset="0"/>
                        </a:rPr>
                        <a:t>20</a:t>
                      </a:r>
                      <a:endParaRPr lang="en-US" sz="1600" b="1">
                        <a:latin typeface="Cambria" pitchFamily="18" charset="0"/>
                        <a:ea typeface="Calibri"/>
                        <a:cs typeface="Arial"/>
                      </a:endParaRPr>
                    </a:p>
                  </a:txBody>
                  <a:tcPr marL="68580" marR="68580" marT="0" marB="0"/>
                </a:tc>
              </a:tr>
              <a:tr h="505019">
                <a:tc>
                  <a:txBody>
                    <a:bodyPr/>
                    <a:lstStyle/>
                    <a:p>
                      <a:pPr marL="0" marR="0" algn="ctr" rtl="1">
                        <a:lnSpc>
                          <a:spcPct val="115000"/>
                        </a:lnSpc>
                        <a:spcBef>
                          <a:spcPts val="0"/>
                        </a:spcBef>
                        <a:spcAft>
                          <a:spcPts val="0"/>
                        </a:spcAft>
                        <a:tabLst>
                          <a:tab pos="233680" algn="l"/>
                          <a:tab pos="5274310" algn="r"/>
                        </a:tabLst>
                      </a:pPr>
                      <a:r>
                        <a:rPr lang="en-US" sz="1600" b="1" dirty="0">
                          <a:latin typeface="Cambria" pitchFamily="18" charset="0"/>
                        </a:rPr>
                        <a:t>445</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a:latin typeface="Cambria" pitchFamily="18" charset="0"/>
                        </a:rPr>
                        <a:t>1779</a:t>
                      </a:r>
                      <a:endParaRPr lang="en-US" sz="1600" b="1">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dirty="0">
                          <a:latin typeface="Cambria" pitchFamily="18" charset="0"/>
                        </a:rPr>
                        <a:t>2965</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dirty="0">
                          <a:latin typeface="Cambria" pitchFamily="18" charset="0"/>
                        </a:rPr>
                        <a:t>424</a:t>
                      </a:r>
                      <a:endParaRPr lang="en-US" sz="1600" b="1" dirty="0">
                        <a:latin typeface="Cambria" pitchFamily="18" charset="0"/>
                        <a:ea typeface="Calibri"/>
                        <a:cs typeface="Arial"/>
                      </a:endParaRPr>
                    </a:p>
                  </a:txBody>
                  <a:tcPr marL="68580" marR="68580" marT="0" marB="0"/>
                </a:tc>
                <a:tc>
                  <a:txBody>
                    <a:bodyPr/>
                    <a:lstStyle/>
                    <a:p>
                      <a:pPr marL="0" marR="5715" algn="ctr" rtl="0">
                        <a:lnSpc>
                          <a:spcPct val="115000"/>
                        </a:lnSpc>
                        <a:spcBef>
                          <a:spcPts val="0"/>
                        </a:spcBef>
                        <a:spcAft>
                          <a:spcPts val="0"/>
                        </a:spcAft>
                        <a:tabLst>
                          <a:tab pos="233680" algn="l"/>
                          <a:tab pos="5274310" algn="r"/>
                        </a:tabLst>
                      </a:pPr>
                      <a:r>
                        <a:rPr lang="en-US" sz="1600" b="1">
                          <a:latin typeface="Cambria" pitchFamily="18" charset="0"/>
                        </a:rPr>
                        <a:t>30</a:t>
                      </a:r>
                      <a:endParaRPr lang="en-US" sz="1600" b="1">
                        <a:latin typeface="Cambria" pitchFamily="18" charset="0"/>
                        <a:ea typeface="Calibri"/>
                        <a:cs typeface="Arial"/>
                      </a:endParaRPr>
                    </a:p>
                  </a:txBody>
                  <a:tcPr marL="68580" marR="68580" marT="0" marB="0"/>
                </a:tc>
              </a:tr>
              <a:tr h="505019">
                <a:tc>
                  <a:txBody>
                    <a:bodyPr/>
                    <a:lstStyle/>
                    <a:p>
                      <a:pPr marL="0" marR="0" algn="ctr" rtl="1">
                        <a:lnSpc>
                          <a:spcPct val="115000"/>
                        </a:lnSpc>
                        <a:spcBef>
                          <a:spcPts val="0"/>
                        </a:spcBef>
                        <a:spcAft>
                          <a:spcPts val="0"/>
                        </a:spcAft>
                        <a:tabLst>
                          <a:tab pos="233680" algn="l"/>
                          <a:tab pos="5274310" algn="r"/>
                        </a:tabLst>
                      </a:pPr>
                      <a:r>
                        <a:rPr lang="en-US" sz="1600" b="1" dirty="0">
                          <a:latin typeface="Cambria" pitchFamily="18" charset="0"/>
                        </a:rPr>
                        <a:t>516</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dirty="0">
                          <a:latin typeface="Cambria" pitchFamily="18" charset="0"/>
                        </a:rPr>
                        <a:t>2065</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dirty="0">
                          <a:latin typeface="Cambria" pitchFamily="18" charset="0"/>
                        </a:rPr>
                        <a:t>3441</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dirty="0">
                          <a:latin typeface="Cambria" pitchFamily="18" charset="0"/>
                        </a:rPr>
                        <a:t>492</a:t>
                      </a:r>
                      <a:endParaRPr lang="en-US" sz="1600" b="1" dirty="0">
                        <a:latin typeface="Cambria" pitchFamily="18" charset="0"/>
                        <a:ea typeface="Calibri"/>
                        <a:cs typeface="Arial"/>
                      </a:endParaRPr>
                    </a:p>
                  </a:txBody>
                  <a:tcPr marL="68580" marR="68580" marT="0" marB="0"/>
                </a:tc>
                <a:tc>
                  <a:txBody>
                    <a:bodyPr/>
                    <a:lstStyle/>
                    <a:p>
                      <a:pPr marL="0" marR="5715" algn="ctr" rtl="0">
                        <a:lnSpc>
                          <a:spcPct val="115000"/>
                        </a:lnSpc>
                        <a:spcBef>
                          <a:spcPts val="0"/>
                        </a:spcBef>
                        <a:spcAft>
                          <a:spcPts val="0"/>
                        </a:spcAft>
                        <a:tabLst>
                          <a:tab pos="233680" algn="l"/>
                          <a:tab pos="5274310" algn="r"/>
                        </a:tabLst>
                      </a:pPr>
                      <a:r>
                        <a:rPr lang="en-US" sz="1600" b="1">
                          <a:latin typeface="Cambria" pitchFamily="18" charset="0"/>
                        </a:rPr>
                        <a:t>40</a:t>
                      </a:r>
                      <a:endParaRPr lang="en-US" sz="1600" b="1">
                        <a:latin typeface="Cambria" pitchFamily="18" charset="0"/>
                        <a:ea typeface="Calibri"/>
                        <a:cs typeface="Arial"/>
                      </a:endParaRPr>
                    </a:p>
                  </a:txBody>
                  <a:tcPr marL="68580" marR="68580" marT="0" marB="0"/>
                </a:tc>
              </a:tr>
              <a:tr h="505019">
                <a:tc>
                  <a:txBody>
                    <a:bodyPr/>
                    <a:lstStyle/>
                    <a:p>
                      <a:pPr marL="0" marR="0" algn="ctr" rtl="1">
                        <a:lnSpc>
                          <a:spcPct val="115000"/>
                        </a:lnSpc>
                        <a:spcBef>
                          <a:spcPts val="0"/>
                        </a:spcBef>
                        <a:spcAft>
                          <a:spcPts val="0"/>
                        </a:spcAft>
                        <a:tabLst>
                          <a:tab pos="233680" algn="l"/>
                          <a:tab pos="5274310" algn="r"/>
                        </a:tabLst>
                      </a:pPr>
                      <a:r>
                        <a:rPr lang="en-US" sz="1600" b="1" dirty="0">
                          <a:latin typeface="Cambria" pitchFamily="18" charset="0"/>
                        </a:rPr>
                        <a:t>599</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a:latin typeface="Cambria" pitchFamily="18" charset="0"/>
                        </a:rPr>
                        <a:t>2396</a:t>
                      </a:r>
                      <a:endParaRPr lang="en-US" sz="1600" b="1">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dirty="0">
                          <a:latin typeface="Cambria" pitchFamily="18" charset="0"/>
                        </a:rPr>
                        <a:t>3994</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dirty="0">
                          <a:latin typeface="Cambria" pitchFamily="18" charset="0"/>
                        </a:rPr>
                        <a:t>571</a:t>
                      </a:r>
                      <a:endParaRPr lang="en-US" sz="1600" b="1" dirty="0">
                        <a:latin typeface="Cambria" pitchFamily="18" charset="0"/>
                        <a:ea typeface="Calibri"/>
                        <a:cs typeface="Arial"/>
                      </a:endParaRPr>
                    </a:p>
                  </a:txBody>
                  <a:tcPr marL="68580" marR="68580" marT="0" marB="0"/>
                </a:tc>
                <a:tc>
                  <a:txBody>
                    <a:bodyPr/>
                    <a:lstStyle/>
                    <a:p>
                      <a:pPr marL="0" marR="5715" algn="ctr" rtl="0">
                        <a:lnSpc>
                          <a:spcPct val="115000"/>
                        </a:lnSpc>
                        <a:spcBef>
                          <a:spcPts val="0"/>
                        </a:spcBef>
                        <a:spcAft>
                          <a:spcPts val="0"/>
                        </a:spcAft>
                        <a:tabLst>
                          <a:tab pos="233680" algn="l"/>
                          <a:tab pos="5274310" algn="r"/>
                        </a:tabLst>
                      </a:pPr>
                      <a:r>
                        <a:rPr lang="en-US" sz="1600" b="1" dirty="0">
                          <a:latin typeface="Cambria" pitchFamily="18" charset="0"/>
                        </a:rPr>
                        <a:t>50</a:t>
                      </a:r>
                      <a:endParaRPr lang="en-US" sz="1600" b="1" dirty="0">
                        <a:latin typeface="Cambria" pitchFamily="18" charset="0"/>
                        <a:ea typeface="Calibri"/>
                        <a:cs typeface="Arial"/>
                      </a:endParaRPr>
                    </a:p>
                  </a:txBody>
                  <a:tcPr marL="68580" marR="68580" marT="0" marB="0"/>
                </a:tc>
              </a:tr>
              <a:tr h="704210">
                <a:tc>
                  <a:txBody>
                    <a:bodyPr/>
                    <a:lstStyle/>
                    <a:p>
                      <a:pPr marL="0" marR="0" algn="ctr" rtl="1">
                        <a:lnSpc>
                          <a:spcPct val="115000"/>
                        </a:lnSpc>
                        <a:spcBef>
                          <a:spcPts val="0"/>
                        </a:spcBef>
                        <a:spcAft>
                          <a:spcPts val="0"/>
                        </a:spcAft>
                        <a:tabLst>
                          <a:tab pos="233680" algn="l"/>
                          <a:tab pos="5274310" algn="r"/>
                        </a:tabLst>
                      </a:pPr>
                      <a:r>
                        <a:rPr lang="en-US" sz="1600" b="1" dirty="0">
                          <a:latin typeface="Cambria" pitchFamily="18" charset="0"/>
                        </a:rPr>
                        <a:t>695</a:t>
                      </a:r>
                      <a:endParaRPr lang="en-US" sz="1600" b="1" dirty="0">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a:latin typeface="Cambria" pitchFamily="18" charset="0"/>
                        </a:rPr>
                        <a:t>2781</a:t>
                      </a:r>
                      <a:endParaRPr lang="en-US" sz="1600" b="1">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a:latin typeface="Cambria" pitchFamily="18" charset="0"/>
                        </a:rPr>
                        <a:t>4635</a:t>
                      </a:r>
                      <a:endParaRPr lang="en-US" sz="1600" b="1">
                        <a:latin typeface="Cambria" pitchFamily="18" charset="0"/>
                        <a:ea typeface="Calibri"/>
                        <a:cs typeface="Arial"/>
                      </a:endParaRPr>
                    </a:p>
                  </a:txBody>
                  <a:tcPr marL="68580" marR="68580" marT="0" marB="0"/>
                </a:tc>
                <a:tc>
                  <a:txBody>
                    <a:bodyPr/>
                    <a:lstStyle/>
                    <a:p>
                      <a:pPr marL="0" marR="0" algn="ctr" rtl="0">
                        <a:lnSpc>
                          <a:spcPct val="115000"/>
                        </a:lnSpc>
                        <a:spcBef>
                          <a:spcPts val="0"/>
                        </a:spcBef>
                        <a:spcAft>
                          <a:spcPts val="0"/>
                        </a:spcAft>
                        <a:tabLst>
                          <a:tab pos="233680" algn="l"/>
                          <a:tab pos="5274310" algn="r"/>
                        </a:tabLst>
                      </a:pPr>
                      <a:r>
                        <a:rPr lang="en-US" sz="1600" b="1">
                          <a:latin typeface="Cambria" pitchFamily="18" charset="0"/>
                        </a:rPr>
                        <a:t>662</a:t>
                      </a:r>
                      <a:endParaRPr lang="en-US" sz="1600" b="1">
                        <a:latin typeface="Cambria" pitchFamily="18" charset="0"/>
                        <a:ea typeface="Calibri"/>
                        <a:cs typeface="Arial"/>
                      </a:endParaRPr>
                    </a:p>
                  </a:txBody>
                  <a:tcPr marL="68580" marR="68580" marT="0" marB="0"/>
                </a:tc>
                <a:tc>
                  <a:txBody>
                    <a:bodyPr/>
                    <a:lstStyle/>
                    <a:p>
                      <a:pPr marL="0" marR="5715" algn="ctr" rtl="0">
                        <a:lnSpc>
                          <a:spcPct val="115000"/>
                        </a:lnSpc>
                        <a:spcBef>
                          <a:spcPts val="0"/>
                        </a:spcBef>
                        <a:spcAft>
                          <a:spcPts val="0"/>
                        </a:spcAft>
                        <a:tabLst>
                          <a:tab pos="233680" algn="l"/>
                          <a:tab pos="5274310" algn="r"/>
                        </a:tabLst>
                      </a:pPr>
                      <a:r>
                        <a:rPr lang="en-US" sz="1600" b="1" dirty="0">
                          <a:latin typeface="Cambria" pitchFamily="18" charset="0"/>
                        </a:rPr>
                        <a:t>60</a:t>
                      </a:r>
                      <a:endParaRPr lang="en-US" sz="1600" b="1" dirty="0">
                        <a:latin typeface="Cambria" pitchFamily="18" charset="0"/>
                        <a:ea typeface="Calibri"/>
                        <a:cs typeface="Arial"/>
                      </a:endParaRPr>
                    </a:p>
                  </a:txBody>
                  <a:tcPr marL="68580" marR="68580" marT="0" marB="0"/>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1066800"/>
          <a:ext cx="72390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lgn="just">
              <a:lnSpc>
                <a:spcPct val="150000"/>
              </a:lnSpc>
            </a:pPr>
            <a:r>
              <a:rPr lang="en-US" sz="3200" dirty="0" smtClean="0">
                <a:latin typeface="Cambria" pitchFamily="18" charset="0"/>
              </a:rPr>
              <a:t>For a design period of 20 years the tram required to carry 383 every </a:t>
            </a:r>
            <a:r>
              <a:rPr lang="en-US" sz="3200" dirty="0" smtClean="0">
                <a:solidFill>
                  <a:srgbClr val="FF0000"/>
                </a:solidFill>
                <a:latin typeface="Cambria" pitchFamily="18" charset="0"/>
              </a:rPr>
              <a:t>30</a:t>
            </a:r>
            <a:r>
              <a:rPr lang="en-US" sz="3200" dirty="0" smtClean="0">
                <a:latin typeface="Cambria" pitchFamily="18" charset="0"/>
              </a:rPr>
              <a:t> minutes.</a:t>
            </a:r>
          </a:p>
          <a:p>
            <a:pPr algn="just">
              <a:lnSpc>
                <a:spcPct val="150000"/>
              </a:lnSpc>
            </a:pPr>
            <a:r>
              <a:rPr lang="en-US" sz="3200" dirty="0" smtClean="0">
                <a:latin typeface="Cambria" pitchFamily="18" charset="0"/>
              </a:rPr>
              <a:t>Tram of 400 capacity will be efficient  to serve the city such as the tram in Stockholm.</a:t>
            </a:r>
          </a:p>
          <a:p>
            <a:pPr algn="just">
              <a:lnSpc>
                <a:spcPct val="150000"/>
              </a:lnSpc>
            </a:pPr>
            <a:r>
              <a:rPr lang="en-US" sz="3200" dirty="0" smtClean="0">
                <a:latin typeface="Cambria" pitchFamily="18" charset="0"/>
              </a:rPr>
              <a:t>25% of daily trips to Balata Camp and Al-</a:t>
            </a:r>
            <a:r>
              <a:rPr lang="en-US" sz="3200" dirty="0" err="1" smtClean="0">
                <a:latin typeface="Cambria" pitchFamily="18" charset="0"/>
              </a:rPr>
              <a:t>Ain</a:t>
            </a:r>
            <a:r>
              <a:rPr lang="en-US" sz="3200" dirty="0" smtClean="0">
                <a:latin typeface="Cambria" pitchFamily="18" charset="0"/>
              </a:rPr>
              <a:t> Camp will be replaced by the tram.</a:t>
            </a:r>
            <a:endParaRPr lang="en-US" sz="3200" dirty="0">
              <a:latin typeface="Cambri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524000"/>
          <a:ext cx="8382000" cy="4191000"/>
        </p:xfrm>
        <a:graphic>
          <a:graphicData uri="http://schemas.openxmlformats.org/drawingml/2006/table">
            <a:tbl>
              <a:tblPr firstRow="1" bandRow="1">
                <a:tableStyleId>{C083E6E3-FA7D-4D7B-A595-EF9225AFEA82}</a:tableStyleId>
              </a:tblPr>
              <a:tblGrid>
                <a:gridCol w="3733800"/>
                <a:gridCol w="4648200"/>
              </a:tblGrid>
              <a:tr h="1227279">
                <a:tc>
                  <a:txBody>
                    <a:bodyPr/>
                    <a:lstStyle/>
                    <a:p>
                      <a:pPr marL="0" marR="0" algn="l" rtl="1">
                        <a:lnSpc>
                          <a:spcPct val="150000"/>
                        </a:lnSpc>
                        <a:spcBef>
                          <a:spcPts val="0"/>
                        </a:spcBef>
                        <a:spcAft>
                          <a:spcPts val="0"/>
                        </a:spcAft>
                        <a:tabLst>
                          <a:tab pos="233680" algn="l"/>
                          <a:tab pos="5274310" algn="r"/>
                        </a:tabLst>
                      </a:pPr>
                      <a:r>
                        <a:rPr lang="en-US" sz="2800" dirty="0" smtClean="0">
                          <a:latin typeface="Cambria" pitchFamily="18" charset="0"/>
                        </a:rPr>
                        <a:t>Route</a:t>
                      </a:r>
                      <a:endParaRPr lang="en-US" sz="2800" dirty="0">
                        <a:solidFill>
                          <a:srgbClr val="5F497A"/>
                        </a:solidFill>
                        <a:latin typeface="Cambria" pitchFamily="18" charset="0"/>
                        <a:ea typeface="Calibri"/>
                        <a:cs typeface="Arial"/>
                      </a:endParaRPr>
                    </a:p>
                  </a:txBody>
                  <a:tcPr marL="68580" marR="68580" marT="0" marB="0"/>
                </a:tc>
                <a:tc>
                  <a:txBody>
                    <a:bodyPr/>
                    <a:lstStyle/>
                    <a:p>
                      <a:pPr marL="0" marR="0" algn="l" rtl="1">
                        <a:lnSpc>
                          <a:spcPct val="150000"/>
                        </a:lnSpc>
                        <a:spcBef>
                          <a:spcPts val="0"/>
                        </a:spcBef>
                        <a:spcAft>
                          <a:spcPts val="0"/>
                        </a:spcAft>
                        <a:tabLst>
                          <a:tab pos="233680" algn="l"/>
                          <a:tab pos="5274310" algn="r"/>
                        </a:tabLst>
                      </a:pPr>
                      <a:r>
                        <a:rPr lang="en-US" sz="2800" dirty="0" smtClean="0">
                          <a:latin typeface="Cambria" pitchFamily="18" charset="0"/>
                        </a:rPr>
                        <a:t>Number of   trips per hour</a:t>
                      </a:r>
                      <a:endParaRPr lang="en-US" sz="2800" dirty="0">
                        <a:solidFill>
                          <a:srgbClr val="5F497A"/>
                        </a:solidFill>
                        <a:latin typeface="Cambria" pitchFamily="18" charset="0"/>
                        <a:ea typeface="Calibri"/>
                        <a:cs typeface="Arial"/>
                      </a:endParaRPr>
                    </a:p>
                  </a:txBody>
                  <a:tcPr marL="68580" marR="68580" marT="0" marB="0"/>
                </a:tc>
              </a:tr>
              <a:tr h="1383390">
                <a:tc>
                  <a:txBody>
                    <a:bodyPr/>
                    <a:lstStyle/>
                    <a:p>
                      <a:pPr marL="0" marR="0" indent="0" algn="l" defTabSz="914400" rtl="1" eaLnBrk="1" fontAlgn="auto" latinLnBrk="0" hangingPunct="1">
                        <a:lnSpc>
                          <a:spcPct val="150000"/>
                        </a:lnSpc>
                        <a:spcBef>
                          <a:spcPts val="0"/>
                        </a:spcBef>
                        <a:spcAft>
                          <a:spcPts val="0"/>
                        </a:spcAft>
                        <a:buClrTx/>
                        <a:buSzTx/>
                        <a:buFontTx/>
                        <a:buNone/>
                        <a:tabLst>
                          <a:tab pos="233680" algn="l"/>
                          <a:tab pos="5274310" algn="r"/>
                        </a:tabLst>
                        <a:defRPr/>
                      </a:pPr>
                      <a:r>
                        <a:rPr lang="en-US" sz="2800" dirty="0" smtClean="0">
                          <a:latin typeface="Cambria" pitchFamily="18" charset="0"/>
                        </a:rPr>
                        <a:t>Balata refugee camp</a:t>
                      </a:r>
                      <a:endParaRPr lang="en-US" sz="2800" dirty="0" smtClean="0">
                        <a:solidFill>
                          <a:srgbClr val="5F497A"/>
                        </a:solidFill>
                        <a:latin typeface="Cambria" pitchFamily="18" charset="0"/>
                        <a:ea typeface="Calibri"/>
                        <a:cs typeface="Arial"/>
                      </a:endParaRPr>
                    </a:p>
                    <a:p>
                      <a:pPr marL="0" marR="0" algn="l" rtl="1">
                        <a:lnSpc>
                          <a:spcPct val="150000"/>
                        </a:lnSpc>
                        <a:spcBef>
                          <a:spcPts val="0"/>
                        </a:spcBef>
                        <a:spcAft>
                          <a:spcPts val="0"/>
                        </a:spcAft>
                        <a:tabLst>
                          <a:tab pos="233680" algn="l"/>
                          <a:tab pos="5274310" algn="r"/>
                        </a:tabLst>
                      </a:pPr>
                      <a:endParaRPr lang="en-US" sz="2800" dirty="0">
                        <a:solidFill>
                          <a:srgbClr val="5F497A"/>
                        </a:solidFill>
                        <a:latin typeface="Cambria" pitchFamily="18" charset="0"/>
                        <a:ea typeface="Calibri"/>
                        <a:cs typeface="Arial"/>
                      </a:endParaRPr>
                    </a:p>
                  </a:txBody>
                  <a:tcPr marL="68580" marR="68580" marT="0" marB="0"/>
                </a:tc>
                <a:tc>
                  <a:txBody>
                    <a:bodyPr/>
                    <a:lstStyle/>
                    <a:p>
                      <a:pPr marL="0" marR="0" algn="ctr" rtl="1">
                        <a:lnSpc>
                          <a:spcPct val="150000"/>
                        </a:lnSpc>
                        <a:spcBef>
                          <a:spcPts val="0"/>
                        </a:spcBef>
                        <a:spcAft>
                          <a:spcPts val="0"/>
                        </a:spcAft>
                        <a:tabLst>
                          <a:tab pos="233680" algn="l"/>
                          <a:tab pos="5274310" algn="r"/>
                        </a:tabLst>
                      </a:pPr>
                      <a:r>
                        <a:rPr lang="en-US" sz="2800" dirty="0" smtClean="0">
                          <a:solidFill>
                            <a:schemeClr val="tx1"/>
                          </a:solidFill>
                          <a:latin typeface="Cambria" pitchFamily="18" charset="0"/>
                          <a:ea typeface="Calibri"/>
                          <a:cs typeface="Arial"/>
                        </a:rPr>
                        <a:t>240</a:t>
                      </a:r>
                      <a:endParaRPr lang="en-US" sz="2800" dirty="0">
                        <a:solidFill>
                          <a:schemeClr val="tx1"/>
                        </a:solidFill>
                        <a:latin typeface="Cambria" pitchFamily="18" charset="0"/>
                        <a:ea typeface="Calibri"/>
                        <a:cs typeface="Arial"/>
                      </a:endParaRPr>
                    </a:p>
                  </a:txBody>
                  <a:tcPr marL="68580" marR="68580" marT="0" marB="0"/>
                </a:tc>
              </a:tr>
              <a:tr h="1580331">
                <a:tc>
                  <a:txBody>
                    <a:bodyPr/>
                    <a:lstStyle/>
                    <a:p>
                      <a:pPr marL="0" marR="0" algn="l" rtl="1">
                        <a:lnSpc>
                          <a:spcPct val="150000"/>
                        </a:lnSpc>
                        <a:spcBef>
                          <a:spcPts val="0"/>
                        </a:spcBef>
                        <a:spcAft>
                          <a:spcPts val="0"/>
                        </a:spcAft>
                        <a:tabLst>
                          <a:tab pos="233680" algn="l"/>
                          <a:tab pos="5274310" algn="r"/>
                        </a:tabLst>
                      </a:pPr>
                      <a:r>
                        <a:rPr lang="en-US" sz="2800" dirty="0" smtClean="0">
                          <a:latin typeface="Cambria" pitchFamily="18" charset="0"/>
                        </a:rPr>
                        <a:t>Ain Beit Al-ma’ camp</a:t>
                      </a:r>
                      <a:endParaRPr lang="en-US" sz="2800" dirty="0">
                        <a:solidFill>
                          <a:srgbClr val="5F497A"/>
                        </a:solidFill>
                        <a:latin typeface="Cambria" pitchFamily="18" charset="0"/>
                        <a:ea typeface="Calibri"/>
                        <a:cs typeface="Arial"/>
                      </a:endParaRPr>
                    </a:p>
                  </a:txBody>
                  <a:tcPr marL="68580" marR="68580" marT="0" marB="0"/>
                </a:tc>
                <a:tc>
                  <a:txBody>
                    <a:bodyPr/>
                    <a:lstStyle/>
                    <a:p>
                      <a:pPr marL="0" marR="0" algn="ctr" rtl="1">
                        <a:lnSpc>
                          <a:spcPct val="150000"/>
                        </a:lnSpc>
                        <a:spcBef>
                          <a:spcPts val="0"/>
                        </a:spcBef>
                        <a:spcAft>
                          <a:spcPts val="0"/>
                        </a:spcAft>
                        <a:tabLst>
                          <a:tab pos="233680" algn="l"/>
                          <a:tab pos="5274310" algn="r"/>
                        </a:tabLst>
                      </a:pPr>
                      <a:r>
                        <a:rPr lang="en-US" sz="2800" dirty="0" smtClean="0">
                          <a:latin typeface="Cambria" pitchFamily="18" charset="0"/>
                        </a:rPr>
                        <a:t>115</a:t>
                      </a:r>
                      <a:endParaRPr lang="en-US" sz="2800" dirty="0">
                        <a:solidFill>
                          <a:srgbClr val="5F497A"/>
                        </a:solidFill>
                        <a:latin typeface="Cambria" pitchFamily="18" charset="0"/>
                        <a:ea typeface="Calibri"/>
                        <a:cs typeface="Arial"/>
                      </a:endParaRPr>
                    </a:p>
                  </a:txBody>
                  <a:tcPr marL="68580" marR="68580" marT="0" marB="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algn="just">
              <a:lnSpc>
                <a:spcPct val="150000"/>
              </a:lnSpc>
            </a:pPr>
            <a:r>
              <a:rPr lang="en-US" sz="3200" dirty="0" smtClean="0">
                <a:latin typeface="Cambria" pitchFamily="18" charset="0"/>
              </a:rPr>
              <a:t>Faisal street is considered as a multilane highway .</a:t>
            </a:r>
          </a:p>
          <a:p>
            <a:pPr algn="just">
              <a:lnSpc>
                <a:spcPct val="150000"/>
              </a:lnSpc>
            </a:pPr>
            <a:r>
              <a:rPr lang="en-US" sz="3200" dirty="0" smtClean="0">
                <a:latin typeface="Cambria" pitchFamily="18" charset="0"/>
              </a:rPr>
              <a:t>LOS for Faisal street was calculated by using HCS2000 program (Highway Capacity Software</a:t>
            </a:r>
            <a:r>
              <a:rPr lang="en-US" dirty="0" smtClean="0"/>
              <a: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S_Before_1.jpg"/>
          <p:cNvPicPr>
            <a:picLocks noGrp="1"/>
          </p:cNvPicPr>
          <p:nvPr>
            <p:ph idx="1"/>
          </p:nvPr>
        </p:nvPicPr>
        <p:blipFill>
          <a:blip r:embed="rId2" cstate="print"/>
          <a:stretch>
            <a:fillRect/>
          </a:stretch>
        </p:blipFill>
        <p:spPr>
          <a:xfrm>
            <a:off x="762000" y="1371600"/>
            <a:ext cx="3342631" cy="4999037"/>
          </a:xfrm>
          <a:prstGeom prst="rect">
            <a:avLst/>
          </a:prstGeom>
        </p:spPr>
      </p:pic>
      <p:pic>
        <p:nvPicPr>
          <p:cNvPr id="5" name="Picture 4" descr="LOS_Before_2.jpg"/>
          <p:cNvPicPr/>
          <p:nvPr/>
        </p:nvPicPr>
        <p:blipFill>
          <a:blip r:embed="rId3" cstate="print"/>
          <a:stretch>
            <a:fillRect/>
          </a:stretch>
        </p:blipFill>
        <p:spPr>
          <a:xfrm>
            <a:off x="4343400" y="1371600"/>
            <a:ext cx="3581400" cy="5029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143001"/>
          <a:ext cx="82296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lgn="just">
              <a:lnSpc>
                <a:spcPct val="150000"/>
              </a:lnSpc>
            </a:pPr>
            <a:r>
              <a:rPr lang="en-US" sz="2800" dirty="0" smtClean="0">
                <a:latin typeface="Cambria" pitchFamily="18" charset="0"/>
              </a:rPr>
              <a:t>The current Level of service for Faisal street is D which is resulted from the high volume of traffic along the street. </a:t>
            </a:r>
          </a:p>
          <a:p>
            <a:pPr algn="just">
              <a:lnSpc>
                <a:spcPct val="150000"/>
              </a:lnSpc>
            </a:pPr>
            <a:r>
              <a:rPr lang="en-US" sz="2800" dirty="0" smtClean="0">
                <a:latin typeface="Cambria" pitchFamily="18" charset="0"/>
              </a:rPr>
              <a:t>The provision of tram along Faisal Street will improve the LOS to become 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sz="4800" dirty="0" smtClean="0">
                <a:solidFill>
                  <a:schemeClr val="accent3"/>
                </a:solidFill>
                <a:latin typeface="Cambria" pitchFamily="18" charset="0"/>
              </a:rPr>
              <a:t>Project Constraints </a:t>
            </a:r>
            <a:endParaRPr lang="en-US" sz="4800" dirty="0">
              <a:solidFill>
                <a:schemeClr val="accent3"/>
              </a:solidFill>
              <a:latin typeface="Cambria" pitchFamily="18" charset="0"/>
            </a:endParaRPr>
          </a:p>
        </p:txBody>
      </p:sp>
      <p:sp>
        <p:nvSpPr>
          <p:cNvPr id="3" name="Content Placeholder 2"/>
          <p:cNvSpPr>
            <a:spLocks noGrp="1"/>
          </p:cNvSpPr>
          <p:nvPr>
            <p:ph idx="1"/>
          </p:nvPr>
        </p:nvSpPr>
        <p:spPr>
          <a:xfrm>
            <a:off x="457200" y="1981200"/>
            <a:ext cx="8229600" cy="4343400"/>
          </a:xfrm>
        </p:spPr>
        <p:txBody>
          <a:bodyPr/>
          <a:lstStyle/>
          <a:p>
            <a:pPr lvl="0" algn="just">
              <a:lnSpc>
                <a:spcPct val="150000"/>
              </a:lnSpc>
            </a:pPr>
            <a:r>
              <a:rPr lang="en-US" sz="3200" dirty="0" smtClean="0">
                <a:latin typeface="Cambria" pitchFamily="18" charset="0"/>
              </a:rPr>
              <a:t>The studied project will serve for 20 years.</a:t>
            </a:r>
          </a:p>
          <a:p>
            <a:pPr lvl="0" algn="just">
              <a:lnSpc>
                <a:spcPct val="150000"/>
              </a:lnSpc>
            </a:pPr>
            <a:r>
              <a:rPr lang="en-US" sz="3200" dirty="0" smtClean="0">
                <a:latin typeface="Cambria" pitchFamily="18" charset="0"/>
              </a:rPr>
              <a:t>  Available budget.</a:t>
            </a:r>
          </a:p>
          <a:p>
            <a:pPr lvl="0" algn="just">
              <a:lnSpc>
                <a:spcPct val="150000"/>
              </a:lnSpc>
            </a:pPr>
            <a:r>
              <a:rPr lang="en-US" sz="3200" dirty="0" smtClean="0">
                <a:latin typeface="Cambria" pitchFamily="18" charset="0"/>
              </a:rPr>
              <a:t>Tram transit system feasibility.</a:t>
            </a:r>
          </a:p>
          <a:p>
            <a:pPr lvl="0" algn="just">
              <a:lnSpc>
                <a:spcPct val="150000"/>
              </a:lnSpc>
            </a:pPr>
            <a:endParaRPr lang="en-US" sz="3200" dirty="0" smtClean="0">
              <a:latin typeface="Cambria" pitchFamily="18" charset="0"/>
            </a:endParaRPr>
          </a:p>
          <a:p>
            <a:pPr algn="just">
              <a:lnSpc>
                <a:spcPct val="150000"/>
              </a:lnSpc>
            </a:pPr>
            <a:endParaRPr lang="en-US" sz="3200" dirty="0" smtClean="0">
              <a:latin typeface="Cambria" pitchFamily="18" charset="0"/>
            </a:endParaRP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algn="just">
              <a:lnSpc>
                <a:spcPct val="150000"/>
              </a:lnSpc>
            </a:pPr>
            <a:r>
              <a:rPr lang="en-US" sz="3200" dirty="0" smtClean="0">
                <a:latin typeface="Cambria" pitchFamily="18" charset="0"/>
              </a:rPr>
              <a:t>Bus rapid transit can be considered as an alternative transportation system for the near future. </a:t>
            </a:r>
          </a:p>
          <a:p>
            <a:pPr algn="just">
              <a:lnSpc>
                <a:spcPct val="150000"/>
              </a:lnSpc>
            </a:pPr>
            <a:r>
              <a:rPr lang="en-US" sz="3200" dirty="0" smtClean="0">
                <a:latin typeface="Cambria" pitchFamily="18" charset="0"/>
              </a:rPr>
              <a:t>The BRT will follow the same route designed for the tram.</a:t>
            </a:r>
            <a:endParaRPr lang="en-US" sz="3200" dirty="0">
              <a:latin typeface="Cambr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sz="4800" dirty="0" smtClean="0">
                <a:solidFill>
                  <a:schemeClr val="accent3">
                    <a:lumMod val="75000"/>
                  </a:schemeClr>
                </a:solidFill>
                <a:latin typeface="Cambria" pitchFamily="18" charset="0"/>
              </a:rPr>
              <a:t>Current Problems</a:t>
            </a:r>
            <a:endParaRPr lang="en-US" sz="4800" dirty="0">
              <a:solidFill>
                <a:schemeClr val="accent3">
                  <a:lumMod val="75000"/>
                </a:schemeClr>
              </a:solidFill>
              <a:latin typeface="Cambria" pitchFamily="18" charset="0"/>
            </a:endParaRPr>
          </a:p>
        </p:txBody>
      </p:sp>
      <p:sp>
        <p:nvSpPr>
          <p:cNvPr id="3" name="Content Placeholder 2"/>
          <p:cNvSpPr>
            <a:spLocks noGrp="1"/>
          </p:cNvSpPr>
          <p:nvPr>
            <p:ph idx="1"/>
          </p:nvPr>
        </p:nvSpPr>
        <p:spPr>
          <a:xfrm>
            <a:off x="457200" y="1752600"/>
            <a:ext cx="8229600" cy="4572000"/>
          </a:xfrm>
        </p:spPr>
        <p:txBody>
          <a:bodyPr>
            <a:noAutofit/>
          </a:bodyPr>
          <a:lstStyle/>
          <a:p>
            <a:pPr>
              <a:lnSpc>
                <a:spcPct val="150000"/>
              </a:lnSpc>
            </a:pPr>
            <a:r>
              <a:rPr lang="en-US" sz="3200" dirty="0" smtClean="0">
                <a:latin typeface="Cambria" pitchFamily="18" charset="0"/>
              </a:rPr>
              <a:t>Congestion</a:t>
            </a:r>
          </a:p>
          <a:p>
            <a:pPr>
              <a:lnSpc>
                <a:spcPct val="150000"/>
              </a:lnSpc>
            </a:pPr>
            <a:r>
              <a:rPr lang="en-US" sz="3200" dirty="0" smtClean="0">
                <a:latin typeface="Cambria" pitchFamily="18" charset="0"/>
              </a:rPr>
              <a:t>Delay</a:t>
            </a:r>
          </a:p>
          <a:p>
            <a:pPr>
              <a:lnSpc>
                <a:spcPct val="150000"/>
              </a:lnSpc>
            </a:pPr>
            <a:r>
              <a:rPr lang="en-US" sz="3200" dirty="0" smtClean="0">
                <a:latin typeface="Cambria" pitchFamily="18" charset="0"/>
              </a:rPr>
              <a:t>Safety</a:t>
            </a:r>
          </a:p>
          <a:p>
            <a:pPr>
              <a:lnSpc>
                <a:spcPct val="150000"/>
              </a:lnSpc>
            </a:pPr>
            <a:r>
              <a:rPr lang="en-US" sz="3200" dirty="0" smtClean="0">
                <a:latin typeface="Cambria" pitchFamily="18" charset="0"/>
              </a:rPr>
              <a:t>Pollution</a:t>
            </a:r>
          </a:p>
          <a:p>
            <a:pPr>
              <a:lnSpc>
                <a:spcPct val="150000"/>
              </a:lnSpc>
            </a:pPr>
            <a:r>
              <a:rPr lang="en-US" sz="3200" dirty="0" smtClean="0">
                <a:latin typeface="Cambria" pitchFamily="18" charset="0"/>
              </a:rPr>
              <a:t>Time waste and fuel consumption </a:t>
            </a:r>
          </a:p>
          <a:p>
            <a:pPr>
              <a:lnSpc>
                <a:spcPct val="150000"/>
              </a:lnSpc>
            </a:pPr>
            <a:r>
              <a:rPr lang="en-US" sz="3200" dirty="0" smtClean="0">
                <a:latin typeface="Cambria" pitchFamily="18" charset="0"/>
              </a:rPr>
              <a:t>Economic view</a:t>
            </a:r>
            <a:endParaRPr lang="en-US" sz="3200" dirty="0">
              <a:latin typeface="Cambri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normAutofit/>
          </a:bodyPr>
          <a:lstStyle/>
          <a:p>
            <a:r>
              <a:rPr lang="en-US" sz="4800" dirty="0" smtClean="0">
                <a:solidFill>
                  <a:schemeClr val="accent3"/>
                </a:solidFill>
                <a:latin typeface="Cambria" pitchFamily="18" charset="0"/>
              </a:rPr>
              <a:t>Recommendations</a:t>
            </a:r>
            <a:endParaRPr lang="en-US" sz="4800" dirty="0">
              <a:solidFill>
                <a:schemeClr val="accent3"/>
              </a:solidFill>
              <a:latin typeface="Cambria" pitchFamily="18" charset="0"/>
            </a:endParaRPr>
          </a:p>
        </p:txBody>
      </p:sp>
      <p:sp>
        <p:nvSpPr>
          <p:cNvPr id="3" name="Content Placeholder 2"/>
          <p:cNvSpPr>
            <a:spLocks noGrp="1"/>
          </p:cNvSpPr>
          <p:nvPr>
            <p:ph idx="1"/>
          </p:nvPr>
        </p:nvSpPr>
        <p:spPr>
          <a:xfrm>
            <a:off x="457200" y="1828800"/>
            <a:ext cx="8229600" cy="4495800"/>
          </a:xfrm>
        </p:spPr>
        <p:txBody>
          <a:bodyPr>
            <a:noAutofit/>
          </a:bodyPr>
          <a:lstStyle/>
          <a:p>
            <a:pPr lvl="0" algn="just">
              <a:lnSpc>
                <a:spcPct val="150000"/>
              </a:lnSpc>
            </a:pPr>
            <a:r>
              <a:rPr lang="en-US" sz="3200" dirty="0" smtClean="0">
                <a:latin typeface="Cambria" pitchFamily="18" charset="0"/>
              </a:rPr>
              <a:t>Study the impact of the tram on the overall movement of traffic along and crossing the tram path at intersection.</a:t>
            </a:r>
          </a:p>
          <a:p>
            <a:pPr lvl="0" algn="just">
              <a:lnSpc>
                <a:spcPct val="150000"/>
              </a:lnSpc>
            </a:pPr>
            <a:r>
              <a:rPr lang="en-US" sz="3200" dirty="0" smtClean="0">
                <a:latin typeface="Cambria" pitchFamily="18" charset="0"/>
              </a:rPr>
              <a:t>Provide a preemption system at intersections controlled by signals to give priority for the tram path.</a:t>
            </a:r>
          </a:p>
          <a:p>
            <a:pPr algn="just">
              <a:lnSpc>
                <a:spcPct val="150000"/>
              </a:lnSpc>
            </a:pPr>
            <a:endParaRPr lang="en-US" sz="3200" dirty="0">
              <a:latin typeface="Cambria"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normAutofit/>
          </a:bodyPr>
          <a:lstStyle/>
          <a:p>
            <a:pPr lvl="0" algn="just">
              <a:lnSpc>
                <a:spcPct val="150000"/>
              </a:lnSpc>
            </a:pPr>
            <a:r>
              <a:rPr lang="en-US" sz="3200" dirty="0" smtClean="0">
                <a:latin typeface="Cambria" pitchFamily="18" charset="0"/>
              </a:rPr>
              <a:t>Conduct a feasibility study for the suggested system to take into consideration capital and operating costs of the tram system, estimated impact on the overall traffic operation for the network impacted by the tram, etc.</a:t>
            </a: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00600"/>
          </a:xfrm>
        </p:spPr>
        <p:txBody>
          <a:bodyPr>
            <a:normAutofit/>
          </a:bodyPr>
          <a:lstStyle/>
          <a:p>
            <a:pPr lvl="0" algn="just">
              <a:lnSpc>
                <a:spcPct val="150000"/>
              </a:lnSpc>
            </a:pPr>
            <a:r>
              <a:rPr lang="en-US" sz="3200" dirty="0" smtClean="0">
                <a:latin typeface="Cambria" pitchFamily="18" charset="0"/>
              </a:rPr>
              <a:t>Consider overpass for tram at intersection with major location in the CBD area.</a:t>
            </a:r>
          </a:p>
          <a:p>
            <a:pPr lvl="0" algn="just">
              <a:lnSpc>
                <a:spcPct val="150000"/>
              </a:lnSpc>
            </a:pPr>
            <a:r>
              <a:rPr lang="en-US" sz="3200" dirty="0" smtClean="0">
                <a:latin typeface="Cambria" pitchFamily="18" charset="0"/>
              </a:rPr>
              <a:t>Study for the suggested tunnel of pedestrians that will connect the main station at Al- Watani Hospital with the CBD area.</a:t>
            </a:r>
          </a:p>
          <a:p>
            <a:pPr algn="just">
              <a:lnSpc>
                <a:spcPct val="150000"/>
              </a:lnSpc>
            </a:pPr>
            <a:endParaRPr lang="en-US" sz="3200" dirty="0">
              <a:latin typeface="Cambria"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a:buNone/>
            </a:pPr>
            <a:endParaRPr lang="en-US" sz="6000" dirty="0" smtClean="0"/>
          </a:p>
          <a:p>
            <a:pPr>
              <a:buNone/>
            </a:pPr>
            <a:r>
              <a:rPr lang="en-US" sz="6000" dirty="0" smtClean="0"/>
              <a:t>          </a:t>
            </a:r>
          </a:p>
          <a:p>
            <a:pPr>
              <a:buNone/>
            </a:pPr>
            <a:r>
              <a:rPr lang="en-US" sz="6000" dirty="0" smtClean="0"/>
              <a:t>             </a:t>
            </a:r>
            <a:endParaRPr lang="en-US" sz="6000" dirty="0">
              <a:solidFill>
                <a:schemeClr val="accent3"/>
              </a:solidFill>
            </a:endParaRPr>
          </a:p>
        </p:txBody>
      </p:sp>
      <p:pic>
        <p:nvPicPr>
          <p:cNvPr id="5" name="Picture 4" descr="3_Tram_Gmex_65_.JPG"/>
          <p:cNvPicPr/>
          <p:nvPr/>
        </p:nvPicPr>
        <p:blipFill>
          <a:blip r:embed="rId2" cstate="print"/>
          <a:stretch>
            <a:fillRect/>
          </a:stretch>
        </p:blipFill>
        <p:spPr>
          <a:xfrm>
            <a:off x="0" y="0"/>
            <a:ext cx="9144000" cy="6857999"/>
          </a:xfrm>
          <a:prstGeom prst="rect">
            <a:avLst/>
          </a:prstGeom>
        </p:spPr>
      </p:pic>
      <p:sp>
        <p:nvSpPr>
          <p:cNvPr id="6" name="Rectangle 5"/>
          <p:cNvSpPr/>
          <p:nvPr/>
        </p:nvSpPr>
        <p:spPr>
          <a:xfrm>
            <a:off x="4191000" y="4648200"/>
            <a:ext cx="4689104" cy="1446550"/>
          </a:xfrm>
          <a:prstGeom prst="rect">
            <a:avLst/>
          </a:prstGeom>
        </p:spPr>
        <p:txBody>
          <a:bodyPr wrap="none">
            <a:spAutoFit/>
          </a:bodyPr>
          <a:lstStyle/>
          <a:p>
            <a:pPr>
              <a:buNone/>
            </a:pPr>
            <a:r>
              <a:rPr lang="en-US" sz="8800" dirty="0" smtClean="0">
                <a:solidFill>
                  <a:schemeClr val="accent2">
                    <a:lumMod val="20000"/>
                    <a:lumOff val="80000"/>
                  </a:schemeClr>
                </a:solidFill>
                <a:latin typeface="Cambria" pitchFamily="18" charset="0"/>
              </a:rPr>
              <a:t>THE END</a:t>
            </a:r>
            <a:endParaRPr lang="en-US" sz="8800" dirty="0">
              <a:solidFill>
                <a:schemeClr val="accent2">
                  <a:lumMod val="20000"/>
                  <a:lumOff val="80000"/>
                </a:schemeClr>
              </a:solidFill>
              <a:latin typeface="Cambr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7030A0"/>
                </a:solidFill>
                <a:latin typeface="Cambria" pitchFamily="18" charset="0"/>
              </a:rPr>
              <a:t>Objectives</a:t>
            </a:r>
            <a:endParaRPr lang="en-US" sz="4800" dirty="0">
              <a:solidFill>
                <a:srgbClr val="7030A0"/>
              </a:solidFill>
              <a:latin typeface="Cambria" pitchFamily="18" charset="0"/>
            </a:endParaRPr>
          </a:p>
        </p:txBody>
      </p:sp>
      <p:sp>
        <p:nvSpPr>
          <p:cNvPr id="3" name="Content Placeholder 2"/>
          <p:cNvSpPr>
            <a:spLocks noGrp="1"/>
          </p:cNvSpPr>
          <p:nvPr>
            <p:ph idx="1"/>
          </p:nvPr>
        </p:nvSpPr>
        <p:spPr>
          <a:xfrm>
            <a:off x="457200" y="2057400"/>
            <a:ext cx="8229600" cy="4267200"/>
          </a:xfrm>
        </p:spPr>
        <p:txBody>
          <a:bodyPr>
            <a:normAutofit/>
          </a:bodyPr>
          <a:lstStyle/>
          <a:p>
            <a:r>
              <a:rPr lang="en-US" sz="3200" dirty="0" smtClean="0">
                <a:latin typeface="Cambria" pitchFamily="18" charset="0"/>
              </a:rPr>
              <a:t>To improve the current traffic system in order to create a new system that connect the internal and external movements through the city.</a:t>
            </a:r>
          </a:p>
          <a:p>
            <a:pPr>
              <a:buNone/>
            </a:pPr>
            <a:endParaRPr lang="en-US" sz="3200" dirty="0" smtClean="0">
              <a:latin typeface="Cambria" pitchFamily="18" charset="0"/>
            </a:endParaRPr>
          </a:p>
          <a:p>
            <a:r>
              <a:rPr lang="en-US" sz="3200" dirty="0" smtClean="0">
                <a:latin typeface="Cambria" pitchFamily="18" charset="0"/>
              </a:rPr>
              <a:t>Applicable solution to solve the current problems for at least 20 years.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r>
              <a:rPr lang="en-US" sz="4800" dirty="0" smtClean="0">
                <a:solidFill>
                  <a:srgbClr val="7030A0"/>
                </a:solidFill>
                <a:latin typeface="Cambria" pitchFamily="18" charset="0"/>
              </a:rPr>
              <a:t>Data Collection Composition </a:t>
            </a:r>
            <a:endParaRPr lang="en-US" sz="4800" dirty="0">
              <a:solidFill>
                <a:srgbClr val="7030A0"/>
              </a:solidFill>
              <a:latin typeface="Cambria" pitchFamily="18" charset="0"/>
            </a:endParaRPr>
          </a:p>
        </p:txBody>
      </p:sp>
      <p:sp>
        <p:nvSpPr>
          <p:cNvPr id="3" name="Content Placeholder 2"/>
          <p:cNvSpPr>
            <a:spLocks noGrp="1"/>
          </p:cNvSpPr>
          <p:nvPr>
            <p:ph idx="1"/>
          </p:nvPr>
        </p:nvSpPr>
        <p:spPr>
          <a:xfrm>
            <a:off x="457200" y="1828800"/>
            <a:ext cx="8229600" cy="4495800"/>
          </a:xfrm>
        </p:spPr>
        <p:txBody>
          <a:bodyPr>
            <a:noAutofit/>
          </a:bodyPr>
          <a:lstStyle/>
          <a:p>
            <a:pPr>
              <a:lnSpc>
                <a:spcPct val="150000"/>
              </a:lnSpc>
            </a:pPr>
            <a:r>
              <a:rPr lang="en-US" sz="3200" dirty="0" smtClean="0">
                <a:latin typeface="Cambria" pitchFamily="18" charset="0"/>
              </a:rPr>
              <a:t>Maps </a:t>
            </a:r>
          </a:p>
          <a:p>
            <a:pPr>
              <a:lnSpc>
                <a:spcPct val="150000"/>
              </a:lnSpc>
            </a:pPr>
            <a:r>
              <a:rPr lang="en-US" sz="3200" dirty="0" smtClean="0">
                <a:latin typeface="Cambria" pitchFamily="18" charset="0"/>
              </a:rPr>
              <a:t>Photos </a:t>
            </a:r>
          </a:p>
          <a:p>
            <a:pPr>
              <a:lnSpc>
                <a:spcPct val="150000"/>
              </a:lnSpc>
            </a:pPr>
            <a:r>
              <a:rPr lang="en-US" sz="3200" dirty="0" smtClean="0">
                <a:latin typeface="Cambria" pitchFamily="18" charset="0"/>
              </a:rPr>
              <a:t>Traffic counts</a:t>
            </a:r>
          </a:p>
          <a:p>
            <a:pPr>
              <a:lnSpc>
                <a:spcPct val="150000"/>
              </a:lnSpc>
            </a:pPr>
            <a:r>
              <a:rPr lang="en-US" sz="3200" dirty="0" smtClean="0">
                <a:latin typeface="Cambria" pitchFamily="18" charset="0"/>
              </a:rPr>
              <a:t>Average headway</a:t>
            </a:r>
          </a:p>
          <a:p>
            <a:pPr>
              <a:lnSpc>
                <a:spcPct val="150000"/>
              </a:lnSpc>
            </a:pPr>
            <a:r>
              <a:rPr lang="en-US" sz="3200" dirty="0" smtClean="0">
                <a:latin typeface="Cambria" pitchFamily="18" charset="0"/>
              </a:rPr>
              <a:t>Routes specification</a:t>
            </a:r>
          </a:p>
          <a:p>
            <a:pPr>
              <a:lnSpc>
                <a:spcPct val="150000"/>
              </a:lnSpc>
            </a:pPr>
            <a:r>
              <a:rPr lang="en-US" sz="3200" dirty="0" smtClean="0">
                <a:latin typeface="Cambria" pitchFamily="18" charset="0"/>
              </a:rPr>
              <a:t>Number of spaces</a:t>
            </a:r>
          </a:p>
          <a:p>
            <a:pPr>
              <a:buNone/>
            </a:pPr>
            <a:endParaRPr lang="en-US" sz="3200" dirty="0">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pPr>
              <a:buNone/>
            </a:pPr>
            <a:r>
              <a:rPr lang="en-US" dirty="0" smtClean="0"/>
              <a:t>  </a:t>
            </a:r>
            <a:r>
              <a:rPr lang="en-US" sz="2400" dirty="0" smtClean="0">
                <a:latin typeface="Cambria" pitchFamily="18" charset="0"/>
              </a:rPr>
              <a:t>Table 2.1: Data collection form</a:t>
            </a:r>
          </a:p>
          <a:p>
            <a:pPr>
              <a:buNone/>
            </a:pPr>
            <a:endParaRPr lang="en-US" sz="2400" dirty="0" smtClean="0">
              <a:latin typeface="Cambria" pitchFamily="18" charset="0"/>
            </a:endParaRPr>
          </a:p>
          <a:p>
            <a:endParaRPr lang="en-US" dirty="0"/>
          </a:p>
        </p:txBody>
      </p:sp>
      <p:pic>
        <p:nvPicPr>
          <p:cNvPr id="4" name="Picture 3"/>
          <p:cNvPicPr/>
          <p:nvPr/>
        </p:nvPicPr>
        <p:blipFill>
          <a:blip r:embed="rId2" cstate="print"/>
          <a:srcRect l="20129" t="23478" r="24241" b="9275"/>
          <a:stretch>
            <a:fillRect/>
          </a:stretch>
        </p:blipFill>
        <p:spPr bwMode="auto">
          <a:xfrm>
            <a:off x="533400" y="1295400"/>
            <a:ext cx="73914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Autofit/>
          </a:bodyPr>
          <a:lstStyle/>
          <a:p>
            <a:r>
              <a:rPr lang="en-US" sz="2400" dirty="0" smtClean="0">
                <a:latin typeface="Cambria" pitchFamily="18" charset="0"/>
              </a:rPr>
              <a:t/>
            </a:r>
            <a:br>
              <a:rPr lang="en-US" sz="2400" dirty="0" smtClean="0">
                <a:latin typeface="Cambria" pitchFamily="18" charset="0"/>
              </a:rPr>
            </a:br>
            <a:r>
              <a:rPr lang="en-US" sz="2400" dirty="0" smtClean="0">
                <a:latin typeface="Cambria" pitchFamily="18" charset="0"/>
              </a:rPr>
              <a:t>Table 3.1: Total number of vehicles entering and leaving the complexes over two hours period </a:t>
            </a:r>
            <a:endParaRPr lang="en-US" sz="2400" dirty="0">
              <a:latin typeface="Cambria" pitchFamily="18" charset="0"/>
            </a:endParaRPr>
          </a:p>
        </p:txBody>
      </p:sp>
      <p:graphicFrame>
        <p:nvGraphicFramePr>
          <p:cNvPr id="4" name="Content Placeholder 3"/>
          <p:cNvGraphicFramePr>
            <a:graphicFrameLocks noGrp="1"/>
          </p:cNvGraphicFramePr>
          <p:nvPr>
            <p:ph idx="1"/>
          </p:nvPr>
        </p:nvGraphicFramePr>
        <p:xfrm>
          <a:off x="457200" y="1600200"/>
          <a:ext cx="8229600" cy="4926797"/>
        </p:xfrm>
        <a:graphic>
          <a:graphicData uri="http://schemas.openxmlformats.org/drawingml/2006/table">
            <a:tbl>
              <a:tblPr firstRow="1" bandRow="1">
                <a:tableStyleId>{0505E3EF-67EA-436B-97B2-0124C06EBD24}</a:tableStyleId>
              </a:tblPr>
              <a:tblGrid>
                <a:gridCol w="1645920"/>
                <a:gridCol w="1645920"/>
                <a:gridCol w="1645920"/>
                <a:gridCol w="1645920"/>
                <a:gridCol w="1645920"/>
              </a:tblGrid>
              <a:tr h="1100050">
                <a:tc rowSpan="2">
                  <a:txBody>
                    <a:bodyPr/>
                    <a:lstStyle/>
                    <a:p>
                      <a:pPr marL="0" marR="0">
                        <a:lnSpc>
                          <a:spcPct val="115000"/>
                        </a:lnSpc>
                        <a:spcBef>
                          <a:spcPts val="0"/>
                        </a:spcBef>
                        <a:spcAft>
                          <a:spcPts val="0"/>
                        </a:spcAft>
                      </a:pPr>
                      <a:r>
                        <a:rPr lang="en-US" sz="2000" dirty="0">
                          <a:latin typeface="Cambria" pitchFamily="18" charset="0"/>
                        </a:rPr>
                        <a:t>Public transport  complex</a:t>
                      </a:r>
                      <a:endParaRPr lang="en-US" sz="2000" dirty="0">
                        <a:latin typeface="Cambria" pitchFamily="18" charset="0"/>
                        <a:ea typeface="Times New Roman"/>
                        <a:cs typeface="Times New Roman"/>
                      </a:endParaRPr>
                    </a:p>
                  </a:txBody>
                  <a:tcPr marL="68580" marR="68580" marT="0" marB="0"/>
                </a:tc>
                <a:tc gridSpan="2">
                  <a:txBody>
                    <a:bodyPr/>
                    <a:lstStyle/>
                    <a:p>
                      <a:pPr marL="0" marR="0" algn="ctr">
                        <a:lnSpc>
                          <a:spcPct val="150000"/>
                        </a:lnSpc>
                        <a:spcBef>
                          <a:spcPts val="0"/>
                        </a:spcBef>
                        <a:spcAft>
                          <a:spcPts val="0"/>
                        </a:spcAft>
                      </a:pPr>
                      <a:r>
                        <a:rPr lang="en-US" sz="2000" dirty="0">
                          <a:latin typeface="Cambria" pitchFamily="18" charset="0"/>
                        </a:rPr>
                        <a:t>Representative day</a:t>
                      </a:r>
                    </a:p>
                    <a:p>
                      <a:pPr marL="0" marR="0" algn="ctr">
                        <a:lnSpc>
                          <a:spcPct val="150000"/>
                        </a:lnSpc>
                        <a:spcBef>
                          <a:spcPts val="0"/>
                        </a:spcBef>
                        <a:spcAft>
                          <a:spcPts val="0"/>
                        </a:spcAft>
                      </a:pPr>
                      <a:r>
                        <a:rPr lang="en-US" sz="2000" dirty="0">
                          <a:latin typeface="Cambria" pitchFamily="18" charset="0"/>
                        </a:rPr>
                        <a:t>(Monday, Tuesday)</a:t>
                      </a:r>
                      <a:endParaRPr lang="en-US" sz="2000" dirty="0">
                        <a:latin typeface="Cambria" pitchFamily="18" charset="0"/>
                        <a:ea typeface="Times New Roman"/>
                        <a:cs typeface="Times New Roman"/>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2000" dirty="0">
                          <a:latin typeface="Cambria" pitchFamily="18" charset="0"/>
                        </a:rPr>
                        <a:t>Peak day</a:t>
                      </a:r>
                    </a:p>
                    <a:p>
                      <a:pPr marL="0" marR="0" algn="ctr">
                        <a:lnSpc>
                          <a:spcPct val="150000"/>
                        </a:lnSpc>
                        <a:spcBef>
                          <a:spcPts val="0"/>
                        </a:spcBef>
                        <a:spcAft>
                          <a:spcPts val="0"/>
                        </a:spcAft>
                      </a:pPr>
                      <a:r>
                        <a:rPr lang="en-US" sz="2000" dirty="0">
                          <a:latin typeface="Cambria" pitchFamily="18" charset="0"/>
                        </a:rPr>
                        <a:t>(Thursday)</a:t>
                      </a:r>
                      <a:endParaRPr lang="en-US" sz="2000" dirty="0">
                        <a:latin typeface="Cambria" pitchFamily="18" charset="0"/>
                        <a:ea typeface="Times New Roman"/>
                        <a:cs typeface="Times New Roman"/>
                      </a:endParaRPr>
                    </a:p>
                  </a:txBody>
                  <a:tcPr marL="68580" marR="68580" marT="0" marB="0"/>
                </a:tc>
                <a:tc hMerge="1">
                  <a:txBody>
                    <a:bodyPr/>
                    <a:lstStyle/>
                    <a:p>
                      <a:endParaRPr lang="en-US"/>
                    </a:p>
                  </a:txBody>
                  <a:tcPr/>
                </a:tc>
              </a:tr>
              <a:tr h="672067">
                <a:tc vMerge="1">
                  <a:txBody>
                    <a:bodyPr/>
                    <a:lstStyle/>
                    <a:p>
                      <a:endParaRPr lang="en-US"/>
                    </a:p>
                  </a:txBody>
                  <a:tcPr/>
                </a:tc>
                <a:tc>
                  <a:txBody>
                    <a:bodyPr/>
                    <a:lstStyle/>
                    <a:p>
                      <a:pPr marL="0" marR="0" algn="ctr">
                        <a:lnSpc>
                          <a:spcPct val="115000"/>
                        </a:lnSpc>
                        <a:spcBef>
                          <a:spcPts val="0"/>
                        </a:spcBef>
                        <a:spcAft>
                          <a:spcPts val="0"/>
                        </a:spcAft>
                      </a:pPr>
                      <a:r>
                        <a:rPr lang="en-US" sz="2000" dirty="0">
                          <a:latin typeface="Cambria" pitchFamily="18" charset="0"/>
                        </a:rPr>
                        <a:t>Inbound</a:t>
                      </a:r>
                      <a:endParaRPr lang="en-US" sz="2000" dirty="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a:latin typeface="Cambria" pitchFamily="18" charset="0"/>
                        </a:rPr>
                        <a:t>Outbound</a:t>
                      </a:r>
                      <a:endParaRPr lang="en-US" sz="200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a:latin typeface="Cambria" pitchFamily="18" charset="0"/>
                        </a:rPr>
                        <a:t>Inbound</a:t>
                      </a:r>
                      <a:endParaRPr lang="en-US" sz="200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a:latin typeface="Cambria" pitchFamily="18" charset="0"/>
                        </a:rPr>
                        <a:t>Outbound</a:t>
                      </a:r>
                      <a:endParaRPr lang="en-US" sz="2000">
                        <a:latin typeface="Cambria" pitchFamily="18" charset="0"/>
                        <a:ea typeface="Times New Roman"/>
                        <a:cs typeface="Times New Roman"/>
                      </a:endParaRPr>
                    </a:p>
                  </a:txBody>
                  <a:tcPr marL="68580" marR="68580" marT="0" marB="0"/>
                </a:tc>
              </a:tr>
              <a:tr h="1005697">
                <a:tc>
                  <a:txBody>
                    <a:bodyPr/>
                    <a:lstStyle/>
                    <a:p>
                      <a:pPr marL="0" marR="0">
                        <a:lnSpc>
                          <a:spcPct val="115000"/>
                        </a:lnSpc>
                        <a:spcBef>
                          <a:spcPts val="0"/>
                        </a:spcBef>
                        <a:spcAft>
                          <a:spcPts val="0"/>
                        </a:spcAft>
                      </a:pPr>
                      <a:r>
                        <a:rPr lang="en-US" sz="2000">
                          <a:latin typeface="Cambria" pitchFamily="18" charset="0"/>
                        </a:rPr>
                        <a:t>Western complex serves cities</a:t>
                      </a:r>
                      <a:endParaRPr lang="en-US" sz="200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a:latin typeface="Cambria" pitchFamily="18" charset="0"/>
                        </a:rPr>
                        <a:t>190</a:t>
                      </a:r>
                      <a:endParaRPr lang="en-US" sz="200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dirty="0">
                          <a:latin typeface="Cambria" pitchFamily="18" charset="0"/>
                        </a:rPr>
                        <a:t>148</a:t>
                      </a:r>
                      <a:endParaRPr lang="en-US" sz="2000" dirty="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a:latin typeface="Cambria" pitchFamily="18" charset="0"/>
                        </a:rPr>
                        <a:t>204</a:t>
                      </a:r>
                      <a:endParaRPr lang="en-US" sz="200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a:latin typeface="Cambria" pitchFamily="18" charset="0"/>
                        </a:rPr>
                        <a:t>248</a:t>
                      </a:r>
                      <a:endParaRPr lang="en-US" sz="2000">
                        <a:latin typeface="Cambria" pitchFamily="18" charset="0"/>
                        <a:ea typeface="Times New Roman"/>
                        <a:cs typeface="Times New Roman"/>
                      </a:endParaRPr>
                    </a:p>
                  </a:txBody>
                  <a:tcPr marL="68580" marR="68580" marT="0" marB="0"/>
                </a:tc>
              </a:tr>
              <a:tr h="939968">
                <a:tc>
                  <a:txBody>
                    <a:bodyPr/>
                    <a:lstStyle/>
                    <a:p>
                      <a:pPr marL="0" marR="0">
                        <a:lnSpc>
                          <a:spcPct val="115000"/>
                        </a:lnSpc>
                        <a:spcBef>
                          <a:spcPts val="0"/>
                        </a:spcBef>
                        <a:spcAft>
                          <a:spcPts val="0"/>
                        </a:spcAft>
                      </a:pPr>
                      <a:r>
                        <a:rPr lang="en-US" sz="2000" dirty="0">
                          <a:latin typeface="Cambria" pitchFamily="18" charset="0"/>
                        </a:rPr>
                        <a:t>Western complex </a:t>
                      </a:r>
                      <a:r>
                        <a:rPr lang="en-US" sz="2000" dirty="0" smtClean="0">
                          <a:latin typeface="Cambria" pitchFamily="18" charset="0"/>
                        </a:rPr>
                        <a:t>serves</a:t>
                      </a:r>
                    </a:p>
                    <a:p>
                      <a:pPr marL="0" marR="0">
                        <a:lnSpc>
                          <a:spcPct val="115000"/>
                        </a:lnSpc>
                        <a:spcBef>
                          <a:spcPts val="0"/>
                        </a:spcBef>
                        <a:spcAft>
                          <a:spcPts val="0"/>
                        </a:spcAft>
                      </a:pPr>
                      <a:r>
                        <a:rPr lang="en-US" sz="2000" dirty="0" smtClean="0">
                          <a:latin typeface="Cambria" pitchFamily="18" charset="0"/>
                        </a:rPr>
                        <a:t>villages</a:t>
                      </a:r>
                      <a:endParaRPr lang="en-US" sz="2000" dirty="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a:latin typeface="Cambria" pitchFamily="18" charset="0"/>
                        </a:rPr>
                        <a:t>265</a:t>
                      </a:r>
                      <a:endParaRPr lang="en-US" sz="200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dirty="0">
                          <a:latin typeface="Cambria" pitchFamily="18" charset="0"/>
                        </a:rPr>
                        <a:t>271</a:t>
                      </a:r>
                      <a:endParaRPr lang="en-US" sz="2000" dirty="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dirty="0">
                          <a:latin typeface="Cambria" pitchFamily="18" charset="0"/>
                        </a:rPr>
                        <a:t>260</a:t>
                      </a:r>
                      <a:endParaRPr lang="en-US" sz="2000" dirty="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dirty="0">
                          <a:latin typeface="Cambria" pitchFamily="18" charset="0"/>
                        </a:rPr>
                        <a:t>306</a:t>
                      </a:r>
                      <a:endParaRPr lang="en-US" sz="2000" dirty="0">
                        <a:latin typeface="Cambria" pitchFamily="18" charset="0"/>
                        <a:ea typeface="Times New Roman"/>
                        <a:cs typeface="Times New Roman"/>
                      </a:endParaRPr>
                    </a:p>
                  </a:txBody>
                  <a:tcPr marL="68580" marR="68580" marT="0" marB="0"/>
                </a:tc>
              </a:tr>
              <a:tr h="672067">
                <a:tc>
                  <a:txBody>
                    <a:bodyPr/>
                    <a:lstStyle/>
                    <a:p>
                      <a:pPr marL="0" marR="0">
                        <a:lnSpc>
                          <a:spcPct val="115000"/>
                        </a:lnSpc>
                        <a:spcBef>
                          <a:spcPts val="0"/>
                        </a:spcBef>
                        <a:spcAft>
                          <a:spcPts val="0"/>
                        </a:spcAft>
                      </a:pPr>
                      <a:r>
                        <a:rPr lang="en-US" sz="2000" dirty="0">
                          <a:latin typeface="Cambria" pitchFamily="18" charset="0"/>
                        </a:rPr>
                        <a:t>Eastern complex</a:t>
                      </a:r>
                      <a:endParaRPr lang="en-US" sz="2000" dirty="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a:latin typeface="Cambria" pitchFamily="18" charset="0"/>
                        </a:rPr>
                        <a:t>336</a:t>
                      </a:r>
                      <a:endParaRPr lang="en-US" sz="200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dirty="0">
                          <a:latin typeface="Cambria" pitchFamily="18" charset="0"/>
                        </a:rPr>
                        <a:t>399</a:t>
                      </a:r>
                      <a:endParaRPr lang="en-US" sz="2000" dirty="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a:latin typeface="Cambria" pitchFamily="18" charset="0"/>
                        </a:rPr>
                        <a:t>392</a:t>
                      </a:r>
                      <a:endParaRPr lang="en-US" sz="2000">
                        <a:latin typeface="Cambria" pitchFamily="18" charset="0"/>
                        <a:ea typeface="Times New Roman"/>
                        <a:cs typeface="Times New Roman"/>
                      </a:endParaRPr>
                    </a:p>
                  </a:txBody>
                  <a:tcPr marL="68580" marR="68580" marT="0" marB="0"/>
                </a:tc>
                <a:tc>
                  <a:txBody>
                    <a:bodyPr/>
                    <a:lstStyle/>
                    <a:p>
                      <a:pPr marL="0" marR="0" algn="ctr">
                        <a:lnSpc>
                          <a:spcPct val="150000"/>
                        </a:lnSpc>
                        <a:spcBef>
                          <a:spcPts val="0"/>
                        </a:spcBef>
                        <a:spcAft>
                          <a:spcPts val="0"/>
                        </a:spcAft>
                      </a:pPr>
                      <a:r>
                        <a:rPr lang="en-US" sz="2000" dirty="0">
                          <a:latin typeface="Cambria" pitchFamily="18" charset="0"/>
                        </a:rPr>
                        <a:t>466</a:t>
                      </a:r>
                      <a:endParaRPr lang="en-US" sz="2000" dirty="0">
                        <a:latin typeface="Cambria" pitchFamily="18" charset="0"/>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400" dirty="0" smtClean="0">
                <a:latin typeface="Cambria" pitchFamily="18" charset="0"/>
              </a:rPr>
              <a:t>Table 3.2: Total number of registered vehicles and parking spaces</a:t>
            </a:r>
            <a:endParaRPr lang="en-US" sz="2400" dirty="0">
              <a:latin typeface="Cambria" pitchFamily="18" charset="0"/>
            </a:endParaRPr>
          </a:p>
        </p:txBody>
      </p:sp>
      <p:graphicFrame>
        <p:nvGraphicFramePr>
          <p:cNvPr id="4" name="Content Placeholder 3"/>
          <p:cNvGraphicFramePr>
            <a:graphicFrameLocks noGrp="1"/>
          </p:cNvGraphicFramePr>
          <p:nvPr>
            <p:ph idx="1"/>
          </p:nvPr>
        </p:nvGraphicFramePr>
        <p:xfrm>
          <a:off x="457200" y="1935163"/>
          <a:ext cx="8229600" cy="4008439"/>
        </p:xfrm>
        <a:graphic>
          <a:graphicData uri="http://schemas.openxmlformats.org/drawingml/2006/table">
            <a:tbl>
              <a:tblPr firstRow="1" bandRow="1">
                <a:tableStyleId>{0505E3EF-67EA-436B-97B2-0124C06EBD24}</a:tableStyleId>
              </a:tblPr>
              <a:tblGrid>
                <a:gridCol w="2743200"/>
                <a:gridCol w="2743200"/>
                <a:gridCol w="2743200"/>
              </a:tblGrid>
              <a:tr h="1201684">
                <a:tc>
                  <a:txBody>
                    <a:bodyPr/>
                    <a:lstStyle/>
                    <a:p>
                      <a:pPr marL="0" marR="0" algn="just">
                        <a:lnSpc>
                          <a:spcPct val="115000"/>
                        </a:lnSpc>
                        <a:spcBef>
                          <a:spcPts val="0"/>
                        </a:spcBef>
                        <a:spcAft>
                          <a:spcPts val="0"/>
                        </a:spcAft>
                      </a:pPr>
                      <a:r>
                        <a:rPr lang="en-US" sz="2000" dirty="0" smtClean="0">
                          <a:latin typeface="Cambria" pitchFamily="18" charset="0"/>
                        </a:rPr>
                        <a:t>Public</a:t>
                      </a:r>
                      <a:r>
                        <a:rPr lang="en-US" sz="2000" baseline="0" dirty="0" smtClean="0">
                          <a:latin typeface="Cambria" pitchFamily="18" charset="0"/>
                        </a:rPr>
                        <a:t>-</a:t>
                      </a:r>
                      <a:r>
                        <a:rPr lang="en-US" sz="2000" dirty="0" smtClean="0">
                          <a:latin typeface="Cambria" pitchFamily="18" charset="0"/>
                        </a:rPr>
                        <a:t>transport </a:t>
                      </a:r>
                      <a:r>
                        <a:rPr lang="en-US" sz="2000" dirty="0">
                          <a:latin typeface="Cambria" pitchFamily="18" charset="0"/>
                        </a:rPr>
                        <a:t>complex</a:t>
                      </a:r>
                      <a:endParaRPr lang="en-US" sz="2000" dirty="0">
                        <a:latin typeface="Cambria"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Cambria" pitchFamily="18" charset="0"/>
                        </a:rPr>
                        <a:t>Number of available parking spaces</a:t>
                      </a:r>
                      <a:endParaRPr lang="en-US" sz="2000">
                        <a:latin typeface="Cambria"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Cambria" pitchFamily="18" charset="0"/>
                        </a:rPr>
                        <a:t>Number of registered vehicles</a:t>
                      </a:r>
                      <a:endParaRPr lang="en-US" sz="2000">
                        <a:latin typeface="Cambria" pitchFamily="18" charset="0"/>
                        <a:ea typeface="Times New Roman"/>
                        <a:cs typeface="Times New Roman"/>
                      </a:endParaRPr>
                    </a:p>
                  </a:txBody>
                  <a:tcPr marL="68580" marR="68580" marT="0" marB="0"/>
                </a:tc>
              </a:tr>
              <a:tr h="935585">
                <a:tc>
                  <a:txBody>
                    <a:bodyPr/>
                    <a:lstStyle/>
                    <a:p>
                      <a:pPr marL="0" marR="0">
                        <a:lnSpc>
                          <a:spcPct val="115000"/>
                        </a:lnSpc>
                        <a:spcBef>
                          <a:spcPts val="0"/>
                        </a:spcBef>
                        <a:spcAft>
                          <a:spcPts val="0"/>
                        </a:spcAft>
                      </a:pPr>
                      <a:r>
                        <a:rPr lang="en-US" sz="2000" dirty="0">
                          <a:latin typeface="Cambria" pitchFamily="18" charset="0"/>
                        </a:rPr>
                        <a:t>Western complex serves cities</a:t>
                      </a:r>
                      <a:endParaRPr lang="en-US" sz="2000" dirty="0">
                        <a:latin typeface="Cambria"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latin typeface="Cambria" pitchFamily="18" charset="0"/>
                        </a:rPr>
                        <a:t>19</a:t>
                      </a:r>
                      <a:endParaRPr lang="en-US" sz="2000" dirty="0">
                        <a:latin typeface="Cambria"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Cambria" pitchFamily="18" charset="0"/>
                        </a:rPr>
                        <a:t>391</a:t>
                      </a:r>
                      <a:endParaRPr lang="en-US" sz="2000">
                        <a:latin typeface="Cambria" pitchFamily="18" charset="0"/>
                        <a:ea typeface="Times New Roman"/>
                        <a:cs typeface="Times New Roman"/>
                      </a:endParaRPr>
                    </a:p>
                  </a:txBody>
                  <a:tcPr marL="68580" marR="68580" marT="0" marB="0"/>
                </a:tc>
              </a:tr>
              <a:tr h="935585">
                <a:tc>
                  <a:txBody>
                    <a:bodyPr/>
                    <a:lstStyle/>
                    <a:p>
                      <a:pPr marL="0" marR="0">
                        <a:lnSpc>
                          <a:spcPct val="115000"/>
                        </a:lnSpc>
                        <a:spcBef>
                          <a:spcPts val="0"/>
                        </a:spcBef>
                        <a:spcAft>
                          <a:spcPts val="0"/>
                        </a:spcAft>
                      </a:pPr>
                      <a:r>
                        <a:rPr lang="en-US" sz="2000">
                          <a:latin typeface="Cambria" pitchFamily="18" charset="0"/>
                        </a:rPr>
                        <a:t>Western complex serves villages</a:t>
                      </a:r>
                      <a:endParaRPr lang="en-US" sz="2000">
                        <a:latin typeface="Cambria"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latin typeface="Cambria" pitchFamily="18" charset="0"/>
                        </a:rPr>
                        <a:t>39</a:t>
                      </a:r>
                      <a:endParaRPr lang="en-US" sz="2000" dirty="0">
                        <a:latin typeface="Cambria"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Cambria" pitchFamily="18" charset="0"/>
                        </a:rPr>
                        <a:t>146</a:t>
                      </a:r>
                      <a:endParaRPr lang="en-US" sz="2000">
                        <a:latin typeface="Cambria" pitchFamily="18" charset="0"/>
                        <a:ea typeface="Times New Roman"/>
                        <a:cs typeface="Times New Roman"/>
                      </a:endParaRPr>
                    </a:p>
                  </a:txBody>
                  <a:tcPr marL="68580" marR="68580" marT="0" marB="0"/>
                </a:tc>
              </a:tr>
              <a:tr h="935585">
                <a:tc>
                  <a:txBody>
                    <a:bodyPr/>
                    <a:lstStyle/>
                    <a:p>
                      <a:pPr marL="0" marR="0">
                        <a:lnSpc>
                          <a:spcPct val="115000"/>
                        </a:lnSpc>
                        <a:spcBef>
                          <a:spcPts val="0"/>
                        </a:spcBef>
                        <a:spcAft>
                          <a:spcPts val="0"/>
                        </a:spcAft>
                      </a:pPr>
                      <a:r>
                        <a:rPr lang="en-US" sz="2000">
                          <a:latin typeface="Cambria" pitchFamily="18" charset="0"/>
                        </a:rPr>
                        <a:t>Eastern complex</a:t>
                      </a:r>
                      <a:endParaRPr lang="en-US" sz="2000">
                        <a:latin typeface="Cambria"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latin typeface="Cambria" pitchFamily="18" charset="0"/>
                        </a:rPr>
                        <a:t>31</a:t>
                      </a:r>
                      <a:endParaRPr lang="en-US" sz="2000" dirty="0">
                        <a:latin typeface="Cambria"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latin typeface="Cambria" pitchFamily="18" charset="0"/>
                        </a:rPr>
                        <a:t>334</a:t>
                      </a:r>
                      <a:endParaRPr lang="en-US" sz="2000" dirty="0">
                        <a:latin typeface="Cambria" pitchFamily="18" charset="0"/>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899</TotalTime>
  <Words>1082</Words>
  <Application>Microsoft Office PowerPoint</Application>
  <PresentationFormat>On-screen Show (4:3)</PresentationFormat>
  <Paragraphs>225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Flow</vt:lpstr>
      <vt:lpstr>Inter- City Public Transport System for Nablus</vt:lpstr>
      <vt:lpstr>Introduction</vt:lpstr>
      <vt:lpstr>Slide 3</vt:lpstr>
      <vt:lpstr>Current Problems</vt:lpstr>
      <vt:lpstr>Objectives</vt:lpstr>
      <vt:lpstr>Data Collection Composition </vt:lpstr>
      <vt:lpstr>Slide 7</vt:lpstr>
      <vt:lpstr> Table 3.1: Total number of vehicles entering and leaving the complexes over two hours period </vt:lpstr>
      <vt:lpstr>Table 3.2: Total number of registered vehicles and parking spaces</vt:lpstr>
      <vt:lpstr>Solutions</vt:lpstr>
      <vt:lpstr>Reallocation the  complexes </vt:lpstr>
      <vt:lpstr>Slide 12</vt:lpstr>
      <vt:lpstr>Slide 13</vt:lpstr>
      <vt:lpstr>Slide 14</vt:lpstr>
      <vt:lpstr>Slide 15</vt:lpstr>
      <vt:lpstr>Internal Public Transport System</vt:lpstr>
      <vt:lpstr>International Systems of Internal Public Transportation</vt:lpstr>
      <vt:lpstr>Slide 18</vt:lpstr>
      <vt:lpstr>Slide 19</vt:lpstr>
      <vt:lpstr>Slide 20</vt:lpstr>
      <vt:lpstr>Why Tram?</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Project Constraints </vt:lpstr>
      <vt:lpstr>Slide 39</vt:lpstr>
      <vt:lpstr>Recommendations</vt:lpstr>
      <vt:lpstr>Slide 41</vt:lpstr>
      <vt:lpstr>Slide 42</vt:lpstr>
      <vt:lpstr>Slide 43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 City Public Transport System for Nablus</dc:title>
  <dc:creator>Alaa B.S. Shelbaia</dc:creator>
  <cp:lastModifiedBy>Al-Njoum</cp:lastModifiedBy>
  <cp:revision>105</cp:revision>
  <dcterms:created xsi:type="dcterms:W3CDTF">2012-01-19T17:42:30Z</dcterms:created>
  <dcterms:modified xsi:type="dcterms:W3CDTF">2012-01-24T11:15:12Z</dcterms:modified>
</cp:coreProperties>
</file>