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3" r:id="rId2"/>
    <p:sldId id="257" r:id="rId3"/>
    <p:sldId id="258" r:id="rId4"/>
    <p:sldId id="264" r:id="rId5"/>
    <p:sldId id="265" r:id="rId6"/>
    <p:sldId id="266" r:id="rId7"/>
    <p:sldId id="297" r:id="rId8"/>
    <p:sldId id="299" r:id="rId9"/>
    <p:sldId id="277" r:id="rId10"/>
    <p:sldId id="331" r:id="rId11"/>
    <p:sldId id="280" r:id="rId12"/>
    <p:sldId id="305" r:id="rId13"/>
    <p:sldId id="284" r:id="rId14"/>
    <p:sldId id="307" r:id="rId15"/>
    <p:sldId id="308" r:id="rId16"/>
    <p:sldId id="309" r:id="rId17"/>
    <p:sldId id="310" r:id="rId18"/>
    <p:sldId id="311" r:id="rId19"/>
    <p:sldId id="312" r:id="rId20"/>
    <p:sldId id="314" r:id="rId21"/>
    <p:sldId id="318" r:id="rId22"/>
    <p:sldId id="322" r:id="rId23"/>
    <p:sldId id="321" r:id="rId24"/>
    <p:sldId id="328" r:id="rId25"/>
    <p:sldId id="281" r:id="rId26"/>
    <p:sldId id="285" r:id="rId27"/>
    <p:sldId id="286" r:id="rId28"/>
    <p:sldId id="288" r:id="rId29"/>
    <p:sldId id="289" r:id="rId30"/>
    <p:sldId id="292" r:id="rId31"/>
    <p:sldId id="290" r:id="rId32"/>
    <p:sldId id="332" r:id="rId33"/>
    <p:sldId id="262" r:id="rId3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DF3"/>
    <a:srgbClr val="FDE4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niversity\canals\Dead%20sea%20(MASA)\arsad\jericho%20st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niversity\canals\Dead%20sea%20(MASA)\arsad\jericho%20stat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echnology%202000\Desktop\7sabaaaaa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echnology%202000\Desktop\predi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JO"/>
  <c:chart>
    <c:autoTitleDeleted val="1"/>
    <c:plotArea>
      <c:layout>
        <c:manualLayout>
          <c:layoutTarget val="inner"/>
          <c:xMode val="edge"/>
          <c:yMode val="edge"/>
          <c:x val="0.13193194435312791"/>
          <c:y val="4.6762288109314924E-2"/>
          <c:w val="0.83011091036883355"/>
          <c:h val="0.89340803696358273"/>
        </c:manualLayout>
      </c:layout>
      <c:scatterChart>
        <c:scatterStyle val="lineMarker"/>
        <c:ser>
          <c:idx val="0"/>
          <c:order val="0"/>
          <c:tx>
            <c:v>elevation</c:v>
          </c:tx>
          <c:marker>
            <c:symbol val="none"/>
          </c:marker>
          <c:xVal>
            <c:numRef>
              <c:f>ورقة3!$E$3:$E$136</c:f>
              <c:numCache>
                <c:formatCode>General</c:formatCode>
                <c:ptCount val="134"/>
                <c:pt idx="0">
                  <c:v>1861</c:v>
                </c:pt>
                <c:pt idx="1">
                  <c:v>1862</c:v>
                </c:pt>
                <c:pt idx="2">
                  <c:v>1863</c:v>
                </c:pt>
                <c:pt idx="3">
                  <c:v>1864</c:v>
                </c:pt>
                <c:pt idx="4">
                  <c:v>1865</c:v>
                </c:pt>
                <c:pt idx="5">
                  <c:v>1866</c:v>
                </c:pt>
                <c:pt idx="6">
                  <c:v>1867</c:v>
                </c:pt>
                <c:pt idx="7">
                  <c:v>1868</c:v>
                </c:pt>
                <c:pt idx="8">
                  <c:v>1869</c:v>
                </c:pt>
                <c:pt idx="9">
                  <c:v>1870</c:v>
                </c:pt>
                <c:pt idx="10">
                  <c:v>1871</c:v>
                </c:pt>
                <c:pt idx="11">
                  <c:v>1872</c:v>
                </c:pt>
                <c:pt idx="12">
                  <c:v>1873</c:v>
                </c:pt>
                <c:pt idx="13">
                  <c:v>1874</c:v>
                </c:pt>
                <c:pt idx="14">
                  <c:v>1875</c:v>
                </c:pt>
                <c:pt idx="15">
                  <c:v>1876</c:v>
                </c:pt>
                <c:pt idx="16">
                  <c:v>1877</c:v>
                </c:pt>
                <c:pt idx="17">
                  <c:v>1878</c:v>
                </c:pt>
                <c:pt idx="18">
                  <c:v>1879</c:v>
                </c:pt>
                <c:pt idx="19">
                  <c:v>1880</c:v>
                </c:pt>
                <c:pt idx="20">
                  <c:v>1881</c:v>
                </c:pt>
                <c:pt idx="21">
                  <c:v>1882</c:v>
                </c:pt>
                <c:pt idx="22">
                  <c:v>1883</c:v>
                </c:pt>
                <c:pt idx="23">
                  <c:v>1884</c:v>
                </c:pt>
                <c:pt idx="24">
                  <c:v>1885</c:v>
                </c:pt>
                <c:pt idx="25">
                  <c:v>1886</c:v>
                </c:pt>
                <c:pt idx="26">
                  <c:v>1887</c:v>
                </c:pt>
                <c:pt idx="27">
                  <c:v>1888</c:v>
                </c:pt>
                <c:pt idx="28">
                  <c:v>1889</c:v>
                </c:pt>
                <c:pt idx="29">
                  <c:v>1890</c:v>
                </c:pt>
                <c:pt idx="30">
                  <c:v>1891</c:v>
                </c:pt>
                <c:pt idx="31">
                  <c:v>1892</c:v>
                </c:pt>
                <c:pt idx="32">
                  <c:v>1893</c:v>
                </c:pt>
                <c:pt idx="33">
                  <c:v>1894</c:v>
                </c:pt>
                <c:pt idx="34">
                  <c:v>1895</c:v>
                </c:pt>
                <c:pt idx="35">
                  <c:v>1896</c:v>
                </c:pt>
                <c:pt idx="36">
                  <c:v>1897</c:v>
                </c:pt>
                <c:pt idx="37">
                  <c:v>1898</c:v>
                </c:pt>
                <c:pt idx="38">
                  <c:v>1899</c:v>
                </c:pt>
                <c:pt idx="39">
                  <c:v>1900</c:v>
                </c:pt>
                <c:pt idx="40">
                  <c:v>1901</c:v>
                </c:pt>
                <c:pt idx="41">
                  <c:v>1902</c:v>
                </c:pt>
                <c:pt idx="42">
                  <c:v>1903</c:v>
                </c:pt>
                <c:pt idx="43">
                  <c:v>1904</c:v>
                </c:pt>
                <c:pt idx="44">
                  <c:v>1905</c:v>
                </c:pt>
                <c:pt idx="45">
                  <c:v>1906</c:v>
                </c:pt>
                <c:pt idx="46">
                  <c:v>1907</c:v>
                </c:pt>
                <c:pt idx="47">
                  <c:v>1908</c:v>
                </c:pt>
                <c:pt idx="48">
                  <c:v>1909</c:v>
                </c:pt>
                <c:pt idx="49">
                  <c:v>1910</c:v>
                </c:pt>
                <c:pt idx="50">
                  <c:v>1911</c:v>
                </c:pt>
                <c:pt idx="51">
                  <c:v>1912</c:v>
                </c:pt>
                <c:pt idx="52">
                  <c:v>1913</c:v>
                </c:pt>
                <c:pt idx="53">
                  <c:v>1914</c:v>
                </c:pt>
                <c:pt idx="54">
                  <c:v>1915</c:v>
                </c:pt>
                <c:pt idx="55">
                  <c:v>1916</c:v>
                </c:pt>
                <c:pt idx="56">
                  <c:v>1917</c:v>
                </c:pt>
                <c:pt idx="57">
                  <c:v>1918</c:v>
                </c:pt>
                <c:pt idx="58">
                  <c:v>1919</c:v>
                </c:pt>
                <c:pt idx="59">
                  <c:v>1920</c:v>
                </c:pt>
                <c:pt idx="60">
                  <c:v>1921</c:v>
                </c:pt>
                <c:pt idx="61">
                  <c:v>1922</c:v>
                </c:pt>
                <c:pt idx="62">
                  <c:v>1923</c:v>
                </c:pt>
                <c:pt idx="63">
                  <c:v>1924</c:v>
                </c:pt>
                <c:pt idx="64">
                  <c:v>1925</c:v>
                </c:pt>
                <c:pt idx="65">
                  <c:v>1926</c:v>
                </c:pt>
                <c:pt idx="66">
                  <c:v>1927</c:v>
                </c:pt>
                <c:pt idx="67">
                  <c:v>1928</c:v>
                </c:pt>
                <c:pt idx="68">
                  <c:v>1929</c:v>
                </c:pt>
                <c:pt idx="69">
                  <c:v>1930</c:v>
                </c:pt>
                <c:pt idx="70">
                  <c:v>1931</c:v>
                </c:pt>
                <c:pt idx="71">
                  <c:v>1932</c:v>
                </c:pt>
                <c:pt idx="72">
                  <c:v>1933</c:v>
                </c:pt>
                <c:pt idx="73">
                  <c:v>1934</c:v>
                </c:pt>
                <c:pt idx="74">
                  <c:v>1935</c:v>
                </c:pt>
                <c:pt idx="75">
                  <c:v>1936</c:v>
                </c:pt>
                <c:pt idx="76">
                  <c:v>1937</c:v>
                </c:pt>
                <c:pt idx="77">
                  <c:v>1938</c:v>
                </c:pt>
                <c:pt idx="78">
                  <c:v>1939</c:v>
                </c:pt>
                <c:pt idx="79">
                  <c:v>1940</c:v>
                </c:pt>
                <c:pt idx="80">
                  <c:v>1941</c:v>
                </c:pt>
                <c:pt idx="81">
                  <c:v>1942</c:v>
                </c:pt>
                <c:pt idx="82">
                  <c:v>1943</c:v>
                </c:pt>
                <c:pt idx="83">
                  <c:v>1944</c:v>
                </c:pt>
                <c:pt idx="84">
                  <c:v>1945</c:v>
                </c:pt>
                <c:pt idx="85">
                  <c:v>1946</c:v>
                </c:pt>
                <c:pt idx="86">
                  <c:v>1947</c:v>
                </c:pt>
                <c:pt idx="87">
                  <c:v>1948</c:v>
                </c:pt>
                <c:pt idx="88">
                  <c:v>1949</c:v>
                </c:pt>
                <c:pt idx="89">
                  <c:v>1950</c:v>
                </c:pt>
                <c:pt idx="90">
                  <c:v>1951</c:v>
                </c:pt>
                <c:pt idx="91">
                  <c:v>1952</c:v>
                </c:pt>
                <c:pt idx="92">
                  <c:v>1953</c:v>
                </c:pt>
                <c:pt idx="93">
                  <c:v>1954</c:v>
                </c:pt>
                <c:pt idx="94">
                  <c:v>1955</c:v>
                </c:pt>
                <c:pt idx="95">
                  <c:v>1956</c:v>
                </c:pt>
                <c:pt idx="96">
                  <c:v>1957</c:v>
                </c:pt>
                <c:pt idx="97">
                  <c:v>1958</c:v>
                </c:pt>
                <c:pt idx="98">
                  <c:v>1959</c:v>
                </c:pt>
                <c:pt idx="99">
                  <c:v>1960</c:v>
                </c:pt>
                <c:pt idx="100">
                  <c:v>1961</c:v>
                </c:pt>
                <c:pt idx="101">
                  <c:v>1962</c:v>
                </c:pt>
                <c:pt idx="102">
                  <c:v>1963</c:v>
                </c:pt>
                <c:pt idx="103">
                  <c:v>1964</c:v>
                </c:pt>
                <c:pt idx="104">
                  <c:v>1965</c:v>
                </c:pt>
                <c:pt idx="105">
                  <c:v>1966</c:v>
                </c:pt>
                <c:pt idx="106">
                  <c:v>1967</c:v>
                </c:pt>
                <c:pt idx="107">
                  <c:v>1968</c:v>
                </c:pt>
                <c:pt idx="108">
                  <c:v>1969</c:v>
                </c:pt>
                <c:pt idx="109">
                  <c:v>1970</c:v>
                </c:pt>
                <c:pt idx="110">
                  <c:v>1971</c:v>
                </c:pt>
                <c:pt idx="111">
                  <c:v>1972</c:v>
                </c:pt>
                <c:pt idx="112">
                  <c:v>1973</c:v>
                </c:pt>
                <c:pt idx="113">
                  <c:v>1974</c:v>
                </c:pt>
                <c:pt idx="114">
                  <c:v>1975</c:v>
                </c:pt>
                <c:pt idx="115">
                  <c:v>1976</c:v>
                </c:pt>
                <c:pt idx="116">
                  <c:v>1977</c:v>
                </c:pt>
                <c:pt idx="117">
                  <c:v>1978</c:v>
                </c:pt>
                <c:pt idx="118">
                  <c:v>1979</c:v>
                </c:pt>
                <c:pt idx="119">
                  <c:v>1980</c:v>
                </c:pt>
                <c:pt idx="120">
                  <c:v>1981</c:v>
                </c:pt>
                <c:pt idx="121">
                  <c:v>1982</c:v>
                </c:pt>
                <c:pt idx="122">
                  <c:v>1983</c:v>
                </c:pt>
                <c:pt idx="123">
                  <c:v>1984</c:v>
                </c:pt>
                <c:pt idx="124">
                  <c:v>1985</c:v>
                </c:pt>
                <c:pt idx="125">
                  <c:v>1986</c:v>
                </c:pt>
                <c:pt idx="126">
                  <c:v>1987</c:v>
                </c:pt>
                <c:pt idx="127">
                  <c:v>1988</c:v>
                </c:pt>
                <c:pt idx="128">
                  <c:v>1989</c:v>
                </c:pt>
                <c:pt idx="129">
                  <c:v>1990</c:v>
                </c:pt>
                <c:pt idx="130">
                  <c:v>1991</c:v>
                </c:pt>
                <c:pt idx="131">
                  <c:v>1992</c:v>
                </c:pt>
                <c:pt idx="132">
                  <c:v>1993</c:v>
                </c:pt>
                <c:pt idx="133">
                  <c:v>1994</c:v>
                </c:pt>
              </c:numCache>
            </c:numRef>
          </c:xVal>
          <c:yVal>
            <c:numRef>
              <c:f>ورقة3!$F$3:$F$136</c:f>
              <c:numCache>
                <c:formatCode>General</c:formatCode>
                <c:ptCount val="134"/>
                <c:pt idx="0">
                  <c:v>-396.28</c:v>
                </c:pt>
                <c:pt idx="1">
                  <c:v>-395.33</c:v>
                </c:pt>
                <c:pt idx="2">
                  <c:v>-394.88</c:v>
                </c:pt>
                <c:pt idx="3">
                  <c:v>-394.28</c:v>
                </c:pt>
                <c:pt idx="4">
                  <c:v>-394.28</c:v>
                </c:pt>
                <c:pt idx="5">
                  <c:v>-395.33</c:v>
                </c:pt>
                <c:pt idx="6">
                  <c:v>-396.53</c:v>
                </c:pt>
                <c:pt idx="7">
                  <c:v>-396.03</c:v>
                </c:pt>
                <c:pt idx="8">
                  <c:v>-395.22999999999894</c:v>
                </c:pt>
                <c:pt idx="9">
                  <c:v>-395.28</c:v>
                </c:pt>
                <c:pt idx="10">
                  <c:v>-396.53</c:v>
                </c:pt>
                <c:pt idx="11">
                  <c:v>-396.53</c:v>
                </c:pt>
                <c:pt idx="12">
                  <c:v>-395.78</c:v>
                </c:pt>
                <c:pt idx="13">
                  <c:v>-396.83</c:v>
                </c:pt>
                <c:pt idx="14">
                  <c:v>-395.83</c:v>
                </c:pt>
                <c:pt idx="15">
                  <c:v>-395.42999999999893</c:v>
                </c:pt>
                <c:pt idx="16">
                  <c:v>-395.13</c:v>
                </c:pt>
                <c:pt idx="17">
                  <c:v>-394.92999999999893</c:v>
                </c:pt>
                <c:pt idx="18">
                  <c:v>-394.83</c:v>
                </c:pt>
                <c:pt idx="19">
                  <c:v>-395.03</c:v>
                </c:pt>
                <c:pt idx="20">
                  <c:v>-395.33</c:v>
                </c:pt>
                <c:pt idx="21">
                  <c:v>-396.22999999999894</c:v>
                </c:pt>
                <c:pt idx="22">
                  <c:v>-390.78</c:v>
                </c:pt>
                <c:pt idx="23">
                  <c:v>-396.13</c:v>
                </c:pt>
                <c:pt idx="24">
                  <c:v>-395.42999999999893</c:v>
                </c:pt>
                <c:pt idx="25">
                  <c:v>-394.63</c:v>
                </c:pt>
                <c:pt idx="26">
                  <c:v>-394.03</c:v>
                </c:pt>
                <c:pt idx="27">
                  <c:v>-393.72999999999894</c:v>
                </c:pt>
                <c:pt idx="28">
                  <c:v>-393.63</c:v>
                </c:pt>
                <c:pt idx="29">
                  <c:v>-393.42999999999893</c:v>
                </c:pt>
                <c:pt idx="30">
                  <c:v>-392.92999999999893</c:v>
                </c:pt>
                <c:pt idx="31">
                  <c:v>-392.53</c:v>
                </c:pt>
                <c:pt idx="32">
                  <c:v>-392.28</c:v>
                </c:pt>
                <c:pt idx="33">
                  <c:v>-391.63</c:v>
                </c:pt>
                <c:pt idx="34">
                  <c:v>-389.72999999999894</c:v>
                </c:pt>
                <c:pt idx="35">
                  <c:v>-388.72999999999894</c:v>
                </c:pt>
                <c:pt idx="36">
                  <c:v>-389.03</c:v>
                </c:pt>
                <c:pt idx="37">
                  <c:v>-389.28</c:v>
                </c:pt>
                <c:pt idx="38">
                  <c:v>-389.28</c:v>
                </c:pt>
                <c:pt idx="39">
                  <c:v>-390.33</c:v>
                </c:pt>
                <c:pt idx="40">
                  <c:v>-391.38</c:v>
                </c:pt>
                <c:pt idx="41">
                  <c:v>-390.97999999999894</c:v>
                </c:pt>
                <c:pt idx="42">
                  <c:v>-390.92999999999893</c:v>
                </c:pt>
                <c:pt idx="43">
                  <c:v>-391.33</c:v>
                </c:pt>
                <c:pt idx="44">
                  <c:v>-391.22999999999894</c:v>
                </c:pt>
                <c:pt idx="45">
                  <c:v>-390.63</c:v>
                </c:pt>
                <c:pt idx="46">
                  <c:v>-390.63</c:v>
                </c:pt>
                <c:pt idx="47">
                  <c:v>-390.53</c:v>
                </c:pt>
                <c:pt idx="48">
                  <c:v>-390.33</c:v>
                </c:pt>
                <c:pt idx="49">
                  <c:v>-390.18</c:v>
                </c:pt>
                <c:pt idx="50">
                  <c:v>-390.13</c:v>
                </c:pt>
                <c:pt idx="51">
                  <c:v>-390.03</c:v>
                </c:pt>
                <c:pt idx="52">
                  <c:v>-390.18</c:v>
                </c:pt>
                <c:pt idx="53">
                  <c:v>-389.83</c:v>
                </c:pt>
                <c:pt idx="54">
                  <c:v>-389.83</c:v>
                </c:pt>
                <c:pt idx="55">
                  <c:v>-389.92999999999893</c:v>
                </c:pt>
                <c:pt idx="56">
                  <c:v>-390.03</c:v>
                </c:pt>
                <c:pt idx="57">
                  <c:v>-389.78</c:v>
                </c:pt>
                <c:pt idx="58">
                  <c:v>-389.63</c:v>
                </c:pt>
                <c:pt idx="59">
                  <c:v>-389.63</c:v>
                </c:pt>
                <c:pt idx="60">
                  <c:v>-389.72999999999894</c:v>
                </c:pt>
                <c:pt idx="61">
                  <c:v>-389.63</c:v>
                </c:pt>
                <c:pt idx="62">
                  <c:v>-389.83</c:v>
                </c:pt>
                <c:pt idx="63">
                  <c:v>-390.22999999999894</c:v>
                </c:pt>
                <c:pt idx="64">
                  <c:v>-390.33</c:v>
                </c:pt>
                <c:pt idx="65">
                  <c:v>-390.33</c:v>
                </c:pt>
                <c:pt idx="66">
                  <c:v>-390.42999999999893</c:v>
                </c:pt>
                <c:pt idx="67">
                  <c:v>-390.53</c:v>
                </c:pt>
                <c:pt idx="68">
                  <c:v>-389.83</c:v>
                </c:pt>
                <c:pt idx="69">
                  <c:v>-390.08</c:v>
                </c:pt>
                <c:pt idx="70">
                  <c:v>-390.17</c:v>
                </c:pt>
                <c:pt idx="71">
                  <c:v>-390.72999999999894</c:v>
                </c:pt>
                <c:pt idx="72">
                  <c:v>-391.45</c:v>
                </c:pt>
                <c:pt idx="73">
                  <c:v>-391.95</c:v>
                </c:pt>
                <c:pt idx="74">
                  <c:v>-392.02</c:v>
                </c:pt>
                <c:pt idx="75">
                  <c:v>-392.53</c:v>
                </c:pt>
                <c:pt idx="76">
                  <c:v>-392.86</c:v>
                </c:pt>
                <c:pt idx="77">
                  <c:v>-392.7</c:v>
                </c:pt>
                <c:pt idx="78">
                  <c:v>-392.67</c:v>
                </c:pt>
                <c:pt idx="79">
                  <c:v>-392.75</c:v>
                </c:pt>
                <c:pt idx="80">
                  <c:v>-392.90999999999963</c:v>
                </c:pt>
                <c:pt idx="81">
                  <c:v>-392.92999999999893</c:v>
                </c:pt>
                <c:pt idx="82">
                  <c:v>-392.57</c:v>
                </c:pt>
                <c:pt idx="83">
                  <c:v>-392.67</c:v>
                </c:pt>
                <c:pt idx="84">
                  <c:v>-391.76</c:v>
                </c:pt>
                <c:pt idx="85">
                  <c:v>-391.92999999999893</c:v>
                </c:pt>
                <c:pt idx="86">
                  <c:v>-392.45</c:v>
                </c:pt>
                <c:pt idx="87">
                  <c:v>-392.9</c:v>
                </c:pt>
                <c:pt idx="88">
                  <c:v>-392.03</c:v>
                </c:pt>
                <c:pt idx="89">
                  <c:v>-392.28999999999894</c:v>
                </c:pt>
                <c:pt idx="90">
                  <c:v>-392.86</c:v>
                </c:pt>
                <c:pt idx="91">
                  <c:v>-392.67</c:v>
                </c:pt>
                <c:pt idx="92">
                  <c:v>-392.78</c:v>
                </c:pt>
                <c:pt idx="93">
                  <c:v>-392.32</c:v>
                </c:pt>
                <c:pt idx="94">
                  <c:v>-392.87</c:v>
                </c:pt>
                <c:pt idx="95">
                  <c:v>-392.96999999999969</c:v>
                </c:pt>
                <c:pt idx="96">
                  <c:v>-393.18</c:v>
                </c:pt>
                <c:pt idx="97">
                  <c:v>-393.63</c:v>
                </c:pt>
                <c:pt idx="98">
                  <c:v>-394.25</c:v>
                </c:pt>
                <c:pt idx="99">
                  <c:v>-394.96999999999969</c:v>
                </c:pt>
                <c:pt idx="100">
                  <c:v>-395.46999999999969</c:v>
                </c:pt>
                <c:pt idx="101">
                  <c:v>-395.83</c:v>
                </c:pt>
                <c:pt idx="102">
                  <c:v>-396.36</c:v>
                </c:pt>
                <c:pt idx="103">
                  <c:v>-396.13</c:v>
                </c:pt>
                <c:pt idx="104">
                  <c:v>-395.97999999999894</c:v>
                </c:pt>
                <c:pt idx="105">
                  <c:v>-396.68</c:v>
                </c:pt>
                <c:pt idx="106">
                  <c:v>-396.63</c:v>
                </c:pt>
                <c:pt idx="107">
                  <c:v>-396.68</c:v>
                </c:pt>
                <c:pt idx="108">
                  <c:v>-395.95</c:v>
                </c:pt>
                <c:pt idx="109">
                  <c:v>-396.44</c:v>
                </c:pt>
                <c:pt idx="110">
                  <c:v>-396.53</c:v>
                </c:pt>
                <c:pt idx="111">
                  <c:v>-396.77</c:v>
                </c:pt>
                <c:pt idx="112">
                  <c:v>-397.67</c:v>
                </c:pt>
                <c:pt idx="113">
                  <c:v>-397.76</c:v>
                </c:pt>
                <c:pt idx="114">
                  <c:v>-398.35</c:v>
                </c:pt>
                <c:pt idx="115">
                  <c:v>-396.9</c:v>
                </c:pt>
                <c:pt idx="116">
                  <c:v>-402</c:v>
                </c:pt>
                <c:pt idx="117">
                  <c:v>-400</c:v>
                </c:pt>
                <c:pt idx="118">
                  <c:v>-401</c:v>
                </c:pt>
                <c:pt idx="119">
                  <c:v>-400</c:v>
                </c:pt>
                <c:pt idx="120">
                  <c:v>-400.02</c:v>
                </c:pt>
                <c:pt idx="121">
                  <c:v>-400.67</c:v>
                </c:pt>
                <c:pt idx="122">
                  <c:v>-401.46999999999969</c:v>
                </c:pt>
                <c:pt idx="123">
                  <c:v>-402.46</c:v>
                </c:pt>
                <c:pt idx="124">
                  <c:v>-403.22999999999894</c:v>
                </c:pt>
                <c:pt idx="125">
                  <c:v>-404</c:v>
                </c:pt>
                <c:pt idx="126">
                  <c:v>-404.77</c:v>
                </c:pt>
                <c:pt idx="127">
                  <c:v>-405</c:v>
                </c:pt>
                <c:pt idx="128">
                  <c:v>-406.69</c:v>
                </c:pt>
                <c:pt idx="129">
                  <c:v>-407.68</c:v>
                </c:pt>
                <c:pt idx="130">
                  <c:v>-408.48999999999899</c:v>
                </c:pt>
                <c:pt idx="131">
                  <c:v>-407.3</c:v>
                </c:pt>
                <c:pt idx="132">
                  <c:v>-407.7</c:v>
                </c:pt>
                <c:pt idx="133">
                  <c:v>-408.97999999999894</c:v>
                </c:pt>
              </c:numCache>
            </c:numRef>
          </c:yVal>
        </c:ser>
        <c:axId val="114941952"/>
        <c:axId val="114943872"/>
      </c:scatterChart>
      <c:valAx>
        <c:axId val="114941952"/>
        <c:scaling>
          <c:orientation val="minMax"/>
        </c:scaling>
        <c:axPos val="b"/>
        <c:majorGridlines/>
        <c:minorGridlines/>
        <c:title>
          <c:tx>
            <c:rich>
              <a:bodyPr/>
              <a:lstStyle/>
              <a:p>
                <a:pPr>
                  <a:defRPr/>
                </a:pPr>
                <a:r>
                  <a:rPr lang="en-US"/>
                  <a:t>years</a:t>
                </a:r>
                <a:endParaRPr lang="ar-JO"/>
              </a:p>
            </c:rich>
          </c:tx>
          <c:layout/>
        </c:title>
        <c:numFmt formatCode="General" sourceLinked="1"/>
        <c:tickLblPos val="nextTo"/>
        <c:crossAx val="114943872"/>
        <c:crosses val="autoZero"/>
        <c:crossBetween val="midCat"/>
      </c:valAx>
      <c:valAx>
        <c:axId val="114943872"/>
        <c:scaling>
          <c:orientation val="minMax"/>
        </c:scaling>
        <c:axPos val="l"/>
        <c:majorGridlines/>
        <c:minorGridlines/>
        <c:title>
          <c:tx>
            <c:rich>
              <a:bodyPr/>
              <a:lstStyle/>
              <a:p>
                <a:pPr>
                  <a:defRPr/>
                </a:pPr>
                <a:r>
                  <a:rPr lang="en-US"/>
                  <a:t>Elevations</a:t>
                </a:r>
              </a:p>
            </c:rich>
          </c:tx>
          <c:layout/>
        </c:title>
        <c:numFmt formatCode="General" sourceLinked="1"/>
        <c:tickLblPos val="nextTo"/>
        <c:crossAx val="114941952"/>
        <c:crosses val="autoZero"/>
        <c:crossBetween val="midCat"/>
      </c:valAx>
    </c:plotArea>
    <c:plotVisOnly val="1"/>
    <c:dispBlanksAs val="zero"/>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ar-J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JO"/>
  <c:chart>
    <c:title>
      <c:tx>
        <c:rich>
          <a:bodyPr/>
          <a:lstStyle/>
          <a:p>
            <a:pPr>
              <a:defRPr/>
            </a:pPr>
            <a:r>
              <a:rPr lang="en-US" sz="1400" b="0"/>
              <a:t>Flow from Jordan river m³/yr</a:t>
            </a:r>
          </a:p>
        </c:rich>
      </c:tx>
      <c:layout/>
    </c:title>
    <c:plotArea>
      <c:layout/>
      <c:lineChart>
        <c:grouping val="stacked"/>
        <c:ser>
          <c:idx val="0"/>
          <c:order val="0"/>
          <c:tx>
            <c:strRef>
              <c:f>ورقة5!$B$3</c:f>
              <c:strCache>
                <c:ptCount val="1"/>
                <c:pt idx="0">
                  <c:v>Flow from Jordan river m^3/year</c:v>
                </c:pt>
              </c:strCache>
            </c:strRef>
          </c:tx>
          <c:marker>
            <c:symbol val="none"/>
          </c:marker>
          <c:cat>
            <c:numRef>
              <c:f>ورقة5!$A$4:$A$8</c:f>
              <c:numCache>
                <c:formatCode>General</c:formatCode>
                <c:ptCount val="5"/>
                <c:pt idx="0">
                  <c:v>1948</c:v>
                </c:pt>
                <c:pt idx="1">
                  <c:v>1967</c:v>
                </c:pt>
                <c:pt idx="2">
                  <c:v>1982</c:v>
                </c:pt>
                <c:pt idx="3">
                  <c:v>1990</c:v>
                </c:pt>
                <c:pt idx="4">
                  <c:v>2003</c:v>
                </c:pt>
              </c:numCache>
            </c:numRef>
          </c:cat>
          <c:val>
            <c:numRef>
              <c:f>ورقة5!$B$4:$B$8</c:f>
              <c:numCache>
                <c:formatCode>General</c:formatCode>
                <c:ptCount val="5"/>
                <c:pt idx="0">
                  <c:v>1600</c:v>
                </c:pt>
                <c:pt idx="1">
                  <c:v>700</c:v>
                </c:pt>
                <c:pt idx="2">
                  <c:v>500</c:v>
                </c:pt>
                <c:pt idx="3">
                  <c:v>150</c:v>
                </c:pt>
                <c:pt idx="4">
                  <c:v>75</c:v>
                </c:pt>
              </c:numCache>
            </c:numRef>
          </c:val>
        </c:ser>
        <c:marker val="1"/>
        <c:axId val="115552640"/>
        <c:axId val="115554560"/>
      </c:lineChart>
      <c:catAx>
        <c:axId val="115552640"/>
        <c:scaling>
          <c:orientation val="maxMin"/>
        </c:scaling>
        <c:axPos val="b"/>
        <c:majorGridlines/>
        <c:minorGridlines/>
        <c:title>
          <c:tx>
            <c:rich>
              <a:bodyPr/>
              <a:lstStyle/>
              <a:p>
                <a:pPr>
                  <a:defRPr/>
                </a:pPr>
                <a:r>
                  <a:rPr lang="en-US"/>
                  <a:t>years</a:t>
                </a:r>
                <a:endParaRPr lang="ar-JO"/>
              </a:p>
            </c:rich>
          </c:tx>
          <c:layout/>
        </c:title>
        <c:numFmt formatCode="General" sourceLinked="1"/>
        <c:tickLblPos val="nextTo"/>
        <c:crossAx val="115554560"/>
        <c:crosses val="autoZero"/>
        <c:auto val="1"/>
        <c:lblAlgn val="ctr"/>
        <c:lblOffset val="100"/>
      </c:catAx>
      <c:valAx>
        <c:axId val="115554560"/>
        <c:scaling>
          <c:orientation val="minMax"/>
        </c:scaling>
        <c:axPos val="r"/>
        <c:majorGridlines/>
        <c:minorGridlines/>
        <c:title>
          <c:tx>
            <c:rich>
              <a:bodyPr rot="0" vert="horz"/>
              <a:lstStyle/>
              <a:p>
                <a:pPr>
                  <a:defRPr/>
                </a:pPr>
                <a:r>
                  <a:rPr lang="en-US"/>
                  <a:t>JR flow </a:t>
                </a:r>
                <a:endParaRPr lang="ar-JO"/>
              </a:p>
            </c:rich>
          </c:tx>
          <c:layout/>
        </c:title>
        <c:numFmt formatCode="General" sourceLinked="1"/>
        <c:tickLblPos val="nextTo"/>
        <c:crossAx val="115552640"/>
        <c:crosses val="autoZero"/>
        <c:crossBetween val="between"/>
      </c:valAx>
    </c:plotArea>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ar-J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JO"/>
  <c:chart>
    <c:title>
      <c:tx>
        <c:rich>
          <a:bodyPr/>
          <a:lstStyle/>
          <a:p>
            <a:pPr>
              <a:defRPr/>
            </a:pPr>
            <a:r>
              <a:rPr lang="en-US" sz="1400" b="0"/>
              <a:t>DS Area Vs. Elevation</a:t>
            </a:r>
            <a:endParaRPr lang="ar-JO" sz="1400" b="0"/>
          </a:p>
        </c:rich>
      </c:tx>
      <c:layout>
        <c:manualLayout>
          <c:xMode val="edge"/>
          <c:yMode val="edge"/>
          <c:x val="0.27974508000403053"/>
          <c:y val="2.31435637586162E-2"/>
        </c:manualLayout>
      </c:layout>
    </c:title>
    <c:plotArea>
      <c:layout/>
      <c:scatterChart>
        <c:scatterStyle val="lineMarker"/>
        <c:ser>
          <c:idx val="0"/>
          <c:order val="0"/>
          <c:marker>
            <c:symbol val="none"/>
          </c:marker>
          <c:xVal>
            <c:numRef>
              <c:f>ورقة1!$L$4:$L$11</c:f>
              <c:numCache>
                <c:formatCode>General</c:formatCode>
                <c:ptCount val="8"/>
                <c:pt idx="0">
                  <c:v>-330</c:v>
                </c:pt>
                <c:pt idx="1">
                  <c:v>-370</c:v>
                </c:pt>
                <c:pt idx="2">
                  <c:v>-395</c:v>
                </c:pt>
                <c:pt idx="3">
                  <c:v>-402</c:v>
                </c:pt>
                <c:pt idx="4">
                  <c:v>-403</c:v>
                </c:pt>
                <c:pt idx="5">
                  <c:v>-405</c:v>
                </c:pt>
                <c:pt idx="6">
                  <c:v>-417</c:v>
                </c:pt>
                <c:pt idx="7">
                  <c:v>-420</c:v>
                </c:pt>
              </c:numCache>
            </c:numRef>
          </c:xVal>
          <c:yVal>
            <c:numRef>
              <c:f>ورقة1!$K$4:$K$11</c:f>
              <c:numCache>
                <c:formatCode>General</c:formatCode>
                <c:ptCount val="8"/>
                <c:pt idx="0">
                  <c:v>1440</c:v>
                </c:pt>
                <c:pt idx="1">
                  <c:v>1173</c:v>
                </c:pt>
                <c:pt idx="2">
                  <c:v>1000</c:v>
                </c:pt>
                <c:pt idx="3">
                  <c:v>860</c:v>
                </c:pt>
                <c:pt idx="4">
                  <c:v>800</c:v>
                </c:pt>
                <c:pt idx="5">
                  <c:v>740</c:v>
                </c:pt>
                <c:pt idx="6">
                  <c:v>660</c:v>
                </c:pt>
                <c:pt idx="7">
                  <c:v>640</c:v>
                </c:pt>
              </c:numCache>
            </c:numRef>
          </c:yVal>
        </c:ser>
        <c:axId val="115572096"/>
        <c:axId val="115598848"/>
      </c:scatterChart>
      <c:valAx>
        <c:axId val="115572096"/>
        <c:scaling>
          <c:orientation val="maxMin"/>
          <c:max val="-300"/>
        </c:scaling>
        <c:axPos val="b"/>
        <c:majorGridlines/>
        <c:minorGridlines/>
        <c:title>
          <c:tx>
            <c:rich>
              <a:bodyPr/>
              <a:lstStyle/>
              <a:p>
                <a:pPr>
                  <a:defRPr/>
                </a:pPr>
                <a:r>
                  <a:rPr lang="en-US"/>
                  <a:t>Elevation m</a:t>
                </a:r>
              </a:p>
            </c:rich>
          </c:tx>
          <c:layout/>
        </c:title>
        <c:numFmt formatCode="General" sourceLinked="1"/>
        <c:tickLblPos val="nextTo"/>
        <c:crossAx val="115598848"/>
        <c:crosses val="autoZero"/>
        <c:crossBetween val="midCat"/>
      </c:valAx>
      <c:valAx>
        <c:axId val="115598848"/>
        <c:scaling>
          <c:orientation val="minMax"/>
          <c:min val="400"/>
        </c:scaling>
        <c:axPos val="r"/>
        <c:majorGridlines/>
        <c:minorGridlines/>
        <c:title>
          <c:tx>
            <c:rich>
              <a:bodyPr/>
              <a:lstStyle/>
              <a:p>
                <a:pPr>
                  <a:defRPr/>
                </a:pPr>
                <a:r>
                  <a:rPr lang="en-US"/>
                  <a:t>Area km²</a:t>
                </a:r>
              </a:p>
            </c:rich>
          </c:tx>
          <c:layout/>
        </c:title>
        <c:numFmt formatCode="General" sourceLinked="1"/>
        <c:tickLblPos val="nextTo"/>
        <c:crossAx val="115572096"/>
        <c:crosses val="autoZero"/>
        <c:crossBetween val="midCat"/>
      </c:valAx>
    </c:plotArea>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ar-J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JO"/>
  <c:chart>
    <c:title>
      <c:tx>
        <c:rich>
          <a:bodyPr/>
          <a:lstStyle/>
          <a:p>
            <a:pPr>
              <a:defRPr/>
            </a:pPr>
            <a:r>
              <a:rPr lang="en-US" sz="1200" b="0"/>
              <a:t>Dead Sea`s elevation from 1990-2010</a:t>
            </a:r>
            <a:endParaRPr lang="ar-JO" sz="1200" b="0"/>
          </a:p>
        </c:rich>
      </c:tx>
      <c:layout>
        <c:manualLayout>
          <c:xMode val="edge"/>
          <c:yMode val="edge"/>
          <c:x val="0.18225000000000019"/>
          <c:y val="4.8484734642314113E-2"/>
        </c:manualLayout>
      </c:layout>
    </c:title>
    <c:plotArea>
      <c:layout/>
      <c:scatterChart>
        <c:scatterStyle val="lineMarker"/>
        <c:ser>
          <c:idx val="0"/>
          <c:order val="0"/>
          <c:marker>
            <c:symbol val="none"/>
          </c:marker>
          <c:trendline>
            <c:trendlineType val="linear"/>
            <c:dispRSqr val="1"/>
            <c:dispEq val="1"/>
            <c:trendlineLbl>
              <c:layout/>
              <c:numFmt formatCode="General" sourceLinked="0"/>
            </c:trendlineLbl>
          </c:trendline>
          <c:xVal>
            <c:numRef>
              <c:f>ورقة2!$D$4:$D$19</c:f>
              <c:numCache>
                <c:formatCode>General</c:formatCode>
                <c:ptCount val="1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2005</c:v>
                </c:pt>
                <c:pt idx="15">
                  <c:v>2010</c:v>
                </c:pt>
              </c:numCache>
            </c:numRef>
          </c:xVal>
          <c:yVal>
            <c:numRef>
              <c:f>ورقة2!$E$4:$E$19</c:f>
              <c:numCache>
                <c:formatCode>General</c:formatCode>
                <c:ptCount val="16"/>
                <c:pt idx="0">
                  <c:v>-407</c:v>
                </c:pt>
                <c:pt idx="1">
                  <c:v>-407.5</c:v>
                </c:pt>
                <c:pt idx="2">
                  <c:v>-407</c:v>
                </c:pt>
                <c:pt idx="3">
                  <c:v>-407</c:v>
                </c:pt>
                <c:pt idx="4">
                  <c:v>-407.5</c:v>
                </c:pt>
                <c:pt idx="5">
                  <c:v>-408.5</c:v>
                </c:pt>
                <c:pt idx="6">
                  <c:v>-409</c:v>
                </c:pt>
                <c:pt idx="7">
                  <c:v>-410</c:v>
                </c:pt>
                <c:pt idx="8">
                  <c:v>-411</c:v>
                </c:pt>
                <c:pt idx="9">
                  <c:v>-412.5</c:v>
                </c:pt>
                <c:pt idx="10">
                  <c:v>-413.5</c:v>
                </c:pt>
                <c:pt idx="11">
                  <c:v>-414.5</c:v>
                </c:pt>
                <c:pt idx="12">
                  <c:v>-416</c:v>
                </c:pt>
                <c:pt idx="13">
                  <c:v>-417</c:v>
                </c:pt>
                <c:pt idx="14">
                  <c:v>-420</c:v>
                </c:pt>
                <c:pt idx="15">
                  <c:v>-423</c:v>
                </c:pt>
              </c:numCache>
            </c:numRef>
          </c:yVal>
        </c:ser>
        <c:axId val="117074560"/>
        <c:axId val="117093120"/>
      </c:scatterChart>
      <c:valAx>
        <c:axId val="117074560"/>
        <c:scaling>
          <c:orientation val="maxMin"/>
        </c:scaling>
        <c:axPos val="b"/>
        <c:title>
          <c:tx>
            <c:rich>
              <a:bodyPr/>
              <a:lstStyle/>
              <a:p>
                <a:pPr>
                  <a:defRPr/>
                </a:pPr>
                <a:r>
                  <a:rPr lang="en-US"/>
                  <a:t>years</a:t>
                </a:r>
                <a:endParaRPr lang="ar-JO"/>
              </a:p>
            </c:rich>
          </c:tx>
          <c:layout/>
        </c:title>
        <c:numFmt formatCode="General" sourceLinked="1"/>
        <c:tickLblPos val="nextTo"/>
        <c:crossAx val="117093120"/>
        <c:crosses val="autoZero"/>
        <c:crossBetween val="midCat"/>
      </c:valAx>
      <c:valAx>
        <c:axId val="117093120"/>
        <c:scaling>
          <c:orientation val="minMax"/>
        </c:scaling>
        <c:axPos val="r"/>
        <c:majorGridlines/>
        <c:minorGridlines/>
        <c:title>
          <c:tx>
            <c:rich>
              <a:bodyPr/>
              <a:lstStyle/>
              <a:p>
                <a:pPr>
                  <a:defRPr/>
                </a:pPr>
                <a:r>
                  <a:rPr lang="en-US"/>
                  <a:t>elevation m</a:t>
                </a:r>
                <a:endParaRPr lang="ar-JO"/>
              </a:p>
            </c:rich>
          </c:tx>
          <c:layout/>
        </c:title>
        <c:numFmt formatCode="General" sourceLinked="1"/>
        <c:tickLblPos val="nextTo"/>
        <c:crossAx val="117074560"/>
        <c:crosses val="autoZero"/>
        <c:crossBetween val="midCat"/>
      </c:valAx>
    </c:plotArea>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ar-JO"/>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JO"/>
  <c:chart>
    <c:title>
      <c:tx>
        <c:rich>
          <a:bodyPr/>
          <a:lstStyle/>
          <a:p>
            <a:pPr>
              <a:defRPr/>
            </a:pPr>
            <a:r>
              <a:rPr lang="en-US" sz="1400" b="0"/>
              <a:t>Changing in Area</a:t>
            </a:r>
            <a:endParaRPr lang="ar-JO" sz="1400" b="0"/>
          </a:p>
        </c:rich>
      </c:tx>
      <c:layout/>
    </c:title>
    <c:plotArea>
      <c:layout/>
      <c:scatterChart>
        <c:scatterStyle val="lineMarker"/>
        <c:ser>
          <c:idx val="0"/>
          <c:order val="0"/>
          <c:marker>
            <c:symbol val="none"/>
          </c:marker>
          <c:trendline>
            <c:trendlineType val="linear"/>
            <c:dispRSqr val="1"/>
            <c:dispEq val="1"/>
            <c:trendlineLbl>
              <c:layout/>
              <c:numFmt formatCode="General" sourceLinked="0"/>
            </c:trendlineLbl>
          </c:trendline>
          <c:xVal>
            <c:numRef>
              <c:f>ورقة3!$I$6:$I$10</c:f>
              <c:numCache>
                <c:formatCode>General</c:formatCode>
                <c:ptCount val="5"/>
                <c:pt idx="0">
                  <c:v>1977</c:v>
                </c:pt>
                <c:pt idx="1">
                  <c:v>1982</c:v>
                </c:pt>
                <c:pt idx="2">
                  <c:v>1990</c:v>
                </c:pt>
                <c:pt idx="3">
                  <c:v>2003</c:v>
                </c:pt>
                <c:pt idx="4">
                  <c:v>2010</c:v>
                </c:pt>
              </c:numCache>
            </c:numRef>
          </c:xVal>
          <c:yVal>
            <c:numRef>
              <c:f>ورقة3!$J$6:$J$10</c:f>
              <c:numCache>
                <c:formatCode>General</c:formatCode>
                <c:ptCount val="5"/>
                <c:pt idx="0">
                  <c:v>860</c:v>
                </c:pt>
                <c:pt idx="1">
                  <c:v>800</c:v>
                </c:pt>
                <c:pt idx="2">
                  <c:v>740</c:v>
                </c:pt>
                <c:pt idx="3">
                  <c:v>660</c:v>
                </c:pt>
                <c:pt idx="4">
                  <c:v>640</c:v>
                </c:pt>
              </c:numCache>
            </c:numRef>
          </c:yVal>
        </c:ser>
        <c:axId val="118314112"/>
        <c:axId val="118316032"/>
      </c:scatterChart>
      <c:valAx>
        <c:axId val="118314112"/>
        <c:scaling>
          <c:orientation val="maxMin"/>
        </c:scaling>
        <c:axPos val="b"/>
        <c:title>
          <c:tx>
            <c:rich>
              <a:bodyPr/>
              <a:lstStyle/>
              <a:p>
                <a:pPr>
                  <a:defRPr/>
                </a:pPr>
                <a:r>
                  <a:rPr lang="en-US"/>
                  <a:t>years</a:t>
                </a:r>
                <a:endParaRPr lang="ar-JO"/>
              </a:p>
            </c:rich>
          </c:tx>
          <c:layout/>
        </c:title>
        <c:numFmt formatCode="General" sourceLinked="1"/>
        <c:tickLblPos val="nextTo"/>
        <c:crossAx val="118316032"/>
        <c:crosses val="autoZero"/>
        <c:crossBetween val="midCat"/>
      </c:valAx>
      <c:valAx>
        <c:axId val="118316032"/>
        <c:scaling>
          <c:orientation val="minMax"/>
        </c:scaling>
        <c:axPos val="r"/>
        <c:majorGridlines/>
        <c:minorGridlines/>
        <c:title>
          <c:tx>
            <c:rich>
              <a:bodyPr/>
              <a:lstStyle/>
              <a:p>
                <a:pPr>
                  <a:defRPr/>
                </a:pPr>
                <a:r>
                  <a:rPr lang="en-US"/>
                  <a:t>Area km</a:t>
                </a:r>
                <a:endParaRPr lang="ar-JO"/>
              </a:p>
            </c:rich>
          </c:tx>
          <c:layout/>
        </c:title>
        <c:numFmt formatCode="General" sourceLinked="1"/>
        <c:tickLblPos val="nextTo"/>
        <c:crossAx val="118314112"/>
        <c:crosses val="autoZero"/>
        <c:crossBetween val="midCat"/>
      </c:valAx>
    </c:plotArea>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ar-JO"/>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715DCF3-ECAB-4A7C-88CF-C648177D558C}" type="datetimeFigureOut">
              <a:rPr lang="ar-JO" smtClean="0"/>
              <a:pPr/>
              <a:t>03/07/1433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F07F7D9-F5C5-47F9-A4B0-60D495B1F76D}"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DF3"/>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15DCF3-ECAB-4A7C-88CF-C648177D558C}" type="datetimeFigureOut">
              <a:rPr lang="ar-JO" smtClean="0"/>
              <a:pPr/>
              <a:t>03/07/1433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F07F7D9-F5C5-47F9-A4B0-60D495B1F76D}"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28800"/>
            <a:ext cx="8075240" cy="4824536"/>
          </a:xfrm>
        </p:spPr>
        <p:txBody>
          <a:bodyPr/>
          <a:lstStyle/>
          <a:p>
            <a:pPr algn="ctr" rtl="0">
              <a:buNone/>
            </a:pPr>
            <a:r>
              <a:rPr lang="en-US" sz="2800" b="1" dirty="0" smtClean="0">
                <a:cs typeface="+mj-cs"/>
              </a:rPr>
              <a:t>An-Najah National University</a:t>
            </a:r>
          </a:p>
          <a:p>
            <a:pPr algn="ctr" rtl="0">
              <a:buNone/>
            </a:pPr>
            <a:r>
              <a:rPr lang="en-US" sz="2800" b="1" dirty="0" smtClean="0">
                <a:cs typeface="+mj-cs"/>
              </a:rPr>
              <a:t>Civil Engineering Department </a:t>
            </a:r>
          </a:p>
          <a:p>
            <a:pPr algn="ctr" rtl="0">
              <a:buNone/>
            </a:pPr>
            <a:endParaRPr lang="en-US" sz="2800" b="1" dirty="0" smtClean="0">
              <a:cs typeface="+mj-cs"/>
            </a:endParaRPr>
          </a:p>
          <a:p>
            <a:pPr algn="ctr" rtl="0">
              <a:buNone/>
            </a:pPr>
            <a:r>
              <a:rPr lang="en-US" sz="2800" b="1" dirty="0" smtClean="0">
                <a:cs typeface="+mj-cs"/>
              </a:rPr>
              <a:t>Hydrological System of Dead Sea </a:t>
            </a:r>
          </a:p>
          <a:p>
            <a:pPr algn="ctr" rtl="0">
              <a:buNone/>
            </a:pPr>
            <a:r>
              <a:rPr lang="en-US" sz="2800" b="1" dirty="0" smtClean="0">
                <a:cs typeface="+mj-cs"/>
              </a:rPr>
              <a:t>Dead Sea-Red Sea Project</a:t>
            </a:r>
          </a:p>
          <a:p>
            <a:pPr algn="ctr" rtl="0">
              <a:buNone/>
            </a:pPr>
            <a:endParaRPr lang="en-US" sz="2800" b="1" dirty="0" smtClean="0">
              <a:cs typeface="+mj-cs"/>
            </a:endParaRPr>
          </a:p>
          <a:p>
            <a:pPr algn="ctr" rtl="0">
              <a:buNone/>
            </a:pPr>
            <a:r>
              <a:rPr lang="en-US" sz="2800" b="1" dirty="0" smtClean="0">
                <a:cs typeface="+mj-cs"/>
              </a:rPr>
              <a:t>Submitted By: </a:t>
            </a:r>
            <a:r>
              <a:rPr lang="en-US" sz="2800" b="1" dirty="0" err="1" smtClean="0">
                <a:cs typeface="+mj-cs"/>
              </a:rPr>
              <a:t>Masa</a:t>
            </a:r>
            <a:r>
              <a:rPr lang="en-US" sz="2800" b="1" dirty="0" smtClean="0">
                <a:cs typeface="+mj-cs"/>
              </a:rPr>
              <a:t> </a:t>
            </a:r>
            <a:r>
              <a:rPr lang="en-US" sz="2800" b="1" dirty="0" err="1" smtClean="0">
                <a:cs typeface="+mj-cs"/>
              </a:rPr>
              <a:t>Wasfi</a:t>
            </a:r>
            <a:r>
              <a:rPr lang="en-US" sz="2800" b="1" dirty="0" smtClean="0">
                <a:cs typeface="+mj-cs"/>
              </a:rPr>
              <a:t> </a:t>
            </a:r>
            <a:r>
              <a:rPr lang="en-US" sz="2800" b="1" dirty="0" err="1" smtClean="0">
                <a:cs typeface="+mj-cs"/>
              </a:rPr>
              <a:t>Salous</a:t>
            </a:r>
            <a:endParaRPr lang="en-US" sz="2800" b="1" dirty="0" smtClean="0">
              <a:cs typeface="+mj-cs"/>
            </a:endParaRPr>
          </a:p>
          <a:p>
            <a:pPr algn="ctr" rtl="0">
              <a:buNone/>
            </a:pPr>
            <a:r>
              <a:rPr lang="en-US" sz="2800" b="1" dirty="0" smtClean="0">
                <a:cs typeface="+mj-cs"/>
              </a:rPr>
              <a:t>Supervisor: Dr. Hafez </a:t>
            </a:r>
            <a:r>
              <a:rPr lang="en-US" sz="2800" b="1" dirty="0" err="1" smtClean="0">
                <a:cs typeface="+mj-cs"/>
              </a:rPr>
              <a:t>Shaheen</a:t>
            </a:r>
            <a:endParaRPr lang="en-US" sz="2800" b="1" dirty="0" smtClean="0">
              <a:cs typeface="+mj-cs"/>
            </a:endParaRPr>
          </a:p>
          <a:p>
            <a:pPr algn="ctr" rtl="0">
              <a:buNone/>
            </a:pPr>
            <a:endParaRPr lang="ar-JO" dirty="0">
              <a:cs typeface="+mj-cs"/>
            </a:endParaRPr>
          </a:p>
        </p:txBody>
      </p:sp>
      <p:sp>
        <p:nvSpPr>
          <p:cNvPr id="3076" name="AutoShape 4" descr="data:image/jpeg;base64,/9j/4AAQSkZJRgABAQAAAQABAAD/2wCEAAkGBhQQERQUExQWFBUUGRsXGBgVGRwYFRkVHBgVHhkZHhodICceGBojGxoXHy8gJCcpLCwsHB8xNTAqNSYrLCkBCQoKDgwOGg8PGi8kHyQ1MC4sLCwqKyo0LC8sLSosLDQqLS8wLC8vKSwvNCopLCwsLywpLCo0LCwpLCk1LC8sLP/AABEIAH4AfAMBIgACEQEDEQH/xAAbAAACAwEBAQAAAAAAAAAAAAAEBQACAwEGB//EAEAQAAIBAgQCCAEJBQgDAAAAAAECEQADBBIhMUFRBRMiYXGBkaEyBhRCUnKCscHRFSNTYvAHJDNDkqKy4XPC8f/EABkBAAMBAQEAAAAAAAAAAAAAAAABAgMEBf/EAC8RAAEDAgIIBQQDAAAAAAAAAAEAAhEDMSHwBBJBUWGRscEicYHR4RMyofEjM0L/2gAMAwEAAhEDEQA/APt9SpUoQpUqUFjOkghyKC9w6hF3jmx2Ve81LnBokoAlGE0Fd6Ztg5QS7fVtgufbQeZpdiO0YvMbjfwbWiL9o8fM+VWLuFiVsoPo2wB/uI/ACsPqPd9oz0HP0VQBdGHHXT8NiBzuOF9hJrM4y99bDDuLsf0pfewmZGIWX+j1hLHzB0E8qphbwItHIgFwEGANG4DbuIqPFMEnJjcE8E0XGXuHUP8AZuEfiDV/2k6/HYcDmkXB7a+1BXUtTDC2D3hQaxcrbUm25BEaI8iSYGhkVRa9v+s8u6WCd4XpK3c0VwSNxsw+6daJmkF+W0uot0DZl7N0d45+RFa4bEOom2xvoN1bS8ndrGbwMHvpiq5uDxny9pRCdVKwwmNS6uZDI2PAg8iNwe6t66AQRIUqV0VyuimhcqVKC6SxhQBU1uXDlUHYc2P8qjX0FS9waJKAs8ZjWZuqtfHuzHVbanj3seA8zQFuIK2SQpPaunV7jcSDy/m9KpiXW2vVg9gH9430rlw/Rkc+PkK0QubcQqvtAMqp/wChXM0a7pdnP58grsEPc2K2Dla2e0saNzBJ4nnUxnSkKCgBMFjm0CgGNe+dAOddxvSAUhEIN2QMpB47k90cazwXRZLm5dguT8I+ERoDHE99S5ziSynfbuHXHeOifErPHdK3EykJuoYrBPj2hoI760s2Wa2TlylnFxFmY2PvqfOicThGuDKWhTuFGpHImdqLrQUnF5LiY2WzmyU4YJbe6OtXrrZlBKwTzMjTyA4VbF4YW0HVoIDqzBBqQD7mtsRgVdswLKw0zIYMcjzFaYfDZd3dj/MfyAo+lifCATtEIlLB0spdQ5RlbQESGQ8mB1150wu2gCpDZH2Vp7R7tfiHcaH6R6PLrcOjSoyqQNCOTd9Uwl22BlIcFBni6JKgaaHjFQC4OLakY2OeYxkJ4HEI1Zd5WLeIA+5dUc+f4r3imeAxwug6FWUwyndW5Hu5HjSK1ak6znc9ZP8ADgQI9h360V1jN+8Ufv7WjqNrlv8AqSORkUgSwyM/PXzSiU9rorHC4hbiKymVYSK2FdgMiQoVSaRDEEhr4+K6erszwTXteernwFHdNXD1eRdGukWx97c+SyaEugG7A+GyoRR3kAn0GUetc9TxvDd3U+wn8KhgF21aCqBy5795Pfxpbawt0tccHqySY+kGHAkcNPPei7+IDW2k5JzKM+muooiykKByAHoKsta8gbBuzKJhAL0aw0z/ABSXfa5OkBeAXhFZdP8ATQwqqZGpjXeACZjyNN6+Y/2iY4tigo/y04cdQY9RH3hWGkfw0/Bcq2DWOK+klsySp3Eg+IkVZLwIB2nbx5V5j5E9NdbhQs9vDkKw4tbiUfzUj0NObtwAQODBh4SCfzrdtUFocFBbBhF2j2n8R/xH61ZHJY8hp58fyoQYgGe9gfbb2FbWrm0HQCWPef6n0qw5KETWN7CKxDESV2/rjXLdwsZGi+7foPxq1/FKglmC+JApktIxshZC4tsy7AM54mPADwFZYrFm1dRgBEETOrcSkeHaHeKp0wQUTTQuozH6E/S8eHnVsLctZYQAhGgyNQ20mde6a53O1nGmCBYhULSmODbqrxQf4d4G4nIN9MDuMhh502FedMiy0fFhnDr9jeP9JZfKvQWnBAI2Oo8DVUTEtzkGfSEnIDFdrE2R9RXfz0UfiaXWFzqSCQXYtI31Jjfuijrh/vFw/Vsj3Zz+VA2sIrW0zAGFEegqWiXEjj2HZNDY62whXdsrnLOVDBOgHPzijsIVyhVMhOz5jhQGFw69e8KIQLGh0YzxOxjlTG5aJ2Yr4R+YqqQMl3pebcSg7loa+K9J2z86uK4KxcIIY6qJ2nkJkHkV5GvsqWiDq0jwA9xXz/8AtG6JKXVvqDD9ljyYbGeGnP1HHDTWlzA7cromDC8/0X0t83vNfZnAk22AiCIBA1gmDJGmmgr6JbulgCCIIkcdCNK+W9IXiLZZRIfKSQRKuNNdZMnUHxiK9P0N8rrVnCg3CZUwoAksCJAHgcwPKK8OtUrtYPonaugtBxK9ZcusqnQN4eXCkeO+WgtsVtp12X4iWK25GpGxzRxHPv0Ce/8AKe9iJAXqbZGwP7wqeLN/lr4etKVtqoA7XVgyZBBc8l2BjXTXnWlHSK7WxUMlLUavRY/+0HEFJUW7cmFjU6bnt7DaNKH+TPR13pC+Ll9mZLUEk8TMhfH8qVdF9D3cVc0DZRALROVOGgMfjX1HobD2sPbW1bDD7SEEnmTETXdQDqzpqOwzZQ8hghqOxmH6y2yTGYETQPRVy1qirlJmdNGy9liDxH600pZhSpJNpFE/SJiddSBvEzyr0qjYqNdh3jgucWKYYVYu5eD2yp+6f0Y0V0E02EB3SUP3SR+VBYZWF21mIJlthAAyHTv2o/ogQLo5XX/GfzqR/Zz7FGxZXB/eHH1rI9mYfnQmDabafZH4CjMact+y3Bs1s+YDL7rS23i0tFkZgCjERrtJK+xFDXBryDx7FFwh8oF5erzZiZuE5oywYGum8RFNaG/adv6/sf0qftO39ceh/SqYWMnxDFBkoTpf5QW8IU67MqPPbAlQw4NGo01mlPT3T2FxOHa2LwVn+HQzmB04GBOk0z6Zt2MVaa27DXYwSVbgwkbivDXOhL1gwM9+2ogFVbLw8e1tAjeuPSqz2ghsOBzsWtNoN7pHYsj96s9orsJMjMJbujbzpSjZbRmCVfQETBmZ/GnXSOAl84Jt3E1bQqSoOvZOmYcRtqO+kVix1okT8UlFEkyNIHPcchXnM2krpTcdJkW7OZFY3WZ21yyATxnQ716j5NdBW8aDeLloj92wyaR3bDkRoaH+SHQWFxWHHzhXR7ZKqWcr2DqCAdCNxXq+iuhcNhY6q7AGnaeTGuk8N63paOJDjB9ePZZPfsCNsYe3a7Kg4fuEdWfxU+xplYUgdpg3IgRpWAx1uIa4h8xr5V23jLKiA6AcgRXrM1Gm459rLmMla3C0rABE9qd4jhz1pR0baPXMu3UhlB5h2kegpp+0Lf8AET/UKxt3rSuzC4svE9oRptUVA1zmmbHfnaAmMAVvgrmZ7HPtE+IUg+5o/ocyLh53X/GPyoHA31NxnBBW0h1G0kyfZR60f0JbK2Lc7sMx8WJb86GmamHHsPdI2XOmLBa0cvxJDr9pTMee3nQVy6C6XF+C8oP3gJHqv/GncUjOGgvY2Bm5ZPIzJX7raxyNOoNV4cMn5xHJAV2vQwGus6+Eae9D3cY4OgBGbLM6QR2T66HlUVTcgyVIlXXv0kd3ceRrj2MgnrGHo0+RG/hvWhc4iRZC0sY3M0EEaA6+48pHrWz3ANSaww6EgMWbacpAG/MAb1W42aSPsL4n4j/XKqDjGKSpiMOt5STbkMsZiBOXlJ1FfPcd8kHRrosollWyqj6lg0qTJGkE8RXrL1hHuuVFliD8VnEG1eWNBmI01HD2Nbiyws3C2cTljNeN5TqvaUnUciNBptXLpOjh7dacR+1bHkFed6O+TPSNosVvQWVQw7LFsuk5iCA0a7cYr2WHZrdsG6AxA1YAa+Q4+FCdJWC1w/undQBE3+rXNr/hqDqw4sSOEVzC2GD62ioYZT1mIL3I5lCSDHcZ3rano4p/aSkXl10zu3lUAwCCQNAOJj0rLE4rKOyoYwx4brEjbeKoqlgVmCdddgykBvXQ+dX+aODIuHjoygjXwj1pkuNu3dJVbFkE9hSAobTcg7xpw1olXBXMQAN9uH/yg8PcN0HLdXQwSqcfM0SbfWMLfDQv9ngPFj7TSDsNblbshUNqbISIbFPrwhOP+we9egQQKV9HjrrjXvojsW/sz2m+8RA7hTUUqIu7MfJkocuUJ0jgutXQ5WU5kb6rDY+HAjlRdStnNDhBUpFmLy6rFxOzdt8TGxHM8QeI0q9tlYBhryNGY7AFiHQ5bi6A8CPqtzX3HCl69tmKDJdGr2mOjfzKf/YaHjXO1xpnVd+/nePUbQqurYvEBFkmJ0HiawS05jLCqBAzg5vGBtVyEukBhDIZytowPP8A7FaDCLy9z+ta4vMi3miywfo4EANbssBsCmg8N4oPGotm0yrb6sFg3ZEpJZZiPhmNoApn80Xv/wBTfrUXCqOfmSfxoexzmlo2+qQMIO9g1vMWOHVp0zXImOECCR7VB0Mkf4FnTaRJ9SJoz5qvL3Mek135qvKqh2055IQd92tEuwGWQTBJgxB4bEe9HPbDDXUVQ4VeQ1/CuW3LHJaAaNJ+gvieJ7h7VI8EyndddssKgBY7LsPE8lHOp1EzYQyTrfubHX6I5MRpH0VqWZJKWDmY6XL5Egdy8Cw4AaDjTXB4NbShV2HPUk8STxJ51jjVMbM4DufQJ2Wtq2FAAEACABsBVxXK6K6xgoXKlSpQhShsb0el0DMNR8LAwynmDwompUuaHCChJcTYcCLqdeo2dNLq+QifFT5VlYObS1dW5/Jc7Nwd20+op/Q+JwFu58aK3eRr67isDSc0y058/eVU70tZ3X4rTjwAYf7dfaqfPF/mHijfpRn7IC/Bcup3B5Ho01YYO7wxDeaJ+lMOqjZ09wjBAjFg7Bz4I36VoFut8Nsgc7hCj0EmiTgLh3xD/dVF/I1B0LbPx57n/kckem3tQXVThHQe6MEtdknKztfb+HZHZ+8R+ZA7qMTAPdEXItW/4Vs6kcmYcO5fWmdqyqCFAUcgIFXoFGfvOeO09OCJVLNlUUKoAA0AGgAq9SpW4EKVK6K5XRTQ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3078" name="AutoShape 6" descr="data:image/jpeg;base64,/9j/4AAQSkZJRgABAQAAAQABAAD/2wCEAAkGBhQQERQUExQWFBUUGRsXGBgVGRwYFRkVHBgVHhkZHhodICceGBojGxoXHy8gJCcpLCwsHB8xNTAqNSYrLCkBCQoKDgwOGg8PGi8kHyQ1MC4sLCwqKyo0LC8sLSosLDQqLS8wLC8vKSwvNCopLCwsLywpLCo0LCwpLCk1LC8sLP/AABEIAH4AfAMBIgACEQEDEQH/xAAbAAACAwEBAQAAAAAAAAAAAAAEBQACAwEGB//EAEAQAAIBAgQCCAEJBQgDAAAAAAECEQADBBIhMUFRBRMiYXGBkaEyBhRCUnKCscHRFSNTYvAHJDNDkqKy4XPC8f/EABkBAAMBAQEAAAAAAAAAAAAAAAABAgMEBf/EAC8RAAEDAgIIBQQDAAAAAAAAAAEAAhEDMSHwBBJBUWGRscEicYHR4RMyofEjM0L/2gAMAwEAAhEDEQA/APt9SpUoQpUqUFjOkghyKC9w6hF3jmx2Ve81LnBokoAlGE0Fd6Ztg5QS7fVtgufbQeZpdiO0YvMbjfwbWiL9o8fM+VWLuFiVsoPo2wB/uI/ACsPqPd9oz0HP0VQBdGHHXT8NiBzuOF9hJrM4y99bDDuLsf0pfewmZGIWX+j1hLHzB0E8qphbwItHIgFwEGANG4DbuIqPFMEnJjcE8E0XGXuHUP8AZuEfiDV/2k6/HYcDmkXB7a+1BXUtTDC2D3hQaxcrbUm25BEaI8iSYGhkVRa9v+s8u6WCd4XpK3c0VwSNxsw+6daJmkF+W0uot0DZl7N0d45+RFa4bEOom2xvoN1bS8ndrGbwMHvpiq5uDxny9pRCdVKwwmNS6uZDI2PAg8iNwe6t66AQRIUqV0VyuimhcqVKC6SxhQBU1uXDlUHYc2P8qjX0FS9waJKAs8ZjWZuqtfHuzHVbanj3seA8zQFuIK2SQpPaunV7jcSDy/m9KpiXW2vVg9gH9430rlw/Rkc+PkK0QubcQqvtAMqp/wChXM0a7pdnP58grsEPc2K2Dla2e0saNzBJ4nnUxnSkKCgBMFjm0CgGNe+dAOddxvSAUhEIN2QMpB47k90cazwXRZLm5dguT8I+ERoDHE99S5ziSynfbuHXHeOifErPHdK3EykJuoYrBPj2hoI760s2Wa2TlylnFxFmY2PvqfOicThGuDKWhTuFGpHImdqLrQUnF5LiY2WzmyU4YJbe6OtXrrZlBKwTzMjTyA4VbF4YW0HVoIDqzBBqQD7mtsRgVdswLKw0zIYMcjzFaYfDZd3dj/MfyAo+lifCATtEIlLB0spdQ5RlbQESGQ8mB1150wu2gCpDZH2Vp7R7tfiHcaH6R6PLrcOjSoyqQNCOTd9Uwl22BlIcFBni6JKgaaHjFQC4OLakY2OeYxkJ4HEI1Zd5WLeIA+5dUc+f4r3imeAxwug6FWUwyndW5Hu5HjSK1ak6znc9ZP8ADgQI9h360V1jN+8Ufv7WjqNrlv8AqSORkUgSwyM/PXzSiU9rorHC4hbiKymVYSK2FdgMiQoVSaRDEEhr4+K6erszwTXteernwFHdNXD1eRdGukWx97c+SyaEugG7A+GyoRR3kAn0GUetc9TxvDd3U+wn8KhgF21aCqBy5795Pfxpbawt0tccHqySY+kGHAkcNPPei7+IDW2k5JzKM+muooiykKByAHoKsta8gbBuzKJhAL0aw0z/ABSXfa5OkBeAXhFZdP8ATQwqqZGpjXeACZjyNN6+Y/2iY4tigo/y04cdQY9RH3hWGkfw0/Bcq2DWOK+klsySp3Eg+IkVZLwIB2nbx5V5j5E9NdbhQs9vDkKw4tbiUfzUj0NObtwAQODBh4SCfzrdtUFocFBbBhF2j2n8R/xH61ZHJY8hp58fyoQYgGe9gfbb2FbWrm0HQCWPef6n0qw5KETWN7CKxDESV2/rjXLdwsZGi+7foPxq1/FKglmC+JApktIxshZC4tsy7AM54mPADwFZYrFm1dRgBEETOrcSkeHaHeKp0wQUTTQuozH6E/S8eHnVsLctZYQAhGgyNQ20mde6a53O1nGmCBYhULSmODbqrxQf4d4G4nIN9MDuMhh502FedMiy0fFhnDr9jeP9JZfKvQWnBAI2Oo8DVUTEtzkGfSEnIDFdrE2R9RXfz0UfiaXWFzqSCQXYtI31Jjfuijrh/vFw/Vsj3Zz+VA2sIrW0zAGFEegqWiXEjj2HZNDY62whXdsrnLOVDBOgHPzijsIVyhVMhOz5jhQGFw69e8KIQLGh0YzxOxjlTG5aJ2Yr4R+YqqQMl3pebcSg7loa+K9J2z86uK4KxcIIY6qJ2nkJkHkV5GvsqWiDq0jwA9xXz/8AtG6JKXVvqDD9ljyYbGeGnP1HHDTWlzA7cromDC8/0X0t83vNfZnAk22AiCIBA1gmDJGmmgr6JbulgCCIIkcdCNK+W9IXiLZZRIfKSQRKuNNdZMnUHxiK9P0N8rrVnCg3CZUwoAksCJAHgcwPKK8OtUrtYPonaugtBxK9ZcusqnQN4eXCkeO+WgtsVtp12X4iWK25GpGxzRxHPv0Ce/8AKe9iJAXqbZGwP7wqeLN/lr4etKVtqoA7XVgyZBBc8l2BjXTXnWlHSK7WxUMlLUavRY/+0HEFJUW7cmFjU6bnt7DaNKH+TPR13pC+Ll9mZLUEk8TMhfH8qVdF9D3cVc0DZRALROVOGgMfjX1HobD2sPbW1bDD7SEEnmTETXdQDqzpqOwzZQ8hghqOxmH6y2yTGYETQPRVy1qirlJmdNGy9liDxH600pZhSpJNpFE/SJiddSBvEzyr0qjYqNdh3jgucWKYYVYu5eD2yp+6f0Y0V0E02EB3SUP3SR+VBYZWF21mIJlthAAyHTv2o/ogQLo5XX/GfzqR/Zz7FGxZXB/eHH1rI9mYfnQmDabafZH4CjMact+y3Bs1s+YDL7rS23i0tFkZgCjERrtJK+xFDXBryDx7FFwh8oF5erzZiZuE5oywYGum8RFNaG/adv6/sf0qftO39ceh/SqYWMnxDFBkoTpf5QW8IU67MqPPbAlQw4NGo01mlPT3T2FxOHa2LwVn+HQzmB04GBOk0z6Zt2MVaa27DXYwSVbgwkbivDXOhL1gwM9+2ogFVbLw8e1tAjeuPSqz2ghsOBzsWtNoN7pHYsj96s9orsJMjMJbujbzpSjZbRmCVfQETBmZ/GnXSOAl84Jt3E1bQqSoOvZOmYcRtqO+kVix1okT8UlFEkyNIHPcchXnM2krpTcdJkW7OZFY3WZ21yyATxnQ716j5NdBW8aDeLloj92wyaR3bDkRoaH+SHQWFxWHHzhXR7ZKqWcr2DqCAdCNxXq+iuhcNhY6q7AGnaeTGuk8N63paOJDjB9ePZZPfsCNsYe3a7Kg4fuEdWfxU+xplYUgdpg3IgRpWAx1uIa4h8xr5V23jLKiA6AcgRXrM1Gm459rLmMla3C0rABE9qd4jhz1pR0baPXMu3UhlB5h2kegpp+0Lf8AET/UKxt3rSuzC4svE9oRptUVA1zmmbHfnaAmMAVvgrmZ7HPtE+IUg+5o/ocyLh53X/GPyoHA31NxnBBW0h1G0kyfZR60f0JbK2Lc7sMx8WJb86GmamHHsPdI2XOmLBa0cvxJDr9pTMee3nQVy6C6XF+C8oP3gJHqv/GncUjOGgvY2Bm5ZPIzJX7raxyNOoNV4cMn5xHJAV2vQwGus6+Eae9D3cY4OgBGbLM6QR2T66HlUVTcgyVIlXXv0kd3ceRrj2MgnrGHo0+RG/hvWhc4iRZC0sY3M0EEaA6+48pHrWz3ANSaww6EgMWbacpAG/MAb1W42aSPsL4n4j/XKqDjGKSpiMOt5STbkMsZiBOXlJ1FfPcd8kHRrosollWyqj6lg0qTJGkE8RXrL1hHuuVFliD8VnEG1eWNBmI01HD2Nbiyws3C2cTljNeN5TqvaUnUciNBptXLpOjh7dacR+1bHkFed6O+TPSNosVvQWVQw7LFsuk5iCA0a7cYr2WHZrdsG6AxA1YAa+Q4+FCdJWC1w/undQBE3+rXNr/hqDqw4sSOEVzC2GD62ioYZT1mIL3I5lCSDHcZ3rano4p/aSkXl10zu3lUAwCCQNAOJj0rLE4rKOyoYwx4brEjbeKoqlgVmCdddgykBvXQ+dX+aODIuHjoygjXwj1pkuNu3dJVbFkE9hSAobTcg7xpw1olXBXMQAN9uH/yg8PcN0HLdXQwSqcfM0SbfWMLfDQv9ngPFj7TSDsNblbshUNqbISIbFPrwhOP+we9egQQKV9HjrrjXvojsW/sz2m+8RA7hTUUqIu7MfJkocuUJ0jgutXQ5WU5kb6rDY+HAjlRdStnNDhBUpFmLy6rFxOzdt8TGxHM8QeI0q9tlYBhryNGY7AFiHQ5bi6A8CPqtzX3HCl69tmKDJdGr2mOjfzKf/YaHjXO1xpnVd+/nePUbQqurYvEBFkmJ0HiawS05jLCqBAzg5vGBtVyEukBhDIZytowPP8A7FaDCLy9z+ta4vMi3miywfo4EANbssBsCmg8N4oPGotm0yrb6sFg3ZEpJZZiPhmNoApn80Xv/wBTfrUXCqOfmSfxoexzmlo2+qQMIO9g1vMWOHVp0zXImOECCR7VB0Mkf4FnTaRJ9SJoz5qvL3Mek135qvKqh2055IQd92tEuwGWQTBJgxB4bEe9HPbDDXUVQ4VeQ1/CuW3LHJaAaNJ+gvieJ7h7VI8EyndddssKgBY7LsPE8lHOp1EzYQyTrfubHX6I5MRpH0VqWZJKWDmY6XL5Egdy8Cw4AaDjTXB4NbShV2HPUk8STxJ51jjVMbM4DufQJ2Wtq2FAAEACABsBVxXK6K6xgoXKlSpQhShsb0el0DMNR8LAwynmDwompUuaHCChJcTYcCLqdeo2dNLq+QifFT5VlYObS1dW5/Jc7Nwd20+op/Q+JwFu58aK3eRr67isDSc0y058/eVU70tZ3X4rTjwAYf7dfaqfPF/mHijfpRn7IC/Bcup3B5Ho01YYO7wxDeaJ+lMOqjZ09wjBAjFg7Bz4I36VoFut8Nsgc7hCj0EmiTgLh3xD/dVF/I1B0LbPx57n/kckem3tQXVThHQe6MEtdknKztfb+HZHZ+8R+ZA7qMTAPdEXItW/4Vs6kcmYcO5fWmdqyqCFAUcgIFXoFGfvOeO09OCJVLNlUUKoAA0AGgAq9SpW4EKVK6K5XRTQ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3080" name="Picture 8" descr="http://www.interpresscorp.com/aqm/aqm1/image010.bmp"/>
          <p:cNvPicPr>
            <a:picLocks noChangeAspect="1" noChangeArrowheads="1"/>
          </p:cNvPicPr>
          <p:nvPr/>
        </p:nvPicPr>
        <p:blipFill>
          <a:blip r:embed="rId2" cstate="print"/>
          <a:srcRect/>
          <a:stretch>
            <a:fillRect/>
          </a:stretch>
        </p:blipFill>
        <p:spPr bwMode="auto">
          <a:xfrm>
            <a:off x="3563888" y="0"/>
            <a:ext cx="1712702" cy="17008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fontScale="90000"/>
          </a:bodyPr>
          <a:lstStyle/>
          <a:p>
            <a:pPr rtl="0"/>
            <a:r>
              <a:rPr lang="en-US" b="1" dirty="0" smtClean="0"/>
              <a:t>Water Budget</a:t>
            </a:r>
            <a:r>
              <a:rPr lang="en-US" dirty="0" smtClean="0"/>
              <a:t/>
            </a:r>
            <a:br>
              <a:rPr lang="en-US" dirty="0" smtClean="0"/>
            </a:br>
            <a:endParaRPr lang="ar-JO" dirty="0"/>
          </a:p>
        </p:txBody>
      </p:sp>
      <p:sp>
        <p:nvSpPr>
          <p:cNvPr id="4" name="عنصر نائب للنص 3"/>
          <p:cNvSpPr>
            <a:spLocks noGrp="1"/>
          </p:cNvSpPr>
          <p:nvPr>
            <p:ph type="body" idx="1"/>
          </p:nvPr>
        </p:nvSpPr>
        <p:spPr/>
        <p:txBody>
          <a:bodyPr>
            <a:normAutofit/>
          </a:bodyPr>
          <a:lstStyle/>
          <a:p>
            <a:pPr algn="l" rtl="0"/>
            <a:r>
              <a:rPr lang="en-US" sz="2800" dirty="0" smtClean="0"/>
              <a:t>Inflow </a:t>
            </a:r>
            <a:endParaRPr lang="ar-JO" sz="2800" dirty="0"/>
          </a:p>
        </p:txBody>
      </p:sp>
      <p:sp>
        <p:nvSpPr>
          <p:cNvPr id="3" name="عنصر نائب للمحتوى 2"/>
          <p:cNvSpPr>
            <a:spLocks noGrp="1"/>
          </p:cNvSpPr>
          <p:nvPr>
            <p:ph sz="half" idx="2"/>
          </p:nvPr>
        </p:nvSpPr>
        <p:spPr/>
        <p:txBody>
          <a:bodyPr>
            <a:normAutofit/>
          </a:bodyPr>
          <a:lstStyle/>
          <a:p>
            <a:pPr algn="just" rtl="0"/>
            <a:r>
              <a:rPr lang="en-US" sz="2800" dirty="0" smtClean="0"/>
              <a:t>Direct </a:t>
            </a:r>
            <a:r>
              <a:rPr lang="en-US" sz="2800" dirty="0"/>
              <a:t>rainfall </a:t>
            </a:r>
            <a:endParaRPr lang="en-US" sz="2800" dirty="0" smtClean="0"/>
          </a:p>
          <a:p>
            <a:pPr algn="just" rtl="0">
              <a:buNone/>
            </a:pPr>
            <a:endParaRPr lang="en-US" sz="2800" dirty="0"/>
          </a:p>
          <a:p>
            <a:pPr lvl="0" algn="just" rtl="0"/>
            <a:r>
              <a:rPr lang="en-US" sz="2800" dirty="0"/>
              <a:t>Flow of Jordan </a:t>
            </a:r>
            <a:r>
              <a:rPr lang="en-US" sz="2800" dirty="0" smtClean="0"/>
              <a:t>river</a:t>
            </a:r>
          </a:p>
          <a:p>
            <a:pPr lvl="0" algn="just" rtl="0">
              <a:buNone/>
            </a:pPr>
            <a:endParaRPr lang="en-US" sz="2800" dirty="0"/>
          </a:p>
          <a:p>
            <a:pPr lvl="0" algn="just" rtl="0"/>
            <a:r>
              <a:rPr lang="en-US" sz="2800" dirty="0"/>
              <a:t>Runoff from </a:t>
            </a:r>
            <a:r>
              <a:rPr lang="en-US" sz="2800" dirty="0" smtClean="0"/>
              <a:t>wadies</a:t>
            </a:r>
          </a:p>
          <a:p>
            <a:pPr lvl="0" algn="just" rtl="0">
              <a:buNone/>
            </a:pPr>
            <a:endParaRPr lang="en-US" sz="2800" dirty="0"/>
          </a:p>
          <a:p>
            <a:pPr lvl="0" algn="just" rtl="0"/>
            <a:r>
              <a:rPr lang="en-US" sz="2800" dirty="0" smtClean="0"/>
              <a:t>Groundwater &amp; </a:t>
            </a:r>
            <a:r>
              <a:rPr lang="en-US" sz="2800" dirty="0"/>
              <a:t>springs</a:t>
            </a:r>
          </a:p>
          <a:p>
            <a:pPr algn="just" rtl="0">
              <a:buNone/>
            </a:pPr>
            <a:endParaRPr lang="ar-JO" dirty="0"/>
          </a:p>
        </p:txBody>
      </p:sp>
      <p:sp>
        <p:nvSpPr>
          <p:cNvPr id="5" name="عنصر نائب للنص 4"/>
          <p:cNvSpPr>
            <a:spLocks noGrp="1"/>
          </p:cNvSpPr>
          <p:nvPr>
            <p:ph type="body" sz="quarter" idx="3"/>
          </p:nvPr>
        </p:nvSpPr>
        <p:spPr/>
        <p:txBody>
          <a:bodyPr>
            <a:normAutofit/>
          </a:bodyPr>
          <a:lstStyle/>
          <a:p>
            <a:pPr algn="l" rtl="0"/>
            <a:r>
              <a:rPr lang="en-US" sz="2800" dirty="0" smtClean="0"/>
              <a:t>outflow</a:t>
            </a:r>
            <a:endParaRPr lang="ar-JO" sz="2800" dirty="0"/>
          </a:p>
        </p:txBody>
      </p:sp>
      <p:sp>
        <p:nvSpPr>
          <p:cNvPr id="6" name="عنصر نائب للمحتوى 5"/>
          <p:cNvSpPr>
            <a:spLocks noGrp="1"/>
          </p:cNvSpPr>
          <p:nvPr>
            <p:ph sz="quarter" idx="4"/>
          </p:nvPr>
        </p:nvSpPr>
        <p:spPr/>
        <p:txBody>
          <a:bodyPr/>
          <a:lstStyle/>
          <a:p>
            <a:pPr lvl="0" algn="l" rtl="0"/>
            <a:r>
              <a:rPr lang="en-US" sz="2800" dirty="0" smtClean="0"/>
              <a:t>Evaporation </a:t>
            </a:r>
          </a:p>
          <a:p>
            <a:pPr lvl="0" algn="l" rtl="0"/>
            <a:endParaRPr lang="en-US" sz="2800" dirty="0" smtClean="0"/>
          </a:p>
          <a:p>
            <a:pPr lvl="0" algn="l" rtl="0">
              <a:buNone/>
            </a:pPr>
            <a:endParaRPr lang="en-US" sz="2800" dirty="0" smtClean="0"/>
          </a:p>
          <a:p>
            <a:pPr algn="l" rtl="0"/>
            <a:r>
              <a:rPr lang="en-US" sz="2800" dirty="0" smtClean="0"/>
              <a:t>Abstraction and withdrawing by human</a:t>
            </a:r>
            <a:endParaRPr lang="ar-JO" sz="2800" dirty="0" smtClean="0"/>
          </a:p>
          <a:p>
            <a:pPr algn="l" rtl="0"/>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precipitation</a:t>
            </a:r>
            <a:endParaRPr lang="ar-JO" dirty="0"/>
          </a:p>
        </p:txBody>
      </p:sp>
      <p:sp>
        <p:nvSpPr>
          <p:cNvPr id="3" name="عنصر نائب للمحتوى 2"/>
          <p:cNvSpPr>
            <a:spLocks noGrp="1"/>
          </p:cNvSpPr>
          <p:nvPr>
            <p:ph idx="1"/>
          </p:nvPr>
        </p:nvSpPr>
        <p:spPr>
          <a:xfrm>
            <a:off x="457200" y="1340768"/>
            <a:ext cx="2818656" cy="4785395"/>
          </a:xfrm>
        </p:spPr>
        <p:txBody>
          <a:bodyPr/>
          <a:lstStyle/>
          <a:p>
            <a:pPr algn="l" rtl="0"/>
            <a:r>
              <a:rPr lang="en-US" dirty="0" smtClean="0"/>
              <a:t>Define </a:t>
            </a:r>
          </a:p>
          <a:p>
            <a:pPr algn="l" rtl="0"/>
            <a:r>
              <a:rPr lang="en-US" dirty="0" smtClean="0"/>
              <a:t>Dead Sea </a:t>
            </a:r>
            <a:endParaRPr lang="ar-JO" dirty="0"/>
          </a:p>
        </p:txBody>
      </p:sp>
      <p:pic>
        <p:nvPicPr>
          <p:cNvPr id="4" name="صورة 3"/>
          <p:cNvPicPr/>
          <p:nvPr/>
        </p:nvPicPr>
        <p:blipFill>
          <a:blip r:embed="rId2" cstate="print"/>
          <a:srcRect/>
          <a:stretch>
            <a:fillRect/>
          </a:stretch>
        </p:blipFill>
        <p:spPr bwMode="auto">
          <a:xfrm>
            <a:off x="3419872" y="1326515"/>
            <a:ext cx="5467350" cy="5531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Precipitation</a:t>
            </a:r>
            <a:endParaRPr lang="ar-JO" dirty="0"/>
          </a:p>
        </p:txBody>
      </p:sp>
      <p:sp>
        <p:nvSpPr>
          <p:cNvPr id="3" name="عنصر نائب للمحتوى 2"/>
          <p:cNvSpPr>
            <a:spLocks noGrp="1"/>
          </p:cNvSpPr>
          <p:nvPr>
            <p:ph idx="1"/>
          </p:nvPr>
        </p:nvSpPr>
        <p:spPr>
          <a:xfrm>
            <a:off x="457200" y="1556792"/>
            <a:ext cx="8003232" cy="4497363"/>
          </a:xfrm>
        </p:spPr>
        <p:txBody>
          <a:bodyPr>
            <a:normAutofit fontScale="77500" lnSpcReduction="20000"/>
          </a:bodyPr>
          <a:lstStyle/>
          <a:p>
            <a:pPr lvl="0" algn="l" rtl="0"/>
            <a:r>
              <a:rPr lang="en-US" dirty="0" smtClean="0"/>
              <a:t>Jericho city from 1995-2010 is about 136.38 mm/year.</a:t>
            </a:r>
          </a:p>
          <a:p>
            <a:pPr lvl="0" algn="l" rtl="0"/>
            <a:r>
              <a:rPr lang="en-US" dirty="0" smtClean="0"/>
              <a:t> North Dead Sea is about 100 mm/year </a:t>
            </a:r>
          </a:p>
          <a:p>
            <a:pPr lvl="0" algn="l" rtl="0"/>
            <a:r>
              <a:rPr lang="en-US" dirty="0" smtClean="0"/>
              <a:t>South Dead Sea is about 60 mm/year </a:t>
            </a:r>
          </a:p>
          <a:p>
            <a:pPr lvl="0" algn="l" rtl="0"/>
            <a:r>
              <a:rPr lang="en-US" dirty="0" smtClean="0"/>
              <a:t>Mid Dead Sea is about 80 mm/year</a:t>
            </a:r>
          </a:p>
          <a:p>
            <a:pPr algn="l" rtl="0"/>
            <a:r>
              <a:rPr lang="en-US" dirty="0" smtClean="0"/>
              <a:t>Arithmetic mean method is used= 94.1 mm/ year</a:t>
            </a:r>
          </a:p>
          <a:p>
            <a:pPr lvl="0" algn="l" rtl="0"/>
            <a:r>
              <a:rPr lang="en-US" dirty="0" smtClean="0"/>
              <a:t>Average area = 704 km² </a:t>
            </a:r>
          </a:p>
          <a:p>
            <a:pPr algn="l" rtl="0"/>
            <a:endParaRPr lang="en-US" dirty="0" smtClean="0"/>
          </a:p>
          <a:p>
            <a:pPr algn="l" rtl="0"/>
            <a:r>
              <a:rPr lang="en-US" dirty="0" smtClean="0"/>
              <a:t>The annual amount of rainfall on the Dead Sea = Annual Average  rainfall (mean value) * Dead Sea Area.</a:t>
            </a:r>
          </a:p>
          <a:p>
            <a:pPr lvl="0" algn="l" rtl="0"/>
            <a:r>
              <a:rPr lang="en-US" dirty="0" smtClean="0"/>
              <a:t>  94.1 mm   *  704  = 66.25 MCM/year.</a:t>
            </a:r>
          </a:p>
          <a:p>
            <a:pPr algn="l" rtl="0"/>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rtl="0"/>
            <a:r>
              <a:rPr lang="en-US" dirty="0" smtClean="0"/>
              <a:t>Jordan River</a:t>
            </a:r>
            <a:endParaRPr lang="ar-JO" dirty="0"/>
          </a:p>
        </p:txBody>
      </p:sp>
      <p:sp>
        <p:nvSpPr>
          <p:cNvPr id="3" name="عنصر نائب للمحتوى 2"/>
          <p:cNvSpPr>
            <a:spLocks noGrp="1"/>
          </p:cNvSpPr>
          <p:nvPr>
            <p:ph idx="1"/>
          </p:nvPr>
        </p:nvSpPr>
        <p:spPr/>
        <p:txBody>
          <a:bodyPr>
            <a:normAutofit/>
          </a:bodyPr>
          <a:lstStyle/>
          <a:p>
            <a:pPr algn="l" rtl="0"/>
            <a:r>
              <a:rPr lang="en-US" dirty="0" smtClean="0"/>
              <a:t>Main resource that fed Dead Sea</a:t>
            </a:r>
          </a:p>
          <a:p>
            <a:pPr algn="l" rtl="0"/>
            <a:r>
              <a:rPr lang="en-US" dirty="0" smtClean="0"/>
              <a:t>Originate in the mountains of eastern Lebanon</a:t>
            </a:r>
          </a:p>
          <a:p>
            <a:pPr algn="l" rtl="0"/>
            <a:r>
              <a:rPr lang="en-US" dirty="0" smtClean="0"/>
              <a:t>The main sources of the river water are the Hasbani River, the Banyas River, the  Dan River,  and the Yarmouk River</a:t>
            </a:r>
          </a:p>
          <a:p>
            <a:pPr algn="l" rtl="0">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jordanvallyfig1"/>
          <p:cNvPicPr/>
          <p:nvPr/>
        </p:nvPicPr>
        <p:blipFill>
          <a:blip r:embed="rId2" cstate="print"/>
          <a:srcRect l="13628" t="1296" r="13078" b="4432"/>
          <a:stretch>
            <a:fillRect/>
          </a:stretch>
        </p:blipFill>
        <p:spPr bwMode="auto">
          <a:xfrm>
            <a:off x="3398565" y="0"/>
            <a:ext cx="5745435" cy="6865360"/>
          </a:xfrm>
          <a:prstGeom prst="rect">
            <a:avLst/>
          </a:prstGeom>
          <a:noFill/>
        </p:spPr>
      </p:pic>
      <p:sp>
        <p:nvSpPr>
          <p:cNvPr id="3" name="عنوان 2"/>
          <p:cNvSpPr>
            <a:spLocks noGrp="1"/>
          </p:cNvSpPr>
          <p:nvPr>
            <p:ph type="title"/>
          </p:nvPr>
        </p:nvSpPr>
        <p:spPr>
          <a:xfrm>
            <a:off x="457200" y="274638"/>
            <a:ext cx="2818656" cy="994122"/>
          </a:xfrm>
        </p:spPr>
        <p:txBody>
          <a:bodyPr>
            <a:noAutofit/>
          </a:bodyPr>
          <a:lstStyle/>
          <a:p>
            <a:r>
              <a:rPr lang="en-US" sz="3600" dirty="0" smtClean="0"/>
              <a:t>Without utilization </a:t>
            </a:r>
            <a:endParaRPr lang="ar-JO"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jordanvallyfig2"/>
          <p:cNvPicPr/>
          <p:nvPr/>
        </p:nvPicPr>
        <p:blipFill>
          <a:blip r:embed="rId2" cstate="print"/>
          <a:srcRect/>
          <a:stretch>
            <a:fillRect/>
          </a:stretch>
        </p:blipFill>
        <p:spPr bwMode="auto">
          <a:xfrm>
            <a:off x="2663280" y="8087"/>
            <a:ext cx="6480720" cy="6849913"/>
          </a:xfrm>
          <a:prstGeom prst="rect">
            <a:avLst/>
          </a:prstGeom>
          <a:noFill/>
        </p:spPr>
      </p:pic>
      <p:sp>
        <p:nvSpPr>
          <p:cNvPr id="3" name="عنوان 2"/>
          <p:cNvSpPr>
            <a:spLocks noGrp="1"/>
          </p:cNvSpPr>
          <p:nvPr>
            <p:ph type="title"/>
          </p:nvPr>
        </p:nvSpPr>
        <p:spPr>
          <a:xfrm>
            <a:off x="0" y="274638"/>
            <a:ext cx="3563888" cy="1143000"/>
          </a:xfrm>
        </p:spPr>
        <p:txBody>
          <a:bodyPr>
            <a:normAutofit/>
          </a:bodyPr>
          <a:lstStyle/>
          <a:p>
            <a:r>
              <a:rPr lang="en-US" sz="3600" dirty="0" smtClean="0"/>
              <a:t>With utilization </a:t>
            </a:r>
            <a:endParaRPr lang="ar-JO"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مخطط 3"/>
          <p:cNvGraphicFramePr/>
          <p:nvPr/>
        </p:nvGraphicFramePr>
        <p:xfrm>
          <a:off x="827584" y="836712"/>
          <a:ext cx="748883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6" name="عنوان 5"/>
          <p:cNvSpPr>
            <a:spLocks noGrp="1"/>
          </p:cNvSpPr>
          <p:nvPr>
            <p:ph type="title"/>
          </p:nvPr>
        </p:nvSpPr>
        <p:spPr>
          <a:xfrm>
            <a:off x="457200" y="274638"/>
            <a:ext cx="8075240" cy="562074"/>
          </a:xfrm>
        </p:spPr>
        <p:txBody>
          <a:bodyPr>
            <a:normAutofit fontScale="90000"/>
          </a:bodyPr>
          <a:lstStyle/>
          <a:p>
            <a:r>
              <a:rPr lang="en-US" dirty="0" smtClean="0"/>
              <a:t>Jordan river flow </a:t>
            </a:r>
            <a:endParaRPr lang="ar-J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000" dirty="0" smtClean="0"/>
              <a:t>Consumption of Jordan River</a:t>
            </a:r>
            <a:endParaRPr lang="ar-JO" sz="4000" dirty="0"/>
          </a:p>
        </p:txBody>
      </p:sp>
      <p:pic>
        <p:nvPicPr>
          <p:cNvPr id="4" name="صورة 3"/>
          <p:cNvPicPr/>
          <p:nvPr/>
        </p:nvPicPr>
        <p:blipFill>
          <a:blip r:embed="rId2" cstate="print"/>
          <a:srcRect/>
          <a:stretch>
            <a:fillRect/>
          </a:stretch>
        </p:blipFill>
        <p:spPr bwMode="auto">
          <a:xfrm>
            <a:off x="827584" y="1556792"/>
            <a:ext cx="7488832"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000" dirty="0" smtClean="0"/>
              <a:t>Groundwater &amp; Springs </a:t>
            </a:r>
            <a:endParaRPr lang="ar-JO" sz="4000" dirty="0"/>
          </a:p>
        </p:txBody>
      </p:sp>
      <p:sp>
        <p:nvSpPr>
          <p:cNvPr id="3" name="عنصر نائب للمحتوى 2"/>
          <p:cNvSpPr>
            <a:spLocks noGrp="1"/>
          </p:cNvSpPr>
          <p:nvPr>
            <p:ph idx="1"/>
          </p:nvPr>
        </p:nvSpPr>
        <p:spPr/>
        <p:txBody>
          <a:bodyPr>
            <a:normAutofit/>
          </a:bodyPr>
          <a:lstStyle/>
          <a:p>
            <a:pPr algn="l" rtl="0"/>
            <a:r>
              <a:rPr lang="en-US" sz="2400" dirty="0" smtClean="0"/>
              <a:t>Groundwater is the water that occurs in the tiny spaces (called pores or voids) between the underground soil particles or in the fractured rocks </a:t>
            </a:r>
          </a:p>
          <a:p>
            <a:pPr algn="l" rtl="0"/>
            <a:endParaRPr lang="en-US" sz="2400" dirty="0" smtClean="0"/>
          </a:p>
          <a:p>
            <a:pPr algn="l" rtl="0"/>
            <a:endParaRPr lang="en-US" sz="2400" dirty="0" smtClean="0"/>
          </a:p>
          <a:p>
            <a:pPr algn="l" rtl="0"/>
            <a:r>
              <a:rPr lang="en-US" sz="2400" dirty="0" smtClean="0"/>
              <a:t>Groundwater is a resource that supply the Dead Sea with water. And it is about 125- 172 million m</a:t>
            </a:r>
            <a:r>
              <a:rPr lang="en-US" sz="2400" baseline="30000" dirty="0" smtClean="0"/>
              <a:t>3</a:t>
            </a:r>
            <a:r>
              <a:rPr lang="en-US" sz="2400" dirty="0" smtClean="0"/>
              <a:t> per year leak about 90-100 million m</a:t>
            </a:r>
            <a:r>
              <a:rPr lang="en-US" sz="2400" baseline="30000" dirty="0" smtClean="0"/>
              <a:t>3</a:t>
            </a:r>
            <a:r>
              <a:rPr lang="en-US" sz="2400" dirty="0" smtClean="0"/>
              <a:t> to the Dead Sea</a:t>
            </a:r>
          </a:p>
          <a:p>
            <a:pPr algn="l" rtl="0"/>
            <a:endParaRPr lang="en-US" sz="2400" dirty="0" smtClean="0"/>
          </a:p>
          <a:p>
            <a:pPr algn="l" rtl="0"/>
            <a:endParaRPr lang="ar-JO"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70784" cy="1143000"/>
          </a:xfrm>
        </p:spPr>
        <p:txBody>
          <a:bodyPr>
            <a:normAutofit fontScale="90000"/>
          </a:bodyPr>
          <a:lstStyle/>
          <a:p>
            <a:r>
              <a:rPr lang="en-US" dirty="0" smtClean="0"/>
              <a:t>Dead Sea springs</a:t>
            </a:r>
            <a:endParaRPr lang="ar-JO" dirty="0"/>
          </a:p>
        </p:txBody>
      </p:sp>
      <p:pic>
        <p:nvPicPr>
          <p:cNvPr id="4" name="صورة 3"/>
          <p:cNvPicPr/>
          <p:nvPr/>
        </p:nvPicPr>
        <p:blipFill>
          <a:blip r:embed="rId2" cstate="print"/>
          <a:srcRect/>
          <a:stretch>
            <a:fillRect/>
          </a:stretch>
        </p:blipFill>
        <p:spPr bwMode="auto">
          <a:xfrm>
            <a:off x="4355976" y="332656"/>
            <a:ext cx="4443705" cy="6061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rtl="0"/>
            <a:r>
              <a:rPr lang="en-US" sz="4000" b="1" dirty="0" smtClean="0"/>
              <a:t>Objectives</a:t>
            </a:r>
            <a:endParaRPr lang="ar-JO" sz="4000" b="1" dirty="0"/>
          </a:p>
        </p:txBody>
      </p:sp>
      <p:sp>
        <p:nvSpPr>
          <p:cNvPr id="3" name="عنصر نائب للمحتوى 2"/>
          <p:cNvSpPr>
            <a:spLocks noGrp="1"/>
          </p:cNvSpPr>
          <p:nvPr>
            <p:ph idx="1"/>
          </p:nvPr>
        </p:nvSpPr>
        <p:spPr>
          <a:xfrm>
            <a:off x="251520" y="1600200"/>
            <a:ext cx="8640960" cy="4853136"/>
          </a:xfrm>
        </p:spPr>
        <p:txBody>
          <a:bodyPr>
            <a:normAutofit/>
          </a:bodyPr>
          <a:lstStyle/>
          <a:p>
            <a:pPr algn="just" rtl="0"/>
            <a:r>
              <a:rPr lang="en-US" sz="2800" b="1" dirty="0" smtClean="0"/>
              <a:t>Make a water budget for the Dead Sea </a:t>
            </a:r>
            <a:endParaRPr lang="ar-JO" sz="2800" b="1" dirty="0" smtClean="0"/>
          </a:p>
          <a:p>
            <a:pPr lvl="0" algn="just" rtl="0"/>
            <a:endParaRPr lang="en-US" dirty="0" smtClean="0"/>
          </a:p>
          <a:p>
            <a:pPr lvl="0" algn="just" rtl="0"/>
            <a:r>
              <a:rPr lang="en-US" sz="2800" dirty="0" smtClean="0"/>
              <a:t>properties </a:t>
            </a:r>
            <a:r>
              <a:rPr lang="en-US" sz="2800" dirty="0"/>
              <a:t>and characteristics of the Dead </a:t>
            </a:r>
            <a:r>
              <a:rPr lang="en-US" sz="2800" dirty="0" smtClean="0"/>
              <a:t>Sea</a:t>
            </a:r>
          </a:p>
          <a:p>
            <a:pPr lvl="0" algn="just" rtl="0"/>
            <a:r>
              <a:rPr lang="en-US" sz="2800" dirty="0"/>
              <a:t>Determine the water </a:t>
            </a:r>
            <a:r>
              <a:rPr lang="en-US" sz="2800" dirty="0" smtClean="0"/>
              <a:t>resource and the losses, </a:t>
            </a:r>
            <a:r>
              <a:rPr lang="en-US" sz="2800" dirty="0"/>
              <a:t>and calculate its </a:t>
            </a:r>
            <a:r>
              <a:rPr lang="en-US" sz="2800" dirty="0" smtClean="0"/>
              <a:t>volume</a:t>
            </a:r>
          </a:p>
          <a:p>
            <a:pPr lvl="0" algn="just" rtl="0"/>
            <a:r>
              <a:rPr lang="en-US" sz="2800" dirty="0"/>
              <a:t>Present the Dead- Red canal as a solution of the </a:t>
            </a:r>
            <a:r>
              <a:rPr lang="en-US" sz="2800" dirty="0" smtClean="0"/>
              <a:t>problem</a:t>
            </a:r>
          </a:p>
          <a:p>
            <a:pPr lvl="0" algn="just" rtl="0"/>
            <a:r>
              <a:rPr lang="en-US" sz="2800" dirty="0"/>
              <a:t>Elaborate some of hydraulic, environmental, social and political aspects related to the Dead-Red </a:t>
            </a:r>
            <a:r>
              <a:rPr lang="en-US" sz="2800" dirty="0" smtClean="0"/>
              <a:t>Canal</a:t>
            </a:r>
            <a:endParaRPr lang="en-US" dirty="0" smtClean="0"/>
          </a:p>
          <a:p>
            <a:pPr algn="just" rtl="0"/>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cstate="print"/>
          <a:srcRect/>
          <a:stretch>
            <a:fillRect/>
          </a:stretch>
        </p:blipFill>
        <p:spPr bwMode="auto">
          <a:xfrm>
            <a:off x="1979712" y="260648"/>
            <a:ext cx="6120680" cy="3096344"/>
          </a:xfrm>
          <a:prstGeom prst="rect">
            <a:avLst/>
          </a:prstGeom>
          <a:noFill/>
          <a:ln w="9525">
            <a:noFill/>
            <a:miter lim="800000"/>
            <a:headEnd/>
            <a:tailEnd/>
          </a:ln>
        </p:spPr>
      </p:pic>
      <p:pic>
        <p:nvPicPr>
          <p:cNvPr id="6" name="صورة 5"/>
          <p:cNvPicPr/>
          <p:nvPr/>
        </p:nvPicPr>
        <p:blipFill>
          <a:blip r:embed="rId3" cstate="print"/>
          <a:srcRect/>
          <a:stretch>
            <a:fillRect/>
          </a:stretch>
        </p:blipFill>
        <p:spPr bwMode="auto">
          <a:xfrm>
            <a:off x="1907704" y="3429000"/>
            <a:ext cx="619268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Runoff</a:t>
            </a:r>
            <a:br>
              <a:rPr lang="en-US" dirty="0" smtClean="0"/>
            </a:br>
            <a:r>
              <a:rPr lang="en-US" dirty="0" smtClean="0"/>
              <a:t>Area </a:t>
            </a:r>
            <a:endParaRPr lang="ar-JO" dirty="0"/>
          </a:p>
        </p:txBody>
      </p:sp>
      <p:sp>
        <p:nvSpPr>
          <p:cNvPr id="3" name="عنصر نائب للمحتوى 2"/>
          <p:cNvSpPr>
            <a:spLocks noGrp="1"/>
          </p:cNvSpPr>
          <p:nvPr>
            <p:ph idx="1"/>
          </p:nvPr>
        </p:nvSpPr>
        <p:spPr>
          <a:xfrm>
            <a:off x="457200" y="1600200"/>
            <a:ext cx="4402832" cy="4525963"/>
          </a:xfrm>
        </p:spPr>
        <p:txBody>
          <a:bodyPr>
            <a:normAutofit/>
          </a:bodyPr>
          <a:lstStyle/>
          <a:p>
            <a:pPr algn="l" rtl="0"/>
            <a:r>
              <a:rPr lang="en-US" sz="2800" dirty="0" smtClean="0"/>
              <a:t>Northern area = 1449.197 km² </a:t>
            </a:r>
          </a:p>
          <a:p>
            <a:pPr algn="l" rtl="0"/>
            <a:endParaRPr lang="en-US" sz="2800" dirty="0" smtClean="0"/>
          </a:p>
          <a:p>
            <a:pPr algn="l" rtl="0"/>
            <a:r>
              <a:rPr lang="en-US" sz="2800" dirty="0" smtClean="0"/>
              <a:t>Southern area = 488.770 km²</a:t>
            </a:r>
          </a:p>
          <a:p>
            <a:pPr algn="l" rtl="0"/>
            <a:endParaRPr lang="en-US" sz="2800" dirty="0" smtClean="0"/>
          </a:p>
        </p:txBody>
      </p:sp>
      <p:pic>
        <p:nvPicPr>
          <p:cNvPr id="4" name="صورة 3" descr="D:\university\canals\مجموعة الهيدرولوجيين الفلسطينيين\full_watershed_map - Copy.jpg"/>
          <p:cNvPicPr/>
          <p:nvPr/>
        </p:nvPicPr>
        <p:blipFill>
          <a:blip r:embed="rId2" cstate="print"/>
          <a:srcRect/>
          <a:stretch>
            <a:fillRect/>
          </a:stretch>
        </p:blipFill>
        <p:spPr bwMode="auto">
          <a:xfrm>
            <a:off x="4932040" y="1628800"/>
            <a:ext cx="4211960"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D:\university\canals\مجموعة الهيدرولوجيين الفلسطينيين\full_wb_rainfall.jpg"/>
          <p:cNvPicPr/>
          <p:nvPr/>
        </p:nvPicPr>
        <p:blipFill>
          <a:blip r:embed="rId2" cstate="print"/>
          <a:srcRect/>
          <a:stretch>
            <a:fillRect/>
          </a:stretch>
        </p:blipFill>
        <p:spPr bwMode="auto">
          <a:xfrm>
            <a:off x="5212152" y="1163786"/>
            <a:ext cx="3931848" cy="5694214"/>
          </a:xfrm>
          <a:prstGeom prst="rect">
            <a:avLst/>
          </a:prstGeom>
          <a:noFill/>
          <a:ln w="9525">
            <a:noFill/>
            <a:miter lim="800000"/>
            <a:headEnd/>
            <a:tailEnd/>
          </a:ln>
        </p:spPr>
      </p:pic>
      <p:sp>
        <p:nvSpPr>
          <p:cNvPr id="3" name="عنوان 2"/>
          <p:cNvSpPr>
            <a:spLocks noGrp="1"/>
          </p:cNvSpPr>
          <p:nvPr>
            <p:ph type="title"/>
          </p:nvPr>
        </p:nvSpPr>
        <p:spPr/>
        <p:txBody>
          <a:bodyPr>
            <a:normAutofit fontScale="90000"/>
          </a:bodyPr>
          <a:lstStyle/>
          <a:p>
            <a:r>
              <a:rPr lang="en-US" dirty="0" smtClean="0"/>
              <a:t>Runoff </a:t>
            </a:r>
            <a:br>
              <a:rPr lang="en-US" dirty="0" smtClean="0"/>
            </a:br>
            <a:r>
              <a:rPr lang="en-US" dirty="0" smtClean="0"/>
              <a:t>Rainfall </a:t>
            </a:r>
            <a:endParaRPr lang="ar-JO" dirty="0"/>
          </a:p>
        </p:txBody>
      </p:sp>
      <p:sp>
        <p:nvSpPr>
          <p:cNvPr id="5" name="عنصر نائب للمحتوى 4"/>
          <p:cNvSpPr>
            <a:spLocks noGrp="1"/>
          </p:cNvSpPr>
          <p:nvPr>
            <p:ph idx="1"/>
          </p:nvPr>
        </p:nvSpPr>
        <p:spPr>
          <a:xfrm>
            <a:off x="457200" y="1639341"/>
            <a:ext cx="4258816" cy="4525963"/>
          </a:xfrm>
        </p:spPr>
        <p:txBody>
          <a:bodyPr>
            <a:normAutofit fontScale="85000" lnSpcReduction="10000"/>
          </a:bodyPr>
          <a:lstStyle/>
          <a:p>
            <a:pPr algn="l" rtl="0"/>
            <a:r>
              <a:rPr lang="en-US" dirty="0" smtClean="0"/>
              <a:t>Northern area 240 mm/yr</a:t>
            </a:r>
          </a:p>
          <a:p>
            <a:pPr algn="l" rtl="0"/>
            <a:r>
              <a:rPr lang="en-US" dirty="0" smtClean="0"/>
              <a:t>Southern area 100 mm/yr </a:t>
            </a:r>
          </a:p>
          <a:p>
            <a:pPr algn="l" rtl="0"/>
            <a:endParaRPr lang="en-US" dirty="0"/>
          </a:p>
          <a:p>
            <a:pPr lvl="0" algn="l" rtl="0"/>
            <a:r>
              <a:rPr lang="en-US" dirty="0" smtClean="0"/>
              <a:t>Rainfall volume= area *average rainfall depth </a:t>
            </a:r>
          </a:p>
          <a:p>
            <a:pPr lvl="0" algn="l" rtl="0"/>
            <a:r>
              <a:rPr lang="en-US" dirty="0" smtClean="0"/>
              <a:t>=347.8 MCM for northern area</a:t>
            </a:r>
          </a:p>
          <a:p>
            <a:pPr lvl="0" algn="l" rtl="0"/>
            <a:r>
              <a:rPr lang="en-US" dirty="0" smtClean="0"/>
              <a:t>= 48 .88 MCM for southern  area</a:t>
            </a:r>
          </a:p>
          <a:p>
            <a:pPr algn="l" rtl="0"/>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fontScale="90000"/>
          </a:bodyPr>
          <a:lstStyle/>
          <a:p>
            <a:r>
              <a:rPr lang="en-US" sz="4000" dirty="0" smtClean="0"/>
              <a:t>Runoff </a:t>
            </a:r>
            <a:br>
              <a:rPr lang="en-US" sz="4000" dirty="0" smtClean="0"/>
            </a:br>
            <a:r>
              <a:rPr lang="en-US" sz="4000" dirty="0" smtClean="0"/>
              <a:t>Coefficient </a:t>
            </a:r>
            <a:endParaRPr lang="ar-JO" sz="4000" dirty="0"/>
          </a:p>
        </p:txBody>
      </p:sp>
      <p:sp>
        <p:nvSpPr>
          <p:cNvPr id="3" name="عنصر نائب للمحتوى 2"/>
          <p:cNvSpPr>
            <a:spLocks noGrp="1"/>
          </p:cNvSpPr>
          <p:nvPr>
            <p:ph idx="1"/>
          </p:nvPr>
        </p:nvSpPr>
        <p:spPr/>
        <p:txBody>
          <a:bodyPr>
            <a:normAutofit/>
          </a:bodyPr>
          <a:lstStyle/>
          <a:p>
            <a:pPr algn="l" rtl="0">
              <a:buNone/>
            </a:pPr>
            <a:r>
              <a:rPr lang="en-US" sz="2600" dirty="0" smtClean="0"/>
              <a:t>Take into consider the following characteristics  :</a:t>
            </a:r>
          </a:p>
          <a:p>
            <a:pPr algn="l" rtl="0"/>
            <a:r>
              <a:rPr lang="en-US" sz="2600" dirty="0" smtClean="0"/>
              <a:t>Elevation and slops</a:t>
            </a:r>
          </a:p>
          <a:p>
            <a:pPr algn="l" rtl="0"/>
            <a:r>
              <a:rPr lang="en-US" sz="2600" dirty="0" smtClean="0"/>
              <a:t>West bank districts</a:t>
            </a:r>
          </a:p>
          <a:p>
            <a:pPr algn="l" rtl="0"/>
            <a:r>
              <a:rPr lang="en-US" sz="2600" dirty="0" smtClean="0"/>
              <a:t>Geology </a:t>
            </a:r>
          </a:p>
          <a:p>
            <a:pPr algn="l" rtl="0"/>
            <a:r>
              <a:rPr lang="en-US" sz="2600" dirty="0" smtClean="0"/>
              <a:t>Land use </a:t>
            </a:r>
          </a:p>
          <a:p>
            <a:pPr algn="l" rtl="0"/>
            <a:r>
              <a:rPr lang="en-US" sz="2600" dirty="0" smtClean="0"/>
              <a:t>Soil characteristics</a:t>
            </a:r>
          </a:p>
          <a:p>
            <a:pPr algn="l" rtl="0">
              <a:buNone/>
            </a:pPr>
            <a:endParaRPr lang="en-US" sz="2600" dirty="0" smtClean="0"/>
          </a:p>
          <a:p>
            <a:pPr algn="l" rtl="0"/>
            <a:r>
              <a:rPr lang="en-US" sz="2600" dirty="0" smtClean="0"/>
              <a:t>By average Weighted method the average runoff coefficient is .296</a:t>
            </a:r>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Runoff </a:t>
            </a:r>
            <a:endParaRPr lang="ar-JO" dirty="0"/>
          </a:p>
        </p:txBody>
      </p:sp>
      <p:sp>
        <p:nvSpPr>
          <p:cNvPr id="3" name="عنصر نائب للمحتوى 2"/>
          <p:cNvSpPr>
            <a:spLocks noGrp="1"/>
          </p:cNvSpPr>
          <p:nvPr>
            <p:ph idx="1"/>
          </p:nvPr>
        </p:nvSpPr>
        <p:spPr/>
        <p:txBody>
          <a:bodyPr>
            <a:normAutofit fontScale="92500" lnSpcReduction="10000"/>
          </a:bodyPr>
          <a:lstStyle/>
          <a:p>
            <a:pPr lvl="0" algn="l" rtl="0"/>
            <a:endParaRPr lang="en-US" dirty="0" smtClean="0"/>
          </a:p>
          <a:p>
            <a:pPr lvl="0" algn="l" rtl="0"/>
            <a:r>
              <a:rPr lang="en-US" dirty="0" smtClean="0"/>
              <a:t>Runoff volume (west side)= rainfall volume * coefficient  = 117 MCM/yr</a:t>
            </a:r>
          </a:p>
          <a:p>
            <a:pPr algn="l" rtl="0"/>
            <a:r>
              <a:rPr lang="en-US" dirty="0" smtClean="0"/>
              <a:t>The volume of western runoff is about 117 MCM/yr. And the volume of eastern runoff is 1.4 times:</a:t>
            </a:r>
          </a:p>
          <a:p>
            <a:pPr lvl="0" algn="l" rtl="0"/>
            <a:r>
              <a:rPr lang="en-US" dirty="0" smtClean="0"/>
              <a:t>117 *1.4= 164 MCM.</a:t>
            </a:r>
          </a:p>
          <a:p>
            <a:pPr lvl="0" algn="l" rtl="0"/>
            <a:endParaRPr lang="en-US" dirty="0" smtClean="0"/>
          </a:p>
          <a:p>
            <a:pPr lvl="0" algn="l" rtl="0"/>
            <a:r>
              <a:rPr lang="en-US" dirty="0" smtClean="0"/>
              <a:t>Total runoff from both side = 281 MCM/yr</a:t>
            </a:r>
          </a:p>
          <a:p>
            <a:pPr lvl="0" algn="l" rtl="0"/>
            <a:endParaRPr lang="en-US" dirty="0" smtClean="0"/>
          </a:p>
          <a:p>
            <a:pPr lvl="0" algn="l" rtl="0"/>
            <a:endParaRPr lang="en-US" dirty="0" smtClean="0"/>
          </a:p>
          <a:p>
            <a:pPr lvl="0" algn="l" rtl="0"/>
            <a:endParaRPr lang="ar-J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Evaporation</a:t>
            </a:r>
            <a:endParaRPr lang="ar-JO" dirty="0"/>
          </a:p>
        </p:txBody>
      </p:sp>
      <p:sp>
        <p:nvSpPr>
          <p:cNvPr id="3" name="عنصر نائب للمحتوى 2"/>
          <p:cNvSpPr>
            <a:spLocks noGrp="1"/>
          </p:cNvSpPr>
          <p:nvPr>
            <p:ph idx="1"/>
          </p:nvPr>
        </p:nvSpPr>
        <p:spPr/>
        <p:txBody>
          <a:bodyPr>
            <a:normAutofit fontScale="85000" lnSpcReduction="20000"/>
          </a:bodyPr>
          <a:lstStyle/>
          <a:p>
            <a:pPr algn="l" rtl="0"/>
            <a:r>
              <a:rPr lang="en-US" dirty="0" smtClean="0"/>
              <a:t>Define</a:t>
            </a:r>
          </a:p>
          <a:p>
            <a:pPr algn="l" rtl="0"/>
            <a:r>
              <a:rPr lang="en-US" dirty="0" smtClean="0"/>
              <a:t>Annual volume of potential evaporation on the Dead Sea equal:</a:t>
            </a:r>
          </a:p>
          <a:p>
            <a:pPr lvl="0" algn="l" rtl="0"/>
            <a:r>
              <a:rPr lang="en-US" dirty="0" smtClean="0"/>
              <a:t>Annual Average  evaporation *  Average Dead Sea Area.</a:t>
            </a:r>
          </a:p>
          <a:p>
            <a:pPr lvl="0" algn="l" rtl="0"/>
            <a:r>
              <a:rPr lang="en-US" dirty="0" smtClean="0"/>
              <a:t>2106.6 mm     *  704 km²    =1483 Million Cubic  meter/year.</a:t>
            </a:r>
          </a:p>
          <a:p>
            <a:pPr lvl="0" algn="l" rtl="0"/>
            <a:endParaRPr lang="en-US" dirty="0" smtClean="0"/>
          </a:p>
          <a:p>
            <a:pPr lvl="0" algn="l" rtl="0"/>
            <a:r>
              <a:rPr lang="en-US" dirty="0" smtClean="0"/>
              <a:t>Actual evaporation = .7 * potential evaporation</a:t>
            </a:r>
          </a:p>
          <a:p>
            <a:pPr lvl="0" algn="l" rtl="0"/>
            <a:r>
              <a:rPr lang="en-US" dirty="0" smtClean="0"/>
              <a:t>.7* 1483 = 1038 MCM actual evaporation from the Dead Sea.</a:t>
            </a:r>
          </a:p>
          <a:p>
            <a:pPr lvl="0"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Abstraction</a:t>
            </a:r>
            <a:endParaRPr lang="ar-JO" dirty="0"/>
          </a:p>
        </p:txBody>
      </p:sp>
      <p:sp>
        <p:nvSpPr>
          <p:cNvPr id="3" name="عنصر نائب للمحتوى 2"/>
          <p:cNvSpPr>
            <a:spLocks noGrp="1"/>
          </p:cNvSpPr>
          <p:nvPr>
            <p:ph idx="1"/>
          </p:nvPr>
        </p:nvSpPr>
        <p:spPr/>
        <p:txBody>
          <a:bodyPr/>
          <a:lstStyle/>
          <a:p>
            <a:pPr algn="l" rtl="0"/>
            <a:r>
              <a:rPr lang="en-US" dirty="0" smtClean="0"/>
              <a:t>Industrial abstraction is the second loss </a:t>
            </a:r>
          </a:p>
          <a:p>
            <a:pPr algn="l" rtl="0"/>
            <a:r>
              <a:rPr lang="en-US" dirty="0" smtClean="0"/>
              <a:t> because of Dead Sea`s important components, neighbor countries exploit its water for industrial uses and other uses  </a:t>
            </a:r>
          </a:p>
          <a:p>
            <a:pPr algn="l" rtl="0"/>
            <a:r>
              <a:rPr lang="en-US" dirty="0" smtClean="0"/>
              <a:t>200 MCM/yr</a:t>
            </a:r>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251520" y="0"/>
            <a:ext cx="8229600" cy="1143000"/>
          </a:xfrm>
        </p:spPr>
        <p:txBody>
          <a:bodyPr>
            <a:normAutofit/>
          </a:bodyPr>
          <a:lstStyle/>
          <a:p>
            <a:pPr rtl="0"/>
            <a:r>
              <a:rPr lang="en-US" sz="4000" dirty="0" smtClean="0"/>
              <a:t>Water Budget </a:t>
            </a:r>
            <a:endParaRPr lang="ar-JO" sz="4000" dirty="0"/>
          </a:p>
        </p:txBody>
      </p:sp>
      <p:graphicFrame>
        <p:nvGraphicFramePr>
          <p:cNvPr id="4" name="عنصر نائب للمحتوى 3"/>
          <p:cNvGraphicFramePr>
            <a:graphicFrameLocks noGrp="1"/>
          </p:cNvGraphicFramePr>
          <p:nvPr>
            <p:ph idx="1"/>
          </p:nvPr>
        </p:nvGraphicFramePr>
        <p:xfrm>
          <a:off x="467544" y="2420889"/>
          <a:ext cx="2736304" cy="3825599"/>
        </p:xfrm>
        <a:graphic>
          <a:graphicData uri="http://schemas.openxmlformats.org/drawingml/2006/table">
            <a:tbl>
              <a:tblPr/>
              <a:tblGrid>
                <a:gridCol w="1387510"/>
                <a:gridCol w="1348794"/>
              </a:tblGrid>
              <a:tr h="1043345">
                <a:tc>
                  <a:txBody>
                    <a:bodyPr/>
                    <a:lstStyle/>
                    <a:p>
                      <a:pPr algn="ctr" rtl="0">
                        <a:lnSpc>
                          <a:spcPct val="115000"/>
                        </a:lnSpc>
                        <a:spcAft>
                          <a:spcPts val="0"/>
                        </a:spcAft>
                      </a:pPr>
                      <a:r>
                        <a:rPr lang="en-US" sz="1800" b="1" dirty="0">
                          <a:solidFill>
                            <a:srgbClr val="FFFFFF"/>
                          </a:solidFill>
                          <a:latin typeface="Times New Roman"/>
                          <a:ea typeface="Times New Roman"/>
                          <a:cs typeface="Arial"/>
                        </a:rPr>
                        <a:t>Output MCM/yr</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15000"/>
                        </a:lnSpc>
                        <a:spcAft>
                          <a:spcPts val="0"/>
                        </a:spcAft>
                      </a:pPr>
                      <a:r>
                        <a:rPr lang="en-US" sz="1800" b="1">
                          <a:solidFill>
                            <a:srgbClr val="000000"/>
                          </a:solidFill>
                          <a:latin typeface="Times New Roman"/>
                          <a:ea typeface="Times New Roman"/>
                          <a:cs typeface="Arial"/>
                        </a:rPr>
                        <a:t>1238</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127">
                <a:tc>
                  <a:txBody>
                    <a:bodyPr/>
                    <a:lstStyle/>
                    <a:p>
                      <a:pPr algn="ctr" rtl="0">
                        <a:lnSpc>
                          <a:spcPct val="115000"/>
                        </a:lnSpc>
                        <a:spcAft>
                          <a:spcPts val="0"/>
                        </a:spcAft>
                      </a:pPr>
                      <a:r>
                        <a:rPr lang="en-US" sz="1800" b="1">
                          <a:solidFill>
                            <a:srgbClr val="FFFFFF"/>
                          </a:solidFill>
                          <a:latin typeface="Times New Roman"/>
                          <a:ea typeface="Times New Roman"/>
                          <a:cs typeface="Arial"/>
                        </a:rPr>
                        <a:t>Min Input </a:t>
                      </a:r>
                      <a:br>
                        <a:rPr lang="en-US" sz="1800" b="1">
                          <a:solidFill>
                            <a:srgbClr val="FFFFFF"/>
                          </a:solidFill>
                          <a:latin typeface="Times New Roman"/>
                          <a:ea typeface="Times New Roman"/>
                          <a:cs typeface="Arial"/>
                        </a:rPr>
                      </a:br>
                      <a:r>
                        <a:rPr lang="en-US" sz="1800" b="1">
                          <a:solidFill>
                            <a:srgbClr val="FFFFFF"/>
                          </a:solidFill>
                          <a:latin typeface="Times New Roman"/>
                          <a:ea typeface="Times New Roman"/>
                          <a:cs typeface="Arial"/>
                        </a:rPr>
                        <a:t>MCM/yr</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15000"/>
                        </a:lnSpc>
                        <a:spcAft>
                          <a:spcPts val="0"/>
                        </a:spcAft>
                      </a:pPr>
                      <a:r>
                        <a:rPr lang="en-US" sz="1800" b="1" dirty="0">
                          <a:solidFill>
                            <a:srgbClr val="000000"/>
                          </a:solidFill>
                          <a:latin typeface="Times New Roman"/>
                          <a:ea typeface="Times New Roman"/>
                          <a:cs typeface="Arial"/>
                        </a:rPr>
                        <a:t>483</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127">
                <a:tc>
                  <a:txBody>
                    <a:bodyPr/>
                    <a:lstStyle/>
                    <a:p>
                      <a:pPr algn="ctr" rtl="0">
                        <a:lnSpc>
                          <a:spcPct val="115000"/>
                        </a:lnSpc>
                        <a:spcAft>
                          <a:spcPts val="0"/>
                        </a:spcAft>
                      </a:pPr>
                      <a:r>
                        <a:rPr lang="en-US" sz="1800" b="1">
                          <a:solidFill>
                            <a:srgbClr val="FFFFFF"/>
                          </a:solidFill>
                          <a:latin typeface="Times New Roman"/>
                          <a:ea typeface="Times New Roman"/>
                          <a:cs typeface="Arial"/>
                        </a:rPr>
                        <a:t>Max Input</a:t>
                      </a:r>
                      <a:endParaRPr lang="en-US" sz="1600">
                        <a:latin typeface="Calibri"/>
                        <a:ea typeface="Calibri"/>
                        <a:cs typeface="Arial"/>
                      </a:endParaRPr>
                    </a:p>
                    <a:p>
                      <a:pPr algn="ctr" rtl="0">
                        <a:lnSpc>
                          <a:spcPct val="115000"/>
                        </a:lnSpc>
                        <a:spcAft>
                          <a:spcPts val="0"/>
                        </a:spcAft>
                      </a:pPr>
                      <a:r>
                        <a:rPr lang="en-US" sz="1800" b="1">
                          <a:solidFill>
                            <a:srgbClr val="FFFFFF"/>
                          </a:solidFill>
                          <a:latin typeface="Times New Roman"/>
                          <a:ea typeface="Times New Roman"/>
                          <a:cs typeface="Arial"/>
                        </a:rPr>
                        <a:t>MCM/yr</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15000"/>
                        </a:lnSpc>
                        <a:spcAft>
                          <a:spcPts val="0"/>
                        </a:spcAft>
                      </a:pPr>
                      <a:r>
                        <a:rPr lang="en-US" sz="1800" b="1" dirty="0">
                          <a:solidFill>
                            <a:srgbClr val="000000"/>
                          </a:solidFill>
                          <a:latin typeface="Times New Roman"/>
                          <a:ea typeface="Times New Roman"/>
                          <a:cs typeface="Arial"/>
                        </a:rPr>
                        <a:t>653</a:t>
                      </a:r>
                      <a:endParaRPr lang="en-US"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nvGraphicFramePr>
        <p:xfrm>
          <a:off x="5004048" y="2492896"/>
          <a:ext cx="3315816" cy="3698720"/>
        </p:xfrm>
        <a:graphic>
          <a:graphicData uri="http://schemas.openxmlformats.org/drawingml/2006/table">
            <a:tbl>
              <a:tblPr/>
              <a:tblGrid>
                <a:gridCol w="1657908"/>
                <a:gridCol w="1657908"/>
              </a:tblGrid>
              <a:tr h="1849360">
                <a:tc>
                  <a:txBody>
                    <a:bodyPr/>
                    <a:lstStyle/>
                    <a:p>
                      <a:pPr algn="ctr" rtl="0">
                        <a:lnSpc>
                          <a:spcPct val="115000"/>
                        </a:lnSpc>
                        <a:spcAft>
                          <a:spcPts val="0"/>
                        </a:spcAft>
                      </a:pPr>
                      <a:r>
                        <a:rPr lang="en-US" sz="2800" b="1" dirty="0">
                          <a:solidFill>
                            <a:srgbClr val="FFFFFF"/>
                          </a:solidFill>
                          <a:latin typeface="Times New Roman"/>
                          <a:ea typeface="Times New Roman"/>
                          <a:cs typeface="Arial"/>
                        </a:rPr>
                        <a:t>Max deficit MCM/yr</a:t>
                      </a:r>
                      <a:endParaRPr lang="en-US"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15000"/>
                        </a:lnSpc>
                        <a:spcAft>
                          <a:spcPts val="0"/>
                        </a:spcAft>
                      </a:pPr>
                      <a:r>
                        <a:rPr lang="en-US" sz="2400">
                          <a:solidFill>
                            <a:srgbClr val="000000"/>
                          </a:solidFill>
                          <a:latin typeface="Arial"/>
                          <a:ea typeface="Times New Roman"/>
                          <a:cs typeface="Arial"/>
                        </a:rPr>
                        <a:t>755</a:t>
                      </a:r>
                      <a:endParaRPr lang="en-US" sz="24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360">
                <a:tc>
                  <a:txBody>
                    <a:bodyPr/>
                    <a:lstStyle/>
                    <a:p>
                      <a:pPr algn="ctr" rtl="0">
                        <a:lnSpc>
                          <a:spcPct val="115000"/>
                        </a:lnSpc>
                        <a:spcAft>
                          <a:spcPts val="0"/>
                        </a:spcAft>
                      </a:pPr>
                      <a:r>
                        <a:rPr lang="en-US" sz="2800" b="1" dirty="0">
                          <a:solidFill>
                            <a:srgbClr val="FFFFFF"/>
                          </a:solidFill>
                          <a:latin typeface="Times New Roman"/>
                          <a:ea typeface="Times New Roman"/>
                          <a:cs typeface="Arial"/>
                        </a:rPr>
                        <a:t>Min deficit</a:t>
                      </a:r>
                      <a:br>
                        <a:rPr lang="en-US" sz="2800" b="1" dirty="0">
                          <a:solidFill>
                            <a:srgbClr val="FFFFFF"/>
                          </a:solidFill>
                          <a:latin typeface="Times New Roman"/>
                          <a:ea typeface="Times New Roman"/>
                          <a:cs typeface="Arial"/>
                        </a:rPr>
                      </a:br>
                      <a:r>
                        <a:rPr lang="en-US" sz="2800" b="1" dirty="0">
                          <a:solidFill>
                            <a:srgbClr val="FFFFFF"/>
                          </a:solidFill>
                          <a:latin typeface="Times New Roman"/>
                          <a:ea typeface="Times New Roman"/>
                          <a:cs typeface="Arial"/>
                        </a:rPr>
                        <a:t>MCM/yr</a:t>
                      </a:r>
                      <a:endParaRPr lang="en-US"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a:lnSpc>
                          <a:spcPct val="115000"/>
                        </a:lnSpc>
                        <a:spcAft>
                          <a:spcPts val="0"/>
                        </a:spcAft>
                      </a:pPr>
                      <a:r>
                        <a:rPr lang="en-US" sz="2400" dirty="0">
                          <a:solidFill>
                            <a:srgbClr val="000000"/>
                          </a:solidFill>
                          <a:latin typeface="Arial"/>
                          <a:ea typeface="Times New Roman"/>
                          <a:cs typeface="Arial"/>
                        </a:rPr>
                        <a:t>585</a:t>
                      </a:r>
                      <a:endParaRPr lang="en-US" sz="24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97662" y="1340768"/>
            <a:ext cx="9046338"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rmAutofit/>
          </a:bodyPr>
          <a:lstStyle/>
          <a:p>
            <a:pPr rtl="0"/>
            <a:r>
              <a:rPr lang="en-US" sz="3600" smtClean="0"/>
              <a:t>Change </a:t>
            </a:r>
            <a:r>
              <a:rPr lang="en-US" sz="3600" dirty="0" smtClean="0"/>
              <a:t>in volume  </a:t>
            </a:r>
            <a:endParaRPr lang="ar-JO" sz="3600" dirty="0"/>
          </a:p>
        </p:txBody>
      </p:sp>
      <p:sp>
        <p:nvSpPr>
          <p:cNvPr id="6" name="عنصر نائب للمحتوى 5"/>
          <p:cNvSpPr>
            <a:spLocks noGrp="1"/>
          </p:cNvSpPr>
          <p:nvPr>
            <p:ph idx="1"/>
          </p:nvPr>
        </p:nvSpPr>
        <p:spPr>
          <a:xfrm>
            <a:off x="0" y="1600200"/>
            <a:ext cx="2483768" cy="4525963"/>
          </a:xfrm>
        </p:spPr>
        <p:txBody>
          <a:bodyPr>
            <a:normAutofit/>
          </a:bodyPr>
          <a:lstStyle/>
          <a:p>
            <a:pPr algn="l" rtl="0"/>
            <a:r>
              <a:rPr lang="en-US" sz="2800" dirty="0" smtClean="0"/>
              <a:t>1990-2000= 545.43 MCM/yr</a:t>
            </a:r>
          </a:p>
          <a:p>
            <a:pPr algn="l" rtl="0"/>
            <a:endParaRPr lang="en-US" sz="2800" dirty="0" smtClean="0"/>
          </a:p>
          <a:p>
            <a:pPr algn="l" rtl="0"/>
            <a:r>
              <a:rPr lang="en-US" sz="2800" dirty="0" smtClean="0"/>
              <a:t>2000-2010 = 686.8 MCM/yr</a:t>
            </a:r>
            <a:endParaRPr lang="ar-JO" sz="2800" dirty="0"/>
          </a:p>
        </p:txBody>
      </p:sp>
      <p:graphicFrame>
        <p:nvGraphicFramePr>
          <p:cNvPr id="4" name="مخطط 3"/>
          <p:cNvGraphicFramePr/>
          <p:nvPr/>
        </p:nvGraphicFramePr>
        <p:xfrm>
          <a:off x="2771800" y="3212976"/>
          <a:ext cx="6192688" cy="331236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2915817" y="1017242"/>
            <a:ext cx="5616624" cy="1907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rtl="0"/>
            <a:r>
              <a:rPr lang="en-US" sz="4000" dirty="0" smtClean="0"/>
              <a:t>Prediction </a:t>
            </a:r>
            <a:endParaRPr lang="ar-JO" sz="4000" dirty="0"/>
          </a:p>
        </p:txBody>
      </p:sp>
      <p:sp>
        <p:nvSpPr>
          <p:cNvPr id="4" name="عنصر نائب للنص 3"/>
          <p:cNvSpPr>
            <a:spLocks noGrp="1"/>
          </p:cNvSpPr>
          <p:nvPr>
            <p:ph type="body" idx="1"/>
          </p:nvPr>
        </p:nvSpPr>
        <p:spPr>
          <a:xfrm>
            <a:off x="4860032" y="836712"/>
            <a:ext cx="4040188" cy="639762"/>
          </a:xfrm>
        </p:spPr>
        <p:txBody>
          <a:bodyPr/>
          <a:lstStyle/>
          <a:p>
            <a:pPr algn="l" rtl="0"/>
            <a:r>
              <a:rPr lang="en-US" dirty="0" smtClean="0"/>
              <a:t>Area prediction </a:t>
            </a:r>
            <a:endParaRPr lang="ar-JO" dirty="0"/>
          </a:p>
        </p:txBody>
      </p:sp>
      <p:sp>
        <p:nvSpPr>
          <p:cNvPr id="5" name="عنصر نائب للمحتوى 4"/>
          <p:cNvSpPr>
            <a:spLocks noGrp="1"/>
          </p:cNvSpPr>
          <p:nvPr>
            <p:ph sz="half" idx="2"/>
          </p:nvPr>
        </p:nvSpPr>
        <p:spPr>
          <a:xfrm>
            <a:off x="323528" y="1556793"/>
            <a:ext cx="4040188" cy="1656183"/>
          </a:xfrm>
        </p:spPr>
        <p:txBody>
          <a:bodyPr>
            <a:normAutofit fontScale="92500" lnSpcReduction="10000"/>
          </a:bodyPr>
          <a:lstStyle/>
          <a:p>
            <a:pPr algn="l" rtl="0"/>
            <a:r>
              <a:rPr lang="en-US" dirty="0" smtClean="0"/>
              <a:t>drop in each year is about 0.8918 m. And it is expected that in 2105 the elevation will reach -507.439 m below sea level</a:t>
            </a:r>
            <a:endParaRPr lang="ar-JO" dirty="0"/>
          </a:p>
        </p:txBody>
      </p:sp>
      <p:sp>
        <p:nvSpPr>
          <p:cNvPr id="6" name="عنصر نائب للنص 5"/>
          <p:cNvSpPr>
            <a:spLocks noGrp="1"/>
          </p:cNvSpPr>
          <p:nvPr>
            <p:ph type="body" sz="quarter" idx="3"/>
          </p:nvPr>
        </p:nvSpPr>
        <p:spPr>
          <a:xfrm>
            <a:off x="251520" y="836712"/>
            <a:ext cx="4041775" cy="639762"/>
          </a:xfrm>
        </p:spPr>
        <p:txBody>
          <a:bodyPr/>
          <a:lstStyle/>
          <a:p>
            <a:pPr algn="l" rtl="0"/>
            <a:r>
              <a:rPr lang="en-US" dirty="0" smtClean="0"/>
              <a:t>Level prediction </a:t>
            </a:r>
            <a:endParaRPr lang="ar-JO" dirty="0"/>
          </a:p>
        </p:txBody>
      </p:sp>
      <p:sp>
        <p:nvSpPr>
          <p:cNvPr id="7" name="عنصر نائب للمحتوى 6"/>
          <p:cNvSpPr>
            <a:spLocks noGrp="1"/>
          </p:cNvSpPr>
          <p:nvPr>
            <p:ph sz="quarter" idx="4"/>
          </p:nvPr>
        </p:nvSpPr>
        <p:spPr>
          <a:xfrm>
            <a:off x="4644008" y="1484784"/>
            <a:ext cx="4041775" cy="2016224"/>
          </a:xfrm>
        </p:spPr>
        <p:txBody>
          <a:bodyPr/>
          <a:lstStyle/>
          <a:p>
            <a:pPr algn="l" rtl="0"/>
            <a:r>
              <a:rPr lang="en-US" dirty="0" smtClean="0"/>
              <a:t>The Dead Sea will decline by 6.57 km² per year</a:t>
            </a:r>
          </a:p>
          <a:p>
            <a:pPr algn="l" rtl="0"/>
            <a:r>
              <a:rPr lang="en-US" dirty="0" smtClean="0"/>
              <a:t>it is expected that in 2105 the Dead Sea will disappear, if it continues that way</a:t>
            </a:r>
            <a:endParaRPr lang="ar-JO" dirty="0"/>
          </a:p>
        </p:txBody>
      </p:sp>
      <p:graphicFrame>
        <p:nvGraphicFramePr>
          <p:cNvPr id="8" name="مخطط 7"/>
          <p:cNvGraphicFramePr/>
          <p:nvPr/>
        </p:nvGraphicFramePr>
        <p:xfrm>
          <a:off x="0" y="3501008"/>
          <a:ext cx="4211960" cy="3140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مخطط 8"/>
          <p:cNvGraphicFramePr/>
          <p:nvPr/>
        </p:nvGraphicFramePr>
        <p:xfrm>
          <a:off x="4355976" y="3501008"/>
          <a:ext cx="4788024" cy="3168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Cd CiTy\Desktop\methodology.bmp"/>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وان 1"/>
          <p:cNvSpPr>
            <a:spLocks noGrp="1"/>
          </p:cNvSpPr>
          <p:nvPr>
            <p:ph type="title"/>
          </p:nvPr>
        </p:nvSpPr>
        <p:spPr>
          <a:xfrm>
            <a:off x="0" y="0"/>
            <a:ext cx="3491880" cy="796950"/>
          </a:xfrm>
        </p:spPr>
        <p:txBody>
          <a:bodyPr>
            <a:normAutofit/>
          </a:bodyPr>
          <a:lstStyle/>
          <a:p>
            <a:pPr rtl="0"/>
            <a:r>
              <a:rPr lang="en-US" sz="4000" b="1" dirty="0" smtClean="0"/>
              <a:t>Methodology</a:t>
            </a:r>
            <a:endParaRPr lang="ar-JO"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Dead Sea- Red Sea project</a:t>
            </a:r>
            <a:endParaRPr lang="ar-JO" dirty="0"/>
          </a:p>
        </p:txBody>
      </p:sp>
      <p:sp>
        <p:nvSpPr>
          <p:cNvPr id="3" name="عنصر نائب للمحتوى 2"/>
          <p:cNvSpPr>
            <a:spLocks noGrp="1"/>
          </p:cNvSpPr>
          <p:nvPr>
            <p:ph idx="1"/>
          </p:nvPr>
        </p:nvSpPr>
        <p:spPr>
          <a:xfrm>
            <a:off x="395536" y="1916832"/>
            <a:ext cx="8229600" cy="3384376"/>
          </a:xfrm>
        </p:spPr>
        <p:txBody>
          <a:bodyPr>
            <a:normAutofit fontScale="92500" lnSpcReduction="20000"/>
          </a:bodyPr>
          <a:lstStyle/>
          <a:p>
            <a:pPr algn="l" rtl="0">
              <a:buFont typeface="Wingdings" pitchFamily="2" charset="2"/>
              <a:buChar char="v"/>
            </a:pPr>
            <a:r>
              <a:rPr lang="en-US" sz="2400" dirty="0" smtClean="0"/>
              <a:t>In order to avoid the drought happens, the Dead Sea- Red Sea project has been proposed. </a:t>
            </a:r>
          </a:p>
          <a:p>
            <a:pPr algn="l" rtl="0">
              <a:buFont typeface="Wingdings" pitchFamily="2" charset="2"/>
              <a:buChar char="v"/>
            </a:pPr>
            <a:endParaRPr lang="en-US" sz="2400" dirty="0" smtClean="0"/>
          </a:p>
          <a:p>
            <a:pPr algn="l" rtl="0">
              <a:buFont typeface="Wingdings" pitchFamily="2" charset="2"/>
              <a:buChar char="v"/>
            </a:pPr>
            <a:endParaRPr lang="en-US" sz="2400" dirty="0" smtClean="0"/>
          </a:p>
          <a:p>
            <a:pPr algn="l" rtl="0">
              <a:buFont typeface="Wingdings" pitchFamily="2" charset="2"/>
              <a:buChar char="v"/>
            </a:pPr>
            <a:r>
              <a:rPr lang="en-US" sz="2400" dirty="0" smtClean="0"/>
              <a:t>This project will employ the idea of transferring water from the RD to the DS by the water conveyance system.</a:t>
            </a:r>
          </a:p>
          <a:p>
            <a:pPr algn="l" rtl="0">
              <a:buFont typeface="Wingdings" pitchFamily="2" charset="2"/>
              <a:buChar char="v"/>
            </a:pPr>
            <a:endParaRPr lang="en-US" sz="2400" dirty="0" smtClean="0"/>
          </a:p>
          <a:p>
            <a:pPr algn="l" rtl="0">
              <a:buNone/>
            </a:pPr>
            <a:r>
              <a:rPr lang="en-US" sz="2400" dirty="0" smtClean="0"/>
              <a:t> </a:t>
            </a:r>
          </a:p>
          <a:p>
            <a:pPr algn="l" rtl="0">
              <a:buFont typeface="Wingdings" pitchFamily="2" charset="2"/>
              <a:buChar char="v"/>
            </a:pPr>
            <a:r>
              <a:rPr lang="en-US" sz="2400" dirty="0" smtClean="0"/>
              <a:t>The area of the project extends from Aqaba or Eilat  to Dead Sea crossing through Jordan and/or Palestine. </a:t>
            </a:r>
          </a:p>
          <a:p>
            <a:pPr algn="l" rtl="0">
              <a:buFont typeface="Wingdings" pitchFamily="2" charset="2"/>
              <a:buChar char="v"/>
            </a:pPr>
            <a:endParaRPr lang="ar-JO"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868958"/>
          </a:xfrm>
        </p:spPr>
        <p:txBody>
          <a:bodyPr>
            <a:normAutofit/>
          </a:bodyPr>
          <a:lstStyle/>
          <a:p>
            <a:pPr rtl="0"/>
            <a:r>
              <a:rPr lang="en-US" dirty="0" smtClean="0"/>
              <a:t>Red Sea-Dead Sea Concerns </a:t>
            </a:r>
            <a:endParaRPr lang="ar-JO" dirty="0"/>
          </a:p>
        </p:txBody>
      </p:sp>
      <p:sp>
        <p:nvSpPr>
          <p:cNvPr id="4" name="عنصر نائب للنص 3"/>
          <p:cNvSpPr>
            <a:spLocks noGrp="1"/>
          </p:cNvSpPr>
          <p:nvPr>
            <p:ph type="body" idx="1"/>
          </p:nvPr>
        </p:nvSpPr>
        <p:spPr>
          <a:xfrm>
            <a:off x="323528" y="1052736"/>
            <a:ext cx="4040188" cy="432048"/>
          </a:xfrm>
        </p:spPr>
        <p:txBody>
          <a:bodyPr>
            <a:normAutofit lnSpcReduction="10000"/>
          </a:bodyPr>
          <a:lstStyle/>
          <a:p>
            <a:pPr algn="l" rtl="0"/>
            <a:r>
              <a:rPr lang="en-US" dirty="0" smtClean="0"/>
              <a:t>Positive impacts</a:t>
            </a:r>
            <a:endParaRPr lang="ar-JO" dirty="0"/>
          </a:p>
        </p:txBody>
      </p:sp>
      <p:sp>
        <p:nvSpPr>
          <p:cNvPr id="5" name="عنصر نائب للمحتوى 4"/>
          <p:cNvSpPr>
            <a:spLocks noGrp="1"/>
          </p:cNvSpPr>
          <p:nvPr>
            <p:ph sz="half" idx="2"/>
          </p:nvPr>
        </p:nvSpPr>
        <p:spPr>
          <a:xfrm>
            <a:off x="179512" y="2174875"/>
            <a:ext cx="4248472" cy="3951288"/>
          </a:xfrm>
        </p:spPr>
        <p:txBody>
          <a:bodyPr/>
          <a:lstStyle/>
          <a:p>
            <a:pPr algn="l" rtl="0"/>
            <a:r>
              <a:rPr lang="en-US" dirty="0" smtClean="0"/>
              <a:t>Restore the Dead Sea level and halt the decline in the level</a:t>
            </a:r>
          </a:p>
          <a:p>
            <a:pPr algn="l" rtl="0"/>
            <a:r>
              <a:rPr lang="en-US" dirty="0" smtClean="0"/>
              <a:t>Provide new source for potable water </a:t>
            </a:r>
          </a:p>
          <a:p>
            <a:pPr algn="l" rtl="0"/>
            <a:r>
              <a:rPr lang="en-US" dirty="0" smtClean="0"/>
              <a:t>Desalination of Sea water </a:t>
            </a:r>
          </a:p>
          <a:p>
            <a:pPr algn="l" rtl="0"/>
            <a:r>
              <a:rPr lang="en-US" dirty="0" smtClean="0"/>
              <a:t>Cheep hydro-electric energy</a:t>
            </a:r>
          </a:p>
          <a:p>
            <a:pPr algn="l" rtl="0"/>
            <a:r>
              <a:rPr lang="en-US" dirty="0" smtClean="0"/>
              <a:t>Improving life quality  </a:t>
            </a:r>
            <a:endParaRPr lang="en-US" dirty="0" smtClean="0"/>
          </a:p>
          <a:p>
            <a:pPr algn="l" rtl="0"/>
            <a:r>
              <a:rPr lang="en-US" dirty="0" smtClean="0"/>
              <a:t>Salt Deposition Prevention </a:t>
            </a:r>
            <a:endParaRPr lang="ar-JO" dirty="0"/>
          </a:p>
        </p:txBody>
      </p:sp>
      <p:sp>
        <p:nvSpPr>
          <p:cNvPr id="6" name="عنصر نائب للنص 5"/>
          <p:cNvSpPr>
            <a:spLocks noGrp="1"/>
          </p:cNvSpPr>
          <p:nvPr>
            <p:ph type="body" sz="quarter" idx="3"/>
          </p:nvPr>
        </p:nvSpPr>
        <p:spPr>
          <a:xfrm>
            <a:off x="4644008" y="1196752"/>
            <a:ext cx="4041775" cy="360040"/>
          </a:xfrm>
        </p:spPr>
        <p:txBody>
          <a:bodyPr>
            <a:normAutofit fontScale="92500" lnSpcReduction="20000"/>
          </a:bodyPr>
          <a:lstStyle/>
          <a:p>
            <a:pPr algn="l" rtl="0"/>
            <a:r>
              <a:rPr lang="en-US" dirty="0" smtClean="0"/>
              <a:t>Negative impacts</a:t>
            </a:r>
            <a:endParaRPr lang="ar-JO" dirty="0"/>
          </a:p>
        </p:txBody>
      </p:sp>
      <p:sp>
        <p:nvSpPr>
          <p:cNvPr id="7" name="عنصر نائب للمحتوى 6"/>
          <p:cNvSpPr>
            <a:spLocks noGrp="1"/>
          </p:cNvSpPr>
          <p:nvPr>
            <p:ph sz="quarter" idx="4"/>
          </p:nvPr>
        </p:nvSpPr>
        <p:spPr>
          <a:xfrm>
            <a:off x="4355977" y="1700808"/>
            <a:ext cx="4788024" cy="4752528"/>
          </a:xfrm>
        </p:spPr>
        <p:txBody>
          <a:bodyPr>
            <a:noAutofit/>
          </a:bodyPr>
          <a:lstStyle/>
          <a:p>
            <a:pPr algn="l" rtl="0"/>
            <a:r>
              <a:rPr lang="en-US" sz="1800" dirty="0" smtClean="0"/>
              <a:t>Risk of groundwater contamination:</a:t>
            </a:r>
          </a:p>
          <a:p>
            <a:pPr algn="l" rtl="0"/>
            <a:r>
              <a:rPr lang="en-US" sz="1800" dirty="0" smtClean="0"/>
              <a:t>Re-establishment of stratification in the DS</a:t>
            </a:r>
          </a:p>
          <a:p>
            <a:pPr algn="l" rtl="0"/>
            <a:r>
              <a:rPr lang="en-US" sz="1800" dirty="0" smtClean="0"/>
              <a:t>Dead Sea Mineral Concentration</a:t>
            </a:r>
          </a:p>
          <a:p>
            <a:pPr algn="l" rtl="0"/>
            <a:r>
              <a:rPr lang="en-US" sz="1800" dirty="0" smtClean="0"/>
              <a:t>Dust and Noise</a:t>
            </a:r>
          </a:p>
          <a:p>
            <a:pPr algn="l" rtl="0"/>
            <a:r>
              <a:rPr lang="en-US" sz="1800" dirty="0" smtClean="0"/>
              <a:t>Biological growth of living organisms in the sea and the canal</a:t>
            </a:r>
          </a:p>
          <a:p>
            <a:pPr algn="l" rtl="0"/>
            <a:r>
              <a:rPr lang="en-US" sz="1800" dirty="0" smtClean="0"/>
              <a:t>Precipitation Of The Chemicals In The Sea</a:t>
            </a:r>
          </a:p>
          <a:p>
            <a:pPr algn="l" rtl="0"/>
            <a:r>
              <a:rPr lang="en-US" sz="1800" dirty="0" smtClean="0"/>
              <a:t>Impact On Soil</a:t>
            </a:r>
          </a:p>
          <a:p>
            <a:pPr algn="l" rtl="0"/>
            <a:r>
              <a:rPr lang="en-US" sz="1800" dirty="0" smtClean="0"/>
              <a:t>Coral Reefs Destruction In The Gulf Of Aqaba</a:t>
            </a:r>
          </a:p>
          <a:p>
            <a:pPr algn="l" rtl="0"/>
            <a:r>
              <a:rPr lang="en-US" sz="1800" dirty="0" smtClean="0"/>
              <a:t>Threats To Natural Habitat Of Animals And Plants</a:t>
            </a:r>
          </a:p>
          <a:p>
            <a:pPr algn="l" rtl="0"/>
            <a:r>
              <a:rPr lang="en-US" sz="1800" dirty="0" smtClean="0"/>
              <a:t> potential earthquake</a:t>
            </a:r>
          </a:p>
          <a:p>
            <a:pPr algn="l" rtl="0"/>
            <a:r>
              <a:rPr lang="en-US" sz="1800" dirty="0" smtClean="0"/>
              <a:t>Impact on the climate:</a:t>
            </a:r>
            <a:endParaRPr lang="ar-JO"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124744"/>
            <a:ext cx="8229600" cy="3658418"/>
          </a:xfrm>
        </p:spPr>
        <p:txBody>
          <a:bodyPr>
            <a:noAutofit/>
          </a:bodyPr>
          <a:lstStyle/>
          <a:p>
            <a:pPr rtl="0"/>
            <a:r>
              <a:rPr lang="en-US" sz="2800" dirty="0" smtClean="0"/>
              <a:t>Applying the project will affective severely the political aspects on Palestinian boundaries and rights. </a:t>
            </a:r>
            <a:br>
              <a:rPr lang="en-US" sz="2800" dirty="0" smtClean="0"/>
            </a:br>
            <a:r>
              <a:rPr lang="en-US" sz="2800" dirty="0" smtClean="0"/>
              <a:t>It will also enhance the power of Israeli occupation in middle east, especially in Palestine.</a:t>
            </a:r>
            <a:endParaRPr lang="ar-JO"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420888"/>
            <a:ext cx="8229600" cy="1143000"/>
          </a:xfrm>
        </p:spPr>
        <p:txBody>
          <a:bodyPr/>
          <a:lstStyle/>
          <a:p>
            <a:pPr rtl="0"/>
            <a:r>
              <a:rPr lang="en-US" b="1" dirty="0" smtClean="0"/>
              <a:t>Thank you </a:t>
            </a:r>
            <a:endParaRPr lang="ar-JO"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706090"/>
          </a:xfrm>
        </p:spPr>
        <p:txBody>
          <a:bodyPr>
            <a:normAutofit/>
          </a:bodyPr>
          <a:lstStyle/>
          <a:p>
            <a:pPr rtl="0"/>
            <a:r>
              <a:rPr lang="en-US" sz="4000" b="1" dirty="0" smtClean="0"/>
              <a:t>Dead Sea</a:t>
            </a:r>
            <a:endParaRPr lang="ar-JO" sz="4000" b="1" dirty="0"/>
          </a:p>
        </p:txBody>
      </p:sp>
      <p:sp>
        <p:nvSpPr>
          <p:cNvPr id="3" name="عنصر نائب للمحتوى 2"/>
          <p:cNvSpPr>
            <a:spLocks noGrp="1"/>
          </p:cNvSpPr>
          <p:nvPr>
            <p:ph idx="1"/>
          </p:nvPr>
        </p:nvSpPr>
        <p:spPr>
          <a:xfrm>
            <a:off x="395536" y="1268760"/>
            <a:ext cx="8229600" cy="4525963"/>
          </a:xfrm>
        </p:spPr>
        <p:txBody>
          <a:bodyPr>
            <a:noAutofit/>
          </a:bodyPr>
          <a:lstStyle/>
          <a:p>
            <a:pPr algn="l" rtl="0"/>
            <a:r>
              <a:rPr lang="en-US" sz="2400" dirty="0" smtClean="0"/>
              <a:t>Dead Sea is a closed salt lake bordered by Jordan from east and Palestine  from west and it is a part of the geomorphologic depression </a:t>
            </a:r>
          </a:p>
          <a:p>
            <a:pPr algn="l" rtl="0"/>
            <a:r>
              <a:rPr lang="en-US" sz="2400" dirty="0" smtClean="0"/>
              <a:t>It is situated in the deepest part of the Jordan Rift Valley and considered to be the lowest elevation point, and the deepest hyper saline lake in the world.</a:t>
            </a:r>
          </a:p>
          <a:p>
            <a:pPr algn="l" rtl="0"/>
            <a:endParaRPr lang="en-US" sz="2400" dirty="0" smtClean="0"/>
          </a:p>
          <a:p>
            <a:pPr algn="l" rtl="0"/>
            <a:r>
              <a:rPr lang="en-US" sz="2400" dirty="0" smtClean="0"/>
              <a:t>It is about 423 m  deep below the sea level, and about 600 Km long.</a:t>
            </a:r>
          </a:p>
          <a:p>
            <a:pPr algn="l" rtl="0"/>
            <a:r>
              <a:rPr lang="en-US" sz="2400" dirty="0" smtClean="0"/>
              <a:t>Dead Sea catchment area is about  40000 km ^2 in distributed in six countries.</a:t>
            </a:r>
          </a:p>
          <a:p>
            <a:pPr algn="l" rtl="0"/>
            <a:r>
              <a:rPr lang="en-US" sz="2400" dirty="0" smtClean="0"/>
              <a:t>The mountains area are closed the Dead Sea by high mountain walls from east and west.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32656"/>
            <a:ext cx="7787208" cy="922114"/>
          </a:xfrm>
        </p:spPr>
        <p:txBody>
          <a:bodyPr>
            <a:noAutofit/>
          </a:bodyPr>
          <a:lstStyle/>
          <a:p>
            <a:pPr rtl="0"/>
            <a:r>
              <a:rPr lang="en-US" sz="3200" b="1" dirty="0" smtClean="0"/>
              <a:t>Dead Sea</a:t>
            </a:r>
            <a:br>
              <a:rPr lang="en-US" sz="3200" b="1" dirty="0" smtClean="0"/>
            </a:br>
            <a:r>
              <a:rPr lang="en-US" sz="3200" b="1" dirty="0" smtClean="0"/>
              <a:t>Physical &amp; Chemical Characteristics </a:t>
            </a:r>
            <a:endParaRPr lang="ar-JO" sz="3200" b="1" dirty="0"/>
          </a:p>
        </p:txBody>
      </p:sp>
      <p:sp>
        <p:nvSpPr>
          <p:cNvPr id="3" name="عنصر نائب للمحتوى 2"/>
          <p:cNvSpPr>
            <a:spLocks noGrp="1"/>
          </p:cNvSpPr>
          <p:nvPr>
            <p:ph idx="1"/>
          </p:nvPr>
        </p:nvSpPr>
        <p:spPr>
          <a:xfrm>
            <a:off x="467544" y="1844824"/>
            <a:ext cx="8229600" cy="4525963"/>
          </a:xfrm>
        </p:spPr>
        <p:txBody>
          <a:bodyPr>
            <a:noAutofit/>
          </a:bodyPr>
          <a:lstStyle/>
          <a:p>
            <a:pPr algn="l" rtl="0"/>
            <a:r>
              <a:rPr lang="en-US" sz="2800" dirty="0" smtClean="0"/>
              <a:t>Dead Sea has a unique chemical composition </a:t>
            </a:r>
          </a:p>
          <a:p>
            <a:pPr algn="l" rtl="0"/>
            <a:r>
              <a:rPr lang="en-US" sz="2800" dirty="0" smtClean="0"/>
              <a:t>high salinity water,33.7% salinity. ten times larger than the other seas</a:t>
            </a:r>
          </a:p>
          <a:p>
            <a:pPr algn="l" rtl="0"/>
            <a:r>
              <a:rPr lang="en-US" sz="2800" dirty="0" smtClean="0"/>
              <a:t>Its density is about 1.22gm/cm</a:t>
            </a:r>
            <a:r>
              <a:rPr lang="en-US" sz="2800" baseline="30000" dirty="0" smtClean="0"/>
              <a:t>3</a:t>
            </a:r>
            <a:endParaRPr lang="en-US" sz="2800" dirty="0" smtClean="0"/>
          </a:p>
          <a:p>
            <a:pPr algn="l" rtl="0"/>
            <a:r>
              <a:rPr lang="en-US" sz="2800" dirty="0" smtClean="0"/>
              <a:t>DS contains a large group of salts and minarets which use in important economic uses.</a:t>
            </a:r>
          </a:p>
          <a:p>
            <a:pPr algn="l" rtl="0"/>
            <a:endParaRPr lang="en-US" sz="2800" dirty="0" smtClean="0"/>
          </a:p>
          <a:p>
            <a:pPr algn="l" rtl="0">
              <a:buFont typeface="Wingdings" pitchFamily="2" charset="2"/>
              <a:buChar char="v"/>
            </a:pPr>
            <a:endParaRPr lang="en-US" sz="2400" dirty="0" smtClean="0">
              <a:solidFill>
                <a:schemeClr val="accent1">
                  <a:lumMod val="50000"/>
                </a:schemeClr>
              </a:solidFill>
            </a:endParaRPr>
          </a:p>
          <a:p>
            <a:pPr algn="l" rtl="0">
              <a:buFont typeface="Wingdings" pitchFamily="2" charset="2"/>
              <a:buChar char="v"/>
            </a:pPr>
            <a:endParaRPr lang="en-US" sz="2400" dirty="0" smtClean="0">
              <a:solidFill>
                <a:schemeClr val="accent1">
                  <a:lumMod val="50000"/>
                </a:schemeClr>
              </a:solidFill>
            </a:endParaRPr>
          </a:p>
          <a:p>
            <a:pPr algn="l" rtl="0">
              <a:buFont typeface="Wingdings" pitchFamily="2" charset="2"/>
              <a:buChar char="v"/>
            </a:pPr>
            <a:endParaRPr lang="ar-JO"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908720"/>
          </a:xfrm>
        </p:spPr>
        <p:txBody>
          <a:bodyPr>
            <a:normAutofit/>
          </a:bodyPr>
          <a:lstStyle/>
          <a:p>
            <a:r>
              <a:rPr lang="en-US" sz="4000" b="1" dirty="0" smtClean="0"/>
              <a:t>Climate</a:t>
            </a:r>
            <a:endParaRPr lang="ar-JO" sz="4000" b="1" dirty="0"/>
          </a:p>
        </p:txBody>
      </p:sp>
      <p:sp>
        <p:nvSpPr>
          <p:cNvPr id="3" name="عنصر نائب للمحتوى 2"/>
          <p:cNvSpPr>
            <a:spLocks noGrp="1"/>
          </p:cNvSpPr>
          <p:nvPr>
            <p:ph idx="1"/>
          </p:nvPr>
        </p:nvSpPr>
        <p:spPr>
          <a:xfrm>
            <a:off x="457200" y="1600200"/>
            <a:ext cx="8363272" cy="4853136"/>
          </a:xfrm>
        </p:spPr>
        <p:txBody>
          <a:bodyPr>
            <a:normAutofit/>
          </a:bodyPr>
          <a:lstStyle/>
          <a:p>
            <a:pPr algn="l" rtl="0"/>
            <a:r>
              <a:rPr lang="en-US" sz="2800" dirty="0"/>
              <a:t>The Dead Sea is described as a hot climate, arid region and sunny skies. </a:t>
            </a:r>
            <a:endParaRPr lang="en-US" sz="2800" dirty="0" smtClean="0"/>
          </a:p>
          <a:p>
            <a:pPr algn="l" rtl="0">
              <a:buNone/>
            </a:pPr>
            <a:endParaRPr lang="en-US" sz="2800" dirty="0" smtClean="0"/>
          </a:p>
          <a:p>
            <a:pPr algn="l" rtl="0"/>
            <a:r>
              <a:rPr lang="en-US" sz="2800" dirty="0" smtClean="0"/>
              <a:t>In </a:t>
            </a:r>
            <a:r>
              <a:rPr lang="en-US" sz="2800" dirty="0"/>
              <a:t>summer the average temperature is about 37.7°C, while it is about 19.2 °C during winter. </a:t>
            </a:r>
            <a:endParaRPr lang="en-US" sz="2800" dirty="0" smtClean="0"/>
          </a:p>
          <a:p>
            <a:pPr algn="l" rtl="0"/>
            <a:r>
              <a:rPr lang="en-US" sz="2800" dirty="0" smtClean="0"/>
              <a:t>High evaporation (2200mm/yr) compare to rainfall about (100 mm/yr)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706090"/>
          </a:xfrm>
        </p:spPr>
        <p:txBody>
          <a:bodyPr>
            <a:normAutofit fontScale="90000"/>
          </a:bodyPr>
          <a:lstStyle/>
          <a:p>
            <a:pPr rtl="0"/>
            <a:r>
              <a:rPr lang="en-US" b="1" dirty="0" smtClean="0"/>
              <a:t>Level and surface </a:t>
            </a:r>
            <a:endParaRPr lang="ar-JO" b="1" dirty="0"/>
          </a:p>
        </p:txBody>
      </p:sp>
      <p:sp>
        <p:nvSpPr>
          <p:cNvPr id="3" name="عنصر نائب للمحتوى 2"/>
          <p:cNvSpPr>
            <a:spLocks noGrp="1"/>
          </p:cNvSpPr>
          <p:nvPr>
            <p:ph idx="1"/>
          </p:nvPr>
        </p:nvSpPr>
        <p:spPr>
          <a:xfrm>
            <a:off x="467544" y="5373216"/>
            <a:ext cx="7776864" cy="1257003"/>
          </a:xfrm>
        </p:spPr>
        <p:txBody>
          <a:bodyPr>
            <a:normAutofit fontScale="70000" lnSpcReduction="20000"/>
          </a:bodyPr>
          <a:lstStyle/>
          <a:p>
            <a:pPr algn="l" rtl="0"/>
            <a:r>
              <a:rPr lang="en-US" sz="3100" dirty="0" smtClean="0"/>
              <a:t>from the 1960s to 1980s the decreasing of DS level was uniform and it was about 40 cm per year. From 1980s to 2005 the falling was increase to 80 cm per year. After that, the drop increased to reach 1 m or little more</a:t>
            </a:r>
          </a:p>
          <a:p>
            <a:pPr algn="l" rtl="0"/>
            <a:endParaRPr lang="ar-JO" dirty="0"/>
          </a:p>
        </p:txBody>
      </p:sp>
      <p:graphicFrame>
        <p:nvGraphicFramePr>
          <p:cNvPr id="4" name="مخطط 3"/>
          <p:cNvGraphicFramePr/>
          <p:nvPr/>
        </p:nvGraphicFramePr>
        <p:xfrm>
          <a:off x="251520" y="1196752"/>
          <a:ext cx="8712968"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txBody>
          <a:bodyPr>
            <a:noAutofit/>
          </a:bodyPr>
          <a:lstStyle/>
          <a:p>
            <a:pPr rtl="0"/>
            <a:r>
              <a:rPr lang="en-US" sz="4000" b="1" dirty="0" smtClean="0"/>
              <a:t>Level and surface</a:t>
            </a:r>
            <a:endParaRPr lang="ar-JO" sz="4000" b="1" dirty="0"/>
          </a:p>
        </p:txBody>
      </p:sp>
      <p:pic>
        <p:nvPicPr>
          <p:cNvPr id="4" name="صورة 3"/>
          <p:cNvPicPr/>
          <p:nvPr/>
        </p:nvPicPr>
        <p:blipFill>
          <a:blip r:embed="rId2" cstate="print"/>
          <a:srcRect/>
          <a:stretch>
            <a:fillRect/>
          </a:stretch>
        </p:blipFill>
        <p:spPr bwMode="auto">
          <a:xfrm>
            <a:off x="1403648" y="1124744"/>
            <a:ext cx="6552728" cy="5232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000" dirty="0" smtClean="0"/>
              <a:t>Dead Sea water budget</a:t>
            </a:r>
            <a:endParaRPr lang="ar-JO" sz="4000" dirty="0"/>
          </a:p>
        </p:txBody>
      </p:sp>
      <p:sp>
        <p:nvSpPr>
          <p:cNvPr id="3" name="عنصر نائب للمحتوى 2"/>
          <p:cNvSpPr>
            <a:spLocks noGrp="1"/>
          </p:cNvSpPr>
          <p:nvPr>
            <p:ph idx="1"/>
          </p:nvPr>
        </p:nvSpPr>
        <p:spPr>
          <a:xfrm>
            <a:off x="457200" y="1600201"/>
            <a:ext cx="8229600" cy="820688"/>
          </a:xfrm>
        </p:spPr>
        <p:txBody>
          <a:bodyPr/>
          <a:lstStyle/>
          <a:p>
            <a:pPr algn="l" rtl="0"/>
            <a:r>
              <a:rPr lang="en-US" dirty="0" smtClean="0"/>
              <a:t>Hydrologic Model</a:t>
            </a:r>
            <a:endParaRPr lang="ar-JO" dirty="0"/>
          </a:p>
        </p:txBody>
      </p:sp>
      <p:pic>
        <p:nvPicPr>
          <p:cNvPr id="2051" name="Picture 3"/>
          <p:cNvPicPr>
            <a:picLocks noChangeAspect="1" noChangeArrowheads="1"/>
          </p:cNvPicPr>
          <p:nvPr/>
        </p:nvPicPr>
        <p:blipFill>
          <a:blip r:embed="rId2" cstate="print"/>
          <a:srcRect/>
          <a:stretch>
            <a:fillRect/>
          </a:stretch>
        </p:blipFill>
        <p:spPr bwMode="auto">
          <a:xfrm>
            <a:off x="1187624" y="2564904"/>
            <a:ext cx="7395843"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1937</TotalTime>
  <Words>881</Words>
  <Application>Microsoft Office PowerPoint</Application>
  <PresentationFormat>عرض على الشاشة (3:4)‏</PresentationFormat>
  <Paragraphs>187</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الشريحة 1</vt:lpstr>
      <vt:lpstr>Objectives</vt:lpstr>
      <vt:lpstr>Methodology</vt:lpstr>
      <vt:lpstr>Dead Sea</vt:lpstr>
      <vt:lpstr>Dead Sea Physical &amp; Chemical Characteristics </vt:lpstr>
      <vt:lpstr>Climate</vt:lpstr>
      <vt:lpstr>Level and surface </vt:lpstr>
      <vt:lpstr>Level and surface</vt:lpstr>
      <vt:lpstr>Dead Sea water budget</vt:lpstr>
      <vt:lpstr>Water Budget </vt:lpstr>
      <vt:lpstr>precipitation</vt:lpstr>
      <vt:lpstr>Precipitation</vt:lpstr>
      <vt:lpstr>Jordan River</vt:lpstr>
      <vt:lpstr>Without utilization </vt:lpstr>
      <vt:lpstr>With utilization </vt:lpstr>
      <vt:lpstr>Jordan river flow </vt:lpstr>
      <vt:lpstr>Consumption of Jordan River</vt:lpstr>
      <vt:lpstr>Groundwater &amp; Springs </vt:lpstr>
      <vt:lpstr>Dead Sea springs</vt:lpstr>
      <vt:lpstr>الشريحة 20</vt:lpstr>
      <vt:lpstr>Runoff Area </vt:lpstr>
      <vt:lpstr>Runoff  Rainfall </vt:lpstr>
      <vt:lpstr>Runoff  Coefficient </vt:lpstr>
      <vt:lpstr>Runoff </vt:lpstr>
      <vt:lpstr>Evaporation</vt:lpstr>
      <vt:lpstr>Abstraction</vt:lpstr>
      <vt:lpstr>Water Budget </vt:lpstr>
      <vt:lpstr>Change in volume  </vt:lpstr>
      <vt:lpstr>Prediction </vt:lpstr>
      <vt:lpstr>Dead Sea- Red Sea project</vt:lpstr>
      <vt:lpstr>Red Sea-Dead Sea Concerns </vt:lpstr>
      <vt:lpstr>Applying the project will affective severely the political aspects on Palestinian boundaries and rights.  It will also enhance the power of Israeli occupation in middle east, especially in Palestine.</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Objectives</dc:title>
  <dc:creator>Technology 2000</dc:creator>
  <cp:lastModifiedBy>Technology 2000</cp:lastModifiedBy>
  <cp:revision>123</cp:revision>
  <dcterms:created xsi:type="dcterms:W3CDTF">2012-05-17T19:46:22Z</dcterms:created>
  <dcterms:modified xsi:type="dcterms:W3CDTF">2012-05-23T05:54:58Z</dcterms:modified>
</cp:coreProperties>
</file>