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16" r:id="rId1"/>
  </p:sldMasterIdLst>
  <p:sldIdLst>
    <p:sldId id="256" r:id="rId2"/>
    <p:sldId id="257" r:id="rId3"/>
    <p:sldId id="258" r:id="rId4"/>
    <p:sldId id="259" r:id="rId5"/>
    <p:sldId id="261" r:id="rId6"/>
    <p:sldId id="279" r:id="rId7"/>
    <p:sldId id="273" r:id="rId8"/>
    <p:sldId id="275" r:id="rId9"/>
    <p:sldId id="276" r:id="rId10"/>
    <p:sldId id="277" r:id="rId11"/>
    <p:sldId id="278" r:id="rId12"/>
    <p:sldId id="280" r:id="rId13"/>
    <p:sldId id="262" r:id="rId14"/>
    <p:sldId id="283" r:id="rId15"/>
    <p:sldId id="284" r:id="rId16"/>
    <p:sldId id="285" r:id="rId17"/>
    <p:sldId id="292" r:id="rId18"/>
    <p:sldId id="287" r:id="rId19"/>
    <p:sldId id="288" r:id="rId20"/>
    <p:sldId id="289" r:id="rId21"/>
    <p:sldId id="293" r:id="rId22"/>
    <p:sldId id="294" r:id="rId23"/>
    <p:sldId id="282" r:id="rId24"/>
    <p:sldId id="281" r:id="rId25"/>
    <p:sldId id="265" r:id="rId26"/>
    <p:sldId id="266" r:id="rId27"/>
    <p:sldId id="267" r:id="rId28"/>
    <p:sldId id="268" r:id="rId29"/>
    <p:sldId id="269" r:id="rId30"/>
    <p:sldId id="270" r:id="rId31"/>
    <p:sldId id="271" r:id="rId32"/>
    <p:sldId id="272" r:id="rId33"/>
    <p:sldId id="295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97" autoAdjust="0"/>
    <p:restoredTop sz="94660"/>
  </p:normalViewPr>
  <p:slideViewPr>
    <p:cSldViewPr snapToGrid="0">
      <p:cViewPr varScale="1">
        <p:scale>
          <a:sx n="45" d="100"/>
          <a:sy n="45" d="100"/>
        </p:scale>
        <p:origin x="780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655145F-7386-41DA-8F04-5740901A3B87}" type="doc">
      <dgm:prSet loTypeId="urn:microsoft.com/office/officeart/2011/layout/CircleProcess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DEEEBB12-8101-487E-9696-2548ACADDC0B}">
      <dgm:prSet phldrT="[Text]"/>
      <dgm:spPr/>
      <dgm:t>
        <a:bodyPr/>
        <a:lstStyle/>
        <a:p>
          <a:r>
            <a:rPr lang="en-GB" dirty="0"/>
            <a:t>load</a:t>
          </a:r>
        </a:p>
      </dgm:t>
    </dgm:pt>
    <dgm:pt modelId="{81D45379-5B1D-4B69-845F-AC99B5A80E5B}" type="parTrans" cxnId="{C748AEA0-9014-4454-9742-DEFE4AA39DA2}">
      <dgm:prSet/>
      <dgm:spPr/>
      <dgm:t>
        <a:bodyPr/>
        <a:lstStyle/>
        <a:p>
          <a:endParaRPr lang="en-GB"/>
        </a:p>
      </dgm:t>
    </dgm:pt>
    <dgm:pt modelId="{0F77253D-1889-491F-899C-B275040F7355}" type="sibTrans" cxnId="{C748AEA0-9014-4454-9742-DEFE4AA39DA2}">
      <dgm:prSet/>
      <dgm:spPr/>
      <dgm:t>
        <a:bodyPr/>
        <a:lstStyle/>
        <a:p>
          <a:endParaRPr lang="en-GB"/>
        </a:p>
      </dgm:t>
    </dgm:pt>
    <dgm:pt modelId="{4BF3443A-9C0F-4869-B9F7-AE3B5153709F}">
      <dgm:prSet phldrT="[Text]"/>
      <dgm:spPr/>
      <dgm:t>
        <a:bodyPr/>
        <a:lstStyle/>
        <a:p>
          <a:r>
            <a:rPr lang="en-GB" dirty="0"/>
            <a:t>PV-modules</a:t>
          </a:r>
        </a:p>
      </dgm:t>
    </dgm:pt>
    <dgm:pt modelId="{F12F1E11-6B6E-49FF-AF85-7ACC7AEA1543}" type="parTrans" cxnId="{83A0F15B-A57C-4909-94AE-2DFD2512FE75}">
      <dgm:prSet/>
      <dgm:spPr/>
      <dgm:t>
        <a:bodyPr/>
        <a:lstStyle/>
        <a:p>
          <a:endParaRPr lang="en-GB"/>
        </a:p>
      </dgm:t>
    </dgm:pt>
    <dgm:pt modelId="{9E487250-3FE9-4525-8F8D-D6FBD3492138}" type="sibTrans" cxnId="{83A0F15B-A57C-4909-94AE-2DFD2512FE75}">
      <dgm:prSet/>
      <dgm:spPr/>
      <dgm:t>
        <a:bodyPr/>
        <a:lstStyle/>
        <a:p>
          <a:endParaRPr lang="en-GB"/>
        </a:p>
      </dgm:t>
    </dgm:pt>
    <dgm:pt modelId="{D67AC245-8AA1-4036-A358-15D79E6CEEF2}">
      <dgm:prSet/>
      <dgm:spPr/>
      <dgm:t>
        <a:bodyPr/>
        <a:lstStyle/>
        <a:p>
          <a:r>
            <a:rPr lang="en-GB" dirty="0"/>
            <a:t>Charge regulator</a:t>
          </a:r>
        </a:p>
      </dgm:t>
    </dgm:pt>
    <dgm:pt modelId="{8D56B98B-9539-4BAB-A813-B69CACCEB598}" type="parTrans" cxnId="{ADDC7FA2-03FC-4879-846C-1A98A3BFA36E}">
      <dgm:prSet/>
      <dgm:spPr/>
      <dgm:t>
        <a:bodyPr/>
        <a:lstStyle/>
        <a:p>
          <a:endParaRPr lang="en-GB"/>
        </a:p>
      </dgm:t>
    </dgm:pt>
    <dgm:pt modelId="{BA7583AD-2921-4CC6-B876-EC3E17E234FB}" type="sibTrans" cxnId="{ADDC7FA2-03FC-4879-846C-1A98A3BFA36E}">
      <dgm:prSet/>
      <dgm:spPr/>
      <dgm:t>
        <a:bodyPr/>
        <a:lstStyle/>
        <a:p>
          <a:endParaRPr lang="en-GB"/>
        </a:p>
      </dgm:t>
    </dgm:pt>
    <dgm:pt modelId="{C0BBD801-8A44-48D8-B8EE-F4A9165B4670}">
      <dgm:prSet/>
      <dgm:spPr/>
      <dgm:t>
        <a:bodyPr/>
        <a:lstStyle/>
        <a:p>
          <a:r>
            <a:rPr lang="en-GB" dirty="0"/>
            <a:t>Storage system</a:t>
          </a:r>
        </a:p>
      </dgm:t>
    </dgm:pt>
    <dgm:pt modelId="{5A63C174-18AB-4FD8-BFAF-5373B6E7B28B}" type="parTrans" cxnId="{1BAB8C26-5CCE-4A6C-9182-44AE8A134201}">
      <dgm:prSet/>
      <dgm:spPr/>
      <dgm:t>
        <a:bodyPr/>
        <a:lstStyle/>
        <a:p>
          <a:endParaRPr lang="en-GB"/>
        </a:p>
      </dgm:t>
    </dgm:pt>
    <dgm:pt modelId="{B53EC3EC-B54B-42B7-9D9F-0F10707ADD1F}" type="sibTrans" cxnId="{1BAB8C26-5CCE-4A6C-9182-44AE8A134201}">
      <dgm:prSet/>
      <dgm:spPr/>
      <dgm:t>
        <a:bodyPr/>
        <a:lstStyle/>
        <a:p>
          <a:endParaRPr lang="en-GB"/>
        </a:p>
      </dgm:t>
    </dgm:pt>
    <dgm:pt modelId="{D7D029CC-1F42-4678-A6F7-DCF56870C0F2}">
      <dgm:prSet/>
      <dgm:spPr/>
      <dgm:t>
        <a:bodyPr/>
        <a:lstStyle/>
        <a:p>
          <a:r>
            <a:rPr lang="en-GB" dirty="0"/>
            <a:t>Invertor</a:t>
          </a:r>
        </a:p>
      </dgm:t>
    </dgm:pt>
    <dgm:pt modelId="{8E7145D5-CD44-49FE-BB7A-4A3909C53C30}" type="parTrans" cxnId="{2B589ADF-3ED8-4030-B4BE-107A1BFF3D7B}">
      <dgm:prSet/>
      <dgm:spPr/>
      <dgm:t>
        <a:bodyPr/>
        <a:lstStyle/>
        <a:p>
          <a:endParaRPr lang="en-GB"/>
        </a:p>
      </dgm:t>
    </dgm:pt>
    <dgm:pt modelId="{3CD872CA-6F23-42BE-BEE5-3EE26B6841D8}" type="sibTrans" cxnId="{2B589ADF-3ED8-4030-B4BE-107A1BFF3D7B}">
      <dgm:prSet/>
      <dgm:spPr/>
      <dgm:t>
        <a:bodyPr/>
        <a:lstStyle/>
        <a:p>
          <a:endParaRPr lang="en-GB"/>
        </a:p>
      </dgm:t>
    </dgm:pt>
    <dgm:pt modelId="{B8F83248-A0AC-4A6A-91C2-979823FAC95F}" type="pres">
      <dgm:prSet presAssocID="{9655145F-7386-41DA-8F04-5740901A3B87}" presName="Name0" presStyleCnt="0">
        <dgm:presLayoutVars>
          <dgm:chMax val="11"/>
          <dgm:chPref val="11"/>
          <dgm:dir/>
          <dgm:resizeHandles/>
        </dgm:presLayoutVars>
      </dgm:prSet>
      <dgm:spPr/>
    </dgm:pt>
    <dgm:pt modelId="{C26820B4-7B96-429A-9C24-8A318F21FE1F}" type="pres">
      <dgm:prSet presAssocID="{D7D029CC-1F42-4678-A6F7-DCF56870C0F2}" presName="Accent5" presStyleCnt="0"/>
      <dgm:spPr/>
    </dgm:pt>
    <dgm:pt modelId="{086D4A50-580D-466C-91CB-B2ED4B3DE132}" type="pres">
      <dgm:prSet presAssocID="{D7D029CC-1F42-4678-A6F7-DCF56870C0F2}" presName="Accent" presStyleLbl="node1" presStyleIdx="0" presStyleCnt="5"/>
      <dgm:spPr/>
    </dgm:pt>
    <dgm:pt modelId="{8C37DA9E-1184-4499-B0F8-B16B42864AED}" type="pres">
      <dgm:prSet presAssocID="{D7D029CC-1F42-4678-A6F7-DCF56870C0F2}" presName="ParentBackground5" presStyleCnt="0"/>
      <dgm:spPr/>
    </dgm:pt>
    <dgm:pt modelId="{62F37325-2284-4BCF-9447-06F3C6E3F5E2}" type="pres">
      <dgm:prSet presAssocID="{D7D029CC-1F42-4678-A6F7-DCF56870C0F2}" presName="ParentBackground" presStyleLbl="fgAcc1" presStyleIdx="0" presStyleCnt="5"/>
      <dgm:spPr/>
    </dgm:pt>
    <dgm:pt modelId="{0667304C-DBEB-463F-8F82-E4065683586A}" type="pres">
      <dgm:prSet presAssocID="{D7D029CC-1F42-4678-A6F7-DCF56870C0F2}" presName="Parent5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64A21418-1588-4160-9816-6D7CD0BE5F68}" type="pres">
      <dgm:prSet presAssocID="{D67AC245-8AA1-4036-A358-15D79E6CEEF2}" presName="Accent4" presStyleCnt="0"/>
      <dgm:spPr/>
    </dgm:pt>
    <dgm:pt modelId="{D4494ACA-E967-4815-8783-30375F68083A}" type="pres">
      <dgm:prSet presAssocID="{D67AC245-8AA1-4036-A358-15D79E6CEEF2}" presName="Accent" presStyleLbl="node1" presStyleIdx="1" presStyleCnt="5"/>
      <dgm:spPr/>
    </dgm:pt>
    <dgm:pt modelId="{6F240D15-9C90-4FF8-A062-673DA65155CF}" type="pres">
      <dgm:prSet presAssocID="{D67AC245-8AA1-4036-A358-15D79E6CEEF2}" presName="ParentBackground4" presStyleCnt="0"/>
      <dgm:spPr/>
    </dgm:pt>
    <dgm:pt modelId="{30782CAA-82C1-47BE-A1E5-53EDF179459F}" type="pres">
      <dgm:prSet presAssocID="{D67AC245-8AA1-4036-A358-15D79E6CEEF2}" presName="ParentBackground" presStyleLbl="fgAcc1" presStyleIdx="1" presStyleCnt="5"/>
      <dgm:spPr/>
    </dgm:pt>
    <dgm:pt modelId="{CE295094-30BB-478A-8723-C34E2910079F}" type="pres">
      <dgm:prSet presAssocID="{D67AC245-8AA1-4036-A358-15D79E6CEEF2}" presName="Parent4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819899E7-DC1A-4148-8D67-2ED6163D13FD}" type="pres">
      <dgm:prSet presAssocID="{C0BBD801-8A44-48D8-B8EE-F4A9165B4670}" presName="Accent3" presStyleCnt="0"/>
      <dgm:spPr/>
    </dgm:pt>
    <dgm:pt modelId="{71E32AE7-0B53-4D59-A032-23859139AE7E}" type="pres">
      <dgm:prSet presAssocID="{C0BBD801-8A44-48D8-B8EE-F4A9165B4670}" presName="Accent" presStyleLbl="node1" presStyleIdx="2" presStyleCnt="5"/>
      <dgm:spPr/>
    </dgm:pt>
    <dgm:pt modelId="{72516BA6-97E8-40DF-AA0C-5E7A9149B59C}" type="pres">
      <dgm:prSet presAssocID="{C0BBD801-8A44-48D8-B8EE-F4A9165B4670}" presName="ParentBackground3" presStyleCnt="0"/>
      <dgm:spPr/>
    </dgm:pt>
    <dgm:pt modelId="{EAB5CAF8-7B84-4AA4-BB0E-B6007CAC9956}" type="pres">
      <dgm:prSet presAssocID="{C0BBD801-8A44-48D8-B8EE-F4A9165B4670}" presName="ParentBackground" presStyleLbl="fgAcc1" presStyleIdx="2" presStyleCnt="5"/>
      <dgm:spPr/>
    </dgm:pt>
    <dgm:pt modelId="{C9F35834-BB4D-45FF-8A21-9AE246717DCF}" type="pres">
      <dgm:prSet presAssocID="{C0BBD801-8A44-48D8-B8EE-F4A9165B4670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88D59335-9B29-4A8A-9F60-E077DC3F56A2}" type="pres">
      <dgm:prSet presAssocID="{4BF3443A-9C0F-4869-B9F7-AE3B5153709F}" presName="Accent2" presStyleCnt="0"/>
      <dgm:spPr/>
    </dgm:pt>
    <dgm:pt modelId="{64DCAC7D-C57A-49A7-908B-6DC6BE580E51}" type="pres">
      <dgm:prSet presAssocID="{4BF3443A-9C0F-4869-B9F7-AE3B5153709F}" presName="Accent" presStyleLbl="node1" presStyleIdx="3" presStyleCnt="5"/>
      <dgm:spPr/>
    </dgm:pt>
    <dgm:pt modelId="{50555AA8-F052-476A-873F-044E5E37921E}" type="pres">
      <dgm:prSet presAssocID="{4BF3443A-9C0F-4869-B9F7-AE3B5153709F}" presName="ParentBackground2" presStyleCnt="0"/>
      <dgm:spPr/>
    </dgm:pt>
    <dgm:pt modelId="{80DB188F-FE08-4976-874F-1286E9E67720}" type="pres">
      <dgm:prSet presAssocID="{4BF3443A-9C0F-4869-B9F7-AE3B5153709F}" presName="ParentBackground" presStyleLbl="fgAcc1" presStyleIdx="3" presStyleCnt="5"/>
      <dgm:spPr/>
    </dgm:pt>
    <dgm:pt modelId="{FA9974CC-EDBB-4D30-B27D-011CF62B3A5F}" type="pres">
      <dgm:prSet presAssocID="{4BF3443A-9C0F-4869-B9F7-AE3B5153709F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4C582688-CB2C-4652-81D0-B92C99264866}" type="pres">
      <dgm:prSet presAssocID="{DEEEBB12-8101-487E-9696-2548ACADDC0B}" presName="Accent1" presStyleCnt="0"/>
      <dgm:spPr/>
    </dgm:pt>
    <dgm:pt modelId="{FE5E344C-84B6-40F0-825C-EBEA8D24982C}" type="pres">
      <dgm:prSet presAssocID="{DEEEBB12-8101-487E-9696-2548ACADDC0B}" presName="Accent" presStyleLbl="node1" presStyleIdx="4" presStyleCnt="5"/>
      <dgm:spPr/>
    </dgm:pt>
    <dgm:pt modelId="{CB8B4084-400E-4D60-89EA-4634715188ED}" type="pres">
      <dgm:prSet presAssocID="{DEEEBB12-8101-487E-9696-2548ACADDC0B}" presName="ParentBackground1" presStyleCnt="0"/>
      <dgm:spPr/>
    </dgm:pt>
    <dgm:pt modelId="{D39FD106-9133-48CF-AF52-28B659E392F6}" type="pres">
      <dgm:prSet presAssocID="{DEEEBB12-8101-487E-9696-2548ACADDC0B}" presName="ParentBackground" presStyleLbl="fgAcc1" presStyleIdx="4" presStyleCnt="5"/>
      <dgm:spPr/>
    </dgm:pt>
    <dgm:pt modelId="{492B00AF-836F-406D-8443-BD74A362450E}" type="pres">
      <dgm:prSet presAssocID="{DEEEBB12-8101-487E-9696-2548ACADDC0B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</dgm:pt>
  </dgm:ptLst>
  <dgm:cxnLst>
    <dgm:cxn modelId="{83A0F15B-A57C-4909-94AE-2DFD2512FE75}" srcId="{9655145F-7386-41DA-8F04-5740901A3B87}" destId="{4BF3443A-9C0F-4869-B9F7-AE3B5153709F}" srcOrd="1" destOrd="0" parTransId="{F12F1E11-6B6E-49FF-AF85-7ACC7AEA1543}" sibTransId="{9E487250-3FE9-4525-8F8D-D6FBD3492138}"/>
    <dgm:cxn modelId="{04CECC25-BD3A-41CE-95E5-193C1D29C46F}" type="presOf" srcId="{D7D029CC-1F42-4678-A6F7-DCF56870C0F2}" destId="{62F37325-2284-4BCF-9447-06F3C6E3F5E2}" srcOrd="0" destOrd="0" presId="urn:microsoft.com/office/officeart/2011/layout/CircleProcess"/>
    <dgm:cxn modelId="{C748AEA0-9014-4454-9742-DEFE4AA39DA2}" srcId="{9655145F-7386-41DA-8F04-5740901A3B87}" destId="{DEEEBB12-8101-487E-9696-2548ACADDC0B}" srcOrd="0" destOrd="0" parTransId="{81D45379-5B1D-4B69-845F-AC99B5A80E5B}" sibTransId="{0F77253D-1889-491F-899C-B275040F7355}"/>
    <dgm:cxn modelId="{2B589ADF-3ED8-4030-B4BE-107A1BFF3D7B}" srcId="{9655145F-7386-41DA-8F04-5740901A3B87}" destId="{D7D029CC-1F42-4678-A6F7-DCF56870C0F2}" srcOrd="4" destOrd="0" parTransId="{8E7145D5-CD44-49FE-BB7A-4A3909C53C30}" sibTransId="{3CD872CA-6F23-42BE-BEE5-3EE26B6841D8}"/>
    <dgm:cxn modelId="{A561CBB8-5314-4D85-8581-4FF78B4FCE5A}" type="presOf" srcId="{4BF3443A-9C0F-4869-B9F7-AE3B5153709F}" destId="{FA9974CC-EDBB-4D30-B27D-011CF62B3A5F}" srcOrd="1" destOrd="0" presId="urn:microsoft.com/office/officeart/2011/layout/CircleProcess"/>
    <dgm:cxn modelId="{946C669B-B458-4151-B7B2-39EB6AE77F79}" type="presOf" srcId="{D7D029CC-1F42-4678-A6F7-DCF56870C0F2}" destId="{0667304C-DBEB-463F-8F82-E4065683586A}" srcOrd="1" destOrd="0" presId="urn:microsoft.com/office/officeart/2011/layout/CircleProcess"/>
    <dgm:cxn modelId="{F7FEC2F8-3E44-4337-95B9-94DDE14D8FBE}" type="presOf" srcId="{DEEEBB12-8101-487E-9696-2548ACADDC0B}" destId="{D39FD106-9133-48CF-AF52-28B659E392F6}" srcOrd="0" destOrd="0" presId="urn:microsoft.com/office/officeart/2011/layout/CircleProcess"/>
    <dgm:cxn modelId="{C5EF2786-1C57-4BCD-AE3E-576A4A552ADD}" type="presOf" srcId="{4BF3443A-9C0F-4869-B9F7-AE3B5153709F}" destId="{80DB188F-FE08-4976-874F-1286E9E67720}" srcOrd="0" destOrd="0" presId="urn:microsoft.com/office/officeart/2011/layout/CircleProcess"/>
    <dgm:cxn modelId="{F0221FA3-ADA3-4DF9-8B50-98D324DC0FE2}" type="presOf" srcId="{D67AC245-8AA1-4036-A358-15D79E6CEEF2}" destId="{CE295094-30BB-478A-8723-C34E2910079F}" srcOrd="1" destOrd="0" presId="urn:microsoft.com/office/officeart/2011/layout/CircleProcess"/>
    <dgm:cxn modelId="{1BAB8C26-5CCE-4A6C-9182-44AE8A134201}" srcId="{9655145F-7386-41DA-8F04-5740901A3B87}" destId="{C0BBD801-8A44-48D8-B8EE-F4A9165B4670}" srcOrd="2" destOrd="0" parTransId="{5A63C174-18AB-4FD8-BFAF-5373B6E7B28B}" sibTransId="{B53EC3EC-B54B-42B7-9D9F-0F10707ADD1F}"/>
    <dgm:cxn modelId="{82894A3B-B0BF-442C-8299-C21FAF361630}" type="presOf" srcId="{DEEEBB12-8101-487E-9696-2548ACADDC0B}" destId="{492B00AF-836F-406D-8443-BD74A362450E}" srcOrd="1" destOrd="0" presId="urn:microsoft.com/office/officeart/2011/layout/CircleProcess"/>
    <dgm:cxn modelId="{56C922AC-0757-4D32-B7AC-776481E99754}" type="presOf" srcId="{D67AC245-8AA1-4036-A358-15D79E6CEEF2}" destId="{30782CAA-82C1-47BE-A1E5-53EDF179459F}" srcOrd="0" destOrd="0" presId="urn:microsoft.com/office/officeart/2011/layout/CircleProcess"/>
    <dgm:cxn modelId="{ADDC7FA2-03FC-4879-846C-1A98A3BFA36E}" srcId="{9655145F-7386-41DA-8F04-5740901A3B87}" destId="{D67AC245-8AA1-4036-A358-15D79E6CEEF2}" srcOrd="3" destOrd="0" parTransId="{8D56B98B-9539-4BAB-A813-B69CACCEB598}" sibTransId="{BA7583AD-2921-4CC6-B876-EC3E17E234FB}"/>
    <dgm:cxn modelId="{78B669B2-6348-4FE5-B21C-2922FC46FAA1}" type="presOf" srcId="{9655145F-7386-41DA-8F04-5740901A3B87}" destId="{B8F83248-A0AC-4A6A-91C2-979823FAC95F}" srcOrd="0" destOrd="0" presId="urn:microsoft.com/office/officeart/2011/layout/CircleProcess"/>
    <dgm:cxn modelId="{33807BA3-7135-48F6-8E00-5F4C6AD6E61F}" type="presOf" srcId="{C0BBD801-8A44-48D8-B8EE-F4A9165B4670}" destId="{EAB5CAF8-7B84-4AA4-BB0E-B6007CAC9956}" srcOrd="0" destOrd="0" presId="urn:microsoft.com/office/officeart/2011/layout/CircleProcess"/>
    <dgm:cxn modelId="{CCE6DC5E-7851-4AB3-AF5F-00C30E73CF0B}" type="presOf" srcId="{C0BBD801-8A44-48D8-B8EE-F4A9165B4670}" destId="{C9F35834-BB4D-45FF-8A21-9AE246717DCF}" srcOrd="1" destOrd="0" presId="urn:microsoft.com/office/officeart/2011/layout/CircleProcess"/>
    <dgm:cxn modelId="{19D6883E-3BC8-4651-AC50-61FAB776D8BD}" type="presParOf" srcId="{B8F83248-A0AC-4A6A-91C2-979823FAC95F}" destId="{C26820B4-7B96-429A-9C24-8A318F21FE1F}" srcOrd="0" destOrd="0" presId="urn:microsoft.com/office/officeart/2011/layout/CircleProcess"/>
    <dgm:cxn modelId="{E1410BB0-0400-43C0-A618-B12DA67E0CEA}" type="presParOf" srcId="{C26820B4-7B96-429A-9C24-8A318F21FE1F}" destId="{086D4A50-580D-466C-91CB-B2ED4B3DE132}" srcOrd="0" destOrd="0" presId="urn:microsoft.com/office/officeart/2011/layout/CircleProcess"/>
    <dgm:cxn modelId="{931752BE-A82E-4733-A5B9-CDC2CDEA852B}" type="presParOf" srcId="{B8F83248-A0AC-4A6A-91C2-979823FAC95F}" destId="{8C37DA9E-1184-4499-B0F8-B16B42864AED}" srcOrd="1" destOrd="0" presId="urn:microsoft.com/office/officeart/2011/layout/CircleProcess"/>
    <dgm:cxn modelId="{7C1F2F33-F095-47EE-952B-5F8818933996}" type="presParOf" srcId="{8C37DA9E-1184-4499-B0F8-B16B42864AED}" destId="{62F37325-2284-4BCF-9447-06F3C6E3F5E2}" srcOrd="0" destOrd="0" presId="urn:microsoft.com/office/officeart/2011/layout/CircleProcess"/>
    <dgm:cxn modelId="{F00194F1-0D15-4FB7-8CC9-28CB045D1A11}" type="presParOf" srcId="{B8F83248-A0AC-4A6A-91C2-979823FAC95F}" destId="{0667304C-DBEB-463F-8F82-E4065683586A}" srcOrd="2" destOrd="0" presId="urn:microsoft.com/office/officeart/2011/layout/CircleProcess"/>
    <dgm:cxn modelId="{403EF0C0-7F8B-4B46-AD9D-72617CA6040A}" type="presParOf" srcId="{B8F83248-A0AC-4A6A-91C2-979823FAC95F}" destId="{64A21418-1588-4160-9816-6D7CD0BE5F68}" srcOrd="3" destOrd="0" presId="urn:microsoft.com/office/officeart/2011/layout/CircleProcess"/>
    <dgm:cxn modelId="{BBA108D9-D1FB-43E8-9F64-347C600251ED}" type="presParOf" srcId="{64A21418-1588-4160-9816-6D7CD0BE5F68}" destId="{D4494ACA-E967-4815-8783-30375F68083A}" srcOrd="0" destOrd="0" presId="urn:microsoft.com/office/officeart/2011/layout/CircleProcess"/>
    <dgm:cxn modelId="{D553C202-C7C6-461E-952A-DA4E252A62B0}" type="presParOf" srcId="{B8F83248-A0AC-4A6A-91C2-979823FAC95F}" destId="{6F240D15-9C90-4FF8-A062-673DA65155CF}" srcOrd="4" destOrd="0" presId="urn:microsoft.com/office/officeart/2011/layout/CircleProcess"/>
    <dgm:cxn modelId="{8B0998BF-F5CE-499E-863C-357C6D288352}" type="presParOf" srcId="{6F240D15-9C90-4FF8-A062-673DA65155CF}" destId="{30782CAA-82C1-47BE-A1E5-53EDF179459F}" srcOrd="0" destOrd="0" presId="urn:microsoft.com/office/officeart/2011/layout/CircleProcess"/>
    <dgm:cxn modelId="{4BAF4147-2C4C-45B3-AC36-EBB7FE161FB3}" type="presParOf" srcId="{B8F83248-A0AC-4A6A-91C2-979823FAC95F}" destId="{CE295094-30BB-478A-8723-C34E2910079F}" srcOrd="5" destOrd="0" presId="urn:microsoft.com/office/officeart/2011/layout/CircleProcess"/>
    <dgm:cxn modelId="{416DE35A-E25B-4A60-B4D7-8E52C025486C}" type="presParOf" srcId="{B8F83248-A0AC-4A6A-91C2-979823FAC95F}" destId="{819899E7-DC1A-4148-8D67-2ED6163D13FD}" srcOrd="6" destOrd="0" presId="urn:microsoft.com/office/officeart/2011/layout/CircleProcess"/>
    <dgm:cxn modelId="{5B858392-4B2D-45B7-8942-75295A6A96D6}" type="presParOf" srcId="{819899E7-DC1A-4148-8D67-2ED6163D13FD}" destId="{71E32AE7-0B53-4D59-A032-23859139AE7E}" srcOrd="0" destOrd="0" presId="urn:microsoft.com/office/officeart/2011/layout/CircleProcess"/>
    <dgm:cxn modelId="{94477BD7-17EB-41EA-92F1-F9156A2BE8C2}" type="presParOf" srcId="{B8F83248-A0AC-4A6A-91C2-979823FAC95F}" destId="{72516BA6-97E8-40DF-AA0C-5E7A9149B59C}" srcOrd="7" destOrd="0" presId="urn:microsoft.com/office/officeart/2011/layout/CircleProcess"/>
    <dgm:cxn modelId="{ED1F636F-17FF-4256-9C86-60196A4F687D}" type="presParOf" srcId="{72516BA6-97E8-40DF-AA0C-5E7A9149B59C}" destId="{EAB5CAF8-7B84-4AA4-BB0E-B6007CAC9956}" srcOrd="0" destOrd="0" presId="urn:microsoft.com/office/officeart/2011/layout/CircleProcess"/>
    <dgm:cxn modelId="{3ACE0B06-1135-4096-B86B-FA1BD1C0A439}" type="presParOf" srcId="{B8F83248-A0AC-4A6A-91C2-979823FAC95F}" destId="{C9F35834-BB4D-45FF-8A21-9AE246717DCF}" srcOrd="8" destOrd="0" presId="urn:microsoft.com/office/officeart/2011/layout/CircleProcess"/>
    <dgm:cxn modelId="{A4BCE3A6-D04D-4664-B06A-23A3EADB5615}" type="presParOf" srcId="{B8F83248-A0AC-4A6A-91C2-979823FAC95F}" destId="{88D59335-9B29-4A8A-9F60-E077DC3F56A2}" srcOrd="9" destOrd="0" presId="urn:microsoft.com/office/officeart/2011/layout/CircleProcess"/>
    <dgm:cxn modelId="{2D66539B-2CB6-45B6-88B5-26858988678B}" type="presParOf" srcId="{88D59335-9B29-4A8A-9F60-E077DC3F56A2}" destId="{64DCAC7D-C57A-49A7-908B-6DC6BE580E51}" srcOrd="0" destOrd="0" presId="urn:microsoft.com/office/officeart/2011/layout/CircleProcess"/>
    <dgm:cxn modelId="{7CC8AAB1-702B-4697-8454-641C03E018EB}" type="presParOf" srcId="{B8F83248-A0AC-4A6A-91C2-979823FAC95F}" destId="{50555AA8-F052-476A-873F-044E5E37921E}" srcOrd="10" destOrd="0" presId="urn:microsoft.com/office/officeart/2011/layout/CircleProcess"/>
    <dgm:cxn modelId="{B22FFE7C-9A4A-4DB6-ADC8-AC0ABE4D2233}" type="presParOf" srcId="{50555AA8-F052-476A-873F-044E5E37921E}" destId="{80DB188F-FE08-4976-874F-1286E9E67720}" srcOrd="0" destOrd="0" presId="urn:microsoft.com/office/officeart/2011/layout/CircleProcess"/>
    <dgm:cxn modelId="{ABE81D1E-553F-419C-B345-AA39A39D046A}" type="presParOf" srcId="{B8F83248-A0AC-4A6A-91C2-979823FAC95F}" destId="{FA9974CC-EDBB-4D30-B27D-011CF62B3A5F}" srcOrd="11" destOrd="0" presId="urn:microsoft.com/office/officeart/2011/layout/CircleProcess"/>
    <dgm:cxn modelId="{F0ABC2AB-08B5-4F80-85D1-7988F902540B}" type="presParOf" srcId="{B8F83248-A0AC-4A6A-91C2-979823FAC95F}" destId="{4C582688-CB2C-4652-81D0-B92C99264866}" srcOrd="12" destOrd="0" presId="urn:microsoft.com/office/officeart/2011/layout/CircleProcess"/>
    <dgm:cxn modelId="{90ECA7DB-1C80-4858-ADEE-510114BD5FDF}" type="presParOf" srcId="{4C582688-CB2C-4652-81D0-B92C99264866}" destId="{FE5E344C-84B6-40F0-825C-EBEA8D24982C}" srcOrd="0" destOrd="0" presId="urn:microsoft.com/office/officeart/2011/layout/CircleProcess"/>
    <dgm:cxn modelId="{C9C0EFA7-57BF-41F5-BCB3-46E8AC95038D}" type="presParOf" srcId="{B8F83248-A0AC-4A6A-91C2-979823FAC95F}" destId="{CB8B4084-400E-4D60-89EA-4634715188ED}" srcOrd="13" destOrd="0" presId="urn:microsoft.com/office/officeart/2011/layout/CircleProcess"/>
    <dgm:cxn modelId="{BD6DDC61-4D5E-43E4-B91C-4E1F19161FE3}" type="presParOf" srcId="{CB8B4084-400E-4D60-89EA-4634715188ED}" destId="{D39FD106-9133-48CF-AF52-28B659E392F6}" srcOrd="0" destOrd="0" presId="urn:microsoft.com/office/officeart/2011/layout/CircleProcess"/>
    <dgm:cxn modelId="{BBF15500-D813-4B8C-9672-12E17FE466D3}" type="presParOf" srcId="{B8F83248-A0AC-4A6A-91C2-979823FAC95F}" destId="{492B00AF-836F-406D-8443-BD74A362450E}" srcOrd="14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6D4A50-580D-466C-91CB-B2ED4B3DE132}">
      <dsp:nvSpPr>
        <dsp:cNvPr id="0" name=""/>
        <dsp:cNvSpPr/>
      </dsp:nvSpPr>
      <dsp:spPr>
        <a:xfrm>
          <a:off x="8395244" y="961421"/>
          <a:ext cx="1914252" cy="191456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2F37325-2284-4BCF-9447-06F3C6E3F5E2}">
      <dsp:nvSpPr>
        <dsp:cNvPr id="0" name=""/>
        <dsp:cNvSpPr/>
      </dsp:nvSpPr>
      <dsp:spPr>
        <a:xfrm>
          <a:off x="8458407" y="1025251"/>
          <a:ext cx="1786906" cy="1786905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Invertor</a:t>
          </a:r>
        </a:p>
      </dsp:txBody>
      <dsp:txXfrm>
        <a:off x="8714116" y="1280571"/>
        <a:ext cx="1276507" cy="1276264"/>
      </dsp:txXfrm>
    </dsp:sp>
    <dsp:sp modelId="{D4494ACA-E967-4815-8783-30375F68083A}">
      <dsp:nvSpPr>
        <dsp:cNvPr id="0" name=""/>
        <dsp:cNvSpPr/>
      </dsp:nvSpPr>
      <dsp:spPr>
        <a:xfrm rot="2700000">
          <a:off x="6415902" y="961520"/>
          <a:ext cx="1914030" cy="1914030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0782CAA-82C1-47BE-A1E5-53EDF179459F}">
      <dsp:nvSpPr>
        <dsp:cNvPr id="0" name=""/>
        <dsp:cNvSpPr/>
      </dsp:nvSpPr>
      <dsp:spPr>
        <a:xfrm>
          <a:off x="6480992" y="1025251"/>
          <a:ext cx="1786906" cy="1786905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Charge regulator</a:t>
          </a:r>
        </a:p>
      </dsp:txBody>
      <dsp:txXfrm>
        <a:off x="6735682" y="1280571"/>
        <a:ext cx="1276507" cy="1276264"/>
      </dsp:txXfrm>
    </dsp:sp>
    <dsp:sp modelId="{71E32AE7-0B53-4D59-A032-23859139AE7E}">
      <dsp:nvSpPr>
        <dsp:cNvPr id="0" name=""/>
        <dsp:cNvSpPr/>
      </dsp:nvSpPr>
      <dsp:spPr>
        <a:xfrm rot="2700000">
          <a:off x="4438487" y="961520"/>
          <a:ext cx="1914030" cy="1914030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AB5CAF8-7B84-4AA4-BB0E-B6007CAC9956}">
      <dsp:nvSpPr>
        <dsp:cNvPr id="0" name=""/>
        <dsp:cNvSpPr/>
      </dsp:nvSpPr>
      <dsp:spPr>
        <a:xfrm>
          <a:off x="4502558" y="1025251"/>
          <a:ext cx="1786906" cy="1786905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Storage system</a:t>
          </a:r>
        </a:p>
      </dsp:txBody>
      <dsp:txXfrm>
        <a:off x="4757248" y="1280571"/>
        <a:ext cx="1276507" cy="1276264"/>
      </dsp:txXfrm>
    </dsp:sp>
    <dsp:sp modelId="{64DCAC7D-C57A-49A7-908B-6DC6BE580E51}">
      <dsp:nvSpPr>
        <dsp:cNvPr id="0" name=""/>
        <dsp:cNvSpPr/>
      </dsp:nvSpPr>
      <dsp:spPr>
        <a:xfrm rot="2700000">
          <a:off x="2460053" y="961520"/>
          <a:ext cx="1914030" cy="1914030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0DB188F-FE08-4976-874F-1286E9E67720}">
      <dsp:nvSpPr>
        <dsp:cNvPr id="0" name=""/>
        <dsp:cNvSpPr/>
      </dsp:nvSpPr>
      <dsp:spPr>
        <a:xfrm>
          <a:off x="2524124" y="1025251"/>
          <a:ext cx="1786906" cy="1786905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PV-modules</a:t>
          </a:r>
        </a:p>
      </dsp:txBody>
      <dsp:txXfrm>
        <a:off x="2779833" y="1280571"/>
        <a:ext cx="1276507" cy="1276264"/>
      </dsp:txXfrm>
    </dsp:sp>
    <dsp:sp modelId="{FE5E344C-84B6-40F0-825C-EBEA8D24982C}">
      <dsp:nvSpPr>
        <dsp:cNvPr id="0" name=""/>
        <dsp:cNvSpPr/>
      </dsp:nvSpPr>
      <dsp:spPr>
        <a:xfrm rot="2700000">
          <a:off x="481619" y="961520"/>
          <a:ext cx="1914030" cy="1914030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D39FD106-9133-48CF-AF52-28B659E392F6}">
      <dsp:nvSpPr>
        <dsp:cNvPr id="0" name=""/>
        <dsp:cNvSpPr/>
      </dsp:nvSpPr>
      <dsp:spPr>
        <a:xfrm>
          <a:off x="545690" y="1025251"/>
          <a:ext cx="1786906" cy="1786905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load</a:t>
          </a:r>
        </a:p>
      </dsp:txBody>
      <dsp:txXfrm>
        <a:off x="801399" y="1280571"/>
        <a:ext cx="1276507" cy="12762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2184531-21C1-4BAE-B2FE-067B94DDD4AB}" type="datetimeFigureOut">
              <a:rPr lang="en-GB" smtClean="0"/>
              <a:t>08/01/2017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113EFE9-7A1B-43F2-91F7-B6AF9A37B419}" type="slidenum">
              <a:rPr lang="en-GB" smtClean="0"/>
              <a:t>‹#›</a:t>
            </a:fld>
            <a:endParaRPr lang="en-GB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2171575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84531-21C1-4BAE-B2FE-067B94DDD4AB}" type="datetimeFigureOut">
              <a:rPr lang="en-GB" smtClean="0"/>
              <a:t>08/01/2017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3EFE9-7A1B-43F2-91F7-B6AF9A37B4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62459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84531-21C1-4BAE-B2FE-067B94DDD4AB}" type="datetimeFigureOut">
              <a:rPr lang="en-GB" smtClean="0"/>
              <a:t>08/01/2017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3EFE9-7A1B-43F2-91F7-B6AF9A37B4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3228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84531-21C1-4BAE-B2FE-067B94DDD4AB}" type="datetimeFigureOut">
              <a:rPr lang="en-GB" smtClean="0"/>
              <a:t>08/01/2017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3EFE9-7A1B-43F2-91F7-B6AF9A37B419}" type="slidenum">
              <a:rPr lang="en-GB" smtClean="0"/>
              <a:t>‹#›</a:t>
            </a:fld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706515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84531-21C1-4BAE-B2FE-067B94DDD4AB}" type="datetimeFigureOut">
              <a:rPr lang="en-GB" smtClean="0"/>
              <a:t>08/01/2017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3EFE9-7A1B-43F2-91F7-B6AF9A37B4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40181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84531-21C1-4BAE-B2FE-067B94DDD4AB}" type="datetimeFigureOut">
              <a:rPr lang="en-GB" smtClean="0"/>
              <a:t>08/01/2017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3EFE9-7A1B-43F2-91F7-B6AF9A37B4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15146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84531-21C1-4BAE-B2FE-067B94DDD4AB}" type="datetimeFigureOut">
              <a:rPr lang="en-GB" smtClean="0"/>
              <a:t>08/01/2017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3EFE9-7A1B-43F2-91F7-B6AF9A37B4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3853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84531-21C1-4BAE-B2FE-067B94DDD4AB}" type="datetimeFigureOut">
              <a:rPr lang="en-GB" smtClean="0"/>
              <a:t>08/01/2017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3EFE9-7A1B-43F2-91F7-B6AF9A37B4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34803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84531-21C1-4BAE-B2FE-067B94DDD4AB}" type="datetimeFigureOut">
              <a:rPr lang="en-GB" smtClean="0"/>
              <a:t>08/01/2017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3EFE9-7A1B-43F2-91F7-B6AF9A37B4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980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84531-21C1-4BAE-B2FE-067B94DDD4AB}" type="datetimeFigureOut">
              <a:rPr lang="en-GB" smtClean="0"/>
              <a:t>08/01/2017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3EFE9-7A1B-43F2-91F7-B6AF9A37B4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4247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84531-21C1-4BAE-B2FE-067B94DDD4AB}" type="datetimeFigureOut">
              <a:rPr lang="en-GB" smtClean="0"/>
              <a:t>08/01/2017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3EFE9-7A1B-43F2-91F7-B6AF9A37B4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1100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84531-21C1-4BAE-B2FE-067B94DDD4AB}" type="datetimeFigureOut">
              <a:rPr lang="en-GB" smtClean="0"/>
              <a:t>08/01/2017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3EFE9-7A1B-43F2-91F7-B6AF9A37B4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44400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84531-21C1-4BAE-B2FE-067B94DDD4AB}" type="datetimeFigureOut">
              <a:rPr lang="en-GB" smtClean="0"/>
              <a:t>08/01/2017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3EFE9-7A1B-43F2-91F7-B6AF9A37B4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69149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84531-21C1-4BAE-B2FE-067B94DDD4AB}" type="datetimeFigureOut">
              <a:rPr lang="en-GB" smtClean="0"/>
              <a:t>08/01/2017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3EFE9-7A1B-43F2-91F7-B6AF9A37B4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6088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84531-21C1-4BAE-B2FE-067B94DDD4AB}" type="datetimeFigureOut">
              <a:rPr lang="en-GB" smtClean="0"/>
              <a:t>08/01/2017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3EFE9-7A1B-43F2-91F7-B6AF9A37B4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640050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84531-21C1-4BAE-B2FE-067B94DDD4AB}" type="datetimeFigureOut">
              <a:rPr lang="en-GB" smtClean="0"/>
              <a:t>08/01/2017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3EFE9-7A1B-43F2-91F7-B6AF9A37B4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51082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84531-21C1-4BAE-B2FE-067B94DDD4AB}" type="datetimeFigureOut">
              <a:rPr lang="en-GB" smtClean="0"/>
              <a:t>08/01/2017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3EFE9-7A1B-43F2-91F7-B6AF9A37B4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38957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2184531-21C1-4BAE-B2FE-067B94DDD4AB}" type="datetimeFigureOut">
              <a:rPr lang="en-GB" smtClean="0"/>
              <a:t>08/01/2017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113EFE9-7A1B-43F2-91F7-B6AF9A37B4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834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7" r:id="rId1"/>
    <p:sldLayoutId id="2147484018" r:id="rId2"/>
    <p:sldLayoutId id="2147484019" r:id="rId3"/>
    <p:sldLayoutId id="2147484020" r:id="rId4"/>
    <p:sldLayoutId id="2147484021" r:id="rId5"/>
    <p:sldLayoutId id="2147484022" r:id="rId6"/>
    <p:sldLayoutId id="2147484023" r:id="rId7"/>
    <p:sldLayoutId id="2147484024" r:id="rId8"/>
    <p:sldLayoutId id="2147484025" r:id="rId9"/>
    <p:sldLayoutId id="2147484026" r:id="rId10"/>
    <p:sldLayoutId id="2147484027" r:id="rId11"/>
    <p:sldLayoutId id="2147484028" r:id="rId12"/>
    <p:sldLayoutId id="2147484029" r:id="rId13"/>
    <p:sldLayoutId id="2147484030" r:id="rId14"/>
    <p:sldLayoutId id="2147484031" r:id="rId15"/>
    <p:sldLayoutId id="2147484032" r:id="rId16"/>
    <p:sldLayoutId id="2147484033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5400" b="1" dirty="0"/>
              <a:t>Energy Supply of Remote House Using Stand-alone PV System.  </a:t>
            </a:r>
            <a:br>
              <a:rPr lang="en-GB" sz="5400" dirty="0"/>
            </a:br>
            <a:endParaRPr lang="en-GB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49194" y="2877333"/>
            <a:ext cx="9755187" cy="550333"/>
          </a:xfrm>
        </p:spPr>
        <p:txBody>
          <a:bodyPr>
            <a:noAutofit/>
          </a:bodyPr>
          <a:lstStyle/>
          <a:p>
            <a:pPr algn="l"/>
            <a:r>
              <a:rPr lang="en-US" sz="1600" dirty="0">
                <a:solidFill>
                  <a:schemeClr val="tx1"/>
                </a:solidFill>
                <a:latin typeface="Agency FB" panose="020B0503020202020204" pitchFamily="34" charset="0"/>
              </a:rPr>
              <a:t>Supervisor Name: DR. </a:t>
            </a:r>
            <a:r>
              <a:rPr lang="en-US" sz="1600" dirty="0" err="1">
                <a:solidFill>
                  <a:schemeClr val="tx1"/>
                </a:solidFill>
                <a:latin typeface="Agency FB" panose="020B0503020202020204" pitchFamily="34" charset="0"/>
              </a:rPr>
              <a:t>Naser</a:t>
            </a:r>
            <a:r>
              <a:rPr lang="en-US" sz="1600" dirty="0">
                <a:solidFill>
                  <a:schemeClr val="tx1"/>
                </a:solidFill>
                <a:latin typeface="Agency FB" panose="020B0503020202020204" pitchFamily="34" charset="0"/>
              </a:rPr>
              <a:t> Abu Zaid.</a:t>
            </a:r>
          </a:p>
          <a:p>
            <a:pPr algn="l"/>
            <a:r>
              <a:rPr lang="en-US" sz="1600" dirty="0">
                <a:solidFill>
                  <a:schemeClr val="tx1"/>
                </a:solidFill>
                <a:latin typeface="Agency FB" panose="020B0503020202020204" pitchFamily="34" charset="0"/>
              </a:rPr>
              <a:t>Student Names: 1- Ameer Ziyad Ramadan.</a:t>
            </a:r>
          </a:p>
          <a:p>
            <a:pPr algn="l"/>
            <a:r>
              <a:rPr lang="en-US" sz="1600" dirty="0">
                <a:solidFill>
                  <a:schemeClr val="tx1"/>
                </a:solidFill>
                <a:latin typeface="Agency FB" panose="020B0503020202020204" pitchFamily="34" charset="0"/>
              </a:rPr>
              <a:t>                                     2- Ayman Khair Mansour.</a:t>
            </a:r>
          </a:p>
          <a:p>
            <a:pPr algn="l"/>
            <a:r>
              <a:rPr lang="en-US" sz="1600" dirty="0">
                <a:solidFill>
                  <a:schemeClr val="tx1"/>
                </a:solidFill>
                <a:latin typeface="Agency FB" panose="020B0503020202020204" pitchFamily="34" charset="0"/>
              </a:rPr>
              <a:t>                                     3- Yazan Sameer Abd-alsalam.</a:t>
            </a:r>
            <a:endParaRPr lang="en-GB" sz="1600" dirty="0">
              <a:solidFill>
                <a:schemeClr val="tx1"/>
              </a:solidFill>
              <a:latin typeface="Agency FB" panose="020B0503020202020204" pitchFamily="34" charset="0"/>
            </a:endParaRPr>
          </a:p>
          <a:p>
            <a:pPr algn="l"/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9668009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Designing stand-alone PV-system.</a:t>
            </a:r>
            <a:br>
              <a:rPr lang="en-GB" dirty="0"/>
            </a:br>
            <a:r>
              <a:rPr lang="en-GB" dirty="0"/>
              <a:t>Using pv syst.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1" y="2546738"/>
            <a:ext cx="10618302" cy="299267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61392" y="2071821"/>
            <a:ext cx="21483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GB" sz="2400" dirty="0"/>
              <a:t>Storage system</a:t>
            </a:r>
          </a:p>
        </p:txBody>
      </p:sp>
    </p:spTree>
    <p:extLst>
      <p:ext uri="{BB962C8B-B14F-4D97-AF65-F5344CB8AC3E}">
        <p14:creationId xmlns:p14="http://schemas.microsoft.com/office/powerpoint/2010/main" val="28121328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Designing stand-alone PV-system.</a:t>
            </a:r>
            <a:br>
              <a:rPr lang="en-GB" dirty="0"/>
            </a:br>
            <a:r>
              <a:rPr lang="en-GB" dirty="0"/>
              <a:t>Using pv syst.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830"/>
          <a:stretch/>
        </p:blipFill>
        <p:spPr>
          <a:xfrm>
            <a:off x="685801" y="2451652"/>
            <a:ext cx="10631556" cy="269019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61391" y="1989987"/>
            <a:ext cx="23575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System summary</a:t>
            </a:r>
          </a:p>
        </p:txBody>
      </p:sp>
    </p:spTree>
    <p:extLst>
      <p:ext uri="{BB962C8B-B14F-4D97-AF65-F5344CB8AC3E}">
        <p14:creationId xmlns:p14="http://schemas.microsoft.com/office/powerpoint/2010/main" val="14046932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0691" y="2143664"/>
            <a:ext cx="10396882" cy="1582947"/>
          </a:xfrm>
        </p:spPr>
        <p:txBody>
          <a:bodyPr>
            <a:normAutofit/>
          </a:bodyPr>
          <a:lstStyle/>
          <a:p>
            <a:r>
              <a:rPr lang="en-GB" dirty="0"/>
              <a:t>Designing stand-alone PV-system.</a:t>
            </a:r>
            <a:br>
              <a:rPr lang="en-GB" dirty="0"/>
            </a:br>
            <a:r>
              <a:rPr lang="en-GB" dirty="0"/>
              <a:t>Using equations.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14981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Designing stand-alone PV-system.</a:t>
            </a:r>
            <a:br>
              <a:rPr lang="en-GB" dirty="0"/>
            </a:br>
            <a:r>
              <a:rPr lang="en-GB" dirty="0"/>
              <a:t>Using equations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5801" y="2139352"/>
            <a:ext cx="99376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SzPct val="120000"/>
              <a:buFont typeface="Impact" panose="020B0806030902050204" pitchFamily="34" charset="0"/>
              <a:buChar char="•"/>
            </a:pPr>
            <a:r>
              <a:rPr lang="en-GB" dirty="0">
                <a:latin typeface="Agency FB" panose="020B0503020202020204" pitchFamily="34" charset="0"/>
              </a:rPr>
              <a:t>Remote house load</a:t>
            </a:r>
          </a:p>
          <a:p>
            <a:pPr marL="285750" indent="-285750">
              <a:buClr>
                <a:schemeClr val="accent1"/>
              </a:buClr>
              <a:buSzPct val="120000"/>
              <a:buFont typeface="Impact" panose="020B0806030902050204" pitchFamily="34" charset="0"/>
              <a:buChar char="•"/>
            </a:pP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685801" y="4822165"/>
            <a:ext cx="69701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Agency FB" panose="020B0503020202020204" pitchFamily="34" charset="0"/>
              </a:rPr>
              <a:t>E</a:t>
            </a:r>
            <a:r>
              <a:rPr lang="en-GB" sz="1400" baseline="-25000" dirty="0">
                <a:latin typeface="Agency FB" panose="020B0503020202020204" pitchFamily="34" charset="0"/>
              </a:rPr>
              <a:t>L </a:t>
            </a:r>
            <a:r>
              <a:rPr lang="en-GB" sz="1400" dirty="0">
                <a:latin typeface="Agency FB" panose="020B0503020202020204" pitchFamily="34" charset="0"/>
              </a:rPr>
              <a:t>≈ 12 KW.h / day.</a:t>
            </a:r>
          </a:p>
          <a:p>
            <a:r>
              <a:rPr lang="en-GB" sz="1400" dirty="0">
                <a:latin typeface="Agency FB" panose="020B0503020202020204" pitchFamily="34" charset="0"/>
              </a:rPr>
              <a:t>The growth of the load will obtained by adding 10% to the total energy consumed per one day</a:t>
            </a:r>
          </a:p>
          <a:p>
            <a:r>
              <a:rPr lang="en-GB" sz="1400" dirty="0">
                <a:latin typeface="Agency FB" panose="020B0503020202020204" pitchFamily="34" charset="0"/>
              </a:rPr>
              <a:t>E</a:t>
            </a:r>
            <a:r>
              <a:rPr lang="en-GB" sz="1400" baseline="-25000" dirty="0">
                <a:latin typeface="Agency FB" panose="020B0503020202020204" pitchFamily="34" charset="0"/>
              </a:rPr>
              <a:t>L </a:t>
            </a:r>
            <a:r>
              <a:rPr lang="en-GB" sz="1400" dirty="0">
                <a:latin typeface="Agency FB" panose="020B0503020202020204" pitchFamily="34" charset="0"/>
              </a:rPr>
              <a:t>≈ 13.2 KW.h / day.</a:t>
            </a:r>
          </a:p>
          <a:p>
            <a:endParaRPr lang="en-GB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6768974"/>
              </p:ext>
            </p:extLst>
          </p:nvPr>
        </p:nvGraphicFramePr>
        <p:xfrm>
          <a:off x="3168138" y="2018578"/>
          <a:ext cx="6734987" cy="291573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338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06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526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416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7616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3054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gency FB" panose="020B0503020202020204" pitchFamily="34" charset="0"/>
                        </a:rPr>
                        <a:t>Quantity</a:t>
                      </a:r>
                      <a:endParaRPr lang="en-US" sz="1100">
                        <a:effectLst/>
                        <a:latin typeface="Agency FB" panose="020B0503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gency FB" panose="020B0503020202020204" pitchFamily="34" charset="0"/>
                        </a:rPr>
                        <a:t>Power per app(W)</a:t>
                      </a:r>
                      <a:endParaRPr lang="en-US" sz="1100">
                        <a:effectLst/>
                        <a:latin typeface="Agency FB" panose="020B0503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gency FB" panose="020B0503020202020204" pitchFamily="34" charset="0"/>
                        </a:rPr>
                        <a:t>Daily use (H)</a:t>
                      </a:r>
                      <a:endParaRPr lang="en-US" sz="1100">
                        <a:effectLst/>
                        <a:latin typeface="Agency FB" panose="020B0503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gency FB" panose="020B0503020202020204" pitchFamily="34" charset="0"/>
                        </a:rPr>
                        <a:t>Daily energy (W.H)</a:t>
                      </a:r>
                      <a:endParaRPr lang="en-US" sz="1100" dirty="0">
                        <a:effectLst/>
                        <a:latin typeface="Agency FB" panose="020B0503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088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gency FB" panose="020B0503020202020204" pitchFamily="34" charset="0"/>
                        </a:rPr>
                        <a:t>Lighting</a:t>
                      </a:r>
                      <a:endParaRPr lang="en-US" sz="1100">
                        <a:effectLst/>
                        <a:latin typeface="Agency FB" panose="020B0503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3200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088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gency FB" panose="020B0503020202020204" pitchFamily="34" charset="0"/>
                        </a:rPr>
                        <a:t>Refrigerator</a:t>
                      </a:r>
                      <a:endParaRPr lang="en-US" sz="1100">
                        <a:effectLst/>
                        <a:latin typeface="Agency FB" panose="020B0503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1200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1200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088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gency FB" panose="020B0503020202020204" pitchFamily="34" charset="0"/>
                        </a:rPr>
                        <a:t>TV, PC</a:t>
                      </a:r>
                      <a:endParaRPr lang="en-US" sz="1100">
                        <a:effectLst/>
                        <a:latin typeface="Agency FB" panose="020B0503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90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900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088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gency FB" panose="020B0503020202020204" pitchFamily="34" charset="0"/>
                        </a:rPr>
                        <a:t>Domestic appliances</a:t>
                      </a:r>
                      <a:endParaRPr lang="en-US" sz="1100">
                        <a:effectLst/>
                        <a:latin typeface="Agency FB" panose="020B0503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100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3.5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700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5990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gency FB" panose="020B0503020202020204" pitchFamily="34" charset="0"/>
                        </a:rPr>
                        <a:t>Dish and cloth washers</a:t>
                      </a:r>
                      <a:endParaRPr lang="en-US" sz="1100">
                        <a:effectLst/>
                        <a:latin typeface="Agency FB" panose="020B0503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1500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3000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088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gency FB" panose="020B0503020202020204" pitchFamily="34" charset="0"/>
                        </a:rPr>
                        <a:t>Others</a:t>
                      </a:r>
                      <a:endParaRPr lang="en-US" sz="1100">
                        <a:effectLst/>
                        <a:latin typeface="Agency FB" panose="020B0503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70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1680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088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gency FB" panose="020B0503020202020204" pitchFamily="34" charset="0"/>
                        </a:rPr>
                        <a:t>Others</a:t>
                      </a:r>
                      <a:endParaRPr lang="en-US" sz="1100" dirty="0">
                        <a:effectLst/>
                        <a:latin typeface="Agency FB" panose="020B0503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60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1440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97628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Designing stand-alone PV-system.</a:t>
            </a:r>
            <a:br>
              <a:rPr lang="en-GB" dirty="0"/>
            </a:br>
            <a:r>
              <a:rPr lang="en-GB" dirty="0"/>
              <a:t>Using equations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923026" y="2320506"/>
                <a:ext cx="8497019" cy="24933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Agency FB" panose="020B0503020202020204" pitchFamily="34" charset="0"/>
                  </a:rPr>
                  <a:t>power of PV-modules.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𝑝𝑣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𝜂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∗</m:t>
                          </m:r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𝜂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𝑃𝑆𝐻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∗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sz="1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𝑝𝑣</m:t>
                        </m:r>
                      </m:sub>
                    </m:sSub>
                  </m:oMath>
                </a14:m>
                <a:r>
                  <a:rPr lang="en-GB" sz="1400" i="1" dirty="0">
                    <a:latin typeface="Cambria Math" panose="02040503050406030204" pitchFamily="18" charset="0"/>
                  </a:rPr>
                  <a:t>: </a:t>
                </a:r>
                <a:r>
                  <a:rPr lang="en-GB" sz="1400" dirty="0">
                    <a:latin typeface="Agency FB" panose="020B0503020202020204" pitchFamily="34" charset="0"/>
                  </a:rPr>
                  <a:t>peak power of the PV generator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sz="1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GB" sz="1400" i="1" dirty="0">
                    <a:latin typeface="Cambria Math" panose="02040503050406030204" pitchFamily="18" charset="0"/>
                  </a:rPr>
                  <a:t>: </a:t>
                </a:r>
                <a:r>
                  <a:rPr lang="en-GB" sz="1400" dirty="0">
                    <a:latin typeface="Agency FB" panose="020B0503020202020204" pitchFamily="34" charset="0"/>
                  </a:rPr>
                  <a:t>daily energy consumption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sz="1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GB" sz="1400" dirty="0"/>
                  <a:t>: </a:t>
                </a:r>
                <a:r>
                  <a:rPr lang="en-GB" sz="1400" dirty="0">
                    <a:latin typeface="Agency FB" panose="020B0503020202020204" pitchFamily="34" charset="0"/>
                  </a:rPr>
                  <a:t>safety factor for compensation of resistive losses and PV-cell temperature losses=1.15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sz="1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𝜂</m:t>
                        </m:r>
                      </m:e>
                      <m:sub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GB" sz="1400" dirty="0"/>
                  <a:t>: </a:t>
                </a:r>
                <a:r>
                  <a:rPr lang="en-GB" sz="1400" dirty="0">
                    <a:latin typeface="Agency FB" panose="020B0503020202020204" pitchFamily="34" charset="0"/>
                  </a:rPr>
                  <a:t>invertor efficiency = 0.9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sz="1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𝜂</m:t>
                        </m:r>
                      </m:e>
                      <m:sub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</m:oMath>
                </a14:m>
                <a:r>
                  <a:rPr lang="en-GB" sz="1400" dirty="0"/>
                  <a:t>: </a:t>
                </a:r>
                <a:r>
                  <a:rPr lang="en-GB" sz="1400" dirty="0">
                    <a:latin typeface="Agency FB" panose="020B0503020202020204" pitchFamily="34" charset="0"/>
                  </a:rPr>
                  <a:t>Charge regulator efficiency = 0.9</a:t>
                </a:r>
              </a:p>
              <a:p>
                <a14:m>
                  <m:oMath xmlns:m="http://schemas.openxmlformats.org/officeDocument/2006/math">
                    <m:r>
                      <a:rPr lang="en-US" sz="1400" i="1" smtClean="0">
                        <a:latin typeface="Cambria Math" panose="02040503050406030204" pitchFamily="18" charset="0"/>
                      </a:rPr>
                      <m:t>𝑃𝑆𝐻</m:t>
                    </m:r>
                  </m:oMath>
                </a14:m>
                <a:r>
                  <a:rPr lang="en-GB" sz="1400" dirty="0"/>
                  <a:t>: </a:t>
                </a:r>
                <a:r>
                  <a:rPr lang="en-GB" sz="1400" dirty="0">
                    <a:latin typeface="Agency FB" panose="020B0503020202020204" pitchFamily="34" charset="0"/>
                  </a:rPr>
                  <a:t>Peek sun hours = 5.4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𝑝𝑣</m:t>
                          </m:r>
                        </m:sub>
                      </m:sSub>
                      <m:r>
                        <a:rPr lang="en-US" sz="1400" i="1">
                          <a:latin typeface="Cambria Math" panose="02040503050406030204" pitchFamily="18" charset="0"/>
                        </a:rPr>
                        <m:t>=3.47 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𝐾</m:t>
                      </m:r>
                      <m:sSub>
                        <m:sSub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3026" y="2320506"/>
                <a:ext cx="8497019" cy="2493311"/>
              </a:xfrm>
              <a:prstGeom prst="rect">
                <a:avLst/>
              </a:prstGeom>
              <a:blipFill rotWithShape="0">
                <a:blip r:embed="rId2"/>
                <a:stretch>
                  <a:fillRect l="-574" t="-1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61943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/>
              <a:t>Designing stand-alone PV-system.</a:t>
            </a:r>
            <a:br>
              <a:rPr lang="en-GB"/>
            </a:br>
            <a:r>
              <a:rPr lang="en-GB"/>
              <a:t>Using equations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sz="quarter" idx="13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>
                    <a:latin typeface="Agency FB" panose="020B0503020202020204" pitchFamily="34" charset="0"/>
                  </a:rPr>
                  <a:t>Number of PV </a:t>
                </a:r>
                <a:r>
                  <a:rPr lang="en-US" cap="none" dirty="0">
                    <a:latin typeface="Agency FB" panose="020B0503020202020204" pitchFamily="34" charset="0"/>
                  </a:rPr>
                  <a:t>Modules</a:t>
                </a:r>
              </a:p>
              <a:p>
                <a:pPr marL="0" indent="0">
                  <a:buNone/>
                </a:pPr>
                <a:r>
                  <a:rPr lang="en-US" cap="none" dirty="0">
                    <a:latin typeface="Agency FB" panose="020B0503020202020204" pitchFamily="34" charset="0"/>
                  </a:rPr>
                  <a:t>to determine the number of PV modules, we have to determine the rated power </a:t>
                </a:r>
              </a:p>
              <a:p>
                <a:pPr marL="0" indent="0">
                  <a:buNone/>
                </a:pPr>
                <a:r>
                  <a:rPr lang="en-US" cap="none" dirty="0">
                    <a:latin typeface="Agency FB" panose="020B0503020202020204" pitchFamily="34" charset="0"/>
                  </a:rPr>
                  <a:t>for each module, in our design ( P=135W, V=17.7 , I=7.63 A) </a:t>
                </a:r>
              </a:p>
              <a:p>
                <a:pPr marL="0" indent="0">
                  <a:buNone/>
                </a:pPr>
                <a:endParaRPr lang="en-US" cap="none" dirty="0">
                  <a:latin typeface="Agency FB" panose="020B0503020202020204" pitchFamily="3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3470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𝑊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135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𝑊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=28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𝑚𝑜𝑑𝑢𝑙𝑒𝑠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 rotWithShape="0">
                <a:blip r:embed="rId2"/>
                <a:stretch>
                  <a:fillRect l="-10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869496" y="3619460"/>
                <a:ext cx="4679282" cy="63081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0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Number</m:t>
                      </m:r>
                      <m:r>
                        <m:rPr>
                          <m:nor/>
                        </m:rPr>
                        <a:rPr lang="en-US" sz="20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of</m:t>
                      </m:r>
                      <m:r>
                        <m:rPr>
                          <m:nor/>
                        </m:rPr>
                        <a:rPr lang="en-US" sz="20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PV</m:t>
                      </m:r>
                      <m:r>
                        <m:rPr>
                          <m:nor/>
                        </m:rPr>
                        <a:rPr lang="en-US" sz="20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modules</m:t>
                      </m:r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𝑃𝑝𝑣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𝑒𝑎𝑐h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𝑚𝑜𝑑𝑢𝑙𝑒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9496" y="3619460"/>
                <a:ext cx="4679282" cy="63081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124898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Designing stand-alone PV-system.</a:t>
            </a:r>
            <a:br>
              <a:rPr lang="en-GB" dirty="0"/>
            </a:br>
            <a:r>
              <a:rPr lang="en-GB" dirty="0"/>
              <a:t>Using equations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cap="none" dirty="0">
                <a:latin typeface="Agency FB" panose="020B0503020202020204" pitchFamily="34" charset="0"/>
              </a:rPr>
              <a:t>Connection Of PV Modules Depend On The Output And Input Range Of Charge Controller </a:t>
            </a:r>
          </a:p>
          <a:p>
            <a:pPr marL="0" indent="0">
              <a:buNone/>
            </a:pPr>
            <a:r>
              <a:rPr lang="en-US" sz="1600" cap="none" dirty="0">
                <a:latin typeface="Agency FB" panose="020B0503020202020204" pitchFamily="34" charset="0"/>
              </a:rPr>
              <a:t>In Our Design The Output Of Charge Controller =48v And The Input Range (52v→145v)</a:t>
            </a:r>
          </a:p>
          <a:p>
            <a:pPr marL="0" indent="0">
              <a:buNone/>
            </a:pPr>
            <a:r>
              <a:rPr lang="en-US" sz="1600" cap="none" dirty="0">
                <a:latin typeface="Agency FB" panose="020B0503020202020204" pitchFamily="34" charset="0"/>
              </a:rPr>
              <a:t>So That Output Voltage Of Over All PV System = 70.8V And It’s Connection As Follow.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50498" y="2286000"/>
            <a:ext cx="28984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gency FB" panose="020B0503020202020204" pitchFamily="34" charset="0"/>
              </a:rPr>
              <a:t>Connection of PV modules.</a:t>
            </a:r>
          </a:p>
          <a:p>
            <a:endParaRPr lang="en-GB" dirty="0"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53077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Designing stand-alone PV-system.</a:t>
            </a:r>
            <a:br>
              <a:rPr lang="en-GB" dirty="0"/>
            </a:br>
            <a:r>
              <a:rPr lang="en-GB" dirty="0"/>
              <a:t>Using equations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50498" y="2286000"/>
            <a:ext cx="2898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gency FB" panose="020B0503020202020204" pitchFamily="34" charset="0"/>
              </a:rPr>
              <a:t>Connection of PV modules.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4412" y="1342949"/>
            <a:ext cx="5037257" cy="4206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2984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Designing stand-alone PV-system.</a:t>
            </a:r>
            <a:br>
              <a:rPr lang="en-GB" dirty="0"/>
            </a:br>
            <a:r>
              <a:rPr lang="en-GB" dirty="0"/>
              <a:t>Using equations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3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cap="none" dirty="0">
                    <a:latin typeface="Agency FB" panose="020B0503020202020204" pitchFamily="34" charset="0"/>
                  </a:rPr>
                  <a:t>Capacity ampere hour of battery</a:t>
                </a:r>
              </a:p>
              <a:p>
                <a:pPr marL="0" indent="0" algn="ctr">
                  <a:buNone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𝐴h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𝐴𝐹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𝜂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𝜂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𝐷𝑂𝐷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1.5∗13.2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48∗0.85∗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0.9∗0.7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=7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19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𝐴h</m:t>
                    </m:r>
                  </m:oMath>
                </a14:m>
                <a:r>
                  <a:rPr lang="en-US" dirty="0"/>
                  <a:t> .</a:t>
                </a:r>
              </a:p>
              <a:p>
                <a:pPr marL="0" indent="0">
                  <a:buNone/>
                </a:pPr>
                <a:r>
                  <a:rPr lang="en-US" sz="1600" dirty="0"/>
                  <a:t>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𝐴𝐹</m:t>
                    </m:r>
                  </m:oMath>
                </a14:m>
                <a:r>
                  <a:rPr lang="en-US" sz="1600" dirty="0"/>
                  <a:t>: </a:t>
                </a:r>
                <a:r>
                  <a:rPr lang="en-US" sz="1600" cap="none" dirty="0">
                    <a:latin typeface="Agency FB" panose="020B0503020202020204" pitchFamily="34" charset="0"/>
                    <a:ea typeface="Cambria Math" panose="02040503050406030204" pitchFamily="18" charset="0"/>
                  </a:rPr>
                  <a:t>autonym factor = 1.5 days.</a:t>
                </a:r>
              </a:p>
              <a:p>
                <a:pPr marL="0" indent="0">
                  <a:buNone/>
                </a:pPr>
                <a:r>
                  <a:rPr lang="en-US" sz="16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Vb: </a:t>
                </a:r>
                <a:r>
                  <a:rPr lang="en-US" sz="1600" cap="none" dirty="0">
                    <a:latin typeface="Agency FB" panose="020B0503020202020204" pitchFamily="34" charset="0"/>
                    <a:ea typeface="Cambria Math" panose="02040503050406030204" pitchFamily="18" charset="0"/>
                  </a:rPr>
                  <a:t>voltage of battery system.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𝜂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sz="16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: </a:t>
                </a:r>
                <a:r>
                  <a:rPr lang="en-US" sz="1600" cap="none" dirty="0">
                    <a:latin typeface="Agency FB" panose="020B0503020202020204" pitchFamily="34" charset="0"/>
                    <a:ea typeface="Cambria Math" panose="02040503050406030204" pitchFamily="18" charset="0"/>
                  </a:rPr>
                  <a:t>battery efficiency.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𝜂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US" sz="16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: </a:t>
                </a:r>
                <a:r>
                  <a:rPr lang="en-US" sz="1600" cap="none" dirty="0">
                    <a:latin typeface="Agency FB" panose="020B0503020202020204" pitchFamily="34" charset="0"/>
                    <a:ea typeface="Cambria Math" panose="02040503050406030204" pitchFamily="18" charset="0"/>
                  </a:rPr>
                  <a:t>inverter efficiency.</a:t>
                </a:r>
                <a:endParaRPr lang="en-US" sz="1600" cap="none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sz="16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Dod: </a:t>
                </a:r>
                <a:r>
                  <a:rPr lang="en-US" sz="1600" cap="none" dirty="0">
                    <a:latin typeface="Agency FB" panose="020B0503020202020204" pitchFamily="34" charset="0"/>
                    <a:ea typeface="Cambria Math" panose="02040503050406030204" pitchFamily="18" charset="0"/>
                  </a:rPr>
                  <a:t>depth of discharge</a:t>
                </a:r>
              </a:p>
              <a:p>
                <a:pPr marL="0" indent="0">
                  <a:buNone/>
                </a:pPr>
                <a:r>
                  <a:rPr lang="en-US" sz="1600" dirty="0"/>
                  <a:t>                                                </a:t>
                </a:r>
                <a:r>
                  <a:rPr lang="en-US" sz="1900" dirty="0"/>
                  <a:t>   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 rotWithShape="0">
                <a:blip r:embed="rId2"/>
                <a:stretch>
                  <a:fillRect l="-1232" t="-25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451489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Designing stand-alone PV-system.</a:t>
            </a:r>
            <a:br>
              <a:rPr lang="en-GB" dirty="0"/>
            </a:br>
            <a:r>
              <a:rPr lang="en-GB" dirty="0"/>
              <a:t>Using equations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3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1900" dirty="0">
                    <a:latin typeface="Agency FB" panose="020B0503020202020204" pitchFamily="34" charset="0"/>
                  </a:rPr>
                  <a:t>NUMBER OF BATTERY</a:t>
                </a:r>
              </a:p>
              <a:p>
                <a:pPr marL="0" indent="0">
                  <a:buNone/>
                </a:pPr>
                <a:endParaRPr lang="en-US" sz="1900" dirty="0">
                  <a:latin typeface="Agency FB" panose="020B0503020202020204" pitchFamily="34" charset="0"/>
                </a:endParaRPr>
              </a:p>
              <a:p>
                <a:r>
                  <a:rPr lang="en-US" sz="1900" cap="none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n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900" i="1" cap="none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900" b="0" i="1" cap="none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719</m:t>
                        </m:r>
                        <m:r>
                          <a:rPr lang="en-US" sz="1900" b="0" i="1" cap="none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𝐴h</m:t>
                        </m:r>
                      </m:num>
                      <m:den>
                        <m:r>
                          <a:rPr lang="en-US" sz="1900" b="0" i="1" cap="none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772</m:t>
                        </m:r>
                        <m:r>
                          <a:rPr lang="en-US" sz="1900" b="0" i="1" cap="none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𝐴h</m:t>
                        </m:r>
                      </m:den>
                    </m:f>
                  </m:oMath>
                </a14:m>
                <a:r>
                  <a:rPr lang="en-US" sz="1900" cap="none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= 0.93          approximately =1 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1900" cap="none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number</m:t>
                    </m:r>
                    <m:r>
                      <m:rPr>
                        <m:nor/>
                      </m:rPr>
                      <a:rPr lang="en-US" sz="1900" cap="none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1900" cap="none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of</m:t>
                    </m:r>
                    <m:r>
                      <m:rPr>
                        <m:nor/>
                      </m:rPr>
                      <a:rPr lang="en-US" sz="1900" cap="none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1900" cap="none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battery</m:t>
                    </m:r>
                    <m:r>
                      <m:rPr>
                        <m:nor/>
                      </m:rPr>
                      <a:rPr lang="en-US" sz="1900" cap="none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1900" cap="none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in</m:t>
                    </m:r>
                    <m:r>
                      <m:rPr>
                        <m:nor/>
                      </m:rPr>
                      <a:rPr lang="en-US" sz="1900" cap="none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1900" cap="none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series</m:t>
                    </m:r>
                    <m:r>
                      <m:rPr>
                        <m:nor/>
                      </m:rPr>
                      <a:rPr lang="en-US" sz="1900" cap="none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=</m:t>
                    </m:r>
                    <m:f>
                      <m:fPr>
                        <m:ctrlPr>
                          <a:rPr lang="en-US" sz="1900" i="1" cap="none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900" b="0" i="1" cap="none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𝑣𝑜𝑙𝑡𝑎𝑔𝑒</m:t>
                        </m:r>
                        <m:r>
                          <a:rPr lang="en-US" sz="1900" b="0" i="1" cap="none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1900" b="0" i="1" cap="none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𝑜𝑓</m:t>
                        </m:r>
                        <m:r>
                          <a:rPr lang="en-US" sz="1900" b="0" i="1" cap="none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1900" b="0" i="1" cap="none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𝑏𝑎𝑡𝑡𝑒𝑟𝑦</m:t>
                        </m:r>
                        <m:r>
                          <a:rPr lang="en-US" sz="1900" b="0" i="1" cap="none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1900" b="0" i="1" cap="none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𝑠𝑦𝑠𝑡𝑒𝑚</m:t>
                        </m:r>
                      </m:num>
                      <m:den>
                        <m:r>
                          <a:rPr lang="en-US" sz="1900" b="0" i="1" cap="none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𝑣𝑜𝑙𝑡𝑎𝑔𝑒</m:t>
                        </m:r>
                        <m:r>
                          <a:rPr lang="en-US" sz="1900" b="0" i="1" cap="none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1900" b="0" i="1" cap="none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𝑜𝑓</m:t>
                        </m:r>
                        <m:r>
                          <a:rPr lang="en-US" sz="1900" b="0" i="1" cap="none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1900" b="0" i="1" cap="none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𝑒𝑎𝑐h</m:t>
                        </m:r>
                        <m:r>
                          <a:rPr lang="en-US" sz="1900" b="0" i="1" cap="none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1900" b="0" i="1" cap="none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𝑏𝑎𝑡𝑡𝑒𝑟𝑦</m:t>
                        </m:r>
                      </m:den>
                    </m:f>
                    <m:r>
                      <a:rPr lang="en-US" sz="1900" b="0" i="0" cap="none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900" b="0" i="1" cap="none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900" b="0" i="1" cap="none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48</m:t>
                        </m:r>
                      </m:num>
                      <m:den>
                        <m:r>
                          <a:rPr lang="en-US" sz="1900" b="0" i="1" cap="none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1900" b="0" i="1" cap="none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1900" cap="none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24battery</a:t>
                </a:r>
              </a:p>
              <a:p>
                <a:pPr marL="0" indent="0">
                  <a:buNone/>
                </a:pPr>
                <a:r>
                  <a:rPr lang="en-US" sz="1900" dirty="0"/>
                  <a:t>                                         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2"/>
                <a:stretch>
                  <a:fillRect l="-12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164566" y="2831422"/>
                <a:ext cx="7836975" cy="5185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latin typeface="Agency FB" panose="020B0503020202020204" pitchFamily="34" charset="0"/>
                    <a:ea typeface="Cambria Math" panose="02040503050406030204" pitchFamily="18" charset="0"/>
                  </a:rPr>
                  <a:t>number of battery in parallel 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𝐴h</m:t>
                            </m:r>
                          </m:sub>
                        </m:sSub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𝐶𝑎𝑝𝑐𝑖𝑡𝑦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𝑜𝑓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𝑒𝑎𝑐h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𝑏𝑎𝑡𝑡𝑒𝑟𝑦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4566" y="2831422"/>
                <a:ext cx="7836975" cy="518540"/>
              </a:xfrm>
              <a:prstGeom prst="rect">
                <a:avLst/>
              </a:prstGeom>
              <a:blipFill rotWithShape="0">
                <a:blip r:embed="rId3"/>
                <a:stretch>
                  <a:fillRect l="-622" b="-58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9315" y="1679457"/>
            <a:ext cx="2518335" cy="3486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1220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Contents:	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12808" y="2113472"/>
            <a:ext cx="1017054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</a:pPr>
            <a:r>
              <a:rPr lang="en-GB" sz="2400" dirty="0">
                <a:latin typeface="Agency FB" panose="020B0503020202020204" pitchFamily="34" charset="0"/>
              </a:rPr>
              <a:t>Introduction.</a:t>
            </a:r>
          </a:p>
          <a:p>
            <a:pPr marL="742950" lvl="1" indent="-285750"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</a:pPr>
            <a:r>
              <a:rPr lang="en-GB" sz="2400" dirty="0">
                <a:latin typeface="Agency FB" panose="020B0503020202020204" pitchFamily="34" charset="0"/>
              </a:rPr>
              <a:t>Project 1 </a:t>
            </a:r>
            <a:r>
              <a:rPr lang="en-GB" sz="2400" dirty="0">
                <a:latin typeface="Agency FB" panose="020B0503020202020204" pitchFamily="34" charset="0"/>
                <a:sym typeface="Wingdings" panose="05000000000000000000" pitchFamily="2" charset="2"/>
              </a:rPr>
              <a:t> project 2.</a:t>
            </a:r>
            <a:endParaRPr lang="en-GB" sz="2400" dirty="0">
              <a:latin typeface="Agency FB" panose="020B0503020202020204" pitchFamily="34" charset="0"/>
            </a:endParaRPr>
          </a:p>
          <a:p>
            <a:pPr marL="742950" lvl="1" indent="-285750"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</a:pPr>
            <a:r>
              <a:rPr lang="en-GB" sz="2400" dirty="0">
                <a:latin typeface="Agency FB" panose="020B0503020202020204" pitchFamily="34" charset="0"/>
              </a:rPr>
              <a:t>Remote house.</a:t>
            </a:r>
          </a:p>
          <a:p>
            <a:pPr marL="285750" indent="-285750"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</a:pPr>
            <a:r>
              <a:rPr lang="en-GB" sz="2400" dirty="0">
                <a:latin typeface="Agency FB" panose="020B0503020202020204" pitchFamily="34" charset="0"/>
              </a:rPr>
              <a:t>Designing stand-alone PV-system.</a:t>
            </a:r>
          </a:p>
          <a:p>
            <a:pPr marL="742950" lvl="1" indent="-285750"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</a:pPr>
            <a:r>
              <a:rPr lang="en-GB" sz="2400" dirty="0">
                <a:latin typeface="Agency FB" panose="020B0503020202020204" pitchFamily="34" charset="0"/>
              </a:rPr>
              <a:t>Using PV-system simulator.</a:t>
            </a:r>
          </a:p>
          <a:p>
            <a:pPr marL="742950" lvl="1" indent="-285750"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</a:pPr>
            <a:r>
              <a:rPr lang="en-GB" sz="2400" dirty="0">
                <a:latin typeface="Agency FB" panose="020B0503020202020204" pitchFamily="34" charset="0"/>
              </a:rPr>
              <a:t>Using equations .</a:t>
            </a:r>
          </a:p>
          <a:p>
            <a:pPr marL="285750" indent="-285750"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</a:pPr>
            <a:r>
              <a:rPr lang="en-GB" sz="2400" dirty="0">
                <a:latin typeface="Agency FB" panose="020B0503020202020204" pitchFamily="34" charset="0"/>
              </a:rPr>
              <a:t>Economical study.</a:t>
            </a:r>
          </a:p>
          <a:p>
            <a:pPr marL="285750" indent="-285750"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2400" dirty="0">
                <a:latin typeface="Agency FB" panose="020B0503020202020204" pitchFamily="34" charset="0"/>
              </a:rPr>
              <a:t>Conclusion.</a:t>
            </a:r>
            <a:endParaRPr lang="en-GB" sz="2400" dirty="0"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20624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Designing stand-alone PV-system.</a:t>
            </a:r>
            <a:br>
              <a:rPr lang="en-GB" dirty="0"/>
            </a:br>
            <a:r>
              <a:rPr lang="en-GB" dirty="0"/>
              <a:t>Using equations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1900" cap="none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0" indent="0">
              <a:buNone/>
            </a:pPr>
            <a:r>
              <a:rPr lang="en-US" sz="1900" dirty="0"/>
              <a:t>                                        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16903" y="2041051"/>
            <a:ext cx="97235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Connection of battery.</a:t>
            </a:r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8677" y="2041051"/>
            <a:ext cx="4282824" cy="3445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8708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Designing stand-alone PV-system.</a:t>
            </a:r>
            <a:br>
              <a:rPr lang="en-GB" dirty="0"/>
            </a:br>
            <a:r>
              <a:rPr lang="en-GB" dirty="0"/>
              <a:t>Using equations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cap="none" dirty="0">
                <a:latin typeface="Agency FB" panose="020B0503020202020204" pitchFamily="34" charset="0"/>
              </a:rPr>
              <a:t>Charge controller:</a:t>
            </a:r>
          </a:p>
          <a:p>
            <a:pPr marL="0" indent="0">
              <a:buNone/>
            </a:pPr>
            <a:r>
              <a:rPr lang="en-US" cap="none" dirty="0">
                <a:latin typeface="Agency FB" panose="020B0503020202020204" pitchFamily="34" charset="0"/>
              </a:rPr>
              <a:t>charge controller is a device which regulate the transferred power from PV to battery. we select the  charge controller according the maximum output power from PV which equal 3470Wso that we choose a charge controller with the following specification (p=4000w,output voltage =48v and input voltage (52v→145v))</a:t>
            </a:r>
          </a:p>
          <a:p>
            <a:pPr marL="0" indent="0">
              <a:buNone/>
            </a:pPr>
            <a:endParaRPr lang="en-US" cap="none" dirty="0"/>
          </a:p>
          <a:p>
            <a:pPr marL="0" indent="0">
              <a:buNone/>
            </a:pPr>
            <a:endParaRPr lang="en-US" cap="none" dirty="0"/>
          </a:p>
          <a:p>
            <a:pPr marL="0" indent="0">
              <a:buNone/>
            </a:pPr>
            <a:endParaRPr lang="en-US" cap="non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621" y="3542178"/>
            <a:ext cx="1600173" cy="198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3605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Designing stand-alone PV-system.</a:t>
            </a:r>
            <a:br>
              <a:rPr lang="en-GB" dirty="0"/>
            </a:br>
            <a:r>
              <a:rPr lang="en-GB" dirty="0"/>
              <a:t>Using equations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60608" y="1837766"/>
            <a:ext cx="10719899" cy="3536820"/>
          </a:xfrm>
        </p:spPr>
        <p:txBody>
          <a:bodyPr/>
          <a:lstStyle/>
          <a:p>
            <a:pPr marL="0" indent="0">
              <a:buNone/>
            </a:pPr>
            <a:r>
              <a:rPr lang="en-US" cap="none" dirty="0">
                <a:latin typeface="Agency FB" panose="020B0503020202020204" pitchFamily="34" charset="0"/>
              </a:rPr>
              <a:t>Inverter:</a:t>
            </a:r>
          </a:p>
          <a:p>
            <a:pPr marL="0" indent="0">
              <a:buNone/>
            </a:pPr>
            <a:r>
              <a:rPr lang="en-US" cap="none" dirty="0">
                <a:latin typeface="Agency FB" panose="020B0503020202020204" pitchFamily="34" charset="0"/>
              </a:rPr>
              <a:t>Inverter is a device which convert the dc voltage from battery to ac voltage, we select the inverter size according the peak demand from consumer which equal=2.5kw so that we choose an inverter with the following specification (s=3500VA, P.F (0.1→1) )  </a:t>
            </a:r>
          </a:p>
          <a:p>
            <a:pPr marL="0" indent="0">
              <a:buNone/>
            </a:pPr>
            <a:endParaRPr lang="en-US" cap="none" dirty="0">
              <a:latin typeface="Agency FB" panose="020B0503020202020204" pitchFamily="34" charset="0"/>
            </a:endParaRPr>
          </a:p>
          <a:p>
            <a:pPr marL="0" indent="0">
              <a:buNone/>
            </a:pPr>
            <a:endParaRPr lang="en-US" cap="none" dirty="0">
              <a:latin typeface="Agency FB" panose="020B0503020202020204" pitchFamily="34" charset="0"/>
            </a:endParaRPr>
          </a:p>
          <a:p>
            <a:pPr marL="0" indent="0">
              <a:buNone/>
            </a:pPr>
            <a:endParaRPr lang="en-US" cap="none" dirty="0">
              <a:latin typeface="Agency FB" panose="020B0503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803" y="3606176"/>
            <a:ext cx="1888163" cy="1975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8022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Designing stand-alone PV-system.</a:t>
            </a:r>
            <a:br>
              <a:rPr lang="en-GB" dirty="0"/>
            </a:br>
            <a:r>
              <a:rPr lang="en-GB" dirty="0"/>
              <a:t>Using equations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50498" y="2286000"/>
            <a:ext cx="2898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gency FB" panose="020B0503020202020204" pitchFamily="34" charset="0"/>
              </a:rPr>
              <a:t>Overall System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736" y="2091689"/>
            <a:ext cx="8583283" cy="3330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4828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0691" y="2143664"/>
            <a:ext cx="10396882" cy="1582947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Economical study.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33747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Economical study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3894" y="1837765"/>
            <a:ext cx="62180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gency FB" panose="020B0503020202020204" pitchFamily="34" charset="0"/>
              </a:rPr>
              <a:t>The cost of PV-system:</a:t>
            </a:r>
          </a:p>
          <a:p>
            <a:r>
              <a:rPr lang="en-US" dirty="0">
                <a:latin typeface="Agency FB" panose="020B0503020202020204" pitchFamily="34" charset="0"/>
              </a:rPr>
              <a:t> 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5166814"/>
              </p:ext>
            </p:extLst>
          </p:nvPr>
        </p:nvGraphicFramePr>
        <p:xfrm>
          <a:off x="607034" y="2264509"/>
          <a:ext cx="5974921" cy="328227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948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33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85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4013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807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9385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19200" algn="l"/>
                        </a:tabLst>
                      </a:pPr>
                      <a:r>
                        <a:rPr lang="en-GB" sz="1200" dirty="0">
                          <a:effectLst/>
                          <a:latin typeface="Agency FB" panose="020B0503020202020204" pitchFamily="34" charset="0"/>
                        </a:rPr>
                        <a:t>The element</a:t>
                      </a:r>
                      <a:endParaRPr lang="en-US" sz="1100" dirty="0">
                        <a:effectLst/>
                        <a:latin typeface="Agency FB" panose="020B0503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19200" algn="l"/>
                        </a:tabLst>
                      </a:pPr>
                      <a:r>
                        <a:rPr lang="en-GB" sz="1200">
                          <a:effectLst/>
                          <a:latin typeface="Agency FB" panose="020B0503020202020204" pitchFamily="34" charset="0"/>
                        </a:rPr>
                        <a:t>Quantity</a:t>
                      </a:r>
                      <a:endParaRPr lang="en-US" sz="1100">
                        <a:effectLst/>
                        <a:latin typeface="Agency FB" panose="020B0503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19200" algn="l"/>
                        </a:tabLst>
                      </a:pPr>
                      <a:r>
                        <a:rPr lang="en-GB" sz="1200">
                          <a:effectLst/>
                          <a:latin typeface="Agency FB" panose="020B0503020202020204" pitchFamily="34" charset="0"/>
                        </a:rPr>
                        <a:t>Unit price</a:t>
                      </a:r>
                      <a:endParaRPr lang="en-US" sz="1100">
                        <a:effectLst/>
                        <a:latin typeface="Agency FB" panose="020B0503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19200" algn="l"/>
                        </a:tabLst>
                      </a:pPr>
                      <a:r>
                        <a:rPr lang="en-GB" sz="1200">
                          <a:effectLst/>
                          <a:latin typeface="Agency FB" panose="020B0503020202020204" pitchFamily="34" charset="0"/>
                        </a:rPr>
                        <a:t>cost</a:t>
                      </a:r>
                      <a:endParaRPr lang="en-US" sz="1100">
                        <a:effectLst/>
                        <a:latin typeface="Agency FB" panose="020B0503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19200" algn="l"/>
                        </a:tabLst>
                      </a:pPr>
                      <a:r>
                        <a:rPr lang="en-GB" sz="1200" dirty="0">
                          <a:effectLst/>
                          <a:latin typeface="Agency FB" panose="020B0503020202020204" pitchFamily="34" charset="0"/>
                        </a:rPr>
                        <a:t>warranty</a:t>
                      </a:r>
                      <a:endParaRPr lang="en-US" sz="1100" dirty="0">
                        <a:effectLst/>
                        <a:latin typeface="Agency FB" panose="020B0503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385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19200" algn="l"/>
                        </a:tabLst>
                      </a:pPr>
                      <a:r>
                        <a:rPr lang="en-GB" sz="1200">
                          <a:effectLst/>
                          <a:latin typeface="Agency FB" panose="020B0503020202020204" pitchFamily="34" charset="0"/>
                        </a:rPr>
                        <a:t>PV module</a:t>
                      </a:r>
                      <a:endParaRPr lang="en-US" sz="1100">
                        <a:effectLst/>
                        <a:latin typeface="Agency FB" panose="020B0503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19200" algn="l"/>
                        </a:tabLst>
                      </a:pPr>
                      <a:r>
                        <a:rPr lang="en-GB" sz="1200">
                          <a:effectLst/>
                        </a:rPr>
                        <a:t>28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19200" algn="l"/>
                        </a:tabLst>
                      </a:pPr>
                      <a:r>
                        <a:rPr lang="en-GB" sz="1200">
                          <a:effectLst/>
                        </a:rPr>
                        <a:t>135$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19200" algn="l"/>
                        </a:tabLst>
                      </a:pPr>
                      <a:r>
                        <a:rPr lang="en-GB" sz="1200">
                          <a:effectLst/>
                        </a:rPr>
                        <a:t>3645$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19200" algn="l"/>
                        </a:tabLst>
                      </a:pPr>
                      <a:r>
                        <a:rPr lang="en-GB" sz="1200">
                          <a:effectLst/>
                        </a:rPr>
                        <a:t>25 years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385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19200" algn="l"/>
                        </a:tabLst>
                      </a:pPr>
                      <a:r>
                        <a:rPr lang="en-GB" sz="1200">
                          <a:effectLst/>
                          <a:latin typeface="Agency FB" panose="020B0503020202020204" pitchFamily="34" charset="0"/>
                        </a:rPr>
                        <a:t>Inverter</a:t>
                      </a:r>
                      <a:endParaRPr lang="en-US" sz="1100">
                        <a:effectLst/>
                        <a:latin typeface="Agency FB" panose="020B0503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19200" algn="l"/>
                        </a:tabLst>
                      </a:pPr>
                      <a:r>
                        <a:rPr lang="en-GB" sz="1200">
                          <a:effectLst/>
                        </a:rPr>
                        <a:t>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19200" algn="l"/>
                        </a:tabLst>
                      </a:pPr>
                      <a:r>
                        <a:rPr lang="en-GB" sz="1200">
                          <a:effectLst/>
                        </a:rPr>
                        <a:t>2750$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19200" algn="l"/>
                        </a:tabLst>
                      </a:pPr>
                      <a:r>
                        <a:rPr lang="en-GB" sz="1200">
                          <a:effectLst/>
                        </a:rPr>
                        <a:t>2750$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19200" algn="l"/>
                        </a:tabLst>
                      </a:pPr>
                      <a:r>
                        <a:rPr lang="en-GB" sz="1200" dirty="0">
                          <a:effectLst/>
                        </a:rPr>
                        <a:t>25 years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433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19200" algn="l"/>
                        </a:tabLst>
                      </a:pPr>
                      <a:r>
                        <a:rPr lang="en-GB" sz="1200" dirty="0">
                          <a:effectLst/>
                          <a:latin typeface="Agency FB" panose="020B0503020202020204" pitchFamily="34" charset="0"/>
                        </a:rPr>
                        <a:t>Charge controller</a:t>
                      </a:r>
                      <a:endParaRPr lang="en-US" sz="1100" dirty="0">
                        <a:effectLst/>
                        <a:latin typeface="Agency FB" panose="020B0503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19200" algn="l"/>
                        </a:tabLst>
                      </a:pPr>
                      <a:r>
                        <a:rPr lang="en-GB" sz="1200">
                          <a:effectLst/>
                        </a:rPr>
                        <a:t>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19200" algn="l"/>
                        </a:tabLst>
                      </a:pPr>
                      <a:r>
                        <a:rPr lang="en-GB" sz="1200">
                          <a:effectLst/>
                        </a:rPr>
                        <a:t>3500$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19200" algn="l"/>
                        </a:tabLst>
                      </a:pPr>
                      <a:r>
                        <a:rPr lang="en-GB" sz="1200" dirty="0">
                          <a:effectLst/>
                        </a:rPr>
                        <a:t>3500$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19200" algn="l"/>
                        </a:tabLst>
                      </a:pPr>
                      <a:r>
                        <a:rPr lang="en-GB" sz="1200" dirty="0">
                          <a:effectLst/>
                        </a:rPr>
                        <a:t>25 years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385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19200" algn="l"/>
                        </a:tabLst>
                      </a:pPr>
                      <a:r>
                        <a:rPr lang="en-GB" sz="1200" dirty="0">
                          <a:effectLst/>
                          <a:latin typeface="Agency FB" panose="020B0503020202020204" pitchFamily="34" charset="0"/>
                        </a:rPr>
                        <a:t>Battery</a:t>
                      </a:r>
                      <a:endParaRPr lang="en-US" sz="1100" dirty="0">
                        <a:effectLst/>
                        <a:latin typeface="Agency FB" panose="020B0503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19200" algn="l"/>
                        </a:tabLst>
                      </a:pPr>
                      <a:r>
                        <a:rPr lang="en-GB" sz="1200">
                          <a:effectLst/>
                        </a:rPr>
                        <a:t>24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19200" algn="l"/>
                        </a:tabLst>
                      </a:pPr>
                      <a:r>
                        <a:rPr lang="en-GB" sz="1200">
                          <a:effectLst/>
                        </a:rPr>
                        <a:t>325$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19200" algn="l"/>
                        </a:tabLst>
                      </a:pPr>
                      <a:r>
                        <a:rPr lang="en-GB" sz="1200">
                          <a:effectLst/>
                        </a:rPr>
                        <a:t>5200$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19200" algn="l"/>
                        </a:tabLst>
                      </a:pPr>
                      <a:r>
                        <a:rPr lang="en-GB" sz="1200" dirty="0">
                          <a:effectLst/>
                        </a:rPr>
                        <a:t>14</a:t>
                      </a:r>
                      <a:r>
                        <a:rPr lang="en-GB" sz="1200" baseline="0" dirty="0">
                          <a:effectLst/>
                        </a:rPr>
                        <a:t> </a:t>
                      </a:r>
                      <a:r>
                        <a:rPr lang="en-GB" sz="1200" dirty="0">
                          <a:effectLst/>
                        </a:rPr>
                        <a:t>years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433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19200" algn="l"/>
                        </a:tabLst>
                      </a:pPr>
                      <a:r>
                        <a:rPr lang="en-GB" sz="1200" dirty="0">
                          <a:effectLst/>
                          <a:latin typeface="Agency FB" panose="020B0503020202020204" pitchFamily="34" charset="0"/>
                        </a:rPr>
                        <a:t>Circuit breakers , </a:t>
                      </a:r>
                      <a:endParaRPr lang="en-US" sz="1100" dirty="0">
                        <a:effectLst/>
                        <a:latin typeface="Agency FB" panose="020B0503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19200" algn="l"/>
                        </a:tabLst>
                      </a:pPr>
                      <a:r>
                        <a:rPr lang="en-GB" sz="1200">
                          <a:effectLst/>
                        </a:rPr>
                        <a:t>10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19200" algn="l"/>
                        </a:tabLst>
                      </a:pPr>
                      <a:r>
                        <a:rPr lang="en-GB" sz="1200">
                          <a:effectLst/>
                        </a:rPr>
                        <a:t>10.5$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19200" algn="l"/>
                        </a:tabLst>
                      </a:pPr>
                      <a:r>
                        <a:rPr lang="en-GB" sz="1200">
                          <a:effectLst/>
                        </a:rPr>
                        <a:t>105$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19200" algn="l"/>
                        </a:tabLst>
                      </a:pPr>
                      <a:r>
                        <a:rPr lang="en-GB" sz="1200" dirty="0">
                          <a:effectLst/>
                        </a:rPr>
                        <a:t>25 years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0433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19200" algn="l"/>
                        </a:tabLst>
                      </a:pPr>
                      <a:r>
                        <a:rPr lang="en-GB" sz="1200" dirty="0">
                          <a:effectLst/>
                          <a:latin typeface="Agency FB" panose="020B0503020202020204" pitchFamily="34" charset="0"/>
                        </a:rPr>
                        <a:t>Surge arrester and fuses</a:t>
                      </a:r>
                      <a:endParaRPr lang="en-US" sz="1100" dirty="0">
                        <a:effectLst/>
                        <a:latin typeface="Agency FB" panose="020B0503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19200" algn="l"/>
                        </a:tabLst>
                      </a:pPr>
                      <a:r>
                        <a:rPr lang="en-GB" sz="1200">
                          <a:effectLst/>
                        </a:rPr>
                        <a:t>24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19200" algn="l"/>
                        </a:tabLst>
                      </a:pPr>
                      <a:r>
                        <a:rPr lang="en-GB" sz="1200">
                          <a:effectLst/>
                        </a:rPr>
                        <a:t>8$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19200" algn="l"/>
                        </a:tabLst>
                      </a:pPr>
                      <a:r>
                        <a:rPr lang="en-GB" sz="1200">
                          <a:effectLst/>
                        </a:rPr>
                        <a:t>192$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19200" algn="l"/>
                        </a:tabLst>
                      </a:pPr>
                      <a:r>
                        <a:rPr lang="en-GB" sz="1200" dirty="0">
                          <a:effectLst/>
                        </a:rPr>
                        <a:t>25 years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385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19200" algn="l"/>
                        </a:tabLst>
                      </a:pPr>
                      <a:r>
                        <a:rPr lang="en-GB" sz="1200" dirty="0">
                          <a:effectLst/>
                          <a:latin typeface="Agency FB" panose="020B0503020202020204" pitchFamily="34" charset="0"/>
                        </a:rPr>
                        <a:t>Steel frame</a:t>
                      </a:r>
                      <a:endParaRPr lang="en-US" sz="1100" dirty="0">
                        <a:effectLst/>
                        <a:latin typeface="Agency FB" panose="020B0503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19200" algn="l"/>
                        </a:tabLst>
                      </a:pPr>
                      <a:r>
                        <a:rPr lang="en-GB" sz="1200">
                          <a:effectLst/>
                        </a:rPr>
                        <a:t>---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19200" algn="l"/>
                        </a:tabLst>
                      </a:pPr>
                      <a:r>
                        <a:rPr lang="en-GB" sz="1200">
                          <a:effectLst/>
                        </a:rPr>
                        <a:t>­­---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19200" algn="l"/>
                        </a:tabLst>
                      </a:pPr>
                      <a:r>
                        <a:rPr lang="en-GB" sz="1200">
                          <a:effectLst/>
                        </a:rPr>
                        <a:t>5000$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19200" algn="l"/>
                        </a:tabLst>
                      </a:pPr>
                      <a:r>
                        <a:rPr lang="en-GB" sz="1200" dirty="0">
                          <a:effectLst/>
                        </a:rPr>
                        <a:t>25 years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453223" y="2656936"/>
            <a:ext cx="22169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gency FB" panose="020B0503020202020204" pitchFamily="34" charset="0"/>
              </a:rPr>
              <a:t>Initial cost = 20392 $</a:t>
            </a:r>
          </a:p>
        </p:txBody>
      </p:sp>
    </p:spTree>
    <p:extLst>
      <p:ext uri="{BB962C8B-B14F-4D97-AF65-F5344CB8AC3E}">
        <p14:creationId xmlns:p14="http://schemas.microsoft.com/office/powerpoint/2010/main" val="22147564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Economical study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3894" y="1837765"/>
            <a:ext cx="94425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894" y="1563757"/>
            <a:ext cx="10495559" cy="161823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63894" y="3181997"/>
                <a:ext cx="10833495" cy="25237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𝑃𝑟𝑒𝑠𝑒𝑛𝑡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𝑣𝑎𝑙𝑢𝑒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𝑓𝑢𝑡𝑢𝑟𝑒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𝑣𝑎𝑙𝑢𝑒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 ∗(1+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) ^−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>
                    <a:latin typeface="Agency FB" panose="020B0503020202020204" pitchFamily="34" charset="0"/>
                  </a:rPr>
                  <a:t>: </a:t>
                </a:r>
                <a:r>
                  <a:rPr lang="en-US" sz="1400" dirty="0">
                    <a:latin typeface="Agency FB" panose="020B0503020202020204" pitchFamily="34" charset="0"/>
                  </a:rPr>
                  <a:t>number of years </a:t>
                </a:r>
              </a:p>
              <a:p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>
                    <a:latin typeface="Agency FB" panose="020B0503020202020204" pitchFamily="34" charset="0"/>
                  </a:rPr>
                  <a:t>:</a:t>
                </a:r>
                <a:r>
                  <a:rPr lang="en-US" dirty="0"/>
                  <a:t> </a:t>
                </a:r>
                <a:r>
                  <a:rPr lang="en-US" sz="1400" dirty="0">
                    <a:latin typeface="Agency FB" panose="020B0503020202020204" pitchFamily="34" charset="0"/>
                  </a:rPr>
                  <a:t>interest rate = 9%</a:t>
                </a:r>
              </a:p>
              <a:p>
                <a:r>
                  <a:rPr lang="en-US" sz="1400" dirty="0">
                    <a:latin typeface="Agency FB" panose="020B0503020202020204" pitchFamily="34" charset="0"/>
                  </a:rPr>
                  <a:t>Because of the warranty of batteries equals only 14 years, so we have to by new batteries at year 14 which equals 5200$</a:t>
                </a:r>
              </a:p>
              <a:p>
                <a:r>
                  <a:rPr lang="en-US" sz="1400" dirty="0">
                    <a:latin typeface="Agency FB" panose="020B0503020202020204" pitchFamily="34" charset="0"/>
                  </a:rPr>
                  <a:t>Salvage value of the old batteries = 1040$.</a:t>
                </a:r>
              </a:p>
              <a:p>
                <a:r>
                  <a:rPr lang="en-US" sz="1400" dirty="0">
                    <a:latin typeface="Agency FB" panose="020B0503020202020204" pitchFamily="34" charset="0"/>
                  </a:rPr>
                  <a:t>Salvage value of all system after year 25 = 4070,4$. </a:t>
                </a:r>
              </a:p>
              <a:p>
                <a:endParaRPr lang="en-US" sz="1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𝑃𝑟𝑒𝑠𝑒𝑛𝑡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𝑣𝑎𝑙𝑢𝑒</m:t>
                      </m:r>
                      <m:r>
                        <a:rPr lang="en-GB" sz="1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669$</m:t>
                      </m:r>
                    </m:oMath>
                  </m:oMathPara>
                </a14:m>
                <a:endParaRPr lang="en-US" sz="1400" dirty="0"/>
              </a:p>
              <a:p>
                <a:endParaRPr lang="en-US" sz="1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𝑇𝑜𝑡𝑎𝑙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𝑝𝑟𝑒𝑠𝑒𝑛𝑡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𝑣𝑎𝑙𝑢𝑒</m:t>
                      </m:r>
                      <m:r>
                        <a:rPr lang="en-GB" sz="2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669$+20392$=21061$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894" y="3181997"/>
                <a:ext cx="10833495" cy="2523768"/>
              </a:xfrm>
              <a:prstGeom prst="rect">
                <a:avLst/>
              </a:prstGeom>
              <a:blipFill>
                <a:blip r:embed="rId3"/>
                <a:stretch>
                  <a:fillRect l="-169" b="-14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028294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Economical study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1" y="1510748"/>
            <a:ext cx="10770078" cy="166977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009290" y="3278039"/>
                <a:ext cx="8540151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latin typeface="Cambria Math" panose="02040503050406030204" pitchFamily="18" charset="0"/>
                        </a:rPr>
                        <m:t>𝐴𝑛𝑛𝑢𝑎𝑙</m:t>
                      </m:r>
                      <m:r>
                        <a:rPr lang="en-GB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i="1" smtClean="0">
                          <a:latin typeface="Cambria Math" panose="02040503050406030204" pitchFamily="18" charset="0"/>
                        </a:rPr>
                        <m:t>𝑐𝑜𝑠𝑡</m:t>
                      </m:r>
                      <m:r>
                        <a:rPr lang="en-GB" i="1" smtClean="0">
                          <a:latin typeface="Cambria Math" panose="02040503050406030204" pitchFamily="18" charset="0"/>
                        </a:rPr>
                        <m:t> = </m:t>
                      </m:r>
                      <m:r>
                        <a:rPr lang="en-GB" i="1" smtClean="0">
                          <a:latin typeface="Cambria Math" panose="02040503050406030204" pitchFamily="18" charset="0"/>
                        </a:rPr>
                        <m:t>𝑇𝑜𝑡𝑎𝑙</m:t>
                      </m:r>
                      <m:r>
                        <a:rPr lang="en-GB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𝑝𝑟𝑒𝑠𝑒𝑛𝑡</m:t>
                      </m:r>
                      <m:r>
                        <a:rPr lang="en-GB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i="1" smtClean="0">
                          <a:latin typeface="Cambria Math" panose="02040503050406030204" pitchFamily="18" charset="0"/>
                        </a:rPr>
                        <m:t>𝑐𝑜𝑠𝑡</m:t>
                      </m:r>
                      <m:r>
                        <a:rPr lang="en-GB" i="1" smtClean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GB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GB" i="1" smtClean="0">
                          <a:latin typeface="Cambria Math" panose="02040503050406030204" pitchFamily="18" charset="0"/>
                        </a:rPr>
                        <m:t> (1+</m:t>
                      </m:r>
                      <m:r>
                        <a:rPr lang="en-GB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GB" i="1" smtClean="0">
                          <a:latin typeface="Cambria Math" panose="02040503050406030204" pitchFamily="18" charset="0"/>
                        </a:rPr>
                        <m:t>) ^</m:t>
                      </m:r>
                      <m:r>
                        <a:rPr lang="en-GB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GB" i="1" smtClean="0">
                          <a:latin typeface="Cambria Math" panose="02040503050406030204" pitchFamily="18" charset="0"/>
                        </a:rPr>
                        <m:t>)/ (((1+</m:t>
                      </m:r>
                      <m:r>
                        <a:rPr lang="en-GB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GB" i="1" smtClean="0">
                          <a:latin typeface="Cambria Math" panose="02040503050406030204" pitchFamily="18" charset="0"/>
                        </a:rPr>
                        <m:t>) ^</m:t>
                      </m:r>
                      <m:r>
                        <a:rPr lang="en-GB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GB" i="1" smtClean="0">
                          <a:latin typeface="Cambria Math" panose="02040503050406030204" pitchFamily="18" charset="0"/>
                        </a:rPr>
                        <m:t>)−1)</m:t>
                      </m:r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</a:rPr>
                        <m:t>𝐴𝑛𝑛𝑢𝑎𝑙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𝑐𝑜𝑠𝑡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 =2134$</m:t>
                      </m:r>
                    </m:oMath>
                  </m:oMathPara>
                </a14:m>
                <a:endParaRPr lang="en-US" b="0" dirty="0"/>
              </a:p>
              <a:p>
                <a:endParaRPr lang="en-GB" i="1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</a:rPr>
                        <m:t>𝐾𝑤h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 – 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𝑐𝑜𝑠𝑡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 =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𝑎𝑛𝑛𝑢𝑎𝑙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𝑐𝑜𝑠𝑡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/ (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𝑇𝑜𝑡𝑎𝑙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𝑦𝑒𝑎𝑟𝑙𝑦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𝑘𝑊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𝑝𝑟𝑜𝑑𝑢𝑐𝑒𝑑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).</m:t>
                      </m:r>
                    </m:oMath>
                  </m:oMathPara>
                </a14:m>
                <a:endParaRPr lang="en-US" dirty="0"/>
              </a:p>
              <a:p>
                <a:pPr algn="ctr"/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𝐾𝑤h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 – 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𝑐𝑜𝑠𝑡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 =0.49 $/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𝐾𝑊h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9290" y="3278039"/>
                <a:ext cx="8540151" cy="1477328"/>
              </a:xfrm>
              <a:prstGeom prst="rect">
                <a:avLst/>
              </a:prstGeom>
              <a:blipFill rotWithShape="0">
                <a:blip r:embed="rId3"/>
                <a:stretch>
                  <a:fillRect b="-57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608868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Economical study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3894" y="1837765"/>
            <a:ext cx="62180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gency FB" panose="020B0503020202020204" pitchFamily="34" charset="0"/>
              </a:rPr>
              <a:t>The cost of Diesel generator-system:</a:t>
            </a:r>
          </a:p>
          <a:p>
            <a:r>
              <a:rPr lang="en-US" dirty="0"/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453222" y="2656936"/>
            <a:ext cx="22687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gency FB" panose="020B0503020202020204" pitchFamily="34" charset="0"/>
              </a:rPr>
              <a:t>Initial cost = 3157.88 $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3091107"/>
              </p:ext>
            </p:extLst>
          </p:nvPr>
        </p:nvGraphicFramePr>
        <p:xfrm>
          <a:off x="363894" y="2225613"/>
          <a:ext cx="5338165" cy="335567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343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85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20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08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524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1074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19200" algn="l"/>
                        </a:tabLst>
                      </a:pPr>
                      <a:r>
                        <a:rPr lang="en-GB" sz="1200" dirty="0">
                          <a:effectLst/>
                          <a:latin typeface="Agency FB" panose="020B0503020202020204" pitchFamily="34" charset="0"/>
                        </a:rPr>
                        <a:t>The element</a:t>
                      </a:r>
                      <a:endParaRPr lang="en-US" sz="1100" dirty="0">
                        <a:effectLst/>
                        <a:latin typeface="Agency FB" panose="020B0503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19200" algn="l"/>
                        </a:tabLst>
                      </a:pPr>
                      <a:r>
                        <a:rPr lang="en-GB" sz="1200">
                          <a:effectLst/>
                          <a:latin typeface="Agency FB" panose="020B0503020202020204" pitchFamily="34" charset="0"/>
                        </a:rPr>
                        <a:t>quantity</a:t>
                      </a:r>
                      <a:endParaRPr lang="en-US" sz="1100">
                        <a:effectLst/>
                        <a:latin typeface="Agency FB" panose="020B0503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19200" algn="l"/>
                        </a:tabLst>
                      </a:pPr>
                      <a:r>
                        <a:rPr lang="en-GB" sz="1200">
                          <a:effectLst/>
                          <a:latin typeface="Agency FB" panose="020B0503020202020204" pitchFamily="34" charset="0"/>
                        </a:rPr>
                        <a:t>Unit price</a:t>
                      </a:r>
                      <a:endParaRPr lang="en-US" sz="1100">
                        <a:effectLst/>
                        <a:latin typeface="Agency FB" panose="020B0503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19200" algn="l"/>
                        </a:tabLst>
                      </a:pPr>
                      <a:r>
                        <a:rPr lang="en-GB" sz="1200">
                          <a:effectLst/>
                          <a:latin typeface="Agency FB" panose="020B0503020202020204" pitchFamily="34" charset="0"/>
                        </a:rPr>
                        <a:t>cost</a:t>
                      </a:r>
                      <a:endParaRPr lang="en-US" sz="1100">
                        <a:effectLst/>
                        <a:latin typeface="Agency FB" panose="020B0503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19200" algn="l"/>
                        </a:tabLst>
                      </a:pPr>
                      <a:r>
                        <a:rPr lang="en-GB" sz="1200" dirty="0">
                          <a:effectLst/>
                          <a:latin typeface="Agency FB" panose="020B0503020202020204" pitchFamily="34" charset="0"/>
                        </a:rPr>
                        <a:t>warranty</a:t>
                      </a:r>
                      <a:endParaRPr lang="en-US" sz="1100" dirty="0">
                        <a:effectLst/>
                        <a:latin typeface="Agency FB" panose="020B0503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472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19200" algn="l"/>
                        </a:tabLst>
                      </a:pPr>
                      <a:r>
                        <a:rPr lang="en-GB" sz="1200" dirty="0">
                          <a:effectLst/>
                          <a:latin typeface="Agency FB" panose="020B0503020202020204" pitchFamily="34" charset="0"/>
                        </a:rPr>
                        <a:t>Diesel generator</a:t>
                      </a:r>
                      <a:endParaRPr lang="en-US" sz="1100" dirty="0">
                        <a:effectLst/>
                        <a:latin typeface="Agency FB" panose="020B0503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19200" algn="l"/>
                        </a:tabLst>
                      </a:pPr>
                      <a:r>
                        <a:rPr lang="en-GB" sz="1200">
                          <a:effectLst/>
                        </a:rPr>
                        <a:t>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19200" algn="l"/>
                        </a:tabLst>
                      </a:pPr>
                      <a:r>
                        <a:rPr lang="en-GB" sz="1200">
                          <a:effectLst/>
                        </a:rPr>
                        <a:t>3157.88$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19200" algn="l"/>
                        </a:tabLst>
                      </a:pPr>
                      <a:r>
                        <a:rPr lang="en-GB" sz="1200">
                          <a:effectLst/>
                        </a:rPr>
                        <a:t>3157.88$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19200" algn="l"/>
                        </a:tabLst>
                      </a:pPr>
                      <a:r>
                        <a:rPr lang="en-GB" sz="1200" dirty="0">
                          <a:effectLst/>
                        </a:rPr>
                        <a:t>10 years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472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19200" algn="l"/>
                        </a:tabLst>
                      </a:pPr>
                      <a:r>
                        <a:rPr lang="en-GB" sz="1200" dirty="0">
                          <a:effectLst/>
                          <a:latin typeface="Agency FB" panose="020B0503020202020204" pitchFamily="34" charset="0"/>
                        </a:rPr>
                        <a:t>Maintenance, oil and filter </a:t>
                      </a:r>
                      <a:endParaRPr lang="en-US" sz="1100" dirty="0">
                        <a:effectLst/>
                        <a:latin typeface="Agency FB" panose="020B0503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19200" algn="l"/>
                        </a:tabLs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19200" algn="l"/>
                        </a:tabLst>
                      </a:pPr>
                      <a:r>
                        <a:rPr lang="en-GB" sz="1200">
                          <a:effectLst/>
                        </a:rPr>
                        <a:t>157.89$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19200" algn="l"/>
                        </a:tabLst>
                      </a:pPr>
                      <a:r>
                        <a:rPr lang="en-GB" sz="1200">
                          <a:effectLst/>
                        </a:rPr>
                        <a:t>157.89$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19200" algn="l"/>
                        </a:tabLst>
                      </a:pPr>
                      <a:r>
                        <a:rPr lang="en-GB" sz="1200">
                          <a:effectLst/>
                        </a:rPr>
                        <a:t>1 year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074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19200" algn="l"/>
                        </a:tabLst>
                      </a:pPr>
                      <a:r>
                        <a:rPr lang="en-GB" sz="1200" dirty="0">
                          <a:effectLst/>
                          <a:latin typeface="Agency FB" panose="020B0503020202020204" pitchFamily="34" charset="0"/>
                        </a:rPr>
                        <a:t>Petrol</a:t>
                      </a:r>
                      <a:endParaRPr lang="en-US" sz="1100" dirty="0">
                        <a:effectLst/>
                        <a:latin typeface="Agency FB" panose="020B0503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19200" algn="l"/>
                        </a:tabLst>
                      </a:pPr>
                      <a:r>
                        <a:rPr lang="en-GB" sz="1200">
                          <a:effectLst/>
                        </a:rPr>
                        <a:t>2146.2 liter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19200" algn="l"/>
                        </a:tabLst>
                      </a:pPr>
                      <a:r>
                        <a:rPr lang="en-GB" sz="1200">
                          <a:effectLst/>
                        </a:rPr>
                        <a:t>1.44$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19200" algn="l"/>
                        </a:tabLst>
                      </a:pPr>
                      <a:r>
                        <a:rPr lang="en-GB" sz="1200">
                          <a:effectLst/>
                        </a:rPr>
                        <a:t>2851.2$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19200" algn="l"/>
                        </a:tabLst>
                      </a:pPr>
                      <a:r>
                        <a:rPr lang="en-GB" sz="1200">
                          <a:effectLst/>
                        </a:rPr>
                        <a:t>1 year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4472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19200" algn="l"/>
                        </a:tabLst>
                      </a:pPr>
                      <a:r>
                        <a:rPr lang="en-GB" sz="1200" dirty="0">
                          <a:effectLst/>
                          <a:latin typeface="Agency FB" panose="020B0503020202020204" pitchFamily="34" charset="0"/>
                        </a:rPr>
                        <a:t>Transportation of the fuel </a:t>
                      </a:r>
                      <a:endParaRPr lang="en-US" sz="1100" dirty="0">
                        <a:effectLst/>
                        <a:latin typeface="Agency FB" panose="020B0503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19200" algn="l"/>
                        </a:tabLst>
                      </a:pPr>
                      <a:r>
                        <a:rPr lang="en-GB" sz="1200">
                          <a:effectLst/>
                        </a:rPr>
                        <a:t>__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19200" algn="l"/>
                        </a:tabLst>
                      </a:pPr>
                      <a:r>
                        <a:rPr lang="en-GB" sz="1200">
                          <a:effectLst/>
                        </a:rPr>
                        <a:t>__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19200" algn="l"/>
                        </a:tabLst>
                      </a:pPr>
                      <a:r>
                        <a:rPr lang="en-GB" sz="1200">
                          <a:effectLst/>
                        </a:rPr>
                        <a:t>315$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19200" algn="l"/>
                        </a:tabLst>
                      </a:pPr>
                      <a:r>
                        <a:rPr lang="en-GB" sz="1200" dirty="0">
                          <a:effectLst/>
                        </a:rPr>
                        <a:t>1 year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6095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Economical study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3894" y="1837765"/>
            <a:ext cx="94425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63894" y="3181997"/>
                <a:ext cx="10833495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𝑃𝑟𝑒𝑠𝑒𝑛𝑡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𝑣𝑎𝑙𝑢𝑒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𝑓𝑢𝑡𝑢𝑟𝑒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𝑣𝑎𝑙𝑢𝑒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 ∗(1+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) ^−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dirty="0"/>
              </a:p>
              <a:p>
                <a:endParaRPr lang="en-US" sz="1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𝑇𝑜𝑡𝑎𝑙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𝑝𝑟𝑒𝑠𝑒𝑛𝑡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𝑣𝑎𝑙𝑢𝑒</m:t>
                      </m:r>
                      <m:r>
                        <a:rPr lang="en-GB" sz="1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𝑃𝑟𝑒𝑠𝑒𝑛𝑡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𝑣𝑎𝑙𝑢𝑒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𝑜𝑓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𝑎𝑙𝑙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𝑓𝑢𝑡𝑢𝑟𝑒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𝑣𝑎𝑙𝑢𝑒𝑠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𝑎𝑡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𝑦𝑒𝑎𝑟𝑠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10, 20,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𝑎𝑛𝑑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25+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𝑖𝑛𝑡𝑖𝑎𝑙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𝑐𝑜𝑠𝑡</m:t>
                      </m:r>
                    </m:oMath>
                  </m:oMathPara>
                </a14:m>
                <a:endParaRPr lang="en-US" sz="1400" dirty="0"/>
              </a:p>
              <a:p>
                <a:endParaRPr lang="en-US" sz="1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894" y="3181997"/>
                <a:ext cx="10833495" cy="1015663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08" y="1771019"/>
            <a:ext cx="11447252" cy="1237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6043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introduction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5801" y="2441276"/>
            <a:ext cx="1007133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2800" dirty="0">
                <a:latin typeface="Agency FB" panose="020B0503020202020204" pitchFamily="34" charset="0"/>
              </a:rPr>
              <a:t>Project 1</a:t>
            </a:r>
          </a:p>
          <a:p>
            <a:pPr marL="742950" lvl="1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2800" dirty="0">
                <a:latin typeface="Agency FB" panose="020B0503020202020204" pitchFamily="34" charset="0"/>
              </a:rPr>
              <a:t>Stand-alone PV-system design and power conservation system.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2800" dirty="0">
                <a:latin typeface="Agency FB" panose="020B0503020202020204" pitchFamily="34" charset="0"/>
              </a:rPr>
              <a:t>Project 2</a:t>
            </a:r>
          </a:p>
          <a:p>
            <a:pPr marL="742950" lvl="1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2800" dirty="0">
                <a:latin typeface="Agency FB" panose="020B0503020202020204" pitchFamily="34" charset="0"/>
              </a:rPr>
              <a:t>Case study: Stand-alone PV-system design for remote house near Nablus.</a:t>
            </a:r>
          </a:p>
        </p:txBody>
      </p:sp>
    </p:spTree>
    <p:extLst>
      <p:ext uri="{BB962C8B-B14F-4D97-AF65-F5344CB8AC3E}">
        <p14:creationId xmlns:p14="http://schemas.microsoft.com/office/powerpoint/2010/main" val="388663201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Economical study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009290" y="3278039"/>
                <a:ext cx="8540151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latin typeface="Cambria Math" panose="02040503050406030204" pitchFamily="18" charset="0"/>
                        </a:rPr>
                        <m:t>𝐴𝑛𝑛𝑢𝑎𝑙</m:t>
                      </m:r>
                      <m:r>
                        <a:rPr lang="en-GB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i="1" smtClean="0">
                          <a:latin typeface="Cambria Math" panose="02040503050406030204" pitchFamily="18" charset="0"/>
                        </a:rPr>
                        <m:t>𝑐𝑜𝑠𝑡</m:t>
                      </m:r>
                      <m:r>
                        <a:rPr lang="en-GB" i="1" smtClean="0">
                          <a:latin typeface="Cambria Math" panose="02040503050406030204" pitchFamily="18" charset="0"/>
                        </a:rPr>
                        <m:t> = </m:t>
                      </m:r>
                      <m:r>
                        <a:rPr lang="en-GB" i="1" smtClean="0">
                          <a:latin typeface="Cambria Math" panose="02040503050406030204" pitchFamily="18" charset="0"/>
                        </a:rPr>
                        <m:t>𝑇𝑜𝑡𝑎𝑙</m:t>
                      </m:r>
                      <m:r>
                        <a:rPr lang="en-GB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𝑝𝑟𝑒𝑠𝑒𝑛𝑡</m:t>
                      </m:r>
                      <m:r>
                        <a:rPr lang="en-GB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i="1" smtClean="0">
                          <a:latin typeface="Cambria Math" panose="02040503050406030204" pitchFamily="18" charset="0"/>
                        </a:rPr>
                        <m:t>𝑐𝑜𝑠𝑡</m:t>
                      </m:r>
                      <m:r>
                        <a:rPr lang="en-GB" i="1" smtClean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GB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GB" i="1" smtClean="0">
                          <a:latin typeface="Cambria Math" panose="02040503050406030204" pitchFamily="18" charset="0"/>
                        </a:rPr>
                        <m:t> (1+</m:t>
                      </m:r>
                      <m:r>
                        <a:rPr lang="en-GB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GB" i="1" smtClean="0">
                          <a:latin typeface="Cambria Math" panose="02040503050406030204" pitchFamily="18" charset="0"/>
                        </a:rPr>
                        <m:t>) ^</m:t>
                      </m:r>
                      <m:r>
                        <a:rPr lang="en-GB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GB" i="1" smtClean="0">
                          <a:latin typeface="Cambria Math" panose="02040503050406030204" pitchFamily="18" charset="0"/>
                        </a:rPr>
                        <m:t>)/ (((1+</m:t>
                      </m:r>
                      <m:r>
                        <a:rPr lang="en-GB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GB" i="1" smtClean="0">
                          <a:latin typeface="Cambria Math" panose="02040503050406030204" pitchFamily="18" charset="0"/>
                        </a:rPr>
                        <m:t>) ^</m:t>
                      </m:r>
                      <m:r>
                        <a:rPr lang="en-GB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GB" i="1" smtClean="0">
                          <a:latin typeface="Cambria Math" panose="02040503050406030204" pitchFamily="18" charset="0"/>
                        </a:rPr>
                        <m:t>)−1)</m:t>
                      </m:r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</a:rPr>
                        <m:t>𝐴𝑛𝑛𝑢𝑎𝑙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𝑐𝑜𝑠𝑡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 =3493$</m:t>
                      </m:r>
                    </m:oMath>
                  </m:oMathPara>
                </a14:m>
                <a:endParaRPr lang="en-US" b="0" dirty="0"/>
              </a:p>
              <a:p>
                <a:endParaRPr lang="en-GB" i="1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</a:rPr>
                        <m:t>𝐾𝑤h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 – 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𝑐𝑜𝑠𝑡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 =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𝑎𝑛𝑛𝑢𝑎𝑙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𝑐𝑜𝑠𝑡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/ (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𝑇𝑜𝑡𝑎𝑙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𝑦𝑒𝑎𝑟𝑙𝑦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𝑘𝑊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𝑝𝑟𝑜𝑑𝑢𝑐𝑒𝑑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).</m:t>
                      </m:r>
                    </m:oMath>
                  </m:oMathPara>
                </a14:m>
                <a:endParaRPr lang="en-US" dirty="0"/>
              </a:p>
              <a:p>
                <a:pPr algn="ctr"/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𝐾𝑤h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 – 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𝑐𝑜𝑠𝑡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 =0.797 $/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𝐾𝑊h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9290" y="3278039"/>
                <a:ext cx="8540151" cy="1477328"/>
              </a:xfrm>
              <a:prstGeom prst="rect">
                <a:avLst/>
              </a:prstGeom>
              <a:blipFill rotWithShape="0">
                <a:blip r:embed="rId2"/>
                <a:stretch>
                  <a:fillRect b="-57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1" y="1976124"/>
            <a:ext cx="10396882" cy="990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2988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Economical study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992037" y="2553420"/>
                <a:ext cx="8660921" cy="20313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GB" i="1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𝑠𝑦𝑠𝑡𝑒𝑚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𝐾𝑤h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 – 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𝑐𝑜𝑠𝑡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 =0.49 $/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𝐾𝑊h</m:t>
                    </m:r>
                  </m:oMath>
                </a14:m>
                <a:r>
                  <a:rPr lang="en-US" dirty="0"/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𝐷𝑖𝑒𝑠𝑒𝑙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𝐺𝑒𝑛𝑒𝑟𝑎𝑡𝑜𝑟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𝐾𝑤h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 – 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𝑐𝑜𝑠𝑡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 =0.797 $/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𝐾𝑊h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So we can clearly know that using PV-Generator is costly less than using Diesel generator.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2037" y="2553420"/>
                <a:ext cx="8660921" cy="2031325"/>
              </a:xfrm>
              <a:prstGeom prst="rect">
                <a:avLst/>
              </a:prstGeom>
              <a:blipFill rotWithShape="0">
                <a:blip r:embed="rId2"/>
                <a:stretch>
                  <a:fillRect l="-6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372968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Results And conclusion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5801" y="2277374"/>
            <a:ext cx="976510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gency FB" panose="020B0503020202020204" pitchFamily="34" charset="0"/>
              </a:rPr>
              <a:t>The production cost of energy unit (kW h) of PV-system are less than the cost of energy of diesel generator system.</a:t>
            </a:r>
            <a:endParaRPr lang="en-US" dirty="0">
              <a:latin typeface="Agency FB" panose="020B0503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gency FB" panose="020B0503020202020204" pitchFamily="34" charset="0"/>
              </a:rPr>
              <a:t>The PV system is the most appropriate solution to solve the house lake of energy supply problem.</a:t>
            </a:r>
            <a:endParaRPr lang="en-US" dirty="0">
              <a:latin typeface="Agency FB" panose="020B0503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gency FB" panose="020B0503020202020204" pitchFamily="34" charset="0"/>
              </a:rPr>
              <a:t>The life time of the PV system is much higher than the life time of the diesel generator.</a:t>
            </a:r>
            <a:endParaRPr lang="en-US" dirty="0">
              <a:latin typeface="Agency FB" panose="020B0503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gency FB" panose="020B0503020202020204" pitchFamily="34" charset="0"/>
              </a:rPr>
              <a:t>PV system simulator program is a very useful programme to design such a system.</a:t>
            </a:r>
            <a:endParaRPr lang="en-US" dirty="0">
              <a:latin typeface="Agency FB" panose="020B0503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gency FB" panose="020B0503020202020204" pitchFamily="34" charset="0"/>
              </a:rPr>
              <a:t> PV system simulator reduce the time and effort needed to design PV-system.</a:t>
            </a:r>
            <a:endParaRPr lang="en-US" dirty="0">
              <a:latin typeface="Agency FB" panose="020B0503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gency FB" panose="020B0503020202020204" pitchFamily="34" charset="0"/>
              </a:rPr>
              <a:t>Diesel generator causes noise and pollution.</a:t>
            </a:r>
          </a:p>
          <a:p>
            <a:pPr lvl="0"/>
            <a:endParaRPr lang="en-US" dirty="0">
              <a:latin typeface="Agency FB" panose="020B0503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86980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69773" y="1404730"/>
            <a:ext cx="87066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Algerian" panose="04020705040A02060702" pitchFamily="82" charset="0"/>
              </a:rPr>
              <a:t>Thanks  for listening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18520" y="3299791"/>
            <a:ext cx="72091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Algerian" panose="04020705040A02060702" pitchFamily="82" charset="0"/>
              </a:rPr>
              <a:t>Any questions ?</a:t>
            </a:r>
          </a:p>
        </p:txBody>
      </p:sp>
    </p:spTree>
    <p:extLst>
      <p:ext uri="{BB962C8B-B14F-4D97-AF65-F5344CB8AC3E}">
        <p14:creationId xmlns:p14="http://schemas.microsoft.com/office/powerpoint/2010/main" val="31024096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introduction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5801" y="2441275"/>
            <a:ext cx="1039483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</a:pPr>
            <a:r>
              <a:rPr lang="en-GB" sz="2800" dirty="0">
                <a:latin typeface="Agency FB" panose="020B0503020202020204" pitchFamily="34" charset="0"/>
              </a:rPr>
              <a:t>Remote house:</a:t>
            </a:r>
          </a:p>
          <a:p>
            <a:pPr marL="742950" lvl="1" indent="-285750"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</a:pPr>
            <a:r>
              <a:rPr lang="en-GB" sz="2800" dirty="0">
                <a:latin typeface="Agency FB" panose="020B0503020202020204" pitchFamily="34" charset="0"/>
              </a:rPr>
              <a:t>Living condition.</a:t>
            </a:r>
          </a:p>
          <a:p>
            <a:pPr marL="742950" lvl="1" indent="-285750"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</a:pPr>
            <a:r>
              <a:rPr lang="en-GB" sz="2800" dirty="0">
                <a:latin typeface="Agency FB" panose="020B0503020202020204" pitchFamily="34" charset="0"/>
              </a:rPr>
              <a:t>Problem solution.</a:t>
            </a:r>
          </a:p>
          <a:p>
            <a:pPr>
              <a:buSzPct val="120000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200764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Designing stand-alone PV-system.</a:t>
            </a:r>
            <a:br>
              <a:rPr lang="en-GB" dirty="0"/>
            </a:br>
            <a:r>
              <a:rPr lang="en-GB" dirty="0"/>
              <a:t>Using equations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056530569"/>
              </p:ext>
            </p:extLst>
          </p:nvPr>
        </p:nvGraphicFramePr>
        <p:xfrm>
          <a:off x="685800" y="2063396"/>
          <a:ext cx="10394707" cy="38370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85799" y="2286000"/>
            <a:ext cx="35411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</a:pPr>
            <a:r>
              <a:rPr lang="en-GB" sz="2800" dirty="0">
                <a:latin typeface="Agency FB" panose="020B0503020202020204" pitchFamily="34" charset="0"/>
              </a:rPr>
              <a:t>Designing process</a:t>
            </a:r>
          </a:p>
        </p:txBody>
      </p:sp>
    </p:spTree>
    <p:extLst>
      <p:ext uri="{BB962C8B-B14F-4D97-AF65-F5344CB8AC3E}">
        <p14:creationId xmlns:p14="http://schemas.microsoft.com/office/powerpoint/2010/main" val="5223877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0691" y="2143664"/>
            <a:ext cx="10396882" cy="1582947"/>
          </a:xfrm>
        </p:spPr>
        <p:txBody>
          <a:bodyPr>
            <a:normAutofit/>
          </a:bodyPr>
          <a:lstStyle/>
          <a:p>
            <a:r>
              <a:rPr lang="en-GB" dirty="0"/>
              <a:t>Designing stand-alone PV-system.</a:t>
            </a:r>
            <a:br>
              <a:rPr lang="en-GB" dirty="0"/>
            </a:br>
            <a:r>
              <a:rPr lang="en-GB" dirty="0"/>
              <a:t>Using pv syst.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38319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Designing stand-alone PV-system.</a:t>
            </a:r>
            <a:br>
              <a:rPr lang="en-GB" dirty="0"/>
            </a:br>
            <a:r>
              <a:rPr lang="en-GB" dirty="0"/>
              <a:t>Using pv syst.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5801" y="2054087"/>
            <a:ext cx="101947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gency FB" panose="020B0503020202020204" pitchFamily="34" charset="0"/>
              </a:rPr>
              <a:t>The electrical load of the house</a:t>
            </a:r>
            <a:endParaRPr lang="en-US" dirty="0">
              <a:latin typeface="Agency FB" panose="020B0503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5773" y="1444487"/>
            <a:ext cx="7056383" cy="4041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3862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Designing stand-alone PV-system.</a:t>
            </a:r>
            <a:br>
              <a:rPr lang="en-GB" dirty="0"/>
            </a:br>
            <a:r>
              <a:rPr lang="en-GB" dirty="0"/>
              <a:t>Using pv syst.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03861" y="1745432"/>
            <a:ext cx="1116164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sz="2400" dirty="0"/>
              <a:t>PV system:-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836" y="2484096"/>
            <a:ext cx="10565848" cy="2777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046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Designing stand-alone PV-system.</a:t>
            </a:r>
            <a:br>
              <a:rPr lang="en-GB" dirty="0"/>
            </a:br>
            <a:r>
              <a:rPr lang="en-GB" dirty="0"/>
              <a:t>Using pv syst.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048000" y="31058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226365"/>
            <a:ext cx="8458199" cy="304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01627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3557</TotalTime>
  <Words>1219</Words>
  <Application>Microsoft Office PowerPoint</Application>
  <PresentationFormat>Widescreen</PresentationFormat>
  <Paragraphs>264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1" baseType="lpstr">
      <vt:lpstr>Agency FB</vt:lpstr>
      <vt:lpstr>Algerian</vt:lpstr>
      <vt:lpstr>Arial</vt:lpstr>
      <vt:lpstr>Calibri</vt:lpstr>
      <vt:lpstr>Cambria Math</vt:lpstr>
      <vt:lpstr>Impact</vt:lpstr>
      <vt:lpstr>Wingdings</vt:lpstr>
      <vt:lpstr>Main Event</vt:lpstr>
      <vt:lpstr>Energy Supply of Remote House Using Stand-alone PV System.   </vt:lpstr>
      <vt:lpstr>Contents: </vt:lpstr>
      <vt:lpstr>introduction</vt:lpstr>
      <vt:lpstr>introduction</vt:lpstr>
      <vt:lpstr>Designing stand-alone PV-system. Using equations</vt:lpstr>
      <vt:lpstr>Designing stand-alone PV-system. Using pv syst.</vt:lpstr>
      <vt:lpstr>Designing stand-alone PV-system. Using pv syst.</vt:lpstr>
      <vt:lpstr>Designing stand-alone PV-system. Using pv syst.</vt:lpstr>
      <vt:lpstr>Designing stand-alone PV-system. Using pv syst.</vt:lpstr>
      <vt:lpstr>Designing stand-alone PV-system. Using pv syst.</vt:lpstr>
      <vt:lpstr>Designing stand-alone PV-system. Using pv syst.</vt:lpstr>
      <vt:lpstr>Designing stand-alone PV-system. Using equations.</vt:lpstr>
      <vt:lpstr>Designing stand-alone PV-system. Using equations</vt:lpstr>
      <vt:lpstr>Designing stand-alone PV-system. Using equations</vt:lpstr>
      <vt:lpstr>Designing stand-alone PV-system. Using equations</vt:lpstr>
      <vt:lpstr>Designing stand-alone PV-system. Using equations</vt:lpstr>
      <vt:lpstr>Designing stand-alone PV-system. Using equations</vt:lpstr>
      <vt:lpstr>Designing stand-alone PV-system. Using equations</vt:lpstr>
      <vt:lpstr>Designing stand-alone PV-system. Using equations</vt:lpstr>
      <vt:lpstr>Designing stand-alone PV-system. Using equations</vt:lpstr>
      <vt:lpstr>Designing stand-alone PV-system. Using equations</vt:lpstr>
      <vt:lpstr>Designing stand-alone PV-system. Using equations</vt:lpstr>
      <vt:lpstr>Designing stand-alone PV-system. Using equations</vt:lpstr>
      <vt:lpstr>Economical study.</vt:lpstr>
      <vt:lpstr>Economical study</vt:lpstr>
      <vt:lpstr>Economical study</vt:lpstr>
      <vt:lpstr>Economical study</vt:lpstr>
      <vt:lpstr>Economical study</vt:lpstr>
      <vt:lpstr>Economical study</vt:lpstr>
      <vt:lpstr>Economical study</vt:lpstr>
      <vt:lpstr>Economical study</vt:lpstr>
      <vt:lpstr>Results And conclusion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Energy Supply of Remote House Using Stand-alone PV System.</dc:title>
  <dc:creator>Windows User</dc:creator>
  <cp:lastModifiedBy>Yazan</cp:lastModifiedBy>
  <cp:revision>54</cp:revision>
  <dcterms:created xsi:type="dcterms:W3CDTF">2016-11-13T10:47:00Z</dcterms:created>
  <dcterms:modified xsi:type="dcterms:W3CDTF">2017-01-08T12:40:19Z</dcterms:modified>
</cp:coreProperties>
</file>