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AB392775-AC19-4D08-AAA8-6EDBC0047B88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8A71EB-D932-454F-A48E-82BC2AC685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59436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An-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Najah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National University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Civil Engineering Department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Management engineering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prepared by : Mariam Al-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Qarow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         Hala Harb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            Amani Saleh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Submitted to: Dr. Barraq Jumaa</a:t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Welcome to our presentation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4876800"/>
            <a:ext cx="3124200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962400"/>
            <a:ext cx="3429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6553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5867400" cy="23622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7-Managing Integration:</a:t>
            </a:r>
            <a:r>
              <a:rPr lang="en-US" sz="3200" dirty="0" smtClean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tx1"/>
                </a:solidFill>
              </a:rPr>
              <a:t>The need for integration in project management becomes evident in situations where individual processes interact, and the picture below samurais the whole process 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60960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/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8-Managing Communication : </a:t>
            </a:r>
            <a:r>
              <a:rPr lang="en-US" sz="3100" dirty="0" smtClean="0">
                <a:solidFill>
                  <a:schemeClr val="tx1"/>
                </a:solidFill>
              </a:rPr>
              <a:t>Any project requires good communications to manage day-to-day activities and ensure success of the project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9- Procurement managing:</a:t>
            </a:r>
            <a:br>
              <a:rPr lang="en-US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100" u="sng" dirty="0"/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includes the processes required to acquire goods and services from outside the performing organization.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4724400"/>
            <a:ext cx="6172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6019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b="1" u="sng" dirty="0" smtClean="0">
                <a:solidFill>
                  <a:schemeClr val="tx1"/>
                </a:solidFill>
              </a:rPr>
              <a:t>Case study </a:t>
            </a:r>
            <a:br>
              <a:rPr lang="en-US" sz="3100" b="1" u="sng" dirty="0" smtClean="0">
                <a:solidFill>
                  <a:schemeClr val="tx1"/>
                </a:solidFill>
              </a:rPr>
            </a:br>
            <a:r>
              <a:rPr lang="en-US" sz="3100" b="1" u="sng" dirty="0" smtClean="0">
                <a:solidFill>
                  <a:schemeClr val="tx1"/>
                </a:solidFill>
              </a:rPr>
              <a:t>Part two </a:t>
            </a:r>
            <a:br>
              <a:rPr lang="en-US" sz="3100" b="1" u="sng" dirty="0" smtClean="0">
                <a:solidFill>
                  <a:schemeClr val="tx1"/>
                </a:solidFill>
              </a:rPr>
            </a:br>
            <a:r>
              <a:rPr lang="en-US" sz="3100" b="1" u="sng" dirty="0" smtClean="0">
                <a:solidFill>
                  <a:schemeClr val="tx1"/>
                </a:solidFill>
              </a:rPr>
              <a:t>Short Description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 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600" u="sng" dirty="0" smtClean="0">
                <a:solidFill>
                  <a:schemeClr val="tx1"/>
                </a:solidFill>
              </a:rPr>
              <a:t>al-</a:t>
            </a:r>
            <a:r>
              <a:rPr lang="en-US" sz="3600" u="sng" dirty="0" err="1" smtClean="0">
                <a:solidFill>
                  <a:schemeClr val="tx1"/>
                </a:solidFill>
              </a:rPr>
              <a:t>moqata’a</a:t>
            </a:r>
            <a:r>
              <a:rPr lang="en-US" sz="3600" dirty="0" smtClean="0">
                <a:solidFill>
                  <a:schemeClr val="tx1"/>
                </a:solidFill>
              </a:rPr>
              <a:t> locates in </a:t>
            </a:r>
            <a:r>
              <a:rPr lang="en-US" sz="3600" u="sng" dirty="0" err="1" smtClean="0">
                <a:solidFill>
                  <a:schemeClr val="tx1"/>
                </a:solidFill>
              </a:rPr>
              <a:t>Tulkarem</a:t>
            </a:r>
            <a:r>
              <a:rPr lang="en-US" sz="3600" dirty="0" smtClean="0">
                <a:solidFill>
                  <a:schemeClr val="tx1"/>
                </a:solidFill>
              </a:rPr>
              <a:t> city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Total area of the building equal </a:t>
            </a:r>
            <a:r>
              <a:rPr lang="en-US" sz="3600" u="sng" dirty="0" smtClean="0">
                <a:solidFill>
                  <a:schemeClr val="tx1"/>
                </a:solidFill>
              </a:rPr>
              <a:t>4265.93 m</a:t>
            </a:r>
            <a:r>
              <a:rPr lang="en-US" sz="3600" u="sng" baseline="30000" dirty="0" smtClean="0">
                <a:solidFill>
                  <a:schemeClr val="tx1"/>
                </a:solidFill>
              </a:rPr>
              <a:t>2</a:t>
            </a:r>
            <a:r>
              <a:rPr lang="en-US" sz="3600" u="sng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and consist of </a:t>
            </a:r>
            <a:r>
              <a:rPr lang="en-US" sz="3600" u="sng" dirty="0" smtClean="0">
                <a:solidFill>
                  <a:schemeClr val="tx1"/>
                </a:solidFill>
              </a:rPr>
              <a:t>five floor </a:t>
            </a:r>
            <a:r>
              <a:rPr lang="en-US" sz="3600" dirty="0" smtClean="0">
                <a:solidFill>
                  <a:schemeClr val="tx1"/>
                </a:solidFill>
              </a:rPr>
              <a:t>contain kitchen ,reception and dormitory.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800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No. of floor</a:t>
                      </a:r>
                      <a:endParaRPr lang="en-US" sz="1800" u="sng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Basement floor area</a:t>
                      </a:r>
                      <a:endParaRPr lang="en-US" sz="1800" u="sng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840.6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Ground floor area</a:t>
                      </a:r>
                      <a:endParaRPr lang="en-US" sz="1800" u="sng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842.62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u="sng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floor area</a:t>
                      </a:r>
                      <a:endParaRPr lang="en-US" sz="1800" u="sng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834.83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b="1" u="sng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floor area</a:t>
                      </a:r>
                      <a:endParaRPr lang="en-US" sz="1800" u="sng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831.07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b="1" u="sng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floor area</a:t>
                      </a:r>
                      <a:endParaRPr lang="en-US" sz="1800" u="sng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831.07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Stair area</a:t>
                      </a:r>
                      <a:endParaRPr lang="en-US" sz="1800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977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85.73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51816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 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</a:rPr>
              <a:t>Objective</a:t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</a:rPr>
              <a:t/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>The purpose of our study is to obtain the final cost, and duration for al-</a:t>
            </a:r>
            <a:r>
              <a:rPr lang="en-US" sz="3100" b="1" dirty="0" err="1" smtClean="0">
                <a:solidFill>
                  <a:schemeClr val="tx1"/>
                </a:solidFill>
              </a:rPr>
              <a:t>moqata’a</a:t>
            </a:r>
            <a:r>
              <a:rPr lang="en-US" sz="3100" b="1" dirty="0" smtClean="0">
                <a:solidFill>
                  <a:schemeClr val="tx1"/>
                </a:solidFill>
              </a:rPr>
              <a:t>  building  and information are shown below 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 descr="مطلوب-مهندسين-ومدنى-معمارى-ومساح-ورسام-اتوكاد-للمدينه-المنورة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590800"/>
            <a:ext cx="3886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5181600" cy="23622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1-WBS   </a:t>
            </a:r>
            <a:r>
              <a:rPr lang="en-US" sz="2800" u="sng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52600"/>
            <a:ext cx="51816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 smtClean="0">
                <a:solidFill>
                  <a:schemeClr val="tx1"/>
                </a:solidFill>
              </a:rPr>
              <a:t>2- Quantity and duration for each activity</a:t>
            </a:r>
            <a:br>
              <a:rPr lang="en-US" sz="3100" b="1" u="sng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b="1" u="sng" dirty="0" smtClean="0">
                <a:solidFill>
                  <a:schemeClr val="accent1"/>
                </a:solidFill>
              </a:rPr>
              <a:t>Example: </a:t>
            </a:r>
            <a:br>
              <a:rPr lang="en-US" sz="2800" b="1" u="sng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internal plastering for the    (basement floor)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Qty. = 1700 m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Duration =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Qty / productivity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( 3 mason = 120 m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/d)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  = 1700 / 120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  =  13 day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3-Total cost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3236214"/>
          <a:ext cx="9144000" cy="3621786"/>
        </p:xfrm>
        <a:graphic>
          <a:graphicData uri="http://schemas.openxmlformats.org/drawingml/2006/table">
            <a:tbl>
              <a:tblPr/>
              <a:tblGrid>
                <a:gridCol w="2062976"/>
                <a:gridCol w="1594212"/>
                <a:gridCol w="1828593"/>
                <a:gridCol w="1828593"/>
                <a:gridCol w="1829626"/>
              </a:tblGrid>
              <a:tr h="1810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Qty.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Unit price(NIS)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Tot.(NIS)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Internal plastering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2800" b="1" baseline="30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49300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58000" cy="3962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      </a:t>
            </a:r>
            <a:r>
              <a:rPr lang="en-US" sz="2800" b="1" u="sng" dirty="0" smtClean="0">
                <a:solidFill>
                  <a:schemeClr val="tx1"/>
                </a:solidFill>
              </a:rPr>
              <a:t>4- check design using sap</a:t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</a:rPr>
              <a:t/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D.L= 0.5 ton/m2          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L.L= 0.6 ton/m2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The design appear to be ok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56388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u="sng" dirty="0" smtClean="0">
                <a:solidFill>
                  <a:schemeClr val="tx1"/>
                </a:solidFill>
              </a:rPr>
              <a:t>5- Analysis of the project</a:t>
            </a:r>
            <a:br>
              <a:rPr lang="en-US" sz="2700" b="1" u="sng" dirty="0" smtClean="0">
                <a:solidFill>
                  <a:schemeClr val="tx1"/>
                </a:solidFill>
              </a:rPr>
            </a:br>
            <a:r>
              <a:rPr lang="en-US" sz="2700" b="1" u="sng" dirty="0" smtClean="0">
                <a:solidFill>
                  <a:schemeClr val="tx1"/>
                </a:solidFill>
              </a:rPr>
              <a:t/>
            </a:r>
            <a:br>
              <a:rPr lang="en-US" sz="2700" b="1" u="sng" dirty="0" smtClean="0">
                <a:solidFill>
                  <a:schemeClr val="tx1"/>
                </a:solidFill>
              </a:rPr>
            </a:br>
            <a:r>
              <a:rPr lang="en-US" sz="2700" b="1" u="sng" dirty="0" smtClean="0">
                <a:solidFill>
                  <a:schemeClr val="tx1"/>
                </a:solidFill>
              </a:rPr>
              <a:t>   </a:t>
            </a:r>
            <a:br>
              <a:rPr lang="en-US" sz="2700" b="1" u="sng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using primavera 6.1</a:t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                                                  Calendar:  6day work/ week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51816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Project?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 work effort made over period of time to create a unique product, or a service. &amp; because it has a start and a finish, it is also called a 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temporary effort or endeavor</a:t>
            </a:r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24601" y="3810001"/>
            <a:ext cx="2819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6781800" cy="3505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	</a:t>
            </a:r>
            <a:r>
              <a:rPr lang="en-US" sz="2800" b="1" u="sng" dirty="0" smtClean="0">
                <a:solidFill>
                  <a:schemeClr val="tx1"/>
                </a:solidFill>
              </a:rPr>
              <a:t>6- Result  </a:t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Total project cost = 7314479   NIS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 Profit = 30%  from total cost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   Project duration 248 work day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5486400" cy="236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b="1" u="sng" dirty="0" smtClean="0">
                <a:solidFill>
                  <a:schemeClr val="tx1"/>
                </a:solidFill>
              </a:rPr>
              <a:t>Earned value analysis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490663" y="8215313"/>
          <a:ext cx="1397000" cy="177800"/>
        </p:xfrm>
        <a:graphic>
          <a:graphicData uri="http://schemas.openxmlformats.org/presentationml/2006/ole">
            <p:oleObj spid="_x0000_s29697" name="Equation" r:id="rId3" imgW="1396394" imgH="177723" progId="Equation.3">
              <p:embed/>
            </p:oleObj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85800" y="1752600"/>
          <a:ext cx="5430838" cy="711200"/>
        </p:xfrm>
        <a:graphic>
          <a:graphicData uri="http://schemas.openxmlformats.org/presentationml/2006/ole">
            <p:oleObj spid="_x0000_s29698" name="Equation" r:id="rId4" imgW="1422360" imgH="17748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752600" y="2590800"/>
            <a:ext cx="4547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= </a:t>
            </a:r>
            <a:r>
              <a:rPr lang="en-US" sz="3200" b="1" dirty="0"/>
              <a:t>7318479 - 8167433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-848954   NIS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CPI = BCWP / ACWP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= 7318479/8167433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=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0.89   &lt; 1 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sym typeface="Wingdings" pitchFamily="2" charset="2"/>
              </a:rPr>
              <a:t>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sym typeface="Wingdings" pitchFamily="2" charset="2"/>
              </a:rPr>
              <a:t>  over budget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6324600" cy="23622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Thank you </a:t>
            </a:r>
            <a:r>
              <a:rPr lang="en-US" sz="4000" b="1" u="sng" dirty="0" smtClean="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73914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Project Lifecycle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the beginning of the project to the end ,its go through steps such: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defining the project objectives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 Planning the work to achieve those objectives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3- performing the work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 monitoring and controlling all those steps carefully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5-closing the project after receiving product acceptance</a:t>
            </a:r>
            <a:r>
              <a:rPr lang="en-US" sz="3600" dirty="0" smtClean="0"/>
              <a:t>.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12" descr="guerilla_project_cycle_r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67818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Project management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Its the usage of knowledge, skills, and tools to manage a project from start to finish with the goal of meeting the project requirements, and its divided to main 9 issues which are :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41148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086600" cy="2362200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Managing scope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it </a:t>
            </a:r>
            <a:r>
              <a:rPr lang="en-US" sz="2800" dirty="0" smtClean="0">
                <a:solidFill>
                  <a:schemeClr val="tx1"/>
                </a:solidFill>
              </a:rPr>
              <a:t>includes the processes required to ensure that the project includes all the work required to complete the project successfully</a:t>
            </a:r>
            <a:r>
              <a:rPr lang="en-US" sz="2800" baseline="300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 Managing Time 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project schedule is the organization of all project activities by time and by their logical dependencies and each with a start date and a finish date.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6781800" cy="23622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3-Managing Cost : </a:t>
            </a:r>
            <a:r>
              <a:rPr lang="en-US" sz="2800" dirty="0" smtClean="0">
                <a:solidFill>
                  <a:schemeClr val="tx1"/>
                </a:solidFill>
              </a:rPr>
              <a:t>includes the processes involved in planning, estimating, budgeting, and controlling costs so that the project can be completed within the approved budget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dirty="0"/>
          </a:p>
        </p:txBody>
      </p:sp>
      <p:pic>
        <p:nvPicPr>
          <p:cNvPr id="5" name="صورة 8" descr="earned_value_gra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63246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4-Managing Human Resources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3100" dirty="0" smtClean="0">
                <a:solidFill>
                  <a:schemeClr val="tx1"/>
                </a:solidFill>
              </a:rPr>
              <a:t>processes required to coordinate the human resources on a project, such processes include those needed to plan, obtain, orient, assign, and release staff over the life of the project</a:t>
            </a:r>
            <a:r>
              <a:rPr lang="en-US" sz="2000" dirty="0" smtClean="0"/>
              <a:t>.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6" name="Picture 5" descr="F:\مشروع التخرج\project-management-h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62484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 Managing Risk : </a:t>
            </a:r>
            <a:r>
              <a:rPr lang="en-US" sz="3100" dirty="0" smtClean="0">
                <a:solidFill>
                  <a:schemeClr val="tx1"/>
                </a:solidFill>
              </a:rPr>
              <a:t>identification and treatment of these risks. Its objective is to add maximum sustainable value to all the activities of the organization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6-Managing Quality : </a:t>
            </a:r>
            <a:r>
              <a:rPr lang="en-US" sz="3100" dirty="0" smtClean="0">
                <a:solidFill>
                  <a:schemeClr val="tx1"/>
                </a:solidFill>
              </a:rPr>
              <a:t>"Quality" refers to the ability of product to satisfy both stated and implied needs requirements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4572001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255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Butterfly</vt:lpstr>
      <vt:lpstr>Equation</vt:lpstr>
      <vt:lpstr>An-Najah National University Civil Engineering Department Management engineering prepared by : Mariam Al-Qarow           Hala Harb              Amani Saleh Submitted to: Dr. Barraq Jumaa Welcome to our presentation  </vt:lpstr>
      <vt:lpstr>What is a Project?  is a work effort made over period of time to create a unique product, or a service. &amp; because it has a start and a finish, it is also called a temporary effort or endeavor.  </vt:lpstr>
      <vt:lpstr>* Project Lifecycle  from the beginning of the project to the end ,its go through steps such: 1- defining the project objectives 2- Planning the work to achieve those objectives  3- performing the work 4- monitoring and controlling all those steps carefully  5-closing the project after receiving product acceptance.   </vt:lpstr>
      <vt:lpstr>Slide 4</vt:lpstr>
      <vt:lpstr>* Project management   Its the usage of knowledge, skills, and tools to manage a project from start to finish with the goal of meeting the project requirements, and its divided to main 9 issues which are : </vt:lpstr>
      <vt:lpstr>1-Managing scope : it includes the processes required to ensure that the project includes all the work required to complete the project successfully   2- Managing Time : The project schedule is the organization of all project activities by time and by their logical dependencies and each with a start date and a finish date.     </vt:lpstr>
      <vt:lpstr>3-Managing Cost : includes the processes involved in planning, estimating, budgeting, and controlling costs so that the project can be completed within the approved budget    </vt:lpstr>
      <vt:lpstr>4-Managing Human Resources: processes required to coordinate the human resources on a project, such processes include those needed to plan, obtain, orient, assign, and release staff over the life of the project.     </vt:lpstr>
      <vt:lpstr>5- Managing Risk : identification and treatment of these risks. Its objective is to add maximum sustainable value to all the activities of the organization  6-Managing Quality : "Quality" refers to the ability of product to satisfy both stated and implied needs requirements  </vt:lpstr>
      <vt:lpstr>7-Managing Integration:   The need for integration in project management becomes evident in situations where individual processes interact, and the picture below samurais the whole process </vt:lpstr>
      <vt:lpstr>  8-Managing Communication : Any project requires good communications to manage day-to-day activities and ensure success of the project  9- Procurement managing: </vt:lpstr>
      <vt:lpstr> Case study  Part two  Short Description   al-moqata’a locates in Tulkarem city Total area of the building equal 4265.93 m2 and consist of five floor contain kitchen ,reception and dormitory.    </vt:lpstr>
      <vt:lpstr>Slide 13</vt:lpstr>
      <vt:lpstr>  Objective   The purpose of our study is to obtain the final cost, and duration for al-moqata’a  building  and information are shown below . </vt:lpstr>
      <vt:lpstr>1-WBS     </vt:lpstr>
      <vt:lpstr>2- Quantity and duration for each activity   Example:  internal plastering for the    (basement floor)   Qty. = 1700 m2  Duration =         Qty / productivity        ( 3 mason = 120 m2/d)    = 1700 / 120    =  13 day  </vt:lpstr>
      <vt:lpstr>3-Total cost </vt:lpstr>
      <vt:lpstr>       4- check design using sap   D.L= 0.5 ton/m2            L.L= 0.6 ton/m2   The design appear to be ok </vt:lpstr>
      <vt:lpstr>5- Analysis of the project      using primavera 6.1                                                   Calendar:  6day work/ week  </vt:lpstr>
      <vt:lpstr> 6- Result     Total project cost = 7314479   NIS     Profit = 30%  from total cost      Project duration 248 work day </vt:lpstr>
      <vt:lpstr>  Earned value analysis  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ahmed</cp:lastModifiedBy>
  <cp:revision>34</cp:revision>
  <dcterms:created xsi:type="dcterms:W3CDTF">2012-01-07T12:11:06Z</dcterms:created>
  <dcterms:modified xsi:type="dcterms:W3CDTF">2012-02-11T20:35:09Z</dcterms:modified>
</cp:coreProperties>
</file>