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88" autoAdjust="0"/>
    <p:restoredTop sz="94660"/>
  </p:normalViewPr>
  <p:slideViewPr>
    <p:cSldViewPr snapToGrid="0">
      <p:cViewPr>
        <p:scale>
          <a:sx n="81" d="100"/>
          <a:sy n="81" d="100"/>
        </p:scale>
        <p:origin x="-1020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322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1/19/2014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09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795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17649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54530" y="3765449"/>
            <a:ext cx="5449871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760799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6918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1/19/2014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2818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1/19/2014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4438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1025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832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474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982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1/19/2014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177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1/19/2014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739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1/19/2014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25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1/19/2014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768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1/19/2014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431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1/19/2014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963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73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66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1000"/>
                </a:schemeClr>
              </a:gs>
              <a:gs pos="75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8000"/>
                </a:schemeClr>
              </a:gs>
              <a:gs pos="72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smtClean="0"/>
              <a:t>1/19/2014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8500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4628" y="1383696"/>
            <a:ext cx="6620968" cy="2129498"/>
          </a:xfrm>
        </p:spPr>
        <p:txBody>
          <a:bodyPr/>
          <a:lstStyle/>
          <a:p>
            <a:r>
              <a:rPr lang="en-US" sz="2000" dirty="0" smtClean="0">
                <a:latin typeface="Adobe Garamond Pro Bold" panose="02020702060506020403" pitchFamily="18" charset="0"/>
              </a:rPr>
              <a:t>                 </a:t>
            </a:r>
            <a:r>
              <a:rPr lang="en-US" sz="2000" b="1" dirty="0" smtClean="0">
                <a:latin typeface="Adobe Garamond Pro Bold" panose="02020702060506020403" pitchFamily="18" charset="0"/>
              </a:rPr>
              <a:t>An </a:t>
            </a:r>
            <a:r>
              <a:rPr lang="en-US" sz="2000" b="1" dirty="0" err="1" smtClean="0">
                <a:latin typeface="Adobe Garamond Pro Bold" panose="02020702060506020403" pitchFamily="18" charset="0"/>
              </a:rPr>
              <a:t>Najah</a:t>
            </a:r>
            <a:r>
              <a:rPr lang="en-US" sz="2000" b="1" dirty="0" smtClean="0">
                <a:latin typeface="Adobe Garamond Pro Bold" panose="02020702060506020403" pitchFamily="18" charset="0"/>
              </a:rPr>
              <a:t> National university </a:t>
            </a:r>
            <a:br>
              <a:rPr lang="en-US" sz="2000" b="1" dirty="0" smtClean="0">
                <a:latin typeface="Adobe Garamond Pro Bold" panose="02020702060506020403" pitchFamily="18" charset="0"/>
              </a:rPr>
            </a:br>
            <a:r>
              <a:rPr lang="en-US" sz="2000" b="1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dobe Garamond Pro Bold" panose="02020702060506020403" pitchFamily="18" charset="0"/>
              </a:rPr>
              <a:t/>
            </a:r>
            <a:br>
              <a:rPr lang="en-US" sz="2000" b="1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dobe Garamond Pro Bold" panose="02020702060506020403" pitchFamily="18" charset="0"/>
              </a:rPr>
            </a:br>
            <a:r>
              <a:rPr lang="en-US" sz="4400" b="1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dobe Garamond Pro Bold" panose="02020702060506020403" pitchFamily="18" charset="0"/>
              </a:rPr>
              <a:t>  Graduation </a:t>
            </a:r>
            <a:r>
              <a:rPr lang="en-US" sz="4400" b="1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dobe Garamond Pro Bold" panose="02020702060506020403" pitchFamily="18" charset="0"/>
              </a:rPr>
              <a:t>Project </a:t>
            </a:r>
            <a:r>
              <a:rPr lang="en-US" sz="4400" b="1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dobe Garamond Pro Bold" panose="02020702060506020403" pitchFamily="18" charset="0"/>
              </a:rPr>
              <a:t/>
            </a:r>
            <a:br>
              <a:rPr lang="en-US" sz="4400" b="1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dobe Garamond Pro Bold" panose="02020702060506020403" pitchFamily="18" charset="0"/>
              </a:rPr>
            </a:br>
            <a:r>
              <a:rPr lang="en-US" sz="4400" b="1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dobe Garamond Pro Bold" panose="02020702060506020403" pitchFamily="18" charset="0"/>
              </a:rPr>
              <a:t>(</a:t>
            </a:r>
            <a:r>
              <a:rPr lang="en-US" sz="2800" b="1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dobe Garamond Pro Bold" panose="02020702060506020403" pitchFamily="18" charset="0"/>
              </a:rPr>
              <a:t>design and analysis of </a:t>
            </a:r>
            <a:r>
              <a:rPr lang="en-US" sz="2800" b="1" dirty="0" err="1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dobe Garamond Pro Bold" panose="02020702060506020403" pitchFamily="18" charset="0"/>
              </a:rPr>
              <a:t>alhyat</a:t>
            </a:r>
            <a:r>
              <a:rPr lang="en-US" sz="2800" b="1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dobe Garamond Pro Bold" panose="02020702060506020403" pitchFamily="18" charset="0"/>
              </a:rPr>
              <a:t> building</a:t>
            </a:r>
            <a:r>
              <a:rPr lang="en-US" sz="4400" b="1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dobe Garamond Pro Bold" panose="02020702060506020403" pitchFamily="18" charset="0"/>
              </a:rPr>
              <a:t>)</a:t>
            </a:r>
            <a:endParaRPr lang="en-US" sz="4400" b="1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Adobe Garamond Pro Bold" panose="020207020605060204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4879" y="3696726"/>
            <a:ext cx="6620968" cy="2891110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dobe Garamond Pro Bold" panose="02020702060506020403" pitchFamily="18" charset="0"/>
              </a:rPr>
              <a:t>Made by :</a:t>
            </a:r>
          </a:p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dobe Garamond Pro Bold" panose="02020702060506020403" pitchFamily="18" charset="0"/>
              </a:rPr>
              <a:t>     </a:t>
            </a:r>
            <a:r>
              <a:rPr lang="en-US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dobe Garamond Pro Bold" panose="02020702060506020403" pitchFamily="18" charset="0"/>
              </a:rPr>
              <a:t>Amjad</a:t>
            </a: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dobe Garamond Pro Bold" panose="02020702060506020403" pitchFamily="18" charset="0"/>
              </a:rPr>
              <a:t> </a:t>
            </a:r>
            <a:r>
              <a:rPr lang="en-US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dobe Garamond Pro Bold" panose="02020702060506020403" pitchFamily="18" charset="0"/>
              </a:rPr>
              <a:t>Janajreh</a:t>
            </a:r>
            <a:endParaRPr lang="en-US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Adobe Garamond Pro Bold" panose="02020702060506020403" pitchFamily="18" charset="0"/>
            </a:endParaRPr>
          </a:p>
          <a:p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dobe Garamond Pro Bold" panose="02020702060506020403" pitchFamily="18" charset="0"/>
              </a:rPr>
              <a:t>     </a:t>
            </a:r>
            <a:r>
              <a:rPr lang="en-US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dobe Garamond Pro Bold" panose="02020702060506020403" pitchFamily="18" charset="0"/>
              </a:rPr>
              <a:t>Husam</a:t>
            </a: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dobe Garamond Pro Bold" panose="02020702060506020403" pitchFamily="18" charset="0"/>
              </a:rPr>
              <a:t> Habaib</a:t>
            </a:r>
          </a:p>
          <a:p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dobe Garamond Pro Bold" panose="02020702060506020403" pitchFamily="18" charset="0"/>
              </a:rPr>
              <a:t>     Mohamed </a:t>
            </a:r>
            <a:r>
              <a:rPr lang="en-US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dobe Garamond Pro Bold" panose="02020702060506020403" pitchFamily="18" charset="0"/>
              </a:rPr>
              <a:t>Estati</a:t>
            </a:r>
            <a:endParaRPr lang="en-US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Adobe Garamond Pro Bold" panose="02020702060506020403" pitchFamily="18" charset="0"/>
            </a:endParaRPr>
          </a:p>
          <a:p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  <a:latin typeface="Adobe Garamond Pro Bold" panose="02020702060506020403" pitchFamily="18" charset="0"/>
            </a:endParaRPr>
          </a:p>
          <a:p>
            <a:r>
              <a:rPr lang="en-US" sz="1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dobe Garamond Pro Bold" panose="02020702060506020403" pitchFamily="18" charset="0"/>
              </a:rPr>
              <a:t>                             submitted </a:t>
            </a:r>
            <a:r>
              <a:rPr lang="en-US" sz="1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dobe Garamond Pro Bold" panose="02020702060506020403" pitchFamily="18" charset="0"/>
              </a:rPr>
              <a:t>to :     Dr.  </a:t>
            </a:r>
            <a:r>
              <a:rPr lang="en-US" sz="1400" b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Mahmoud </a:t>
            </a:r>
            <a:r>
              <a:rPr lang="en-US" sz="14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Dwaikat</a:t>
            </a:r>
            <a:r>
              <a:rPr lang="en-US" sz="1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025" y="449886"/>
            <a:ext cx="1029116" cy="10195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2617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936" y="452718"/>
            <a:ext cx="7010154" cy="1400530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  <a:latin typeface="Adobe Garamond Pro Bold" panose="02020702060506020403" pitchFamily="18" charset="0"/>
              </a:rPr>
              <a:t>Preliminary </a:t>
            </a:r>
            <a:r>
              <a:rPr lang="en-US" b="1" dirty="0">
                <a:solidFill>
                  <a:schemeClr val="accent1"/>
                </a:solidFill>
                <a:latin typeface="Adobe Garamond Pro Bold" panose="02020702060506020403" pitchFamily="18" charset="0"/>
              </a:rPr>
              <a:t>Design</a:t>
            </a:r>
            <a:r>
              <a:rPr lang="en-US" dirty="0">
                <a:solidFill>
                  <a:schemeClr val="accent1"/>
                </a:solidFill>
                <a:latin typeface="Adobe Garamond Pro Bold" panose="02020702060506020403" pitchFamily="18" charset="0"/>
              </a:rPr>
              <a:t> -Manual </a:t>
            </a:r>
            <a:r>
              <a:rPr lang="en-US" dirty="0" smtClean="0">
                <a:solidFill>
                  <a:schemeClr val="accent1"/>
                </a:solidFill>
                <a:latin typeface="Adobe Garamond Pro Bold" panose="02020702060506020403" pitchFamily="18" charset="0"/>
              </a:rPr>
              <a:t> calculation</a:t>
            </a:r>
            <a:endParaRPr lang="en-US" dirty="0">
              <a:solidFill>
                <a:schemeClr val="accent1"/>
              </a:solidFill>
              <a:latin typeface="Adobe Garamond Pro Bold" panose="020207020605060204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28436" y="2052925"/>
                <a:ext cx="6711654" cy="4195481"/>
              </a:xfrm>
            </p:spPr>
            <p:txBody>
              <a:bodyPr>
                <a:normAutofit lnSpcReduction="10000"/>
              </a:bodyPr>
              <a:lstStyle/>
              <a:p>
                <a:pPr marL="0" lvl="1" indent="0">
                  <a:buNone/>
                </a:pPr>
                <a:endParaRPr lang="en-US" sz="2800" b="1" dirty="0" smtClean="0"/>
              </a:p>
              <a:p>
                <a:pPr marL="0" lvl="1" indent="0">
                  <a:buNone/>
                </a:pPr>
                <a:endParaRPr lang="en-US" sz="2800" b="1" dirty="0" smtClean="0"/>
              </a:p>
              <a:p>
                <a:pPr marL="342900" lvl="1" indent="-342900"/>
                <a:r>
                  <a:rPr lang="en-US" b="1" dirty="0" smtClean="0"/>
                  <a:t>Slabs : </a:t>
                </a:r>
              </a:p>
              <a:p>
                <a:pPr marL="0" lvl="1" indent="0">
                  <a:buNone/>
                </a:pPr>
                <a:r>
                  <a:rPr lang="en-US" dirty="0" smtClean="0"/>
                  <a:t>h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𝐿𝑛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8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𝑓𝑦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1400</m:t>
                                </m:r>
                              </m:den>
                            </m:f>
                          </m:e>
                        </m: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36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den>
                    </m:f>
                  </m:oMath>
                </a14:m>
                <a:endParaRPr lang="en-US" dirty="0"/>
              </a:p>
              <a:p>
                <a:pPr marL="342900" lvl="1" indent="-342900"/>
                <a:endParaRPr lang="en-US" dirty="0" smtClean="0"/>
              </a:p>
              <a:p>
                <a:pPr marL="0" lvl="1" indent="0">
                  <a:buNone/>
                </a:pPr>
                <a:r>
                  <a:rPr lang="en-US" dirty="0" err="1" smtClean="0"/>
                  <a:t>h</a:t>
                </a:r>
                <a:r>
                  <a:rPr lang="en-US" baseline="-25000" dirty="0" err="1" smtClean="0"/>
                  <a:t>min</a:t>
                </a:r>
                <a:r>
                  <a:rPr lang="en-US" baseline="-25000" dirty="0" smtClean="0"/>
                  <a:t> </a:t>
                </a:r>
                <a:r>
                  <a:rPr lang="en-US" dirty="0"/>
                  <a:t>= .15m    so we will use h = .23 m </a:t>
                </a:r>
                <a:endParaRPr lang="en-US" dirty="0" smtClean="0"/>
              </a:p>
              <a:p>
                <a:pPr marL="0" lvl="0" indent="0">
                  <a:buNone/>
                </a:pPr>
                <a:r>
                  <a:rPr lang="en-US" dirty="0"/>
                  <a:t>slab own weight for one unit </a:t>
                </a:r>
              </a:p>
              <a:p>
                <a:pPr marL="0" indent="0">
                  <a:buNone/>
                </a:pPr>
                <a:r>
                  <a:rPr lang="en-US" dirty="0"/>
                  <a:t>D.L=own weight + SDL</a:t>
                </a:r>
              </a:p>
              <a:p>
                <a:pPr marL="0" indent="0">
                  <a:buNone/>
                </a:pPr>
                <a:r>
                  <a:rPr lang="en-US" dirty="0"/>
                  <a:t>D.L </a:t>
                </a:r>
                <a:r>
                  <a:rPr lang="en-US" dirty="0" smtClean="0"/>
                  <a:t>= </a:t>
                </a:r>
                <a:r>
                  <a:rPr lang="en-US" dirty="0"/>
                  <a:t>8.18 KN/m</a:t>
                </a:r>
                <a:r>
                  <a:rPr lang="en-US" baseline="30000" dirty="0"/>
                  <a:t>2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8436" y="2052925"/>
                <a:ext cx="6711654" cy="4195481"/>
              </a:xfrm>
              <a:blipFill rotWithShape="0">
                <a:blip r:embed="rId2"/>
                <a:stretch>
                  <a:fillRect l="-9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C:\Users\Husam7abaib\Desktop\slab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809" y="2500751"/>
            <a:ext cx="3938155" cy="37476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sp>
        <p:nvSpPr>
          <p:cNvPr id="5" name="Rounded Rectangle 4"/>
          <p:cNvSpPr/>
          <p:nvPr/>
        </p:nvSpPr>
        <p:spPr>
          <a:xfrm>
            <a:off x="745308" y="2075328"/>
            <a:ext cx="3733174" cy="751000"/>
          </a:xfrm>
          <a:prstGeom prst="round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Structural Elements </a:t>
            </a:r>
            <a:r>
              <a:rPr lang="en-US" dirty="0" smtClean="0"/>
              <a:t>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79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78813" y="622365"/>
            <a:ext cx="4087209" cy="3970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Wu = 1.2 * D.L + 1.6*L.L = 13.02 KN/m</a:t>
            </a:r>
            <a:r>
              <a:rPr lang="en-US" baseline="30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  <a:endParaRPr lang="en-US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8813" y="1276993"/>
            <a:ext cx="3855543" cy="566309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2800" b="1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Flexural </a:t>
            </a:r>
            <a:r>
              <a:rPr lang="en-US" sz="28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design of slab:</a:t>
            </a:r>
            <a:endParaRPr lang="en-US" sz="28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</p:txBody>
      </p:sp>
      <p:pic>
        <p:nvPicPr>
          <p:cNvPr id="6" name="Picture 5" descr="C:\Users\Husam7abaib\Desktop\frame1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494" y="2348779"/>
            <a:ext cx="6501306" cy="33973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sp>
        <p:nvSpPr>
          <p:cNvPr id="7" name="Rectangle 6"/>
          <p:cNvSpPr/>
          <p:nvPr/>
        </p:nvSpPr>
        <p:spPr>
          <a:xfrm>
            <a:off x="678813" y="6101353"/>
            <a:ext cx="27430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Frame 1 on the edge beam.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065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Husam7abaib\Desktop\C.S &amp; M.S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94" y="278617"/>
            <a:ext cx="6147435" cy="3143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sp>
        <p:nvSpPr>
          <p:cNvPr id="3" name="Rectangle 2"/>
          <p:cNvSpPr/>
          <p:nvPr/>
        </p:nvSpPr>
        <p:spPr>
          <a:xfrm>
            <a:off x="594272" y="3429000"/>
            <a:ext cx="4572000" cy="154196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  <a:tabLst>
                <a:tab pos="1181100" algn="l"/>
              </a:tabLst>
            </a:pP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endParaRPr lang="en-US" dirty="0">
              <a:latin typeface="Times New Roman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en-US" dirty="0" smtClean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Determine 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</a:t>
            </a:r>
            <a:r>
              <a:rPr lang="en-US" baseline="-25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0</a:t>
            </a:r>
            <a:endParaRPr lang="en-US" dirty="0">
              <a:latin typeface="Times New Roman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Wu 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</a:t>
            </a:r>
            <a:r>
              <a:rPr lang="en-US" baseline="-25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L</a:t>
            </a:r>
            <a:r>
              <a:rPr lang="en-US" baseline="-25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n1</a:t>
            </a:r>
            <a:r>
              <a:rPr lang="en-US" baseline="30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 8 </a:t>
            </a:r>
            <a:r>
              <a:rPr lang="en-US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= 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498 </a:t>
            </a:r>
            <a:r>
              <a:rPr lang="en-US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KN.m</a:t>
            </a:r>
            <a:endParaRPr lang="en-US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</p:txBody>
      </p:sp>
      <p:pic>
        <p:nvPicPr>
          <p:cNvPr id="4" name="Picture 3" descr="C:\Users\Husam7abaib\Desktop\12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381" y="3938155"/>
            <a:ext cx="5138737" cy="27752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sp>
        <p:nvSpPr>
          <p:cNvPr id="5" name="Rectangle 4"/>
          <p:cNvSpPr/>
          <p:nvPr/>
        </p:nvSpPr>
        <p:spPr>
          <a:xfrm>
            <a:off x="594272" y="5472844"/>
            <a:ext cx="19992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B.M.D. on frame 1.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94272" y="3568823"/>
            <a:ext cx="29482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C.S &amp; M.S on the edge beam.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162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Husam7abaib\Desktop\123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99" y="416935"/>
            <a:ext cx="5476875" cy="26691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sp>
        <p:nvSpPr>
          <p:cNvPr id="3" name="Rectangle 2"/>
          <p:cNvSpPr/>
          <p:nvPr/>
        </p:nvSpPr>
        <p:spPr>
          <a:xfrm>
            <a:off x="6480733" y="1786147"/>
            <a:ext cx="1627369" cy="3970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B.M.D. on C.S.</a:t>
            </a:r>
            <a:endParaRPr lang="en-US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80733" y="4148343"/>
            <a:ext cx="16786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B.M.D. on 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M.S.</a:t>
            </a:r>
            <a:endParaRPr lang="en-US" dirty="0"/>
          </a:p>
        </p:txBody>
      </p:sp>
      <p:pic>
        <p:nvPicPr>
          <p:cNvPr id="7" name="Picture 6" descr="C:\Users\Husam7abaib\Desktop\15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99" y="3491346"/>
            <a:ext cx="5486400" cy="28678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87292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0118" y="693169"/>
            <a:ext cx="6884670" cy="523220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R="0" lvl="1">
              <a:spcBef>
                <a:spcPts val="2000"/>
              </a:spcBef>
              <a:spcAft>
                <a:spcPts val="200"/>
              </a:spcAft>
              <a:buClr>
                <a:srgbClr val="0F6FC6"/>
              </a:buClr>
              <a:buSzPts val="1800"/>
            </a:pPr>
            <a:r>
              <a:rPr lang="en-US" sz="2800" b="1" kern="0" dirty="0" smtClean="0">
                <a:latin typeface="Adobe Garamond Pro Bold" panose="020207020605060204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Preliminary </a:t>
            </a:r>
            <a:r>
              <a:rPr lang="en-US" sz="2800" b="1" kern="0" dirty="0">
                <a:latin typeface="Adobe Garamond Pro Bold" panose="020207020605060204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analysis and design of beams</a:t>
            </a:r>
          </a:p>
        </p:txBody>
      </p:sp>
      <p:pic>
        <p:nvPicPr>
          <p:cNvPr id="3" name="Picture 2" descr="C:\Users\Husam7abaib\Desktop\beams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18" y="1709077"/>
            <a:ext cx="6884670" cy="3714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sp>
        <p:nvSpPr>
          <p:cNvPr id="4" name="Rectangle 3"/>
          <p:cNvSpPr/>
          <p:nvPr/>
        </p:nvSpPr>
        <p:spPr>
          <a:xfrm>
            <a:off x="788674" y="5916515"/>
            <a:ext cx="1428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dobe Garamond Pro Bold" panose="02020702060506020403" pitchFamily="18" charset="0"/>
                <a:ea typeface="Times New Roman" panose="02020603050405020304" pitchFamily="18" charset="0"/>
              </a:rPr>
              <a:t>Beams plane.</a:t>
            </a:r>
            <a:endParaRPr lang="en-US" dirty="0">
              <a:latin typeface="Adobe Garamond Pro Bold" panose="02020702060506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4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8934" y="532307"/>
            <a:ext cx="2308645" cy="523220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Beam 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Design: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58934" y="1582964"/>
                <a:ext cx="3690328" cy="4916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L</m:t>
                        </m:r>
                      </m:num>
                      <m:den>
                        <m:r>
                          <a:rPr lang="en-US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18</m:t>
                        </m:r>
                        <m:r>
                          <a:rPr lang="en-US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934" y="1582964"/>
                <a:ext cx="3690328" cy="491673"/>
              </a:xfrm>
              <a:prstGeom prst="rect">
                <a:avLst/>
              </a:prstGeom>
              <a:blipFill rotWithShape="1">
                <a:blip r:embed="rId2"/>
                <a:stretch>
                  <a:fillRect l="-1322"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51479" y="2099076"/>
                <a:ext cx="4572000" cy="91121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10000"/>
                  </a:lnSpc>
                  <a:spcAft>
                    <a:spcPts val="60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h 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=(</m:t>
                    </m:r>
                    <m:f>
                      <m:fPr>
                        <m:ctrlPr>
                          <a:rPr lang="en-US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num>
                      <m:den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18</m:t>
                        </m:r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en-US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=.32 m  </a:t>
                </a:r>
                <a:endParaRPr lang="en-US" sz="14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110000"/>
                  </a:lnSpc>
                  <a:spcAft>
                    <a:spcPts val="600"/>
                  </a:spcAft>
                </a:pP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Use h = 0.50 </a:t>
                </a:r>
                <a:r>
                  <a:rPr lang="en-US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                 b=0.30m </a:t>
                </a:r>
                <a:endParaRPr lang="en-US" sz="14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479" y="2099076"/>
                <a:ext cx="4572000" cy="911211"/>
              </a:xfrm>
              <a:prstGeom prst="rect">
                <a:avLst/>
              </a:prstGeom>
              <a:blipFill rotWithShape="1">
                <a:blip r:embed="rId3"/>
                <a:stretch>
                  <a:fillRect l="-1067"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58934" y="3181988"/>
                <a:ext cx="435709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Wu</a:t>
                </a:r>
                <a:r>
                  <a:rPr lang="en-US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beam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1.2*D.L +1.6 L.L=</a:t>
                </a:r>
                <a14:m>
                  <m:oMath xmlns:m="http://schemas.openxmlformats.org/officeDocument/2006/math">
                    <m:r>
                      <a:rPr lang="en-US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40</m:t>
                    </m:r>
                    <m:r>
                      <a:rPr lang="en-US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74</m:t>
                    </m:r>
                    <m:r>
                      <m:rPr>
                        <m:sty m:val="p"/>
                      </m:rPr>
                      <a:rPr lang="en-US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KN</m:t>
                    </m:r>
                    <m:r>
                      <a:rPr lang="en-US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m</m:t>
                    </m:r>
                    <m:r>
                      <a:rPr lang="en-US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^</m:t>
                    </m:r>
                    <m:r>
                      <a:rPr lang="en-US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934" y="3181988"/>
                <a:ext cx="4357090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119"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C:\Users\Husam7abaib\Desktop\1234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401" y="1582964"/>
            <a:ext cx="3449442" cy="22207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sp>
        <p:nvSpPr>
          <p:cNvPr id="8" name="Rectangle 7"/>
          <p:cNvSpPr/>
          <p:nvPr/>
        </p:nvSpPr>
        <p:spPr>
          <a:xfrm>
            <a:off x="5878719" y="4034043"/>
            <a:ext cx="20185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B.M.D. on 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beam 10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68923" y="3723020"/>
            <a:ext cx="4845478" cy="2474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  <a:tabLst>
                <a:tab pos="4740910" algn="l"/>
              </a:tabLst>
            </a:pPr>
            <a:r>
              <a:rPr lang="en-US" u="sng" dirty="0"/>
              <a:t>For maximum negative moment M = 178.09 </a:t>
            </a:r>
            <a:r>
              <a:rPr lang="en-US" u="sng" dirty="0" err="1"/>
              <a:t>KN.m</a:t>
            </a:r>
            <a:r>
              <a:rPr lang="en-US" u="sng" dirty="0"/>
              <a:t> on the face of the </a:t>
            </a:r>
            <a:r>
              <a:rPr lang="en-US" u="sng" dirty="0" smtClean="0"/>
              <a:t>support:</a:t>
            </a:r>
            <a:endParaRPr lang="en-US" dirty="0" smtClean="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  <a:tabLst>
                <a:tab pos="4740910" algn="l"/>
              </a:tabLst>
            </a:pP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ρ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= 0.0044</a:t>
            </a:r>
            <a:endParaRPr lang="en-US" sz="14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  <a:tabLst>
                <a:tab pos="4740910" algn="l"/>
              </a:tabLs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As = ρ *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b*d</a:t>
            </a:r>
          </a:p>
          <a:p>
            <a:pPr>
              <a:lnSpc>
                <a:spcPct val="110000"/>
              </a:lnSpc>
              <a:spcAft>
                <a:spcPts val="600"/>
              </a:spcAft>
              <a:tabLst>
                <a:tab pos="4740910" algn="l"/>
              </a:tabLst>
            </a:pP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  <a:tabLst>
                <a:tab pos="4740910" algn="l"/>
              </a:tabLst>
            </a:pP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As=</a:t>
            </a:r>
            <a:r>
              <a:rPr lang="en-US" sz="1400" dirty="0"/>
              <a:t>562 mm</a:t>
            </a:r>
            <a:r>
              <a:rPr lang="en-US" sz="1400" baseline="30000" dirty="0"/>
              <a:t>2</a:t>
            </a:r>
            <a:endParaRPr lang="en-US" sz="1400" dirty="0"/>
          </a:p>
          <a:p>
            <a:pPr>
              <a:lnSpc>
                <a:spcPct val="110000"/>
              </a:lnSpc>
              <a:spcAft>
                <a:spcPts val="600"/>
              </a:spcAft>
              <a:tabLst>
                <a:tab pos="4740910" algn="l"/>
              </a:tabLst>
            </a:pPr>
            <a:endParaRPr lang="en-US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45381" y="4583296"/>
            <a:ext cx="4613734" cy="15419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  <a:tabLst>
                <a:tab pos="4740910" algn="l"/>
              </a:tabLst>
            </a:pP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   </a:t>
            </a:r>
          </a:p>
          <a:p>
            <a:pPr>
              <a:lnSpc>
                <a:spcPct val="110000"/>
              </a:lnSpc>
              <a:spcAft>
                <a:spcPts val="600"/>
              </a:spcAft>
              <a:tabLst>
                <a:tab pos="4740910" algn="l"/>
              </a:tabLst>
            </a:pP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As </a:t>
            </a:r>
            <a:r>
              <a:rPr lang="en-US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min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=495 mm</a:t>
            </a:r>
            <a:r>
              <a:rPr lang="en-US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endParaRPr lang="en-US" sz="14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  <a:tabLst>
                <a:tab pos="4807585" algn="l"/>
              </a:tabLs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As &gt;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As</a:t>
            </a:r>
            <a:r>
              <a:rPr lang="en-US" baseline="-250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min</a:t>
            </a:r>
            <a:endParaRPr lang="en-US" sz="14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  <a:tabLst>
                <a:tab pos="4807585" algn="l"/>
              </a:tabLs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Use 6Φ12</a:t>
            </a:r>
            <a:endParaRPr lang="en-US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395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8258" y="584261"/>
            <a:ext cx="36679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For maximum positive M= 96 KN/m: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18258" y="1138125"/>
            <a:ext cx="4572000" cy="223753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  <a:tabLst>
                <a:tab pos="4740910" algn="l"/>
              </a:tabLs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ρ = 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0.0023                </a:t>
            </a:r>
          </a:p>
          <a:p>
            <a:pPr>
              <a:lnSpc>
                <a:spcPct val="110000"/>
              </a:lnSpc>
              <a:spcAft>
                <a:spcPts val="600"/>
              </a:spcAft>
              <a:tabLst>
                <a:tab pos="4740910" algn="l"/>
              </a:tabLst>
            </a:pP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As = ρ *b*d      As=</a:t>
            </a:r>
            <a:r>
              <a:rPr lang="en-US" dirty="0" smtClean="0"/>
              <a:t>297 </a:t>
            </a:r>
            <a:r>
              <a:rPr lang="en-US" dirty="0"/>
              <a:t>mm</a:t>
            </a:r>
            <a:r>
              <a:rPr lang="en-US" baseline="30000" dirty="0"/>
              <a:t>2</a:t>
            </a:r>
            <a:endParaRPr lang="en-US" dirty="0" smtClean="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  <a:tabLst>
                <a:tab pos="4740910" algn="l"/>
              </a:tabLs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As </a:t>
            </a:r>
            <a:r>
              <a:rPr lang="en-US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min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=495 mm</a:t>
            </a:r>
            <a:r>
              <a:rPr lang="en-US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  <a:tabLst>
                <a:tab pos="4740910" algn="l"/>
              </a:tabLs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As &lt;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As</a:t>
            </a:r>
            <a:r>
              <a:rPr lang="en-US" baseline="-25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min</a:t>
            </a:r>
            <a:r>
              <a:rPr lang="en-US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      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Use 6Φ12</a:t>
            </a:r>
            <a:endParaRPr lang="en-US" dirty="0"/>
          </a:p>
          <a:p>
            <a:pPr>
              <a:lnSpc>
                <a:spcPct val="110000"/>
              </a:lnSpc>
              <a:spcAft>
                <a:spcPts val="600"/>
              </a:spcAft>
              <a:tabLst>
                <a:tab pos="4740910" algn="l"/>
              </a:tabLst>
            </a:pPr>
            <a:r>
              <a:rPr lang="en-US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 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  <a:tabLst>
                <a:tab pos="4740910" algn="l"/>
              </a:tabLst>
            </a:pPr>
            <a:endParaRPr lang="en-US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18258" y="3027565"/>
            <a:ext cx="6395606" cy="972935"/>
          </a:xfrm>
          <a:prstGeom prst="round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2800" b="1" dirty="0"/>
              <a:t>Preliminary analysis and design of columns.</a:t>
            </a:r>
          </a:p>
        </p:txBody>
      </p:sp>
      <p:sp>
        <p:nvSpPr>
          <p:cNvPr id="9" name="Rectangle 8"/>
          <p:cNvSpPr/>
          <p:nvPr/>
        </p:nvSpPr>
        <p:spPr>
          <a:xfrm>
            <a:off x="-280554" y="4438892"/>
            <a:ext cx="29769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2">
              <a:spcBef>
                <a:spcPts val="800"/>
              </a:spcBef>
              <a:spcAft>
                <a:spcPts val="0"/>
              </a:spcAft>
            </a:pPr>
            <a:r>
              <a:rPr lang="en-US" b="1" dirty="0">
                <a:latin typeface="Adobe Garamond Pro Bold" panose="020207020605060204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Load computation:</a:t>
            </a:r>
            <a:endParaRPr lang="en-US" b="1" dirty="0">
              <a:effectLst/>
              <a:latin typeface="Adobe Garamond Pro Bold" panose="020207020605060204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618258" y="4951215"/>
                <a:ext cx="4572000" cy="154196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10000"/>
                  </a:lnSpc>
                  <a:spcAft>
                    <a:spcPts val="600"/>
                  </a:spcAft>
                </a:pPr>
                <a:r>
                  <a:rPr lang="en-US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Tributary</a:t>
                </a:r>
                <a:r>
                  <a:rPr lang="en-US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area equal for C3 =16.14</a:t>
                </a:r>
                <a:endParaRPr lang="en-US" sz="14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110000"/>
                  </a:lnSpc>
                  <a:spcAft>
                    <a:spcPts val="600"/>
                  </a:spcAft>
                </a:pPr>
                <a:r>
                  <a:rPr lang="ar-JO" b="1" dirty="0">
                    <a:solidFill>
                      <a:srgbClr val="82B0E4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US" sz="14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110000"/>
                  </a:lnSpc>
                  <a:spcAft>
                    <a:spcPts val="600"/>
                  </a:spcAft>
                </a:pPr>
                <a:r>
                  <a:rPr lang="en-US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Pu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=1.2*Dl+1.6*L.L</a:t>
                </a:r>
                <a:endParaRPr lang="en-US" sz="14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110000"/>
                  </a:lnSpc>
                  <a:spcAft>
                    <a:spcPts val="600"/>
                  </a:spcAft>
                  <a:tabLst>
                    <a:tab pos="2011045" algn="l"/>
                    <a:tab pos="5544820" algn="r"/>
                  </a:tabLst>
                </a:pP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►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 </m:t>
                    </m:r>
                    <m:r>
                      <a:rPr lang="en-US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𝑃𝑢</m:t>
                    </m:r>
                    <m:r>
                      <a:rPr lang="en-US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1194.57 KN</a:t>
                </a:r>
                <a:endParaRPr lang="en-US" sz="14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258" y="4951215"/>
                <a:ext cx="4572000" cy="1541961"/>
              </a:xfrm>
              <a:prstGeom prst="rect">
                <a:avLst/>
              </a:prstGeom>
              <a:blipFill rotWithShape="0">
                <a:blip r:embed="rId2"/>
                <a:stretch>
                  <a:fillRect l="-1200" t="-1581" b="-39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0425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6462495"/>
              </p:ext>
            </p:extLst>
          </p:nvPr>
        </p:nvGraphicFramePr>
        <p:xfrm>
          <a:off x="658322" y="413047"/>
          <a:ext cx="5493096" cy="5398008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  <a:tableStyleId>{5C22544A-7EE6-4342-B048-85BDC9FD1C3A}</a:tableStyleId>
              </a:tblPr>
              <a:tblGrid>
                <a:gridCol w="1095451"/>
                <a:gridCol w="1328023"/>
                <a:gridCol w="564916"/>
                <a:gridCol w="1255218"/>
                <a:gridCol w="1249488"/>
              </a:tblGrid>
              <a:tr h="107950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en-US" sz="14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Axial Load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DIMENSIONS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ø16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Column ID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</a:rPr>
                        <a:t>Pu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</a:rPr>
                        <a:t>b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</a:rPr>
                        <a:t>used Depth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</a:rPr>
                        <a:t>used No of bars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C1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688.39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250.00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</a:rPr>
                        <a:t>200.00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</a:rPr>
                        <a:t>4.00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C2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1364.07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250.00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400.00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</a:rPr>
                        <a:t>6.00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C3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1630.60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250.00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460.00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</a:rPr>
                        <a:t>6.00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C4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</a:rPr>
                        <a:t>1630.60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250.00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460.00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</a:rPr>
                        <a:t>6.00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C5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</a:rPr>
                        <a:t>663.80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</a:rPr>
                        <a:t>250.00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200.00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</a:rPr>
                        <a:t>4.00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C6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</a:rPr>
                        <a:t>452.34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</a:rPr>
                        <a:t>250.00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200.00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4.00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C7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</a:rPr>
                        <a:t>1007.05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</a:rPr>
                        <a:t>250.00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400.00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6.00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C8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</a:rPr>
                        <a:t>1363.08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</a:rPr>
                        <a:t>250.00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400.00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6.00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C9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</a:rPr>
                        <a:t>1429.96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</a:rPr>
                        <a:t>250.00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</a:rPr>
                        <a:t>400.00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6.00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C10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</a:rPr>
                        <a:t>3808.11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</a:rPr>
                        <a:t>250.00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</a:rPr>
                        <a:t>1100.00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14.00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6259877" y="2568924"/>
            <a:ext cx="28841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Columns groups in all floors.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16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Husam7abaib\Desktop\columns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21" y="194620"/>
            <a:ext cx="6468341" cy="39355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sp>
        <p:nvSpPr>
          <p:cNvPr id="3" name="Rectangle 2"/>
          <p:cNvSpPr/>
          <p:nvPr/>
        </p:nvSpPr>
        <p:spPr>
          <a:xfrm>
            <a:off x="6945962" y="1765367"/>
            <a:ext cx="2198038" cy="3970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0000"/>
              </a:lnSpc>
              <a:spcAft>
                <a:spcPts val="60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Columns distribution.</a:t>
            </a:r>
            <a:endParaRPr lang="en-US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79318" y="4894118"/>
            <a:ext cx="3034146" cy="415637"/>
          </a:xfrm>
          <a:prstGeom prst="round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Flexural Design 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731987" y="5533999"/>
                <a:ext cx="3674724" cy="16806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Choose Column Type: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Assuming 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zero moment on column</a:t>
                </a:r>
                <a:r>
                  <a:rPr lang="en-US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;</a:t>
                </a:r>
              </a:p>
              <a:p>
                <a:pPr>
                  <a:lnSpc>
                    <a:spcPct val="110000"/>
                  </a:lnSpc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=√(</m:t>
                    </m:r>
                    <m:f>
                      <m:fPr>
                        <m:ctrlPr>
                          <a:rPr lang="en-US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𝐼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                                       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𝐾𝐿𝑢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den>
                    </m:f>
                  </m:oMath>
                </a14:m>
                <a:r>
                  <a:rPr lang="en-US" dirty="0"/>
                  <a:t> =</a:t>
                </a:r>
                <a:endParaRPr lang="en-US" sz="1400" dirty="0"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110000"/>
                  </a:lnSpc>
                </a:pPr>
                <a:endParaRPr lang="en-US" dirty="0"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110000"/>
                  </a:lnSpc>
                </a:pPr>
                <a:endParaRPr lang="en-US" sz="14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987" y="5533999"/>
                <a:ext cx="3674724" cy="1680653"/>
              </a:xfrm>
              <a:prstGeom prst="rect">
                <a:avLst/>
              </a:prstGeom>
              <a:blipFill rotWithShape="1">
                <a:blip r:embed="rId3"/>
                <a:stretch>
                  <a:fillRect l="-1327" t="-1449" r="-663" b="-1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5145737" y="5595626"/>
            <a:ext cx="4572000" cy="104028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endParaRPr lang="en-US" dirty="0" smtClean="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=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28.76 &lt; 34   </a:t>
            </a:r>
            <a:endParaRPr lang="en-US" sz="14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► 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so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short column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31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1891" y="587408"/>
            <a:ext cx="4572000" cy="7509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b="1" dirty="0" smtClean="0">
                <a:latin typeface="Adobe Garamond Pro Bold" panose="020207020605060204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• Design </a:t>
            </a:r>
            <a:r>
              <a:rPr lang="en-US" b="1" dirty="0">
                <a:latin typeface="Adobe Garamond Pro Bold" panose="020207020605060204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example C3 is chosen:</a:t>
            </a:r>
          </a:p>
          <a:p>
            <a:r>
              <a:rPr lang="en-US" dirty="0" err="1">
                <a:latin typeface="Adobe Garamond Pro Bold" panose="02020702060506020403" pitchFamily="18" charset="0"/>
              </a:rPr>
              <a:t>ɸP</a:t>
            </a:r>
            <a:r>
              <a:rPr lang="en-US" baseline="-25000" dirty="0" err="1">
                <a:latin typeface="Adobe Garamond Pro Bold" panose="02020702060506020403" pitchFamily="18" charset="0"/>
              </a:rPr>
              <a:t>n</a:t>
            </a:r>
            <a:r>
              <a:rPr lang="en-US" dirty="0">
                <a:latin typeface="Adobe Garamond Pro Bold" panose="02020702060506020403" pitchFamily="18" charset="0"/>
              </a:rPr>
              <a:t> = ɸ*λ*(0.85*</a:t>
            </a:r>
            <a:r>
              <a:rPr lang="en-US" dirty="0" err="1">
                <a:latin typeface="Adobe Garamond Pro Bold" panose="02020702060506020403" pitchFamily="18" charset="0"/>
              </a:rPr>
              <a:t>f'c</a:t>
            </a:r>
            <a:r>
              <a:rPr lang="en-US" dirty="0">
                <a:latin typeface="Adobe Garamond Pro Bold" panose="02020702060506020403" pitchFamily="18" charset="0"/>
              </a:rPr>
              <a:t>*(A</a:t>
            </a:r>
            <a:r>
              <a:rPr lang="en-US" baseline="-25000" dirty="0">
                <a:latin typeface="Adobe Garamond Pro Bold" panose="02020702060506020403" pitchFamily="18" charset="0"/>
              </a:rPr>
              <a:t>g</a:t>
            </a:r>
            <a:r>
              <a:rPr lang="en-US" dirty="0">
                <a:latin typeface="Adobe Garamond Pro Bold" panose="02020702060506020403" pitchFamily="18" charset="0"/>
              </a:rPr>
              <a:t>-A</a:t>
            </a:r>
            <a:r>
              <a:rPr lang="en-US" baseline="-25000" dirty="0">
                <a:latin typeface="Adobe Garamond Pro Bold" panose="02020702060506020403" pitchFamily="18" charset="0"/>
              </a:rPr>
              <a:t>s</a:t>
            </a:r>
            <a:r>
              <a:rPr lang="en-US" dirty="0">
                <a:latin typeface="Adobe Garamond Pro Bold" panose="02020702060506020403" pitchFamily="18" charset="0"/>
              </a:rPr>
              <a:t>) + </a:t>
            </a:r>
            <a:r>
              <a:rPr lang="en-US" dirty="0" err="1">
                <a:latin typeface="Adobe Garamond Pro Bold" panose="02020702060506020403" pitchFamily="18" charset="0"/>
              </a:rPr>
              <a:t>F</a:t>
            </a:r>
            <a:r>
              <a:rPr lang="en-US" baseline="-25000" dirty="0" err="1">
                <a:latin typeface="Adobe Garamond Pro Bold" panose="02020702060506020403" pitchFamily="18" charset="0"/>
              </a:rPr>
              <a:t>y</a:t>
            </a:r>
            <a:r>
              <a:rPr lang="en-US" dirty="0">
                <a:latin typeface="Adobe Garamond Pro Bold" panose="02020702060506020403" pitchFamily="18" charset="0"/>
              </a:rPr>
              <a:t>*A</a:t>
            </a:r>
            <a:r>
              <a:rPr lang="en-US" baseline="-25000" dirty="0">
                <a:latin typeface="Adobe Garamond Pro Bold" panose="02020702060506020403" pitchFamily="18" charset="0"/>
              </a:rPr>
              <a:t>s</a:t>
            </a:r>
            <a:r>
              <a:rPr lang="en-US" dirty="0">
                <a:latin typeface="Adobe Garamond Pro Bold" panose="02020702060506020403" pitchFamily="18" charset="0"/>
              </a:rPr>
              <a:t>)       </a:t>
            </a:r>
          </a:p>
        </p:txBody>
      </p:sp>
      <p:sp>
        <p:nvSpPr>
          <p:cNvPr id="3" name="Rectangle 2"/>
          <p:cNvSpPr/>
          <p:nvPr/>
        </p:nvSpPr>
        <p:spPr>
          <a:xfrm>
            <a:off x="581891" y="1647282"/>
            <a:ext cx="4572000" cy="140961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dirty="0">
                <a:latin typeface="Adobe Garamond Pro Bold" panose="020207020605060204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As = ρ * Ag 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dirty="0">
                <a:latin typeface="Adobe Garamond Pro Bold" panose="020207020605060204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  = 0.01 </a:t>
            </a:r>
            <a:r>
              <a:rPr lang="en-US" dirty="0" smtClean="0">
                <a:latin typeface="Adobe Garamond Pro Bold" panose="020207020605060204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Ag</a:t>
            </a:r>
          </a:p>
          <a:p>
            <a:r>
              <a:rPr lang="en-US" dirty="0">
                <a:latin typeface="Adobe Garamond Pro Bold" panose="02020702060506020403" pitchFamily="18" charset="0"/>
              </a:rPr>
              <a:t>Ag = 113000.69 mm</a:t>
            </a:r>
            <a:r>
              <a:rPr lang="en-US" baseline="30000" dirty="0">
                <a:latin typeface="Adobe Garamond Pro Bold" panose="02020702060506020403" pitchFamily="18" charset="0"/>
              </a:rPr>
              <a:t>2</a:t>
            </a:r>
            <a:endParaRPr lang="en-US" dirty="0">
              <a:latin typeface="Adobe Garamond Pro Bold" panose="02020702060506020403" pitchFamily="18" charset="0"/>
            </a:endParaRPr>
          </a:p>
          <a:p>
            <a:r>
              <a:rPr lang="en-US" dirty="0">
                <a:latin typeface="Adobe Garamond Pro Bold" panose="02020702060506020403" pitchFamily="18" charset="0"/>
              </a:rPr>
              <a:t>Assume width = 250 mm </a:t>
            </a:r>
            <a:endParaRPr lang="en-US" dirty="0">
              <a:effectLst/>
              <a:latin typeface="Adobe Garamond Pro Bold" panose="02020702060506020403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1891" y="3139582"/>
            <a:ext cx="3038011" cy="10807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  <a:tabLst>
                <a:tab pos="4653280" algn="l"/>
              </a:tabLst>
            </a:pPr>
            <a:r>
              <a:rPr lang="en-US" dirty="0">
                <a:latin typeface="Adobe Garamond Pro Bold" panose="020207020605060204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Depth = Ag / width </a:t>
            </a:r>
            <a:r>
              <a:rPr lang="en-US" dirty="0" smtClean="0">
                <a:latin typeface="Adobe Garamond Pro Bold" panose="020207020605060204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= </a:t>
            </a:r>
            <a:r>
              <a:rPr lang="en-US" dirty="0">
                <a:latin typeface="Adobe Garamond Pro Bold" panose="020207020605060204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452 </a:t>
            </a:r>
            <a:r>
              <a:rPr lang="en-US" dirty="0" smtClean="0">
                <a:latin typeface="Adobe Garamond Pro Bold" panose="020207020605060204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mm</a:t>
            </a:r>
          </a:p>
          <a:p>
            <a:pPr>
              <a:lnSpc>
                <a:spcPct val="110000"/>
              </a:lnSpc>
              <a:spcAft>
                <a:spcPts val="600"/>
              </a:spcAft>
              <a:tabLst>
                <a:tab pos="4653280" algn="l"/>
              </a:tabLst>
            </a:pPr>
            <a:r>
              <a:rPr lang="en-US" dirty="0">
                <a:latin typeface="Adobe Garamond Pro Bold" panose="02020702060506020403" pitchFamily="18" charset="0"/>
              </a:rPr>
              <a:t>Try depth = 460 mm.</a:t>
            </a:r>
          </a:p>
          <a:p>
            <a:pPr>
              <a:lnSpc>
                <a:spcPct val="110000"/>
              </a:lnSpc>
              <a:spcAft>
                <a:spcPts val="600"/>
              </a:spcAft>
              <a:tabLst>
                <a:tab pos="4653280" algn="l"/>
              </a:tabLst>
            </a:pPr>
            <a:endParaRPr lang="en-US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1891" y="3958739"/>
            <a:ext cx="4572000" cy="230524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  <a:tabLst>
                <a:tab pos="4653280" algn="l"/>
              </a:tabLst>
            </a:pPr>
            <a:r>
              <a:rPr lang="en-US" dirty="0">
                <a:latin typeface="Adobe Garamond Pro Bold" panose="020207020605060204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As = ρ*b*d </a:t>
            </a:r>
          </a:p>
          <a:p>
            <a:pPr>
              <a:lnSpc>
                <a:spcPct val="110000"/>
              </a:lnSpc>
              <a:spcAft>
                <a:spcPts val="600"/>
              </a:spcAft>
              <a:tabLst>
                <a:tab pos="4653280" algn="l"/>
              </a:tabLst>
            </a:pPr>
            <a:r>
              <a:rPr lang="en-US" dirty="0" smtClean="0">
                <a:latin typeface="Adobe Garamond Pro Bold" panose="020207020605060204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= </a:t>
            </a:r>
            <a:r>
              <a:rPr lang="en-US" dirty="0">
                <a:latin typeface="Adobe Garamond Pro Bold" panose="020207020605060204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1150 mm</a:t>
            </a:r>
            <a:r>
              <a:rPr lang="en-US" baseline="30000" dirty="0">
                <a:latin typeface="Adobe Garamond Pro Bold" panose="020207020605060204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endParaRPr lang="en-US" dirty="0">
              <a:latin typeface="Adobe Garamond Pro Bold" panose="02020702060506020403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  <a:tabLst>
                <a:tab pos="4653280" algn="l"/>
              </a:tabLst>
            </a:pPr>
            <a:r>
              <a:rPr lang="en-US" b="1" dirty="0" smtClean="0">
                <a:latin typeface="Adobe Garamond Pro Bold" panose="020207020605060204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dobe Garamond Pro Bold" panose="020207020605060204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Use </a:t>
            </a:r>
            <a:r>
              <a:rPr lang="en-US" b="1" dirty="0" smtClean="0">
                <a:latin typeface="Adobe Garamond Pro Bold" panose="020207020605060204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6</a:t>
            </a:r>
            <a:r>
              <a:rPr lang="en-US" dirty="0">
                <a:latin typeface="Adobe Garamond Pro Bold" panose="020207020605060204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ɸ 16</a:t>
            </a:r>
            <a:r>
              <a:rPr lang="en-US" b="1" dirty="0" smtClean="0">
                <a:latin typeface="Adobe Garamond Pro Bold" panose="020207020605060204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bars</a:t>
            </a:r>
          </a:p>
          <a:p>
            <a:pPr>
              <a:lnSpc>
                <a:spcPct val="110000"/>
              </a:lnSpc>
              <a:spcAft>
                <a:spcPts val="600"/>
              </a:spcAft>
              <a:tabLst>
                <a:tab pos="4653280" algn="l"/>
              </a:tabLst>
            </a:pPr>
            <a:endParaRPr lang="en-US" b="1" dirty="0">
              <a:effectLst/>
              <a:latin typeface="Adobe Garamond Pro Bold" panose="02020702060506020403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  <a:tabLst>
                <a:tab pos="4653280" algn="l"/>
              </a:tabLst>
            </a:pPr>
            <a:r>
              <a:rPr lang="en-US" b="1" dirty="0">
                <a:latin typeface="Adobe Garamond Pro Bold" panose="020207020605060204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• </a:t>
            </a:r>
            <a:r>
              <a:rPr lang="en-US" b="1" dirty="0" smtClean="0">
                <a:latin typeface="Adobe Garamond Pro Bold" panose="020207020605060204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Ties Spacing</a:t>
            </a:r>
          </a:p>
          <a:p>
            <a:pPr>
              <a:lnSpc>
                <a:spcPct val="110000"/>
              </a:lnSpc>
              <a:spcAft>
                <a:spcPts val="600"/>
              </a:spcAft>
              <a:tabLst>
                <a:tab pos="4653280" algn="l"/>
              </a:tabLst>
            </a:pPr>
            <a:r>
              <a:rPr lang="en-US" b="1" dirty="0" smtClean="0">
                <a:latin typeface="Adobe Garamond Pro Bold" panose="020207020605060204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dobe Garamond Pro Bold" panose="02020702060506020403" pitchFamily="18" charset="0"/>
              </a:rPr>
              <a:t>S = 250 mm</a:t>
            </a:r>
            <a:r>
              <a:rPr lang="en-US" dirty="0"/>
              <a:t>.</a:t>
            </a:r>
            <a:endParaRPr lang="en-US" dirty="0">
              <a:effectLst/>
              <a:latin typeface="Adobe Garamond Pro Bold" panose="02020702060506020403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6" name="Picture 5" descr="C:\Users\Husam7abaib\Desktop\2323123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520" y="1390969"/>
            <a:ext cx="4416136" cy="28293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sp>
        <p:nvSpPr>
          <p:cNvPr id="7" name="Rectangle 6"/>
          <p:cNvSpPr/>
          <p:nvPr/>
        </p:nvSpPr>
        <p:spPr>
          <a:xfrm>
            <a:off x="5794361" y="4340382"/>
            <a:ext cx="2044149" cy="3970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  <a:tabLst>
                <a:tab pos="1562100" algn="l"/>
              </a:tabLs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Cross section in C3.</a:t>
            </a:r>
            <a:endParaRPr lang="en-US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648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6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  <a:latin typeface="Adobe Garamond Pro Bold" panose="02020702060506020403" pitchFamily="18" charset="0"/>
              </a:rPr>
              <a:t>Introduction </a:t>
            </a:r>
            <a:endParaRPr lang="en-US" dirty="0">
              <a:solidFill>
                <a:schemeClr val="accent1"/>
              </a:solidFill>
              <a:latin typeface="Adobe Garamond Pro Bold" panose="020207020605060204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0828" y="1489360"/>
            <a:ext cx="6711654" cy="128501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Al Hyatt </a:t>
            </a:r>
            <a:r>
              <a:rPr lang="en-US" dirty="0" smtClean="0"/>
              <a:t>is a residential building </a:t>
            </a:r>
            <a:r>
              <a:rPr lang="en-US" dirty="0"/>
              <a:t>consists of a nine stories of reinforced concrete building, located in Nablus city</a:t>
            </a:r>
            <a:r>
              <a:rPr lang="en-US" dirty="0" smtClean="0"/>
              <a:t>.</a:t>
            </a:r>
          </a:p>
          <a:p>
            <a:r>
              <a:rPr lang="en-US" dirty="0"/>
              <a:t>Each story has an area of 300 m2</a:t>
            </a:r>
          </a:p>
        </p:txBody>
      </p:sp>
      <p:pic>
        <p:nvPicPr>
          <p:cNvPr id="4" name="Picture 3" descr="C:\Users\Husam7abaib\Desktop\ground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829" y="3075709"/>
            <a:ext cx="6549844" cy="3476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1622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8301" y="418006"/>
            <a:ext cx="5368136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200" dirty="0" smtClean="0">
                <a:solidFill>
                  <a:schemeClr val="accent1"/>
                </a:solidFill>
                <a:latin typeface="Adobe Garamond Pro Bold" panose="020207020605060204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Finite Element Analysis</a:t>
            </a:r>
            <a:endParaRPr lang="en-US" sz="4200" dirty="0">
              <a:solidFill>
                <a:schemeClr val="accent1"/>
              </a:solidFill>
              <a:latin typeface="Adobe Garamond Pro Bold" panose="02020702060506020403" pitchFamily="18" charset="0"/>
            </a:endParaRPr>
          </a:p>
        </p:txBody>
      </p:sp>
      <p:pic>
        <p:nvPicPr>
          <p:cNvPr id="3" name="Picture 2" descr="H:\drawings\modelin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4700" y="1601931"/>
            <a:ext cx="4868574" cy="3238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sp>
        <p:nvSpPr>
          <p:cNvPr id="4" name="Rectangle 3"/>
          <p:cNvSpPr/>
          <p:nvPr/>
        </p:nvSpPr>
        <p:spPr>
          <a:xfrm>
            <a:off x="5403274" y="3026123"/>
            <a:ext cx="36792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Revit plane plan view of the building.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118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>
        <p14:vortex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:\drawings\3D model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164" y="309129"/>
            <a:ext cx="5131521" cy="3143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445" y="3716767"/>
            <a:ext cx="4660132" cy="27152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sp>
        <p:nvSpPr>
          <p:cNvPr id="5" name="Rectangle 4"/>
          <p:cNvSpPr/>
          <p:nvPr/>
        </p:nvSpPr>
        <p:spPr>
          <a:xfrm>
            <a:off x="270164" y="4492366"/>
            <a:ext cx="3792681" cy="778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  <a:tabLst>
                <a:tab pos="704850" algn="l"/>
                <a:tab pos="1238250" algn="l"/>
              </a:tabLs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Integration process exporting Revit </a:t>
            </a:r>
            <a:endParaRPr lang="en-US" dirty="0" smtClean="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  <a:tabLst>
                <a:tab pos="704850" algn="l"/>
                <a:tab pos="1238250" algn="l"/>
              </a:tabLst>
            </a:pP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geometric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model to Robot FE program.</a:t>
            </a:r>
            <a:endParaRPr lang="en-US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921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HP\Desktop\ScreenHunter_24 Apr. 21 14.0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027" y="370032"/>
            <a:ext cx="4270664" cy="24978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sp>
        <p:nvSpPr>
          <p:cNvPr id="3" name="Rectangle 2"/>
          <p:cNvSpPr/>
          <p:nvPr/>
        </p:nvSpPr>
        <p:spPr>
          <a:xfrm>
            <a:off x="498763" y="4591142"/>
            <a:ext cx="2255746" cy="369332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Material Definitions:</a:t>
            </a:r>
            <a:endParaRPr lang="en-US" dirty="0"/>
          </a:p>
        </p:txBody>
      </p:sp>
      <p:pic>
        <p:nvPicPr>
          <p:cNvPr id="4" name="Picture 3" descr="C:\Users\HP\Desktop\ScreenHunter_18 Apr. 21 13.5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917" y="3345873"/>
            <a:ext cx="5257801" cy="32292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sp>
        <p:nvSpPr>
          <p:cNvPr id="5" name="Rectangle 4"/>
          <p:cNvSpPr/>
          <p:nvPr/>
        </p:nvSpPr>
        <p:spPr>
          <a:xfrm>
            <a:off x="4937212" y="1210436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Model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plane in Robot.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14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6812" y="521915"/>
            <a:ext cx="3659976" cy="369332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Structural 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elements identifications:</a:t>
            </a:r>
            <a:endParaRPr lang="en-US" dirty="0"/>
          </a:p>
        </p:txBody>
      </p:sp>
      <p:pic>
        <p:nvPicPr>
          <p:cNvPr id="4" name="Picture 3" descr="C:\Users\HP\Desktop\ScreenHunter_20 Apr. 21 13.5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7864" y="1740477"/>
            <a:ext cx="3462768" cy="42914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11" y="1307955"/>
            <a:ext cx="3442125" cy="51149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92691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HP\Desktop\ScreenHunter_32 Apr. 21 15.0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3380" y="218208"/>
            <a:ext cx="5067647" cy="31107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 descr="C:\Users\HP\Desktop\ScreenHunter_26 Apr. 21 14.0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053" y="3543300"/>
            <a:ext cx="4960620" cy="3086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ounded Rectangle 5"/>
          <p:cNvSpPr/>
          <p:nvPr/>
        </p:nvSpPr>
        <p:spPr>
          <a:xfrm>
            <a:off x="467591" y="3834245"/>
            <a:ext cx="2102080" cy="1589810"/>
          </a:xfrm>
          <a:prstGeom prst="round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dobe Garamond Pro Bold" panose="02020702060506020403" pitchFamily="18" charset="0"/>
              </a:rPr>
              <a:t>Load Identification &amp; combination </a:t>
            </a:r>
            <a:endParaRPr lang="en-US" dirty="0">
              <a:latin typeface="Adobe Garamond Pro Bold" panose="02020702060506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578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HP\Desktop\ScreenHunter_22 Apr. 21 13.5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076" y="1906732"/>
            <a:ext cx="4607242" cy="3733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sp>
        <p:nvSpPr>
          <p:cNvPr id="3" name="Rounded Rectangle 2"/>
          <p:cNvSpPr/>
          <p:nvPr/>
        </p:nvSpPr>
        <p:spPr>
          <a:xfrm>
            <a:off x="540325" y="358486"/>
            <a:ext cx="2888674" cy="1018309"/>
          </a:xfrm>
          <a:prstGeom prst="round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dobe Garamond Pro Bold" panose="02020702060506020403" pitchFamily="18" charset="0"/>
              </a:rPr>
              <a:t>Mesh generation</a:t>
            </a:r>
            <a:endParaRPr lang="en-US" sz="2800" dirty="0">
              <a:latin typeface="Adobe Garamond Pro Bold" panose="02020702060506020403" pitchFamily="18" charset="0"/>
            </a:endParaRPr>
          </a:p>
        </p:txBody>
      </p:sp>
      <p:pic>
        <p:nvPicPr>
          <p:cNvPr id="4" name="Picture 3" descr="C:\Users\HP\Desktop\ScreenHunter_34 Apr. 21 15.1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8275" y="1932710"/>
            <a:ext cx="3381375" cy="45200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54190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4871" y="469961"/>
            <a:ext cx="2694969" cy="523220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Analysis process </a:t>
            </a:r>
            <a:endParaRPr lang="en-US" sz="2800" dirty="0"/>
          </a:p>
        </p:txBody>
      </p:sp>
      <p:pic>
        <p:nvPicPr>
          <p:cNvPr id="3" name="Picture 2" descr="C:\Users\HP\Desktop\ScreenHunter_35 Apr. 21 15.2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45" y="1312660"/>
            <a:ext cx="8370310" cy="50673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94086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HP\Desktop\ScreenHunter_36 Apr. 21 15.3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2648" y="834736"/>
            <a:ext cx="3764107" cy="4368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3" name="Picture 2" descr="C:\Users\HP\Desktop\ScreenHunter_27 Apr. 21 14.1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6889" y="1414030"/>
            <a:ext cx="4019550" cy="37892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sp>
        <p:nvSpPr>
          <p:cNvPr id="4" name="Rectangle 3"/>
          <p:cNvSpPr/>
          <p:nvPr/>
        </p:nvSpPr>
        <p:spPr>
          <a:xfrm>
            <a:off x="4928654" y="5817807"/>
            <a:ext cx="3256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Section through panels(comb 2).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26846" y="5790107"/>
            <a:ext cx="2653290" cy="3970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  <a:tabLst>
                <a:tab pos="704850" algn="l"/>
              </a:tabLs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Envelope B.M in Beam 1. </a:t>
            </a:r>
            <a:endParaRPr lang="en-US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523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HP\Desktop\ScreenHunter_28 Apr. 21 14.1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40" y="519113"/>
            <a:ext cx="6430645" cy="44481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sp>
        <p:nvSpPr>
          <p:cNvPr id="3" name="Rectangle 2"/>
          <p:cNvSpPr/>
          <p:nvPr/>
        </p:nvSpPr>
        <p:spPr>
          <a:xfrm>
            <a:off x="598140" y="553730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Adobe Garamond Pro Bold" panose="02020702060506020403" pitchFamily="18" charset="0"/>
                <a:ea typeface="Times New Roman" panose="02020603050405020304" pitchFamily="18" charset="0"/>
              </a:rPr>
              <a:t>B.M maps on (Y-Y) direction for the whole structure (comb 2). </a:t>
            </a:r>
            <a:endParaRPr lang="en-US" dirty="0">
              <a:latin typeface="Adobe Garamond Pro Bold" panose="02020702060506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811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08069" y="521916"/>
            <a:ext cx="2456122" cy="523220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800" dirty="0">
                <a:latin typeface="Adobe Garamond Pro Bold" panose="020207020605060204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Design process </a:t>
            </a:r>
            <a:endParaRPr lang="en-US" sz="2800" dirty="0">
              <a:latin typeface="Adobe Garamond Pro Bold" panose="02020702060506020403" pitchFamily="18" charset="0"/>
            </a:endParaRPr>
          </a:p>
        </p:txBody>
      </p:sp>
      <p:pic>
        <p:nvPicPr>
          <p:cNvPr id="4" name="Picture 3" descr="C:\Users\HP\Desktop\ScreenHunter_59 May. 01 13.0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078" y="1904796"/>
            <a:ext cx="4239492" cy="27527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sp>
        <p:nvSpPr>
          <p:cNvPr id="5" name="Rectangle 4"/>
          <p:cNvSpPr/>
          <p:nvPr/>
        </p:nvSpPr>
        <p:spPr>
          <a:xfrm>
            <a:off x="612506" y="5045509"/>
            <a:ext cx="27719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dobe Garamond Pro Bold" panose="02020702060506020403" pitchFamily="18" charset="0"/>
                <a:ea typeface="Times New Roman" panose="02020603050405020304" pitchFamily="18" charset="0"/>
              </a:rPr>
              <a:t>Longitudinal </a:t>
            </a:r>
            <a:r>
              <a:rPr lang="en-US" dirty="0">
                <a:latin typeface="Adobe Garamond Pro Bold" panose="02020702060506020403" pitchFamily="18" charset="0"/>
                <a:ea typeface="Times New Roman" panose="02020603050405020304" pitchFamily="18" charset="0"/>
              </a:rPr>
              <a:t>section in B1.</a:t>
            </a:r>
            <a:endParaRPr lang="en-US" dirty="0">
              <a:latin typeface="Adobe Garamond Pro Bold" panose="02020702060506020403" pitchFamily="18" charset="0"/>
            </a:endParaRPr>
          </a:p>
        </p:txBody>
      </p:sp>
      <p:pic>
        <p:nvPicPr>
          <p:cNvPr id="6" name="Picture 5" descr="C:\Users\HP\Desktop\ScreenHunter_63 May. 01 13.1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2379" y="1419241"/>
            <a:ext cx="3753736" cy="32099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sp>
        <p:nvSpPr>
          <p:cNvPr id="7" name="Rectangle 6"/>
          <p:cNvSpPr/>
          <p:nvPr/>
        </p:nvSpPr>
        <p:spPr>
          <a:xfrm>
            <a:off x="5383915" y="5045509"/>
            <a:ext cx="28906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dobe Garamond Pro Bold" panose="02020702060506020403" pitchFamily="18" charset="0"/>
                <a:ea typeface="Times New Roman" panose="02020603050405020304" pitchFamily="18" charset="0"/>
              </a:rPr>
              <a:t>Cross section A-A in beam 1.</a:t>
            </a:r>
            <a:endParaRPr lang="en-US" dirty="0">
              <a:latin typeface="Adobe Garamond Pro Bold" panose="02020702060506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11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700" y="477982"/>
            <a:ext cx="3605646" cy="768927"/>
          </a:xfr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>
                <a:latin typeface="Adobe Garamond Pro Bold" panose="02020702060506020403" pitchFamily="18" charset="0"/>
              </a:rPr>
              <a:t> 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latin typeface="Adobe Garamond Pro Bold" panose="02020702060506020403" pitchFamily="18" charset="0"/>
              </a:rPr>
              <a:t>Scope of </a:t>
            </a:r>
            <a:r>
              <a:rPr lang="en-US" sz="2800" b="1" dirty="0">
                <a:latin typeface="Adobe Garamond Pro Bold" panose="02020702060506020403" pitchFamily="18" charset="0"/>
              </a:rPr>
              <a:t>the </a:t>
            </a:r>
            <a:r>
              <a:rPr lang="en-US" sz="2800" b="1" dirty="0" smtClean="0">
                <a:latin typeface="Adobe Garamond Pro Bold" panose="02020702060506020403" pitchFamily="18" charset="0"/>
              </a:rPr>
              <a:t>Project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1693719"/>
            <a:ext cx="6711654" cy="4554688"/>
          </a:xfrm>
        </p:spPr>
        <p:txBody>
          <a:bodyPr/>
          <a:lstStyle/>
          <a:p>
            <a:r>
              <a:rPr lang="en-US" dirty="0"/>
              <a:t>In this report we carry out complete analysis for the building under gravity loads.  We design specific elements in details (such as beams, columns and slabs).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analysis and </a:t>
            </a:r>
            <a:r>
              <a:rPr lang="en-US" dirty="0" smtClean="0"/>
              <a:t>design </a:t>
            </a:r>
            <a:r>
              <a:rPr lang="en-US" dirty="0"/>
              <a:t>of the building for lateral </a:t>
            </a:r>
            <a:r>
              <a:rPr lang="en-US" dirty="0" smtClean="0"/>
              <a:t>load </a:t>
            </a:r>
            <a:r>
              <a:rPr lang="en-US" dirty="0"/>
              <a:t>will be done in Part 2 of the </a:t>
            </a:r>
            <a:r>
              <a:rPr lang="en-US" dirty="0" smtClean="0"/>
              <a:t>project.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The analysis is mainly done by use of computer program, and manual calculations were made where necessary to check on the results. </a:t>
            </a:r>
          </a:p>
        </p:txBody>
      </p:sp>
    </p:spTree>
    <p:extLst>
      <p:ext uri="{BB962C8B-B14F-4D97-AF65-F5344CB8AC3E}">
        <p14:creationId xmlns:p14="http://schemas.microsoft.com/office/powerpoint/2010/main" val="1306954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HP\Desktop\ScreenHunter_66 May. 01 13.2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695" y="2045566"/>
            <a:ext cx="3335916" cy="3219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3" name="Picture 2" descr="C:\Users\Husam7abaib\Desktop\1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259" y="1445203"/>
            <a:ext cx="5226195" cy="4581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sp>
        <p:nvSpPr>
          <p:cNvPr id="4" name="Rectangle 3"/>
          <p:cNvSpPr/>
          <p:nvPr/>
        </p:nvSpPr>
        <p:spPr>
          <a:xfrm>
            <a:off x="5203248" y="741341"/>
            <a:ext cx="23782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dobe Garamond Pro Bold" panose="02020702060506020403" pitchFamily="18" charset="0"/>
                <a:ea typeface="Times New Roman" panose="02020603050405020304" pitchFamily="18" charset="0"/>
              </a:rPr>
              <a:t>S</a:t>
            </a:r>
            <a:r>
              <a:rPr lang="en-US" dirty="0">
                <a:latin typeface="Adobe Garamond Pro Bold" panose="02020702060506020403" pitchFamily="18" charset="0"/>
                <a:ea typeface="Times New Roman" panose="02020603050405020304" pitchFamily="18" charset="0"/>
              </a:rPr>
              <a:t>lab # 1 reinforcement.</a:t>
            </a:r>
            <a:endParaRPr lang="en-US" dirty="0">
              <a:latin typeface="Adobe Garamond Pro Bold" panose="02020702060506020403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4433" y="1260537"/>
            <a:ext cx="31984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dobe Garamond Pro Bold" panose="02020702060506020403" pitchFamily="18" charset="0"/>
                <a:ea typeface="Times New Roman" panose="02020603050405020304" pitchFamily="18" charset="0"/>
              </a:rPr>
              <a:t>Cross section A-A in column 10.</a:t>
            </a:r>
            <a:endParaRPr lang="en-US" dirty="0">
              <a:latin typeface="Adobe Garamond Pro Bold" panose="02020702060506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524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15836" y="2192482"/>
            <a:ext cx="4842164" cy="1754326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55000" dir="5400000" sy="-100000" algn="bl" rotWithShape="0"/>
            <a:softEdge rad="63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dobe Garamond Pro Bold" panose="02020702060506020403" pitchFamily="18" charset="0"/>
              </a:rPr>
              <a:t>That’s it !</a:t>
            </a:r>
          </a:p>
          <a:p>
            <a:pPr algn="ctr"/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dobe Garamond Pro Bold" panose="02020702060506020403" pitchFamily="18" charset="0"/>
              </a:rPr>
              <a:t>………………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dobe Garamond Pro Bold" panose="02020702060506020403" pitchFamily="18" charset="0"/>
            </a:endParaRPr>
          </a:p>
          <a:p>
            <a:pPr algn="ctr"/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dobe Garamond Pro Bold" panose="02020702060506020403" pitchFamily="18" charset="0"/>
              </a:rPr>
              <a:t>Thank You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dobe Garamond Pro Bold" panose="02020702060506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893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326" y="384463"/>
            <a:ext cx="2618510" cy="571501"/>
          </a:xfr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sz="2800" dirty="0" smtClean="0">
                <a:latin typeface="Adobe Garamond Pro Bold" panose="02020702060506020403" pitchFamily="18" charset="0"/>
              </a:rPr>
              <a:t>    Materials</a:t>
            </a:r>
            <a:endParaRPr lang="en-US" sz="2800" dirty="0">
              <a:latin typeface="Adobe Garamond Pro Bold" panose="020207020605060204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2"/>
              </p:nvPr>
            </p:nvSpPr>
            <p:spPr>
              <a:xfrm>
                <a:off x="827700" y="1600200"/>
                <a:ext cx="3298113" cy="4656138"/>
              </a:xfrm>
            </p:spPr>
            <p:txBody>
              <a:bodyPr>
                <a:normAutofit lnSpcReduction="10000"/>
              </a:bodyPr>
              <a:lstStyle/>
              <a:p>
                <a:pPr lvl="0"/>
                <a:endParaRPr lang="en-US" b="1" dirty="0" smtClean="0"/>
              </a:p>
              <a:p>
                <a:pPr lvl="0"/>
                <a:r>
                  <a:rPr lang="en-US" b="1" dirty="0" smtClean="0"/>
                  <a:t>Structural materials:</a:t>
                </a:r>
              </a:p>
              <a:p>
                <a:pPr marL="0" lvl="0" indent="0">
                  <a:buNone/>
                </a:pPr>
                <a:r>
                  <a:rPr lang="en-US" dirty="0" smtClean="0"/>
                  <a:t>Concrete properties</a:t>
                </a:r>
              </a:p>
              <a:p>
                <a:pPr marL="0" lvl="0" indent="0">
                  <a:buNone/>
                </a:pPr>
                <a:r>
                  <a:rPr lang="en-US" dirty="0" smtClean="0"/>
                  <a:t> fc</a:t>
                </a:r>
                <a:r>
                  <a:rPr lang="en-US" dirty="0"/>
                  <a:t>’= 28 </a:t>
                </a:r>
                <a:r>
                  <a:rPr lang="en-US" dirty="0" err="1" smtClean="0"/>
                  <a:t>MPa</a:t>
                </a:r>
                <a:r>
                  <a:rPr lang="en-US" dirty="0" smtClean="0"/>
                  <a:t>.</a:t>
                </a:r>
                <a:endParaRPr lang="en-US" i="1" dirty="0" smtClean="0"/>
              </a:p>
              <a:p>
                <a:pPr marL="0" lv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= </a:t>
                </a:r>
                <a:r>
                  <a:rPr lang="en-US" dirty="0"/>
                  <a:t>248,70 </a:t>
                </a:r>
                <a:r>
                  <a:rPr lang="en-US" dirty="0" err="1"/>
                  <a:t>MPa</a:t>
                </a:r>
                <a:r>
                  <a:rPr lang="en-US" dirty="0"/>
                  <a:t>),</a:t>
                </a:r>
              </a:p>
              <a:p>
                <a:pPr marL="0" lvl="0" indent="0">
                  <a:buNone/>
                </a:pPr>
                <a:r>
                  <a:rPr lang="en-US" dirty="0" smtClean="0"/>
                  <a:t> 𝛾 </a:t>
                </a:r>
                <a:r>
                  <a:rPr lang="en-US" dirty="0"/>
                  <a:t>= 25 </a:t>
                </a:r>
                <a:r>
                  <a:rPr lang="en-US" dirty="0" err="1" smtClean="0"/>
                  <a:t>kN</a:t>
                </a:r>
                <a:r>
                  <a:rPr lang="en-US" dirty="0" smtClean="0"/>
                  <a:t>/m3</a:t>
                </a:r>
              </a:p>
              <a:p>
                <a:pPr marL="0" lvl="0" indent="0">
                  <a:buNone/>
                </a:pPr>
                <a:endParaRPr lang="en-US" dirty="0" smtClean="0"/>
              </a:p>
              <a:p>
                <a:pPr marL="0" lvl="0" indent="0">
                  <a:buNone/>
                </a:pPr>
                <a:endParaRPr lang="en-US" dirty="0"/>
              </a:p>
              <a:p>
                <a:pPr marL="0" lvl="0" indent="0">
                  <a:buNone/>
                </a:pPr>
                <a:r>
                  <a:rPr lang="en-US" dirty="0" smtClean="0"/>
                  <a:t>Reinforced Steel properties :</a:t>
                </a:r>
              </a:p>
              <a:p>
                <a:pPr marL="0" lvl="0" indent="0">
                  <a:buNone/>
                </a:pPr>
                <a:r>
                  <a:rPr lang="en-US" dirty="0" err="1" smtClean="0"/>
                  <a:t>fy</a:t>
                </a:r>
                <a:r>
                  <a:rPr lang="en-US" dirty="0" smtClean="0"/>
                  <a:t> </a:t>
                </a:r>
                <a:r>
                  <a:rPr lang="en-US" dirty="0"/>
                  <a:t>= 420 </a:t>
                </a:r>
                <a:r>
                  <a:rPr lang="en-US" dirty="0" err="1" smtClean="0"/>
                  <a:t>MPa</a:t>
                </a:r>
                <a:endParaRPr lang="en-US" dirty="0"/>
              </a:p>
              <a:p>
                <a:pPr marL="0" lv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</m:t>
                        </m:r>
                      </m:sub>
                    </m:sSub>
                  </m:oMath>
                </a14:m>
                <a:r>
                  <a:rPr lang="en-US" dirty="0"/>
                  <a:t> = 200,000 </a:t>
                </a:r>
                <a:r>
                  <a:rPr lang="en-US" dirty="0" err="1" smtClean="0"/>
                  <a:t>MPa</a:t>
                </a:r>
                <a:r>
                  <a:rPr lang="en-US" dirty="0" smtClean="0"/>
                  <a:t> </a:t>
                </a:r>
                <a:endParaRPr lang="en-US" dirty="0"/>
              </a:p>
              <a:p>
                <a:pPr marL="0" lvl="0" indent="0">
                  <a:buNone/>
                </a:pPr>
                <a:r>
                  <a:rPr lang="en-US" dirty="0"/>
                  <a:t>Steel Grade 60.</a:t>
                </a:r>
              </a:p>
              <a:p>
                <a:pPr marL="0" indent="0">
                  <a:buNone/>
                </a:pPr>
                <a:endParaRPr lang="en-US" b="1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827700" y="1600200"/>
                <a:ext cx="3298113" cy="4656138"/>
              </a:xfrm>
              <a:blipFill rotWithShape="0">
                <a:blip r:embed="rId2"/>
                <a:stretch>
                  <a:fillRect l="-1664" r="-14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241976" y="1600200"/>
            <a:ext cx="3298113" cy="4656138"/>
          </a:xfrm>
        </p:spPr>
        <p:txBody>
          <a:bodyPr/>
          <a:lstStyle/>
          <a:p>
            <a:pPr lvl="0"/>
            <a:r>
              <a:rPr lang="en-US" b="1" dirty="0"/>
              <a:t>Non-structural material          </a:t>
            </a:r>
            <a:r>
              <a:rPr lang="en-US" b="1" dirty="0">
                <a:latin typeface="Adobe Garamond Pro Bold" panose="02020702060506020403" pitchFamily="18" charset="0"/>
              </a:rPr>
              <a:t>                                  </a:t>
            </a:r>
            <a:r>
              <a:rPr lang="en-US" b="1" dirty="0"/>
              <a:t>                       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0411723"/>
              </p:ext>
            </p:extLst>
          </p:nvPr>
        </p:nvGraphicFramePr>
        <p:xfrm>
          <a:off x="4498017" y="2545772"/>
          <a:ext cx="3939401" cy="3026635"/>
        </p:xfrm>
        <a:graphic>
          <a:graphicData uri="http://schemas.openxmlformats.org/drawingml/2006/table">
            <a:tbl>
              <a:tblPr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  <a:tableStyleId>{5C22544A-7EE6-4342-B048-85BDC9FD1C3A}</a:tableStyleId>
              </a:tblPr>
              <a:tblGrid>
                <a:gridCol w="2462653"/>
                <a:gridCol w="1476748"/>
              </a:tblGrid>
              <a:tr h="77228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</a:rPr>
                        <a:t>Material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</a:rPr>
                        <a:t>Unit weight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(KN/m3)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38869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concrete 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38869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Blocks 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38869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Masonry stone 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76326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Sand and gravel for fillers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10" name="Straight Connector 9"/>
          <p:cNvCxnSpPr/>
          <p:nvPr/>
        </p:nvCxnSpPr>
        <p:spPr>
          <a:xfrm>
            <a:off x="4125812" y="1420741"/>
            <a:ext cx="0" cy="46059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2364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92283" y="452717"/>
            <a:ext cx="4135582" cy="493581"/>
          </a:xfr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sz="2800" b="1" dirty="0" smtClean="0">
                <a:latin typeface="Adobe Garamond Pro Bold" panose="02020702060506020403" pitchFamily="18" charset="0"/>
              </a:rPr>
              <a:t> Design </a:t>
            </a:r>
            <a:r>
              <a:rPr lang="en-US" sz="2800" b="1" dirty="0">
                <a:latin typeface="Adobe Garamond Pro Bold" panose="02020702060506020403" pitchFamily="18" charset="0"/>
              </a:rPr>
              <a:t>Code and method </a:t>
            </a:r>
            <a:r>
              <a:rPr lang="en-US" sz="2800" b="1" dirty="0" smtClean="0">
                <a:latin typeface="Adobe Garamond Pro Bold" panose="02020702060506020403" pitchFamily="18" charset="0"/>
              </a:rPr>
              <a:t/>
            </a:r>
            <a:br>
              <a:rPr lang="en-US" sz="2800" b="1" dirty="0" smtClean="0">
                <a:latin typeface="Adobe Garamond Pro Bold" panose="02020702060506020403" pitchFamily="18" charset="0"/>
              </a:rPr>
            </a:br>
            <a:r>
              <a:rPr lang="en-US" sz="2800" b="1" dirty="0" smtClean="0">
                <a:latin typeface="Adobe Garamond Pro Bold" panose="02020702060506020403" pitchFamily="18" charset="0"/>
              </a:rPr>
              <a:t/>
            </a:r>
            <a:br>
              <a:rPr lang="en-US" sz="2800" b="1" dirty="0" smtClean="0">
                <a:latin typeface="Adobe Garamond Pro Bold" panose="02020702060506020403" pitchFamily="18" charset="0"/>
              </a:rPr>
            </a:br>
            <a:r>
              <a:rPr lang="en-US" sz="2800" b="1" dirty="0" smtClean="0">
                <a:latin typeface="Adobe Garamond Pro Bold" panose="02020702060506020403" pitchFamily="18" charset="0"/>
              </a:rPr>
              <a:t/>
            </a:r>
            <a:br>
              <a:rPr lang="en-US" sz="2800" b="1" dirty="0" smtClean="0">
                <a:latin typeface="Adobe Garamond Pro Bold" panose="02020702060506020403" pitchFamily="18" charset="0"/>
              </a:rPr>
            </a:br>
            <a:r>
              <a:rPr lang="en-US" sz="2800" b="1" dirty="0">
                <a:latin typeface="Adobe Garamond Pro Bold" panose="02020702060506020403" pitchFamily="18" charset="0"/>
              </a:rPr>
              <a:t/>
            </a:r>
            <a:br>
              <a:rPr lang="en-US" sz="2800" b="1" dirty="0">
                <a:latin typeface="Adobe Garamond Pro Bold" panose="02020702060506020403" pitchFamily="18" charset="0"/>
              </a:rPr>
            </a:br>
            <a:r>
              <a:rPr lang="en-US" sz="2800" b="1" dirty="0">
                <a:latin typeface="Adobe Garamond Pro Bold" panose="02020702060506020403" pitchFamily="18" charset="0"/>
              </a:rPr>
              <a:t/>
            </a:r>
            <a:br>
              <a:rPr lang="en-US" sz="2800" b="1" dirty="0">
                <a:latin typeface="Adobe Garamond Pro Bold" panose="02020702060506020403" pitchFamily="18" charset="0"/>
              </a:rPr>
            </a:br>
            <a:r>
              <a:rPr lang="en-US" sz="2800" b="1" dirty="0" smtClean="0">
                <a:latin typeface="Adobe Garamond Pro Bold" panose="02020702060506020403" pitchFamily="18" charset="0"/>
              </a:rPr>
              <a:t/>
            </a:r>
            <a:br>
              <a:rPr lang="en-US" sz="2800" b="1" dirty="0" smtClean="0">
                <a:latin typeface="Adobe Garamond Pro Bold" panose="02020702060506020403" pitchFamily="18" charset="0"/>
              </a:rPr>
            </a:br>
            <a:r>
              <a:rPr lang="en-US" sz="2800" b="1" dirty="0">
                <a:latin typeface="Adobe Garamond Pro Bold" panose="02020702060506020403" pitchFamily="18" charset="0"/>
              </a:rPr>
              <a:t/>
            </a:r>
            <a:br>
              <a:rPr lang="en-US" sz="2800" b="1" dirty="0">
                <a:latin typeface="Adobe Garamond Pro Bold" panose="02020702060506020403" pitchFamily="18" charset="0"/>
              </a:rPr>
            </a:br>
            <a:r>
              <a:rPr lang="en-US" sz="2800" b="1" dirty="0" smtClean="0">
                <a:latin typeface="Adobe Garamond Pro Bold" panose="02020702060506020403" pitchFamily="18" charset="0"/>
              </a:rPr>
              <a:t/>
            </a:r>
            <a:br>
              <a:rPr lang="en-US" sz="2800" b="1" dirty="0" smtClean="0">
                <a:latin typeface="Adobe Garamond Pro Bold" panose="02020702060506020403" pitchFamily="18" charset="0"/>
              </a:rPr>
            </a:br>
            <a:r>
              <a:rPr lang="en-US" sz="2800" b="1" dirty="0">
                <a:latin typeface="Adobe Garamond Pro Bold" panose="02020702060506020403" pitchFamily="18" charset="0"/>
              </a:rPr>
              <a:t/>
            </a:r>
            <a:br>
              <a:rPr lang="en-US" sz="2800" b="1" dirty="0">
                <a:latin typeface="Adobe Garamond Pro Bold" panose="02020702060506020403" pitchFamily="18" charset="0"/>
              </a:rPr>
            </a:br>
            <a:r>
              <a:rPr lang="en-US" sz="2800" dirty="0" smtClean="0">
                <a:latin typeface="Adobe Garamond Pro Bold" panose="02020702060506020403" pitchFamily="18" charset="0"/>
              </a:rPr>
              <a:t/>
            </a:r>
            <a:br>
              <a:rPr lang="en-US" sz="2800" dirty="0" smtClean="0">
                <a:latin typeface="Adobe Garamond Pro Bold" panose="02020702060506020403" pitchFamily="18" charset="0"/>
              </a:rPr>
            </a:br>
            <a:endParaRPr lang="en-US" sz="2800" dirty="0">
              <a:latin typeface="Adobe Garamond Pro Bold" panose="02020702060506020403" pitchFamily="18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84710" y="946298"/>
            <a:ext cx="7055380" cy="504925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endParaRPr lang="en-US" b="1" dirty="0" smtClean="0"/>
          </a:p>
          <a:p>
            <a:r>
              <a:rPr lang="en-US" b="1" dirty="0" smtClean="0"/>
              <a:t> </a:t>
            </a:r>
            <a:r>
              <a:rPr lang="en-US" dirty="0" smtClean="0"/>
              <a:t>ACI </a:t>
            </a:r>
            <a:r>
              <a:rPr lang="en-US" dirty="0"/>
              <a:t>318-08 (American Concrete Institute): building code requirements of structural concrete and commentary.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r>
              <a:rPr lang="en-US" dirty="0"/>
              <a:t>ASCE-2009 (American Society of Civil </a:t>
            </a:r>
            <a:r>
              <a:rPr lang="en-US" dirty="0" smtClean="0"/>
              <a:t>Engineers)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pPr marL="0" indent="0">
              <a:buNone/>
            </a:pPr>
            <a:r>
              <a:rPr lang="en-US" sz="2800" b="1" dirty="0" smtClean="0">
                <a:latin typeface="Adobe Garamond Pro Bold" panose="02020702060506020403" pitchFamily="18" charset="0"/>
              </a:rPr>
              <a:t>   </a:t>
            </a:r>
            <a:endParaRPr lang="en-US" b="1" dirty="0"/>
          </a:p>
          <a:p>
            <a:r>
              <a:rPr lang="en-US" dirty="0"/>
              <a:t>The structural </a:t>
            </a:r>
            <a:r>
              <a:rPr lang="en-US" dirty="0" smtClean="0"/>
              <a:t>system to </a:t>
            </a:r>
            <a:r>
              <a:rPr lang="en-US" dirty="0"/>
              <a:t>be used is two way waffle slab with drop beams in both directions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92282" y="4135582"/>
            <a:ext cx="3013364" cy="540327"/>
          </a:xfrm>
          <a:prstGeom prst="round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dobe Garamond Pro Bold" panose="02020702060506020403" pitchFamily="18" charset="0"/>
              </a:rPr>
              <a:t>Structural System</a:t>
            </a:r>
            <a:endParaRPr lang="en-US" sz="2800" dirty="0">
              <a:latin typeface="Adobe Garamond Pro Bold" panose="02020702060506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065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3297581" cy="589273"/>
          </a:xfr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sz="2800" dirty="0" smtClean="0"/>
              <a:t> </a:t>
            </a:r>
            <a:r>
              <a:rPr lang="en-US" sz="2800" b="1" dirty="0"/>
              <a:t>Structural Loads: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8436" y="1041991"/>
            <a:ext cx="6711654" cy="4525931"/>
          </a:xfrm>
        </p:spPr>
        <p:txBody>
          <a:bodyPr/>
          <a:lstStyle/>
          <a:p>
            <a:r>
              <a:rPr lang="en-US" b="1" dirty="0"/>
              <a:t>Dead </a:t>
            </a:r>
            <a:r>
              <a:rPr lang="en-US" b="1" dirty="0" smtClean="0"/>
              <a:t>load:</a:t>
            </a:r>
          </a:p>
          <a:p>
            <a:pPr marL="0" lvl="0" indent="0">
              <a:buNone/>
            </a:pPr>
            <a:r>
              <a:rPr lang="en-US" dirty="0" smtClean="0"/>
              <a:t>Own </a:t>
            </a:r>
            <a:r>
              <a:rPr lang="en-US" dirty="0"/>
              <a:t>weight of all structural and non-structural elements</a:t>
            </a:r>
            <a:r>
              <a:rPr lang="en-US" b="1" dirty="0"/>
              <a:t>. </a:t>
            </a:r>
            <a:endParaRPr lang="en-US" b="1" dirty="0" smtClean="0"/>
          </a:p>
          <a:p>
            <a:pPr marL="0" lvl="0" indent="0">
              <a:buNone/>
            </a:pPr>
            <a:endParaRPr lang="en-US" b="1" dirty="0" smtClean="0"/>
          </a:p>
          <a:p>
            <a:r>
              <a:rPr lang="en-US" b="1" dirty="0"/>
              <a:t>Super imposed dead load</a:t>
            </a:r>
            <a:r>
              <a:rPr lang="en-US" dirty="0"/>
              <a:t> </a:t>
            </a:r>
            <a:endParaRPr lang="en-US" b="1" dirty="0"/>
          </a:p>
          <a:p>
            <a:endParaRPr lang="en-US" b="1" dirty="0" smtClean="0"/>
          </a:p>
          <a:p>
            <a:pPr marL="0" lvl="0" indent="0">
              <a:buNone/>
            </a:pPr>
            <a:r>
              <a:rPr lang="en-US" dirty="0" smtClean="0"/>
              <a:t>   </a:t>
            </a:r>
            <a:endParaRPr lang="en-US" dirty="0"/>
          </a:p>
        </p:txBody>
      </p:sp>
      <p:pic>
        <p:nvPicPr>
          <p:cNvPr id="4" name="Picture 3" descr="C:\Users\Husam7abaib\Desktop\SDL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786" y="3264195"/>
            <a:ext cx="6226489" cy="33279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91926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2133799" cy="589273"/>
          </a:xfr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sz="2800" b="1" dirty="0">
                <a:latin typeface="Adobe Garamond Pro Bold" panose="02020702060506020403" pitchFamily="18" charset="0"/>
              </a:rPr>
              <a:t> </a:t>
            </a:r>
            <a:r>
              <a:rPr lang="en-US" sz="2800" b="1" dirty="0" smtClean="0">
                <a:latin typeface="Adobe Garamond Pro Bold" panose="02020702060506020403" pitchFamily="18" charset="0"/>
              </a:rPr>
              <a:t> Live </a:t>
            </a:r>
            <a:r>
              <a:rPr lang="en-US" sz="2800" b="1" dirty="0">
                <a:latin typeface="Adobe Garamond Pro Bold" panose="02020702060506020403" pitchFamily="18" charset="0"/>
              </a:rPr>
              <a:t>loads: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6573" y="1174173"/>
            <a:ext cx="6711654" cy="5683827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dobe Garamond Pro Bold" panose="02020702060506020403" pitchFamily="18" charset="0"/>
              </a:rPr>
              <a:t> </a:t>
            </a:r>
            <a:r>
              <a:rPr lang="en-US" dirty="0">
                <a:latin typeface="Adobe Garamond Pro Bold" panose="02020702060506020403" pitchFamily="18" charset="0"/>
              </a:rPr>
              <a:t>It is based on function of the building.  It’s specified that the live load is taken from Table 4-1 in ASCE/SEI 7-05 code and in this </a:t>
            </a:r>
            <a:r>
              <a:rPr lang="en-US" dirty="0" smtClean="0">
                <a:latin typeface="Adobe Garamond Pro Bold" panose="02020702060506020403" pitchFamily="18" charset="0"/>
              </a:rPr>
              <a:t>project.</a:t>
            </a:r>
          </a:p>
          <a:p>
            <a:r>
              <a:rPr lang="en-US" dirty="0">
                <a:latin typeface="Adobe Garamond Pro Bold" panose="02020702060506020403" pitchFamily="18" charset="0"/>
              </a:rPr>
              <a:t>a live load of 4 KN/m</a:t>
            </a:r>
            <a:r>
              <a:rPr lang="en-US" baseline="30000" dirty="0">
                <a:latin typeface="Adobe Garamond Pro Bold" panose="02020702060506020403" pitchFamily="18" charset="0"/>
              </a:rPr>
              <a:t>2</a:t>
            </a:r>
            <a:r>
              <a:rPr lang="en-US" dirty="0">
                <a:latin typeface="Adobe Garamond Pro Bold" panose="02020702060506020403" pitchFamily="18" charset="0"/>
              </a:rPr>
              <a:t> will be used in 4</a:t>
            </a:r>
            <a:r>
              <a:rPr lang="en-US" baseline="30000" dirty="0">
                <a:latin typeface="Adobe Garamond Pro Bold" panose="02020702060506020403" pitchFamily="18" charset="0"/>
              </a:rPr>
              <a:t>th</a:t>
            </a:r>
            <a:r>
              <a:rPr lang="en-US" dirty="0">
                <a:latin typeface="Adobe Garamond Pro Bold" panose="02020702060506020403" pitchFamily="18" charset="0"/>
              </a:rPr>
              <a:t> and 5</a:t>
            </a:r>
            <a:r>
              <a:rPr lang="en-US" baseline="30000" dirty="0">
                <a:latin typeface="Adobe Garamond Pro Bold" panose="02020702060506020403" pitchFamily="18" charset="0"/>
              </a:rPr>
              <a:t>th</a:t>
            </a:r>
            <a:r>
              <a:rPr lang="en-US" dirty="0">
                <a:latin typeface="Adobe Garamond Pro Bold" panose="02020702060506020403" pitchFamily="18" charset="0"/>
              </a:rPr>
              <a:t> </a:t>
            </a:r>
            <a:r>
              <a:rPr lang="en-US" dirty="0" smtClean="0">
                <a:latin typeface="Adobe Garamond Pro Bold" panose="02020702060506020403" pitchFamily="18" charset="0"/>
              </a:rPr>
              <a:t>basements the other </a:t>
            </a:r>
            <a:r>
              <a:rPr lang="en-US" dirty="0">
                <a:latin typeface="Adobe Garamond Pro Bold" panose="02020702060506020403" pitchFamily="18" charset="0"/>
              </a:rPr>
              <a:t>floors will be used as 2 KN/m</a:t>
            </a:r>
            <a:r>
              <a:rPr lang="en-US" baseline="30000" dirty="0">
                <a:latin typeface="Adobe Garamond Pro Bold" panose="02020702060506020403" pitchFamily="18" charset="0"/>
              </a:rPr>
              <a:t>2</a:t>
            </a:r>
            <a:r>
              <a:rPr lang="en-US" dirty="0">
                <a:latin typeface="Adobe Garamond Pro Bold" panose="02020702060506020403" pitchFamily="18" charset="0"/>
              </a:rPr>
              <a:t> residential </a:t>
            </a:r>
            <a:r>
              <a:rPr lang="en-US" dirty="0" smtClean="0">
                <a:latin typeface="Adobe Garamond Pro Bold" panose="02020702060506020403" pitchFamily="18" charset="0"/>
              </a:rPr>
              <a:t>areas.</a:t>
            </a:r>
          </a:p>
          <a:p>
            <a:pPr marL="0" indent="0">
              <a:buNone/>
            </a:pPr>
            <a:endParaRPr lang="en-US" sz="2800" b="1" dirty="0" smtClean="0">
              <a:latin typeface="Adobe Garamond Pro Bold" panose="02020702060506020403" pitchFamily="18" charset="0"/>
            </a:endParaRPr>
          </a:p>
          <a:p>
            <a:pPr marL="0" indent="0">
              <a:buNone/>
            </a:pPr>
            <a:endParaRPr lang="en-US" sz="2800" dirty="0">
              <a:latin typeface="Adobe Garamond Pro Bold" panose="02020702060506020403" pitchFamily="18" charset="0"/>
            </a:endParaRPr>
          </a:p>
          <a:p>
            <a:r>
              <a:rPr lang="en-US" dirty="0" smtClean="0">
                <a:latin typeface="Adobe Garamond Pro Bold" panose="02020702060506020403" pitchFamily="18" charset="0"/>
              </a:rPr>
              <a:t> </a:t>
            </a:r>
            <a:r>
              <a:rPr lang="en-US" dirty="0"/>
              <a:t>Wind load is a dynamic force that effects on the whole structure. That will be </a:t>
            </a:r>
            <a:r>
              <a:rPr lang="en-US" dirty="0" smtClean="0"/>
              <a:t>in project 2.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Seismic </a:t>
            </a:r>
            <a:r>
              <a:rPr lang="en-US" dirty="0"/>
              <a:t>load is a dynamic force that effects on the whole structure. That will be discussed </a:t>
            </a:r>
            <a:r>
              <a:rPr lang="en-US" dirty="0" smtClean="0"/>
              <a:t>in project 2.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>
              <a:latin typeface="Adobe Garamond Pro Bold" panose="02020702060506020403" pitchFamily="18" charset="0"/>
            </a:endParaRPr>
          </a:p>
          <a:p>
            <a:pPr marL="0" indent="0">
              <a:buNone/>
            </a:pPr>
            <a:endParaRPr lang="en-US" dirty="0">
              <a:latin typeface="Adobe Garamond Pro Bold" panose="02020702060506020403" pitchFamily="18" charset="0"/>
            </a:endParaRPr>
          </a:p>
          <a:p>
            <a:pPr marL="0" indent="0">
              <a:buNone/>
            </a:pPr>
            <a:endParaRPr lang="en-US" dirty="0" smtClean="0">
              <a:latin typeface="Adobe Garamond Pro Bold" panose="02020702060506020403" pitchFamily="18" charset="0"/>
            </a:endParaRPr>
          </a:p>
          <a:p>
            <a:pPr marL="0" indent="0">
              <a:buNone/>
            </a:pPr>
            <a:endParaRPr lang="en-US" dirty="0">
              <a:latin typeface="Adobe Garamond Pro Bold" panose="02020702060506020403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84710" y="3262745"/>
            <a:ext cx="2393572" cy="592282"/>
          </a:xfrm>
          <a:prstGeom prst="round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Wind Load:</a:t>
            </a:r>
            <a:endParaRPr lang="en-US" sz="2800" dirty="0"/>
          </a:p>
        </p:txBody>
      </p:sp>
      <p:sp>
        <p:nvSpPr>
          <p:cNvPr id="6" name="Rounded Rectangle 5"/>
          <p:cNvSpPr/>
          <p:nvPr/>
        </p:nvSpPr>
        <p:spPr>
          <a:xfrm>
            <a:off x="484710" y="4966855"/>
            <a:ext cx="3463835" cy="540327"/>
          </a:xfrm>
          <a:prstGeom prst="round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Earthquake</a:t>
            </a:r>
            <a:r>
              <a:rPr lang="en-US" dirty="0" smtClean="0"/>
              <a:t> </a:t>
            </a:r>
            <a:r>
              <a:rPr lang="en-US" sz="2800" dirty="0" smtClean="0"/>
              <a:t>Load :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10573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700" y="300013"/>
            <a:ext cx="4327017" cy="502838"/>
          </a:xfr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sz="2800" b="1" dirty="0" smtClean="0">
                <a:latin typeface="Adobe Garamond Pro Bold" panose="02020702060506020403" pitchFamily="18" charset="0"/>
              </a:rPr>
              <a:t>•Building </a:t>
            </a:r>
            <a:r>
              <a:rPr lang="en-US" sz="2800" b="1" dirty="0">
                <a:latin typeface="Adobe Garamond Pro Bold" panose="02020702060506020403" pitchFamily="18" charset="0"/>
              </a:rPr>
              <a:t>structural system: 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4374572"/>
            <a:ext cx="6711654" cy="2130137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Slabs :</a:t>
            </a:r>
          </a:p>
          <a:p>
            <a:pPr marL="0" indent="0">
              <a:buNone/>
            </a:pPr>
            <a:r>
              <a:rPr lang="en-US" dirty="0"/>
              <a:t>floors supported by columns and  shear walls .Two-way Waffle slabs </a:t>
            </a:r>
            <a:r>
              <a:rPr lang="en-US" dirty="0" smtClean="0"/>
              <a:t>.</a:t>
            </a:r>
          </a:p>
          <a:p>
            <a:r>
              <a:rPr lang="en-US" b="1" dirty="0"/>
              <a:t>Beams</a:t>
            </a:r>
            <a:r>
              <a:rPr lang="en-US" b="1" dirty="0" smtClean="0"/>
              <a:t>: </a:t>
            </a:r>
          </a:p>
          <a:p>
            <a:pPr marL="0" indent="0">
              <a:buNone/>
            </a:pPr>
            <a:r>
              <a:rPr lang="en-US" dirty="0"/>
              <a:t>The beam is an element of the structural buildings which is designed to transmit the tributary loads from the slabs to columns.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C:\Users\Husam7abaib\Desktop\212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700" y="1152983"/>
            <a:ext cx="6711654" cy="30241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22461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837" y="2167219"/>
            <a:ext cx="3947336" cy="524027"/>
          </a:xfr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sz="2800" dirty="0" smtClean="0">
                <a:latin typeface="Adobe Garamond Pro Bold" panose="02020702060506020403" pitchFamily="18" charset="0"/>
              </a:rPr>
              <a:t>   • Load </a:t>
            </a:r>
            <a:r>
              <a:rPr lang="en-US" sz="2800" dirty="0">
                <a:latin typeface="Adobe Garamond Pro Bold" panose="02020702060506020403" pitchFamily="18" charset="0"/>
              </a:rPr>
              <a:t>Combinations </a:t>
            </a:r>
            <a:r>
              <a:rPr lang="en-US" sz="2800" dirty="0" smtClean="0">
                <a:latin typeface="Adobe Garamond Pro Bold" panose="02020702060506020403" pitchFamily="18" charset="0"/>
              </a:rPr>
              <a:t>:</a:t>
            </a:r>
            <a:endParaRPr lang="en-US" sz="2800" dirty="0">
              <a:latin typeface="Adobe Garamond Pro Bold" panose="020207020605060204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582" y="473704"/>
            <a:ext cx="6711654" cy="5906314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latin typeface="Adobe Garamond Pro Bold" panose="02020702060506020403" pitchFamily="18" charset="0"/>
              </a:rPr>
              <a:t>Columns</a:t>
            </a:r>
            <a:r>
              <a:rPr lang="en-US" b="1" dirty="0" smtClean="0">
                <a:latin typeface="Adobe Garamond Pro Bold" panose="02020702060506020403" pitchFamily="18" charset="0"/>
              </a:rPr>
              <a:t>: </a:t>
            </a:r>
          </a:p>
          <a:p>
            <a:pPr marL="0" indent="0">
              <a:buNone/>
            </a:pPr>
            <a:r>
              <a:rPr lang="en-US" dirty="0">
                <a:latin typeface="Adobe Garamond Pro Bold" panose="02020702060506020403" pitchFamily="18" charset="0"/>
              </a:rPr>
              <a:t>The column is an element of the structural building that receives the load from the beams on all floors and transfers it to the foundation.</a:t>
            </a:r>
          </a:p>
          <a:p>
            <a:endParaRPr lang="en-US" dirty="0" smtClean="0">
              <a:latin typeface="Adobe Garamond Pro Bold" panose="02020702060506020403" pitchFamily="18" charset="0"/>
            </a:endParaRPr>
          </a:p>
          <a:p>
            <a:endParaRPr lang="en-US" dirty="0">
              <a:latin typeface="Adobe Garamond Pro Bold" panose="02020702060506020403" pitchFamily="18" charset="0"/>
            </a:endParaRPr>
          </a:p>
          <a:p>
            <a:endParaRPr lang="en-US" dirty="0" smtClean="0">
              <a:latin typeface="Adobe Garamond Pro Bold" panose="02020702060506020403" pitchFamily="18" charset="0"/>
            </a:endParaRPr>
          </a:p>
          <a:p>
            <a:r>
              <a:rPr lang="en-US" dirty="0">
                <a:latin typeface="Adobe Garamond Pro Bold" panose="02020702060506020403" pitchFamily="18" charset="0"/>
              </a:rPr>
              <a:t>through this design process some combinations are chosen this stage of analysis and design</a:t>
            </a:r>
            <a:r>
              <a:rPr lang="en-US" dirty="0" smtClean="0">
                <a:latin typeface="Adobe Garamond Pro Bold" panose="02020702060506020403" pitchFamily="18" charset="0"/>
              </a:rPr>
              <a:t>:</a:t>
            </a:r>
            <a:r>
              <a:rPr lang="en-US" dirty="0">
                <a:latin typeface="Adobe Garamond Pro Bold" panose="02020702060506020403" pitchFamily="18" charset="0"/>
              </a:rPr>
              <a:t> </a:t>
            </a:r>
          </a:p>
          <a:p>
            <a:pPr marL="0" lvl="0" indent="0">
              <a:buNone/>
            </a:pPr>
            <a:r>
              <a:rPr lang="en-US" dirty="0" smtClean="0">
                <a:latin typeface="Adobe Garamond Pro Bold" panose="02020702060506020403" pitchFamily="18" charset="0"/>
              </a:rPr>
              <a:t>       U </a:t>
            </a:r>
            <a:r>
              <a:rPr lang="en-US" dirty="0">
                <a:latin typeface="Adobe Garamond Pro Bold" panose="02020702060506020403" pitchFamily="18" charset="0"/>
              </a:rPr>
              <a:t>= 1.4 D </a:t>
            </a:r>
          </a:p>
          <a:p>
            <a:pPr marL="0" indent="0">
              <a:buNone/>
            </a:pPr>
            <a:r>
              <a:rPr lang="en-US" dirty="0" smtClean="0">
                <a:latin typeface="Adobe Garamond Pro Bold" panose="02020702060506020403" pitchFamily="18" charset="0"/>
              </a:rPr>
              <a:t>      </a:t>
            </a:r>
            <a:r>
              <a:rPr lang="en-US" dirty="0">
                <a:latin typeface="Adobe Garamond Pro Bold" panose="02020702060506020403" pitchFamily="18" charset="0"/>
              </a:rPr>
              <a:t> </a:t>
            </a:r>
            <a:r>
              <a:rPr lang="en-US" dirty="0" smtClean="0">
                <a:latin typeface="Adobe Garamond Pro Bold" panose="02020702060506020403" pitchFamily="18" charset="0"/>
              </a:rPr>
              <a:t>U </a:t>
            </a:r>
            <a:r>
              <a:rPr lang="en-US" dirty="0">
                <a:latin typeface="Adobe Garamond Pro Bold" panose="02020702060506020403" pitchFamily="18" charset="0"/>
              </a:rPr>
              <a:t>= 1.2 D + 1.6 L</a:t>
            </a:r>
          </a:p>
          <a:p>
            <a:pPr marL="0" indent="0">
              <a:buNone/>
            </a:pPr>
            <a:r>
              <a:rPr lang="en-US" dirty="0" smtClean="0">
                <a:latin typeface="Adobe Garamond Pro Bold" panose="02020702060506020403" pitchFamily="18" charset="0"/>
              </a:rPr>
              <a:t>Where: </a:t>
            </a:r>
            <a:endParaRPr lang="en-US" dirty="0">
              <a:latin typeface="Adobe Garamond Pro Bold" panose="02020702060506020403" pitchFamily="18" charset="0"/>
            </a:endParaRPr>
          </a:p>
          <a:p>
            <a:pPr marL="0" indent="0">
              <a:buNone/>
            </a:pPr>
            <a:r>
              <a:rPr lang="en-US" dirty="0">
                <a:latin typeface="Adobe Garamond Pro Bold" panose="02020702060506020403" pitchFamily="18" charset="0"/>
              </a:rPr>
              <a:t> </a:t>
            </a:r>
            <a:r>
              <a:rPr lang="en-US" dirty="0" smtClean="0">
                <a:latin typeface="Adobe Garamond Pro Bold" panose="02020702060506020403" pitchFamily="18" charset="0"/>
              </a:rPr>
              <a:t>    U</a:t>
            </a:r>
            <a:r>
              <a:rPr lang="en-US" dirty="0">
                <a:latin typeface="Adobe Garamond Pro Bold" panose="02020702060506020403" pitchFamily="18" charset="0"/>
              </a:rPr>
              <a:t>: ultimate load </a:t>
            </a:r>
          </a:p>
          <a:p>
            <a:pPr marL="0" indent="0">
              <a:buNone/>
            </a:pPr>
            <a:r>
              <a:rPr lang="en-US" dirty="0" smtClean="0">
                <a:latin typeface="Adobe Garamond Pro Bold" panose="02020702060506020403" pitchFamily="18" charset="0"/>
              </a:rPr>
              <a:t>     D</a:t>
            </a:r>
            <a:r>
              <a:rPr lang="en-US" dirty="0">
                <a:latin typeface="Adobe Garamond Pro Bold" panose="02020702060506020403" pitchFamily="18" charset="0"/>
              </a:rPr>
              <a:t>: dead load </a:t>
            </a:r>
          </a:p>
          <a:p>
            <a:pPr marL="0" indent="0">
              <a:buNone/>
            </a:pPr>
            <a:r>
              <a:rPr lang="en-US" dirty="0" smtClean="0">
                <a:latin typeface="Adobe Garamond Pro Bold" panose="02020702060506020403" pitchFamily="18" charset="0"/>
              </a:rPr>
              <a:t>      L</a:t>
            </a:r>
            <a:r>
              <a:rPr lang="en-US" dirty="0">
                <a:latin typeface="Adobe Garamond Pro Bold" panose="02020702060506020403" pitchFamily="18" charset="0"/>
              </a:rPr>
              <a:t>: live load</a:t>
            </a:r>
          </a:p>
          <a:p>
            <a:endParaRPr lang="en-US" b="1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627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Custom 7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5CD3FF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635</TotalTime>
  <Words>947</Words>
  <Application>Microsoft Office PowerPoint</Application>
  <PresentationFormat>On-screen Show (4:3)</PresentationFormat>
  <Paragraphs>256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Ion</vt:lpstr>
      <vt:lpstr>                 An Najah National university     Graduation Project  (design and analysis of alhyat building)</vt:lpstr>
      <vt:lpstr>Introduction </vt:lpstr>
      <vt:lpstr>  Scope of the Project </vt:lpstr>
      <vt:lpstr>    Materials</vt:lpstr>
      <vt:lpstr> Design Code and method           </vt:lpstr>
      <vt:lpstr> Structural Loads:</vt:lpstr>
      <vt:lpstr>  Live loads: </vt:lpstr>
      <vt:lpstr>•Building structural system:  </vt:lpstr>
      <vt:lpstr>   • Load Combinations :</vt:lpstr>
      <vt:lpstr>Preliminary Design -Manual  calculation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Graduation Project 1</dc:title>
  <dc:creator>Hussam Habaib</dc:creator>
  <cp:lastModifiedBy>DELL</cp:lastModifiedBy>
  <cp:revision>63</cp:revision>
  <dcterms:created xsi:type="dcterms:W3CDTF">2013-05-13T06:56:53Z</dcterms:created>
  <dcterms:modified xsi:type="dcterms:W3CDTF">2014-01-19T04:49:15Z</dcterms:modified>
</cp:coreProperties>
</file>