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65"/>
  </p:notesMasterIdLst>
  <p:sldIdLst>
    <p:sldId id="256" r:id="rId2"/>
    <p:sldId id="257" r:id="rId3"/>
    <p:sldId id="266" r:id="rId4"/>
    <p:sldId id="267" r:id="rId5"/>
    <p:sldId id="268" r:id="rId6"/>
    <p:sldId id="269" r:id="rId7"/>
    <p:sldId id="271" r:id="rId8"/>
    <p:sldId id="272" r:id="rId9"/>
    <p:sldId id="312" r:id="rId10"/>
    <p:sldId id="273" r:id="rId11"/>
    <p:sldId id="310" r:id="rId12"/>
    <p:sldId id="311" r:id="rId13"/>
    <p:sldId id="274" r:id="rId14"/>
    <p:sldId id="275" r:id="rId15"/>
    <p:sldId id="276" r:id="rId16"/>
    <p:sldId id="313" r:id="rId17"/>
    <p:sldId id="278" r:id="rId18"/>
    <p:sldId id="279" r:id="rId19"/>
    <p:sldId id="282" r:id="rId20"/>
    <p:sldId id="281" r:id="rId21"/>
    <p:sldId id="280" r:id="rId22"/>
    <p:sldId id="285" r:id="rId23"/>
    <p:sldId id="284" r:id="rId24"/>
    <p:sldId id="286" r:id="rId25"/>
    <p:sldId id="317" r:id="rId26"/>
    <p:sldId id="287" r:id="rId27"/>
    <p:sldId id="290" r:id="rId28"/>
    <p:sldId id="315" r:id="rId29"/>
    <p:sldId id="289" r:id="rId30"/>
    <p:sldId id="288" r:id="rId31"/>
    <p:sldId id="291" r:id="rId32"/>
    <p:sldId id="295" r:id="rId33"/>
    <p:sldId id="294" r:id="rId34"/>
    <p:sldId id="293" r:id="rId35"/>
    <p:sldId id="292" r:id="rId36"/>
    <p:sldId id="299" r:id="rId37"/>
    <p:sldId id="298" r:id="rId38"/>
    <p:sldId id="302" r:id="rId39"/>
    <p:sldId id="318" r:id="rId40"/>
    <p:sldId id="301" r:id="rId41"/>
    <p:sldId id="300" r:id="rId42"/>
    <p:sldId id="320" r:id="rId43"/>
    <p:sldId id="297" r:id="rId44"/>
    <p:sldId id="321" r:id="rId45"/>
    <p:sldId id="322" r:id="rId46"/>
    <p:sldId id="323" r:id="rId47"/>
    <p:sldId id="324" r:id="rId48"/>
    <p:sldId id="296" r:id="rId49"/>
    <p:sldId id="325" r:id="rId50"/>
    <p:sldId id="326" r:id="rId51"/>
    <p:sldId id="316" r:id="rId52"/>
    <p:sldId id="304" r:id="rId53"/>
    <p:sldId id="306" r:id="rId54"/>
    <p:sldId id="327" r:id="rId55"/>
    <p:sldId id="328" r:id="rId56"/>
    <p:sldId id="329" r:id="rId57"/>
    <p:sldId id="330" r:id="rId58"/>
    <p:sldId id="305" r:id="rId59"/>
    <p:sldId id="303" r:id="rId60"/>
    <p:sldId id="307" r:id="rId61"/>
    <p:sldId id="308" r:id="rId62"/>
    <p:sldId id="331" r:id="rId63"/>
    <p:sldId id="309" r:id="rId6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1" autoAdjust="0"/>
    <p:restoredTop sz="94709" autoAdjust="0"/>
  </p:normalViewPr>
  <p:slideViewPr>
    <p:cSldViewPr>
      <p:cViewPr>
        <p:scale>
          <a:sx n="60" d="100"/>
          <a:sy n="60" d="100"/>
        </p:scale>
        <p:origin x="-786" y="474"/>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D3FFFC-E8A4-4769-B8E5-50DE30ACF6C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32B247B-102C-43E6-918A-799A8D52774A}">
      <dgm:prSet phldrT="[Text]"/>
      <dgm:spPr/>
      <dgm:t>
        <a:bodyPr/>
        <a:lstStyle/>
        <a:p>
          <a:r>
            <a:rPr lang="en-US"/>
            <a:t>Slabs</a:t>
          </a:r>
        </a:p>
      </dgm:t>
    </dgm:pt>
    <dgm:pt modelId="{3F3FFCD6-F6C9-4B70-99AA-4ED359A3F019}" type="parTrans" cxnId="{EE711F71-DB74-427B-BCE2-9C9F583AA06F}">
      <dgm:prSet/>
      <dgm:spPr/>
      <dgm:t>
        <a:bodyPr/>
        <a:lstStyle/>
        <a:p>
          <a:endParaRPr lang="en-US"/>
        </a:p>
      </dgm:t>
    </dgm:pt>
    <dgm:pt modelId="{5B6320DE-1364-4B4F-9E21-9554658735DD}" type="sibTrans" cxnId="{EE711F71-DB74-427B-BCE2-9C9F583AA06F}">
      <dgm:prSet/>
      <dgm:spPr/>
      <dgm:t>
        <a:bodyPr/>
        <a:lstStyle/>
        <a:p>
          <a:endParaRPr lang="en-US"/>
        </a:p>
      </dgm:t>
    </dgm:pt>
    <dgm:pt modelId="{8C6E3E11-165E-4A38-AD98-ACAC7319C364}">
      <dgm:prSet phldrT="[Text]"/>
      <dgm:spPr/>
      <dgm:t>
        <a:bodyPr/>
        <a:lstStyle/>
        <a:p>
          <a:r>
            <a:rPr lang="en-US" dirty="0"/>
            <a:t>One way</a:t>
          </a:r>
        </a:p>
      </dgm:t>
    </dgm:pt>
    <dgm:pt modelId="{8D9C84C2-CD8E-4766-B7DF-80B5F91FFC52}" type="parTrans" cxnId="{0D486136-5BC6-41A3-8249-3733479B5749}">
      <dgm:prSet/>
      <dgm:spPr/>
      <dgm:t>
        <a:bodyPr/>
        <a:lstStyle/>
        <a:p>
          <a:endParaRPr lang="en-US"/>
        </a:p>
      </dgm:t>
    </dgm:pt>
    <dgm:pt modelId="{AFF34CB6-D1E5-4BC7-BD3B-353DCAB7D1FB}" type="sibTrans" cxnId="{0D486136-5BC6-41A3-8249-3733479B5749}">
      <dgm:prSet/>
      <dgm:spPr/>
      <dgm:t>
        <a:bodyPr/>
        <a:lstStyle/>
        <a:p>
          <a:endParaRPr lang="en-US"/>
        </a:p>
      </dgm:t>
    </dgm:pt>
    <dgm:pt modelId="{A1A17E66-1C53-454E-886C-FA9B4B4CCA1B}">
      <dgm:prSet phldrT="[Text]"/>
      <dgm:spPr/>
      <dgm:t>
        <a:bodyPr/>
        <a:lstStyle/>
        <a:p>
          <a:r>
            <a:rPr lang="en-US"/>
            <a:t>On way joist slab</a:t>
          </a:r>
        </a:p>
      </dgm:t>
    </dgm:pt>
    <dgm:pt modelId="{8E81E591-F70C-4761-B529-8277B92726F5}" type="parTrans" cxnId="{FDA0746B-1DBF-44BC-8692-972EE0343D2D}">
      <dgm:prSet/>
      <dgm:spPr/>
      <dgm:t>
        <a:bodyPr/>
        <a:lstStyle/>
        <a:p>
          <a:endParaRPr lang="en-US"/>
        </a:p>
      </dgm:t>
    </dgm:pt>
    <dgm:pt modelId="{D5396A90-CAC5-4B33-8190-DEB49BAAC88B}" type="sibTrans" cxnId="{FDA0746B-1DBF-44BC-8692-972EE0343D2D}">
      <dgm:prSet/>
      <dgm:spPr/>
      <dgm:t>
        <a:bodyPr/>
        <a:lstStyle/>
        <a:p>
          <a:endParaRPr lang="en-US"/>
        </a:p>
      </dgm:t>
    </dgm:pt>
    <dgm:pt modelId="{E3CB2F54-32A6-419B-8AE7-0B615A8D2BD6}">
      <dgm:prSet phldrT="[Text]"/>
      <dgm:spPr/>
      <dgm:t>
        <a:bodyPr/>
        <a:lstStyle/>
        <a:p>
          <a:r>
            <a:rPr lang="en-US"/>
            <a:t>Tow way</a:t>
          </a:r>
        </a:p>
      </dgm:t>
    </dgm:pt>
    <dgm:pt modelId="{1A4B6FB3-4FFF-4644-B0C6-50E378E88430}" type="parTrans" cxnId="{110227E8-45A4-4AF4-8F80-85D0E8A90EAB}">
      <dgm:prSet/>
      <dgm:spPr/>
      <dgm:t>
        <a:bodyPr/>
        <a:lstStyle/>
        <a:p>
          <a:endParaRPr lang="en-US"/>
        </a:p>
      </dgm:t>
    </dgm:pt>
    <dgm:pt modelId="{E65674D6-C39C-46C2-8A37-5518DEC56B89}" type="sibTrans" cxnId="{110227E8-45A4-4AF4-8F80-85D0E8A90EAB}">
      <dgm:prSet/>
      <dgm:spPr/>
      <dgm:t>
        <a:bodyPr/>
        <a:lstStyle/>
        <a:p>
          <a:endParaRPr lang="en-US"/>
        </a:p>
      </dgm:t>
    </dgm:pt>
    <dgm:pt modelId="{8B7CB8F0-5948-42AD-BB3B-CCF5AEEA4A98}">
      <dgm:prSet phldrT="[Text]"/>
      <dgm:spPr/>
      <dgm:t>
        <a:bodyPr/>
        <a:lstStyle/>
        <a:p>
          <a:r>
            <a:rPr lang="en-US"/>
            <a:t>Two way joist slab</a:t>
          </a:r>
        </a:p>
      </dgm:t>
    </dgm:pt>
    <dgm:pt modelId="{365D1F75-CAD4-44F4-84FA-B709442A5E20}" type="parTrans" cxnId="{CF60CDF0-F199-418E-A304-EF36E1259A03}">
      <dgm:prSet/>
      <dgm:spPr/>
      <dgm:t>
        <a:bodyPr/>
        <a:lstStyle/>
        <a:p>
          <a:endParaRPr lang="en-US"/>
        </a:p>
      </dgm:t>
    </dgm:pt>
    <dgm:pt modelId="{91F7E376-B020-4DC9-A39E-0E54B2B8D155}" type="sibTrans" cxnId="{CF60CDF0-F199-418E-A304-EF36E1259A03}">
      <dgm:prSet/>
      <dgm:spPr/>
      <dgm:t>
        <a:bodyPr/>
        <a:lstStyle/>
        <a:p>
          <a:endParaRPr lang="en-US"/>
        </a:p>
      </dgm:t>
    </dgm:pt>
    <dgm:pt modelId="{0A998734-42F2-4C27-A29E-DA45E6A2AB00}">
      <dgm:prSet/>
      <dgm:spPr/>
      <dgm:t>
        <a:bodyPr/>
        <a:lstStyle/>
        <a:p>
          <a:r>
            <a:rPr lang="en-US"/>
            <a:t>On way solid slab</a:t>
          </a:r>
        </a:p>
      </dgm:t>
    </dgm:pt>
    <dgm:pt modelId="{1F17CF7C-D835-4B6F-9C2D-DC0F63486889}" type="parTrans" cxnId="{2B0328E5-73C3-4D91-B4D5-21A348BC2A06}">
      <dgm:prSet/>
      <dgm:spPr/>
      <dgm:t>
        <a:bodyPr/>
        <a:lstStyle/>
        <a:p>
          <a:endParaRPr lang="en-US"/>
        </a:p>
      </dgm:t>
    </dgm:pt>
    <dgm:pt modelId="{74F209AC-4716-4E46-A5B2-0BF096B88DD8}" type="sibTrans" cxnId="{2B0328E5-73C3-4D91-B4D5-21A348BC2A06}">
      <dgm:prSet/>
      <dgm:spPr/>
      <dgm:t>
        <a:bodyPr/>
        <a:lstStyle/>
        <a:p>
          <a:endParaRPr lang="en-US"/>
        </a:p>
      </dgm:t>
    </dgm:pt>
    <dgm:pt modelId="{5A211A70-5AC0-456F-A413-B9493E694828}">
      <dgm:prSet/>
      <dgm:spPr/>
      <dgm:t>
        <a:bodyPr/>
        <a:lstStyle/>
        <a:p>
          <a:r>
            <a:rPr lang="en-US"/>
            <a:t>Flat slab</a:t>
          </a:r>
        </a:p>
      </dgm:t>
    </dgm:pt>
    <dgm:pt modelId="{5720A7FB-EB96-40C8-A3A1-347728D2FB09}" type="parTrans" cxnId="{32986CA8-899D-47A0-B311-56295744E318}">
      <dgm:prSet/>
      <dgm:spPr/>
      <dgm:t>
        <a:bodyPr/>
        <a:lstStyle/>
        <a:p>
          <a:endParaRPr lang="en-US"/>
        </a:p>
      </dgm:t>
    </dgm:pt>
    <dgm:pt modelId="{5F6B7C96-555B-4B0A-89EB-FA6B208542C4}" type="sibTrans" cxnId="{32986CA8-899D-47A0-B311-56295744E318}">
      <dgm:prSet/>
      <dgm:spPr/>
      <dgm:t>
        <a:bodyPr/>
        <a:lstStyle/>
        <a:p>
          <a:endParaRPr lang="en-US"/>
        </a:p>
      </dgm:t>
    </dgm:pt>
    <dgm:pt modelId="{000420C8-C605-4F83-8C38-D66712EA0FBA}">
      <dgm:prSet/>
      <dgm:spPr/>
      <dgm:t>
        <a:bodyPr/>
        <a:lstStyle/>
        <a:p>
          <a:r>
            <a:rPr lang="en-US"/>
            <a:t>Two way solid slab with beam</a:t>
          </a:r>
        </a:p>
      </dgm:t>
    </dgm:pt>
    <dgm:pt modelId="{5C97BCBC-43F1-46BF-8D06-E9CA0F080106}" type="parTrans" cxnId="{B3D31F93-AFC2-4DDF-8978-27E130BF38D1}">
      <dgm:prSet/>
      <dgm:spPr/>
      <dgm:t>
        <a:bodyPr/>
        <a:lstStyle/>
        <a:p>
          <a:endParaRPr lang="en-US"/>
        </a:p>
      </dgm:t>
    </dgm:pt>
    <dgm:pt modelId="{5726A135-B5EB-45C7-A125-45EFCCEA57B5}" type="sibTrans" cxnId="{B3D31F93-AFC2-4DDF-8978-27E130BF38D1}">
      <dgm:prSet/>
      <dgm:spPr/>
      <dgm:t>
        <a:bodyPr/>
        <a:lstStyle/>
        <a:p>
          <a:endParaRPr lang="en-US"/>
        </a:p>
      </dgm:t>
    </dgm:pt>
    <dgm:pt modelId="{4142B72D-D248-42BC-94C4-C07FA6C085BC}" type="pres">
      <dgm:prSet presAssocID="{4ED3FFFC-E8A4-4769-B8E5-50DE30ACF6CE}" presName="hierChild1" presStyleCnt="0">
        <dgm:presLayoutVars>
          <dgm:chPref val="1"/>
          <dgm:dir/>
          <dgm:animOne val="branch"/>
          <dgm:animLvl val="lvl"/>
          <dgm:resizeHandles/>
        </dgm:presLayoutVars>
      </dgm:prSet>
      <dgm:spPr/>
      <dgm:t>
        <a:bodyPr/>
        <a:lstStyle/>
        <a:p>
          <a:endParaRPr lang="en-US"/>
        </a:p>
      </dgm:t>
    </dgm:pt>
    <dgm:pt modelId="{B48409B9-C73F-43F7-874B-61020A77DC47}" type="pres">
      <dgm:prSet presAssocID="{832B247B-102C-43E6-918A-799A8D52774A}" presName="hierRoot1" presStyleCnt="0"/>
      <dgm:spPr/>
    </dgm:pt>
    <dgm:pt modelId="{CB266418-BDBA-443C-A11B-D87F5BE9BED2}" type="pres">
      <dgm:prSet presAssocID="{832B247B-102C-43E6-918A-799A8D52774A}" presName="composite" presStyleCnt="0"/>
      <dgm:spPr/>
    </dgm:pt>
    <dgm:pt modelId="{BE5E33BD-F32B-41FA-98A5-6A7631881906}" type="pres">
      <dgm:prSet presAssocID="{832B247B-102C-43E6-918A-799A8D52774A}" presName="background" presStyleLbl="node0" presStyleIdx="0" presStyleCnt="1"/>
      <dgm:spPr/>
    </dgm:pt>
    <dgm:pt modelId="{05DA514E-75AD-46C1-9F47-EA0F7F60E366}" type="pres">
      <dgm:prSet presAssocID="{832B247B-102C-43E6-918A-799A8D52774A}" presName="text" presStyleLbl="fgAcc0" presStyleIdx="0" presStyleCnt="1">
        <dgm:presLayoutVars>
          <dgm:chPref val="3"/>
        </dgm:presLayoutVars>
      </dgm:prSet>
      <dgm:spPr/>
      <dgm:t>
        <a:bodyPr/>
        <a:lstStyle/>
        <a:p>
          <a:endParaRPr lang="en-US"/>
        </a:p>
      </dgm:t>
    </dgm:pt>
    <dgm:pt modelId="{6A91A8A9-7FAB-4959-9349-091A0A853BA8}" type="pres">
      <dgm:prSet presAssocID="{832B247B-102C-43E6-918A-799A8D52774A}" presName="hierChild2" presStyleCnt="0"/>
      <dgm:spPr/>
    </dgm:pt>
    <dgm:pt modelId="{02C5669C-1515-4B88-A37B-699235A903FB}" type="pres">
      <dgm:prSet presAssocID="{8D9C84C2-CD8E-4766-B7DF-80B5F91FFC52}" presName="Name10" presStyleLbl="parChTrans1D2" presStyleIdx="0" presStyleCnt="2"/>
      <dgm:spPr/>
      <dgm:t>
        <a:bodyPr/>
        <a:lstStyle/>
        <a:p>
          <a:endParaRPr lang="en-US"/>
        </a:p>
      </dgm:t>
    </dgm:pt>
    <dgm:pt modelId="{C5B1E5AC-825F-4821-B422-4BDF551C22CE}" type="pres">
      <dgm:prSet presAssocID="{8C6E3E11-165E-4A38-AD98-ACAC7319C364}" presName="hierRoot2" presStyleCnt="0"/>
      <dgm:spPr/>
    </dgm:pt>
    <dgm:pt modelId="{76D0EAD2-90BF-4126-A427-3C8BB6E4FCC0}" type="pres">
      <dgm:prSet presAssocID="{8C6E3E11-165E-4A38-AD98-ACAC7319C364}" presName="composite2" presStyleCnt="0"/>
      <dgm:spPr/>
    </dgm:pt>
    <dgm:pt modelId="{D2F6C582-1EAE-4017-A377-ED4914B3EBFB}" type="pres">
      <dgm:prSet presAssocID="{8C6E3E11-165E-4A38-AD98-ACAC7319C364}" presName="background2" presStyleLbl="node2" presStyleIdx="0" presStyleCnt="2"/>
      <dgm:spPr/>
    </dgm:pt>
    <dgm:pt modelId="{EDD1B2A5-CD82-4121-8860-C8A6AAD37A6A}" type="pres">
      <dgm:prSet presAssocID="{8C6E3E11-165E-4A38-AD98-ACAC7319C364}" presName="text2" presStyleLbl="fgAcc2" presStyleIdx="0" presStyleCnt="2">
        <dgm:presLayoutVars>
          <dgm:chPref val="3"/>
        </dgm:presLayoutVars>
      </dgm:prSet>
      <dgm:spPr/>
      <dgm:t>
        <a:bodyPr/>
        <a:lstStyle/>
        <a:p>
          <a:endParaRPr lang="en-US"/>
        </a:p>
      </dgm:t>
    </dgm:pt>
    <dgm:pt modelId="{16A4C260-F907-46B3-95DF-A0E8532D697A}" type="pres">
      <dgm:prSet presAssocID="{8C6E3E11-165E-4A38-AD98-ACAC7319C364}" presName="hierChild3" presStyleCnt="0"/>
      <dgm:spPr/>
    </dgm:pt>
    <dgm:pt modelId="{AADA52BF-23BD-4B67-AD99-302E6082BA6F}" type="pres">
      <dgm:prSet presAssocID="{8E81E591-F70C-4761-B529-8277B92726F5}" presName="Name17" presStyleLbl="parChTrans1D3" presStyleIdx="0" presStyleCnt="5"/>
      <dgm:spPr/>
      <dgm:t>
        <a:bodyPr/>
        <a:lstStyle/>
        <a:p>
          <a:endParaRPr lang="en-US"/>
        </a:p>
      </dgm:t>
    </dgm:pt>
    <dgm:pt modelId="{9FACCDF0-E115-4302-A5EB-08CCB0C7BA15}" type="pres">
      <dgm:prSet presAssocID="{A1A17E66-1C53-454E-886C-FA9B4B4CCA1B}" presName="hierRoot3" presStyleCnt="0"/>
      <dgm:spPr/>
    </dgm:pt>
    <dgm:pt modelId="{EB92CFB4-46DC-46C0-AF91-E7D0ECF7BD5D}" type="pres">
      <dgm:prSet presAssocID="{A1A17E66-1C53-454E-886C-FA9B4B4CCA1B}" presName="composite3" presStyleCnt="0"/>
      <dgm:spPr/>
    </dgm:pt>
    <dgm:pt modelId="{C6880063-A595-4D60-AF48-8228E69F1A37}" type="pres">
      <dgm:prSet presAssocID="{A1A17E66-1C53-454E-886C-FA9B4B4CCA1B}" presName="background3" presStyleLbl="node3" presStyleIdx="0" presStyleCnt="5"/>
      <dgm:spPr/>
    </dgm:pt>
    <dgm:pt modelId="{6875DF65-B2A6-493F-8BEC-AC2605531D0E}" type="pres">
      <dgm:prSet presAssocID="{A1A17E66-1C53-454E-886C-FA9B4B4CCA1B}" presName="text3" presStyleLbl="fgAcc3" presStyleIdx="0" presStyleCnt="5">
        <dgm:presLayoutVars>
          <dgm:chPref val="3"/>
        </dgm:presLayoutVars>
      </dgm:prSet>
      <dgm:spPr/>
      <dgm:t>
        <a:bodyPr/>
        <a:lstStyle/>
        <a:p>
          <a:endParaRPr lang="en-US"/>
        </a:p>
      </dgm:t>
    </dgm:pt>
    <dgm:pt modelId="{251E9660-AF20-46C4-A6C8-94C573742224}" type="pres">
      <dgm:prSet presAssocID="{A1A17E66-1C53-454E-886C-FA9B4B4CCA1B}" presName="hierChild4" presStyleCnt="0"/>
      <dgm:spPr/>
    </dgm:pt>
    <dgm:pt modelId="{D25F5FC7-D72D-4834-B95A-D30DBCC854AF}" type="pres">
      <dgm:prSet presAssocID="{1F17CF7C-D835-4B6F-9C2D-DC0F63486889}" presName="Name17" presStyleLbl="parChTrans1D3" presStyleIdx="1" presStyleCnt="5"/>
      <dgm:spPr/>
      <dgm:t>
        <a:bodyPr/>
        <a:lstStyle/>
        <a:p>
          <a:endParaRPr lang="en-US"/>
        </a:p>
      </dgm:t>
    </dgm:pt>
    <dgm:pt modelId="{E89DF8F1-117A-4241-87BD-1DA4CDD4A48D}" type="pres">
      <dgm:prSet presAssocID="{0A998734-42F2-4C27-A29E-DA45E6A2AB00}" presName="hierRoot3" presStyleCnt="0"/>
      <dgm:spPr/>
    </dgm:pt>
    <dgm:pt modelId="{B1C98BED-6ABC-4F47-AAE0-6716C1EC08AA}" type="pres">
      <dgm:prSet presAssocID="{0A998734-42F2-4C27-A29E-DA45E6A2AB00}" presName="composite3" presStyleCnt="0"/>
      <dgm:spPr/>
    </dgm:pt>
    <dgm:pt modelId="{668BC782-3118-48C5-8E34-46C9DECF04FB}" type="pres">
      <dgm:prSet presAssocID="{0A998734-42F2-4C27-A29E-DA45E6A2AB00}" presName="background3" presStyleLbl="node3" presStyleIdx="1" presStyleCnt="5"/>
      <dgm:spPr/>
    </dgm:pt>
    <dgm:pt modelId="{36CB8601-C74E-4713-A4DE-34781E186174}" type="pres">
      <dgm:prSet presAssocID="{0A998734-42F2-4C27-A29E-DA45E6A2AB00}" presName="text3" presStyleLbl="fgAcc3" presStyleIdx="1" presStyleCnt="5">
        <dgm:presLayoutVars>
          <dgm:chPref val="3"/>
        </dgm:presLayoutVars>
      </dgm:prSet>
      <dgm:spPr/>
      <dgm:t>
        <a:bodyPr/>
        <a:lstStyle/>
        <a:p>
          <a:endParaRPr lang="en-US"/>
        </a:p>
      </dgm:t>
    </dgm:pt>
    <dgm:pt modelId="{E7F8239B-6E33-4103-8F37-16518038A646}" type="pres">
      <dgm:prSet presAssocID="{0A998734-42F2-4C27-A29E-DA45E6A2AB00}" presName="hierChild4" presStyleCnt="0"/>
      <dgm:spPr/>
    </dgm:pt>
    <dgm:pt modelId="{EBE3B2C6-CAA9-420B-9B49-D402D66B6BF3}" type="pres">
      <dgm:prSet presAssocID="{1A4B6FB3-4FFF-4644-B0C6-50E378E88430}" presName="Name10" presStyleLbl="parChTrans1D2" presStyleIdx="1" presStyleCnt="2"/>
      <dgm:spPr/>
      <dgm:t>
        <a:bodyPr/>
        <a:lstStyle/>
        <a:p>
          <a:endParaRPr lang="en-US"/>
        </a:p>
      </dgm:t>
    </dgm:pt>
    <dgm:pt modelId="{A2FD1288-D06E-4E15-A417-4366B16D720B}" type="pres">
      <dgm:prSet presAssocID="{E3CB2F54-32A6-419B-8AE7-0B615A8D2BD6}" presName="hierRoot2" presStyleCnt="0"/>
      <dgm:spPr/>
    </dgm:pt>
    <dgm:pt modelId="{C33C855C-1244-4E84-9531-AF2B13A73216}" type="pres">
      <dgm:prSet presAssocID="{E3CB2F54-32A6-419B-8AE7-0B615A8D2BD6}" presName="composite2" presStyleCnt="0"/>
      <dgm:spPr/>
    </dgm:pt>
    <dgm:pt modelId="{425737BD-D728-43F4-9725-EFAC8E554767}" type="pres">
      <dgm:prSet presAssocID="{E3CB2F54-32A6-419B-8AE7-0B615A8D2BD6}" presName="background2" presStyleLbl="node2" presStyleIdx="1" presStyleCnt="2"/>
      <dgm:spPr/>
    </dgm:pt>
    <dgm:pt modelId="{6F9C6383-5F1A-44C1-B32F-1CEE73AB8009}" type="pres">
      <dgm:prSet presAssocID="{E3CB2F54-32A6-419B-8AE7-0B615A8D2BD6}" presName="text2" presStyleLbl="fgAcc2" presStyleIdx="1" presStyleCnt="2">
        <dgm:presLayoutVars>
          <dgm:chPref val="3"/>
        </dgm:presLayoutVars>
      </dgm:prSet>
      <dgm:spPr/>
      <dgm:t>
        <a:bodyPr/>
        <a:lstStyle/>
        <a:p>
          <a:endParaRPr lang="en-US"/>
        </a:p>
      </dgm:t>
    </dgm:pt>
    <dgm:pt modelId="{82C3A00E-2939-471B-8501-85CC77FF6B17}" type="pres">
      <dgm:prSet presAssocID="{E3CB2F54-32A6-419B-8AE7-0B615A8D2BD6}" presName="hierChild3" presStyleCnt="0"/>
      <dgm:spPr/>
    </dgm:pt>
    <dgm:pt modelId="{596C926F-CDA3-4428-989A-A9ED88B6B785}" type="pres">
      <dgm:prSet presAssocID="{365D1F75-CAD4-44F4-84FA-B709442A5E20}" presName="Name17" presStyleLbl="parChTrans1D3" presStyleIdx="2" presStyleCnt="5"/>
      <dgm:spPr/>
      <dgm:t>
        <a:bodyPr/>
        <a:lstStyle/>
        <a:p>
          <a:endParaRPr lang="en-US"/>
        </a:p>
      </dgm:t>
    </dgm:pt>
    <dgm:pt modelId="{7E7E8210-162B-4A6F-B73C-BCD5E1D77554}" type="pres">
      <dgm:prSet presAssocID="{8B7CB8F0-5948-42AD-BB3B-CCF5AEEA4A98}" presName="hierRoot3" presStyleCnt="0"/>
      <dgm:spPr/>
    </dgm:pt>
    <dgm:pt modelId="{D5D99FDF-BF42-419D-B39E-600B75323963}" type="pres">
      <dgm:prSet presAssocID="{8B7CB8F0-5948-42AD-BB3B-CCF5AEEA4A98}" presName="composite3" presStyleCnt="0"/>
      <dgm:spPr/>
    </dgm:pt>
    <dgm:pt modelId="{E303C90D-3F24-4020-AAC9-B4088C6356F5}" type="pres">
      <dgm:prSet presAssocID="{8B7CB8F0-5948-42AD-BB3B-CCF5AEEA4A98}" presName="background3" presStyleLbl="node3" presStyleIdx="2" presStyleCnt="5"/>
      <dgm:spPr/>
    </dgm:pt>
    <dgm:pt modelId="{E4C1DAA6-9D19-4079-BC96-3122B5FA6EBE}" type="pres">
      <dgm:prSet presAssocID="{8B7CB8F0-5948-42AD-BB3B-CCF5AEEA4A98}" presName="text3" presStyleLbl="fgAcc3" presStyleIdx="2" presStyleCnt="5">
        <dgm:presLayoutVars>
          <dgm:chPref val="3"/>
        </dgm:presLayoutVars>
      </dgm:prSet>
      <dgm:spPr/>
      <dgm:t>
        <a:bodyPr/>
        <a:lstStyle/>
        <a:p>
          <a:endParaRPr lang="en-US"/>
        </a:p>
      </dgm:t>
    </dgm:pt>
    <dgm:pt modelId="{A2344FB8-462A-43C9-84F0-218968C80BA7}" type="pres">
      <dgm:prSet presAssocID="{8B7CB8F0-5948-42AD-BB3B-CCF5AEEA4A98}" presName="hierChild4" presStyleCnt="0"/>
      <dgm:spPr/>
    </dgm:pt>
    <dgm:pt modelId="{720B175C-8876-4925-AC6D-74FAA92BE297}" type="pres">
      <dgm:prSet presAssocID="{5720A7FB-EB96-40C8-A3A1-347728D2FB09}" presName="Name17" presStyleLbl="parChTrans1D3" presStyleIdx="3" presStyleCnt="5"/>
      <dgm:spPr/>
      <dgm:t>
        <a:bodyPr/>
        <a:lstStyle/>
        <a:p>
          <a:endParaRPr lang="en-US"/>
        </a:p>
      </dgm:t>
    </dgm:pt>
    <dgm:pt modelId="{26489E42-4760-4691-9C10-FF7DCC19EE5E}" type="pres">
      <dgm:prSet presAssocID="{5A211A70-5AC0-456F-A413-B9493E694828}" presName="hierRoot3" presStyleCnt="0"/>
      <dgm:spPr/>
    </dgm:pt>
    <dgm:pt modelId="{6E2D17B9-EF86-4366-BF3C-DCE326918048}" type="pres">
      <dgm:prSet presAssocID="{5A211A70-5AC0-456F-A413-B9493E694828}" presName="composite3" presStyleCnt="0"/>
      <dgm:spPr/>
    </dgm:pt>
    <dgm:pt modelId="{F79C2EC0-415D-43FC-8DD3-B9B5F25C01C1}" type="pres">
      <dgm:prSet presAssocID="{5A211A70-5AC0-456F-A413-B9493E694828}" presName="background3" presStyleLbl="node3" presStyleIdx="3" presStyleCnt="5"/>
      <dgm:spPr/>
    </dgm:pt>
    <dgm:pt modelId="{4E1FB207-3CC2-4CB6-9136-83D21472A700}" type="pres">
      <dgm:prSet presAssocID="{5A211A70-5AC0-456F-A413-B9493E694828}" presName="text3" presStyleLbl="fgAcc3" presStyleIdx="3" presStyleCnt="5">
        <dgm:presLayoutVars>
          <dgm:chPref val="3"/>
        </dgm:presLayoutVars>
      </dgm:prSet>
      <dgm:spPr/>
      <dgm:t>
        <a:bodyPr/>
        <a:lstStyle/>
        <a:p>
          <a:endParaRPr lang="en-US"/>
        </a:p>
      </dgm:t>
    </dgm:pt>
    <dgm:pt modelId="{88D9ADBA-5DEF-43AA-95E8-8BF60FBEAEC1}" type="pres">
      <dgm:prSet presAssocID="{5A211A70-5AC0-456F-A413-B9493E694828}" presName="hierChild4" presStyleCnt="0"/>
      <dgm:spPr/>
    </dgm:pt>
    <dgm:pt modelId="{3004BDCE-5D2E-4BC3-B6FF-9FDD8CEDE116}" type="pres">
      <dgm:prSet presAssocID="{5C97BCBC-43F1-46BF-8D06-E9CA0F080106}" presName="Name17" presStyleLbl="parChTrans1D3" presStyleIdx="4" presStyleCnt="5"/>
      <dgm:spPr/>
      <dgm:t>
        <a:bodyPr/>
        <a:lstStyle/>
        <a:p>
          <a:endParaRPr lang="en-US"/>
        </a:p>
      </dgm:t>
    </dgm:pt>
    <dgm:pt modelId="{14679FCC-216C-4CA9-98AA-0D4450E324D8}" type="pres">
      <dgm:prSet presAssocID="{000420C8-C605-4F83-8C38-D66712EA0FBA}" presName="hierRoot3" presStyleCnt="0"/>
      <dgm:spPr/>
    </dgm:pt>
    <dgm:pt modelId="{A4ECF749-E719-4D17-8526-DB30B1BE579D}" type="pres">
      <dgm:prSet presAssocID="{000420C8-C605-4F83-8C38-D66712EA0FBA}" presName="composite3" presStyleCnt="0"/>
      <dgm:spPr/>
    </dgm:pt>
    <dgm:pt modelId="{E67D98A9-3AE5-4736-8C52-D46D9BCAD6DB}" type="pres">
      <dgm:prSet presAssocID="{000420C8-C605-4F83-8C38-D66712EA0FBA}" presName="background3" presStyleLbl="node3" presStyleIdx="4" presStyleCnt="5"/>
      <dgm:spPr/>
    </dgm:pt>
    <dgm:pt modelId="{54C50EA1-9D85-4673-8D82-BEDBA5A9548B}" type="pres">
      <dgm:prSet presAssocID="{000420C8-C605-4F83-8C38-D66712EA0FBA}" presName="text3" presStyleLbl="fgAcc3" presStyleIdx="4" presStyleCnt="5">
        <dgm:presLayoutVars>
          <dgm:chPref val="3"/>
        </dgm:presLayoutVars>
      </dgm:prSet>
      <dgm:spPr/>
      <dgm:t>
        <a:bodyPr/>
        <a:lstStyle/>
        <a:p>
          <a:endParaRPr lang="en-US"/>
        </a:p>
      </dgm:t>
    </dgm:pt>
    <dgm:pt modelId="{79E398B7-8ADE-4598-9F4B-3E81EFB30B17}" type="pres">
      <dgm:prSet presAssocID="{000420C8-C605-4F83-8C38-D66712EA0FBA}" presName="hierChild4" presStyleCnt="0"/>
      <dgm:spPr/>
    </dgm:pt>
  </dgm:ptLst>
  <dgm:cxnLst>
    <dgm:cxn modelId="{72D06EB6-656C-42CE-91EE-39579CF1BC9D}" type="presOf" srcId="{000420C8-C605-4F83-8C38-D66712EA0FBA}" destId="{54C50EA1-9D85-4673-8D82-BEDBA5A9548B}" srcOrd="0" destOrd="0" presId="urn:microsoft.com/office/officeart/2005/8/layout/hierarchy1"/>
    <dgm:cxn modelId="{2E4336A1-76F0-4951-87C1-9A7C443E7425}" type="presOf" srcId="{8C6E3E11-165E-4A38-AD98-ACAC7319C364}" destId="{EDD1B2A5-CD82-4121-8860-C8A6AAD37A6A}" srcOrd="0" destOrd="0" presId="urn:microsoft.com/office/officeart/2005/8/layout/hierarchy1"/>
    <dgm:cxn modelId="{CC49B3CC-B7D3-48F9-B761-A9EB0B1FED05}" type="presOf" srcId="{832B247B-102C-43E6-918A-799A8D52774A}" destId="{05DA514E-75AD-46C1-9F47-EA0F7F60E366}" srcOrd="0" destOrd="0" presId="urn:microsoft.com/office/officeart/2005/8/layout/hierarchy1"/>
    <dgm:cxn modelId="{EE711F71-DB74-427B-BCE2-9C9F583AA06F}" srcId="{4ED3FFFC-E8A4-4769-B8E5-50DE30ACF6CE}" destId="{832B247B-102C-43E6-918A-799A8D52774A}" srcOrd="0" destOrd="0" parTransId="{3F3FFCD6-F6C9-4B70-99AA-4ED359A3F019}" sibTransId="{5B6320DE-1364-4B4F-9E21-9554658735DD}"/>
    <dgm:cxn modelId="{EA8C0A75-2D63-4162-8DBC-B831E4C435DC}" type="presOf" srcId="{8E81E591-F70C-4761-B529-8277B92726F5}" destId="{AADA52BF-23BD-4B67-AD99-302E6082BA6F}" srcOrd="0" destOrd="0" presId="urn:microsoft.com/office/officeart/2005/8/layout/hierarchy1"/>
    <dgm:cxn modelId="{EA051138-6C09-47C0-A6A6-F17E1AE1C296}" type="presOf" srcId="{E3CB2F54-32A6-419B-8AE7-0B615A8D2BD6}" destId="{6F9C6383-5F1A-44C1-B32F-1CEE73AB8009}" srcOrd="0" destOrd="0" presId="urn:microsoft.com/office/officeart/2005/8/layout/hierarchy1"/>
    <dgm:cxn modelId="{DFCC707E-20F2-4F3D-B9D0-F0380F1DDEF0}" type="presOf" srcId="{5720A7FB-EB96-40C8-A3A1-347728D2FB09}" destId="{720B175C-8876-4925-AC6D-74FAA92BE297}" srcOrd="0" destOrd="0" presId="urn:microsoft.com/office/officeart/2005/8/layout/hierarchy1"/>
    <dgm:cxn modelId="{B0D3CF26-63E2-42EC-96DC-DB07205304E4}" type="presOf" srcId="{4ED3FFFC-E8A4-4769-B8E5-50DE30ACF6CE}" destId="{4142B72D-D248-42BC-94C4-C07FA6C085BC}" srcOrd="0" destOrd="0" presId="urn:microsoft.com/office/officeart/2005/8/layout/hierarchy1"/>
    <dgm:cxn modelId="{CF60CDF0-F199-418E-A304-EF36E1259A03}" srcId="{E3CB2F54-32A6-419B-8AE7-0B615A8D2BD6}" destId="{8B7CB8F0-5948-42AD-BB3B-CCF5AEEA4A98}" srcOrd="0" destOrd="0" parTransId="{365D1F75-CAD4-44F4-84FA-B709442A5E20}" sibTransId="{91F7E376-B020-4DC9-A39E-0E54B2B8D155}"/>
    <dgm:cxn modelId="{D80EE3F9-0D60-41CC-9F82-D8029AB0FD6F}" type="presOf" srcId="{1A4B6FB3-4FFF-4644-B0C6-50E378E88430}" destId="{EBE3B2C6-CAA9-420B-9B49-D402D66B6BF3}" srcOrd="0" destOrd="0" presId="urn:microsoft.com/office/officeart/2005/8/layout/hierarchy1"/>
    <dgm:cxn modelId="{110227E8-45A4-4AF4-8F80-85D0E8A90EAB}" srcId="{832B247B-102C-43E6-918A-799A8D52774A}" destId="{E3CB2F54-32A6-419B-8AE7-0B615A8D2BD6}" srcOrd="1" destOrd="0" parTransId="{1A4B6FB3-4FFF-4644-B0C6-50E378E88430}" sibTransId="{E65674D6-C39C-46C2-8A37-5518DEC56B89}"/>
    <dgm:cxn modelId="{D78BE56B-F53D-42F6-81A1-2F4375532B0C}" type="presOf" srcId="{5A211A70-5AC0-456F-A413-B9493E694828}" destId="{4E1FB207-3CC2-4CB6-9136-83D21472A700}" srcOrd="0" destOrd="0" presId="urn:microsoft.com/office/officeart/2005/8/layout/hierarchy1"/>
    <dgm:cxn modelId="{FDA0746B-1DBF-44BC-8692-972EE0343D2D}" srcId="{8C6E3E11-165E-4A38-AD98-ACAC7319C364}" destId="{A1A17E66-1C53-454E-886C-FA9B4B4CCA1B}" srcOrd="0" destOrd="0" parTransId="{8E81E591-F70C-4761-B529-8277B92726F5}" sibTransId="{D5396A90-CAC5-4B33-8190-DEB49BAAC88B}"/>
    <dgm:cxn modelId="{7C578327-3F6D-49EA-9A9D-7763ED78CF43}" type="presOf" srcId="{0A998734-42F2-4C27-A29E-DA45E6A2AB00}" destId="{36CB8601-C74E-4713-A4DE-34781E186174}" srcOrd="0" destOrd="0" presId="urn:microsoft.com/office/officeart/2005/8/layout/hierarchy1"/>
    <dgm:cxn modelId="{2B0328E5-73C3-4D91-B4D5-21A348BC2A06}" srcId="{8C6E3E11-165E-4A38-AD98-ACAC7319C364}" destId="{0A998734-42F2-4C27-A29E-DA45E6A2AB00}" srcOrd="1" destOrd="0" parTransId="{1F17CF7C-D835-4B6F-9C2D-DC0F63486889}" sibTransId="{74F209AC-4716-4E46-A5B2-0BF096B88DD8}"/>
    <dgm:cxn modelId="{0D486136-5BC6-41A3-8249-3733479B5749}" srcId="{832B247B-102C-43E6-918A-799A8D52774A}" destId="{8C6E3E11-165E-4A38-AD98-ACAC7319C364}" srcOrd="0" destOrd="0" parTransId="{8D9C84C2-CD8E-4766-B7DF-80B5F91FFC52}" sibTransId="{AFF34CB6-D1E5-4BC7-BD3B-353DCAB7D1FB}"/>
    <dgm:cxn modelId="{2004BD36-FFE4-4FB5-98A7-AB659A254A2F}" type="presOf" srcId="{365D1F75-CAD4-44F4-84FA-B709442A5E20}" destId="{596C926F-CDA3-4428-989A-A9ED88B6B785}" srcOrd="0" destOrd="0" presId="urn:microsoft.com/office/officeart/2005/8/layout/hierarchy1"/>
    <dgm:cxn modelId="{69EC2BCD-CD48-46DD-82A0-CEDCC2DABB31}" type="presOf" srcId="{5C97BCBC-43F1-46BF-8D06-E9CA0F080106}" destId="{3004BDCE-5D2E-4BC3-B6FF-9FDD8CEDE116}" srcOrd="0" destOrd="0" presId="urn:microsoft.com/office/officeart/2005/8/layout/hierarchy1"/>
    <dgm:cxn modelId="{B3D31F93-AFC2-4DDF-8978-27E130BF38D1}" srcId="{E3CB2F54-32A6-419B-8AE7-0B615A8D2BD6}" destId="{000420C8-C605-4F83-8C38-D66712EA0FBA}" srcOrd="2" destOrd="0" parTransId="{5C97BCBC-43F1-46BF-8D06-E9CA0F080106}" sibTransId="{5726A135-B5EB-45C7-A125-45EFCCEA57B5}"/>
    <dgm:cxn modelId="{32986CA8-899D-47A0-B311-56295744E318}" srcId="{E3CB2F54-32A6-419B-8AE7-0B615A8D2BD6}" destId="{5A211A70-5AC0-456F-A413-B9493E694828}" srcOrd="1" destOrd="0" parTransId="{5720A7FB-EB96-40C8-A3A1-347728D2FB09}" sibTransId="{5F6B7C96-555B-4B0A-89EB-FA6B208542C4}"/>
    <dgm:cxn modelId="{AEDB6F67-B6E9-446D-A494-EAA2CE1E95BF}" type="presOf" srcId="{A1A17E66-1C53-454E-886C-FA9B4B4CCA1B}" destId="{6875DF65-B2A6-493F-8BEC-AC2605531D0E}" srcOrd="0" destOrd="0" presId="urn:microsoft.com/office/officeart/2005/8/layout/hierarchy1"/>
    <dgm:cxn modelId="{17540F7B-5B98-4D95-B113-C02711404F60}" type="presOf" srcId="{8B7CB8F0-5948-42AD-BB3B-CCF5AEEA4A98}" destId="{E4C1DAA6-9D19-4079-BC96-3122B5FA6EBE}" srcOrd="0" destOrd="0" presId="urn:microsoft.com/office/officeart/2005/8/layout/hierarchy1"/>
    <dgm:cxn modelId="{96349105-9E44-4B15-B870-E55DFA873AE1}" type="presOf" srcId="{8D9C84C2-CD8E-4766-B7DF-80B5F91FFC52}" destId="{02C5669C-1515-4B88-A37B-699235A903FB}" srcOrd="0" destOrd="0" presId="urn:microsoft.com/office/officeart/2005/8/layout/hierarchy1"/>
    <dgm:cxn modelId="{98C59CAD-2835-4FF8-A136-CFECFB4CB29A}" type="presOf" srcId="{1F17CF7C-D835-4B6F-9C2D-DC0F63486889}" destId="{D25F5FC7-D72D-4834-B95A-D30DBCC854AF}" srcOrd="0" destOrd="0" presId="urn:microsoft.com/office/officeart/2005/8/layout/hierarchy1"/>
    <dgm:cxn modelId="{09A8729C-6B75-45FF-822D-1D428A6E1C5F}" type="presParOf" srcId="{4142B72D-D248-42BC-94C4-C07FA6C085BC}" destId="{B48409B9-C73F-43F7-874B-61020A77DC47}" srcOrd="0" destOrd="0" presId="urn:microsoft.com/office/officeart/2005/8/layout/hierarchy1"/>
    <dgm:cxn modelId="{9C35A2FA-04CF-43F0-8385-088582305E9F}" type="presParOf" srcId="{B48409B9-C73F-43F7-874B-61020A77DC47}" destId="{CB266418-BDBA-443C-A11B-D87F5BE9BED2}" srcOrd="0" destOrd="0" presId="urn:microsoft.com/office/officeart/2005/8/layout/hierarchy1"/>
    <dgm:cxn modelId="{AA741DA7-6593-493E-A4D1-55A007B7E805}" type="presParOf" srcId="{CB266418-BDBA-443C-A11B-D87F5BE9BED2}" destId="{BE5E33BD-F32B-41FA-98A5-6A7631881906}" srcOrd="0" destOrd="0" presId="urn:microsoft.com/office/officeart/2005/8/layout/hierarchy1"/>
    <dgm:cxn modelId="{255D61CF-7E4D-46E5-A738-BA88B3E3C7CA}" type="presParOf" srcId="{CB266418-BDBA-443C-A11B-D87F5BE9BED2}" destId="{05DA514E-75AD-46C1-9F47-EA0F7F60E366}" srcOrd="1" destOrd="0" presId="urn:microsoft.com/office/officeart/2005/8/layout/hierarchy1"/>
    <dgm:cxn modelId="{21FA5F43-AB4C-4427-8178-C1C4D021E438}" type="presParOf" srcId="{B48409B9-C73F-43F7-874B-61020A77DC47}" destId="{6A91A8A9-7FAB-4959-9349-091A0A853BA8}" srcOrd="1" destOrd="0" presId="urn:microsoft.com/office/officeart/2005/8/layout/hierarchy1"/>
    <dgm:cxn modelId="{02BDB051-7ABF-406E-81F0-5F6DAD55EB85}" type="presParOf" srcId="{6A91A8A9-7FAB-4959-9349-091A0A853BA8}" destId="{02C5669C-1515-4B88-A37B-699235A903FB}" srcOrd="0" destOrd="0" presId="urn:microsoft.com/office/officeart/2005/8/layout/hierarchy1"/>
    <dgm:cxn modelId="{176C1FD9-8429-4928-BD07-6611481A4C36}" type="presParOf" srcId="{6A91A8A9-7FAB-4959-9349-091A0A853BA8}" destId="{C5B1E5AC-825F-4821-B422-4BDF551C22CE}" srcOrd="1" destOrd="0" presId="urn:microsoft.com/office/officeart/2005/8/layout/hierarchy1"/>
    <dgm:cxn modelId="{7617E2AB-2119-4014-B2D5-3305A7A0FDB2}" type="presParOf" srcId="{C5B1E5AC-825F-4821-B422-4BDF551C22CE}" destId="{76D0EAD2-90BF-4126-A427-3C8BB6E4FCC0}" srcOrd="0" destOrd="0" presId="urn:microsoft.com/office/officeart/2005/8/layout/hierarchy1"/>
    <dgm:cxn modelId="{508F4146-39BB-49BA-ACDF-B2E4DD6BFCDE}" type="presParOf" srcId="{76D0EAD2-90BF-4126-A427-3C8BB6E4FCC0}" destId="{D2F6C582-1EAE-4017-A377-ED4914B3EBFB}" srcOrd="0" destOrd="0" presId="urn:microsoft.com/office/officeart/2005/8/layout/hierarchy1"/>
    <dgm:cxn modelId="{A7BD618E-1DCF-4350-96CE-54B25AC929E5}" type="presParOf" srcId="{76D0EAD2-90BF-4126-A427-3C8BB6E4FCC0}" destId="{EDD1B2A5-CD82-4121-8860-C8A6AAD37A6A}" srcOrd="1" destOrd="0" presId="urn:microsoft.com/office/officeart/2005/8/layout/hierarchy1"/>
    <dgm:cxn modelId="{E6D2A86F-AA9B-4FD8-92F4-FF4BA222C709}" type="presParOf" srcId="{C5B1E5AC-825F-4821-B422-4BDF551C22CE}" destId="{16A4C260-F907-46B3-95DF-A0E8532D697A}" srcOrd="1" destOrd="0" presId="urn:microsoft.com/office/officeart/2005/8/layout/hierarchy1"/>
    <dgm:cxn modelId="{5484E436-924E-4E66-BEAE-A445068A3A29}" type="presParOf" srcId="{16A4C260-F907-46B3-95DF-A0E8532D697A}" destId="{AADA52BF-23BD-4B67-AD99-302E6082BA6F}" srcOrd="0" destOrd="0" presId="urn:microsoft.com/office/officeart/2005/8/layout/hierarchy1"/>
    <dgm:cxn modelId="{8301F75A-5F89-4F0E-9433-42C598419DFE}" type="presParOf" srcId="{16A4C260-F907-46B3-95DF-A0E8532D697A}" destId="{9FACCDF0-E115-4302-A5EB-08CCB0C7BA15}" srcOrd="1" destOrd="0" presId="urn:microsoft.com/office/officeart/2005/8/layout/hierarchy1"/>
    <dgm:cxn modelId="{DC8C758C-972A-479F-8A65-3F2D73269F29}" type="presParOf" srcId="{9FACCDF0-E115-4302-A5EB-08CCB0C7BA15}" destId="{EB92CFB4-46DC-46C0-AF91-E7D0ECF7BD5D}" srcOrd="0" destOrd="0" presId="urn:microsoft.com/office/officeart/2005/8/layout/hierarchy1"/>
    <dgm:cxn modelId="{EB1A6105-F646-4819-A7B3-148EF985D18E}" type="presParOf" srcId="{EB92CFB4-46DC-46C0-AF91-E7D0ECF7BD5D}" destId="{C6880063-A595-4D60-AF48-8228E69F1A37}" srcOrd="0" destOrd="0" presId="urn:microsoft.com/office/officeart/2005/8/layout/hierarchy1"/>
    <dgm:cxn modelId="{13CE8329-A634-4008-8A0A-61C0EE38D65F}" type="presParOf" srcId="{EB92CFB4-46DC-46C0-AF91-E7D0ECF7BD5D}" destId="{6875DF65-B2A6-493F-8BEC-AC2605531D0E}" srcOrd="1" destOrd="0" presId="urn:microsoft.com/office/officeart/2005/8/layout/hierarchy1"/>
    <dgm:cxn modelId="{247CC1A3-7B24-4723-83ED-9AF13E4316E7}" type="presParOf" srcId="{9FACCDF0-E115-4302-A5EB-08CCB0C7BA15}" destId="{251E9660-AF20-46C4-A6C8-94C573742224}" srcOrd="1" destOrd="0" presId="urn:microsoft.com/office/officeart/2005/8/layout/hierarchy1"/>
    <dgm:cxn modelId="{B15CF51F-9113-4873-B994-C4765E205457}" type="presParOf" srcId="{16A4C260-F907-46B3-95DF-A0E8532D697A}" destId="{D25F5FC7-D72D-4834-B95A-D30DBCC854AF}" srcOrd="2" destOrd="0" presId="urn:microsoft.com/office/officeart/2005/8/layout/hierarchy1"/>
    <dgm:cxn modelId="{929B984B-3B96-4C43-AEDF-DB0DF09F6C7C}" type="presParOf" srcId="{16A4C260-F907-46B3-95DF-A0E8532D697A}" destId="{E89DF8F1-117A-4241-87BD-1DA4CDD4A48D}" srcOrd="3" destOrd="0" presId="urn:microsoft.com/office/officeart/2005/8/layout/hierarchy1"/>
    <dgm:cxn modelId="{6BA22B46-6075-4F6E-B6A0-76A7C971446E}" type="presParOf" srcId="{E89DF8F1-117A-4241-87BD-1DA4CDD4A48D}" destId="{B1C98BED-6ABC-4F47-AAE0-6716C1EC08AA}" srcOrd="0" destOrd="0" presId="urn:microsoft.com/office/officeart/2005/8/layout/hierarchy1"/>
    <dgm:cxn modelId="{792A50C9-9D97-4AAC-B7FD-F591B4E92BFC}" type="presParOf" srcId="{B1C98BED-6ABC-4F47-AAE0-6716C1EC08AA}" destId="{668BC782-3118-48C5-8E34-46C9DECF04FB}" srcOrd="0" destOrd="0" presId="urn:microsoft.com/office/officeart/2005/8/layout/hierarchy1"/>
    <dgm:cxn modelId="{60FF57DA-17DE-422E-AFAB-12CE6F00093E}" type="presParOf" srcId="{B1C98BED-6ABC-4F47-AAE0-6716C1EC08AA}" destId="{36CB8601-C74E-4713-A4DE-34781E186174}" srcOrd="1" destOrd="0" presId="urn:microsoft.com/office/officeart/2005/8/layout/hierarchy1"/>
    <dgm:cxn modelId="{C9880A1A-20D9-47AA-ACD5-557B4BD2CAFD}" type="presParOf" srcId="{E89DF8F1-117A-4241-87BD-1DA4CDD4A48D}" destId="{E7F8239B-6E33-4103-8F37-16518038A646}" srcOrd="1" destOrd="0" presId="urn:microsoft.com/office/officeart/2005/8/layout/hierarchy1"/>
    <dgm:cxn modelId="{67364F2A-0ABA-4EF4-9F0E-8AD1EA5AA42C}" type="presParOf" srcId="{6A91A8A9-7FAB-4959-9349-091A0A853BA8}" destId="{EBE3B2C6-CAA9-420B-9B49-D402D66B6BF3}" srcOrd="2" destOrd="0" presId="urn:microsoft.com/office/officeart/2005/8/layout/hierarchy1"/>
    <dgm:cxn modelId="{BFC87854-033E-4FE2-9659-C9AEEC49068A}" type="presParOf" srcId="{6A91A8A9-7FAB-4959-9349-091A0A853BA8}" destId="{A2FD1288-D06E-4E15-A417-4366B16D720B}" srcOrd="3" destOrd="0" presId="urn:microsoft.com/office/officeart/2005/8/layout/hierarchy1"/>
    <dgm:cxn modelId="{40F1D7DE-2476-4C8F-9C64-D0F9E2BA3EC7}" type="presParOf" srcId="{A2FD1288-D06E-4E15-A417-4366B16D720B}" destId="{C33C855C-1244-4E84-9531-AF2B13A73216}" srcOrd="0" destOrd="0" presId="urn:microsoft.com/office/officeart/2005/8/layout/hierarchy1"/>
    <dgm:cxn modelId="{987D047E-D7D6-41DA-96E6-4E1D4AD0DF29}" type="presParOf" srcId="{C33C855C-1244-4E84-9531-AF2B13A73216}" destId="{425737BD-D728-43F4-9725-EFAC8E554767}" srcOrd="0" destOrd="0" presId="urn:microsoft.com/office/officeart/2005/8/layout/hierarchy1"/>
    <dgm:cxn modelId="{0C2E1A3D-B95E-419F-8BBB-0C5AB9E96559}" type="presParOf" srcId="{C33C855C-1244-4E84-9531-AF2B13A73216}" destId="{6F9C6383-5F1A-44C1-B32F-1CEE73AB8009}" srcOrd="1" destOrd="0" presId="urn:microsoft.com/office/officeart/2005/8/layout/hierarchy1"/>
    <dgm:cxn modelId="{CFBE6A43-93CC-43A2-9D2F-8FB2CDF8BB76}" type="presParOf" srcId="{A2FD1288-D06E-4E15-A417-4366B16D720B}" destId="{82C3A00E-2939-471B-8501-85CC77FF6B17}" srcOrd="1" destOrd="0" presId="urn:microsoft.com/office/officeart/2005/8/layout/hierarchy1"/>
    <dgm:cxn modelId="{49142298-DB64-4A40-BFCC-B97618F5231B}" type="presParOf" srcId="{82C3A00E-2939-471B-8501-85CC77FF6B17}" destId="{596C926F-CDA3-4428-989A-A9ED88B6B785}" srcOrd="0" destOrd="0" presId="urn:microsoft.com/office/officeart/2005/8/layout/hierarchy1"/>
    <dgm:cxn modelId="{86CCB560-E8B2-48C5-9AA0-0E3267FACDE0}" type="presParOf" srcId="{82C3A00E-2939-471B-8501-85CC77FF6B17}" destId="{7E7E8210-162B-4A6F-B73C-BCD5E1D77554}" srcOrd="1" destOrd="0" presId="urn:microsoft.com/office/officeart/2005/8/layout/hierarchy1"/>
    <dgm:cxn modelId="{98D89773-6A1E-4F1C-8802-D6CAA2808213}" type="presParOf" srcId="{7E7E8210-162B-4A6F-B73C-BCD5E1D77554}" destId="{D5D99FDF-BF42-419D-B39E-600B75323963}" srcOrd="0" destOrd="0" presId="urn:microsoft.com/office/officeart/2005/8/layout/hierarchy1"/>
    <dgm:cxn modelId="{7EC0784E-C331-43EC-BB17-89F4A36856DB}" type="presParOf" srcId="{D5D99FDF-BF42-419D-B39E-600B75323963}" destId="{E303C90D-3F24-4020-AAC9-B4088C6356F5}" srcOrd="0" destOrd="0" presId="urn:microsoft.com/office/officeart/2005/8/layout/hierarchy1"/>
    <dgm:cxn modelId="{E1AEA780-3BAE-47C2-AFD2-CE02A22D5E69}" type="presParOf" srcId="{D5D99FDF-BF42-419D-B39E-600B75323963}" destId="{E4C1DAA6-9D19-4079-BC96-3122B5FA6EBE}" srcOrd="1" destOrd="0" presId="urn:microsoft.com/office/officeart/2005/8/layout/hierarchy1"/>
    <dgm:cxn modelId="{173A99AC-4F11-42AE-8C68-96B28ADBC9C8}" type="presParOf" srcId="{7E7E8210-162B-4A6F-B73C-BCD5E1D77554}" destId="{A2344FB8-462A-43C9-84F0-218968C80BA7}" srcOrd="1" destOrd="0" presId="urn:microsoft.com/office/officeart/2005/8/layout/hierarchy1"/>
    <dgm:cxn modelId="{44B52276-58F0-467D-B5ED-128AD7F14249}" type="presParOf" srcId="{82C3A00E-2939-471B-8501-85CC77FF6B17}" destId="{720B175C-8876-4925-AC6D-74FAA92BE297}" srcOrd="2" destOrd="0" presId="urn:microsoft.com/office/officeart/2005/8/layout/hierarchy1"/>
    <dgm:cxn modelId="{EA89ED79-B60C-4A81-9141-1DB924542909}" type="presParOf" srcId="{82C3A00E-2939-471B-8501-85CC77FF6B17}" destId="{26489E42-4760-4691-9C10-FF7DCC19EE5E}" srcOrd="3" destOrd="0" presId="urn:microsoft.com/office/officeart/2005/8/layout/hierarchy1"/>
    <dgm:cxn modelId="{E5D4FC7E-BCD2-4421-804A-6F44FF7301D9}" type="presParOf" srcId="{26489E42-4760-4691-9C10-FF7DCC19EE5E}" destId="{6E2D17B9-EF86-4366-BF3C-DCE326918048}" srcOrd="0" destOrd="0" presId="urn:microsoft.com/office/officeart/2005/8/layout/hierarchy1"/>
    <dgm:cxn modelId="{72BF92E9-5BE9-4A6D-B362-B3A918813EDF}" type="presParOf" srcId="{6E2D17B9-EF86-4366-BF3C-DCE326918048}" destId="{F79C2EC0-415D-43FC-8DD3-B9B5F25C01C1}" srcOrd="0" destOrd="0" presId="urn:microsoft.com/office/officeart/2005/8/layout/hierarchy1"/>
    <dgm:cxn modelId="{5339502C-7EE4-43B8-8C7D-18D05D686F6E}" type="presParOf" srcId="{6E2D17B9-EF86-4366-BF3C-DCE326918048}" destId="{4E1FB207-3CC2-4CB6-9136-83D21472A700}" srcOrd="1" destOrd="0" presId="urn:microsoft.com/office/officeart/2005/8/layout/hierarchy1"/>
    <dgm:cxn modelId="{46A76ED5-FEE6-4F44-BC55-825231A480D4}" type="presParOf" srcId="{26489E42-4760-4691-9C10-FF7DCC19EE5E}" destId="{88D9ADBA-5DEF-43AA-95E8-8BF60FBEAEC1}" srcOrd="1" destOrd="0" presId="urn:microsoft.com/office/officeart/2005/8/layout/hierarchy1"/>
    <dgm:cxn modelId="{F456C948-D87D-494B-9982-27E650780F8C}" type="presParOf" srcId="{82C3A00E-2939-471B-8501-85CC77FF6B17}" destId="{3004BDCE-5D2E-4BC3-B6FF-9FDD8CEDE116}" srcOrd="4" destOrd="0" presId="urn:microsoft.com/office/officeart/2005/8/layout/hierarchy1"/>
    <dgm:cxn modelId="{183DE6DB-080E-4D70-A0AF-9D1CE8062B04}" type="presParOf" srcId="{82C3A00E-2939-471B-8501-85CC77FF6B17}" destId="{14679FCC-216C-4CA9-98AA-0D4450E324D8}" srcOrd="5" destOrd="0" presId="urn:microsoft.com/office/officeart/2005/8/layout/hierarchy1"/>
    <dgm:cxn modelId="{DF200EC2-8B39-4348-8ECD-627FEED254ED}" type="presParOf" srcId="{14679FCC-216C-4CA9-98AA-0D4450E324D8}" destId="{A4ECF749-E719-4D17-8526-DB30B1BE579D}" srcOrd="0" destOrd="0" presId="urn:microsoft.com/office/officeart/2005/8/layout/hierarchy1"/>
    <dgm:cxn modelId="{0FE23C9E-C2AE-43AD-B89C-899F303E406B}" type="presParOf" srcId="{A4ECF749-E719-4D17-8526-DB30B1BE579D}" destId="{E67D98A9-3AE5-4736-8C52-D46D9BCAD6DB}" srcOrd="0" destOrd="0" presId="urn:microsoft.com/office/officeart/2005/8/layout/hierarchy1"/>
    <dgm:cxn modelId="{129F3515-870E-4D21-9C80-87420DEC5A18}" type="presParOf" srcId="{A4ECF749-E719-4D17-8526-DB30B1BE579D}" destId="{54C50EA1-9D85-4673-8D82-BEDBA5A9548B}" srcOrd="1" destOrd="0" presId="urn:microsoft.com/office/officeart/2005/8/layout/hierarchy1"/>
    <dgm:cxn modelId="{2FB0E00D-5D45-4679-B00B-DB7289F6836F}" type="presParOf" srcId="{14679FCC-216C-4CA9-98AA-0D4450E324D8}" destId="{79E398B7-8ADE-4598-9F4B-3E81EFB30B1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04BDCE-5D2E-4BC3-B6FF-9FDD8CEDE116}">
      <dsp:nvSpPr>
        <dsp:cNvPr id="0" name=""/>
        <dsp:cNvSpPr/>
      </dsp:nvSpPr>
      <dsp:spPr>
        <a:xfrm>
          <a:off x="4273084" y="1681049"/>
          <a:ext cx="1252821" cy="298114"/>
        </a:xfrm>
        <a:custGeom>
          <a:avLst/>
          <a:gdLst/>
          <a:ahLst/>
          <a:cxnLst/>
          <a:rect l="0" t="0" r="0" b="0"/>
          <a:pathLst>
            <a:path>
              <a:moveTo>
                <a:pt x="0" y="0"/>
              </a:moveTo>
              <a:lnTo>
                <a:pt x="0" y="203156"/>
              </a:lnTo>
              <a:lnTo>
                <a:pt x="1252821" y="203156"/>
              </a:lnTo>
              <a:lnTo>
                <a:pt x="1252821" y="2981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B175C-8876-4925-AC6D-74FAA92BE297}">
      <dsp:nvSpPr>
        <dsp:cNvPr id="0" name=""/>
        <dsp:cNvSpPr/>
      </dsp:nvSpPr>
      <dsp:spPr>
        <a:xfrm>
          <a:off x="4227364" y="1681049"/>
          <a:ext cx="91440" cy="298114"/>
        </a:xfrm>
        <a:custGeom>
          <a:avLst/>
          <a:gdLst/>
          <a:ahLst/>
          <a:cxnLst/>
          <a:rect l="0" t="0" r="0" b="0"/>
          <a:pathLst>
            <a:path>
              <a:moveTo>
                <a:pt x="45720" y="0"/>
              </a:moveTo>
              <a:lnTo>
                <a:pt x="45720" y="2981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6C926F-CDA3-4428-989A-A9ED88B6B785}">
      <dsp:nvSpPr>
        <dsp:cNvPr id="0" name=""/>
        <dsp:cNvSpPr/>
      </dsp:nvSpPr>
      <dsp:spPr>
        <a:xfrm>
          <a:off x="3020263" y="1681049"/>
          <a:ext cx="1252821" cy="298114"/>
        </a:xfrm>
        <a:custGeom>
          <a:avLst/>
          <a:gdLst/>
          <a:ahLst/>
          <a:cxnLst/>
          <a:rect l="0" t="0" r="0" b="0"/>
          <a:pathLst>
            <a:path>
              <a:moveTo>
                <a:pt x="1252821" y="0"/>
              </a:moveTo>
              <a:lnTo>
                <a:pt x="1252821" y="203156"/>
              </a:lnTo>
              <a:lnTo>
                <a:pt x="0" y="203156"/>
              </a:lnTo>
              <a:lnTo>
                <a:pt x="0" y="2981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E3B2C6-CAA9-420B-9B49-D402D66B6BF3}">
      <dsp:nvSpPr>
        <dsp:cNvPr id="0" name=""/>
        <dsp:cNvSpPr/>
      </dsp:nvSpPr>
      <dsp:spPr>
        <a:xfrm>
          <a:off x="2707058" y="732037"/>
          <a:ext cx="1566026" cy="298114"/>
        </a:xfrm>
        <a:custGeom>
          <a:avLst/>
          <a:gdLst/>
          <a:ahLst/>
          <a:cxnLst/>
          <a:rect l="0" t="0" r="0" b="0"/>
          <a:pathLst>
            <a:path>
              <a:moveTo>
                <a:pt x="0" y="0"/>
              </a:moveTo>
              <a:lnTo>
                <a:pt x="0" y="203156"/>
              </a:lnTo>
              <a:lnTo>
                <a:pt x="1566026" y="203156"/>
              </a:lnTo>
              <a:lnTo>
                <a:pt x="1566026" y="298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5F5FC7-D72D-4834-B95A-D30DBCC854AF}">
      <dsp:nvSpPr>
        <dsp:cNvPr id="0" name=""/>
        <dsp:cNvSpPr/>
      </dsp:nvSpPr>
      <dsp:spPr>
        <a:xfrm>
          <a:off x="1141031" y="1681049"/>
          <a:ext cx="626410" cy="298114"/>
        </a:xfrm>
        <a:custGeom>
          <a:avLst/>
          <a:gdLst/>
          <a:ahLst/>
          <a:cxnLst/>
          <a:rect l="0" t="0" r="0" b="0"/>
          <a:pathLst>
            <a:path>
              <a:moveTo>
                <a:pt x="0" y="0"/>
              </a:moveTo>
              <a:lnTo>
                <a:pt x="0" y="203156"/>
              </a:lnTo>
              <a:lnTo>
                <a:pt x="626410" y="203156"/>
              </a:lnTo>
              <a:lnTo>
                <a:pt x="626410" y="2981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DA52BF-23BD-4B67-AD99-302E6082BA6F}">
      <dsp:nvSpPr>
        <dsp:cNvPr id="0" name=""/>
        <dsp:cNvSpPr/>
      </dsp:nvSpPr>
      <dsp:spPr>
        <a:xfrm>
          <a:off x="514621" y="1681049"/>
          <a:ext cx="626410" cy="298114"/>
        </a:xfrm>
        <a:custGeom>
          <a:avLst/>
          <a:gdLst/>
          <a:ahLst/>
          <a:cxnLst/>
          <a:rect l="0" t="0" r="0" b="0"/>
          <a:pathLst>
            <a:path>
              <a:moveTo>
                <a:pt x="626410" y="0"/>
              </a:moveTo>
              <a:lnTo>
                <a:pt x="626410" y="203156"/>
              </a:lnTo>
              <a:lnTo>
                <a:pt x="0" y="203156"/>
              </a:lnTo>
              <a:lnTo>
                <a:pt x="0" y="2981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C5669C-1515-4B88-A37B-699235A903FB}">
      <dsp:nvSpPr>
        <dsp:cNvPr id="0" name=""/>
        <dsp:cNvSpPr/>
      </dsp:nvSpPr>
      <dsp:spPr>
        <a:xfrm>
          <a:off x="1141031" y="732037"/>
          <a:ext cx="1566026" cy="298114"/>
        </a:xfrm>
        <a:custGeom>
          <a:avLst/>
          <a:gdLst/>
          <a:ahLst/>
          <a:cxnLst/>
          <a:rect l="0" t="0" r="0" b="0"/>
          <a:pathLst>
            <a:path>
              <a:moveTo>
                <a:pt x="1566026" y="0"/>
              </a:moveTo>
              <a:lnTo>
                <a:pt x="1566026" y="203156"/>
              </a:lnTo>
              <a:lnTo>
                <a:pt x="0" y="203156"/>
              </a:lnTo>
              <a:lnTo>
                <a:pt x="0" y="298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5E33BD-F32B-41FA-98A5-6A7631881906}">
      <dsp:nvSpPr>
        <dsp:cNvPr id="0" name=""/>
        <dsp:cNvSpPr/>
      </dsp:nvSpPr>
      <dsp:spPr>
        <a:xfrm>
          <a:off x="2194540" y="81140"/>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DA514E-75AD-46C1-9F47-EA0F7F60E366}">
      <dsp:nvSpPr>
        <dsp:cNvPr id="0" name=""/>
        <dsp:cNvSpPr/>
      </dsp:nvSpPr>
      <dsp:spPr>
        <a:xfrm>
          <a:off x="2308433" y="189338"/>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Slabs</a:t>
          </a:r>
        </a:p>
      </dsp:txBody>
      <dsp:txXfrm>
        <a:off x="2308433" y="189338"/>
        <a:ext cx="1025035" cy="650897"/>
      </dsp:txXfrm>
    </dsp:sp>
    <dsp:sp modelId="{D2F6C582-1EAE-4017-A377-ED4914B3EBFB}">
      <dsp:nvSpPr>
        <dsp:cNvPr id="0" name=""/>
        <dsp:cNvSpPr/>
      </dsp:nvSpPr>
      <dsp:spPr>
        <a:xfrm>
          <a:off x="628514" y="1030152"/>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D1B2A5-CD82-4121-8860-C8A6AAD37A6A}">
      <dsp:nvSpPr>
        <dsp:cNvPr id="0" name=""/>
        <dsp:cNvSpPr/>
      </dsp:nvSpPr>
      <dsp:spPr>
        <a:xfrm>
          <a:off x="742406" y="1138350"/>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One way</a:t>
          </a:r>
        </a:p>
      </dsp:txBody>
      <dsp:txXfrm>
        <a:off x="742406" y="1138350"/>
        <a:ext cx="1025035" cy="650897"/>
      </dsp:txXfrm>
    </dsp:sp>
    <dsp:sp modelId="{C6880063-A595-4D60-AF48-8228E69F1A37}">
      <dsp:nvSpPr>
        <dsp:cNvPr id="0" name=""/>
        <dsp:cNvSpPr/>
      </dsp:nvSpPr>
      <dsp:spPr>
        <a:xfrm>
          <a:off x="2103" y="1979164"/>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75DF65-B2A6-493F-8BEC-AC2605531D0E}">
      <dsp:nvSpPr>
        <dsp:cNvPr id="0" name=""/>
        <dsp:cNvSpPr/>
      </dsp:nvSpPr>
      <dsp:spPr>
        <a:xfrm>
          <a:off x="115996" y="2087362"/>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On way joist slab</a:t>
          </a:r>
        </a:p>
      </dsp:txBody>
      <dsp:txXfrm>
        <a:off x="115996" y="2087362"/>
        <a:ext cx="1025035" cy="650897"/>
      </dsp:txXfrm>
    </dsp:sp>
    <dsp:sp modelId="{668BC782-3118-48C5-8E34-46C9DECF04FB}">
      <dsp:nvSpPr>
        <dsp:cNvPr id="0" name=""/>
        <dsp:cNvSpPr/>
      </dsp:nvSpPr>
      <dsp:spPr>
        <a:xfrm>
          <a:off x="1254924" y="1979164"/>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CB8601-C74E-4713-A4DE-34781E186174}">
      <dsp:nvSpPr>
        <dsp:cNvPr id="0" name=""/>
        <dsp:cNvSpPr/>
      </dsp:nvSpPr>
      <dsp:spPr>
        <a:xfrm>
          <a:off x="1368817" y="2087362"/>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On way solid slab</a:t>
          </a:r>
        </a:p>
      </dsp:txBody>
      <dsp:txXfrm>
        <a:off x="1368817" y="2087362"/>
        <a:ext cx="1025035" cy="650897"/>
      </dsp:txXfrm>
    </dsp:sp>
    <dsp:sp modelId="{425737BD-D728-43F4-9725-EFAC8E554767}">
      <dsp:nvSpPr>
        <dsp:cNvPr id="0" name=""/>
        <dsp:cNvSpPr/>
      </dsp:nvSpPr>
      <dsp:spPr>
        <a:xfrm>
          <a:off x="3760566" y="1030152"/>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C6383-5F1A-44C1-B32F-1CEE73AB8009}">
      <dsp:nvSpPr>
        <dsp:cNvPr id="0" name=""/>
        <dsp:cNvSpPr/>
      </dsp:nvSpPr>
      <dsp:spPr>
        <a:xfrm>
          <a:off x="3874459" y="1138350"/>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Tow way</a:t>
          </a:r>
        </a:p>
      </dsp:txBody>
      <dsp:txXfrm>
        <a:off x="3874459" y="1138350"/>
        <a:ext cx="1025035" cy="650897"/>
      </dsp:txXfrm>
    </dsp:sp>
    <dsp:sp modelId="{E303C90D-3F24-4020-AAC9-B4088C6356F5}">
      <dsp:nvSpPr>
        <dsp:cNvPr id="0" name=""/>
        <dsp:cNvSpPr/>
      </dsp:nvSpPr>
      <dsp:spPr>
        <a:xfrm>
          <a:off x="2507745" y="1979164"/>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C1DAA6-9D19-4079-BC96-3122B5FA6EBE}">
      <dsp:nvSpPr>
        <dsp:cNvPr id="0" name=""/>
        <dsp:cNvSpPr/>
      </dsp:nvSpPr>
      <dsp:spPr>
        <a:xfrm>
          <a:off x="2621638" y="2087362"/>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Two way joist slab</a:t>
          </a:r>
        </a:p>
      </dsp:txBody>
      <dsp:txXfrm>
        <a:off x="2621638" y="2087362"/>
        <a:ext cx="1025035" cy="650897"/>
      </dsp:txXfrm>
    </dsp:sp>
    <dsp:sp modelId="{F79C2EC0-415D-43FC-8DD3-B9B5F25C01C1}">
      <dsp:nvSpPr>
        <dsp:cNvPr id="0" name=""/>
        <dsp:cNvSpPr/>
      </dsp:nvSpPr>
      <dsp:spPr>
        <a:xfrm>
          <a:off x="3760566" y="1979164"/>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1FB207-3CC2-4CB6-9136-83D21472A700}">
      <dsp:nvSpPr>
        <dsp:cNvPr id="0" name=""/>
        <dsp:cNvSpPr/>
      </dsp:nvSpPr>
      <dsp:spPr>
        <a:xfrm>
          <a:off x="3874459" y="2087362"/>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Flat slab</a:t>
          </a:r>
        </a:p>
      </dsp:txBody>
      <dsp:txXfrm>
        <a:off x="3874459" y="2087362"/>
        <a:ext cx="1025035" cy="650897"/>
      </dsp:txXfrm>
    </dsp:sp>
    <dsp:sp modelId="{E67D98A9-3AE5-4736-8C52-D46D9BCAD6DB}">
      <dsp:nvSpPr>
        <dsp:cNvPr id="0" name=""/>
        <dsp:cNvSpPr/>
      </dsp:nvSpPr>
      <dsp:spPr>
        <a:xfrm>
          <a:off x="5013388" y="1979164"/>
          <a:ext cx="1025035" cy="6508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C50EA1-9D85-4673-8D82-BEDBA5A9548B}">
      <dsp:nvSpPr>
        <dsp:cNvPr id="0" name=""/>
        <dsp:cNvSpPr/>
      </dsp:nvSpPr>
      <dsp:spPr>
        <a:xfrm>
          <a:off x="5127280" y="2087362"/>
          <a:ext cx="1025035" cy="65089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a:t>Two way solid slab with beam</a:t>
          </a:r>
        </a:p>
      </dsp:txBody>
      <dsp:txXfrm>
        <a:off x="5127280" y="2087362"/>
        <a:ext cx="1025035" cy="6508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4C831-4CC2-4BB0-8648-F9A3A96CC178}" type="datetimeFigureOut">
              <a:rPr lang="en-US" smtClean="0"/>
              <a:pPr/>
              <a:t>5/19/2013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D51AF-CB1E-46EB-A0DC-2D234B287D7E}" type="slidenum">
              <a:rPr lang="en-US" smtClean="0"/>
              <a:pPr/>
              <a:t>‹#›</a:t>
            </a:fld>
            <a:endParaRPr lang="en-US"/>
          </a:p>
        </p:txBody>
      </p:sp>
    </p:spTree>
    <p:extLst>
      <p:ext uri="{BB962C8B-B14F-4D97-AF65-F5344CB8AC3E}">
        <p14:creationId xmlns:p14="http://schemas.microsoft.com/office/powerpoint/2010/main" xmlns="" val="2805602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5670C64A-32F8-4B81-B3A3-4FEE54745D3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670C64A-32F8-4B81-B3A3-4FEE54745D3D}"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670C64A-32F8-4B81-B3A3-4FEE54745D3D}"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5AE945C-52BD-4D4E-A140-E6646E5E3A6B}" type="datetimeFigureOut">
              <a:rPr lang="ar-SA" smtClean="0"/>
              <a:pPr/>
              <a:t>10/07/1434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5670C64A-32F8-4B81-B3A3-4FEE54745D3D}"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5AE945C-52BD-4D4E-A140-E6646E5E3A6B}" type="datetimeFigureOut">
              <a:rPr lang="ar-SA" smtClean="0"/>
              <a:pPr/>
              <a:t>10/07/1434</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670C64A-32F8-4B81-B3A3-4FEE54745D3D}"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4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4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5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3228536"/>
            <a:ext cx="7888062" cy="2986546"/>
          </a:xfrm>
        </p:spPr>
        <p:txBody>
          <a:bodyPr>
            <a:normAutofit/>
          </a:bodyPr>
          <a:lstStyle/>
          <a:p>
            <a:pPr algn="ctr"/>
            <a:r>
              <a:rPr lang="en-US" sz="2800" dirty="0" smtClean="0">
                <a:ln w="0"/>
                <a:effectLst>
                  <a:reflection blurRad="12700" stA="50000" endPos="50000" dist="5000" dir="5400000" sy="-100000" rotWithShape="0"/>
                </a:effectLst>
              </a:rPr>
              <a:t>Design of Al-</a:t>
            </a:r>
            <a:r>
              <a:rPr lang="en-US" sz="2800" dirty="0" err="1" smtClean="0">
                <a:ln w="0"/>
                <a:effectLst>
                  <a:reflection blurRad="12700" stA="50000" endPos="50000" dist="5000" dir="5400000" sy="-100000" rotWithShape="0"/>
                </a:effectLst>
              </a:rPr>
              <a:t>Ahd</a:t>
            </a:r>
            <a:r>
              <a:rPr lang="en-US" sz="2800" dirty="0" smtClean="0">
                <a:ln w="0"/>
                <a:effectLst>
                  <a:reflection blurRad="12700" stA="50000" endPos="50000" dist="5000" dir="5400000" sy="-100000" rotWithShape="0"/>
                </a:effectLst>
              </a:rPr>
              <a:t> Building</a:t>
            </a:r>
          </a:p>
          <a:p>
            <a:pPr algn="l"/>
            <a:r>
              <a:rPr lang="en-US" sz="1800" dirty="0" smtClean="0">
                <a:ln w="0"/>
                <a:solidFill>
                  <a:srgbClr val="FFC000"/>
                </a:solidFill>
                <a:effectLst>
                  <a:reflection blurRad="12700" stA="50000" endPos="50000" dist="5000" dir="5400000" sy="-100000" rotWithShape="0"/>
                </a:effectLst>
              </a:rPr>
              <a:t>Prepared by:</a:t>
            </a:r>
          </a:p>
          <a:p>
            <a:pPr algn="l"/>
            <a:r>
              <a:rPr lang="en-US" sz="1800" dirty="0" smtClean="0">
                <a:ln w="0"/>
                <a:solidFill>
                  <a:srgbClr val="FFC000"/>
                </a:solidFill>
                <a:effectLst>
                  <a:reflection blurRad="12700" stA="50000" endPos="50000" dist="5000" dir="5400000" sy="-100000" rotWithShape="0"/>
                </a:effectLst>
              </a:rPr>
              <a:t>- Osama </a:t>
            </a:r>
            <a:r>
              <a:rPr lang="en-US" sz="1800" dirty="0" err="1" smtClean="0">
                <a:ln w="0"/>
                <a:solidFill>
                  <a:srgbClr val="FFC000"/>
                </a:solidFill>
                <a:effectLst>
                  <a:reflection blurRad="12700" stA="50000" endPos="50000" dist="5000" dir="5400000" sy="-100000" rotWithShape="0"/>
                </a:effectLst>
              </a:rPr>
              <a:t>Raddad</a:t>
            </a:r>
            <a:endParaRPr lang="en-US" sz="1800" dirty="0" smtClean="0">
              <a:ln w="0"/>
              <a:solidFill>
                <a:srgbClr val="FFC000"/>
              </a:solidFill>
              <a:effectLst>
                <a:reflection blurRad="12700" stA="50000" endPos="50000" dist="5000" dir="5400000" sy="-100000" rotWithShape="0"/>
              </a:effectLst>
            </a:endParaRPr>
          </a:p>
          <a:p>
            <a:pPr algn="l"/>
            <a:r>
              <a:rPr lang="en-US" sz="1800" dirty="0" smtClean="0">
                <a:ln w="0"/>
                <a:solidFill>
                  <a:srgbClr val="FFC000"/>
                </a:solidFill>
                <a:effectLst>
                  <a:reflection blurRad="12700" stA="50000" endPos="50000" dist="5000" dir="5400000" sy="-100000" rotWithShape="0"/>
                </a:effectLst>
              </a:rPr>
              <a:t>- </a:t>
            </a:r>
            <a:r>
              <a:rPr lang="en-US" sz="1800" dirty="0" err="1" smtClean="0">
                <a:ln w="0"/>
                <a:solidFill>
                  <a:srgbClr val="FFC000"/>
                </a:solidFill>
                <a:effectLst>
                  <a:reflection blurRad="12700" stA="50000" endPos="50000" dist="5000" dir="5400000" sy="-100000" rotWithShape="0"/>
                </a:effectLst>
              </a:rPr>
              <a:t>Musab</a:t>
            </a:r>
            <a:r>
              <a:rPr lang="en-US" sz="1800" dirty="0" smtClean="0">
                <a:ln w="0"/>
                <a:solidFill>
                  <a:srgbClr val="FFC000"/>
                </a:solidFill>
                <a:effectLst>
                  <a:reflection blurRad="12700" stA="50000" endPos="50000" dist="5000" dir="5400000" sy="-100000" rotWithShape="0"/>
                </a:effectLst>
              </a:rPr>
              <a:t> </a:t>
            </a:r>
            <a:r>
              <a:rPr lang="en-US" sz="1800" dirty="0" err="1" smtClean="0">
                <a:ln w="0"/>
                <a:solidFill>
                  <a:srgbClr val="FFC000"/>
                </a:solidFill>
                <a:effectLst>
                  <a:reflection blurRad="12700" stA="50000" endPos="50000" dist="5000" dir="5400000" sy="-100000" rotWithShape="0"/>
                </a:effectLst>
              </a:rPr>
              <a:t>Eleyan</a:t>
            </a:r>
            <a:endParaRPr lang="en-US" sz="1800" dirty="0" smtClean="0">
              <a:ln w="0"/>
              <a:solidFill>
                <a:srgbClr val="FFC000"/>
              </a:solidFill>
              <a:effectLst>
                <a:reflection blurRad="12700" stA="50000" endPos="50000" dist="5000" dir="5400000" sy="-100000" rotWithShape="0"/>
              </a:effectLst>
            </a:endParaRPr>
          </a:p>
          <a:p>
            <a:pPr algn="l"/>
            <a:r>
              <a:rPr lang="en-US" sz="1800" dirty="0" smtClean="0">
                <a:ln w="0"/>
                <a:solidFill>
                  <a:srgbClr val="FFC000"/>
                </a:solidFill>
                <a:effectLst>
                  <a:reflection blurRad="12700" stA="50000" endPos="50000" dist="5000" dir="5400000" sy="-100000" rotWithShape="0"/>
                </a:effectLst>
              </a:rPr>
              <a:t>-</a:t>
            </a:r>
            <a:r>
              <a:rPr lang="en-US" sz="1800" dirty="0" err="1" smtClean="0">
                <a:ln w="0"/>
                <a:solidFill>
                  <a:srgbClr val="FFC000"/>
                </a:solidFill>
                <a:effectLst>
                  <a:reflection blurRad="12700" stA="50000" endPos="50000" dist="5000" dir="5400000" sy="-100000" rotWithShape="0"/>
                </a:effectLst>
              </a:rPr>
              <a:t>Abd</a:t>
            </a:r>
            <a:r>
              <a:rPr lang="en-US" sz="1800" dirty="0" smtClean="0">
                <a:ln w="0"/>
                <a:solidFill>
                  <a:srgbClr val="FFC000"/>
                </a:solidFill>
                <a:effectLst>
                  <a:reflection blurRad="12700" stA="50000" endPos="50000" dist="5000" dir="5400000" sy="-100000" rotWithShape="0"/>
                </a:effectLst>
              </a:rPr>
              <a:t> Al-</a:t>
            </a:r>
            <a:r>
              <a:rPr lang="en-US" sz="1800" dirty="0" err="1" smtClean="0">
                <a:ln w="0"/>
                <a:solidFill>
                  <a:srgbClr val="FFC000"/>
                </a:solidFill>
                <a:effectLst>
                  <a:reflection blurRad="12700" stA="50000" endPos="50000" dist="5000" dir="5400000" sy="-100000" rotWithShape="0"/>
                </a:effectLst>
              </a:rPr>
              <a:t>haleem</a:t>
            </a:r>
            <a:r>
              <a:rPr lang="en-US" sz="1800" dirty="0" smtClean="0">
                <a:ln w="0"/>
                <a:solidFill>
                  <a:srgbClr val="FFC000"/>
                </a:solidFill>
                <a:effectLst>
                  <a:reflection blurRad="12700" stA="50000" endPos="50000" dist="5000" dir="5400000" sy="-100000" rotWithShape="0"/>
                </a:effectLst>
              </a:rPr>
              <a:t> </a:t>
            </a:r>
            <a:r>
              <a:rPr lang="en-US" sz="1800" dirty="0" err="1" smtClean="0">
                <a:ln w="0"/>
                <a:solidFill>
                  <a:srgbClr val="FFC000"/>
                </a:solidFill>
                <a:effectLst>
                  <a:reflection blurRad="12700" stA="50000" endPos="50000" dist="5000" dir="5400000" sy="-100000" rotWithShape="0"/>
                </a:effectLst>
              </a:rPr>
              <a:t>yahya</a:t>
            </a:r>
            <a:endParaRPr lang="en-US" sz="1800" dirty="0" smtClean="0">
              <a:ln w="0"/>
              <a:solidFill>
                <a:srgbClr val="FFC000"/>
              </a:solidFill>
              <a:effectLst>
                <a:reflection blurRad="12700" stA="50000" endPos="50000" dist="5000" dir="5400000" sy="-100000" rotWithShape="0"/>
              </a:effectLst>
            </a:endParaRPr>
          </a:p>
          <a:p>
            <a:pPr algn="l"/>
            <a:r>
              <a:rPr lang="en-US" sz="1800" dirty="0" smtClean="0">
                <a:solidFill>
                  <a:srgbClr val="FFC000"/>
                </a:solidFill>
              </a:rPr>
              <a:t>-</a:t>
            </a:r>
            <a:r>
              <a:rPr lang="en-US" sz="1800" dirty="0" err="1" smtClean="0">
                <a:solidFill>
                  <a:srgbClr val="FFC000"/>
                </a:solidFill>
              </a:rPr>
              <a:t>Rami</a:t>
            </a:r>
            <a:r>
              <a:rPr lang="en-US" sz="1800" dirty="0" smtClean="0">
                <a:solidFill>
                  <a:srgbClr val="FFC000"/>
                </a:solidFill>
              </a:rPr>
              <a:t> </a:t>
            </a:r>
            <a:r>
              <a:rPr lang="en-US" sz="1800" dirty="0" err="1" smtClean="0">
                <a:solidFill>
                  <a:srgbClr val="FFC000"/>
                </a:solidFill>
              </a:rPr>
              <a:t>Assaf</a:t>
            </a:r>
            <a:endParaRPr lang="en-US" sz="1800" dirty="0" smtClean="0">
              <a:solidFill>
                <a:srgbClr val="FFC000"/>
              </a:solidFill>
            </a:endParaRPr>
          </a:p>
          <a:p>
            <a:pPr algn="l"/>
            <a:r>
              <a:rPr lang="en-US" sz="1800" dirty="0" smtClean="0">
                <a:solidFill>
                  <a:srgbClr val="FFC000"/>
                </a:solidFill>
              </a:rPr>
              <a:t>- Ahmad Abu </a:t>
            </a:r>
            <a:r>
              <a:rPr lang="en-US" sz="1800" dirty="0" err="1" smtClean="0">
                <a:solidFill>
                  <a:srgbClr val="FFC000"/>
                </a:solidFill>
              </a:rPr>
              <a:t>Mwais</a:t>
            </a:r>
            <a:endParaRPr lang="en-US" sz="1800" dirty="0" smtClean="0">
              <a:solidFill>
                <a:srgbClr val="FFC000"/>
              </a:solidFill>
            </a:endParaRPr>
          </a:p>
          <a:p>
            <a:pPr algn="ctr"/>
            <a:r>
              <a:rPr lang="en-US" sz="1800" dirty="0" smtClean="0">
                <a:solidFill>
                  <a:srgbClr val="FFC000"/>
                </a:solidFill>
              </a:rPr>
              <a:t>Supervisor : </a:t>
            </a:r>
            <a:r>
              <a:rPr lang="en-US" sz="1800" dirty="0" err="1" smtClean="0">
                <a:solidFill>
                  <a:srgbClr val="FFC000"/>
                </a:solidFill>
              </a:rPr>
              <a:t>Wael</a:t>
            </a:r>
            <a:r>
              <a:rPr lang="en-US" sz="1800" dirty="0" smtClean="0">
                <a:solidFill>
                  <a:srgbClr val="FFC000"/>
                </a:solidFill>
              </a:rPr>
              <a:t> Abu </a:t>
            </a:r>
            <a:r>
              <a:rPr lang="en-US" sz="1800" dirty="0" err="1" smtClean="0">
                <a:solidFill>
                  <a:srgbClr val="FFC000"/>
                </a:solidFill>
              </a:rPr>
              <a:t>Asab</a:t>
            </a:r>
            <a:endParaRPr lang="ar-SA" sz="1800" dirty="0">
              <a:solidFill>
                <a:srgbClr val="FFC000"/>
              </a:solidFill>
            </a:endParaRPr>
          </a:p>
        </p:txBody>
      </p:sp>
      <p:pic>
        <p:nvPicPr>
          <p:cNvPr id="4" name="صورة 3" descr="logo.gif"/>
          <p:cNvPicPr>
            <a:picLocks noChangeAspect="1"/>
          </p:cNvPicPr>
          <p:nvPr/>
        </p:nvPicPr>
        <p:blipFill>
          <a:blip r:embed="rId2" cstate="print"/>
          <a:stretch>
            <a:fillRect/>
          </a:stretch>
        </p:blipFill>
        <p:spPr>
          <a:xfrm>
            <a:off x="3500430" y="214290"/>
            <a:ext cx="1857388" cy="1428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عنوان فرعي 2"/>
          <p:cNvSpPr>
            <a:spLocks noGrp="1"/>
          </p:cNvSpPr>
          <p:nvPr>
            <p:ph type="ctrTitle"/>
          </p:nvPr>
        </p:nvSpPr>
        <p:spPr>
          <a:xfrm>
            <a:off x="500034" y="1500174"/>
            <a:ext cx="7851648" cy="1500198"/>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Autofit/>
            <a:scene3d>
              <a:camera prst="orthographicFront"/>
              <a:lightRig rig="balanced" dir="t">
                <a:rot lat="0" lon="0" rev="2100000"/>
              </a:lightRig>
            </a:scene3d>
            <a:sp3d extrusionH="57150" prstMaterial="metal">
              <a:bevelT w="38100" h="25400"/>
              <a:contourClr>
                <a:schemeClr val="bg2"/>
              </a:contourClr>
            </a:sp3d>
          </a:bodyPr>
          <a:lstStyle/>
          <a:p>
            <a:pPr algn="ctr" eaLnBrk="1" fontAlgn="auto" hangingPunct="1">
              <a:spcAft>
                <a:spcPts val="0"/>
              </a:spcAft>
              <a:buFont typeface="Wingdings 2"/>
              <a:buNone/>
              <a:defRPr/>
            </a:pPr>
            <a:r>
              <a:rPr lang="en-US" sz="2400" b="1" dirty="0" smtClean="0">
                <a:ln w="50800"/>
              </a:rPr>
              <a:t>An-</a:t>
            </a:r>
            <a:r>
              <a:rPr lang="en-US" sz="2400" b="1" dirty="0" err="1" smtClean="0">
                <a:ln w="50800"/>
              </a:rPr>
              <a:t>Najah</a:t>
            </a:r>
            <a:r>
              <a:rPr lang="en-US" sz="2400" b="1" dirty="0" smtClean="0">
                <a:ln w="50800"/>
              </a:rPr>
              <a:t> National University</a:t>
            </a:r>
          </a:p>
          <a:p>
            <a:pPr algn="ctr" eaLnBrk="1" fontAlgn="auto" hangingPunct="1">
              <a:spcAft>
                <a:spcPts val="0"/>
              </a:spcAft>
              <a:buFont typeface="Wingdings 2"/>
              <a:buNone/>
              <a:defRPr/>
            </a:pPr>
            <a:r>
              <a:rPr lang="en-US" sz="2400" b="1" dirty="0" smtClean="0">
                <a:ln w="50800"/>
              </a:rPr>
              <a:t>Faculty of Engineering</a:t>
            </a:r>
          </a:p>
          <a:p>
            <a:pPr algn="ctr" eaLnBrk="1" fontAlgn="auto" hangingPunct="1">
              <a:spcAft>
                <a:spcPts val="0"/>
              </a:spcAft>
              <a:buFont typeface="Wingdings 2"/>
              <a:buNone/>
              <a:defRPr/>
            </a:pPr>
            <a:r>
              <a:rPr lang="en-US" sz="2400" b="1" dirty="0" smtClean="0">
                <a:ln w="50800"/>
              </a:rPr>
              <a:t>Civil Engineering Department</a:t>
            </a:r>
            <a:endParaRPr lang="ar-SA" sz="2400" b="1" dirty="0">
              <a:ln w="5080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1">
              <a:spcBef>
                <a:spcPct val="0"/>
              </a:spcBef>
            </a:pPr>
            <a:r>
              <a:rPr lang="en-US" sz="3200" b="1" i="1" dirty="0" smtClean="0">
                <a:latin typeface="Times New Roman" pitchFamily="18" charset="0"/>
                <a:cs typeface="Times New Roman" pitchFamily="18" charset="0"/>
              </a:rPr>
              <a:t>Slab system</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marL="0" indent="0" algn="l" rtl="0">
              <a:buNone/>
            </a:pPr>
            <a:r>
              <a:rPr lang="en-US" dirty="0" smtClean="0">
                <a:latin typeface="Times New Roman" pitchFamily="18" charset="0"/>
                <a:cs typeface="Times New Roman" pitchFamily="18" charset="0"/>
              </a:rPr>
              <a:t>The slab </a:t>
            </a:r>
            <a:r>
              <a:rPr lang="en-US" dirty="0">
                <a:latin typeface="Times New Roman" pitchFamily="18" charset="0"/>
                <a:cs typeface="Times New Roman" pitchFamily="18" charset="0"/>
              </a:rPr>
              <a:t>systems to be used is </a:t>
            </a:r>
            <a:r>
              <a:rPr lang="en-US" dirty="0" smtClean="0">
                <a:latin typeface="Times New Roman" pitchFamily="18" charset="0"/>
                <a:cs typeface="Times New Roman" pitchFamily="18" charset="0"/>
              </a:rPr>
              <a:t>two </a:t>
            </a:r>
            <a:r>
              <a:rPr lang="en-US" dirty="0">
                <a:latin typeface="Times New Roman" pitchFamily="18" charset="0"/>
                <a:cs typeface="Times New Roman" pitchFamily="18" charset="0"/>
              </a:rPr>
              <a:t>way solid slab.</a:t>
            </a:r>
          </a:p>
          <a:p>
            <a:pPr marL="0" indent="0" algn="l" rtl="0">
              <a:buNone/>
            </a:pPr>
            <a:endParaRPr lang="en-US" dirty="0"/>
          </a:p>
        </p:txBody>
      </p:sp>
      <p:pic>
        <p:nvPicPr>
          <p:cNvPr id="4" name="صورة 2" descr="G:\ببب.PNG"/>
          <p:cNvPicPr>
            <a:picLocks/>
          </p:cNvPicPr>
          <p:nvPr/>
        </p:nvPicPr>
        <p:blipFill>
          <a:blip r:embed="rId2" cstate="print"/>
          <a:srcRect/>
          <a:stretch>
            <a:fillRect/>
          </a:stretch>
        </p:blipFill>
        <p:spPr bwMode="auto">
          <a:xfrm>
            <a:off x="2285984" y="2571744"/>
            <a:ext cx="4496428" cy="4048690"/>
          </a:xfrm>
          <a:prstGeom prst="rect">
            <a:avLst/>
          </a:prstGeom>
          <a:noFill/>
          <a:ln w="9525">
            <a:noFill/>
            <a:miter lim="800000"/>
            <a:headEnd/>
            <a:tailEnd/>
          </a:ln>
        </p:spPr>
      </p:pic>
    </p:spTree>
    <p:extLst>
      <p:ext uri="{BB962C8B-B14F-4D97-AF65-F5344CB8AC3E}">
        <p14:creationId xmlns:p14="http://schemas.microsoft.com/office/powerpoint/2010/main" xmlns="" val="2977402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Column centers plan</a:t>
            </a:r>
            <a:endParaRPr lang="ar-SA" sz="3600" dirty="0"/>
          </a:p>
        </p:txBody>
      </p:sp>
      <p:pic>
        <p:nvPicPr>
          <p:cNvPr id="4" name="Content Placeholder 3" descr="E:\22\941401_155521454622170_1035206769_n.jpg"/>
          <p:cNvPicPr>
            <a:picLocks noGrp="1"/>
          </p:cNvPicPr>
          <p:nvPr>
            <p:ph idx="1"/>
          </p:nvPr>
        </p:nvPicPr>
        <p:blipFill>
          <a:blip r:embed="rId2" cstate="print"/>
          <a:srcRect/>
          <a:stretch>
            <a:fillRect/>
          </a:stretch>
        </p:blipFill>
        <p:spPr bwMode="auto">
          <a:xfrm>
            <a:off x="1979712" y="1988840"/>
            <a:ext cx="5472608"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3D Model</a:t>
            </a:r>
            <a:endParaRPr lang="ar-SA" dirty="0"/>
          </a:p>
        </p:txBody>
      </p:sp>
      <p:pic>
        <p:nvPicPr>
          <p:cNvPr id="6" name="Content Placeholder 5" descr="C:\Users\PSD\Desktop\ahmad\untitled1.bmp"/>
          <p:cNvPicPr>
            <a:picLocks noGrp="1"/>
          </p:cNvPicPr>
          <p:nvPr>
            <p:ph idx="1"/>
          </p:nvPr>
        </p:nvPicPr>
        <p:blipFill>
          <a:blip r:embed="rId2" cstate="print"/>
          <a:srcRect/>
          <a:stretch>
            <a:fillRect/>
          </a:stretch>
        </p:blipFill>
        <p:spPr bwMode="auto">
          <a:xfrm>
            <a:off x="3087572" y="1935163"/>
            <a:ext cx="2968856" cy="49228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1">
              <a:spcBef>
                <a:spcPct val="0"/>
              </a:spcBef>
            </a:pPr>
            <a:r>
              <a:rPr lang="en-US" sz="3200" b="1" i="1" dirty="0" smtClean="0">
                <a:latin typeface="Times New Roman" pitchFamily="18" charset="0"/>
                <a:cs typeface="Times New Roman" pitchFamily="18" charset="0"/>
              </a:rPr>
              <a:t>Design Loads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lvl="0" algn="l" rtl="0"/>
            <a:r>
              <a:rPr lang="en-US" dirty="0"/>
              <a:t>Vertical loads </a:t>
            </a:r>
            <a:r>
              <a:rPr lang="en-US" dirty="0" smtClean="0"/>
              <a:t>:</a:t>
            </a:r>
          </a:p>
          <a:p>
            <a:pPr marL="365760" lvl="1" indent="0" algn="l" rtl="0">
              <a:buNone/>
            </a:pPr>
            <a:r>
              <a:rPr lang="en-US" dirty="0" smtClean="0"/>
              <a:t>Dead and </a:t>
            </a:r>
            <a:r>
              <a:rPr lang="en-US" dirty="0"/>
              <a:t>Live </a:t>
            </a:r>
            <a:r>
              <a:rPr lang="en-US" dirty="0" smtClean="0"/>
              <a:t>loads</a:t>
            </a:r>
            <a:endParaRPr lang="en-US" dirty="0"/>
          </a:p>
          <a:p>
            <a:pPr lvl="0" algn="l" rtl="0"/>
            <a:endParaRPr lang="en-US" dirty="0" smtClean="0"/>
          </a:p>
          <a:p>
            <a:pPr algn="l" rtl="0"/>
            <a:r>
              <a:rPr lang="en-US" dirty="0"/>
              <a:t>Lateral loads :</a:t>
            </a:r>
          </a:p>
          <a:p>
            <a:pPr marL="393192" lvl="1" indent="0" algn="l" rtl="0">
              <a:buNone/>
            </a:pPr>
            <a:r>
              <a:rPr lang="en-US" dirty="0" smtClean="0"/>
              <a:t>Wind and Earthquake loads</a:t>
            </a:r>
          </a:p>
          <a:p>
            <a:pPr lvl="0" algn="l" rtl="0"/>
            <a:endParaRPr lang="en-US" dirty="0"/>
          </a:p>
          <a:p>
            <a:pPr marL="0" indent="0" algn="l" rtl="0">
              <a:buNone/>
            </a:pPr>
            <a:endParaRPr lang="en-US" dirty="0"/>
          </a:p>
          <a:p>
            <a:pPr marL="365760" lvl="1" indent="0" algn="l" rtl="0">
              <a:buNone/>
            </a:pPr>
            <a:endParaRPr lang="en-US" dirty="0" smtClean="0"/>
          </a:p>
        </p:txBody>
      </p:sp>
    </p:spTree>
    <p:extLst>
      <p:ext uri="{BB962C8B-B14F-4D97-AF65-F5344CB8AC3E}">
        <p14:creationId xmlns:p14="http://schemas.microsoft.com/office/powerpoint/2010/main" xmlns="" val="1162940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54392"/>
          </a:xfrm>
        </p:spPr>
        <p:txBody>
          <a:bodyPr>
            <a:normAutofit/>
          </a:bodyPr>
          <a:lstStyle/>
          <a:p>
            <a:r>
              <a:rPr lang="en-US" sz="3600" b="1" i="1" dirty="0">
                <a:solidFill>
                  <a:schemeClr val="tx1"/>
                </a:solidFill>
                <a:latin typeface="Times New Roman" pitchFamily="18" charset="0"/>
                <a:cs typeface="Times New Roman" pitchFamily="18" charset="0"/>
              </a:rPr>
              <a:t>Computer </a:t>
            </a:r>
            <a:r>
              <a:rPr lang="en-US" sz="3600" b="1" i="1" dirty="0" smtClean="0">
                <a:solidFill>
                  <a:schemeClr val="tx1"/>
                </a:solidFill>
                <a:latin typeface="Times New Roman" pitchFamily="18" charset="0"/>
                <a:cs typeface="Times New Roman" pitchFamily="18" charset="0"/>
              </a:rPr>
              <a:t>programs</a:t>
            </a:r>
            <a:endParaRPr lang="en-US" sz="3600" i="1" dirty="0">
              <a:solidFill>
                <a:schemeClr val="tx1"/>
              </a:solidFill>
            </a:endParaRPr>
          </a:p>
        </p:txBody>
      </p:sp>
      <p:sp>
        <p:nvSpPr>
          <p:cNvPr id="3" name="Content Placeholder 2"/>
          <p:cNvSpPr>
            <a:spLocks noGrp="1"/>
          </p:cNvSpPr>
          <p:nvPr>
            <p:ph idx="1"/>
          </p:nvPr>
        </p:nvSpPr>
        <p:spPr/>
        <p:txBody>
          <a:bodyPr/>
          <a:lstStyle/>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analysis and </a:t>
            </a:r>
            <a:r>
              <a:rPr lang="en-US" dirty="0" smtClean="0">
                <a:latin typeface="Times New Roman" pitchFamily="18" charset="0"/>
                <a:cs typeface="Times New Roman" pitchFamily="18" charset="0"/>
              </a:rPr>
              <a:t>design:</a:t>
            </a:r>
          </a:p>
          <a:p>
            <a:pPr algn="l" rtl="0"/>
            <a:endParaRPr lang="en-US" dirty="0">
              <a:latin typeface="Times New Roman" pitchFamily="18" charset="0"/>
              <a:cs typeface="Times New Roman" pitchFamily="18" charset="0"/>
            </a:endParaRPr>
          </a:p>
          <a:p>
            <a:pPr marL="1645920" lvl="6" indent="0" algn="l" rtl="0">
              <a:buNone/>
            </a:pPr>
            <a:r>
              <a:rPr lang="en-US" sz="2400" dirty="0">
                <a:latin typeface="Times New Roman" pitchFamily="18" charset="0"/>
                <a:cs typeface="Times New Roman" pitchFamily="18" charset="0"/>
              </a:rPr>
              <a:t>SAP2000 (v14.2.2) program</a:t>
            </a:r>
          </a:p>
        </p:txBody>
      </p:sp>
    </p:spTree>
    <p:extLst>
      <p:ext uri="{BB962C8B-B14F-4D97-AF65-F5344CB8AC3E}">
        <p14:creationId xmlns:p14="http://schemas.microsoft.com/office/powerpoint/2010/main" xmlns="" val="1714619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1">
              <a:spcBef>
                <a:spcPct val="0"/>
              </a:spcBef>
            </a:pPr>
            <a:r>
              <a:rPr lang="en-US" sz="2800" b="1" i="1" dirty="0" smtClean="0">
                <a:latin typeface="Times New Roman" pitchFamily="18" charset="0"/>
                <a:cs typeface="Times New Roman" pitchFamily="18" charset="0"/>
              </a:rPr>
              <a:t>Loads combination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lgn="l" rtl="0"/>
            <a:r>
              <a:rPr lang="en-US" dirty="0">
                <a:latin typeface="Times New Roman" pitchFamily="18" charset="0"/>
                <a:cs typeface="Times New Roman" pitchFamily="18" charset="0"/>
              </a:rPr>
              <a:t>The load combinations are: according to ACI 318-11 9.2.1</a:t>
            </a:r>
            <a:r>
              <a:rPr lang="en-US" dirty="0" smtClean="0">
                <a:latin typeface="Times New Roman" pitchFamily="18" charset="0"/>
                <a:cs typeface="Times New Roman" pitchFamily="18" charset="0"/>
              </a:rPr>
              <a:t>:</a:t>
            </a:r>
          </a:p>
          <a:p>
            <a:pPr marL="0" indent="0" algn="l" rtl="0">
              <a:buNone/>
            </a:pPr>
            <a:endParaRPr lang="en-US" sz="1400" i="1" dirty="0" smtClean="0">
              <a:latin typeface="Times New Roman" pitchFamily="18" charset="0"/>
              <a:cs typeface="Times New Roman" pitchFamily="18" charset="0"/>
            </a:endParaRPr>
          </a:p>
          <a:p>
            <a:pPr marL="0" indent="0" algn="l" rtl="0">
              <a:buNone/>
            </a:pPr>
            <a:r>
              <a:rPr lang="en-US" dirty="0" smtClean="0">
                <a:latin typeface="Times New Roman" pitchFamily="18" charset="0"/>
                <a:cs typeface="Times New Roman" pitchFamily="18" charset="0"/>
              </a:rPr>
              <a:t>Wu</a:t>
            </a:r>
            <a:r>
              <a:rPr lang="en-US" dirty="0">
                <a:latin typeface="Times New Roman" pitchFamily="18" charset="0"/>
                <a:cs typeface="Times New Roman" pitchFamily="18" charset="0"/>
              </a:rPr>
              <a:t>= 1.4D.L</a:t>
            </a:r>
          </a:p>
          <a:p>
            <a:pPr marL="0" indent="0" algn="l" rtl="0">
              <a:buNone/>
            </a:pPr>
            <a:r>
              <a:rPr lang="en-US" dirty="0">
                <a:latin typeface="Times New Roman" pitchFamily="18" charset="0"/>
                <a:cs typeface="Times New Roman" pitchFamily="18" charset="0"/>
              </a:rPr>
              <a:t>Wu= 1.2D.L+ </a:t>
            </a:r>
            <a:r>
              <a:rPr lang="en-US" dirty="0" smtClean="0">
                <a:latin typeface="Times New Roman" pitchFamily="18" charset="0"/>
                <a:cs typeface="Times New Roman" pitchFamily="18" charset="0"/>
              </a:rPr>
              <a:t>1.6L.L</a:t>
            </a:r>
          </a:p>
          <a:p>
            <a:pPr marL="0" indent="0" algn="l" rtl="0">
              <a:buNone/>
            </a:pPr>
            <a:endParaRPr lang="en-US" dirty="0">
              <a:latin typeface="Times New Roman" pitchFamily="18" charset="0"/>
              <a:cs typeface="Times New Roman" pitchFamily="18" charset="0"/>
            </a:endParaRPr>
          </a:p>
          <a:p>
            <a:pPr marL="0" indent="0" algn="l" rtl="0">
              <a:buNone/>
            </a:pPr>
            <a:r>
              <a:rPr lang="en-US" dirty="0" smtClean="0">
                <a:latin typeface="Times New Roman" pitchFamily="18" charset="0"/>
                <a:cs typeface="Times New Roman" pitchFamily="18" charset="0"/>
              </a:rPr>
              <a:t>Service load = 1.0 D.L + 1.0 L.L</a:t>
            </a:r>
            <a:endParaRPr lang="en-US" dirty="0">
              <a:latin typeface="Times New Roman" pitchFamily="18" charset="0"/>
              <a:cs typeface="Times New Roman" pitchFamily="18" charset="0"/>
            </a:endParaRPr>
          </a:p>
          <a:p>
            <a:pPr marL="0" indent="0" algn="l" rtl="0">
              <a:buNone/>
            </a:pPr>
            <a:endParaRPr lang="en-US" dirty="0"/>
          </a:p>
        </p:txBody>
      </p:sp>
    </p:spTree>
    <p:extLst>
      <p:ext uri="{BB962C8B-B14F-4D97-AF65-F5344CB8AC3E}">
        <p14:creationId xmlns:p14="http://schemas.microsoft.com/office/powerpoint/2010/main" xmlns="" val="3724183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500306"/>
            <a:ext cx="8229600" cy="1143000"/>
          </a:xfrm>
        </p:spPr>
        <p:txBody>
          <a:bodyPr>
            <a:noAutofit/>
          </a:bodyPr>
          <a:lstStyle/>
          <a:p>
            <a:pPr algn="ctr" rtl="0"/>
            <a:r>
              <a:rPr lang="en-US" sz="8000" dirty="0" smtClean="0"/>
              <a:t>2. Loads</a:t>
            </a:r>
            <a:endParaRPr lang="ar-SA" sz="8000" dirty="0"/>
          </a:p>
        </p:txBody>
      </p:sp>
      <p:sp>
        <p:nvSpPr>
          <p:cNvPr id="3" name="Content Placeholder 2"/>
          <p:cNvSpPr>
            <a:spLocks noGrp="1"/>
          </p:cNvSpPr>
          <p:nvPr>
            <p:ph idx="1"/>
          </p:nvPr>
        </p:nvSpPr>
        <p:spPr/>
        <p:txBody>
          <a:bodyPr/>
          <a:lstStyle/>
          <a:p>
            <a:pPr>
              <a:buNone/>
            </a:pPr>
            <a:r>
              <a:rPr lang="ar-SA" dirty="0" smtClean="0"/>
              <a:t> </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Loads</a:t>
            </a:r>
            <a:endParaRPr lang="en-US" dirty="0"/>
          </a:p>
        </p:txBody>
      </p:sp>
      <p:sp>
        <p:nvSpPr>
          <p:cNvPr id="3" name="Content Placeholder 2"/>
          <p:cNvSpPr>
            <a:spLocks noGrp="1"/>
          </p:cNvSpPr>
          <p:nvPr>
            <p:ph idx="1"/>
          </p:nvPr>
        </p:nvSpPr>
        <p:spPr/>
        <p:txBody>
          <a:bodyPr/>
          <a:lstStyle/>
          <a:p>
            <a:pPr algn="l" rtl="0"/>
            <a:r>
              <a:rPr lang="en-US" b="1" i="1" dirty="0"/>
              <a:t>Dead load and superimposed dead load</a:t>
            </a:r>
            <a:r>
              <a:rPr lang="en-US" b="1" i="1" dirty="0" smtClean="0"/>
              <a:t>:</a:t>
            </a:r>
          </a:p>
          <a:p>
            <a:pPr algn="l" rtl="0"/>
            <a:endParaRPr lang="en-US" b="1" i="1" dirty="0" smtClean="0"/>
          </a:p>
          <a:p>
            <a:pPr marL="365760" lvl="1" indent="0" algn="l" rtl="0">
              <a:buNone/>
            </a:pPr>
            <a:r>
              <a:rPr lang="en-US" dirty="0" smtClean="0"/>
              <a:t>Dead load: A </a:t>
            </a:r>
            <a:r>
              <a:rPr lang="en-US" dirty="0"/>
              <a:t>constant load in a structure </a:t>
            </a:r>
            <a:r>
              <a:rPr lang="en-US" dirty="0" smtClean="0"/>
              <a:t>that </a:t>
            </a:r>
            <a:r>
              <a:rPr lang="en-US" dirty="0"/>
              <a:t>is due to </a:t>
            </a:r>
            <a:r>
              <a:rPr lang="en-US" dirty="0" smtClean="0"/>
              <a:t>the </a:t>
            </a:r>
            <a:r>
              <a:rPr lang="en-US" dirty="0"/>
              <a:t>weight of the </a:t>
            </a:r>
            <a:r>
              <a:rPr lang="en-US" dirty="0" smtClean="0"/>
              <a:t>members</a:t>
            </a:r>
          </a:p>
          <a:p>
            <a:pPr marL="365760" lvl="1" indent="0" algn="l" rtl="0">
              <a:buNone/>
            </a:pPr>
            <a:endParaRPr lang="en-US" dirty="0" smtClean="0"/>
          </a:p>
          <a:p>
            <a:pPr marL="365760" lvl="1" indent="0" algn="l" rtl="0">
              <a:buNone/>
            </a:pPr>
            <a:r>
              <a:rPr lang="en-US" dirty="0"/>
              <a:t>superimposed dead </a:t>
            </a:r>
            <a:r>
              <a:rPr lang="en-US" dirty="0" smtClean="0"/>
              <a:t>load: </a:t>
            </a:r>
            <a:r>
              <a:rPr lang="en-US" dirty="0"/>
              <a:t>is defined as any applied load other than dead load like: Plastering, tiles, paint, </a:t>
            </a:r>
            <a:r>
              <a:rPr lang="en-US" dirty="0" smtClean="0"/>
              <a:t>…etc</a:t>
            </a:r>
            <a:endParaRPr lang="en-US" dirty="0"/>
          </a:p>
        </p:txBody>
      </p:sp>
    </p:spTree>
    <p:extLst>
      <p:ext uri="{BB962C8B-B14F-4D97-AF65-F5344CB8AC3E}">
        <p14:creationId xmlns:p14="http://schemas.microsoft.com/office/powerpoint/2010/main" xmlns="" val="2356327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rPr>
              <a:t>To find S.D.L:</a:t>
            </a:r>
            <a:endParaRPr lang="en-US" sz="40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86290493"/>
              </p:ext>
            </p:extLst>
          </p:nvPr>
        </p:nvGraphicFramePr>
        <p:xfrm>
          <a:off x="1835696" y="1988840"/>
          <a:ext cx="5472608" cy="4104454"/>
        </p:xfrm>
        <a:graphic>
          <a:graphicData uri="http://schemas.openxmlformats.org/drawingml/2006/table">
            <a:tbl>
              <a:tblPr firstRow="1" firstCol="1" bandRow="1">
                <a:tableStyleId>{5C22544A-7EE6-4342-B048-85BDC9FD1C3A}</a:tableStyleId>
              </a:tblPr>
              <a:tblGrid>
                <a:gridCol w="3420380"/>
                <a:gridCol w="2052228"/>
              </a:tblGrid>
              <a:tr h="1049944">
                <a:tc>
                  <a:txBody>
                    <a:bodyPr/>
                    <a:lstStyle/>
                    <a:p>
                      <a:pPr indent="47625" algn="ctr" rtl="0">
                        <a:lnSpc>
                          <a:spcPct val="115000"/>
                        </a:lnSpc>
                        <a:spcAft>
                          <a:spcPts val="0"/>
                        </a:spcAft>
                      </a:pPr>
                      <a:r>
                        <a:rPr lang="en-US" sz="1400">
                          <a:effectLst/>
                          <a:latin typeface="Times New Roman" pitchFamily="18" charset="0"/>
                          <a:cs typeface="Times New Roman" pitchFamily="18" charset="0"/>
                        </a:rPr>
                        <a:t>Material</a:t>
                      </a:r>
                      <a:endParaRPr lang="en-US" sz="1100">
                        <a:effectLst/>
                        <a:latin typeface="Times New Roman" pitchFamily="18" charset="0"/>
                        <a:ea typeface="Calibri"/>
                        <a:cs typeface="Times New Roman" pitchFamily="18" charset="0"/>
                      </a:endParaRPr>
                    </a:p>
                  </a:txBody>
                  <a:tcPr marL="0" marR="0" marT="0" marB="0" anchor="ctr"/>
                </a:tc>
                <a:tc>
                  <a:txBody>
                    <a:bodyPr/>
                    <a:lstStyle/>
                    <a:p>
                      <a:pPr indent="47625" algn="ctr" rtl="0">
                        <a:lnSpc>
                          <a:spcPct val="115000"/>
                        </a:lnSpc>
                        <a:spcAft>
                          <a:spcPts val="0"/>
                        </a:spcAft>
                      </a:pPr>
                      <a:r>
                        <a:rPr lang="en-US" sz="1400">
                          <a:effectLst/>
                          <a:latin typeface="Times New Roman" pitchFamily="18" charset="0"/>
                          <a:cs typeface="Times New Roman" pitchFamily="18" charset="0"/>
                        </a:rPr>
                        <a:t>Unit weight kN/m</a:t>
                      </a:r>
                      <a:r>
                        <a:rPr lang="en-US" sz="1400" baseline="30000">
                          <a:effectLst/>
                          <a:latin typeface="Times New Roman" pitchFamily="18" charset="0"/>
                          <a:cs typeface="Times New Roman" pitchFamily="18" charset="0"/>
                        </a:rPr>
                        <a:t>3</a:t>
                      </a:r>
                      <a:endParaRPr lang="en-US" sz="1100">
                        <a:effectLst/>
                        <a:latin typeface="Times New Roman" pitchFamily="18" charset="0"/>
                        <a:ea typeface="Calibri"/>
                        <a:cs typeface="Times New Roman" pitchFamily="18" charset="0"/>
                      </a:endParaRPr>
                    </a:p>
                  </a:txBody>
                  <a:tcPr marL="0" marR="0" marT="0" marB="0" anchor="ctr"/>
                </a:tc>
              </a:tr>
              <a:tr h="509085">
                <a:tc>
                  <a:txBody>
                    <a:bodyPr/>
                    <a:lstStyle/>
                    <a:p>
                      <a:pPr algn="l" rtl="0">
                        <a:lnSpc>
                          <a:spcPct val="115000"/>
                        </a:lnSpc>
                        <a:spcAft>
                          <a:spcPts val="0"/>
                        </a:spcAft>
                      </a:pPr>
                      <a:r>
                        <a:rPr lang="en-US" sz="1400">
                          <a:effectLst/>
                          <a:latin typeface="Times New Roman" pitchFamily="18" charset="0"/>
                          <a:cs typeface="Times New Roman" pitchFamily="18" charset="0"/>
                        </a:rPr>
                        <a:t>Plain concrete</a:t>
                      </a:r>
                      <a:endParaRPr lang="en-US" sz="110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a:effectLst/>
                          <a:latin typeface="Times New Roman" pitchFamily="18" charset="0"/>
                          <a:cs typeface="Times New Roman" pitchFamily="18" charset="0"/>
                        </a:rPr>
                        <a:t>23.5</a:t>
                      </a:r>
                      <a:endParaRPr lang="en-US" sz="1100">
                        <a:effectLst/>
                        <a:latin typeface="Times New Roman" pitchFamily="18" charset="0"/>
                        <a:ea typeface="Calibri"/>
                        <a:cs typeface="Times New Roman" pitchFamily="18" charset="0"/>
                      </a:endParaRPr>
                    </a:p>
                  </a:txBody>
                  <a:tcPr marL="0" marR="0" marT="0" marB="0"/>
                </a:tc>
              </a:tr>
              <a:tr h="509085">
                <a:tc>
                  <a:txBody>
                    <a:bodyPr/>
                    <a:lstStyle/>
                    <a:p>
                      <a:pPr algn="l" rtl="0">
                        <a:lnSpc>
                          <a:spcPct val="115000"/>
                        </a:lnSpc>
                        <a:spcAft>
                          <a:spcPts val="0"/>
                        </a:spcAft>
                      </a:pPr>
                      <a:r>
                        <a:rPr lang="en-US" sz="1400">
                          <a:effectLst/>
                          <a:latin typeface="Times New Roman" pitchFamily="18" charset="0"/>
                          <a:cs typeface="Times New Roman" pitchFamily="18" charset="0"/>
                        </a:rPr>
                        <a:t>Reinforced concrete</a:t>
                      </a:r>
                      <a:endParaRPr lang="en-US" sz="110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a:effectLst/>
                          <a:latin typeface="Times New Roman" pitchFamily="18" charset="0"/>
                          <a:cs typeface="Times New Roman" pitchFamily="18" charset="0"/>
                        </a:rPr>
                        <a:t>24</a:t>
                      </a:r>
                      <a:endParaRPr lang="en-US" sz="1100">
                        <a:effectLst/>
                        <a:latin typeface="Times New Roman" pitchFamily="18" charset="0"/>
                        <a:ea typeface="Calibri"/>
                        <a:cs typeface="Times New Roman" pitchFamily="18" charset="0"/>
                      </a:endParaRPr>
                    </a:p>
                  </a:txBody>
                  <a:tcPr marL="0" marR="0" marT="0" marB="0"/>
                </a:tc>
              </a:tr>
              <a:tr h="509085">
                <a:tc>
                  <a:txBody>
                    <a:bodyPr/>
                    <a:lstStyle/>
                    <a:p>
                      <a:pPr algn="l" rtl="0">
                        <a:lnSpc>
                          <a:spcPct val="115000"/>
                        </a:lnSpc>
                        <a:spcAft>
                          <a:spcPts val="0"/>
                        </a:spcAft>
                      </a:pPr>
                      <a:r>
                        <a:rPr lang="en-US" sz="1400">
                          <a:effectLst/>
                          <a:latin typeface="Times New Roman" pitchFamily="18" charset="0"/>
                          <a:cs typeface="Times New Roman" pitchFamily="18" charset="0"/>
                        </a:rPr>
                        <a:t>Glass</a:t>
                      </a:r>
                      <a:endParaRPr lang="en-US" sz="110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a:effectLst/>
                          <a:latin typeface="Times New Roman" pitchFamily="18" charset="0"/>
                          <a:cs typeface="Times New Roman" pitchFamily="18" charset="0"/>
                        </a:rPr>
                        <a:t>25.5</a:t>
                      </a:r>
                      <a:endParaRPr lang="en-US" sz="1100">
                        <a:effectLst/>
                        <a:latin typeface="Times New Roman" pitchFamily="18" charset="0"/>
                        <a:ea typeface="Calibri"/>
                        <a:cs typeface="Times New Roman" pitchFamily="18" charset="0"/>
                      </a:endParaRPr>
                    </a:p>
                  </a:txBody>
                  <a:tcPr marL="0" marR="0" marT="0" marB="0"/>
                </a:tc>
              </a:tr>
              <a:tr h="509085">
                <a:tc>
                  <a:txBody>
                    <a:bodyPr/>
                    <a:lstStyle/>
                    <a:p>
                      <a:pPr algn="l" rtl="0">
                        <a:lnSpc>
                          <a:spcPct val="115000"/>
                        </a:lnSpc>
                        <a:spcAft>
                          <a:spcPts val="0"/>
                        </a:spcAft>
                      </a:pPr>
                      <a:r>
                        <a:rPr lang="en-US" sz="1400" dirty="0">
                          <a:effectLst/>
                          <a:latin typeface="Times New Roman" pitchFamily="18" charset="0"/>
                          <a:cs typeface="Times New Roman" pitchFamily="18" charset="0"/>
                        </a:rPr>
                        <a:t>Mild steel</a:t>
                      </a:r>
                      <a:endParaRPr lang="en-US" sz="1100" dirty="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a:effectLst/>
                          <a:latin typeface="Times New Roman" pitchFamily="18" charset="0"/>
                          <a:cs typeface="Times New Roman" pitchFamily="18" charset="0"/>
                        </a:rPr>
                        <a:t>77</a:t>
                      </a:r>
                      <a:endParaRPr lang="en-US" sz="1100">
                        <a:effectLst/>
                        <a:latin typeface="Times New Roman" pitchFamily="18" charset="0"/>
                        <a:ea typeface="Calibri"/>
                        <a:cs typeface="Times New Roman" pitchFamily="18" charset="0"/>
                      </a:endParaRPr>
                    </a:p>
                  </a:txBody>
                  <a:tcPr marL="0" marR="0" marT="0" marB="0"/>
                </a:tc>
              </a:tr>
              <a:tr h="509085">
                <a:tc>
                  <a:txBody>
                    <a:bodyPr/>
                    <a:lstStyle/>
                    <a:p>
                      <a:pPr algn="l" rtl="0">
                        <a:lnSpc>
                          <a:spcPct val="115000"/>
                        </a:lnSpc>
                        <a:spcAft>
                          <a:spcPts val="0"/>
                        </a:spcAft>
                      </a:pPr>
                      <a:r>
                        <a:rPr lang="en-US" sz="1400">
                          <a:effectLst/>
                          <a:latin typeface="Times New Roman" pitchFamily="18" charset="0"/>
                          <a:cs typeface="Times New Roman" pitchFamily="18" charset="0"/>
                        </a:rPr>
                        <a:t>Hardwood</a:t>
                      </a:r>
                      <a:endParaRPr lang="en-US" sz="110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a:effectLst/>
                          <a:latin typeface="Times New Roman" pitchFamily="18" charset="0"/>
                          <a:cs typeface="Times New Roman" pitchFamily="18" charset="0"/>
                        </a:rPr>
                        <a:t>11</a:t>
                      </a:r>
                      <a:endParaRPr lang="en-US" sz="1100">
                        <a:effectLst/>
                        <a:latin typeface="Times New Roman" pitchFamily="18" charset="0"/>
                        <a:ea typeface="Calibri"/>
                        <a:cs typeface="Times New Roman" pitchFamily="18" charset="0"/>
                      </a:endParaRPr>
                    </a:p>
                  </a:txBody>
                  <a:tcPr marL="0" marR="0" marT="0" marB="0"/>
                </a:tc>
              </a:tr>
              <a:tr h="509085">
                <a:tc>
                  <a:txBody>
                    <a:bodyPr/>
                    <a:lstStyle/>
                    <a:p>
                      <a:pPr algn="l" rtl="0">
                        <a:lnSpc>
                          <a:spcPct val="115000"/>
                        </a:lnSpc>
                        <a:spcAft>
                          <a:spcPts val="0"/>
                        </a:spcAft>
                      </a:pPr>
                      <a:r>
                        <a:rPr lang="en-US" sz="1400">
                          <a:effectLst/>
                          <a:latin typeface="Times New Roman" pitchFamily="18" charset="0"/>
                          <a:cs typeface="Times New Roman" pitchFamily="18" charset="0"/>
                        </a:rPr>
                        <a:t>Softwood</a:t>
                      </a:r>
                      <a:endParaRPr lang="en-US" sz="1100">
                        <a:effectLst/>
                        <a:latin typeface="Times New Roman" pitchFamily="18" charset="0"/>
                        <a:ea typeface="Calibri"/>
                        <a:cs typeface="Times New Roman" pitchFamily="18" charset="0"/>
                      </a:endParaRPr>
                    </a:p>
                  </a:txBody>
                  <a:tcPr marL="0" marR="0" marT="0" marB="0"/>
                </a:tc>
                <a:tc>
                  <a:txBody>
                    <a:bodyPr/>
                    <a:lstStyle/>
                    <a:p>
                      <a:pPr algn="ctr" rtl="0">
                        <a:lnSpc>
                          <a:spcPct val="115000"/>
                        </a:lnSpc>
                        <a:spcAft>
                          <a:spcPts val="0"/>
                        </a:spcAft>
                      </a:pPr>
                      <a:r>
                        <a:rPr lang="en-US" sz="1400" dirty="0">
                          <a:effectLst/>
                          <a:latin typeface="Times New Roman" pitchFamily="18" charset="0"/>
                          <a:cs typeface="Times New Roman" pitchFamily="18" charset="0"/>
                        </a:rPr>
                        <a:t>8</a:t>
                      </a:r>
                      <a:endParaRPr lang="en-US" sz="1100" dirty="0">
                        <a:effectLst/>
                        <a:latin typeface="Times New Roman" pitchFamily="18" charset="0"/>
                        <a:ea typeface="Calibri"/>
                        <a:cs typeface="Times New Roman" pitchFamily="18" charset="0"/>
                      </a:endParaRPr>
                    </a:p>
                  </a:txBody>
                  <a:tcPr marL="0" marR="0" marT="0" marB="0"/>
                </a:tc>
              </a:tr>
            </a:tbl>
          </a:graphicData>
        </a:graphic>
      </p:graphicFrame>
    </p:spTree>
    <p:extLst>
      <p:ext uri="{BB962C8B-B14F-4D97-AF65-F5344CB8AC3E}">
        <p14:creationId xmlns:p14="http://schemas.microsoft.com/office/powerpoint/2010/main" xmlns="" val="644202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tx1"/>
                </a:solidFill>
              </a:rPr>
              <a:t>Live Load</a:t>
            </a:r>
            <a:endParaRPr lang="en-US" sz="4800" dirty="0">
              <a:solidFill>
                <a:schemeClr val="tx1"/>
              </a:solidFill>
            </a:endParaRPr>
          </a:p>
        </p:txBody>
      </p:sp>
      <p:sp>
        <p:nvSpPr>
          <p:cNvPr id="3" name="Content Placeholder 2"/>
          <p:cNvSpPr>
            <a:spLocks noGrp="1"/>
          </p:cNvSpPr>
          <p:nvPr>
            <p:ph idx="1"/>
          </p:nvPr>
        </p:nvSpPr>
        <p:spPr/>
        <p:txBody>
          <a:bodyPr/>
          <a:lstStyle/>
          <a:p>
            <a:pPr algn="l" rtl="0"/>
            <a:r>
              <a:rPr lang="en-US" dirty="0">
                <a:latin typeface="Times New Roman" pitchFamily="18" charset="0"/>
                <a:cs typeface="Times New Roman" pitchFamily="18" charset="0"/>
              </a:rPr>
              <a:t>Live loads are the weights of people, furniture, supplies, machines, </a:t>
            </a:r>
            <a:r>
              <a:rPr lang="en-US" dirty="0" smtClean="0">
                <a:latin typeface="Times New Roman" pitchFamily="18" charset="0"/>
                <a:cs typeface="Times New Roman" pitchFamily="18" charset="0"/>
              </a:rPr>
              <a:t>stores</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t>
            </a:r>
          </a:p>
          <a:p>
            <a:pPr algn="l" rtl="0"/>
            <a:endParaRPr lang="en-US" dirty="0">
              <a:latin typeface="Times New Roman" pitchFamily="18" charset="0"/>
              <a:cs typeface="Times New Roman" pitchFamily="18" charset="0"/>
            </a:endParaRPr>
          </a:p>
          <a:p>
            <a:pPr algn="l" rtl="0"/>
            <a:r>
              <a:rPr lang="en-US" sz="2400" dirty="0">
                <a:latin typeface="Times New Roman" pitchFamily="18" charset="0"/>
                <a:cs typeface="Times New Roman" pitchFamily="18" charset="0"/>
              </a:rPr>
              <a:t>In order to find the live loads there two ways:</a:t>
            </a:r>
          </a:p>
          <a:p>
            <a:pPr marL="365760" lvl="1" indent="0" algn="l" rtl="0">
              <a:buNone/>
            </a:pPr>
            <a:r>
              <a:rPr lang="en-US" dirty="0" smtClean="0">
                <a:latin typeface="Times New Roman" pitchFamily="18" charset="0"/>
                <a:cs typeface="Times New Roman" pitchFamily="18" charset="0"/>
              </a:rPr>
              <a:t>1- Codes like IBC’s table</a:t>
            </a:r>
          </a:p>
          <a:p>
            <a:pPr marL="365760" lvl="1" indent="0" algn="l" rtl="0">
              <a:buNone/>
            </a:pPr>
            <a:r>
              <a:rPr lang="en-US" dirty="0" smtClean="0">
                <a:latin typeface="Times New Roman" pitchFamily="18" charset="0"/>
                <a:cs typeface="Times New Roman" pitchFamily="18" charset="0"/>
              </a:rPr>
              <a:t>2- </a:t>
            </a:r>
            <a:r>
              <a:rPr lang="en-US" dirty="0">
                <a:latin typeface="Times New Roman" pitchFamily="18" charset="0"/>
                <a:cs typeface="Times New Roman" pitchFamily="18" charset="0"/>
              </a:rPr>
              <a:t>Experience </a:t>
            </a:r>
          </a:p>
          <a:p>
            <a:pPr algn="l" rtl="0"/>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829911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ar-SA" dirty="0"/>
          </a:p>
        </p:txBody>
      </p:sp>
      <p:sp>
        <p:nvSpPr>
          <p:cNvPr id="3" name="Content Placeholder 2"/>
          <p:cNvSpPr>
            <a:spLocks noGrp="1"/>
          </p:cNvSpPr>
          <p:nvPr>
            <p:ph idx="1"/>
          </p:nvPr>
        </p:nvSpPr>
        <p:spPr/>
        <p:txBody>
          <a:bodyPr>
            <a:normAutofit/>
          </a:bodyPr>
          <a:lstStyle/>
          <a:p>
            <a:pPr algn="l" rtl="0">
              <a:buNone/>
            </a:pPr>
            <a:endParaRPr lang="en-US" dirty="0" smtClean="0"/>
          </a:p>
          <a:p>
            <a:pPr algn="l" rtl="0"/>
            <a:r>
              <a:rPr lang="en-US" sz="2800" b="1" i="1" dirty="0" smtClean="0"/>
              <a:t>Introduction</a:t>
            </a:r>
          </a:p>
          <a:p>
            <a:pPr algn="l" rtl="0"/>
            <a:r>
              <a:rPr lang="en-US" b="1" dirty="0" smtClean="0"/>
              <a:t>Loads</a:t>
            </a:r>
            <a:endParaRPr lang="en-US" dirty="0"/>
          </a:p>
          <a:p>
            <a:pPr algn="l" rtl="0"/>
            <a:r>
              <a:rPr lang="en-US" b="1" dirty="0"/>
              <a:t>Preliminary Design </a:t>
            </a:r>
            <a:endParaRPr lang="en-US" b="1" dirty="0" smtClean="0"/>
          </a:p>
          <a:p>
            <a:pPr algn="l" rtl="0"/>
            <a:r>
              <a:rPr lang="en-US" b="1" i="1" dirty="0"/>
              <a:t>Static </a:t>
            </a:r>
            <a:r>
              <a:rPr lang="en-US" b="1" i="1" dirty="0" smtClean="0"/>
              <a:t>Design</a:t>
            </a:r>
          </a:p>
          <a:p>
            <a:pPr algn="l" rtl="0"/>
            <a:r>
              <a:rPr lang="en-US" b="1" i="1" dirty="0"/>
              <a:t>Wind </a:t>
            </a:r>
            <a:r>
              <a:rPr lang="en-US" b="1" i="1" dirty="0" smtClean="0"/>
              <a:t>and Earthquake load</a:t>
            </a:r>
          </a:p>
          <a:p>
            <a:pPr algn="l" rtl="0"/>
            <a:r>
              <a:rPr lang="en-US" b="1" i="1" dirty="0"/>
              <a:t>Slab and </a:t>
            </a:r>
            <a:r>
              <a:rPr lang="en-US" b="1" i="1" dirty="0" smtClean="0"/>
              <a:t>Beam</a:t>
            </a:r>
          </a:p>
          <a:p>
            <a:pPr algn="l" rtl="0"/>
            <a:r>
              <a:rPr lang="en-US" b="1" i="1" dirty="0"/>
              <a:t>Footing</a:t>
            </a:r>
            <a:endParaRPr lang="en-US"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chemeClr val="tx1"/>
                </a:solidFill>
              </a:rPr>
              <a:t>Wind Load</a:t>
            </a:r>
            <a:endParaRPr lang="en-US" sz="4800" dirty="0">
              <a:solidFill>
                <a:schemeClr val="tx1"/>
              </a:solidFill>
            </a:endParaRPr>
          </a:p>
        </p:txBody>
      </p:sp>
      <p:sp>
        <p:nvSpPr>
          <p:cNvPr id="3" name="Content Placeholder 2"/>
          <p:cNvSpPr>
            <a:spLocks noGrp="1"/>
          </p:cNvSpPr>
          <p:nvPr>
            <p:ph idx="1"/>
          </p:nvPr>
        </p:nvSpPr>
        <p:spPr/>
        <p:txBody>
          <a:bodyPr/>
          <a:lstStyle/>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Building </a:t>
            </a:r>
            <a:r>
              <a:rPr lang="en-US" dirty="0">
                <a:latin typeface="Times New Roman" pitchFamily="18" charset="0"/>
                <a:cs typeface="Times New Roman" pitchFamily="18" charset="0"/>
              </a:rPr>
              <a:t>and other structures, including the main Wind - force Resisting System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shall be designed </a:t>
            </a:r>
            <a:r>
              <a:rPr lang="en-US" dirty="0" smtClean="0">
                <a:latin typeface="Times New Roman" pitchFamily="18" charset="0"/>
                <a:cs typeface="Times New Roman" pitchFamily="18" charset="0"/>
              </a:rPr>
              <a:t>to </a:t>
            </a:r>
            <a:r>
              <a:rPr lang="en-US" dirty="0">
                <a:latin typeface="Times New Roman" pitchFamily="18" charset="0"/>
                <a:cs typeface="Times New Roman" pitchFamily="18" charset="0"/>
              </a:rPr>
              <a:t>resist wind load</a:t>
            </a:r>
            <a:r>
              <a:rPr lang="en-US" dirty="0" smtClean="0">
                <a:latin typeface="Times New Roman" pitchFamily="18" charset="0"/>
                <a:cs typeface="Times New Roman" pitchFamily="18" charset="0"/>
              </a:rPr>
              <a:t>.</a:t>
            </a:r>
          </a:p>
          <a:p>
            <a:pPr marL="0" indent="0" algn="l" rtl="0">
              <a:buNone/>
            </a:pPr>
            <a:endParaRPr lang="en-US" dirty="0">
              <a:latin typeface="Times New Roman" pitchFamily="18" charset="0"/>
              <a:cs typeface="Times New Roman" pitchFamily="18" charset="0"/>
            </a:endParaRPr>
          </a:p>
          <a:p>
            <a:pPr algn="l" rtl="0">
              <a:buFontTx/>
              <a:buChar char="-"/>
            </a:pPr>
            <a:r>
              <a:rPr lang="en-US" dirty="0" smtClean="0"/>
              <a:t>Uplift load</a:t>
            </a:r>
          </a:p>
          <a:p>
            <a:pPr algn="l" rtl="0">
              <a:buFontTx/>
              <a:buChar char="-"/>
            </a:pPr>
            <a:r>
              <a:rPr lang="en-US" dirty="0" smtClean="0"/>
              <a:t>Shear load</a:t>
            </a:r>
          </a:p>
          <a:p>
            <a:pPr algn="l" rtl="0">
              <a:buFontTx/>
              <a:buChar char="-"/>
            </a:pPr>
            <a:r>
              <a:rPr lang="en-US" dirty="0" smtClean="0"/>
              <a:t>Lateral Load</a:t>
            </a:r>
            <a:endParaRPr lang="en-US" dirty="0"/>
          </a:p>
        </p:txBody>
      </p:sp>
    </p:spTree>
    <p:extLst>
      <p:ext uri="{BB962C8B-B14F-4D97-AF65-F5344CB8AC3E}">
        <p14:creationId xmlns:p14="http://schemas.microsoft.com/office/powerpoint/2010/main" xmlns="" val="913540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tx1"/>
                </a:solidFill>
              </a:rPr>
              <a:t>Earthquake Loads</a:t>
            </a:r>
          </a:p>
        </p:txBody>
      </p:sp>
      <p:sp>
        <p:nvSpPr>
          <p:cNvPr id="3" name="Content Placeholder 2"/>
          <p:cNvSpPr>
            <a:spLocks noGrp="1"/>
          </p:cNvSpPr>
          <p:nvPr>
            <p:ph idx="1"/>
          </p:nvPr>
        </p:nvSpPr>
        <p:spPr/>
        <p:txBody>
          <a:bodyPr/>
          <a:lstStyle/>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Earthquake </a:t>
            </a:r>
            <a:r>
              <a:rPr lang="en-US" dirty="0">
                <a:latin typeface="Times New Roman" pitchFamily="18" charset="0"/>
                <a:cs typeface="Times New Roman" pitchFamily="18" charset="0"/>
              </a:rPr>
              <a:t>loads are dynamic loads, which acting on the whole structure, and may occur in any direction.</a:t>
            </a:r>
          </a:p>
          <a:p>
            <a:pPr algn="l" rtl="0"/>
            <a:endParaRPr lang="en-US" dirty="0"/>
          </a:p>
        </p:txBody>
      </p:sp>
    </p:spTree>
    <p:extLst>
      <p:ext uri="{BB962C8B-B14F-4D97-AF65-F5344CB8AC3E}">
        <p14:creationId xmlns:p14="http://schemas.microsoft.com/office/powerpoint/2010/main" xmlns="" val="1800449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Autofit/>
          </a:bodyPr>
          <a:lstStyle/>
          <a:p>
            <a:r>
              <a:rPr lang="en-US" sz="3600" i="1" dirty="0">
                <a:solidFill>
                  <a:schemeClr val="tx1"/>
                </a:solidFill>
              </a:rPr>
              <a:t>Structural system for shear resistance</a:t>
            </a:r>
            <a:endParaRPr lang="en-US" sz="3600" dirty="0">
              <a:solidFill>
                <a:schemeClr val="tx1"/>
              </a:solidFill>
            </a:endParaRPr>
          </a:p>
        </p:txBody>
      </p:sp>
      <p:sp>
        <p:nvSpPr>
          <p:cNvPr id="3" name="Content Placeholder 2"/>
          <p:cNvSpPr>
            <a:spLocks noGrp="1"/>
          </p:cNvSpPr>
          <p:nvPr>
            <p:ph idx="1"/>
          </p:nvPr>
        </p:nvSpPr>
        <p:spPr/>
        <p:txBody>
          <a:bodyPr>
            <a:normAutofit/>
          </a:bodyPr>
          <a:lstStyle/>
          <a:p>
            <a:pPr algn="l" rtl="0"/>
            <a:r>
              <a:rPr lang="en-US" dirty="0" smtClean="0">
                <a:latin typeface="Times New Roman" pitchFamily="18" charset="0"/>
                <a:cs typeface="Times New Roman" pitchFamily="18" charset="0"/>
              </a:rPr>
              <a:t>1.Rigid </a:t>
            </a:r>
            <a:r>
              <a:rPr lang="en-US" dirty="0">
                <a:latin typeface="Times New Roman" pitchFamily="18" charset="0"/>
                <a:cs typeface="Times New Roman" pitchFamily="18" charset="0"/>
              </a:rPr>
              <a:t>Structural Frame</a:t>
            </a:r>
          </a:p>
          <a:p>
            <a:pPr algn="l" rtl="0"/>
            <a:endParaRPr lang="en-US" dirty="0" smtClean="0"/>
          </a:p>
          <a:p>
            <a:pPr algn="l" rtl="0"/>
            <a:endParaRPr lang="en-US" dirty="0"/>
          </a:p>
          <a:p>
            <a:pPr algn="l" rtl="0"/>
            <a:endParaRPr lang="en-US" dirty="0" smtClean="0"/>
          </a:p>
          <a:p>
            <a:pPr algn="l" rtl="0"/>
            <a:endParaRPr lang="en-US" dirty="0"/>
          </a:p>
          <a:p>
            <a:pPr algn="l" rtl="0"/>
            <a:endParaRPr lang="en-US" dirty="0" smtClean="0"/>
          </a:p>
          <a:p>
            <a:pPr algn="l" rtl="0"/>
            <a:r>
              <a:rPr lang="en-US" sz="2400" dirty="0">
                <a:latin typeface="Times New Roman" pitchFamily="18" charset="0"/>
                <a:cs typeface="Times New Roman" pitchFamily="18" charset="0"/>
              </a:rPr>
              <a:t>Rigid frame structures provide more stability. This type of frame structures resists the shear, moment, and torsion more effectively than any other type of frame structures</a:t>
            </a:r>
          </a:p>
        </p:txBody>
      </p:sp>
      <p:pic>
        <p:nvPicPr>
          <p:cNvPr id="4" name="صورة 6" descr="G:\Frame Structures - Definition, Types of Frame Structures_files\frame structures.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69180" y="2708920"/>
            <a:ext cx="2838450" cy="2126615"/>
          </a:xfrm>
          <a:prstGeom prst="rect">
            <a:avLst/>
          </a:prstGeom>
          <a:noFill/>
          <a:ln>
            <a:noFill/>
          </a:ln>
        </p:spPr>
      </p:pic>
    </p:spTree>
    <p:extLst>
      <p:ext uri="{BB962C8B-B14F-4D97-AF65-F5344CB8AC3E}">
        <p14:creationId xmlns:p14="http://schemas.microsoft.com/office/powerpoint/2010/main" xmlns="" val="1542855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1143000"/>
          </a:xfrm>
        </p:spPr>
        <p:txBody>
          <a:bodyPr>
            <a:noAutofit/>
          </a:bodyPr>
          <a:lstStyle/>
          <a:p>
            <a:r>
              <a:rPr lang="en-US" sz="3200" i="1" dirty="0">
                <a:solidFill>
                  <a:schemeClr val="tx1"/>
                </a:solidFill>
              </a:rPr>
              <a:t>Structural system for shear </a:t>
            </a:r>
            <a:r>
              <a:rPr lang="en-US" sz="3200" i="1" dirty="0" smtClean="0">
                <a:solidFill>
                  <a:schemeClr val="tx1"/>
                </a:solidFill>
              </a:rPr>
              <a:t>resistance, cont.</a:t>
            </a:r>
            <a:endParaRPr lang="en-US" sz="2800" dirty="0"/>
          </a:p>
        </p:txBody>
      </p:sp>
      <p:sp>
        <p:nvSpPr>
          <p:cNvPr id="3" name="Content Placeholder 2"/>
          <p:cNvSpPr>
            <a:spLocks noGrp="1"/>
          </p:cNvSpPr>
          <p:nvPr>
            <p:ph idx="1"/>
          </p:nvPr>
        </p:nvSpPr>
        <p:spPr/>
        <p:txBody>
          <a:bodyPr/>
          <a:lstStyle/>
          <a:p>
            <a:pPr algn="l" rtl="0"/>
            <a:r>
              <a:rPr lang="en-US" dirty="0" smtClean="0">
                <a:latin typeface="Times New Roman" pitchFamily="18" charset="0"/>
                <a:cs typeface="Times New Roman" pitchFamily="18" charset="0"/>
              </a:rPr>
              <a:t>2. Braced </a:t>
            </a:r>
            <a:r>
              <a:rPr lang="en-US" dirty="0">
                <a:latin typeface="Times New Roman" pitchFamily="18" charset="0"/>
                <a:cs typeface="Times New Roman" pitchFamily="18" charset="0"/>
              </a:rPr>
              <a:t>Structural Frames</a:t>
            </a:r>
          </a:p>
          <a:p>
            <a:pPr algn="l" rtl="0"/>
            <a:endParaRPr lang="en-US" dirty="0" smtClean="0"/>
          </a:p>
          <a:p>
            <a:pPr algn="l" rtl="0"/>
            <a:endParaRPr lang="en-US" dirty="0"/>
          </a:p>
          <a:p>
            <a:pPr algn="l" rtl="0"/>
            <a:endParaRPr lang="en-US" dirty="0" smtClean="0"/>
          </a:p>
          <a:p>
            <a:pPr algn="l" rtl="0"/>
            <a:endParaRPr lang="en-US" dirty="0"/>
          </a:p>
          <a:p>
            <a:pPr algn="l" rtl="0"/>
            <a:r>
              <a:rPr lang="en-US" sz="2400" dirty="0" smtClean="0">
                <a:latin typeface="Times New Roman" pitchFamily="18" charset="0"/>
                <a:cs typeface="Times New Roman" pitchFamily="18" charset="0"/>
              </a:rPr>
              <a:t>It use to the resistance </a:t>
            </a:r>
            <a:r>
              <a:rPr lang="en-US" sz="2400" dirty="0">
                <a:latin typeface="Times New Roman" pitchFamily="18" charset="0"/>
                <a:cs typeface="Times New Roman" pitchFamily="18" charset="0"/>
              </a:rPr>
              <a:t>against the lateral forces and sideways forces due to applied load</a:t>
            </a:r>
          </a:p>
        </p:txBody>
      </p:sp>
      <p:pic>
        <p:nvPicPr>
          <p:cNvPr id="4" name="صورة 5" descr="G:\Frame Structures - Definition, Types of Frame Structures_files\braced frame structures.jp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52787" y="2441575"/>
            <a:ext cx="2638425" cy="1974850"/>
          </a:xfrm>
          <a:prstGeom prst="rect">
            <a:avLst/>
          </a:prstGeom>
          <a:noFill/>
          <a:ln>
            <a:noFill/>
          </a:ln>
        </p:spPr>
      </p:pic>
    </p:spTree>
    <p:extLst>
      <p:ext uri="{BB962C8B-B14F-4D97-AF65-F5344CB8AC3E}">
        <p14:creationId xmlns:p14="http://schemas.microsoft.com/office/powerpoint/2010/main" xmlns="" val="2872521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Autofit/>
          </a:bodyPr>
          <a:lstStyle/>
          <a:p>
            <a:r>
              <a:rPr lang="en-US" sz="3200" i="1" dirty="0">
                <a:solidFill>
                  <a:schemeClr val="tx1"/>
                </a:solidFill>
              </a:rPr>
              <a:t>Structural system for shear resistance, cont.</a:t>
            </a:r>
            <a:endParaRPr lang="en-US" sz="2800" dirty="0"/>
          </a:p>
        </p:txBody>
      </p:sp>
      <p:sp>
        <p:nvSpPr>
          <p:cNvPr id="3" name="Content Placeholder 2"/>
          <p:cNvSpPr>
            <a:spLocks noGrp="1"/>
          </p:cNvSpPr>
          <p:nvPr>
            <p:ph idx="1"/>
          </p:nvPr>
        </p:nvSpPr>
        <p:spPr/>
        <p:txBody>
          <a:bodyPr/>
          <a:lstStyle/>
          <a:p>
            <a:pPr algn="l" rtl="0"/>
            <a:r>
              <a:rPr lang="en-US" dirty="0" smtClean="0">
                <a:latin typeface="Times New Roman" pitchFamily="18" charset="0"/>
                <a:cs typeface="Times New Roman" pitchFamily="18" charset="0"/>
              </a:rPr>
              <a:t>3. Shear </a:t>
            </a:r>
            <a:r>
              <a:rPr lang="en-US" dirty="0">
                <a:latin typeface="Times New Roman" pitchFamily="18" charset="0"/>
                <a:cs typeface="Times New Roman" pitchFamily="18" charset="0"/>
              </a:rPr>
              <a:t>walls:</a:t>
            </a:r>
          </a:p>
          <a:p>
            <a:pPr algn="l" rtl="0"/>
            <a:endParaRPr lang="en-US" sz="1400" dirty="0" smtClean="0"/>
          </a:p>
          <a:p>
            <a:pPr marL="365760" lvl="1" indent="0" algn="l" rtl="0">
              <a:buNone/>
            </a:pPr>
            <a:r>
              <a:rPr lang="en-US" sz="2800" dirty="0">
                <a:latin typeface="Times New Roman" pitchFamily="18" charset="0"/>
                <a:cs typeface="Times New Roman" pitchFamily="18" charset="0"/>
              </a:rPr>
              <a:t>shear walls can be used to provide stability </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the building </a:t>
            </a:r>
            <a:r>
              <a:rPr lang="en-US" sz="2800" dirty="0" smtClean="0">
                <a:latin typeface="Times New Roman" pitchFamily="18" charset="0"/>
                <a:cs typeface="Times New Roman" pitchFamily="18" charset="0"/>
              </a:rPr>
              <a:t>frame.</a:t>
            </a:r>
            <a:endParaRPr lang="en-US" dirty="0" smtClean="0"/>
          </a:p>
          <a:p>
            <a:pPr algn="l" rtl="0"/>
            <a:endParaRPr lang="en-US" dirty="0"/>
          </a:p>
          <a:p>
            <a:pPr algn="l" rtl="0"/>
            <a:endParaRPr lang="en-US" dirty="0" smtClean="0"/>
          </a:p>
          <a:p>
            <a:pPr algn="l" rtl="0"/>
            <a:endParaRPr lang="en-US" dirty="0"/>
          </a:p>
        </p:txBody>
      </p:sp>
    </p:spTree>
    <p:extLst>
      <p:ext uri="{BB962C8B-B14F-4D97-AF65-F5344CB8AC3E}">
        <p14:creationId xmlns:p14="http://schemas.microsoft.com/office/powerpoint/2010/main" xmlns="" val="593635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571744"/>
            <a:ext cx="8229600" cy="1143000"/>
          </a:xfrm>
        </p:spPr>
        <p:txBody>
          <a:bodyPr/>
          <a:lstStyle/>
          <a:p>
            <a:pPr algn="ctr"/>
            <a:r>
              <a:rPr lang="en-US" sz="5400" dirty="0" smtClean="0"/>
              <a:t>3. Preliminary Design</a:t>
            </a:r>
            <a:endParaRPr lang="ar-SA" dirty="0"/>
          </a:p>
        </p:txBody>
      </p:sp>
      <p:sp>
        <p:nvSpPr>
          <p:cNvPr id="3" name="Content Placeholder 2"/>
          <p:cNvSpPr>
            <a:spLocks noGrp="1"/>
          </p:cNvSpPr>
          <p:nvPr>
            <p:ph idx="1"/>
          </p:nvPr>
        </p:nvSpPr>
        <p:spPr/>
        <p:txBody>
          <a:bodyPr/>
          <a:lstStyle/>
          <a:p>
            <a:pPr>
              <a:buNone/>
            </a:pP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a:bodyPr>
          <a:lstStyle/>
          <a:p>
            <a:r>
              <a:rPr lang="en-US" sz="4000" dirty="0" smtClean="0"/>
              <a:t>Preliminary Design</a:t>
            </a:r>
            <a:endParaRPr lang="en-US" sz="4000" dirty="0"/>
          </a:p>
        </p:txBody>
      </p:sp>
      <p:sp>
        <p:nvSpPr>
          <p:cNvPr id="3" name="Content Placeholder 2"/>
          <p:cNvSpPr>
            <a:spLocks noGrp="1"/>
          </p:cNvSpPr>
          <p:nvPr>
            <p:ph idx="1"/>
          </p:nvPr>
        </p:nvSpPr>
        <p:spPr/>
        <p:txBody>
          <a:bodyPr/>
          <a:lstStyle/>
          <a:p>
            <a:pPr algn="l" rtl="0"/>
            <a:r>
              <a:rPr lang="en-US" dirty="0">
                <a:latin typeface="Times New Roman" pitchFamily="18" charset="0"/>
                <a:cs typeface="Times New Roman" pitchFamily="18" charset="0"/>
              </a:rPr>
              <a:t>There are many structural systems that may be </a:t>
            </a:r>
            <a:r>
              <a:rPr lang="en-US" dirty="0" smtClean="0">
                <a:latin typeface="Times New Roman" pitchFamily="18" charset="0"/>
                <a:cs typeface="Times New Roman" pitchFamily="18" charset="0"/>
              </a:rPr>
              <a:t>used this </a:t>
            </a:r>
            <a:r>
              <a:rPr lang="en-US" dirty="0">
                <a:latin typeface="Times New Roman" pitchFamily="18" charset="0"/>
                <a:cs typeface="Times New Roman" pitchFamily="18" charset="0"/>
              </a:rPr>
              <a:t>building </a:t>
            </a:r>
            <a:r>
              <a:rPr lang="en-US" dirty="0" smtClean="0">
                <a:latin typeface="Times New Roman" pitchFamily="18" charset="0"/>
                <a:cs typeface="Times New Roman" pitchFamily="18" charset="0"/>
              </a:rPr>
              <a:t>structure</a:t>
            </a:r>
          </a:p>
          <a:p>
            <a:pPr algn="l" rtl="0"/>
            <a:endParaRPr lang="en-US" sz="1100" dirty="0" smtClean="0">
              <a:latin typeface="Times New Roman" pitchFamily="18" charset="0"/>
              <a:cs typeface="Times New Roman" pitchFamily="18" charset="0"/>
            </a:endParaRPr>
          </a:p>
          <a:p>
            <a:pPr algn="l" rtl="0"/>
            <a:r>
              <a:rPr lang="en-US" dirty="0">
                <a:latin typeface="Times New Roman" pitchFamily="18" charset="0"/>
                <a:cs typeface="Times New Roman" pitchFamily="18" charset="0"/>
              </a:rPr>
              <a:t>The following diagram shows slab systems classification based on load path and type of section</a:t>
            </a:r>
            <a:r>
              <a:rPr lang="en-US" dirty="0" smtClean="0">
                <a:latin typeface="Times New Roman" pitchFamily="18" charset="0"/>
                <a:cs typeface="Times New Roman" pitchFamily="18" charset="0"/>
              </a:rPr>
              <a:t>:</a:t>
            </a:r>
          </a:p>
          <a:p>
            <a:pPr algn="l" rtl="0"/>
            <a:endParaRPr lang="en-US" dirty="0">
              <a:latin typeface="Times New Roman" pitchFamily="18" charset="0"/>
              <a:cs typeface="Times New Roman" pitchFamily="18" charset="0"/>
            </a:endParaRPr>
          </a:p>
        </p:txBody>
      </p:sp>
      <p:graphicFrame>
        <p:nvGraphicFramePr>
          <p:cNvPr id="4" name="Diagram 3"/>
          <p:cNvGraphicFramePr/>
          <p:nvPr>
            <p:extLst>
              <p:ext uri="{D42A27DB-BD31-4B8C-83A1-F6EECF244321}">
                <p14:modId xmlns:p14="http://schemas.microsoft.com/office/powerpoint/2010/main" xmlns="" val="3244454360"/>
              </p:ext>
            </p:extLst>
          </p:nvPr>
        </p:nvGraphicFramePr>
        <p:xfrm>
          <a:off x="1619672" y="3861048"/>
          <a:ext cx="6154420"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63372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US" sz="3600" i="1" dirty="0">
                <a:solidFill>
                  <a:schemeClr val="tx1"/>
                </a:solidFill>
              </a:rPr>
              <a:t>Floor Structural system</a:t>
            </a:r>
            <a:endParaRPr lang="en-US" sz="3600" dirty="0">
              <a:solidFill>
                <a:schemeClr val="tx1"/>
              </a:solidFill>
            </a:endParaRPr>
          </a:p>
        </p:txBody>
      </p:sp>
      <p:sp>
        <p:nvSpPr>
          <p:cNvPr id="3" name="Content Placeholder 2"/>
          <p:cNvSpPr>
            <a:spLocks noGrp="1"/>
          </p:cNvSpPr>
          <p:nvPr>
            <p:ph idx="1"/>
          </p:nvPr>
        </p:nvSpPr>
        <p:spPr/>
        <p:txBody>
          <a:bodyPr/>
          <a:lstStyle/>
          <a:p>
            <a:pPr algn="l" rtl="0"/>
            <a:r>
              <a:rPr lang="en-US" dirty="0"/>
              <a:t>The structural systems that was chosen for this </a:t>
            </a:r>
            <a:r>
              <a:rPr lang="en-US" dirty="0" smtClean="0"/>
              <a:t>building, </a:t>
            </a:r>
            <a:r>
              <a:rPr lang="en-US" sz="2400" dirty="0" smtClean="0"/>
              <a:t>A </a:t>
            </a:r>
            <a:r>
              <a:rPr lang="en-US" sz="2400" dirty="0"/>
              <a:t>two way solid slab with dropped  beams</a:t>
            </a:r>
          </a:p>
          <a:p>
            <a:pPr algn="l" rtl="0"/>
            <a:endParaRPr lang="en-US" dirty="0"/>
          </a:p>
          <a:p>
            <a:pPr algn="l" rtl="0"/>
            <a:endParaRPr lang="en-US" dirty="0" smtClean="0"/>
          </a:p>
        </p:txBody>
      </p:sp>
      <p:pic>
        <p:nvPicPr>
          <p:cNvPr id="5" name="صورة 2" descr="G:\ببب.PNG"/>
          <p:cNvPicPr/>
          <p:nvPr/>
        </p:nvPicPr>
        <p:blipFill>
          <a:blip r:embed="rId2" cstate="print"/>
          <a:srcRect/>
          <a:stretch>
            <a:fillRect/>
          </a:stretch>
        </p:blipFill>
        <p:spPr bwMode="auto">
          <a:xfrm>
            <a:off x="1979712" y="2780928"/>
            <a:ext cx="4968552" cy="4077072"/>
          </a:xfrm>
          <a:prstGeom prst="rect">
            <a:avLst/>
          </a:prstGeom>
          <a:noFill/>
          <a:ln w="9525">
            <a:noFill/>
            <a:miter lim="800000"/>
            <a:headEnd/>
            <a:tailEnd/>
          </a:ln>
        </p:spPr>
      </p:pic>
    </p:spTree>
    <p:extLst>
      <p:ext uri="{BB962C8B-B14F-4D97-AF65-F5344CB8AC3E}">
        <p14:creationId xmlns:p14="http://schemas.microsoft.com/office/powerpoint/2010/main" xmlns="" val="8729227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rPr>
              <a:t>Minimum thickness of Slab</a:t>
            </a:r>
            <a:endParaRPr lang="en-US" sz="36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12786350"/>
              </p:ext>
            </p:extLst>
          </p:nvPr>
        </p:nvGraphicFramePr>
        <p:xfrm>
          <a:off x="1619672" y="2420888"/>
          <a:ext cx="5874088" cy="3231277"/>
        </p:xfrm>
        <a:graphic>
          <a:graphicData uri="http://schemas.openxmlformats.org/drawingml/2006/table">
            <a:tbl>
              <a:tblPr firstRow="1" firstCol="1" bandRow="1">
                <a:tableStyleId>{5C22544A-7EE6-4342-B048-85BDC9FD1C3A}</a:tableStyleId>
              </a:tblPr>
              <a:tblGrid>
                <a:gridCol w="1174542"/>
                <a:gridCol w="1174542"/>
                <a:gridCol w="1174542"/>
                <a:gridCol w="1175231"/>
                <a:gridCol w="1175231"/>
              </a:tblGrid>
              <a:tr h="1077092">
                <a:tc>
                  <a:txBody>
                    <a:bodyPr/>
                    <a:lstStyle/>
                    <a:p>
                      <a:pPr marR="95250" algn="l" rtl="0">
                        <a:lnSpc>
                          <a:spcPct val="115000"/>
                        </a:lnSpc>
                        <a:spcAft>
                          <a:spcPts val="1000"/>
                        </a:spcAft>
                      </a:pPr>
                      <a:endParaRPr lang="en-US" sz="1400" dirty="0" smtClean="0">
                        <a:effectLst/>
                        <a:latin typeface="Times New Roman" pitchFamily="18" charset="0"/>
                        <a:cs typeface="Times New Roman" pitchFamily="18" charset="0"/>
                      </a:endParaRPr>
                    </a:p>
                    <a:p>
                      <a:pPr marR="95250" algn="l" rtl="0">
                        <a:lnSpc>
                          <a:spcPct val="115000"/>
                        </a:lnSpc>
                        <a:spcAft>
                          <a:spcPts val="1000"/>
                        </a:spcAft>
                      </a:pPr>
                      <a:r>
                        <a:rPr lang="en-US" sz="1400" dirty="0" smtClean="0">
                          <a:effectLst/>
                          <a:latin typeface="Times New Roman" pitchFamily="18" charset="0"/>
                          <a:cs typeface="Times New Roman" pitchFamily="18" charset="0"/>
                        </a:rPr>
                        <a:t>Supports </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Simply supported </a:t>
                      </a:r>
                      <a:endParaRPr lang="en-US" sz="110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One end continuous </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Two end continuous</a:t>
                      </a:r>
                      <a:endParaRPr lang="en-US" sz="110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Cantilever</a:t>
                      </a:r>
                      <a:endParaRPr lang="en-US" sz="1100">
                        <a:effectLst/>
                        <a:latin typeface="Times New Roman" pitchFamily="18" charset="0"/>
                        <a:ea typeface="Calibri"/>
                        <a:cs typeface="Times New Roman" pitchFamily="18" charset="0"/>
                      </a:endParaRPr>
                    </a:p>
                  </a:txBody>
                  <a:tcPr marL="68580" marR="68580" marT="0" marB="0"/>
                </a:tc>
              </a:tr>
              <a:tr h="1443294">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For beam and ribbed slab</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L / 16</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L / 18.5</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L / 21</a:t>
                      </a:r>
                      <a:endParaRPr lang="en-US" sz="110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L / 8</a:t>
                      </a:r>
                      <a:endParaRPr lang="en-US" sz="1100">
                        <a:effectLst/>
                        <a:latin typeface="Times New Roman" pitchFamily="18" charset="0"/>
                        <a:ea typeface="Calibri"/>
                        <a:cs typeface="Times New Roman" pitchFamily="18" charset="0"/>
                      </a:endParaRPr>
                    </a:p>
                  </a:txBody>
                  <a:tcPr marL="68580" marR="68580" marT="0" marB="0"/>
                </a:tc>
              </a:tr>
              <a:tr h="710891">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For solid slab</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L / 20</a:t>
                      </a:r>
                      <a:endParaRPr lang="en-US" sz="110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a:effectLst/>
                          <a:latin typeface="Times New Roman" pitchFamily="18" charset="0"/>
                          <a:cs typeface="Times New Roman" pitchFamily="18" charset="0"/>
                        </a:rPr>
                        <a:t>L / 24</a:t>
                      </a:r>
                      <a:endParaRPr lang="en-US" sz="110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L / 28</a:t>
                      </a:r>
                      <a:endParaRPr lang="en-US" sz="1100" dirty="0">
                        <a:effectLst/>
                        <a:latin typeface="Times New Roman" pitchFamily="18" charset="0"/>
                        <a:ea typeface="Calibri"/>
                        <a:cs typeface="Times New Roman" pitchFamily="18" charset="0"/>
                      </a:endParaRPr>
                    </a:p>
                  </a:txBody>
                  <a:tcPr marL="68580" marR="68580" marT="0" marB="0"/>
                </a:tc>
                <a:tc>
                  <a:txBody>
                    <a:bodyPr/>
                    <a:lstStyle/>
                    <a:p>
                      <a:pPr marR="95250" algn="l" rtl="0">
                        <a:lnSpc>
                          <a:spcPct val="115000"/>
                        </a:lnSpc>
                        <a:spcAft>
                          <a:spcPts val="1000"/>
                        </a:spcAft>
                      </a:pPr>
                      <a:r>
                        <a:rPr lang="en-US" sz="1400" dirty="0">
                          <a:effectLst/>
                          <a:latin typeface="Times New Roman" pitchFamily="18" charset="0"/>
                          <a:cs typeface="Times New Roman" pitchFamily="18" charset="0"/>
                        </a:rPr>
                        <a:t>L / 10</a:t>
                      </a:r>
                      <a:endParaRPr lang="en-US" sz="11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635187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US" sz="4000" i="1" dirty="0">
                <a:solidFill>
                  <a:schemeClr val="tx1"/>
                </a:solidFill>
              </a:rPr>
              <a:t>Preliminary Design</a:t>
            </a:r>
            <a:endParaRPr lang="en-US" sz="4000" dirty="0">
              <a:solidFill>
                <a:schemeClr val="tx1"/>
              </a:solidFill>
            </a:endParaRPr>
          </a:p>
        </p:txBody>
      </p:sp>
      <p:sp>
        <p:nvSpPr>
          <p:cNvPr id="3" name="Content Placeholder 2"/>
          <p:cNvSpPr>
            <a:spLocks noGrp="1"/>
          </p:cNvSpPr>
          <p:nvPr>
            <p:ph idx="1"/>
          </p:nvPr>
        </p:nvSpPr>
        <p:spPr/>
        <p:txBody>
          <a:bodyPr/>
          <a:lstStyle/>
          <a:p>
            <a:pPr algn="l" rtl="0"/>
            <a:endParaRPr lang="en-US" b="1" dirty="0" smtClean="0"/>
          </a:p>
          <a:p>
            <a:pPr algn="l" rtl="0"/>
            <a:r>
              <a:rPr lang="en-US" b="1" dirty="0" smtClean="0"/>
              <a:t>Slab </a:t>
            </a:r>
            <a:r>
              <a:rPr lang="en-US" b="1" dirty="0"/>
              <a:t>thicknesses</a:t>
            </a:r>
            <a:endParaRPr lang="en-US" dirty="0"/>
          </a:p>
          <a:p>
            <a:pPr marL="365760" lvl="1" indent="0" algn="l" rtl="0">
              <a:buNone/>
            </a:pPr>
            <a:r>
              <a:rPr lang="en-US" dirty="0">
                <a:latin typeface="Times New Roman" pitchFamily="18" charset="0"/>
                <a:cs typeface="Times New Roman" pitchFamily="18" charset="0"/>
              </a:rPr>
              <a:t>For two way slab systems, we will specify the minimum slab thickness based on deflection criteria</a:t>
            </a:r>
            <a:endParaRPr lang="en-US" dirty="0" smtClean="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marL="0" indent="0" algn="l" rtl="0">
              <a:buNone/>
            </a:pPr>
            <a:r>
              <a:rPr lang="en-US" dirty="0" smtClean="0">
                <a:latin typeface="Times New Roman" pitchFamily="18" charset="0"/>
                <a:cs typeface="Times New Roman" pitchFamily="18" charset="0"/>
                <a:sym typeface="Wingdings" pitchFamily="2" charset="2"/>
              </a:rPr>
              <a:t>     </a:t>
            </a:r>
            <a:r>
              <a:rPr lang="en-US" dirty="0" smtClean="0">
                <a:latin typeface="Times New Roman" pitchFamily="18" charset="0"/>
                <a:cs typeface="Times New Roman" pitchFamily="18" charset="0"/>
              </a:rPr>
              <a:t>h </a:t>
            </a:r>
            <a:r>
              <a:rPr lang="en-US" baseline="-25000" dirty="0" smtClean="0">
                <a:latin typeface="Times New Roman" pitchFamily="18" charset="0"/>
                <a:cs typeface="Times New Roman" pitchFamily="18" charset="0"/>
              </a:rPr>
              <a:t>min</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220 mm</a:t>
            </a:r>
          </a:p>
          <a:p>
            <a:pPr algn="l" rtl="0"/>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254395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643182"/>
            <a:ext cx="8229600" cy="1143000"/>
          </a:xfrm>
        </p:spPr>
        <p:txBody>
          <a:bodyPr/>
          <a:lstStyle/>
          <a:p>
            <a:pPr algn="ctr" rtl="0"/>
            <a:r>
              <a:rPr lang="en-US" sz="5400" b="1" i="1" dirty="0" smtClean="0"/>
              <a:t>1. Introduction</a:t>
            </a:r>
            <a:endParaRPr lang="en-US" sz="5400" b="1" i="1" dirty="0"/>
          </a:p>
        </p:txBody>
      </p:sp>
      <p:sp>
        <p:nvSpPr>
          <p:cNvPr id="3" name="Content Placeholder 2"/>
          <p:cNvSpPr>
            <a:spLocks noGrp="1"/>
          </p:cNvSpPr>
          <p:nvPr>
            <p:ph idx="1"/>
          </p:nvPr>
        </p:nvSpPr>
        <p:spPr/>
        <p:txBody>
          <a:bodyPr/>
          <a:lstStyle/>
          <a:p>
            <a:pPr algn="l">
              <a:buNone/>
            </a:pPr>
            <a:r>
              <a:rPr lang="en-US" dirty="0" smtClean="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US" sz="4000" i="1" dirty="0" smtClean="0">
                <a:solidFill>
                  <a:schemeClr val="tx1"/>
                </a:solidFill>
              </a:rPr>
              <a:t>Preliminary Design, cont.</a:t>
            </a:r>
            <a:endParaRPr lang="en-US" sz="4000" dirty="0"/>
          </a:p>
        </p:txBody>
      </p:sp>
      <p:sp>
        <p:nvSpPr>
          <p:cNvPr id="3" name="Content Placeholder 2"/>
          <p:cNvSpPr>
            <a:spLocks noGrp="1"/>
          </p:cNvSpPr>
          <p:nvPr>
            <p:ph idx="1"/>
          </p:nvPr>
        </p:nvSpPr>
        <p:spPr/>
        <p:txBody>
          <a:bodyPr/>
          <a:lstStyle/>
          <a:p>
            <a:pPr algn="l" rtl="0"/>
            <a:r>
              <a:rPr lang="en-US" b="1" dirty="0"/>
              <a:t>Beams:</a:t>
            </a:r>
            <a:endParaRPr lang="en-US" dirty="0"/>
          </a:p>
          <a:p>
            <a:pPr marL="365760" lvl="1" indent="0" algn="l" rtl="0">
              <a:buNone/>
            </a:pPr>
            <a:r>
              <a:rPr lang="en-US" dirty="0">
                <a:latin typeface="Times New Roman" pitchFamily="18" charset="0"/>
                <a:cs typeface="Times New Roman" pitchFamily="18" charset="0"/>
              </a:rPr>
              <a:t>The depth of internal beams = 60 cm</a:t>
            </a:r>
          </a:p>
          <a:p>
            <a:pPr marL="365760" lvl="1" indent="0" algn="l" rtl="0">
              <a:buNone/>
            </a:pPr>
            <a:r>
              <a:rPr lang="en-US" dirty="0">
                <a:latin typeface="Times New Roman" pitchFamily="18" charset="0"/>
                <a:cs typeface="Times New Roman" pitchFamily="18" charset="0"/>
              </a:rPr>
              <a:t>The depth of external beams = </a:t>
            </a:r>
            <a:r>
              <a:rPr lang="en-US" dirty="0" smtClean="0">
                <a:latin typeface="Times New Roman" pitchFamily="18" charset="0"/>
                <a:cs typeface="Times New Roman" pitchFamily="18" charset="0"/>
              </a:rPr>
              <a:t>40 </a:t>
            </a:r>
            <a:r>
              <a:rPr lang="en-US" dirty="0">
                <a:latin typeface="Times New Roman" pitchFamily="18" charset="0"/>
                <a:cs typeface="Times New Roman" pitchFamily="18" charset="0"/>
              </a:rPr>
              <a:t>cm</a:t>
            </a:r>
          </a:p>
          <a:p>
            <a:pPr algn="l" rtl="0"/>
            <a:endParaRPr lang="en-US" b="1" dirty="0" smtClean="0"/>
          </a:p>
          <a:p>
            <a:pPr algn="l" rtl="0"/>
            <a:r>
              <a:rPr lang="en-US" b="1" dirty="0" smtClean="0"/>
              <a:t>Columns </a:t>
            </a:r>
            <a:r>
              <a:rPr lang="en-US" b="1" dirty="0"/>
              <a:t>: </a:t>
            </a:r>
            <a:endParaRPr lang="en-US" dirty="0"/>
          </a:p>
          <a:p>
            <a:pPr marL="365760" lvl="1" indent="0" algn="l" rtl="0">
              <a:buNone/>
            </a:pPr>
            <a:r>
              <a:rPr lang="en-US" dirty="0">
                <a:latin typeface="Times New Roman" pitchFamily="18" charset="0"/>
                <a:cs typeface="Times New Roman" pitchFamily="18" charset="0"/>
              </a:rPr>
              <a:t>The dimension of columns is to be assumed as </a:t>
            </a:r>
            <a:r>
              <a:rPr lang="en-US" dirty="0" smtClean="0">
                <a:latin typeface="Times New Roman" pitchFamily="18" charset="0"/>
                <a:cs typeface="Times New Roman" pitchFamily="18" charset="0"/>
              </a:rPr>
              <a:t>50 ×</a:t>
            </a:r>
            <a:r>
              <a:rPr lang="en-US" dirty="0">
                <a:latin typeface="Times New Roman" pitchFamily="18" charset="0"/>
                <a:cs typeface="Times New Roman" pitchFamily="18" charset="0"/>
              </a:rPr>
              <a:t>50 cm </a:t>
            </a:r>
          </a:p>
          <a:p>
            <a:pPr algn="l" rtl="0"/>
            <a:endParaRPr lang="en-US" dirty="0"/>
          </a:p>
        </p:txBody>
      </p:sp>
    </p:spTree>
    <p:extLst>
      <p:ext uri="{BB962C8B-B14F-4D97-AF65-F5344CB8AC3E}">
        <p14:creationId xmlns:p14="http://schemas.microsoft.com/office/powerpoint/2010/main" xmlns="" val="19019064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US" b="1" i="1" dirty="0" smtClean="0"/>
              <a:t>4. Static Design</a:t>
            </a:r>
            <a:endParaRPr lang="en-US" dirty="0"/>
          </a:p>
        </p:txBody>
      </p:sp>
      <p:sp>
        <p:nvSpPr>
          <p:cNvPr id="3" name="Content Placeholder 2"/>
          <p:cNvSpPr>
            <a:spLocks noGrp="1"/>
          </p:cNvSpPr>
          <p:nvPr>
            <p:ph idx="1"/>
          </p:nvPr>
        </p:nvSpPr>
        <p:spPr>
          <a:xfrm>
            <a:off x="457200" y="1916832"/>
            <a:ext cx="8229600" cy="4389120"/>
          </a:xfrm>
        </p:spPr>
        <p:txBody>
          <a:bodyPr/>
          <a:lstStyle/>
          <a:p>
            <a:pPr algn="l" rtl="0"/>
            <a:r>
              <a:rPr lang="en-US" b="1" dirty="0"/>
              <a:t>Final </a:t>
            </a:r>
            <a:r>
              <a:rPr lang="en-US" b="1" dirty="0" smtClean="0"/>
              <a:t>Dimensions</a:t>
            </a:r>
          </a:p>
          <a:p>
            <a:pPr algn="l" rtl="0"/>
            <a:endParaRPr lang="en-US" b="1" dirty="0"/>
          </a:p>
          <a:p>
            <a:pPr algn="l" rtl="0"/>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960695265"/>
              </p:ext>
            </p:extLst>
          </p:nvPr>
        </p:nvGraphicFramePr>
        <p:xfrm>
          <a:off x="1475656" y="2636909"/>
          <a:ext cx="6056079" cy="2952330"/>
        </p:xfrm>
        <a:graphic>
          <a:graphicData uri="http://schemas.openxmlformats.org/drawingml/2006/table">
            <a:tbl>
              <a:tblPr firstRow="1" firstCol="1" bandRow="1">
                <a:tableStyleId>{5C22544A-7EE6-4342-B048-85BDC9FD1C3A}</a:tableStyleId>
              </a:tblPr>
              <a:tblGrid>
                <a:gridCol w="3293748"/>
                <a:gridCol w="2762331"/>
              </a:tblGrid>
              <a:tr h="492055">
                <a:tc>
                  <a:txBody>
                    <a:bodyPr/>
                    <a:lstStyle/>
                    <a:p>
                      <a:pPr algn="l" rtl="0">
                        <a:lnSpc>
                          <a:spcPct val="115000"/>
                        </a:lnSpc>
                        <a:spcAft>
                          <a:spcPts val="0"/>
                        </a:spcAft>
                      </a:pPr>
                      <a:r>
                        <a:rPr lang="en-US" sz="1800" dirty="0">
                          <a:effectLst/>
                          <a:latin typeface="Times New Roman" pitchFamily="18" charset="0"/>
                          <a:cs typeface="Times New Roman" pitchFamily="18" charset="0"/>
                        </a:rPr>
                        <a:t>element</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a:effectLst/>
                          <a:latin typeface="Times New Roman" pitchFamily="18" charset="0"/>
                          <a:cs typeface="Times New Roman" pitchFamily="18" charset="0"/>
                        </a:rPr>
                        <a:t>Dimensions/thickness</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492055">
                <a:tc>
                  <a:txBody>
                    <a:bodyPr/>
                    <a:lstStyle/>
                    <a:p>
                      <a:pPr algn="l" rtl="0">
                        <a:lnSpc>
                          <a:spcPct val="115000"/>
                        </a:lnSpc>
                        <a:spcAft>
                          <a:spcPts val="0"/>
                        </a:spcAft>
                      </a:pPr>
                      <a:r>
                        <a:rPr lang="en-US" sz="1800" dirty="0">
                          <a:effectLst/>
                          <a:latin typeface="Times New Roman" pitchFamily="18" charset="0"/>
                          <a:cs typeface="Times New Roman" pitchFamily="18" charset="0"/>
                        </a:rPr>
                        <a:t>Tow way solid slab </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a:effectLst/>
                          <a:latin typeface="Times New Roman" pitchFamily="18" charset="0"/>
                          <a:cs typeface="Times New Roman" pitchFamily="18" charset="0"/>
                        </a:rPr>
                        <a:t>25cm</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r>
              <a:tr h="492055">
                <a:tc>
                  <a:txBody>
                    <a:bodyPr/>
                    <a:lstStyle/>
                    <a:p>
                      <a:pPr algn="l" rtl="0">
                        <a:lnSpc>
                          <a:spcPct val="115000"/>
                        </a:lnSpc>
                        <a:spcAft>
                          <a:spcPts val="0"/>
                        </a:spcAft>
                      </a:pPr>
                      <a:r>
                        <a:rPr lang="en-US" sz="1800">
                          <a:effectLst/>
                          <a:latin typeface="Times New Roman" pitchFamily="18" charset="0"/>
                          <a:cs typeface="Times New Roman" pitchFamily="18" charset="0"/>
                        </a:rPr>
                        <a:t>Main beams </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dirty="0">
                          <a:effectLst/>
                          <a:latin typeface="Times New Roman" pitchFamily="18" charset="0"/>
                          <a:cs typeface="Times New Roman" pitchFamily="18" charset="0"/>
                        </a:rPr>
                        <a:t>80cm width x 60cm depth</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r>
              <a:tr h="492055">
                <a:tc>
                  <a:txBody>
                    <a:bodyPr/>
                    <a:lstStyle/>
                    <a:p>
                      <a:pPr algn="l" rtl="0">
                        <a:lnSpc>
                          <a:spcPct val="115000"/>
                        </a:lnSpc>
                        <a:spcAft>
                          <a:spcPts val="0"/>
                        </a:spcAft>
                      </a:pPr>
                      <a:r>
                        <a:rPr lang="en-US" sz="1800">
                          <a:effectLst/>
                          <a:latin typeface="Times New Roman" pitchFamily="18" charset="0"/>
                          <a:cs typeface="Times New Roman" pitchFamily="18" charset="0"/>
                        </a:rPr>
                        <a:t>Other main beams</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dirty="0">
                          <a:effectLst/>
                          <a:latin typeface="Times New Roman" pitchFamily="18" charset="0"/>
                          <a:cs typeface="Times New Roman" pitchFamily="18" charset="0"/>
                        </a:rPr>
                        <a:t>60cm width x </a:t>
                      </a:r>
                      <a:r>
                        <a:rPr lang="en-US" sz="1800" dirty="0" smtClean="0">
                          <a:effectLst/>
                          <a:latin typeface="Times New Roman" pitchFamily="18" charset="0"/>
                          <a:cs typeface="Times New Roman" pitchFamily="18" charset="0"/>
                        </a:rPr>
                        <a:t>40cm </a:t>
                      </a:r>
                      <a:r>
                        <a:rPr lang="en-US" sz="1800" dirty="0">
                          <a:effectLst/>
                          <a:latin typeface="Times New Roman" pitchFamily="18" charset="0"/>
                          <a:cs typeface="Times New Roman" pitchFamily="18" charset="0"/>
                        </a:rPr>
                        <a:t>depth</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r>
              <a:tr h="492055">
                <a:tc>
                  <a:txBody>
                    <a:bodyPr/>
                    <a:lstStyle/>
                    <a:p>
                      <a:pPr algn="l" rtl="0">
                        <a:lnSpc>
                          <a:spcPct val="115000"/>
                        </a:lnSpc>
                        <a:spcAft>
                          <a:spcPts val="0"/>
                        </a:spcAft>
                      </a:pPr>
                      <a:r>
                        <a:rPr lang="en-US" sz="1800">
                          <a:effectLst/>
                          <a:latin typeface="Times New Roman" pitchFamily="18" charset="0"/>
                          <a:cs typeface="Times New Roman" pitchFamily="18" charset="0"/>
                        </a:rPr>
                        <a:t>All columns</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dirty="0">
                          <a:effectLst/>
                          <a:latin typeface="Times New Roman" pitchFamily="18" charset="0"/>
                          <a:cs typeface="Times New Roman" pitchFamily="18" charset="0"/>
                        </a:rPr>
                        <a:t>50cm x 50cm</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r>
              <a:tr h="492055">
                <a:tc>
                  <a:txBody>
                    <a:bodyPr/>
                    <a:lstStyle/>
                    <a:p>
                      <a:pPr algn="l" rtl="0">
                        <a:lnSpc>
                          <a:spcPct val="115000"/>
                        </a:lnSpc>
                        <a:spcAft>
                          <a:spcPts val="0"/>
                        </a:spcAft>
                      </a:pPr>
                      <a:r>
                        <a:rPr lang="en-US" sz="1800">
                          <a:effectLst/>
                          <a:latin typeface="Times New Roman" pitchFamily="18" charset="0"/>
                          <a:cs typeface="Times New Roman" pitchFamily="18" charset="0"/>
                        </a:rPr>
                        <a:t>shear wall </a:t>
                      </a:r>
                      <a:endParaRPr lang="en-US" sz="160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l" rtl="0">
                        <a:lnSpc>
                          <a:spcPct val="115000"/>
                        </a:lnSpc>
                        <a:spcAft>
                          <a:spcPts val="0"/>
                        </a:spcAft>
                      </a:pPr>
                      <a:r>
                        <a:rPr lang="en-US" sz="1800" dirty="0">
                          <a:effectLst/>
                          <a:latin typeface="Times New Roman" pitchFamily="18" charset="0"/>
                          <a:cs typeface="Times New Roman" pitchFamily="18" charset="0"/>
                        </a:rPr>
                        <a:t>30cm</a:t>
                      </a:r>
                      <a:endParaRPr lang="en-US" sz="1600" dirty="0">
                        <a:solidFill>
                          <a:srgbClr val="000000"/>
                        </a:solidFill>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1348027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0616"/>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268760"/>
            <a:ext cx="8229600" cy="5055840"/>
          </a:xfrm>
        </p:spPr>
        <p:txBody>
          <a:bodyPr/>
          <a:lstStyle/>
          <a:p>
            <a:pPr algn="l" rtl="0"/>
            <a:r>
              <a:rPr lang="en-US" b="1" dirty="0"/>
              <a:t>Final static design </a:t>
            </a:r>
            <a:r>
              <a:rPr lang="en-US" b="1" dirty="0" smtClean="0"/>
              <a:t>loads</a:t>
            </a:r>
          </a:p>
          <a:p>
            <a:pPr algn="l" rtl="0"/>
            <a:endParaRPr lang="en-US" b="1" dirty="0" smtClean="0"/>
          </a:p>
          <a:p>
            <a:pPr algn="l" rtl="0"/>
            <a:endParaRPr lang="en-US" b="1" dirty="0"/>
          </a:p>
          <a:p>
            <a:pPr algn="l" rtl="0"/>
            <a:endParaRPr lang="en-US" b="1" dirty="0"/>
          </a:p>
          <a:p>
            <a:pPr algn="l" rtl="0"/>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730929951"/>
              </p:ext>
            </p:extLst>
          </p:nvPr>
        </p:nvGraphicFramePr>
        <p:xfrm>
          <a:off x="1115616" y="2564904"/>
          <a:ext cx="7344816" cy="1853188"/>
        </p:xfrm>
        <a:graphic>
          <a:graphicData uri="http://schemas.openxmlformats.org/drawingml/2006/table">
            <a:tbl>
              <a:tblPr firstRow="1" firstCol="1" bandRow="1">
                <a:tableStyleId>{5C22544A-7EE6-4342-B048-85BDC9FD1C3A}</a:tableStyleId>
              </a:tblPr>
              <a:tblGrid>
                <a:gridCol w="2989297"/>
                <a:gridCol w="2233701"/>
                <a:gridCol w="2121818"/>
              </a:tblGrid>
              <a:tr h="936104">
                <a:tc>
                  <a:txBody>
                    <a:bodyPr/>
                    <a:lstStyle/>
                    <a:p>
                      <a:pPr algn="ctr" rtl="0">
                        <a:lnSpc>
                          <a:spcPct val="115000"/>
                        </a:lnSpc>
                        <a:spcAft>
                          <a:spcPts val="0"/>
                        </a:spcAft>
                      </a:pPr>
                      <a:r>
                        <a:rPr lang="en-US" sz="2800" dirty="0">
                          <a:effectLst/>
                          <a:latin typeface="Times New Roman" pitchFamily="18" charset="0"/>
                          <a:cs typeface="Times New Roman" pitchFamily="18" charset="0"/>
                        </a:rPr>
                        <a:t>Slab</a:t>
                      </a:r>
                      <a:endParaRPr lang="en-US" sz="24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ctr" rtl="0">
                        <a:lnSpc>
                          <a:spcPct val="115000"/>
                        </a:lnSpc>
                        <a:spcAft>
                          <a:spcPts val="0"/>
                        </a:spcAft>
                      </a:pPr>
                      <a:r>
                        <a:rPr lang="en-US" sz="1600" dirty="0">
                          <a:effectLst/>
                          <a:latin typeface="Times New Roman" pitchFamily="18" charset="0"/>
                          <a:cs typeface="Times New Roman" pitchFamily="18" charset="0"/>
                        </a:rPr>
                        <a:t>Super imposed dead load</a:t>
                      </a:r>
                      <a:endParaRPr lang="en-US" sz="14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ctr" rtl="0">
                        <a:lnSpc>
                          <a:spcPct val="115000"/>
                        </a:lnSpc>
                        <a:spcAft>
                          <a:spcPts val="0"/>
                        </a:spcAft>
                      </a:pPr>
                      <a:r>
                        <a:rPr lang="en-US" sz="1600">
                          <a:effectLst/>
                          <a:latin typeface="Times New Roman" pitchFamily="18" charset="0"/>
                          <a:cs typeface="Times New Roman" pitchFamily="18" charset="0"/>
                        </a:rPr>
                        <a:t>Live load</a:t>
                      </a:r>
                      <a:endParaRPr lang="en-US" sz="1400">
                        <a:solidFill>
                          <a:srgbClr val="000000"/>
                        </a:solidFill>
                        <a:effectLst/>
                        <a:latin typeface="Times New Roman" pitchFamily="18" charset="0"/>
                        <a:ea typeface="Times New Roman"/>
                        <a:cs typeface="Times New Roman" pitchFamily="18" charset="0"/>
                      </a:endParaRPr>
                    </a:p>
                  </a:txBody>
                  <a:tcPr marL="68580" marR="68580" marT="0" marB="0"/>
                </a:tc>
              </a:tr>
              <a:tr h="917084">
                <a:tc>
                  <a:txBody>
                    <a:bodyPr/>
                    <a:lstStyle/>
                    <a:p>
                      <a:pPr algn="ctr" rtl="0">
                        <a:lnSpc>
                          <a:spcPct val="115000"/>
                        </a:lnSpc>
                        <a:spcAft>
                          <a:spcPts val="0"/>
                        </a:spcAft>
                      </a:pPr>
                      <a:r>
                        <a:rPr lang="en-US" sz="2000" dirty="0">
                          <a:effectLst/>
                          <a:latin typeface="Times New Roman" pitchFamily="18" charset="0"/>
                          <a:cs typeface="Times New Roman" pitchFamily="18" charset="0"/>
                        </a:rPr>
                        <a:t>Tow way solid slab</a:t>
                      </a:r>
                      <a:endParaRPr lang="en-US" sz="18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ctr" rtl="0">
                        <a:lnSpc>
                          <a:spcPct val="115000"/>
                        </a:lnSpc>
                        <a:spcAft>
                          <a:spcPts val="0"/>
                        </a:spcAft>
                      </a:pPr>
                      <a:r>
                        <a:rPr lang="en-US" sz="2400" dirty="0">
                          <a:effectLst/>
                          <a:latin typeface="Times New Roman" pitchFamily="18" charset="0"/>
                          <a:cs typeface="Times New Roman" pitchFamily="18" charset="0"/>
                        </a:rPr>
                        <a:t>4kN/m²</a:t>
                      </a:r>
                      <a:endParaRPr lang="en-US" sz="2000" dirty="0">
                        <a:solidFill>
                          <a:srgbClr val="000000"/>
                        </a:solidFill>
                        <a:effectLst/>
                        <a:latin typeface="Times New Roman" pitchFamily="18" charset="0"/>
                        <a:ea typeface="Times New Roman"/>
                        <a:cs typeface="Times New Roman" pitchFamily="18" charset="0"/>
                      </a:endParaRPr>
                    </a:p>
                  </a:txBody>
                  <a:tcPr marL="68580" marR="68580" marT="0" marB="0"/>
                </a:tc>
                <a:tc>
                  <a:txBody>
                    <a:bodyPr/>
                    <a:lstStyle/>
                    <a:p>
                      <a:pPr algn="ctr" rtl="0">
                        <a:lnSpc>
                          <a:spcPct val="115000"/>
                        </a:lnSpc>
                        <a:spcAft>
                          <a:spcPts val="0"/>
                        </a:spcAft>
                      </a:pPr>
                      <a:r>
                        <a:rPr lang="en-US" sz="2400" dirty="0">
                          <a:effectLst/>
                          <a:latin typeface="Times New Roman" pitchFamily="18" charset="0"/>
                          <a:cs typeface="Times New Roman" pitchFamily="18" charset="0"/>
                        </a:rPr>
                        <a:t>5kN/m²</a:t>
                      </a:r>
                      <a:endParaRPr lang="en-US" sz="2000" dirty="0">
                        <a:solidFill>
                          <a:srgbClr val="000000"/>
                        </a:solidFill>
                        <a:effectLst/>
                        <a:latin typeface="Times New Roman" pitchFamily="18" charset="0"/>
                        <a:ea typeface="Times New Roman"/>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xmlns="" val="1128661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US" sz="4000" dirty="0"/>
              <a:t>Verification of SAP model</a:t>
            </a:r>
          </a:p>
        </p:txBody>
      </p:sp>
      <p:sp>
        <p:nvSpPr>
          <p:cNvPr id="3" name="Content Placeholder 2"/>
          <p:cNvSpPr>
            <a:spLocks noGrp="1"/>
          </p:cNvSpPr>
          <p:nvPr>
            <p:ph idx="1"/>
          </p:nvPr>
        </p:nvSpPr>
        <p:spPr>
          <a:xfrm>
            <a:off x="467544" y="1556792"/>
            <a:ext cx="8219256" cy="4767808"/>
          </a:xfrm>
        </p:spPr>
        <p:txBody>
          <a:bodyPr/>
          <a:lstStyle/>
          <a:p>
            <a:pPr algn="l" rtl="0"/>
            <a:r>
              <a:rPr lang="en-US" b="1" dirty="0">
                <a:latin typeface="Times New Roman" pitchFamily="18" charset="0"/>
                <a:cs typeface="Times New Roman" pitchFamily="18" charset="0"/>
              </a:rPr>
              <a:t>1-Compatibility: </a:t>
            </a:r>
            <a:endParaRPr lang="en-US" b="1" dirty="0" smtClean="0">
              <a:latin typeface="Times New Roman" pitchFamily="18" charset="0"/>
              <a:cs typeface="Times New Roman" pitchFamily="18" charset="0"/>
            </a:endParaRPr>
          </a:p>
          <a:p>
            <a:pPr algn="l" rtl="0"/>
            <a:endParaRPr lang="en-US" b="1" dirty="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a:p>
            <a:pPr algn="l" rtl="0"/>
            <a:endParaRPr lang="en-US" dirty="0"/>
          </a:p>
        </p:txBody>
      </p:sp>
      <p:pic>
        <p:nvPicPr>
          <p:cNvPr id="4" name="صورة 1" descr="G:\يثب.PNG"/>
          <p:cNvPicPr/>
          <p:nvPr/>
        </p:nvPicPr>
        <p:blipFill>
          <a:blip r:embed="rId2" cstate="print"/>
          <a:srcRect/>
          <a:stretch>
            <a:fillRect/>
          </a:stretch>
        </p:blipFill>
        <p:spPr bwMode="auto">
          <a:xfrm>
            <a:off x="1881913" y="2348880"/>
            <a:ext cx="5381625" cy="3943350"/>
          </a:xfrm>
          <a:prstGeom prst="rect">
            <a:avLst/>
          </a:prstGeom>
          <a:noFill/>
          <a:ln w="9525">
            <a:noFill/>
            <a:miter lim="800000"/>
            <a:headEnd/>
            <a:tailEnd/>
          </a:ln>
        </p:spPr>
      </p:pic>
    </p:spTree>
    <p:extLst>
      <p:ext uri="{BB962C8B-B14F-4D97-AF65-F5344CB8AC3E}">
        <p14:creationId xmlns:p14="http://schemas.microsoft.com/office/powerpoint/2010/main" xmlns="" val="916248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0616"/>
          </a:xfrm>
        </p:spPr>
        <p:txBody>
          <a:bodyPr>
            <a:normAutofit fontScale="90000"/>
          </a:bodyPr>
          <a:lstStyle/>
          <a:p>
            <a:r>
              <a:rPr lang="en-US" dirty="0" smtClean="0"/>
              <a:t> </a:t>
            </a:r>
            <a:endParaRPr lang="en-US" dirty="0"/>
          </a:p>
        </p:txBody>
      </p:sp>
      <p:pic>
        <p:nvPicPr>
          <p:cNvPr id="4" name="Content Placeholder 3" descr="C:\Users\PSD\Desktop\مجلد جديد ‫(4)‬\3ي.PNG"/>
          <p:cNvPicPr>
            <a:picLocks noGrp="1"/>
          </p:cNvPicPr>
          <p:nvPr>
            <p:ph idx="1"/>
          </p:nvPr>
        </p:nvPicPr>
        <p:blipFill>
          <a:blip r:embed="rId2" cstate="print"/>
          <a:srcRect/>
          <a:stretch>
            <a:fillRect/>
          </a:stretch>
        </p:blipFill>
        <p:spPr bwMode="auto">
          <a:xfrm>
            <a:off x="971600" y="1412776"/>
            <a:ext cx="6768752" cy="4752528"/>
          </a:xfrm>
          <a:prstGeom prst="rect">
            <a:avLst/>
          </a:prstGeom>
          <a:noFill/>
          <a:ln w="9525">
            <a:noFill/>
            <a:miter lim="800000"/>
            <a:headEnd/>
            <a:tailEnd/>
          </a:ln>
        </p:spPr>
      </p:pic>
    </p:spTree>
    <p:extLst>
      <p:ext uri="{BB962C8B-B14F-4D97-AF65-F5344CB8AC3E}">
        <p14:creationId xmlns:p14="http://schemas.microsoft.com/office/powerpoint/2010/main" xmlns="" val="1278055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2624"/>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80728"/>
            <a:ext cx="8229600" cy="5343872"/>
          </a:xfrm>
        </p:spPr>
        <p:txBody>
          <a:bodyPr/>
          <a:lstStyle/>
          <a:p>
            <a:pPr algn="l" rtl="0"/>
            <a:r>
              <a:rPr lang="en-US" b="1" dirty="0" smtClean="0">
                <a:latin typeface="Times New Roman" pitchFamily="18" charset="0"/>
                <a:cs typeface="Times New Roman" pitchFamily="18" charset="0"/>
              </a:rPr>
              <a:t>2-Equilibrium:</a:t>
            </a:r>
          </a:p>
          <a:p>
            <a:pPr algn="l" rtl="0"/>
            <a:endParaRPr lang="en-US" sz="1400" b="1" dirty="0">
              <a:latin typeface="Times New Roman" pitchFamily="18" charset="0"/>
              <a:cs typeface="Times New Roman" pitchFamily="18" charset="0"/>
            </a:endParaRPr>
          </a:p>
          <a:p>
            <a:pPr algn="l" rtl="0"/>
            <a:r>
              <a:rPr lang="en-US" b="1" dirty="0" smtClean="0">
                <a:latin typeface="Times New Roman" pitchFamily="18" charset="0"/>
                <a:cs typeface="Times New Roman" pitchFamily="18" charset="0"/>
              </a:rPr>
              <a:t>- </a:t>
            </a:r>
            <a:r>
              <a:rPr lang="en-US" dirty="0"/>
              <a:t>Sap result </a:t>
            </a:r>
            <a:r>
              <a:rPr lang="en-US" dirty="0" smtClean="0"/>
              <a:t>:</a:t>
            </a:r>
            <a:endParaRPr lang="en-US" dirty="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algn="l" rtl="0"/>
            <a:endParaRPr lang="en-US" dirty="0" smtClean="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a:p>
            <a:pPr algn="l" rtl="0"/>
            <a:r>
              <a:rPr lang="en-US" dirty="0" smtClean="0"/>
              <a:t>- manual Calculation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3419103340"/>
              </p:ext>
            </p:extLst>
          </p:nvPr>
        </p:nvGraphicFramePr>
        <p:xfrm>
          <a:off x="1315598" y="4549407"/>
          <a:ext cx="6480720" cy="1246615"/>
        </p:xfrm>
        <a:graphic>
          <a:graphicData uri="http://schemas.openxmlformats.org/drawingml/2006/table">
            <a:tbl>
              <a:tblPr firstRow="1" firstCol="1" bandRow="1">
                <a:tableStyleId>{5C22544A-7EE6-4342-B048-85BDC9FD1C3A}</a:tableStyleId>
              </a:tblPr>
              <a:tblGrid>
                <a:gridCol w="1370874"/>
                <a:gridCol w="1662585"/>
                <a:gridCol w="1758455"/>
                <a:gridCol w="1688806"/>
              </a:tblGrid>
              <a:tr h="161290">
                <a:tc>
                  <a:txBody>
                    <a:bodyPr/>
                    <a:lstStyle/>
                    <a:p>
                      <a:pPr marL="521335" algn="ctr">
                        <a:lnSpc>
                          <a:spcPct val="115000"/>
                        </a:lnSpc>
                        <a:spcAft>
                          <a:spcPts val="0"/>
                        </a:spcAft>
                        <a:tabLst>
                          <a:tab pos="519430" algn="l"/>
                        </a:tabLst>
                      </a:pPr>
                      <a:r>
                        <a:rPr lang="en-US" sz="1600" dirty="0">
                          <a:effectLst/>
                          <a:latin typeface="Times New Roman" pitchFamily="18" charset="0"/>
                          <a:cs typeface="Times New Roman" pitchFamily="18" charset="0"/>
                        </a:rPr>
                        <a:t>Load type </a:t>
                      </a:r>
                      <a:endParaRPr lang="en-US" sz="1400" dirty="0">
                        <a:effectLst/>
                        <a:latin typeface="Times New Roman" pitchFamily="18" charset="0"/>
                        <a:ea typeface="Times New Roman"/>
                        <a:cs typeface="Times New Roman" pitchFamily="18" charset="0"/>
                      </a:endParaRPr>
                    </a:p>
                  </a:txBody>
                  <a:tcPr marL="68580" marR="68580" marT="0" marB="0"/>
                </a:tc>
                <a:tc>
                  <a:txBody>
                    <a:bodyPr/>
                    <a:lstStyle/>
                    <a:p>
                      <a:pPr marL="521335" algn="ctr">
                        <a:lnSpc>
                          <a:spcPct val="115000"/>
                        </a:lnSpc>
                        <a:spcAft>
                          <a:spcPts val="0"/>
                        </a:spcAft>
                        <a:tabLst>
                          <a:tab pos="519430" algn="l"/>
                        </a:tabLst>
                      </a:pPr>
                      <a:r>
                        <a:rPr lang="en-US" sz="1600" dirty="0">
                          <a:effectLst/>
                          <a:latin typeface="Times New Roman" pitchFamily="18" charset="0"/>
                          <a:cs typeface="Times New Roman" pitchFamily="18" charset="0"/>
                        </a:rPr>
                        <a:t>Hand results (KN)</a:t>
                      </a:r>
                      <a:endParaRPr lang="en-US" sz="14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600">
                          <a:effectLst/>
                          <a:latin typeface="Times New Roman" pitchFamily="18" charset="0"/>
                          <a:cs typeface="Times New Roman" pitchFamily="18" charset="0"/>
                        </a:rPr>
                        <a:t>Solid SAP</a:t>
                      </a:r>
                      <a:endParaRPr lang="en-US" sz="1400">
                        <a:effectLst/>
                        <a:latin typeface="Times New Roman" pitchFamily="18" charset="0"/>
                        <a:cs typeface="Times New Roman" pitchFamily="18" charset="0"/>
                      </a:endParaRPr>
                    </a:p>
                    <a:p>
                      <a:pPr algn="ctr">
                        <a:lnSpc>
                          <a:spcPct val="115000"/>
                        </a:lnSpc>
                        <a:spcAft>
                          <a:spcPts val="0"/>
                        </a:spcAft>
                        <a:tabLst>
                          <a:tab pos="519430" algn="l"/>
                        </a:tabLst>
                      </a:pPr>
                      <a:r>
                        <a:rPr lang="en-US" sz="1600">
                          <a:effectLst/>
                          <a:latin typeface="Times New Roman" pitchFamily="18" charset="0"/>
                          <a:cs typeface="Times New Roman" pitchFamily="18" charset="0"/>
                        </a:rPr>
                        <a:t>results </a:t>
                      </a:r>
                      <a:endParaRPr lang="en-US" sz="1400">
                        <a:effectLst/>
                        <a:latin typeface="Times New Roman" pitchFamily="18" charset="0"/>
                        <a:cs typeface="Times New Roman" pitchFamily="18" charset="0"/>
                      </a:endParaRPr>
                    </a:p>
                    <a:p>
                      <a:pPr algn="ctr">
                        <a:lnSpc>
                          <a:spcPct val="115000"/>
                        </a:lnSpc>
                        <a:spcAft>
                          <a:spcPts val="0"/>
                        </a:spcAft>
                        <a:tabLst>
                          <a:tab pos="519430" algn="l"/>
                        </a:tabLst>
                      </a:pPr>
                      <a:r>
                        <a:rPr lang="en-US" sz="1600">
                          <a:effectLst/>
                          <a:latin typeface="Times New Roman" pitchFamily="18" charset="0"/>
                          <a:cs typeface="Times New Roman" pitchFamily="18" charset="0"/>
                        </a:rPr>
                        <a:t>(KN)</a:t>
                      </a:r>
                      <a:endParaRPr lang="en-US" sz="1400">
                        <a:effectLst/>
                        <a:latin typeface="Times New Roman" pitchFamily="18" charset="0"/>
                        <a:ea typeface="Times New Roman"/>
                        <a:cs typeface="Times New Roman" pitchFamily="18" charset="0"/>
                      </a:endParaRPr>
                    </a:p>
                  </a:txBody>
                  <a:tcPr marL="68580" marR="68580" marT="0" marB="0"/>
                </a:tc>
                <a:tc>
                  <a:txBody>
                    <a:bodyPr/>
                    <a:lstStyle/>
                    <a:p>
                      <a:pPr marL="521335" algn="ctr">
                        <a:lnSpc>
                          <a:spcPct val="115000"/>
                        </a:lnSpc>
                        <a:spcAft>
                          <a:spcPts val="0"/>
                        </a:spcAft>
                        <a:tabLst>
                          <a:tab pos="519430" algn="l"/>
                        </a:tabLst>
                      </a:pPr>
                      <a:r>
                        <a:rPr lang="en-US" sz="1600">
                          <a:effectLst/>
                          <a:latin typeface="Times New Roman" pitchFamily="18" charset="0"/>
                          <a:cs typeface="Times New Roman" pitchFamily="18" charset="0"/>
                        </a:rPr>
                        <a:t>Error  %</a:t>
                      </a:r>
                      <a:endParaRPr lang="en-US" sz="1400">
                        <a:effectLst/>
                        <a:latin typeface="Times New Roman" pitchFamily="18" charset="0"/>
                        <a:ea typeface="Times New Roman"/>
                        <a:cs typeface="Times New Roman" pitchFamily="18" charset="0"/>
                      </a:endParaRPr>
                    </a:p>
                  </a:txBody>
                  <a:tcPr marL="68580" marR="68580" marT="0" marB="0"/>
                </a:tc>
              </a:tr>
              <a:tr h="405367">
                <a:tc>
                  <a:txBody>
                    <a:bodyPr/>
                    <a:lstStyle/>
                    <a:p>
                      <a:pPr marL="521335" algn="ctr">
                        <a:lnSpc>
                          <a:spcPct val="115000"/>
                        </a:lnSpc>
                        <a:spcAft>
                          <a:spcPts val="0"/>
                        </a:spcAft>
                        <a:tabLst>
                          <a:tab pos="519430" algn="l"/>
                        </a:tabLst>
                      </a:pPr>
                      <a:r>
                        <a:rPr lang="en-US" sz="1600">
                          <a:effectLst/>
                          <a:latin typeface="Times New Roman" pitchFamily="18" charset="0"/>
                          <a:cs typeface="Times New Roman" pitchFamily="18" charset="0"/>
                        </a:rPr>
                        <a:t>service</a:t>
                      </a:r>
                      <a:endParaRPr lang="en-US" sz="1400">
                        <a:effectLst/>
                        <a:latin typeface="Times New Roman" pitchFamily="18" charset="0"/>
                        <a:ea typeface="Times New Roman"/>
                        <a:cs typeface="Times New Roman" pitchFamily="18" charset="0"/>
                      </a:endParaRPr>
                    </a:p>
                  </a:txBody>
                  <a:tcPr marL="68580" marR="68580" marT="0" marB="0"/>
                </a:tc>
                <a:tc>
                  <a:txBody>
                    <a:bodyPr/>
                    <a:lstStyle/>
                    <a:p>
                      <a:pPr marL="521335" algn="ctr">
                        <a:lnSpc>
                          <a:spcPct val="115000"/>
                        </a:lnSpc>
                        <a:spcAft>
                          <a:spcPts val="0"/>
                        </a:spcAft>
                        <a:tabLst>
                          <a:tab pos="519430" algn="l"/>
                        </a:tabLst>
                      </a:pPr>
                      <a:r>
                        <a:rPr lang="en-US" sz="1600">
                          <a:effectLst/>
                          <a:latin typeface="Times New Roman" pitchFamily="18" charset="0"/>
                          <a:cs typeface="Times New Roman" pitchFamily="18" charset="0"/>
                        </a:rPr>
                        <a:t>13439.52</a:t>
                      </a:r>
                      <a:endParaRPr lang="en-US" sz="1400">
                        <a:effectLst/>
                        <a:latin typeface="Times New Roman" pitchFamily="18" charset="0"/>
                        <a:ea typeface="Times New Roman"/>
                        <a:cs typeface="Times New Roman" pitchFamily="18" charset="0"/>
                      </a:endParaRPr>
                    </a:p>
                  </a:txBody>
                  <a:tcPr marL="68580" marR="68580" marT="0" marB="0"/>
                </a:tc>
                <a:tc>
                  <a:txBody>
                    <a:bodyPr/>
                    <a:lstStyle/>
                    <a:p>
                      <a:pPr marL="521335" algn="ctr">
                        <a:lnSpc>
                          <a:spcPct val="115000"/>
                        </a:lnSpc>
                        <a:spcAft>
                          <a:spcPts val="0"/>
                        </a:spcAft>
                        <a:tabLst>
                          <a:tab pos="519430" algn="l"/>
                        </a:tabLst>
                      </a:pPr>
                      <a:r>
                        <a:rPr lang="en-US" sz="1600" dirty="0">
                          <a:effectLst/>
                          <a:latin typeface="Times New Roman" pitchFamily="18" charset="0"/>
                          <a:cs typeface="Times New Roman" pitchFamily="18" charset="0"/>
                        </a:rPr>
                        <a:t>13802.658</a:t>
                      </a:r>
                      <a:endParaRPr lang="en-US" sz="1400" dirty="0">
                        <a:effectLst/>
                        <a:latin typeface="Times New Roman" pitchFamily="18" charset="0"/>
                        <a:ea typeface="Times New Roman"/>
                        <a:cs typeface="Times New Roman" pitchFamily="18" charset="0"/>
                      </a:endParaRPr>
                    </a:p>
                  </a:txBody>
                  <a:tcPr marL="68580" marR="68580" marT="0" marB="0"/>
                </a:tc>
                <a:tc>
                  <a:txBody>
                    <a:bodyPr/>
                    <a:lstStyle/>
                    <a:p>
                      <a:pPr marL="521335" algn="ctr">
                        <a:lnSpc>
                          <a:spcPct val="115000"/>
                        </a:lnSpc>
                        <a:spcAft>
                          <a:spcPts val="0"/>
                        </a:spcAft>
                        <a:tabLst>
                          <a:tab pos="519430" algn="l"/>
                        </a:tabLst>
                      </a:pPr>
                      <a:r>
                        <a:rPr lang="en-US" sz="1600" dirty="0">
                          <a:effectLst/>
                          <a:latin typeface="Times New Roman" pitchFamily="18" charset="0"/>
                          <a:cs typeface="Times New Roman" pitchFamily="18" charset="0"/>
                        </a:rPr>
                        <a:t>2.62</a:t>
                      </a:r>
                      <a:endParaRPr lang="en-US" sz="1400" dirty="0">
                        <a:effectLst/>
                        <a:latin typeface="Times New Roman" pitchFamily="18" charset="0"/>
                        <a:ea typeface="Times New Roman"/>
                        <a:cs typeface="Times New Roman" pitchFamily="18" charset="0"/>
                      </a:endParaRPr>
                    </a:p>
                  </a:txBody>
                  <a:tcPr marL="68580" marR="68580" marT="0" marB="0"/>
                </a:tc>
              </a:tr>
            </a:tbl>
          </a:graphicData>
        </a:graphic>
      </p:graphicFrame>
      <p:pic>
        <p:nvPicPr>
          <p:cNvPr id="5" name="Picture 4" descr="C:\Users\Abd Alsalam\Desktop\11.PNG"/>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2204864"/>
            <a:ext cx="8424936" cy="1512168"/>
          </a:xfrm>
          <a:prstGeom prst="rect">
            <a:avLst/>
          </a:prstGeom>
          <a:noFill/>
          <a:ln>
            <a:noFill/>
          </a:ln>
        </p:spPr>
      </p:pic>
    </p:spTree>
    <p:extLst>
      <p:ext uri="{BB962C8B-B14F-4D97-AF65-F5344CB8AC3E}">
        <p14:creationId xmlns:p14="http://schemas.microsoft.com/office/powerpoint/2010/main" xmlns="" val="26444530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44016"/>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4704"/>
            <a:ext cx="8229600" cy="5559896"/>
          </a:xfrm>
        </p:spPr>
        <p:txBody>
          <a:bodyPr/>
          <a:lstStyle/>
          <a:p>
            <a:pPr algn="l" rtl="0"/>
            <a:r>
              <a:rPr lang="en-US" b="1" dirty="0" smtClean="0">
                <a:latin typeface="Times New Roman" pitchFamily="18" charset="0"/>
                <a:cs typeface="Times New Roman" pitchFamily="18" charset="0"/>
              </a:rPr>
              <a:t>3. Stress- strain </a:t>
            </a:r>
            <a:r>
              <a:rPr lang="en-US" b="1" dirty="0">
                <a:latin typeface="Times New Roman" pitchFamily="18" charset="0"/>
                <a:cs typeface="Times New Roman" pitchFamily="18" charset="0"/>
              </a:rPr>
              <a:t>relationship</a:t>
            </a:r>
            <a:r>
              <a:rPr lang="en-US" b="1" dirty="0" smtClean="0">
                <a:latin typeface="Times New Roman" pitchFamily="18" charset="0"/>
                <a:cs typeface="Times New Roman" pitchFamily="18" charset="0"/>
              </a:rPr>
              <a:t>:</a:t>
            </a:r>
          </a:p>
          <a:p>
            <a:pPr algn="l" rtl="0"/>
            <a:endParaRPr lang="en-US" sz="1400" dirty="0" smtClean="0">
              <a:latin typeface="Times New Roman" pitchFamily="18" charset="0"/>
              <a:cs typeface="Times New Roman" pitchFamily="18" charset="0"/>
            </a:endParaRPr>
          </a:p>
          <a:p>
            <a:pPr algn="l" rtl="0"/>
            <a:r>
              <a:rPr lang="en-US" sz="2400" dirty="0">
                <a:latin typeface="Times New Roman" pitchFamily="18" charset="0"/>
                <a:cs typeface="Times New Roman" pitchFamily="18" charset="0"/>
              </a:rPr>
              <a:t>This item include verification the values of moment on middle strip, column </a:t>
            </a:r>
            <a:r>
              <a:rPr lang="en-US" sz="2400" dirty="0" smtClean="0">
                <a:latin typeface="Times New Roman" pitchFamily="18" charset="0"/>
                <a:cs typeface="Times New Roman" pitchFamily="18" charset="0"/>
              </a:rPr>
              <a:t>strip</a:t>
            </a:r>
          </a:p>
          <a:p>
            <a:pPr algn="l" rtl="0"/>
            <a:endParaRPr lang="en-US" sz="2400" dirty="0">
              <a:latin typeface="Times New Roman" pitchFamily="18" charset="0"/>
              <a:cs typeface="Times New Roman" pitchFamily="18" charset="0"/>
            </a:endParaRPr>
          </a:p>
          <a:p>
            <a:pPr algn="l" rtl="0"/>
            <a:endParaRPr lang="en-US" sz="2400" dirty="0" smtClean="0">
              <a:latin typeface="Times New Roman" pitchFamily="18" charset="0"/>
              <a:cs typeface="Times New Roman" pitchFamily="18" charset="0"/>
            </a:endParaRPr>
          </a:p>
          <a:p>
            <a:pPr algn="l" rtl="0"/>
            <a:endParaRPr lang="en-US" sz="2400" dirty="0">
              <a:latin typeface="Times New Roman" pitchFamily="18" charset="0"/>
              <a:cs typeface="Times New Roman" pitchFamily="18" charset="0"/>
            </a:endParaRPr>
          </a:p>
          <a:p>
            <a:pPr algn="l" rtl="0"/>
            <a:endParaRPr lang="en-US" sz="2400" dirty="0" smtClean="0">
              <a:latin typeface="Times New Roman" pitchFamily="18" charset="0"/>
              <a:cs typeface="Times New Roman" pitchFamily="18" charset="0"/>
            </a:endParaRPr>
          </a:p>
          <a:p>
            <a:pPr algn="l" rtl="0"/>
            <a:endParaRPr lang="en-US" sz="2400" dirty="0">
              <a:latin typeface="Times New Roman" pitchFamily="18" charset="0"/>
              <a:cs typeface="Times New Roman" pitchFamily="18" charset="0"/>
            </a:endParaRPr>
          </a:p>
          <a:p>
            <a:pPr algn="l" rtl="0"/>
            <a:endParaRPr lang="en-US" sz="2400" dirty="0" smtClean="0">
              <a:latin typeface="Times New Roman" pitchFamily="18" charset="0"/>
              <a:cs typeface="Times New Roman" pitchFamily="18" charset="0"/>
            </a:endParaRPr>
          </a:p>
          <a:p>
            <a:pPr algn="l" rtl="0"/>
            <a:endParaRPr lang="en-US" sz="2400" dirty="0">
              <a:latin typeface="Times New Roman" pitchFamily="18" charset="0"/>
              <a:cs typeface="Times New Roman" pitchFamily="18" charset="0"/>
            </a:endParaRPr>
          </a:p>
          <a:p>
            <a:pPr algn="l" rtl="0"/>
            <a:endParaRPr lang="en-US" sz="2400" dirty="0">
              <a:latin typeface="Times New Roman" pitchFamily="18" charset="0"/>
              <a:cs typeface="Times New Roman" pitchFamily="18" charset="0"/>
            </a:endParaRPr>
          </a:p>
          <a:p>
            <a:pPr algn="l" rtl="0"/>
            <a:endParaRPr lang="en-US"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xmlns="" Requires="a14">
          <p:graphicFrame>
            <p:nvGraphicFramePr>
              <p:cNvPr id="4" name="Table 3"/>
              <p:cNvGraphicFramePr>
                <a:graphicFrameLocks noGrp="1"/>
              </p:cNvGraphicFramePr>
              <p:nvPr>
                <p:extLst>
                  <p:ext uri="{D42A27DB-BD31-4B8C-83A1-F6EECF244321}">
                    <p14:modId xmlns:p14="http://schemas.microsoft.com/office/powerpoint/2010/main" val="2393984756"/>
                  </p:ext>
                </p:extLst>
              </p:nvPr>
            </p:nvGraphicFramePr>
            <p:xfrm>
              <a:off x="1115616" y="2564901"/>
              <a:ext cx="7416823" cy="2736306"/>
            </p:xfrm>
            <a:graphic>
              <a:graphicData uri="http://schemas.openxmlformats.org/drawingml/2006/table">
                <a:tbl>
                  <a:tblPr firstRow="1" firstCol="1" bandRow="1">
                    <a:tableStyleId>{5C22544A-7EE6-4342-B048-85BDC9FD1C3A}</a:tableStyleId>
                  </a:tblPr>
                  <a:tblGrid>
                    <a:gridCol w="1556088"/>
                    <a:gridCol w="1588459"/>
                    <a:gridCol w="1483063"/>
                    <a:gridCol w="1339274"/>
                    <a:gridCol w="1449939"/>
                  </a:tblGrid>
                  <a:tr h="1227054">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Load</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-ve(left)</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-ve(right)</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200">
                              <a:effectLst/>
                              <a:latin typeface="Times New Roman" pitchFamily="18" charset="0"/>
                              <a:cs typeface="Times New Roman" pitchFamily="18" charset="0"/>
                            </a:rPr>
                            <a:t>Total moment </a:t>
                          </a:r>
                          <a14:m>
                            <m:oMath xmlns:m="http://schemas.openxmlformats.org/officeDocument/2006/math">
                              <m:r>
                                <a:rPr lang="en-US" sz="2000">
                                  <a:effectLst/>
                                </a:rPr>
                                <m:t>(</m:t>
                              </m:r>
                              <m:f>
                                <m:fPr>
                                  <m:ctrlPr>
                                    <a:rPr lang="en-US" sz="2000">
                                      <a:effectLst/>
                                    </a:rPr>
                                  </m:ctrlPr>
                                </m:fPr>
                                <m:num>
                                  <m:r>
                                    <a:rPr lang="en-US" sz="2000">
                                      <a:effectLst/>
                                    </a:rPr>
                                    <m:t>𝑾</m:t>
                                  </m:r>
                                  <m:sSup>
                                    <m:sSupPr>
                                      <m:ctrlPr>
                                        <a:rPr lang="en-US" sz="2000">
                                          <a:effectLst/>
                                        </a:rPr>
                                      </m:ctrlPr>
                                    </m:sSupPr>
                                    <m:e>
                                      <m:r>
                                        <a:rPr lang="en-US" sz="2000">
                                          <a:effectLst/>
                                        </a:rPr>
                                        <m:t>𝒍</m:t>
                                      </m:r>
                                    </m:e>
                                    <m:sup>
                                      <m:r>
                                        <a:rPr lang="en-US" sz="2000">
                                          <a:effectLst/>
                                        </a:rPr>
                                        <m:t>𝟐</m:t>
                                      </m:r>
                                    </m:sup>
                                  </m:sSup>
                                </m:num>
                                <m:den>
                                  <m:r>
                                    <a:rPr lang="en-US" sz="2000">
                                      <a:effectLst/>
                                    </a:rPr>
                                    <m:t>𝟖</m:t>
                                  </m:r>
                                </m:den>
                              </m:f>
                              <m:r>
                                <a:rPr lang="en-US" sz="2000">
                                  <a:effectLst/>
                                </a:rPr>
                                <m:t>)</m:t>
                              </m:r>
                            </m:oMath>
                          </a14:m>
                          <a:endParaRPr lang="en-US" sz="1800">
                            <a:effectLst/>
                            <a:latin typeface="Times New Roman" pitchFamily="18" charset="0"/>
                            <a:ea typeface="Times New Roman"/>
                            <a:cs typeface="Times New Roman" pitchFamily="18" charset="0"/>
                          </a:endParaRPr>
                        </a:p>
                      </a:txBody>
                      <a:tcPr marL="68580" marR="68580" marT="0" marB="0"/>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Sap Result</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303.69</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252.43</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234.2</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521.4</a:t>
                          </a:r>
                          <a:endParaRPr lang="en-US" sz="1800">
                            <a:effectLst/>
                            <a:latin typeface="Times New Roman" pitchFamily="18" charset="0"/>
                            <a:ea typeface="Times New Roman"/>
                            <a:cs typeface="Times New Roman" pitchFamily="18" charset="0"/>
                          </a:endParaRPr>
                        </a:p>
                      </a:txBody>
                      <a:tcPr marL="68580" marR="68580" marT="0" marB="0"/>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Hand Result</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291.16</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307.23  </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291.16  </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598.4</a:t>
                          </a:r>
                          <a:endParaRPr lang="en-US" sz="1800">
                            <a:effectLst/>
                            <a:latin typeface="Times New Roman" pitchFamily="18" charset="0"/>
                            <a:ea typeface="Times New Roman"/>
                            <a:cs typeface="Times New Roman" pitchFamily="18" charset="0"/>
                          </a:endParaRPr>
                        </a:p>
                      </a:txBody>
                      <a:tcPr marL="68580" marR="68580" marT="0" marB="0"/>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Error</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4.1</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17.8</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19.5</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16.6</a:t>
                          </a:r>
                          <a:endParaRPr lang="en-US" sz="1800" dirty="0">
                            <a:effectLst/>
                            <a:latin typeface="Times New Roman" pitchFamily="18" charset="0"/>
                            <a:ea typeface="Times New Roman"/>
                            <a:cs typeface="Times New Roman" pitchFamily="18" charset="0"/>
                          </a:endParaRPr>
                        </a:p>
                      </a:txBody>
                      <a:tcPr marL="68580" marR="68580" marT="0" marB="0"/>
                    </a:tc>
                  </a:tr>
                </a:tbl>
              </a:graphicData>
            </a:graphic>
          </p:graphicFrame>
        </mc:Choice>
        <mc:Fallback>
          <p:graphicFrame>
            <p:nvGraphicFramePr>
              <p:cNvPr id="4" name="Table 3"/>
              <p:cNvGraphicFramePr>
                <a:graphicFrameLocks noGrp="1"/>
              </p:cNvGraphicFramePr>
              <p:nvPr>
                <p:extLst>
                  <p:ext uri="{D42A27DB-BD31-4B8C-83A1-F6EECF244321}">
                    <p14:modId xmlns:p14="http://schemas.microsoft.com/office/powerpoint/2010/main" xmlns="" val="2393984756"/>
                  </p:ext>
                </p:extLst>
              </p:nvPr>
            </p:nvGraphicFramePr>
            <p:xfrm>
              <a:off x="1115616" y="2564901"/>
              <a:ext cx="7416823" cy="2736306"/>
            </p:xfrm>
            <a:graphic>
              <a:graphicData uri="http://schemas.openxmlformats.org/drawingml/2006/table">
                <a:tbl>
                  <a:tblPr firstRow="1" firstCol="1" bandRow="1">
                    <a:tableStyleId>{5C22544A-7EE6-4342-B048-85BDC9FD1C3A}</a:tableStyleId>
                  </a:tblPr>
                  <a:tblGrid>
                    <a:gridCol w="1556088"/>
                    <a:gridCol w="1588459"/>
                    <a:gridCol w="1483063"/>
                    <a:gridCol w="1339274"/>
                    <a:gridCol w="1449939"/>
                  </a:tblGrid>
                  <a:tr h="1227054">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Load</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-ve(left)</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  M</a:t>
                          </a:r>
                          <a:r>
                            <a:rPr lang="en-US" sz="1800" baseline="-25000">
                              <a:effectLst/>
                              <a:latin typeface="Times New Roman" pitchFamily="18" charset="0"/>
                              <a:cs typeface="Times New Roman" pitchFamily="18" charset="0"/>
                            </a:rPr>
                            <a:t>-ve(right)</a:t>
                          </a:r>
                          <a:endParaRPr lang="en-US" sz="1800">
                            <a:effectLst/>
                            <a:latin typeface="Times New Roman" pitchFamily="18" charset="0"/>
                            <a:cs typeface="Times New Roman" pitchFamily="18" charset="0"/>
                          </a:endParaRPr>
                        </a:p>
                        <a:p>
                          <a:pPr algn="ctr">
                            <a:lnSpc>
                              <a:spcPct val="115000"/>
                            </a:lnSpc>
                            <a:spcAft>
                              <a:spcPts val="0"/>
                            </a:spcAft>
                            <a:tabLst>
                              <a:tab pos="519430" algn="l"/>
                            </a:tabLst>
                          </a:pPr>
                          <a:r>
                            <a:rPr lang="en-US" sz="1800">
                              <a:effectLst/>
                              <a:latin typeface="Times New Roman" pitchFamily="18" charset="0"/>
                              <a:cs typeface="Times New Roman" pitchFamily="18" charset="0"/>
                            </a:rPr>
                            <a:t>(kN.m/m)</a:t>
                          </a:r>
                          <a:endParaRPr lang="en-US" sz="1800">
                            <a:effectLst/>
                            <a:latin typeface="Times New Roman" pitchFamily="18" charset="0"/>
                            <a:ea typeface="Times New Roman"/>
                            <a:cs typeface="Times New Roman" pitchFamily="18" charset="0"/>
                          </a:endParaRPr>
                        </a:p>
                      </a:txBody>
                      <a:tcPr marL="68580" marR="68580" marT="0" marB="0"/>
                    </a:tc>
                    <a:tc>
                      <a:txBody>
                        <a:bodyPr/>
                        <a:lstStyle/>
                        <a:p>
                          <a:endParaRPr lang="en-US"/>
                        </a:p>
                      </a:txBody>
                      <a:tcPr marL="68580" marR="68580" marT="0" marB="0">
                        <a:blipFill rotWithShape="1">
                          <a:blip r:embed="rId2"/>
                          <a:stretch>
                            <a:fillRect l="-411345" t="-4975" b="-123383"/>
                          </a:stretch>
                        </a:blipFill>
                      </a:tcPr>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Sap Result</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303.69</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252.43</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234.2</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521.4</a:t>
                          </a:r>
                          <a:endParaRPr lang="en-US" sz="1800">
                            <a:effectLst/>
                            <a:latin typeface="Times New Roman" pitchFamily="18" charset="0"/>
                            <a:ea typeface="Times New Roman"/>
                            <a:cs typeface="Times New Roman" pitchFamily="18" charset="0"/>
                          </a:endParaRPr>
                        </a:p>
                      </a:txBody>
                      <a:tcPr marL="68580" marR="68580" marT="0" marB="0"/>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Hand Result</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291.16</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307.23  </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dirty="0">
                              <a:effectLst/>
                              <a:latin typeface="Times New Roman" pitchFamily="18" charset="0"/>
                              <a:cs typeface="Times New Roman" pitchFamily="18" charset="0"/>
                            </a:rPr>
                            <a:t>291.16  </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2000">
                              <a:effectLst/>
                              <a:latin typeface="Times New Roman" pitchFamily="18" charset="0"/>
                              <a:cs typeface="Times New Roman" pitchFamily="18" charset="0"/>
                            </a:rPr>
                            <a:t>598.4</a:t>
                          </a:r>
                          <a:endParaRPr lang="en-US" sz="1800">
                            <a:effectLst/>
                            <a:latin typeface="Times New Roman" pitchFamily="18" charset="0"/>
                            <a:ea typeface="Times New Roman"/>
                            <a:cs typeface="Times New Roman" pitchFamily="18" charset="0"/>
                          </a:endParaRPr>
                        </a:p>
                      </a:txBody>
                      <a:tcPr marL="68580" marR="68580" marT="0" marB="0"/>
                    </a:tc>
                  </a:tr>
                  <a:tr h="503084">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Error</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4.1</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a:effectLst/>
                              <a:latin typeface="Times New Roman" pitchFamily="18" charset="0"/>
                              <a:cs typeface="Times New Roman" pitchFamily="18" charset="0"/>
                            </a:rPr>
                            <a:t>17.8</a:t>
                          </a:r>
                          <a:endParaRPr lang="en-US" sz="180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19.5</a:t>
                          </a:r>
                          <a:endParaRPr lang="en-US" sz="1800" dirty="0">
                            <a:effectLst/>
                            <a:latin typeface="Times New Roman" pitchFamily="18" charset="0"/>
                            <a:ea typeface="Times New Roman"/>
                            <a:cs typeface="Times New Roman" pitchFamily="18" charset="0"/>
                          </a:endParaRPr>
                        </a:p>
                      </a:txBody>
                      <a:tcPr marL="68580" marR="68580" marT="0" marB="0"/>
                    </a:tc>
                    <a:tc>
                      <a:txBody>
                        <a:bodyPr/>
                        <a:lstStyle/>
                        <a:p>
                          <a:pPr algn="ctr">
                            <a:lnSpc>
                              <a:spcPct val="115000"/>
                            </a:lnSpc>
                            <a:spcAft>
                              <a:spcPts val="0"/>
                            </a:spcAft>
                            <a:tabLst>
                              <a:tab pos="519430" algn="l"/>
                            </a:tabLst>
                          </a:pPr>
                          <a:r>
                            <a:rPr lang="en-US" sz="1800" dirty="0">
                              <a:effectLst/>
                              <a:latin typeface="Times New Roman" pitchFamily="18" charset="0"/>
                              <a:cs typeface="Times New Roman" pitchFamily="18" charset="0"/>
                            </a:rPr>
                            <a:t>16.6</a:t>
                          </a:r>
                          <a:endParaRPr lang="en-US" sz="1800" dirty="0">
                            <a:effectLst/>
                            <a:latin typeface="Times New Roman" pitchFamily="18" charset="0"/>
                            <a:ea typeface="Times New Roman"/>
                            <a:cs typeface="Times New Roman" pitchFamily="18" charset="0"/>
                          </a:endParaRPr>
                        </a:p>
                      </a:txBody>
                      <a:tcPr marL="68580" marR="68580" marT="0" marB="0"/>
                    </a:tc>
                  </a:tr>
                </a:tbl>
              </a:graphicData>
            </a:graphic>
          </p:graphicFrame>
        </mc:Fallback>
      </mc:AlternateContent>
    </p:spTree>
    <p:extLst>
      <p:ext uri="{BB962C8B-B14F-4D97-AF65-F5344CB8AC3E}">
        <p14:creationId xmlns:p14="http://schemas.microsoft.com/office/powerpoint/2010/main" xmlns="" val="28911654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2624"/>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1052736"/>
            <a:ext cx="8229600" cy="5271864"/>
          </a:xfrm>
        </p:spPr>
        <p:txBody>
          <a:bodyPr/>
          <a:lstStyle/>
          <a:p>
            <a:pPr algn="l" rtl="0"/>
            <a:endParaRPr lang="en-US" dirty="0" smtClean="0"/>
          </a:p>
          <a:p>
            <a:pPr algn="l" rtl="0"/>
            <a:endParaRPr lang="en-US" dirty="0" smtClean="0"/>
          </a:p>
          <a:p>
            <a:pPr algn="l" rtl="0"/>
            <a:r>
              <a:rPr lang="en-US" dirty="0" smtClean="0"/>
              <a:t>After </a:t>
            </a:r>
            <a:r>
              <a:rPr lang="en-US" dirty="0"/>
              <a:t>achieving compatibility, equilibrium and stress strain relationship, we are confident that the model works well and we can start static design</a:t>
            </a:r>
            <a:r>
              <a:rPr lang="en-US" dirty="0" smtClean="0"/>
              <a:t>.</a:t>
            </a:r>
            <a:endParaRPr lang="en-US" dirty="0"/>
          </a:p>
          <a:p>
            <a:pPr algn="l" rtl="0"/>
            <a:endParaRPr lang="en-US" dirty="0"/>
          </a:p>
        </p:txBody>
      </p:sp>
    </p:spTree>
    <p:extLst>
      <p:ext uri="{BB962C8B-B14F-4D97-AF65-F5344CB8AC3E}">
        <p14:creationId xmlns:p14="http://schemas.microsoft.com/office/powerpoint/2010/main" xmlns="" val="15828134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US" sz="4400" dirty="0" smtClean="0"/>
              <a:t>5. </a:t>
            </a:r>
            <a:r>
              <a:rPr lang="en-US" sz="4400" dirty="0"/>
              <a:t>Wind </a:t>
            </a:r>
            <a:r>
              <a:rPr lang="en-US" sz="4400" dirty="0" smtClean="0"/>
              <a:t>&amp; Earthquake </a:t>
            </a:r>
            <a:r>
              <a:rPr lang="en-US" sz="4400" dirty="0"/>
              <a:t>load </a:t>
            </a:r>
          </a:p>
        </p:txBody>
      </p:sp>
      <p:sp>
        <p:nvSpPr>
          <p:cNvPr id="3" name="Content Placeholder 2"/>
          <p:cNvSpPr>
            <a:spLocks noGrp="1"/>
          </p:cNvSpPr>
          <p:nvPr>
            <p:ph idx="1"/>
          </p:nvPr>
        </p:nvSpPr>
        <p:spPr>
          <a:xfrm>
            <a:off x="457200" y="2420888"/>
            <a:ext cx="8229600" cy="3903712"/>
          </a:xfrm>
        </p:spPr>
        <p:txBody>
          <a:bodyPr/>
          <a:lstStyle/>
          <a:p>
            <a:pPr algn="l" rtl="0"/>
            <a:r>
              <a:rPr lang="en-US" dirty="0" smtClean="0"/>
              <a:t>By calculating the Wind load and Earthquake load </a:t>
            </a:r>
          </a:p>
          <a:p>
            <a:pPr marL="0" indent="0" algn="l" rtl="0">
              <a:buNone/>
            </a:pPr>
            <a:r>
              <a:rPr lang="en-US" dirty="0" smtClean="0"/>
              <a:t>The following results was obtained</a:t>
            </a:r>
            <a:endParaRPr lang="en-US" dirty="0"/>
          </a:p>
        </p:txBody>
      </p:sp>
    </p:spTree>
    <p:extLst>
      <p:ext uri="{BB962C8B-B14F-4D97-AF65-F5344CB8AC3E}">
        <p14:creationId xmlns:p14="http://schemas.microsoft.com/office/powerpoint/2010/main" xmlns="" val="37556860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normAutofit/>
          </a:bodyPr>
          <a:lstStyle/>
          <a:p>
            <a:r>
              <a:rPr lang="en-US" sz="3600" b="1" i="1" dirty="0" smtClean="0">
                <a:solidFill>
                  <a:schemeClr val="tx1"/>
                </a:solidFill>
              </a:rPr>
              <a:t>Calculation of wind load:</a:t>
            </a:r>
            <a:endParaRPr lang="ar-SA" sz="3600" dirty="0">
              <a:solidFill>
                <a:schemeClr val="tx1"/>
              </a:solidFill>
            </a:endParaRPr>
          </a:p>
        </p:txBody>
      </p:sp>
      <p:sp>
        <p:nvSpPr>
          <p:cNvPr id="3" name="Content Placeholder 2"/>
          <p:cNvSpPr>
            <a:spLocks noGrp="1"/>
          </p:cNvSpPr>
          <p:nvPr>
            <p:ph idx="1"/>
          </p:nvPr>
        </p:nvSpPr>
        <p:spPr/>
        <p:txBody>
          <a:bodyPr/>
          <a:lstStyle/>
          <a:p>
            <a:pPr algn="l" rtl="0"/>
            <a:r>
              <a:rPr lang="en-US" dirty="0" smtClean="0">
                <a:latin typeface="+mj-lt"/>
              </a:rPr>
              <a:t>Equation that use in this calculation </a:t>
            </a:r>
          </a:p>
          <a:p>
            <a:pPr lvl="1" algn="l" rtl="0">
              <a:buNone/>
            </a:pPr>
            <a:r>
              <a:rPr lang="en-US" dirty="0" err="1" smtClean="0">
                <a:latin typeface="+mj-lt"/>
              </a:rPr>
              <a:t>q</a:t>
            </a:r>
            <a:r>
              <a:rPr lang="en-US" baseline="-25000" dirty="0" err="1" smtClean="0">
                <a:latin typeface="+mj-lt"/>
              </a:rPr>
              <a:t>z</a:t>
            </a:r>
            <a:r>
              <a:rPr lang="en-US" dirty="0" smtClean="0">
                <a:latin typeface="+mj-lt"/>
              </a:rPr>
              <a:t> = 0.613*</a:t>
            </a:r>
            <a:r>
              <a:rPr lang="en-US" dirty="0" err="1" smtClean="0">
                <a:latin typeface="+mj-lt"/>
              </a:rPr>
              <a:t>kz</a:t>
            </a:r>
            <a:r>
              <a:rPr lang="en-US" dirty="0" smtClean="0">
                <a:latin typeface="+mj-lt"/>
              </a:rPr>
              <a:t>*</a:t>
            </a:r>
            <a:r>
              <a:rPr lang="en-US" dirty="0" err="1" smtClean="0">
                <a:latin typeface="+mj-lt"/>
              </a:rPr>
              <a:t>kzt</a:t>
            </a:r>
            <a:r>
              <a:rPr lang="en-US" dirty="0" smtClean="0">
                <a:latin typeface="+mj-lt"/>
              </a:rPr>
              <a:t>*</a:t>
            </a:r>
            <a:r>
              <a:rPr lang="en-US" dirty="0" err="1" smtClean="0">
                <a:latin typeface="+mj-lt"/>
              </a:rPr>
              <a:t>kd</a:t>
            </a:r>
            <a:r>
              <a:rPr lang="en-US" dirty="0" smtClean="0">
                <a:latin typeface="+mj-lt"/>
              </a:rPr>
              <a:t>*v</a:t>
            </a:r>
            <a:r>
              <a:rPr lang="en-US" baseline="30000" dirty="0" smtClean="0">
                <a:latin typeface="+mj-lt"/>
              </a:rPr>
              <a:t>2</a:t>
            </a:r>
            <a:r>
              <a:rPr lang="en-US" dirty="0" smtClean="0">
                <a:latin typeface="+mj-lt"/>
              </a:rPr>
              <a:t>*I </a:t>
            </a:r>
          </a:p>
          <a:p>
            <a:pPr algn="l" rtl="0"/>
            <a:r>
              <a:rPr lang="en-US" dirty="0" smtClean="0">
                <a:latin typeface="+mj-lt"/>
              </a:rPr>
              <a:t>where :</a:t>
            </a:r>
          </a:p>
          <a:p>
            <a:pPr lvl="1" algn="l" rtl="0">
              <a:buNone/>
            </a:pPr>
            <a:r>
              <a:rPr lang="en-US" dirty="0" err="1" smtClean="0">
                <a:latin typeface="+mj-lt"/>
              </a:rPr>
              <a:t>kz</a:t>
            </a:r>
            <a:r>
              <a:rPr lang="en-US" dirty="0" smtClean="0">
                <a:latin typeface="+mj-lt"/>
              </a:rPr>
              <a:t>   will find by using table 6.3 in code ASCE</a:t>
            </a:r>
          </a:p>
          <a:p>
            <a:pPr lvl="1" algn="l" rtl="0">
              <a:buNone/>
            </a:pPr>
            <a:r>
              <a:rPr lang="en-US" dirty="0" err="1" smtClean="0">
                <a:latin typeface="+mj-lt"/>
              </a:rPr>
              <a:t>kzt</a:t>
            </a:r>
            <a:r>
              <a:rPr lang="en-US" dirty="0" smtClean="0">
                <a:latin typeface="+mj-lt"/>
              </a:rPr>
              <a:t>  can be assume 1</a:t>
            </a:r>
          </a:p>
          <a:p>
            <a:pPr lvl="1" algn="l" rtl="0">
              <a:buNone/>
            </a:pPr>
            <a:r>
              <a:rPr lang="en-US" dirty="0" err="1" smtClean="0">
                <a:latin typeface="+mj-lt"/>
              </a:rPr>
              <a:t>kd</a:t>
            </a:r>
            <a:r>
              <a:rPr lang="en-US" dirty="0" smtClean="0">
                <a:latin typeface="+mj-lt"/>
              </a:rPr>
              <a:t>  with value of 0.85</a:t>
            </a:r>
          </a:p>
          <a:p>
            <a:pPr lvl="1" algn="l" rtl="0">
              <a:buNone/>
            </a:pPr>
            <a:r>
              <a:rPr lang="en-US" dirty="0" smtClean="0">
                <a:latin typeface="+mj-lt"/>
              </a:rPr>
              <a:t> I  </a:t>
            </a:r>
            <a:r>
              <a:rPr lang="en-US" smtClean="0">
                <a:latin typeface="+mj-lt"/>
              </a:rPr>
              <a:t>for tower </a:t>
            </a:r>
            <a:r>
              <a:rPr lang="en-US" dirty="0" smtClean="0">
                <a:latin typeface="+mj-lt"/>
              </a:rPr>
              <a:t>equal 2 </a:t>
            </a:r>
          </a:p>
          <a:p>
            <a:pPr algn="l" rtl="0"/>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General Introduction</a:t>
            </a:r>
            <a:endParaRPr lang="en-US" sz="4400" dirty="0"/>
          </a:p>
        </p:txBody>
      </p:sp>
      <p:sp>
        <p:nvSpPr>
          <p:cNvPr id="3" name="Content Placeholder 2"/>
          <p:cNvSpPr>
            <a:spLocks noGrp="1"/>
          </p:cNvSpPr>
          <p:nvPr>
            <p:ph idx="1"/>
          </p:nvPr>
        </p:nvSpPr>
        <p:spPr/>
        <p:txBody>
          <a:bodyPr/>
          <a:lstStyle/>
          <a:p>
            <a:pPr algn="l" rtl="0">
              <a:buNone/>
            </a:pPr>
            <a:endParaRPr lang="en-US" dirty="0" smtClean="0"/>
          </a:p>
          <a:p>
            <a:pPr algn="l" rtl="0"/>
            <a:r>
              <a:rPr lang="en-US" dirty="0" smtClean="0">
                <a:latin typeface="Times New Roman" pitchFamily="18" charset="0"/>
                <a:cs typeface="Times New Roman" pitchFamily="18" charset="0"/>
              </a:rPr>
              <a:t>AL-</a:t>
            </a:r>
            <a:r>
              <a:rPr lang="en-US" dirty="0" err="1" smtClean="0">
                <a:latin typeface="Times New Roman" pitchFamily="18" charset="0"/>
                <a:cs typeface="Times New Roman" pitchFamily="18" charset="0"/>
              </a:rPr>
              <a:t>Ahd</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building is twenty four stories of reinforced concrete building located in Bethlehem </a:t>
            </a:r>
            <a:r>
              <a:rPr lang="en-US" dirty="0" smtClean="0">
                <a:latin typeface="Times New Roman" pitchFamily="18" charset="0"/>
                <a:cs typeface="Times New Roman" pitchFamily="18" charset="0"/>
              </a:rPr>
              <a:t>city.</a:t>
            </a:r>
          </a:p>
          <a:p>
            <a:pPr marL="0" indent="0" algn="l" rtl="0">
              <a:buNone/>
            </a:pPr>
            <a:endParaRPr lang="en-US" sz="1600"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average elevation of each story 3m, ground floor of 3.75 m height to be used for commercial goods and basement floor of 3 m height to be used for garage and storage.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9199"/>
            <a:ext cx="8229600" cy="1143000"/>
          </a:xfrm>
        </p:spPr>
        <p:txBody>
          <a:bodyPr>
            <a:normAutofit/>
          </a:bodyPr>
          <a:lstStyle/>
          <a:p>
            <a:r>
              <a:rPr lang="en-US" sz="4000" dirty="0" smtClean="0">
                <a:solidFill>
                  <a:schemeClr val="tx1"/>
                </a:solidFill>
              </a:rPr>
              <a:t>Wind Load</a:t>
            </a:r>
            <a:endParaRPr lang="en-US" sz="40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313302255"/>
              </p:ext>
            </p:extLst>
          </p:nvPr>
        </p:nvGraphicFramePr>
        <p:xfrm>
          <a:off x="3282346" y="620688"/>
          <a:ext cx="4510524" cy="6121962"/>
        </p:xfrm>
        <a:graphic>
          <a:graphicData uri="http://schemas.openxmlformats.org/drawingml/2006/table">
            <a:tbl>
              <a:tblPr firstRow="1" firstCol="1" bandRow="1">
                <a:tableStyleId>{5C22544A-7EE6-4342-B048-85BDC9FD1C3A}</a:tableStyleId>
              </a:tblPr>
              <a:tblGrid>
                <a:gridCol w="913952"/>
                <a:gridCol w="1568950"/>
                <a:gridCol w="606952"/>
                <a:gridCol w="618678"/>
                <a:gridCol w="801992"/>
              </a:tblGrid>
              <a:tr h="519668">
                <a:tc>
                  <a:txBody>
                    <a:bodyPr/>
                    <a:lstStyle/>
                    <a:p>
                      <a:pPr algn="ctr">
                        <a:lnSpc>
                          <a:spcPct val="115000"/>
                        </a:lnSpc>
                        <a:spcAft>
                          <a:spcPts val="0"/>
                        </a:spcAft>
                      </a:pPr>
                      <a:r>
                        <a:rPr lang="en-US" sz="900" dirty="0">
                          <a:effectLst/>
                          <a:latin typeface="Times New Roman" pitchFamily="18" charset="0"/>
                          <a:cs typeface="Times New Roman" pitchFamily="18" charset="0"/>
                        </a:rPr>
                        <a:t>NO. of floor</a:t>
                      </a:r>
                      <a:endParaRPr lang="en-US" sz="900" dirty="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1000" dirty="0">
                          <a:effectLst/>
                          <a:latin typeface="Times New Roman" pitchFamily="18" charset="0"/>
                          <a:cs typeface="Times New Roman" pitchFamily="18" charset="0"/>
                        </a:rPr>
                        <a:t>Accumulative Height</a:t>
                      </a:r>
                      <a:endParaRPr lang="en-US" sz="1000" dirty="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1000">
                          <a:effectLst/>
                          <a:latin typeface="Times New Roman" pitchFamily="18" charset="0"/>
                          <a:cs typeface="Times New Roman" pitchFamily="18" charset="0"/>
                        </a:rPr>
                        <a:t>kz</a:t>
                      </a:r>
                      <a:endParaRPr lang="en-US" sz="1000">
                        <a:effectLst/>
                        <a:latin typeface="Times New Roman" pitchFamily="18" charset="0"/>
                        <a:ea typeface="Calibri"/>
                        <a:cs typeface="Times New Roman" pitchFamily="18" charset="0"/>
                      </a:endParaRPr>
                    </a:p>
                  </a:txBody>
                  <a:tcPr marL="44035" marR="44035" marT="0" marB="0" anchor="b"/>
                </a:tc>
                <a:tc>
                  <a:txBody>
                    <a:bodyPr/>
                    <a:lstStyle/>
                    <a:p>
                      <a:pPr>
                        <a:lnSpc>
                          <a:spcPct val="115000"/>
                        </a:lnSpc>
                        <a:spcAft>
                          <a:spcPts val="0"/>
                        </a:spcAft>
                      </a:pPr>
                      <a:r>
                        <a:rPr lang="en-US" sz="1000" dirty="0" err="1">
                          <a:effectLst/>
                          <a:latin typeface="Times New Roman" pitchFamily="18" charset="0"/>
                          <a:cs typeface="Times New Roman" pitchFamily="18" charset="0"/>
                        </a:rPr>
                        <a:t>qz</a:t>
                      </a:r>
                      <a:endParaRPr lang="en-US" sz="1000" dirty="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1000" dirty="0" smtClean="0">
                          <a:effectLst/>
                          <a:latin typeface="Times New Roman" pitchFamily="18" charset="0"/>
                          <a:cs typeface="Times New Roman" pitchFamily="18" charset="0"/>
                        </a:rPr>
                        <a:t> P(N/mm^2)</a:t>
                      </a:r>
                      <a:endParaRPr lang="en-US" sz="1000" dirty="0">
                        <a:effectLst/>
                        <a:latin typeface="Times New Roman" pitchFamily="18" charset="0"/>
                        <a:ea typeface="Calibri"/>
                        <a:cs typeface="Times New Roman" pitchFamily="18" charset="0"/>
                      </a:endParaRPr>
                    </a:p>
                  </a:txBody>
                  <a:tcPr marL="44035" marR="44035" marT="0" marB="0" anchor="b"/>
                </a:tc>
              </a:tr>
              <a:tr h="140277">
                <a:tc>
                  <a:txBody>
                    <a:bodyPr/>
                    <a:lstStyle/>
                    <a:p>
                      <a:pPr algn="ctr">
                        <a:lnSpc>
                          <a:spcPct val="115000"/>
                        </a:lnSpc>
                        <a:spcAft>
                          <a:spcPts val="0"/>
                        </a:spcAft>
                      </a:pPr>
                      <a:r>
                        <a:rPr lang="en-US" sz="800">
                          <a:effectLst/>
                          <a:latin typeface="Times New Roman" pitchFamily="18" charset="0"/>
                          <a:cs typeface="Times New Roman" pitchFamily="18" charset="0"/>
                        </a:rPr>
                        <a:t>Ground </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nSpc>
                          <a:spcPct val="115000"/>
                        </a:lnSpc>
                        <a:spcAft>
                          <a:spcPts val="0"/>
                        </a:spcAft>
                      </a:pPr>
                      <a:r>
                        <a:rPr lang="en-US" sz="800">
                          <a:effectLst/>
                          <a:latin typeface="Times New Roman" pitchFamily="18" charset="0"/>
                          <a:cs typeface="Times New Roman" pitchFamily="18" charset="0"/>
                        </a:rPr>
                        <a:t> </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nSpc>
                          <a:spcPct val="115000"/>
                        </a:lnSpc>
                        <a:spcAft>
                          <a:spcPts val="0"/>
                        </a:spcAft>
                      </a:pPr>
                      <a:r>
                        <a:rPr lang="en-US" sz="800" dirty="0">
                          <a:effectLst/>
                          <a:latin typeface="Times New Roman" pitchFamily="18" charset="0"/>
                          <a:cs typeface="Times New Roman" pitchFamily="18" charset="0"/>
                        </a:rPr>
                        <a:t> </a:t>
                      </a:r>
                      <a:endParaRPr lang="en-US" sz="800" dirty="0">
                        <a:effectLst/>
                        <a:latin typeface="Times New Roman" pitchFamily="18" charset="0"/>
                        <a:ea typeface="Calibri"/>
                        <a:cs typeface="Times New Roman" pitchFamily="18" charset="0"/>
                      </a:endParaRPr>
                    </a:p>
                  </a:txBody>
                  <a:tcPr marL="44035" marR="44035" marT="0" marB="0" anchor="b"/>
                </a:tc>
              </a:tr>
              <a:tr h="140277">
                <a:tc>
                  <a:txBody>
                    <a:bodyPr/>
                    <a:lstStyle/>
                    <a:p>
                      <a:pPr algn="ctr">
                        <a:lnSpc>
                          <a:spcPct val="115000"/>
                        </a:lnSpc>
                        <a:spcAft>
                          <a:spcPts val="0"/>
                        </a:spcAft>
                      </a:pPr>
                      <a:r>
                        <a:rPr lang="en-US" sz="800">
                          <a:effectLst/>
                          <a:latin typeface="Times New Roman" pitchFamily="18" charset="0"/>
                          <a:cs typeface="Times New Roman" pitchFamily="18" charset="0"/>
                        </a:rPr>
                        <a:t>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4.77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0.575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665.653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452.644</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9.19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563.7636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383.3592</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13.12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0.78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628.1937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427.1717</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4</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17.05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0.83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668.4625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454.5545</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20.98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0.89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716.7851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487.4139</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24.88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0.93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749.0002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509.3201</a:t>
                      </a:r>
                      <a:endParaRPr lang="en-US" sz="800" dirty="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28.78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0.97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781.2153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531.2264</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32.68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1.01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813.4303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553.1326</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36.58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1.04</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837.5916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569.5623</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10</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40.48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1.06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853.6992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580.5154</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44.38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885.9142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602.4217</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48.28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1.13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910.0755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618.8514</a:t>
                      </a:r>
                      <a:endParaRPr lang="en-US" sz="800" dirty="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52.18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1.15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926.183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629.8045</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14</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56.08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1.18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950.3443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646.2342</a:t>
                      </a:r>
                      <a:endParaRPr lang="en-US" sz="800" dirty="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59.98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1.19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958.3981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651.7107</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63.88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1.21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974.5056</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662.6638</a:t>
                      </a:r>
                      <a:endParaRPr lang="en-US" sz="800">
                        <a:effectLst/>
                        <a:latin typeface="Times New Roman" pitchFamily="18" charset="0"/>
                        <a:ea typeface="Calibri"/>
                        <a:cs typeface="Times New Roman" pitchFamily="18" charset="0"/>
                      </a:endParaRPr>
                    </a:p>
                  </a:txBody>
                  <a:tcPr marL="44035" marR="44035" marT="0" marB="0" anchor="b"/>
                </a:tc>
              </a:tr>
              <a:tr h="271750">
                <a:tc>
                  <a:txBody>
                    <a:bodyPr/>
                    <a:lstStyle/>
                    <a:p>
                      <a:pPr algn="ctr">
                        <a:lnSpc>
                          <a:spcPct val="115000"/>
                        </a:lnSpc>
                        <a:spcAft>
                          <a:spcPts val="0"/>
                        </a:spcAft>
                      </a:pPr>
                      <a:r>
                        <a:rPr lang="en-US" sz="800">
                          <a:effectLst/>
                          <a:latin typeface="Times New Roman" pitchFamily="18" charset="0"/>
                          <a:cs typeface="Times New Roman" pitchFamily="18" charset="0"/>
                        </a:rPr>
                        <a:t>17</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67.78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1.23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990.6132</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673.617</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72.01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1.25</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1006.721</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684.5701</a:t>
                      </a:r>
                      <a:endParaRPr lang="en-US" sz="80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19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75.94</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1.28</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1030.882</a:t>
                      </a:r>
                      <a:endParaRPr lang="en-US" sz="800" dirty="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700.9998</a:t>
                      </a:r>
                      <a:endParaRPr lang="en-US" sz="800" dirty="0">
                        <a:effectLst/>
                        <a:latin typeface="Times New Roman" pitchFamily="18" charset="0"/>
                        <a:ea typeface="Calibri"/>
                        <a:cs typeface="Times New Roman" pitchFamily="18" charset="0"/>
                      </a:endParaRPr>
                    </a:p>
                  </a:txBody>
                  <a:tcPr marL="44035" marR="44035" marT="0" marB="0" anchor="b"/>
                </a:tc>
              </a:tr>
              <a:tr h="280555">
                <a:tc>
                  <a:txBody>
                    <a:bodyPr/>
                    <a:lstStyle/>
                    <a:p>
                      <a:pPr algn="ctr">
                        <a:lnSpc>
                          <a:spcPct val="115000"/>
                        </a:lnSpc>
                        <a:spcAft>
                          <a:spcPts val="0"/>
                        </a:spcAft>
                      </a:pPr>
                      <a:r>
                        <a:rPr lang="en-US" sz="800">
                          <a:effectLst/>
                          <a:latin typeface="Times New Roman" pitchFamily="18" charset="0"/>
                          <a:cs typeface="Times New Roman" pitchFamily="18" charset="0"/>
                        </a:rPr>
                        <a:t>20</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80.63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ctr">
                        <a:lnSpc>
                          <a:spcPct val="115000"/>
                        </a:lnSpc>
                        <a:spcAft>
                          <a:spcPts val="0"/>
                        </a:spcAft>
                      </a:pPr>
                      <a:r>
                        <a:rPr lang="en-US" sz="800">
                          <a:effectLst/>
                          <a:latin typeface="Times New Roman" pitchFamily="18" charset="0"/>
                          <a:cs typeface="Times New Roman" pitchFamily="18" charset="0"/>
                        </a:rPr>
                        <a:t>1.3</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a:effectLst/>
                          <a:latin typeface="Times New Roman" pitchFamily="18" charset="0"/>
                          <a:cs typeface="Times New Roman" pitchFamily="18" charset="0"/>
                        </a:rPr>
                        <a:t>1046.99</a:t>
                      </a:r>
                      <a:endParaRPr lang="en-US" sz="800">
                        <a:effectLst/>
                        <a:latin typeface="Times New Roman" pitchFamily="18" charset="0"/>
                        <a:ea typeface="Calibri"/>
                        <a:cs typeface="Times New Roman" pitchFamily="18" charset="0"/>
                      </a:endParaRPr>
                    </a:p>
                  </a:txBody>
                  <a:tcPr marL="44035" marR="44035" marT="0" marB="0" anchor="b"/>
                </a:tc>
                <a:tc>
                  <a:txBody>
                    <a:bodyPr/>
                    <a:lstStyle/>
                    <a:p>
                      <a:pPr algn="r">
                        <a:lnSpc>
                          <a:spcPct val="115000"/>
                        </a:lnSpc>
                        <a:spcAft>
                          <a:spcPts val="0"/>
                        </a:spcAft>
                      </a:pPr>
                      <a:r>
                        <a:rPr lang="en-US" sz="800" dirty="0">
                          <a:effectLst/>
                          <a:latin typeface="Times New Roman" pitchFamily="18" charset="0"/>
                          <a:cs typeface="Times New Roman" pitchFamily="18" charset="0"/>
                        </a:rPr>
                        <a:t>711.9529</a:t>
                      </a:r>
                      <a:endParaRPr lang="en-US" sz="800" dirty="0">
                        <a:effectLst/>
                        <a:latin typeface="Times New Roman" pitchFamily="18" charset="0"/>
                        <a:ea typeface="Calibri"/>
                        <a:cs typeface="Times New Roman" pitchFamily="18" charset="0"/>
                      </a:endParaRPr>
                    </a:p>
                  </a:txBody>
                  <a:tcPr marL="44035" marR="44035" marT="0" marB="0" anchor="b"/>
                </a:tc>
              </a:tr>
            </a:tbl>
          </a:graphicData>
        </a:graphic>
      </p:graphicFrame>
    </p:spTree>
    <p:extLst>
      <p:ext uri="{BB962C8B-B14F-4D97-AF65-F5344CB8AC3E}">
        <p14:creationId xmlns:p14="http://schemas.microsoft.com/office/powerpoint/2010/main" xmlns="" val="5397833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229600" cy="1143000"/>
          </a:xfrm>
        </p:spPr>
        <p:txBody>
          <a:bodyPr>
            <a:normAutofit/>
          </a:bodyPr>
          <a:lstStyle/>
          <a:p>
            <a:r>
              <a:rPr lang="en-US" sz="4400" dirty="0" smtClean="0">
                <a:solidFill>
                  <a:schemeClr val="tx1"/>
                </a:solidFill>
              </a:rPr>
              <a:t>Earthquake load:</a:t>
            </a:r>
            <a:endParaRPr lang="en-US" sz="44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66509640"/>
              </p:ext>
            </p:extLst>
          </p:nvPr>
        </p:nvGraphicFramePr>
        <p:xfrm>
          <a:off x="1835696" y="908714"/>
          <a:ext cx="6120681" cy="5518827"/>
        </p:xfrm>
        <a:graphic>
          <a:graphicData uri="http://schemas.openxmlformats.org/drawingml/2006/table">
            <a:tbl>
              <a:tblPr firstRow="1" firstCol="1" bandRow="1">
                <a:tableStyleId>{5C22544A-7EE6-4342-B048-85BDC9FD1C3A}</a:tableStyleId>
              </a:tblPr>
              <a:tblGrid>
                <a:gridCol w="701340"/>
                <a:gridCol w="630018"/>
                <a:gridCol w="867761"/>
                <a:gridCol w="847552"/>
                <a:gridCol w="625857"/>
                <a:gridCol w="625857"/>
                <a:gridCol w="625857"/>
                <a:gridCol w="570582"/>
                <a:gridCol w="625857"/>
              </a:tblGrid>
              <a:tr h="360827">
                <a:tc>
                  <a:txBody>
                    <a:bodyPr/>
                    <a:lstStyle/>
                    <a:p>
                      <a:pPr algn="ctr">
                        <a:lnSpc>
                          <a:spcPct val="115000"/>
                        </a:lnSpc>
                        <a:spcAft>
                          <a:spcPts val="0"/>
                        </a:spcAft>
                      </a:pPr>
                      <a:r>
                        <a:rPr lang="en-US" sz="900" dirty="0">
                          <a:effectLst/>
                          <a:latin typeface="Times New Roman" pitchFamily="18" charset="0"/>
                          <a:cs typeface="Times New Roman" pitchFamily="18" charset="0"/>
                        </a:rPr>
                        <a:t>NO. of floor</a:t>
                      </a:r>
                      <a:endParaRPr lang="en-US" sz="900" dirty="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Area        ( m^2)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Dead load (ton)</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Accumulative Height (m)</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W* h</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Wx</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dirty="0" err="1">
                          <a:effectLst/>
                          <a:latin typeface="Times New Roman" pitchFamily="18" charset="0"/>
                          <a:cs typeface="Times New Roman" pitchFamily="18" charset="0"/>
                        </a:rPr>
                        <a:t>Fx</a:t>
                      </a:r>
                      <a:r>
                        <a:rPr lang="en-US" sz="900" dirty="0">
                          <a:effectLst/>
                          <a:latin typeface="Times New Roman" pitchFamily="18" charset="0"/>
                          <a:cs typeface="Times New Roman" pitchFamily="18" charset="0"/>
                        </a:rPr>
                        <a:t> (ton)</a:t>
                      </a:r>
                      <a:endParaRPr lang="en-US" sz="900" dirty="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dirty="0">
                          <a:effectLst/>
                          <a:latin typeface="Times New Roman" pitchFamily="18" charset="0"/>
                          <a:cs typeface="Times New Roman" pitchFamily="18" charset="0"/>
                        </a:rPr>
                        <a:t>Ft(ton)</a:t>
                      </a:r>
                      <a:endParaRPr lang="en-US" sz="900" dirty="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dirty="0" err="1">
                          <a:effectLst/>
                          <a:latin typeface="Times New Roman" pitchFamily="18" charset="0"/>
                          <a:cs typeface="Times New Roman" pitchFamily="18" charset="0"/>
                        </a:rPr>
                        <a:t>Vx</a:t>
                      </a:r>
                      <a:r>
                        <a:rPr lang="en-US" sz="900" dirty="0">
                          <a:effectLst/>
                          <a:latin typeface="Times New Roman" pitchFamily="18" charset="0"/>
                          <a:cs typeface="Times New Roman" pitchFamily="18" charset="0"/>
                        </a:rPr>
                        <a:t>(ton)</a:t>
                      </a:r>
                      <a:endParaRPr lang="en-US" sz="900" dirty="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596.8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447.6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4.77</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2135.052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8608.8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62.9728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117.7528</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576.3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432.225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9.19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3972.148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8161.2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115.0169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232.7697</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598.5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448.875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13.12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5889.24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8176.575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164.5119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397.2816</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dirty="0">
                          <a:effectLst/>
                          <a:latin typeface="Times New Roman" pitchFamily="18" charset="0"/>
                          <a:cs typeface="Times New Roman" pitchFamily="18" charset="0"/>
                        </a:rPr>
                        <a:t>600.5</a:t>
                      </a:r>
                      <a:endParaRPr lang="en-US" sz="900" dirty="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17.05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7678.894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8159.925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213.3549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610.6365</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20.98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9448.868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262.4846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873.1211</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24.88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11205.33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311.2783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1184.399</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7</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28.78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12961.79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360.0719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1544.471</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32.68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14718.26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408.8655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1953.337</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36.58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16474.72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457.6591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2410.996</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10</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40.48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18231.18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506.4527</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2917.449</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44.38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19987.64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555.2463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3472.695</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48.28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21744.11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604.04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4076.735</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52.18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23500.57</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652.8336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4729.568</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56.08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25257.03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701.6272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5431.196</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59.98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27013.49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750.4208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6181.617</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63.88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28769.96</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799.2144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6980.831</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17</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600.5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450.375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67.78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30526.42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848.008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7828.839</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519.9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389.925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72.01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28078.5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8158.425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900.9304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8729.769</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19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427.9</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320.925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75.94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24371.04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8218.875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957.1391</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9686.908</a:t>
                      </a:r>
                      <a:endParaRPr lang="en-US" sz="900">
                        <a:effectLst/>
                        <a:latin typeface="Times New Roman" pitchFamily="18" charset="0"/>
                        <a:ea typeface="Calibri"/>
                        <a:cs typeface="Times New Roman" pitchFamily="18" charset="0"/>
                      </a:endParaRPr>
                    </a:p>
                  </a:txBody>
                  <a:tcPr marL="45877" marR="45877" marT="0" marB="0" anchor="b"/>
                </a:tc>
              </a:tr>
              <a:tr h="257900">
                <a:tc>
                  <a:txBody>
                    <a:bodyPr/>
                    <a:lstStyle/>
                    <a:p>
                      <a:pPr algn="ctr">
                        <a:lnSpc>
                          <a:spcPct val="115000"/>
                        </a:lnSpc>
                        <a:spcAft>
                          <a:spcPts val="0"/>
                        </a:spcAft>
                      </a:pPr>
                      <a:r>
                        <a:rPr lang="en-US" sz="900">
                          <a:effectLst/>
                          <a:latin typeface="Times New Roman" pitchFamily="18" charset="0"/>
                          <a:cs typeface="Times New Roman" pitchFamily="18" charset="0"/>
                        </a:rPr>
                        <a:t>20</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352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264</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80.63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21286.32</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8287.875</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1024.783</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a:effectLst/>
                          <a:latin typeface="Times New Roman" pitchFamily="18" charset="0"/>
                          <a:cs typeface="Times New Roman" pitchFamily="18" charset="0"/>
                        </a:rPr>
                        <a:t>54.78</a:t>
                      </a:r>
                      <a:endParaRPr lang="en-US" sz="900">
                        <a:effectLst/>
                        <a:latin typeface="Times New Roman" pitchFamily="18" charset="0"/>
                        <a:ea typeface="Calibri"/>
                        <a:cs typeface="Times New Roman" pitchFamily="18" charset="0"/>
                      </a:endParaRPr>
                    </a:p>
                  </a:txBody>
                  <a:tcPr marL="45877" marR="45877" marT="0" marB="0" anchor="b"/>
                </a:tc>
                <a:tc>
                  <a:txBody>
                    <a:bodyPr/>
                    <a:lstStyle/>
                    <a:p>
                      <a:pPr algn="ctr">
                        <a:lnSpc>
                          <a:spcPct val="115000"/>
                        </a:lnSpc>
                        <a:spcAft>
                          <a:spcPts val="0"/>
                        </a:spcAft>
                      </a:pPr>
                      <a:r>
                        <a:rPr lang="en-US" sz="900" dirty="0">
                          <a:effectLst/>
                          <a:latin typeface="Times New Roman" pitchFamily="18" charset="0"/>
                          <a:cs typeface="Times New Roman" pitchFamily="18" charset="0"/>
                        </a:rPr>
                        <a:t>10711.69</a:t>
                      </a:r>
                      <a:endParaRPr lang="en-US" sz="900" dirty="0">
                        <a:effectLst/>
                        <a:latin typeface="Times New Roman" pitchFamily="18" charset="0"/>
                        <a:ea typeface="Calibri"/>
                        <a:cs typeface="Times New Roman" pitchFamily="18" charset="0"/>
                      </a:endParaRPr>
                    </a:p>
                  </a:txBody>
                  <a:tcPr marL="45877" marR="45877" marT="0" marB="0" anchor="b"/>
                </a:tc>
              </a:tr>
            </a:tbl>
          </a:graphicData>
        </a:graphic>
      </p:graphicFrame>
    </p:spTree>
    <p:extLst>
      <p:ext uri="{BB962C8B-B14F-4D97-AF65-F5344CB8AC3E}">
        <p14:creationId xmlns:p14="http://schemas.microsoft.com/office/powerpoint/2010/main" xmlns="" val="36878908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88840"/>
            <a:ext cx="8305800" cy="1143000"/>
          </a:xfrm>
        </p:spPr>
        <p:txBody>
          <a:bodyPr/>
          <a:lstStyle/>
          <a:p>
            <a:r>
              <a:rPr lang="en-US" dirty="0" smtClean="0"/>
              <a:t>6. </a:t>
            </a:r>
            <a:r>
              <a:rPr lang="en-US" b="1" i="1" dirty="0" smtClean="0"/>
              <a:t>Slab and Beam</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endParaRPr lang="en-US" dirty="0"/>
          </a:p>
        </p:txBody>
      </p:sp>
      <p:sp>
        <p:nvSpPr>
          <p:cNvPr id="3" name="Content Placeholder 2"/>
          <p:cNvSpPr>
            <a:spLocks noGrp="1"/>
          </p:cNvSpPr>
          <p:nvPr>
            <p:ph idx="1"/>
          </p:nvPr>
        </p:nvSpPr>
        <p:spPr>
          <a:xfrm>
            <a:off x="457200" y="1556792"/>
            <a:ext cx="8229600" cy="4767808"/>
          </a:xfrm>
        </p:spPr>
        <p:txBody>
          <a:bodyPr/>
          <a:lstStyle/>
          <a:p>
            <a:pPr algn="l" rtl="0"/>
            <a:r>
              <a:rPr lang="en-US" dirty="0" smtClean="0">
                <a:latin typeface="Times New Roman" pitchFamily="18" charset="0"/>
                <a:cs typeface="Times New Roman" pitchFamily="18" charset="0"/>
              </a:rPr>
              <a:t>For Slab:</a:t>
            </a:r>
          </a:p>
          <a:p>
            <a:pPr marL="365760" lvl="1" indent="0" algn="l" rtl="0">
              <a:buNone/>
            </a:pPr>
            <a:r>
              <a:rPr lang="en-US" sz="2800" dirty="0" smtClean="0">
                <a:latin typeface="Times New Roman" pitchFamily="18" charset="0"/>
                <a:cs typeface="Times New Roman" pitchFamily="18" charset="0"/>
              </a:rPr>
              <a:t>Because </a:t>
            </a:r>
            <a:r>
              <a:rPr lang="en-US" sz="2800" dirty="0">
                <a:latin typeface="Times New Roman" pitchFamily="18" charset="0"/>
                <a:cs typeface="Times New Roman" pitchFamily="18" charset="0"/>
              </a:rPr>
              <a:t>the type of slab is two way in the project, more than one strip is taken in each direction as frame and the value of moment in each frame shown as follow:</a:t>
            </a:r>
          </a:p>
          <a:p>
            <a:pPr algn="l" rtl="0"/>
            <a:endParaRPr lang="en-US" dirty="0"/>
          </a:p>
        </p:txBody>
      </p:sp>
      <p:pic>
        <p:nvPicPr>
          <p:cNvPr id="4" name="صورة 4" descr="C:\Users\alisraa\Desktop\for print\frame 1.PNG"/>
          <p:cNvPicPr/>
          <p:nvPr/>
        </p:nvPicPr>
        <p:blipFill>
          <a:blip r:embed="rId2" cstate="print"/>
          <a:srcRect/>
          <a:stretch>
            <a:fillRect/>
          </a:stretch>
        </p:blipFill>
        <p:spPr bwMode="auto">
          <a:xfrm>
            <a:off x="2483768" y="3356992"/>
            <a:ext cx="4248472" cy="3501008"/>
          </a:xfrm>
          <a:prstGeom prst="rect">
            <a:avLst/>
          </a:prstGeom>
          <a:noFill/>
          <a:ln w="9525">
            <a:noFill/>
            <a:miter lim="800000"/>
            <a:headEnd/>
            <a:tailEnd/>
          </a:ln>
        </p:spPr>
      </p:pic>
    </p:spTree>
    <p:extLst>
      <p:ext uri="{BB962C8B-B14F-4D97-AF65-F5344CB8AC3E}">
        <p14:creationId xmlns:p14="http://schemas.microsoft.com/office/powerpoint/2010/main" xmlns="" val="9876730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صورة 6" descr="C:\Users\alisraa\Desktop\for print\strip 1.PNG"/>
          <p:cNvPicPr/>
          <p:nvPr/>
        </p:nvPicPr>
        <p:blipFill>
          <a:blip r:embed="rId2" cstate="print"/>
          <a:srcRect/>
          <a:stretch>
            <a:fillRect/>
          </a:stretch>
        </p:blipFill>
        <p:spPr bwMode="auto">
          <a:xfrm>
            <a:off x="251520" y="1988840"/>
            <a:ext cx="8892480" cy="1584176"/>
          </a:xfrm>
          <a:prstGeom prst="rect">
            <a:avLst/>
          </a:prstGeom>
          <a:noFill/>
          <a:ln w="9525">
            <a:noFill/>
            <a:miter lim="800000"/>
            <a:headEnd/>
            <a:tailEnd/>
          </a:ln>
        </p:spPr>
      </p:pic>
      <p:pic>
        <p:nvPicPr>
          <p:cNvPr id="4" name="صورة 7" descr="C:\Users\alisraa\Desktop\for print\strip 1.1.PNG"/>
          <p:cNvPicPr/>
          <p:nvPr/>
        </p:nvPicPr>
        <p:blipFill>
          <a:blip r:embed="rId3" cstate="print"/>
          <a:srcRect/>
          <a:stretch>
            <a:fillRect/>
          </a:stretch>
        </p:blipFill>
        <p:spPr bwMode="auto">
          <a:xfrm>
            <a:off x="971600" y="3501008"/>
            <a:ext cx="8172400" cy="1696208"/>
          </a:xfrm>
          <a:prstGeom prst="rect">
            <a:avLst/>
          </a:prstGeom>
          <a:noFill/>
          <a:ln w="9525">
            <a:noFill/>
            <a:miter lim="800000"/>
            <a:headEnd/>
            <a:tailEnd/>
          </a:ln>
        </p:spPr>
      </p:pic>
      <p:pic>
        <p:nvPicPr>
          <p:cNvPr id="5" name="صورة 8" descr="C:\Users\alisraa\Desktop\for print\strip 1.1.1.PNG"/>
          <p:cNvPicPr/>
          <p:nvPr/>
        </p:nvPicPr>
        <p:blipFill>
          <a:blip r:embed="rId4" cstate="print"/>
          <a:srcRect/>
          <a:stretch>
            <a:fillRect/>
          </a:stretch>
        </p:blipFill>
        <p:spPr bwMode="auto">
          <a:xfrm>
            <a:off x="899592" y="5013176"/>
            <a:ext cx="8244408" cy="16404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95456" cy="79435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Frame 2 :</a:t>
            </a:r>
            <a:endParaRPr lang="en-US" dirty="0"/>
          </a:p>
        </p:txBody>
      </p:sp>
      <p:pic>
        <p:nvPicPr>
          <p:cNvPr id="3" name="صورة 12" descr="C:\Users\alisraa\Desktop\for print\frame 2.PNG"/>
          <p:cNvPicPr/>
          <p:nvPr/>
        </p:nvPicPr>
        <p:blipFill>
          <a:blip r:embed="rId2" cstate="print"/>
          <a:srcRect/>
          <a:stretch>
            <a:fillRect/>
          </a:stretch>
        </p:blipFill>
        <p:spPr bwMode="auto">
          <a:xfrm>
            <a:off x="2051720" y="2284524"/>
            <a:ext cx="4896543" cy="3952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صورة 9" descr="C:\Users\alisraa\Desktop\for print\strip 2.PNG"/>
          <p:cNvPicPr/>
          <p:nvPr/>
        </p:nvPicPr>
        <p:blipFill>
          <a:blip r:embed="rId2" cstate="print"/>
          <a:srcRect/>
          <a:stretch>
            <a:fillRect/>
          </a:stretch>
        </p:blipFill>
        <p:spPr bwMode="auto">
          <a:xfrm>
            <a:off x="1403648" y="2132856"/>
            <a:ext cx="7128792" cy="1440160"/>
          </a:xfrm>
          <a:prstGeom prst="rect">
            <a:avLst/>
          </a:prstGeom>
          <a:noFill/>
          <a:ln w="9525">
            <a:noFill/>
            <a:miter lim="800000"/>
            <a:headEnd/>
            <a:tailEnd/>
          </a:ln>
        </p:spPr>
      </p:pic>
      <p:pic>
        <p:nvPicPr>
          <p:cNvPr id="4" name="صورة 10" descr="C:\Users\alisraa\Desktop\for print\strip 2.2.PNG"/>
          <p:cNvPicPr/>
          <p:nvPr/>
        </p:nvPicPr>
        <p:blipFill>
          <a:blip r:embed="rId3" cstate="print"/>
          <a:srcRect/>
          <a:stretch>
            <a:fillRect/>
          </a:stretch>
        </p:blipFill>
        <p:spPr bwMode="auto">
          <a:xfrm>
            <a:off x="1403648" y="3429000"/>
            <a:ext cx="7128792" cy="1702661"/>
          </a:xfrm>
          <a:prstGeom prst="rect">
            <a:avLst/>
          </a:prstGeom>
          <a:noFill/>
          <a:ln w="9525">
            <a:noFill/>
            <a:miter lim="800000"/>
            <a:headEnd/>
            <a:tailEnd/>
          </a:ln>
        </p:spPr>
      </p:pic>
      <p:pic>
        <p:nvPicPr>
          <p:cNvPr id="5" name="صورة 11" descr="C:\Users\alisraa\Desktop\for print\strip 2.2.2.PNG"/>
          <p:cNvPicPr/>
          <p:nvPr/>
        </p:nvPicPr>
        <p:blipFill>
          <a:blip r:embed="rId4" cstate="print"/>
          <a:srcRect/>
          <a:stretch>
            <a:fillRect/>
          </a:stretch>
        </p:blipFill>
        <p:spPr bwMode="auto">
          <a:xfrm>
            <a:off x="1331640" y="5013176"/>
            <a:ext cx="7344816" cy="15930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24744"/>
            <a:ext cx="8367464" cy="722344"/>
          </a:xfrm>
        </p:spPr>
        <p:txBody>
          <a:bodyPr>
            <a:normAutofit fontScale="90000"/>
          </a:bodyPr>
          <a:lstStyle/>
          <a:p>
            <a:r>
              <a:rPr lang="en-US" dirty="0" smtClean="0"/>
              <a:t>Frame C :</a:t>
            </a:r>
            <a:endParaRPr lang="en-US" dirty="0"/>
          </a:p>
        </p:txBody>
      </p:sp>
      <p:pic>
        <p:nvPicPr>
          <p:cNvPr id="3" name="صورة 13" descr="C:\Users\alisraa\Desktop\for print\frame c.PNG"/>
          <p:cNvPicPr/>
          <p:nvPr/>
        </p:nvPicPr>
        <p:blipFill>
          <a:blip r:embed="rId2" cstate="print"/>
          <a:srcRect/>
          <a:stretch>
            <a:fillRect/>
          </a:stretch>
        </p:blipFill>
        <p:spPr bwMode="auto">
          <a:xfrm>
            <a:off x="2555776" y="2089170"/>
            <a:ext cx="4392488" cy="43641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2624"/>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908720"/>
            <a:ext cx="8229600" cy="5415880"/>
          </a:xfrm>
        </p:spPr>
        <p:txBody>
          <a:bodyPr/>
          <a:lstStyle/>
          <a:p>
            <a:pPr marL="0" indent="0" algn="l" rtl="0">
              <a:buNone/>
            </a:pPr>
            <a:endParaRPr lang="en-US" dirty="0"/>
          </a:p>
        </p:txBody>
      </p:sp>
      <p:pic>
        <p:nvPicPr>
          <p:cNvPr id="11266" name="Picture 2" descr="C:\Users\NOTEARS\Desktop\Capture.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847260"/>
            <a:ext cx="8064896" cy="560940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829524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19256" cy="866360"/>
          </a:xfrm>
        </p:spPr>
        <p:txBody>
          <a:bodyPr>
            <a:normAutofit fontScale="90000"/>
          </a:bodyPr>
          <a:lstStyle/>
          <a:p>
            <a:r>
              <a:rPr lang="en-US" dirty="0" smtClean="0"/>
              <a:t/>
            </a:r>
            <a:br>
              <a:rPr lang="en-US" dirty="0" smtClean="0"/>
            </a:br>
            <a:r>
              <a:rPr lang="en-US" dirty="0" smtClean="0"/>
              <a:t> Frame D :</a:t>
            </a:r>
            <a:endParaRPr lang="en-US" dirty="0"/>
          </a:p>
        </p:txBody>
      </p:sp>
      <p:sp>
        <p:nvSpPr>
          <p:cNvPr id="3" name="Content Placeholder 2"/>
          <p:cNvSpPr>
            <a:spLocks noGrp="1"/>
          </p:cNvSpPr>
          <p:nvPr>
            <p:ph idx="1"/>
          </p:nvPr>
        </p:nvSpPr>
        <p:spPr/>
        <p:txBody>
          <a:bodyPr/>
          <a:lstStyle/>
          <a:p>
            <a:endParaRPr lang="en-US"/>
          </a:p>
        </p:txBody>
      </p:sp>
      <p:pic>
        <p:nvPicPr>
          <p:cNvPr id="4" name="صورة 17" descr="C:\Users\alisraa\Desktop\for print\frame d.PNG"/>
          <p:cNvPicPr/>
          <p:nvPr/>
        </p:nvPicPr>
        <p:blipFill>
          <a:blip r:embed="rId2" cstate="print"/>
          <a:srcRect/>
          <a:stretch>
            <a:fillRect/>
          </a:stretch>
        </p:blipFill>
        <p:spPr bwMode="auto">
          <a:xfrm>
            <a:off x="1835696" y="1988840"/>
            <a:ext cx="4608512" cy="42484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normAutofit/>
          </a:bodyPr>
          <a:lstStyle/>
          <a:p>
            <a:r>
              <a:rPr lang="en-US" sz="3200" dirty="0"/>
              <a:t>General </a:t>
            </a:r>
            <a:r>
              <a:rPr lang="en-US" sz="3200" dirty="0" smtClean="0"/>
              <a:t>introduction, cont.</a:t>
            </a:r>
            <a:endParaRPr lang="en-US" sz="3200" dirty="0"/>
          </a:p>
        </p:txBody>
      </p:sp>
      <p:sp>
        <p:nvSpPr>
          <p:cNvPr id="3" name="Content Placeholder 2"/>
          <p:cNvSpPr>
            <a:spLocks noGrp="1"/>
          </p:cNvSpPr>
          <p:nvPr>
            <p:ph idx="1"/>
          </p:nvPr>
        </p:nvSpPr>
        <p:spPr>
          <a:xfrm>
            <a:off x="457200" y="1700808"/>
            <a:ext cx="8229600" cy="4623792"/>
          </a:xfrm>
        </p:spPr>
        <p:txBody>
          <a:bodyPr>
            <a:normAutofit fontScale="92500" lnSpcReduction="10000"/>
          </a:bodyPr>
          <a:lstStyle/>
          <a:p>
            <a:pPr algn="l" rtl="0"/>
            <a:r>
              <a:rPr lang="en-US" dirty="0"/>
              <a:t> </a:t>
            </a:r>
            <a:r>
              <a:rPr lang="en-US" dirty="0">
                <a:latin typeface="Times New Roman" pitchFamily="18" charset="0"/>
                <a:cs typeface="Times New Roman" pitchFamily="18" charset="0"/>
              </a:rPr>
              <a:t>In this project we </a:t>
            </a:r>
            <a:r>
              <a:rPr lang="en-US" dirty="0" smtClean="0">
                <a:latin typeface="Times New Roman" pitchFamily="18" charset="0"/>
                <a:cs typeface="Times New Roman" pitchFamily="18" charset="0"/>
              </a:rPr>
              <a:t>study </a:t>
            </a:r>
            <a:r>
              <a:rPr lang="en-US" dirty="0">
                <a:latin typeface="Times New Roman" pitchFamily="18" charset="0"/>
                <a:cs typeface="Times New Roman" pitchFamily="18" charset="0"/>
              </a:rPr>
              <a:t>the building from mainly </a:t>
            </a:r>
            <a:r>
              <a:rPr lang="en-US" dirty="0" smtClean="0">
                <a:latin typeface="Times New Roman" pitchFamily="18" charset="0"/>
                <a:cs typeface="Times New Roman" pitchFamily="18" charset="0"/>
              </a:rPr>
              <a:t>structural</a:t>
            </a:r>
            <a:r>
              <a:rPr lang="en-US" dirty="0">
                <a:latin typeface="Times New Roman" pitchFamily="18" charset="0"/>
                <a:cs typeface="Times New Roman" pitchFamily="18" charset="0"/>
              </a:rPr>
              <a:t>, architectural </a:t>
            </a:r>
            <a:r>
              <a:rPr lang="en-US" dirty="0" smtClean="0">
                <a:latin typeface="Times New Roman" pitchFamily="18" charset="0"/>
                <a:cs typeface="Times New Roman" pitchFamily="18" charset="0"/>
              </a:rPr>
              <a:t>points </a:t>
            </a:r>
            <a:r>
              <a:rPr lang="en-US" dirty="0">
                <a:latin typeface="Times New Roman" pitchFamily="18" charset="0"/>
                <a:cs typeface="Times New Roman" pitchFamily="18" charset="0"/>
              </a:rPr>
              <a:t>of </a:t>
            </a:r>
            <a:r>
              <a:rPr lang="en-US" dirty="0" smtClean="0">
                <a:latin typeface="Times New Roman" pitchFamily="18" charset="0"/>
                <a:cs typeface="Times New Roman" pitchFamily="18" charset="0"/>
              </a:rPr>
              <a:t>view.</a:t>
            </a:r>
          </a:p>
          <a:p>
            <a:pPr algn="l" rtl="0"/>
            <a:endParaRPr lang="en-US" dirty="0" smtClean="0">
              <a:latin typeface="Times New Roman" pitchFamily="18" charset="0"/>
              <a:cs typeface="Times New Roman" pitchFamily="18" charset="0"/>
            </a:endParaRPr>
          </a:p>
          <a:p>
            <a:pPr algn="l" rtl="0"/>
            <a:r>
              <a:rPr lang="en-US" sz="2000" dirty="0" smtClean="0"/>
              <a:t>The structural design of the project will consist of  </a:t>
            </a:r>
            <a:r>
              <a:rPr lang="en-US" sz="2000" dirty="0" smtClean="0">
                <a:latin typeface="+mj-lt"/>
              </a:rPr>
              <a:t>3 </a:t>
            </a:r>
            <a:r>
              <a:rPr lang="en-US" sz="2000" dirty="0" smtClean="0"/>
              <a:t>parts:</a:t>
            </a:r>
          </a:p>
          <a:p>
            <a:pPr algn="l" rtl="0">
              <a:buNone/>
            </a:pPr>
            <a:endParaRPr lang="en-US" sz="1200" dirty="0">
              <a:latin typeface="Times New Roman" pitchFamily="18" charset="0"/>
              <a:cs typeface="Times New Roman" pitchFamily="18" charset="0"/>
            </a:endParaRPr>
          </a:p>
          <a:p>
            <a:pPr algn="l" rtl="0">
              <a:buFontTx/>
              <a:buChar char="-"/>
            </a:pPr>
            <a:r>
              <a:rPr lang="en-US" dirty="0" smtClean="0"/>
              <a:t>Static Design</a:t>
            </a:r>
          </a:p>
          <a:p>
            <a:pPr marL="365760" lvl="1" indent="0" algn="l" rtl="0">
              <a:buNone/>
            </a:pPr>
            <a:r>
              <a:rPr lang="en-US" sz="2200" dirty="0" smtClean="0"/>
              <a:t> Analysis of the structural elements under gravity loads </a:t>
            </a:r>
          </a:p>
          <a:p>
            <a:pPr marL="365760" lvl="1" indent="0" algn="l" rtl="0">
              <a:buNone/>
            </a:pPr>
            <a:endParaRPr lang="en-US" sz="1400" dirty="0" smtClean="0"/>
          </a:p>
          <a:p>
            <a:pPr algn="l" rtl="0">
              <a:buFontTx/>
              <a:buChar char="-"/>
            </a:pPr>
            <a:r>
              <a:rPr lang="en-US" dirty="0" smtClean="0"/>
              <a:t>Dynamic Design</a:t>
            </a:r>
          </a:p>
          <a:p>
            <a:pPr marL="365760" lvl="1" indent="0" algn="l" rtl="0">
              <a:buNone/>
            </a:pPr>
            <a:r>
              <a:rPr lang="en-US" sz="2200" dirty="0"/>
              <a:t>analysis </a:t>
            </a:r>
            <a:r>
              <a:rPr lang="en-US" sz="2200" dirty="0" smtClean="0"/>
              <a:t> of </a:t>
            </a:r>
            <a:r>
              <a:rPr lang="en-US" sz="2200" dirty="0"/>
              <a:t>the </a:t>
            </a:r>
            <a:r>
              <a:rPr lang="en-US" sz="2200" dirty="0" smtClean="0"/>
              <a:t>structural elements  </a:t>
            </a:r>
            <a:r>
              <a:rPr lang="en-US" sz="2200" dirty="0"/>
              <a:t>under dynamic </a:t>
            </a:r>
            <a:r>
              <a:rPr lang="en-US" sz="2200" dirty="0" smtClean="0"/>
              <a:t>loads</a:t>
            </a:r>
          </a:p>
          <a:p>
            <a:pPr marL="365760" lvl="1" indent="0" algn="l" rtl="0">
              <a:buNone/>
            </a:pPr>
            <a:endParaRPr lang="en-US" sz="1400" dirty="0" smtClean="0"/>
          </a:p>
          <a:p>
            <a:pPr algn="l" rtl="0">
              <a:buFontTx/>
              <a:buChar char="-"/>
            </a:pPr>
            <a:r>
              <a:rPr lang="en-US" dirty="0" smtClean="0"/>
              <a:t>Structural Modeling</a:t>
            </a:r>
          </a:p>
          <a:p>
            <a:pPr algn="l" rtl="0">
              <a:buFontTx/>
              <a:buChar char="-"/>
            </a:pPr>
            <a:r>
              <a:rPr lang="en-US" sz="2200" dirty="0" smtClean="0"/>
              <a:t>the process at which the physical structure is represented by mathematical model </a:t>
            </a:r>
          </a:p>
          <a:p>
            <a:pPr marL="0" indent="0" algn="l" rtl="0">
              <a:buNone/>
            </a:pPr>
            <a:endParaRPr lang="en-US" dirty="0" smtClean="0"/>
          </a:p>
          <a:p>
            <a:pPr algn="l" rtl="0">
              <a:buFontTx/>
              <a:buChar char="-"/>
            </a:pP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صورة 18" descr="C:\Users\alisraa\Desktop\for print\strip d.PNG"/>
          <p:cNvPicPr>
            <a:picLocks noGrp="1"/>
          </p:cNvPicPr>
          <p:nvPr>
            <p:ph idx="1"/>
          </p:nvPr>
        </p:nvPicPr>
        <p:blipFill>
          <a:blip r:embed="rId2" cstate="print"/>
          <a:srcRect/>
          <a:stretch>
            <a:fillRect/>
          </a:stretch>
        </p:blipFill>
        <p:spPr bwMode="auto">
          <a:xfrm>
            <a:off x="323528" y="1844824"/>
            <a:ext cx="8820472" cy="1800225"/>
          </a:xfrm>
          <a:prstGeom prst="rect">
            <a:avLst/>
          </a:prstGeom>
          <a:noFill/>
          <a:ln w="9525">
            <a:noFill/>
            <a:miter lim="800000"/>
            <a:headEnd/>
            <a:tailEnd/>
          </a:ln>
        </p:spPr>
      </p:pic>
      <p:pic>
        <p:nvPicPr>
          <p:cNvPr id="5" name="صورة 19" descr="C:\Users\alisraa\Desktop\for print\strip d.1.PNG"/>
          <p:cNvPicPr/>
          <p:nvPr/>
        </p:nvPicPr>
        <p:blipFill>
          <a:blip r:embed="rId3" cstate="print"/>
          <a:srcRect/>
          <a:stretch>
            <a:fillRect/>
          </a:stretch>
        </p:blipFill>
        <p:spPr bwMode="auto">
          <a:xfrm>
            <a:off x="2051720" y="3501008"/>
            <a:ext cx="6696744" cy="1872208"/>
          </a:xfrm>
          <a:prstGeom prst="rect">
            <a:avLst/>
          </a:prstGeom>
          <a:noFill/>
          <a:ln w="9525">
            <a:noFill/>
            <a:miter lim="800000"/>
            <a:headEnd/>
            <a:tailEnd/>
          </a:ln>
        </p:spPr>
      </p:pic>
      <p:pic>
        <p:nvPicPr>
          <p:cNvPr id="6" name="صورة 20" descr="C:\Users\alisraa\Desktop\for print\strip d.1.1.PNG"/>
          <p:cNvPicPr/>
          <p:nvPr/>
        </p:nvPicPr>
        <p:blipFill>
          <a:blip r:embed="rId4" cstate="print"/>
          <a:srcRect/>
          <a:stretch>
            <a:fillRect/>
          </a:stretch>
        </p:blipFill>
        <p:spPr bwMode="auto">
          <a:xfrm>
            <a:off x="1907704" y="5373216"/>
            <a:ext cx="6552728" cy="14847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1204170"/>
          </a:xfrm>
        </p:spPr>
        <p:txBody>
          <a:bodyPr/>
          <a:lstStyle/>
          <a:p>
            <a:pPr algn="ctr"/>
            <a:r>
              <a:rPr lang="en-US" dirty="0" smtClean="0"/>
              <a:t>Layout of beams</a:t>
            </a:r>
            <a:endParaRPr lang="ar-SA" dirty="0"/>
          </a:p>
        </p:txBody>
      </p:sp>
      <p:pic>
        <p:nvPicPr>
          <p:cNvPr id="4" name="Content Placeholder 3" descr="C:\Documents and Settings\student\Desktop\b.PNG"/>
          <p:cNvPicPr>
            <a:picLocks noGrp="1"/>
          </p:cNvPicPr>
          <p:nvPr>
            <p:ph idx="1"/>
          </p:nvPr>
        </p:nvPicPr>
        <p:blipFill>
          <a:blip r:embed="rId2" cstate="print"/>
          <a:srcRect/>
          <a:stretch>
            <a:fillRect/>
          </a:stretch>
        </p:blipFill>
        <p:spPr bwMode="auto">
          <a:xfrm>
            <a:off x="1428728" y="1857364"/>
            <a:ext cx="6500858" cy="4357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58369"/>
            <a:ext cx="8229600" cy="45719"/>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4704"/>
            <a:ext cx="8229600" cy="5559896"/>
          </a:xfrm>
        </p:spPr>
        <p:txBody>
          <a:bodyPr/>
          <a:lstStyle/>
          <a:p>
            <a:pPr algn="l" rtl="0"/>
            <a:r>
              <a:rPr lang="en-US" dirty="0" smtClean="0"/>
              <a:t>For Beams:</a:t>
            </a:r>
          </a:p>
          <a:p>
            <a:pPr marL="365760" lvl="1" indent="0" algn="l" rtl="0">
              <a:buNone/>
            </a:pPr>
            <a:r>
              <a:rPr lang="en-US" dirty="0"/>
              <a:t>Beams are the structural elements that transmit the tributary loads from floor slabs to vertical supporting columns</a:t>
            </a:r>
            <a:r>
              <a:rPr lang="en-US" dirty="0" smtClean="0"/>
              <a:t>.</a:t>
            </a:r>
          </a:p>
          <a:p>
            <a:pPr marL="365760" lvl="1" indent="0" algn="l" rtl="0">
              <a:buNone/>
            </a:pPr>
            <a:endParaRPr lang="en-US" dirty="0"/>
          </a:p>
          <a:p>
            <a:pPr marL="365760" lvl="1" indent="0" algn="l" rtl="0">
              <a:buNone/>
            </a:pPr>
            <a:endParaRPr lang="en-US" dirty="0" smtClean="0"/>
          </a:p>
          <a:p>
            <a:pPr marL="365760" lvl="1" indent="0" algn="l" rtl="0">
              <a:buNone/>
            </a:pPr>
            <a:endParaRPr lang="en-US" dirty="0"/>
          </a:p>
          <a:p>
            <a:pPr marL="365760" lvl="1" indent="0" algn="l" rtl="0">
              <a:buNone/>
            </a:pPr>
            <a:endParaRPr lang="en-US" dirty="0" smtClean="0"/>
          </a:p>
          <a:p>
            <a:pPr marL="365760" lvl="1" indent="0" algn="l" rtl="0">
              <a:buNone/>
            </a:pPr>
            <a:endParaRPr lang="en-US" dirty="0"/>
          </a:p>
          <a:p>
            <a:pPr marL="365760" lvl="1" indent="0" algn="ctr" rtl="0">
              <a:buNone/>
            </a:pPr>
            <a:r>
              <a:rPr lang="en-US" dirty="0" smtClean="0">
                <a:latin typeface="Times New Roman" pitchFamily="18" charset="0"/>
                <a:cs typeface="Times New Roman" pitchFamily="18" charset="0"/>
              </a:rPr>
              <a:t>Beam 3 moment</a:t>
            </a:r>
          </a:p>
          <a:p>
            <a:pPr marL="365760" lvl="1" indent="0" algn="l" rtl="0">
              <a:buNone/>
            </a:pPr>
            <a:endParaRPr lang="en-US" sz="2800" dirty="0"/>
          </a:p>
        </p:txBody>
      </p:sp>
      <p:pic>
        <p:nvPicPr>
          <p:cNvPr id="1026" name="Picture 2" descr="C:\Users\PSD\Desktop\مجلد جديد ‫(5)‬\for print\b3.PNG"/>
          <p:cNvPicPr>
            <a:picLocks noChangeAspect="1" noChangeArrowheads="1"/>
          </p:cNvPicPr>
          <p:nvPr/>
        </p:nvPicPr>
        <p:blipFill>
          <a:blip r:embed="rId2" cstate="print"/>
          <a:srcRect/>
          <a:stretch>
            <a:fillRect/>
          </a:stretch>
        </p:blipFill>
        <p:spPr bwMode="auto">
          <a:xfrm>
            <a:off x="0" y="2347913"/>
            <a:ext cx="9144000" cy="2162175"/>
          </a:xfrm>
          <a:prstGeom prst="rect">
            <a:avLst/>
          </a:prstGeom>
          <a:noFill/>
        </p:spPr>
      </p:pic>
    </p:spTree>
    <p:extLst>
      <p:ext uri="{BB962C8B-B14F-4D97-AF65-F5344CB8AC3E}">
        <p14:creationId xmlns:p14="http://schemas.microsoft.com/office/powerpoint/2010/main" xmlns="" val="3433022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r>
              <a:rPr lang="en-US" sz="4000" dirty="0" smtClean="0">
                <a:solidFill>
                  <a:schemeClr val="tx1"/>
                </a:solidFill>
              </a:rPr>
              <a:t>Design of Beams:</a:t>
            </a:r>
            <a:endParaRPr lang="en-US" sz="40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524307081"/>
              </p:ext>
            </p:extLst>
          </p:nvPr>
        </p:nvGraphicFramePr>
        <p:xfrm>
          <a:off x="1907704" y="1124744"/>
          <a:ext cx="5633558" cy="5200091"/>
        </p:xfrm>
        <a:graphic>
          <a:graphicData uri="http://schemas.openxmlformats.org/drawingml/2006/table">
            <a:tbl>
              <a:tblPr rtl="1" firstRow="1" firstCol="1" bandRow="1">
                <a:tableStyleId>{5C22544A-7EE6-4342-B048-85BDC9FD1C3A}</a:tableStyleId>
              </a:tblPr>
              <a:tblGrid>
                <a:gridCol w="938926"/>
                <a:gridCol w="789243"/>
                <a:gridCol w="966141"/>
                <a:gridCol w="734812"/>
                <a:gridCol w="734812"/>
                <a:gridCol w="734812"/>
                <a:gridCol w="734812"/>
              </a:tblGrid>
              <a:tr h="399990">
                <a:tc>
                  <a:txBody>
                    <a:bodyPr/>
                    <a:lstStyle/>
                    <a:p>
                      <a:pPr algn="ctr" rtl="1">
                        <a:lnSpc>
                          <a:spcPct val="115000"/>
                        </a:lnSpc>
                        <a:spcAft>
                          <a:spcPts val="0"/>
                        </a:spcAft>
                      </a:pPr>
                      <a:r>
                        <a:rPr lang="en-US" sz="1100">
                          <a:effectLst/>
                          <a:latin typeface="Times New Roman" pitchFamily="18" charset="0"/>
                          <a:cs typeface="Times New Roman" pitchFamily="18" charset="0"/>
                        </a:rPr>
                        <a:t>moment sign</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As (mm^2)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steel ratio</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d (mm)</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 (mm)</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Mu (Kn.m)</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Name</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0.00178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64.5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1</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0.00276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99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1739.75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0.00362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387</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beam2</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2940.48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0.00613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639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2500.06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0.00521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548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3</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4238.77</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0.00883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897.6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200239">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1800.29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0.00375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4</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3296.76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0.00687</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711.4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0.00182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5</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dirty="0">
                          <a:effectLst/>
                          <a:latin typeface="Times New Roman" pitchFamily="18" charset="0"/>
                          <a:cs typeface="Times New Roman" pitchFamily="18" charset="0"/>
                        </a:rPr>
                        <a:t>negative</a:t>
                      </a:r>
                      <a:endParaRPr lang="en-US" sz="1000" dirty="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0.00325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116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0.00149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54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6</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0.00225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0.00168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7</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0.00322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115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0.00149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54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8</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0.00202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73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1584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0.00121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132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9</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1584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0.00058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63.9</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2223.46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0.00463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490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10</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4334.00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0.00903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916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2838.13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0.00591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618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11</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2533.66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0.00528</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800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555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a:effectLst/>
                        <a:latin typeface="Times New Roman" pitchFamily="18" charset="0"/>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positive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1274.04</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0.00531</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186</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beam 12</a:t>
                      </a:r>
                      <a:endParaRPr lang="en-US" sz="1000">
                        <a:effectLst/>
                        <a:latin typeface="Times New Roman" pitchFamily="18" charset="0"/>
                        <a:ea typeface="Calibri"/>
                        <a:cs typeface="Times New Roman" pitchFamily="18" charset="0"/>
                      </a:endParaRPr>
                    </a:p>
                  </a:txBody>
                  <a:tcPr marL="64310" marR="64310" marT="0" marB="0" anchor="b"/>
                </a:tc>
              </a:tr>
              <a:tr h="199994">
                <a:tc>
                  <a:txBody>
                    <a:bodyPr/>
                    <a:lstStyle/>
                    <a:p>
                      <a:pPr algn="ctr" rtl="1">
                        <a:lnSpc>
                          <a:spcPct val="115000"/>
                        </a:lnSpc>
                        <a:spcAft>
                          <a:spcPts val="0"/>
                        </a:spcAft>
                      </a:pPr>
                      <a:r>
                        <a:rPr lang="en-US" sz="1100">
                          <a:effectLst/>
                          <a:latin typeface="Times New Roman" pitchFamily="18" charset="0"/>
                          <a:cs typeface="Times New Roman" pitchFamily="18" charset="0"/>
                        </a:rPr>
                        <a:t>negative</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2479.92</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0.01033</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400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600</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spcAft>
                          <a:spcPts val="0"/>
                        </a:spcAft>
                      </a:pPr>
                      <a:r>
                        <a:rPr lang="en-US" sz="1100">
                          <a:effectLst/>
                          <a:latin typeface="Times New Roman" pitchFamily="18" charset="0"/>
                          <a:cs typeface="Times New Roman" pitchFamily="18" charset="0"/>
                        </a:rPr>
                        <a:t>345</a:t>
                      </a:r>
                      <a:endParaRPr lang="en-US" sz="1000">
                        <a:effectLst/>
                        <a:latin typeface="Times New Roman" pitchFamily="18" charset="0"/>
                        <a:ea typeface="Calibri"/>
                        <a:cs typeface="Times New Roman" pitchFamily="18" charset="0"/>
                      </a:endParaRPr>
                    </a:p>
                  </a:txBody>
                  <a:tcPr marL="64310" marR="64310" marT="0" marB="0" anchor="b"/>
                </a:tc>
                <a:tc>
                  <a:txBody>
                    <a:bodyPr/>
                    <a:lstStyle/>
                    <a:p>
                      <a:pPr algn="ctr" rtl="1">
                        <a:lnSpc>
                          <a:spcPct val="115000"/>
                        </a:lnSpc>
                      </a:pPr>
                      <a:endParaRPr lang="en-US" sz="1000" dirty="0">
                        <a:effectLst/>
                        <a:latin typeface="Times New Roman" pitchFamily="18" charset="0"/>
                        <a:cs typeface="Times New Roman" pitchFamily="18" charset="0"/>
                      </a:endParaRPr>
                    </a:p>
                  </a:txBody>
                  <a:tcPr marL="64310" marR="64310" marT="0" marB="0" anchor="b"/>
                </a:tc>
              </a:tr>
            </a:tbl>
          </a:graphicData>
        </a:graphic>
      </p:graphicFrame>
    </p:spTree>
    <p:extLst>
      <p:ext uri="{BB962C8B-B14F-4D97-AF65-F5344CB8AC3E}">
        <p14:creationId xmlns:p14="http://schemas.microsoft.com/office/powerpoint/2010/main" xmlns="" val="20332883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beams for shear:</a:t>
            </a:r>
            <a:endParaRPr lang="en-US" dirty="0"/>
          </a:p>
        </p:txBody>
      </p:sp>
      <p:sp>
        <p:nvSpPr>
          <p:cNvPr id="3" name="Content Placeholder 2"/>
          <p:cNvSpPr>
            <a:spLocks noGrp="1"/>
          </p:cNvSpPr>
          <p:nvPr>
            <p:ph idx="1"/>
          </p:nvPr>
        </p:nvSpPr>
        <p:spPr/>
        <p:txBody>
          <a:bodyPr>
            <a:normAutofit fontScale="85000" lnSpcReduction="20000"/>
          </a:bodyPr>
          <a:lstStyle/>
          <a:p>
            <a:pPr algn="l">
              <a:buNone/>
            </a:pPr>
            <a:r>
              <a:rPr lang="en-US" dirty="0" smtClean="0"/>
              <a:t>The value of Vu for each beam are taken from </a:t>
            </a:r>
            <a:r>
              <a:rPr lang="en-US" dirty="0" err="1" smtClean="0"/>
              <a:t>SAPas</a:t>
            </a:r>
            <a:r>
              <a:rPr lang="en-US" dirty="0" smtClean="0"/>
              <a:t> follow:</a:t>
            </a:r>
          </a:p>
          <a:p>
            <a:pPr algn="l">
              <a:buNone/>
            </a:pPr>
            <a:r>
              <a:rPr lang="en-US" dirty="0" smtClean="0"/>
              <a:t>For external beam,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=127 </a:t>
            </a:r>
            <a:r>
              <a:rPr lang="en-US" dirty="0" err="1" smtClean="0">
                <a:latin typeface="Calibri" pitchFamily="34" charset="0"/>
              </a:rPr>
              <a:t>kN</a:t>
            </a:r>
            <a:endParaRPr lang="en-US" dirty="0" smtClean="0">
              <a:latin typeface="Calibri" pitchFamily="34" charset="0"/>
            </a:endParaRPr>
          </a:p>
          <a:p>
            <a:pPr algn="l">
              <a:buNone/>
            </a:pPr>
            <a:r>
              <a:rPr lang="en-US" dirty="0" smtClean="0">
                <a:latin typeface="Calibri" pitchFamily="34" charset="0"/>
              </a:rPr>
              <a:t>For internal beam ,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smtClean="0">
                <a:latin typeface="Calibri" pitchFamily="34" charset="0"/>
              </a:rPr>
              <a:t>KN</a:t>
            </a:r>
            <a:endParaRPr lang="en-US" dirty="0" smtClean="0"/>
          </a:p>
          <a:p>
            <a:pPr algn="l">
              <a:buNone/>
            </a:pPr>
            <a:r>
              <a:rPr lang="en-US" dirty="0" smtClean="0"/>
              <a:t>Beam 1:</a:t>
            </a:r>
          </a:p>
          <a:p>
            <a:pPr algn="l">
              <a:buNone/>
            </a:pPr>
            <a:r>
              <a:rPr lang="en-US" dirty="0" smtClean="0"/>
              <a:t>Vu =</a:t>
            </a:r>
            <a:r>
              <a:rPr lang="en-US" dirty="0" smtClean="0">
                <a:latin typeface="Calibri" pitchFamily="34" charset="0"/>
              </a:rPr>
              <a:t>54.2 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=127 </a:t>
            </a:r>
            <a:r>
              <a:rPr lang="en-US" dirty="0" err="1" smtClean="0">
                <a:latin typeface="Calibri" pitchFamily="34" charset="0"/>
              </a:rPr>
              <a:t>kN</a:t>
            </a:r>
            <a:endParaRPr lang="en-US" dirty="0" smtClean="0"/>
          </a:p>
          <a:p>
            <a:pPr algn="l">
              <a:buNone/>
            </a:pPr>
            <a:r>
              <a:rPr lang="en-US" dirty="0" smtClean="0"/>
              <a:t>No need for shear </a:t>
            </a:r>
            <a:r>
              <a:rPr lang="en-US" dirty="0" smtClean="0"/>
              <a:t>reinforcement</a:t>
            </a:r>
            <a:endParaRPr lang="en-US" dirty="0" smtClean="0"/>
          </a:p>
          <a:p>
            <a:pPr algn="l">
              <a:buNone/>
            </a:pPr>
            <a:r>
              <a:rPr lang="en-US" dirty="0" smtClean="0"/>
              <a:t>Beam 2:</a:t>
            </a:r>
          </a:p>
          <a:p>
            <a:pPr algn="l">
              <a:buNone/>
            </a:pPr>
            <a:r>
              <a:rPr lang="en-US" dirty="0" smtClean="0"/>
              <a:t>Vu =</a:t>
            </a:r>
            <a:r>
              <a:rPr lang="en-US" dirty="0" smtClean="0">
                <a:latin typeface="+mj-lt"/>
              </a:rPr>
              <a:t>390</a:t>
            </a:r>
            <a:r>
              <a:rPr lang="en-US" dirty="0" smtClean="0"/>
              <a:t> </a:t>
            </a:r>
            <a:r>
              <a:rPr lang="en-US" dirty="0" smtClean="0">
                <a:latin typeface="Calibri" pitchFamily="34" charset="0"/>
              </a:rPr>
              <a:t> 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err="1" smtClean="0">
                <a:latin typeface="Calibri" pitchFamily="34" charset="0"/>
              </a:rPr>
              <a:t>Kn</a:t>
            </a:r>
            <a:endParaRPr lang="en-US" dirty="0" smtClean="0">
              <a:latin typeface="Calibri" pitchFamily="34" charset="0"/>
            </a:endParaRPr>
          </a:p>
          <a:p>
            <a:pPr algn="l">
              <a:buNone/>
            </a:pPr>
            <a:r>
              <a:rPr lang="en-US" dirty="0" smtClean="0">
                <a:latin typeface="Calibri" pitchFamily="34" charset="0"/>
              </a:rPr>
              <a:t>Need for shear </a:t>
            </a:r>
            <a:r>
              <a:rPr lang="en-US" dirty="0" smtClean="0"/>
              <a:t>reinforcement</a:t>
            </a:r>
            <a:endParaRPr lang="en-US" dirty="0" smtClean="0">
              <a:latin typeface="Calibri" pitchFamily="34" charset="0"/>
            </a:endParaRPr>
          </a:p>
          <a:p>
            <a:pPr algn="l">
              <a:buNone/>
            </a:pPr>
            <a:r>
              <a:rPr lang="en-US" dirty="0" smtClean="0">
                <a:latin typeface="Calibri" pitchFamily="34" charset="0"/>
              </a:rPr>
              <a:t>Beam 3:</a:t>
            </a:r>
          </a:p>
          <a:p>
            <a:pPr algn="l">
              <a:buNone/>
            </a:pPr>
            <a:r>
              <a:rPr lang="en-US" dirty="0" smtClean="0">
                <a:latin typeface="Calibri" pitchFamily="34" charset="0"/>
              </a:rPr>
              <a:t> </a:t>
            </a:r>
            <a:r>
              <a:rPr lang="en-US" dirty="0" smtClean="0"/>
              <a:t>Vu =</a:t>
            </a:r>
            <a:r>
              <a:rPr lang="en-US" dirty="0" smtClean="0">
                <a:latin typeface="+mj-lt"/>
              </a:rPr>
              <a:t>546</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err="1" smtClean="0">
                <a:latin typeface="Calibri" pitchFamily="34" charset="0"/>
              </a:rPr>
              <a:t>Kn</a:t>
            </a:r>
            <a:endParaRPr lang="en-US" dirty="0" smtClean="0">
              <a:latin typeface="Calibri" pitchFamily="34" charset="0"/>
            </a:endParaRPr>
          </a:p>
          <a:p>
            <a:pPr algn="l">
              <a:buNone/>
            </a:pPr>
            <a:r>
              <a:rPr lang="en-US" dirty="0" smtClean="0">
                <a:latin typeface="Calibri" pitchFamily="34" charset="0"/>
              </a:rPr>
              <a:t>Need for shear </a:t>
            </a:r>
            <a:r>
              <a:rPr lang="en-US" dirty="0" smtClean="0"/>
              <a:t>reinforcement</a:t>
            </a:r>
            <a:endParaRPr lang="en-US" dirty="0" smtClean="0">
              <a:latin typeface="Calibri" pitchFamily="34" charset="0"/>
            </a:endParaRPr>
          </a:p>
          <a:p>
            <a:pPr algn="l">
              <a:buNone/>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l">
              <a:buNone/>
            </a:pPr>
            <a:r>
              <a:rPr lang="en-US" dirty="0" smtClean="0"/>
              <a:t>Beam 4:</a:t>
            </a:r>
          </a:p>
          <a:p>
            <a:pPr algn="l">
              <a:buNone/>
            </a:pPr>
            <a:r>
              <a:rPr lang="en-US" dirty="0" smtClean="0"/>
              <a:t>Vu =</a:t>
            </a:r>
            <a:r>
              <a:rPr lang="en-US" dirty="0" smtClean="0">
                <a:latin typeface="+mj-lt"/>
              </a:rPr>
              <a:t>421</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err="1" smtClean="0">
                <a:latin typeface="Calibri" pitchFamily="34" charset="0"/>
              </a:rPr>
              <a:t>Kn</a:t>
            </a:r>
            <a:endParaRPr lang="en-US" dirty="0" smtClean="0">
              <a:latin typeface="Calibri" pitchFamily="34" charset="0"/>
            </a:endParaRPr>
          </a:p>
          <a:p>
            <a:pPr algn="l">
              <a:buNone/>
            </a:pPr>
            <a:r>
              <a:rPr lang="en-US" dirty="0" smtClean="0"/>
              <a:t> Need for shear </a:t>
            </a:r>
            <a:r>
              <a:rPr lang="en-US" dirty="0" smtClean="0"/>
              <a:t>reinforcement</a:t>
            </a:r>
            <a:endParaRPr lang="en-US" dirty="0" smtClean="0"/>
          </a:p>
          <a:p>
            <a:pPr algn="l">
              <a:buNone/>
            </a:pPr>
            <a:r>
              <a:rPr lang="en-US" dirty="0" smtClean="0"/>
              <a:t>Beam 5:</a:t>
            </a:r>
          </a:p>
          <a:p>
            <a:pPr algn="l">
              <a:buNone/>
            </a:pPr>
            <a:r>
              <a:rPr lang="en-US" dirty="0" smtClean="0"/>
              <a:t>Vu =</a:t>
            </a:r>
            <a:r>
              <a:rPr lang="en-US" dirty="0" smtClean="0">
                <a:latin typeface="+mj-lt"/>
              </a:rPr>
              <a:t>85</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a:t>
            </a:r>
            <a:r>
              <a:rPr lang="en-US" dirty="0" smtClean="0">
                <a:latin typeface="Calibri" pitchFamily="34" charset="0"/>
              </a:rPr>
              <a:t>127 </a:t>
            </a:r>
            <a:r>
              <a:rPr lang="en-US" dirty="0" err="1" smtClean="0">
                <a:latin typeface="Calibri" pitchFamily="34" charset="0"/>
              </a:rPr>
              <a:t>Kn</a:t>
            </a:r>
            <a:endParaRPr lang="en-US" dirty="0" smtClean="0">
              <a:latin typeface="Calibri" pitchFamily="34" charset="0"/>
            </a:endParaRPr>
          </a:p>
          <a:p>
            <a:pPr algn="l">
              <a:buNone/>
            </a:pPr>
            <a:r>
              <a:rPr lang="en-US" dirty="0" smtClean="0"/>
              <a:t>Need minimum shear reinforcement </a:t>
            </a:r>
          </a:p>
          <a:p>
            <a:pPr algn="l">
              <a:buNone/>
            </a:pPr>
            <a:r>
              <a:rPr lang="en-US" dirty="0" smtClean="0"/>
              <a:t>Beam 6:</a:t>
            </a:r>
          </a:p>
          <a:p>
            <a:pPr algn="l">
              <a:buNone/>
            </a:pPr>
            <a:r>
              <a:rPr lang="en-US" dirty="0" smtClean="0"/>
              <a:t>Vu </a:t>
            </a:r>
            <a:r>
              <a:rPr lang="en-US" dirty="0" smtClean="0"/>
              <a:t>=</a:t>
            </a:r>
            <a:r>
              <a:rPr lang="en-US" dirty="0" smtClean="0">
                <a:latin typeface="+mj-lt"/>
              </a:rPr>
              <a:t>96</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127 </a:t>
            </a:r>
            <a:r>
              <a:rPr lang="en-US" dirty="0" err="1" smtClean="0">
                <a:latin typeface="Calibri" pitchFamily="34" charset="0"/>
              </a:rPr>
              <a:t>Kn</a:t>
            </a:r>
            <a:endParaRPr lang="en-US" dirty="0" smtClean="0">
              <a:latin typeface="Calibri" pitchFamily="34" charset="0"/>
            </a:endParaRPr>
          </a:p>
          <a:p>
            <a:pPr algn="l">
              <a:buNone/>
            </a:pPr>
            <a:r>
              <a:rPr lang="en-US" dirty="0" smtClean="0"/>
              <a:t>Need minimum shear reinforcement </a:t>
            </a:r>
            <a:r>
              <a:rPr lang="en-US" dirty="0" smtClean="0"/>
              <a:t> </a:t>
            </a:r>
            <a:endParaRPr lang="en-US" dirty="0" smtClean="0"/>
          </a:p>
          <a:p>
            <a:pPr algn="l">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a:buNone/>
            </a:pPr>
            <a:r>
              <a:rPr lang="en-US" dirty="0" smtClean="0"/>
              <a:t>Beam 7:</a:t>
            </a:r>
          </a:p>
          <a:p>
            <a:pPr algn="l">
              <a:buNone/>
            </a:pPr>
            <a:r>
              <a:rPr lang="en-US" dirty="0" smtClean="0"/>
              <a:t>Vu = </a:t>
            </a:r>
            <a:r>
              <a:rPr lang="en-US" dirty="0" smtClean="0">
                <a:latin typeface="Calibri" pitchFamily="34" charset="0"/>
              </a:rPr>
              <a:t>111</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127 </a:t>
            </a:r>
            <a:r>
              <a:rPr lang="en-US" dirty="0" err="1" smtClean="0">
                <a:latin typeface="Calibri" pitchFamily="34" charset="0"/>
              </a:rPr>
              <a:t>Kn</a:t>
            </a:r>
            <a:r>
              <a:rPr lang="en-US" dirty="0" smtClean="0">
                <a:latin typeface="Calibri" pitchFamily="34" charset="0"/>
              </a:rPr>
              <a:t> </a:t>
            </a:r>
          </a:p>
          <a:p>
            <a:pPr algn="l">
              <a:buNone/>
            </a:pPr>
            <a:r>
              <a:rPr lang="en-US" dirty="0" smtClean="0">
                <a:latin typeface="Calibri" pitchFamily="34" charset="0"/>
              </a:rPr>
              <a:t>Need minimum shear reinforcement</a:t>
            </a:r>
          </a:p>
          <a:p>
            <a:pPr algn="l">
              <a:buNone/>
            </a:pPr>
            <a:r>
              <a:rPr lang="en-US" dirty="0" smtClean="0">
                <a:latin typeface="Calibri" pitchFamily="34" charset="0"/>
              </a:rPr>
              <a:t>Beam 8:</a:t>
            </a:r>
          </a:p>
          <a:p>
            <a:pPr algn="l">
              <a:buNone/>
            </a:pPr>
            <a:r>
              <a:rPr lang="en-US" dirty="0" smtClean="0"/>
              <a:t>Vu =</a:t>
            </a:r>
            <a:r>
              <a:rPr lang="en-US" dirty="0" smtClean="0">
                <a:latin typeface="+mj-lt"/>
              </a:rPr>
              <a:t>269</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a:t>
            </a:r>
            <a:r>
              <a:rPr lang="en-US" dirty="0" smtClean="0">
                <a:latin typeface="Calibri" pitchFamily="34" charset="0"/>
              </a:rPr>
              <a:t>317 </a:t>
            </a:r>
            <a:r>
              <a:rPr lang="en-US" dirty="0" err="1" smtClean="0">
                <a:latin typeface="Calibri" pitchFamily="34" charset="0"/>
              </a:rPr>
              <a:t>Kn</a:t>
            </a:r>
            <a:r>
              <a:rPr lang="en-US" dirty="0" smtClean="0">
                <a:latin typeface="Calibri" pitchFamily="34" charset="0"/>
              </a:rPr>
              <a:t> </a:t>
            </a:r>
          </a:p>
          <a:p>
            <a:pPr algn="l">
              <a:buNone/>
            </a:pPr>
            <a:r>
              <a:rPr lang="en-US" dirty="0" smtClean="0">
                <a:latin typeface="Calibri" pitchFamily="34" charset="0"/>
              </a:rPr>
              <a:t> Need minimum shear reinforcement </a:t>
            </a:r>
          </a:p>
          <a:p>
            <a:pPr algn="l">
              <a:buNone/>
            </a:pPr>
            <a:r>
              <a:rPr lang="en-US" dirty="0" smtClean="0">
                <a:latin typeface="Calibri" pitchFamily="34" charset="0"/>
              </a:rPr>
              <a:t>Beam9:</a:t>
            </a:r>
          </a:p>
          <a:p>
            <a:pPr algn="l">
              <a:buNone/>
            </a:pPr>
            <a:r>
              <a:rPr lang="en-US" dirty="0" smtClean="0"/>
              <a:t>Vu </a:t>
            </a:r>
            <a:r>
              <a:rPr lang="en-US" dirty="0" smtClean="0"/>
              <a:t>=</a:t>
            </a:r>
            <a:r>
              <a:rPr lang="en-US" dirty="0" smtClean="0">
                <a:latin typeface="+mj-lt"/>
              </a:rPr>
              <a:t>81.3</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a:t>
            </a:r>
            <a:r>
              <a:rPr lang="en-US" dirty="0" smtClean="0">
                <a:latin typeface="Calibri" pitchFamily="34" charset="0"/>
              </a:rPr>
              <a:t>127Kn </a:t>
            </a:r>
            <a:endParaRPr lang="en-US" dirty="0" smtClean="0">
              <a:latin typeface="Calibri" pitchFamily="34" charset="0"/>
            </a:endParaRPr>
          </a:p>
          <a:p>
            <a:pPr algn="l">
              <a:buNone/>
            </a:pPr>
            <a:r>
              <a:rPr lang="en-US" dirty="0" smtClean="0">
                <a:latin typeface="Calibri" pitchFamily="34" charset="0"/>
              </a:rPr>
              <a:t> Need minimum shear reinforcement </a:t>
            </a:r>
          </a:p>
          <a:p>
            <a:pPr algn="l">
              <a:buNone/>
            </a:pPr>
            <a:endParaRPr lang="en-US" dirty="0" smtClean="0">
              <a:latin typeface="Calibri" pitchFamily="34" charset="0"/>
            </a:endParaRPr>
          </a:p>
          <a:p>
            <a:pPr algn="l">
              <a:buNone/>
            </a:pPr>
            <a:endParaRPr lang="en-US" dirty="0" smtClean="0">
              <a:latin typeface="Calibri" pitchFamily="34" charset="0"/>
            </a:endParaRPr>
          </a:p>
          <a:p>
            <a:pPr algn="l">
              <a:buNone/>
            </a:pPr>
            <a:endParaRPr lang="en-US" dirty="0" smtClean="0"/>
          </a:p>
          <a:p>
            <a:pPr algn="l">
              <a:buNone/>
            </a:pP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a:buNone/>
            </a:pPr>
            <a:r>
              <a:rPr lang="en-US" dirty="0" smtClean="0"/>
              <a:t>Beam 10:</a:t>
            </a:r>
          </a:p>
          <a:p>
            <a:pPr algn="l">
              <a:buNone/>
            </a:pPr>
            <a:r>
              <a:rPr lang="en-US" dirty="0" smtClean="0"/>
              <a:t>Vu </a:t>
            </a:r>
            <a:r>
              <a:rPr lang="en-US" dirty="0" smtClean="0"/>
              <a:t>=</a:t>
            </a:r>
            <a:r>
              <a:rPr lang="en-US" dirty="0" smtClean="0">
                <a:latin typeface="+mj-lt"/>
              </a:rPr>
              <a:t>466.8</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err="1" smtClean="0">
                <a:latin typeface="Calibri" pitchFamily="34" charset="0"/>
              </a:rPr>
              <a:t>Kn</a:t>
            </a:r>
            <a:r>
              <a:rPr lang="en-US" dirty="0" smtClean="0">
                <a:latin typeface="Calibri" pitchFamily="34" charset="0"/>
              </a:rPr>
              <a:t> </a:t>
            </a:r>
          </a:p>
          <a:p>
            <a:pPr algn="l">
              <a:buNone/>
            </a:pPr>
            <a:r>
              <a:rPr lang="en-US" dirty="0" smtClean="0">
                <a:latin typeface="Calibri" pitchFamily="34" charset="0"/>
              </a:rPr>
              <a:t> Need </a:t>
            </a:r>
            <a:r>
              <a:rPr lang="en-US" dirty="0" smtClean="0">
                <a:latin typeface="Calibri" pitchFamily="34" charset="0"/>
              </a:rPr>
              <a:t>for </a:t>
            </a:r>
            <a:r>
              <a:rPr lang="en-US" dirty="0" smtClean="0">
                <a:latin typeface="Calibri" pitchFamily="34" charset="0"/>
              </a:rPr>
              <a:t>shear reinforcement </a:t>
            </a:r>
            <a:r>
              <a:rPr lang="en-US" dirty="0" smtClean="0">
                <a:latin typeface="Calibri" pitchFamily="34" charset="0"/>
              </a:rPr>
              <a:t> </a:t>
            </a:r>
          </a:p>
          <a:p>
            <a:pPr algn="l">
              <a:buNone/>
            </a:pPr>
            <a:r>
              <a:rPr lang="en-US" dirty="0" smtClean="0">
                <a:latin typeface="Calibri" pitchFamily="34" charset="0"/>
              </a:rPr>
              <a:t>Beam 11:</a:t>
            </a:r>
          </a:p>
          <a:p>
            <a:pPr algn="l">
              <a:buNone/>
            </a:pPr>
            <a:r>
              <a:rPr lang="en-US" dirty="0" smtClean="0">
                <a:latin typeface="Calibri" pitchFamily="34" charset="0"/>
              </a:rPr>
              <a:t>Vu </a:t>
            </a:r>
            <a:r>
              <a:rPr lang="en-US" dirty="0" smtClean="0">
                <a:latin typeface="Calibri" pitchFamily="34" charset="0"/>
              </a:rPr>
              <a:t>=571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317 </a:t>
            </a:r>
            <a:r>
              <a:rPr lang="en-US" dirty="0" err="1" smtClean="0">
                <a:latin typeface="Calibri" pitchFamily="34" charset="0"/>
              </a:rPr>
              <a:t>Kn</a:t>
            </a:r>
            <a:r>
              <a:rPr lang="en-US" dirty="0" smtClean="0">
                <a:latin typeface="Calibri" pitchFamily="34" charset="0"/>
              </a:rPr>
              <a:t> </a:t>
            </a:r>
          </a:p>
          <a:p>
            <a:pPr algn="l">
              <a:buNone/>
            </a:pPr>
            <a:r>
              <a:rPr lang="en-US" dirty="0" smtClean="0">
                <a:latin typeface="Calibri" pitchFamily="34" charset="0"/>
              </a:rPr>
              <a:t> Need </a:t>
            </a:r>
            <a:r>
              <a:rPr lang="en-US" dirty="0" smtClean="0">
                <a:latin typeface="Calibri" pitchFamily="34" charset="0"/>
              </a:rPr>
              <a:t>for shear </a:t>
            </a:r>
            <a:r>
              <a:rPr lang="en-US" dirty="0" smtClean="0">
                <a:latin typeface="Calibri" pitchFamily="34" charset="0"/>
              </a:rPr>
              <a:t>reinforcement </a:t>
            </a:r>
            <a:r>
              <a:rPr lang="en-US" dirty="0" smtClean="0">
                <a:latin typeface="Calibri" pitchFamily="34" charset="0"/>
              </a:rPr>
              <a:t> </a:t>
            </a:r>
          </a:p>
          <a:p>
            <a:pPr algn="l">
              <a:buNone/>
            </a:pPr>
            <a:r>
              <a:rPr lang="en-US" dirty="0" smtClean="0">
                <a:latin typeface="Calibri" pitchFamily="34" charset="0"/>
              </a:rPr>
              <a:t>Beam 12:</a:t>
            </a:r>
          </a:p>
          <a:p>
            <a:pPr algn="l">
              <a:buNone/>
            </a:pPr>
            <a:r>
              <a:rPr lang="en-US" dirty="0" smtClean="0"/>
              <a:t>Vu </a:t>
            </a:r>
            <a:r>
              <a:rPr lang="en-US" dirty="0" smtClean="0"/>
              <a:t>=</a:t>
            </a:r>
            <a:r>
              <a:rPr lang="en-US" dirty="0" smtClean="0">
                <a:latin typeface="Calibri" pitchFamily="34" charset="0"/>
              </a:rPr>
              <a:t>175</a:t>
            </a:r>
            <a:r>
              <a:rPr lang="en-US" dirty="0" smtClean="0"/>
              <a:t> </a:t>
            </a:r>
            <a:r>
              <a:rPr lang="en-US" dirty="0" smtClean="0">
                <a:latin typeface="Calibri" pitchFamily="34" charset="0"/>
              </a:rPr>
              <a:t> </a:t>
            </a:r>
            <a:r>
              <a:rPr lang="en-US" dirty="0" smtClean="0">
                <a:latin typeface="Calibri" pitchFamily="34" charset="0"/>
              </a:rPr>
              <a:t>KN      </a:t>
            </a:r>
            <a:r>
              <a:rPr lang="az-Cyrl-AZ" dirty="0" smtClean="0">
                <a:latin typeface="Calibri" pitchFamily="34" charset="0"/>
              </a:rPr>
              <a:t>ф</a:t>
            </a:r>
            <a:r>
              <a:rPr lang="en-US" dirty="0" err="1" smtClean="0">
                <a:latin typeface="Calibri" pitchFamily="34" charset="0"/>
              </a:rPr>
              <a:t>Vc</a:t>
            </a:r>
            <a:r>
              <a:rPr lang="en-US" dirty="0" smtClean="0">
                <a:latin typeface="Calibri" pitchFamily="34" charset="0"/>
              </a:rPr>
              <a:t> = </a:t>
            </a:r>
            <a:r>
              <a:rPr lang="en-US" dirty="0" smtClean="0">
                <a:latin typeface="Calibri" pitchFamily="34" charset="0"/>
              </a:rPr>
              <a:t>127 </a:t>
            </a:r>
            <a:r>
              <a:rPr lang="en-US" dirty="0" err="1" smtClean="0">
                <a:latin typeface="Calibri" pitchFamily="34" charset="0"/>
              </a:rPr>
              <a:t>Kn</a:t>
            </a:r>
            <a:r>
              <a:rPr lang="en-US" dirty="0" smtClean="0">
                <a:latin typeface="Calibri" pitchFamily="34" charset="0"/>
              </a:rPr>
              <a:t> </a:t>
            </a:r>
          </a:p>
          <a:p>
            <a:pPr algn="l">
              <a:buNone/>
            </a:pPr>
            <a:r>
              <a:rPr lang="en-US" dirty="0" smtClean="0">
                <a:latin typeface="Calibri" pitchFamily="34" charset="0"/>
              </a:rPr>
              <a:t> Need </a:t>
            </a:r>
            <a:r>
              <a:rPr lang="en-US" dirty="0" smtClean="0">
                <a:latin typeface="Calibri" pitchFamily="34" charset="0"/>
              </a:rPr>
              <a:t>for </a:t>
            </a:r>
            <a:r>
              <a:rPr lang="en-US" dirty="0" smtClean="0">
                <a:latin typeface="Calibri" pitchFamily="34" charset="0"/>
              </a:rPr>
              <a:t>shear reinforcement </a:t>
            </a:r>
          </a:p>
          <a:p>
            <a:pPr algn="l">
              <a:buNone/>
            </a:pPr>
            <a:endParaRPr lang="en-US" dirty="0" smtClean="0">
              <a:latin typeface="Calibri" pitchFamily="34" charset="0"/>
            </a:endParaRPr>
          </a:p>
          <a:p>
            <a:pPr algn="l">
              <a:buNone/>
            </a:pPr>
            <a:endParaRPr lang="en-US" dirty="0" smtClean="0">
              <a:latin typeface="Calibri" pitchFamily="34" charset="0"/>
            </a:endParaRPr>
          </a:p>
          <a:p>
            <a:pPr algn="l">
              <a:buNone/>
            </a:pP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r>
              <a:rPr lang="en-US" dirty="0" smtClean="0"/>
              <a:t>7. Footing</a:t>
            </a:r>
            <a:endParaRPr lang="en-US" dirty="0"/>
          </a:p>
        </p:txBody>
      </p:sp>
      <p:sp>
        <p:nvSpPr>
          <p:cNvPr id="3" name="Content Placeholder 2"/>
          <p:cNvSpPr>
            <a:spLocks noGrp="1"/>
          </p:cNvSpPr>
          <p:nvPr>
            <p:ph idx="1"/>
          </p:nvPr>
        </p:nvSpPr>
        <p:spPr>
          <a:xfrm>
            <a:off x="457200" y="1700808"/>
            <a:ext cx="8229600" cy="4623792"/>
          </a:xfrm>
        </p:spPr>
        <p:txBody>
          <a:bodyPr>
            <a:normAutofit fontScale="92500" lnSpcReduction="10000"/>
          </a:bodyPr>
          <a:lstStyle/>
          <a:p>
            <a:pPr algn="l" rtl="0"/>
            <a:endParaRPr lang="en-US" dirty="0"/>
          </a:p>
          <a:p>
            <a:pPr algn="l" rtl="0"/>
            <a:endParaRPr lang="en-US" dirty="0" smtClean="0"/>
          </a:p>
          <a:p>
            <a:pPr algn="l" rtl="0"/>
            <a:endParaRPr lang="en-US" dirty="0"/>
          </a:p>
          <a:p>
            <a:pPr algn="l" rtl="0"/>
            <a:endParaRPr lang="en-US" dirty="0" smtClean="0"/>
          </a:p>
          <a:p>
            <a:pPr algn="l" rtl="0"/>
            <a:endParaRPr lang="en-US" dirty="0"/>
          </a:p>
          <a:p>
            <a:pPr algn="l" rtl="0"/>
            <a:endParaRPr lang="en-US" dirty="0" smtClean="0"/>
          </a:p>
          <a:p>
            <a:pPr algn="l" rtl="0"/>
            <a:endParaRPr lang="en-US" dirty="0"/>
          </a:p>
          <a:p>
            <a:pPr algn="l" rtl="0"/>
            <a:endParaRPr lang="en-US" dirty="0" smtClean="0"/>
          </a:p>
          <a:p>
            <a:pPr algn="l" rtl="0"/>
            <a:endParaRPr lang="en-US" dirty="0" smtClean="0"/>
          </a:p>
          <a:p>
            <a:pPr algn="l" rtl="0"/>
            <a:endParaRPr lang="en-US" dirty="0"/>
          </a:p>
          <a:p>
            <a:pPr algn="l" rtl="0"/>
            <a:r>
              <a:rPr lang="en-US" dirty="0" smtClean="0"/>
              <a:t>Layout of columns</a:t>
            </a:r>
            <a:endParaRPr lang="en-US" dirty="0"/>
          </a:p>
        </p:txBody>
      </p:sp>
      <p:pic>
        <p:nvPicPr>
          <p:cNvPr id="6" name="Picture 5" descr="C:\Documents and Settings\student\Desktop\c.PNG"/>
          <p:cNvPicPr/>
          <p:nvPr/>
        </p:nvPicPr>
        <p:blipFill>
          <a:blip r:embed="rId2" cstate="print"/>
          <a:srcRect/>
          <a:stretch>
            <a:fillRect/>
          </a:stretch>
        </p:blipFill>
        <p:spPr bwMode="auto">
          <a:xfrm>
            <a:off x="1619672" y="1412776"/>
            <a:ext cx="5544616" cy="4320480"/>
          </a:xfrm>
          <a:prstGeom prst="rect">
            <a:avLst/>
          </a:prstGeom>
          <a:noFill/>
          <a:ln w="9525">
            <a:noFill/>
            <a:miter lim="800000"/>
            <a:headEnd/>
            <a:tailEnd/>
          </a:ln>
        </p:spPr>
      </p:pic>
    </p:spTree>
    <p:extLst>
      <p:ext uri="{BB962C8B-B14F-4D97-AF65-F5344CB8AC3E}">
        <p14:creationId xmlns:p14="http://schemas.microsoft.com/office/powerpoint/2010/main" xmlns="" val="25461247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229600" cy="1143000"/>
          </a:xfrm>
        </p:spPr>
        <p:txBody>
          <a:bodyPr>
            <a:normAutofit/>
          </a:bodyPr>
          <a:lstStyle/>
          <a:p>
            <a:r>
              <a:rPr lang="en-US" sz="3200" dirty="0">
                <a:solidFill>
                  <a:schemeClr val="tx1"/>
                </a:solidFill>
              </a:rPr>
              <a:t>loads on columns and shear </a:t>
            </a:r>
            <a:r>
              <a:rPr lang="en-US" sz="3200" dirty="0" smtClean="0">
                <a:solidFill>
                  <a:schemeClr val="tx1"/>
                </a:solidFill>
              </a:rPr>
              <a:t>wall</a:t>
            </a:r>
            <a:endParaRPr lang="en-US" sz="3200"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80235542"/>
              </p:ext>
            </p:extLst>
          </p:nvPr>
        </p:nvGraphicFramePr>
        <p:xfrm>
          <a:off x="1619672" y="1052736"/>
          <a:ext cx="5656575" cy="5472604"/>
        </p:xfrm>
        <a:graphic>
          <a:graphicData uri="http://schemas.openxmlformats.org/drawingml/2006/table">
            <a:tbl>
              <a:tblPr firstRow="1" firstCol="1" bandRow="1">
                <a:tableStyleId>{5C22544A-7EE6-4342-B048-85BDC9FD1C3A}</a:tableStyleId>
              </a:tblPr>
              <a:tblGrid>
                <a:gridCol w="944006"/>
                <a:gridCol w="417750"/>
                <a:gridCol w="641544"/>
                <a:gridCol w="1402445"/>
                <a:gridCol w="1119651"/>
                <a:gridCol w="489635"/>
                <a:gridCol w="641544"/>
              </a:tblGrid>
              <a:tr h="455269">
                <a:tc>
                  <a:txBody>
                    <a:bodyPr/>
                    <a:lstStyle/>
                    <a:p>
                      <a:pPr algn="l" rtl="0">
                        <a:lnSpc>
                          <a:spcPct val="115000"/>
                        </a:lnSpc>
                        <a:spcAft>
                          <a:spcPts val="0"/>
                        </a:spcAft>
                      </a:pPr>
                      <a:r>
                        <a:rPr lang="en-US" sz="1100" dirty="0">
                          <a:effectLst/>
                          <a:latin typeface="Times New Roman" pitchFamily="18" charset="0"/>
                          <a:cs typeface="Times New Roman" pitchFamily="18" charset="0"/>
                        </a:rPr>
                        <a:t>Column number</a:t>
                      </a:r>
                      <a:endParaRPr lang="en-US" sz="1100" dirty="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area</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load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total load on column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no. of shear wall</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area</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load</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204.68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4912.32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10.4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125.216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90.3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2167.2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15.7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189.028</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12.04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288.96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30.15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363.006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32.8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394.912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9477.888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32.3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388.892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565.88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13581.12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22.3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268.492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25.4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305.816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7339.584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34.4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414.176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24.08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577.92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34.3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412.972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102.34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2456.16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149.296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66.22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1589.28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87.892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10</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168.56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4045.44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10</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69.832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62.608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1502.592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10.1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121.604</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20.3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244.412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5865.888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96.32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20.1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242.004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5808.096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56.588</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104.748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2513.952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63.812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44.8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539.392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12945.408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60.2</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68.628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1647.072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3.7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44.548</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83.076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1993.824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8.1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97.524</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64.5</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776.58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18637.92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58.996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19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66.3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798.252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dirty="0" smtClean="0">
                          <a:effectLst/>
                          <a:latin typeface="Times New Roman" pitchFamily="18" charset="0"/>
                          <a:cs typeface="Times New Roman" pitchFamily="18" charset="0"/>
                        </a:rPr>
                        <a:t>19158.048</a:t>
                      </a:r>
                      <a:endParaRPr lang="en-US" sz="1100" dirty="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19</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16.856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20</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5.7</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68.628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1647.072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20</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6.64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79.9456</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21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16.1</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193.844</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4652.256</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22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14.8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178.192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4276.608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r>
              <a:tr h="218145">
                <a:tc>
                  <a:txBody>
                    <a:bodyPr/>
                    <a:lstStyle/>
                    <a:p>
                      <a:pPr algn="ctr" rtl="0">
                        <a:lnSpc>
                          <a:spcPct val="115000"/>
                        </a:lnSpc>
                        <a:spcAft>
                          <a:spcPts val="0"/>
                        </a:spcAft>
                      </a:pPr>
                      <a:r>
                        <a:rPr lang="en-US" sz="1100">
                          <a:effectLst/>
                          <a:latin typeface="Times New Roman" pitchFamily="18" charset="0"/>
                          <a:cs typeface="Times New Roman" pitchFamily="18" charset="0"/>
                        </a:rPr>
                        <a:t>23</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4.8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57.792</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1387.008</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a:effectLst/>
                          <a:latin typeface="Times New Roman" pitchFamily="18" charset="0"/>
                          <a:cs typeface="Times New Roman" pitchFamily="18" charset="0"/>
                        </a:rPr>
                        <a:t> </a:t>
                      </a:r>
                      <a:endParaRPr lang="en-US" sz="1100">
                        <a:effectLst/>
                        <a:latin typeface="Times New Roman" pitchFamily="18" charset="0"/>
                        <a:ea typeface="Calibri"/>
                        <a:cs typeface="Times New Roman" pitchFamily="18" charset="0"/>
                      </a:endParaRPr>
                    </a:p>
                  </a:txBody>
                  <a:tcPr marL="68580" marR="68580" marT="0" marB="0" anchor="b"/>
                </a:tc>
                <a:tc>
                  <a:txBody>
                    <a:bodyPr/>
                    <a:lstStyle/>
                    <a:p>
                      <a:pPr algn="ctr" rtl="0">
                        <a:lnSpc>
                          <a:spcPct val="115000"/>
                        </a:lnSpc>
                        <a:spcAft>
                          <a:spcPts val="0"/>
                        </a:spcAft>
                      </a:pPr>
                      <a:r>
                        <a:rPr lang="en-US" sz="1100" dirty="0">
                          <a:effectLst/>
                          <a:latin typeface="Times New Roman" pitchFamily="18" charset="0"/>
                          <a:cs typeface="Times New Roman" pitchFamily="18" charset="0"/>
                        </a:rPr>
                        <a:t> </a:t>
                      </a:r>
                      <a:endParaRPr lang="en-US" sz="1100" dirty="0">
                        <a:effectLst/>
                        <a:latin typeface="Times New Roman" pitchFamily="18" charset="0"/>
                        <a:ea typeface="Calibri"/>
                        <a:cs typeface="Times New Roman" pitchFamily="18" charset="0"/>
                      </a:endParaRPr>
                    </a:p>
                  </a:txBody>
                  <a:tcPr marL="68580" marR="68580" marT="0" marB="0" anchor="b"/>
                </a:tc>
              </a:tr>
            </a:tbl>
          </a:graphicData>
        </a:graphic>
      </p:graphicFrame>
    </p:spTree>
    <p:extLst>
      <p:ext uri="{BB962C8B-B14F-4D97-AF65-F5344CB8AC3E}">
        <p14:creationId xmlns:p14="http://schemas.microsoft.com/office/powerpoint/2010/main" xmlns="" val="4116692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rmAutofit/>
          </a:bodyPr>
          <a:lstStyle/>
          <a:p>
            <a:pPr rtl="0"/>
            <a:r>
              <a:rPr lang="en-US" sz="3200" dirty="0"/>
              <a:t>Project Description</a:t>
            </a:r>
          </a:p>
        </p:txBody>
      </p:sp>
      <p:sp>
        <p:nvSpPr>
          <p:cNvPr id="3" name="Content Placeholder 2"/>
          <p:cNvSpPr>
            <a:spLocks noGrp="1"/>
          </p:cNvSpPr>
          <p:nvPr>
            <p:ph idx="1"/>
          </p:nvPr>
        </p:nvSpPr>
        <p:spPr>
          <a:xfrm>
            <a:off x="457200" y="1484784"/>
            <a:ext cx="8229600" cy="4839816"/>
          </a:xfrm>
        </p:spPr>
        <p:txBody>
          <a:bodyPr/>
          <a:lstStyle/>
          <a:p>
            <a:pPr marL="274320" lvl="2" indent="-274320" algn="l" rtl="0">
              <a:buClr>
                <a:schemeClr val="accent3"/>
              </a:buClr>
              <a:buSzPct val="95000"/>
              <a:buNone/>
            </a:pPr>
            <a:endParaRPr lang="en-US" sz="2000" dirty="0" smtClean="0">
              <a:latin typeface="Times New Roman" pitchFamily="18" charset="0"/>
              <a:cs typeface="Times New Roman" pitchFamily="18" charset="0"/>
            </a:endParaRPr>
          </a:p>
          <a:p>
            <a:pPr marL="274320" lvl="2" indent="-274320" algn="l" rtl="0">
              <a:buClr>
                <a:schemeClr val="accent3"/>
              </a:buClr>
              <a:buSzPct val="95000"/>
              <a:buNone/>
            </a:pPr>
            <a:endParaRPr lang="en-US" sz="800" dirty="0">
              <a:latin typeface="Times New Roman" pitchFamily="18" charset="0"/>
              <a:cs typeface="Times New Roman" pitchFamily="18" charset="0"/>
            </a:endParaRPr>
          </a:p>
          <a:p>
            <a:pPr marL="274320" lvl="2" indent="-274320" algn="l" rtl="0">
              <a:buClr>
                <a:schemeClr val="accent3"/>
              </a:buClr>
              <a:buSzPct val="95000"/>
            </a:pPr>
            <a:r>
              <a:rPr lang="en-US" sz="2400" b="1" i="1" dirty="0">
                <a:latin typeface="Times New Roman" pitchFamily="18" charset="0"/>
                <a:cs typeface="Times New Roman" pitchFamily="18" charset="0"/>
              </a:rPr>
              <a:t>Design </a:t>
            </a:r>
            <a:r>
              <a:rPr lang="en-US" sz="2400" b="1" i="1" dirty="0" smtClean="0">
                <a:latin typeface="Times New Roman" pitchFamily="18" charset="0"/>
                <a:cs typeface="Times New Roman" pitchFamily="18" charset="0"/>
              </a:rPr>
              <a:t>codes</a:t>
            </a:r>
            <a:endParaRPr lang="en-US" sz="2000" dirty="0">
              <a:latin typeface="Times New Roman" pitchFamily="18" charset="0"/>
              <a:cs typeface="Times New Roman" pitchFamily="18" charset="0"/>
            </a:endParaRPr>
          </a:p>
          <a:p>
            <a:pPr marL="274320" lvl="2" indent="-274320" algn="l" rtl="0">
              <a:buClr>
                <a:schemeClr val="accent3"/>
              </a:buClr>
              <a:buSzPct val="95000"/>
            </a:pPr>
            <a:r>
              <a:rPr lang="en-US" sz="2400" b="1" i="1" dirty="0" smtClean="0">
                <a:latin typeface="Times New Roman" pitchFamily="18" charset="0"/>
                <a:cs typeface="Times New Roman" pitchFamily="18" charset="0"/>
              </a:rPr>
              <a:t>Materials</a:t>
            </a:r>
            <a:endParaRPr lang="en-US" sz="2000" dirty="0">
              <a:latin typeface="Times New Roman" pitchFamily="18" charset="0"/>
              <a:cs typeface="Times New Roman" pitchFamily="18" charset="0"/>
            </a:endParaRPr>
          </a:p>
          <a:p>
            <a:pPr marL="274320" lvl="2" indent="-274320" algn="l" rtl="0">
              <a:buClr>
                <a:schemeClr val="accent3"/>
              </a:buClr>
              <a:buSzPct val="95000"/>
            </a:pPr>
            <a:r>
              <a:rPr lang="en-US" sz="2400" b="1" i="1" dirty="0">
                <a:latin typeface="Times New Roman" pitchFamily="18" charset="0"/>
                <a:cs typeface="Times New Roman" pitchFamily="18" charset="0"/>
              </a:rPr>
              <a:t>Structural </a:t>
            </a:r>
            <a:r>
              <a:rPr lang="en-US" sz="2400" b="1" i="1" dirty="0" smtClean="0">
                <a:latin typeface="Times New Roman" pitchFamily="18" charset="0"/>
                <a:cs typeface="Times New Roman" pitchFamily="18" charset="0"/>
              </a:rPr>
              <a:t>system</a:t>
            </a:r>
          </a:p>
          <a:p>
            <a:pPr marL="274320" lvl="2" indent="-274320" algn="l" rtl="0">
              <a:buClr>
                <a:schemeClr val="accent3"/>
              </a:buClr>
              <a:buSzPct val="95000"/>
            </a:pPr>
            <a:r>
              <a:rPr lang="en-US" sz="2400" b="1" i="1" dirty="0" smtClean="0">
                <a:latin typeface="Times New Roman" pitchFamily="18" charset="0"/>
                <a:cs typeface="Times New Roman" pitchFamily="18" charset="0"/>
              </a:rPr>
              <a:t>Slab system</a:t>
            </a:r>
            <a:endParaRPr lang="en-US" sz="2000" dirty="0">
              <a:latin typeface="Times New Roman" pitchFamily="18" charset="0"/>
              <a:cs typeface="Times New Roman" pitchFamily="18" charset="0"/>
            </a:endParaRPr>
          </a:p>
          <a:p>
            <a:pPr marL="274320" lvl="2" indent="-274320" algn="l" rtl="0">
              <a:buClr>
                <a:schemeClr val="accent3"/>
              </a:buClr>
              <a:buSzPct val="95000"/>
            </a:pPr>
            <a:r>
              <a:rPr lang="en-US" sz="2400" b="1" i="1" dirty="0" smtClean="0">
                <a:latin typeface="Times New Roman" pitchFamily="18" charset="0"/>
                <a:cs typeface="Times New Roman" pitchFamily="18" charset="0"/>
              </a:rPr>
              <a:t>Loading</a:t>
            </a:r>
            <a:endParaRPr lang="en-US" sz="2000" dirty="0">
              <a:latin typeface="Times New Roman" pitchFamily="18" charset="0"/>
              <a:cs typeface="Times New Roman" pitchFamily="18" charset="0"/>
            </a:endParaRPr>
          </a:p>
          <a:p>
            <a:pPr algn="l" rtl="0"/>
            <a:r>
              <a:rPr lang="en-US" b="1" i="1" dirty="0">
                <a:latin typeface="Times New Roman" pitchFamily="18" charset="0"/>
                <a:cs typeface="Times New Roman" pitchFamily="18" charset="0"/>
              </a:rPr>
              <a:t>Computer </a:t>
            </a:r>
            <a:r>
              <a:rPr lang="en-US" b="1" i="1" dirty="0" smtClean="0">
                <a:latin typeface="Times New Roman" pitchFamily="18" charset="0"/>
                <a:cs typeface="Times New Roman" pitchFamily="18" charset="0"/>
              </a:rPr>
              <a:t>programs</a:t>
            </a:r>
          </a:p>
          <a:p>
            <a:pPr marL="274320" lvl="2" indent="-274320" algn="l" rtl="0">
              <a:buClr>
                <a:schemeClr val="accent3"/>
              </a:buClr>
              <a:buSzPct val="95000"/>
            </a:pPr>
            <a:r>
              <a:rPr lang="en-US" sz="2400" b="1" i="1" dirty="0">
                <a:latin typeface="Times New Roman" pitchFamily="18" charset="0"/>
                <a:cs typeface="Times New Roman" pitchFamily="18" charset="0"/>
              </a:rPr>
              <a:t>Loads </a:t>
            </a:r>
            <a:r>
              <a:rPr lang="en-US" sz="2400" b="1" i="1" dirty="0" smtClean="0">
                <a:latin typeface="Times New Roman" pitchFamily="18" charset="0"/>
                <a:cs typeface="Times New Roman" pitchFamily="18" charset="0"/>
              </a:rPr>
              <a:t>combination</a:t>
            </a:r>
            <a:endParaRPr lang="en-US" sz="2000" dirty="0">
              <a:latin typeface="Times New Roman" pitchFamily="18" charset="0"/>
              <a:cs typeface="Times New Roman" pitchFamily="18" charset="0"/>
            </a:endParaRPr>
          </a:p>
          <a:p>
            <a:pPr algn="l" rtl="0"/>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143000"/>
          </a:xfrm>
        </p:spPr>
        <p:txBody>
          <a:bodyPr>
            <a:normAutofit/>
          </a:bodyPr>
          <a:lstStyle/>
          <a:p>
            <a:r>
              <a:rPr lang="en-US" sz="4000" dirty="0" smtClean="0">
                <a:solidFill>
                  <a:schemeClr val="tx1"/>
                </a:solidFill>
              </a:rPr>
              <a:t>Footing Analysis:</a:t>
            </a:r>
            <a:endParaRPr lang="en-US" sz="4000" dirty="0">
              <a:solidFill>
                <a:schemeClr val="tx1"/>
              </a:solidFill>
            </a:endParaRPr>
          </a:p>
        </p:txBody>
      </p:sp>
      <p:sp>
        <p:nvSpPr>
          <p:cNvPr id="3" name="Content Placeholder 2"/>
          <p:cNvSpPr>
            <a:spLocks noGrp="1"/>
          </p:cNvSpPr>
          <p:nvPr>
            <p:ph idx="1"/>
          </p:nvPr>
        </p:nvSpPr>
        <p:spPr>
          <a:xfrm>
            <a:off x="457200" y="2564904"/>
            <a:ext cx="8229600" cy="3759696"/>
          </a:xfrm>
        </p:spPr>
        <p:txBody>
          <a:bodyPr>
            <a:normAutofit/>
          </a:bodyPr>
          <a:lstStyle/>
          <a:p>
            <a:pPr algn="l" rtl="0"/>
            <a:r>
              <a:rPr lang="en-US" dirty="0">
                <a:latin typeface="Times New Roman" pitchFamily="18" charset="0"/>
                <a:cs typeface="Times New Roman" pitchFamily="18" charset="0"/>
              </a:rPr>
              <a:t>The total area of footing = 285.55+217.76= 503.31 m</a:t>
            </a:r>
            <a:r>
              <a:rPr lang="en-US" baseline="30000" dirty="0">
                <a:latin typeface="Times New Roman" pitchFamily="18" charset="0"/>
                <a:cs typeface="Times New Roman" pitchFamily="18" charset="0"/>
              </a:rPr>
              <a:t>2</a:t>
            </a:r>
            <a:endParaRPr lang="en-US" dirty="0">
              <a:latin typeface="Times New Roman" pitchFamily="18" charset="0"/>
              <a:cs typeface="Times New Roman" pitchFamily="18" charset="0"/>
            </a:endParaRPr>
          </a:p>
          <a:p>
            <a:pPr algn="l" rtl="0"/>
            <a:r>
              <a:rPr lang="en-US" dirty="0">
                <a:latin typeface="Times New Roman" pitchFamily="18" charset="0"/>
                <a:cs typeface="Times New Roman" pitchFamily="18" charset="0"/>
              </a:rPr>
              <a:t>The area of the first floor is </a:t>
            </a:r>
            <a:r>
              <a:rPr lang="en-US" dirty="0" smtClean="0">
                <a:latin typeface="Times New Roman" pitchFamily="18" charset="0"/>
                <a:cs typeface="Times New Roman" pitchFamily="18" charset="0"/>
              </a:rPr>
              <a:t>594.6m</a:t>
            </a:r>
            <a:r>
              <a:rPr lang="en-US" baseline="30000" dirty="0" smtClean="0">
                <a:latin typeface="Times New Roman" pitchFamily="18" charset="0"/>
                <a:cs typeface="Times New Roman" pitchFamily="18" charset="0"/>
              </a:rPr>
              <a:t>2</a:t>
            </a:r>
            <a:endParaRPr lang="en-US" dirty="0">
              <a:latin typeface="Times New Roman" pitchFamily="18" charset="0"/>
              <a:cs typeface="Times New Roman" pitchFamily="18" charset="0"/>
            </a:endParaRPr>
          </a:p>
          <a:p>
            <a:pPr algn="l" rtl="0"/>
            <a:r>
              <a:rPr lang="en-US" dirty="0">
                <a:latin typeface="Times New Roman" pitchFamily="18" charset="0"/>
                <a:cs typeface="Times New Roman" pitchFamily="18" charset="0"/>
              </a:rPr>
              <a:t>Total area of footing = 72.64</a:t>
            </a:r>
            <a:r>
              <a:rPr lang="en-US" dirty="0" smtClean="0">
                <a:latin typeface="Times New Roman" pitchFamily="18" charset="0"/>
                <a:cs typeface="Times New Roman" pitchFamily="18" charset="0"/>
              </a:rPr>
              <a:t>% &gt; 65</a:t>
            </a:r>
            <a:r>
              <a:rPr lang="en-US" dirty="0">
                <a:latin typeface="Times New Roman" pitchFamily="18" charset="0"/>
                <a:cs typeface="Times New Roman" pitchFamily="18" charset="0"/>
              </a:rPr>
              <a:t>% so  mat foundation is the most suitable </a:t>
            </a:r>
            <a:r>
              <a:rPr lang="en-US" dirty="0" smtClean="0">
                <a:latin typeface="Times New Roman" pitchFamily="18" charset="0"/>
                <a:cs typeface="Times New Roman" pitchFamily="18" charset="0"/>
              </a:rPr>
              <a:t>for this case.</a:t>
            </a:r>
          </a:p>
          <a:p>
            <a:pPr algn="l" rtl="0"/>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92245187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l" rtl="0"/>
            <a:r>
              <a:rPr lang="en-US" sz="2800" dirty="0">
                <a:latin typeface="Times New Roman" pitchFamily="18" charset="0"/>
                <a:cs typeface="Times New Roman" pitchFamily="18" charset="0"/>
              </a:rPr>
              <a:t>The most Critical column was chosen is the column that carries the largest </a:t>
            </a:r>
            <a:r>
              <a:rPr lang="en-US" sz="2800" dirty="0" smtClean="0">
                <a:latin typeface="Times New Roman" pitchFamily="18" charset="0"/>
                <a:cs typeface="Times New Roman" pitchFamily="18" charset="0"/>
              </a:rPr>
              <a:t>load, </a:t>
            </a:r>
            <a:r>
              <a:rPr lang="en-US" sz="2800" dirty="0" err="1" smtClean="0">
                <a:latin typeface="Times New Roman" pitchFamily="18" charset="0"/>
                <a:cs typeface="Times New Roman" pitchFamily="18" charset="0"/>
              </a:rPr>
              <a:t>Pu</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19158 KN</a:t>
            </a:r>
            <a:endParaRPr lang="en-US" sz="2800" dirty="0">
              <a:latin typeface="Times New Roman" pitchFamily="18" charset="0"/>
              <a:cs typeface="Times New Roman" pitchFamily="18" charset="0"/>
            </a:endParaRPr>
          </a:p>
          <a:p>
            <a:pPr algn="l" rtl="0"/>
            <a:r>
              <a:rPr lang="en-US" sz="2800" dirty="0">
                <a:latin typeface="Times New Roman" pitchFamily="18" charset="0"/>
                <a:cs typeface="Times New Roman" pitchFamily="18" charset="0"/>
              </a:rPr>
              <a:t>Practical thickness of mat foundation is calculated by using this equation </a:t>
            </a:r>
            <a:endParaRPr lang="en-US" sz="2800" dirty="0" smtClean="0">
              <a:latin typeface="Times New Roman" pitchFamily="18" charset="0"/>
              <a:cs typeface="Times New Roman" pitchFamily="18" charset="0"/>
            </a:endParaRPr>
          </a:p>
          <a:p>
            <a:pPr algn="l" rtl="0"/>
            <a:endParaRPr lang="en-US" sz="1400" dirty="0">
              <a:latin typeface="Times New Roman" pitchFamily="18" charset="0"/>
              <a:cs typeface="Times New Roman" pitchFamily="18" charset="0"/>
            </a:endParaRPr>
          </a:p>
          <a:p>
            <a:pPr algn="l" rtl="0"/>
            <a:r>
              <a:rPr lang="en-US" sz="2800" dirty="0" err="1">
                <a:latin typeface="Times New Roman" pitchFamily="18" charset="0"/>
                <a:cs typeface="Times New Roman" pitchFamily="18" charset="0"/>
              </a:rPr>
              <a:t>h</a:t>
            </a:r>
            <a:r>
              <a:rPr lang="en-US" sz="2800" baseline="-25000" dirty="0" err="1">
                <a:latin typeface="Times New Roman" pitchFamily="18" charset="0"/>
                <a:cs typeface="Times New Roman" pitchFamily="18" charset="0"/>
              </a:rPr>
              <a:t>min</a:t>
            </a:r>
            <a:r>
              <a:rPr lang="en-US" sz="2800" dirty="0">
                <a:latin typeface="Times New Roman" pitchFamily="18" charset="0"/>
                <a:cs typeface="Times New Roman" pitchFamily="18" charset="0"/>
              </a:rPr>
              <a:t> = 15*</a:t>
            </a:r>
            <a:r>
              <a:rPr lang="en-US" sz="2800" dirty="0" err="1">
                <a:latin typeface="Times New Roman" pitchFamily="18" charset="0"/>
                <a:cs typeface="Times New Roman" pitchFamily="18" charset="0"/>
              </a:rPr>
              <a:t>sqrt</a:t>
            </a:r>
            <a:r>
              <a:rPr lang="en-US" sz="2800" dirty="0">
                <a:latin typeface="Times New Roman" pitchFamily="18" charset="0"/>
                <a:cs typeface="Times New Roman" pitchFamily="18" charset="0"/>
              </a:rPr>
              <a:t>(</a:t>
            </a:r>
            <a:r>
              <a:rPr lang="en-US" sz="2800" dirty="0" err="1">
                <a:latin typeface="Times New Roman" pitchFamily="18" charset="0"/>
                <a:cs typeface="Times New Roman" pitchFamily="18" charset="0"/>
              </a:rPr>
              <a:t>pu</a:t>
            </a:r>
            <a:r>
              <a:rPr lang="en-US" sz="2800" dirty="0">
                <a:latin typeface="Times New Roman" pitchFamily="18" charset="0"/>
                <a:cs typeface="Times New Roman" pitchFamily="18" charset="0"/>
              </a:rPr>
              <a:t>) = </a:t>
            </a:r>
            <a:r>
              <a:rPr lang="en-US" sz="2800" dirty="0" smtClean="0">
                <a:latin typeface="Times New Roman" pitchFamily="18" charset="0"/>
                <a:cs typeface="Times New Roman" pitchFamily="18" charset="0"/>
              </a:rPr>
              <a:t>15*</a:t>
            </a:r>
            <a:r>
              <a:rPr lang="en-US" sz="2800" dirty="0" err="1" smtClean="0">
                <a:latin typeface="Times New Roman" pitchFamily="18" charset="0"/>
                <a:cs typeface="Times New Roman" pitchFamily="18" charset="0"/>
              </a:rPr>
              <a:t>sqrt</a:t>
            </a:r>
            <a:r>
              <a:rPr lang="en-US" sz="2800" dirty="0" smtClean="0">
                <a:latin typeface="Times New Roman" pitchFamily="18" charset="0"/>
                <a:cs typeface="Times New Roman" pitchFamily="18" charset="0"/>
              </a:rPr>
              <a:t>(19158 ) = 2076mm</a:t>
            </a:r>
            <a:endParaRPr lang="en-US" sz="2800" dirty="0">
              <a:latin typeface="Times New Roman" pitchFamily="18" charset="0"/>
              <a:cs typeface="Times New Roman" pitchFamily="18" charset="0"/>
            </a:endParaRPr>
          </a:p>
          <a:p>
            <a:pPr marL="0" indent="0" algn="l" rtl="0">
              <a:buNone/>
            </a:pPr>
            <a:r>
              <a:rPr lang="en-US" sz="2800" dirty="0" smtClean="0">
                <a:latin typeface="Times New Roman" pitchFamily="18" charset="0"/>
                <a:cs typeface="Times New Roman" pitchFamily="18" charset="0"/>
                <a:sym typeface="Wingdings" pitchFamily="2" charset="2"/>
              </a:rPr>
              <a:t> </a:t>
            </a:r>
            <a:r>
              <a:rPr lang="en-US" sz="2800" dirty="0" smtClean="0">
                <a:latin typeface="Times New Roman" pitchFamily="18" charset="0"/>
                <a:cs typeface="Times New Roman" pitchFamily="18" charset="0"/>
              </a:rPr>
              <a:t>used </a:t>
            </a:r>
            <a:r>
              <a:rPr lang="en-US" sz="2800" dirty="0">
                <a:latin typeface="Times New Roman" pitchFamily="18" charset="0"/>
                <a:cs typeface="Times New Roman" pitchFamily="18" charset="0"/>
              </a:rPr>
              <a:t>h = </a:t>
            </a:r>
            <a:r>
              <a:rPr lang="en-US" sz="2800" dirty="0" smtClean="0">
                <a:latin typeface="Times New Roman" pitchFamily="18" charset="0"/>
                <a:cs typeface="Times New Roman" pitchFamily="18" charset="0"/>
              </a:rPr>
              <a:t>2.1 </a:t>
            </a:r>
            <a:r>
              <a:rPr lang="en-US" sz="2800" dirty="0">
                <a:latin typeface="Times New Roman" pitchFamily="18" charset="0"/>
                <a:cs typeface="Times New Roman" pitchFamily="18" charset="0"/>
              </a:rPr>
              <a:t>m </a:t>
            </a:r>
          </a:p>
          <a:p>
            <a:pPr algn="l" rtl="0"/>
            <a:endParaRPr lang="en-US" dirty="0"/>
          </a:p>
        </p:txBody>
      </p:sp>
    </p:spTree>
    <p:extLst>
      <p:ext uri="{BB962C8B-B14F-4D97-AF65-F5344CB8AC3E}">
        <p14:creationId xmlns:p14="http://schemas.microsoft.com/office/powerpoint/2010/main" xmlns="" val="424106174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l">
              <a:buNone/>
            </a:pPr>
            <a:r>
              <a:rPr lang="en-US" dirty="0" smtClean="0"/>
              <a:t>In project 2</a:t>
            </a:r>
            <a:r>
              <a:rPr lang="en-US" dirty="0" smtClean="0">
                <a:latin typeface="+mj-lt"/>
              </a:rPr>
              <a:t> , we will study the following:</a:t>
            </a:r>
          </a:p>
          <a:p>
            <a:pPr algn="l" rtl="0">
              <a:buFont typeface="Arial" pitchFamily="34" charset="0"/>
              <a:buChar char="•"/>
            </a:pPr>
            <a:r>
              <a:rPr lang="en-US" dirty="0" smtClean="0">
                <a:latin typeface="+mj-lt"/>
              </a:rPr>
              <a:t>Design of 3D static</a:t>
            </a:r>
          </a:p>
          <a:p>
            <a:pPr algn="l" rtl="0">
              <a:buFont typeface="Arial" pitchFamily="34" charset="0"/>
              <a:buChar char="•"/>
            </a:pPr>
            <a:r>
              <a:rPr lang="en-US" dirty="0" smtClean="0">
                <a:latin typeface="+mj-lt"/>
              </a:rPr>
              <a:t>Design of 3D dynamic</a:t>
            </a:r>
          </a:p>
          <a:p>
            <a:pPr algn="l" rtl="0">
              <a:buFont typeface="Arial" pitchFamily="34" charset="0"/>
              <a:buChar char="•"/>
            </a:pPr>
            <a:r>
              <a:rPr lang="en-US" dirty="0" smtClean="0">
                <a:latin typeface="+mj-lt"/>
              </a:rPr>
              <a:t>Design of mat foundation</a:t>
            </a:r>
          </a:p>
          <a:p>
            <a:pPr algn="l" rtl="0">
              <a:buFont typeface="Arial" pitchFamily="34" charset="0"/>
              <a:buChar char="•"/>
            </a:pPr>
            <a:r>
              <a:rPr lang="en-US" dirty="0" smtClean="0">
                <a:latin typeface="+mj-lt"/>
              </a:rPr>
              <a:t>Design of stairs</a:t>
            </a:r>
          </a:p>
          <a:p>
            <a:pPr algn="l" rtl="0">
              <a:buFont typeface="Arial" pitchFamily="34" charset="0"/>
              <a:buChar char="•"/>
            </a:pPr>
            <a:r>
              <a:rPr lang="en-US" dirty="0" smtClean="0">
                <a:latin typeface="+mj-lt"/>
              </a:rPr>
              <a:t>Design of columns and shear walls</a:t>
            </a:r>
          </a:p>
          <a:p>
            <a:pPr algn="l" rtl="0">
              <a:buFont typeface="Arial" pitchFamily="34" charset="0"/>
              <a:buChar char="•"/>
            </a:pPr>
            <a:r>
              <a:rPr lang="en-US" dirty="0" smtClean="0">
                <a:latin typeface="+mj-lt"/>
              </a:rPr>
              <a:t>Design of swimming </a:t>
            </a:r>
            <a:r>
              <a:rPr lang="en-US" dirty="0" smtClean="0"/>
              <a:t>pool</a:t>
            </a:r>
          </a:p>
          <a:p>
            <a:pPr algn="l" rtl="0">
              <a:buNone/>
            </a:pP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36562" y="667702"/>
            <a:ext cx="8229600" cy="5281578"/>
          </a:xfrm>
        </p:spPr>
        <p:txBody>
          <a:bodyPr/>
          <a:lstStyle/>
          <a:p>
            <a:pPr marL="0" indent="0">
              <a:buNone/>
            </a:pPr>
            <a:r>
              <a:rPr lang="en-US" dirty="0" smtClean="0"/>
              <a:t> </a:t>
            </a:r>
            <a:endParaRPr lang="en-US" dirty="0"/>
          </a:p>
        </p:txBody>
      </p:sp>
      <p:pic>
        <p:nvPicPr>
          <p:cNvPr id="14338" name="Picture 2" descr="C:\Users\NOTEARS\Desktop\imag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912457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81489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1">
              <a:spcBef>
                <a:spcPct val="0"/>
              </a:spcBef>
            </a:pPr>
            <a:r>
              <a:rPr lang="en-US" sz="2800" b="1" i="1" dirty="0" smtClean="0">
                <a:latin typeface="Times New Roman" pitchFamily="18" charset="0"/>
                <a:cs typeface="Times New Roman" pitchFamily="18" charset="0"/>
              </a:rPr>
              <a:t>Design codes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lgn="l" rtl="0"/>
            <a:r>
              <a:rPr lang="en-US" dirty="0"/>
              <a:t> </a:t>
            </a:r>
            <a:r>
              <a:rPr lang="en-US" dirty="0">
                <a:latin typeface="Times New Roman" pitchFamily="18" charset="0"/>
                <a:cs typeface="Times New Roman" pitchFamily="18" charset="0"/>
              </a:rPr>
              <a:t>“ACI -2011” (American Concrete Institute Code 2011) </a:t>
            </a:r>
          </a:p>
          <a:p>
            <a:pPr algn="l" rtl="0"/>
            <a:endParaRPr lang="en-US" dirty="0" smtClean="0">
              <a:latin typeface="Times New Roman" pitchFamily="18" charset="0"/>
              <a:cs typeface="Times New Roman" pitchFamily="18" charset="0"/>
            </a:endParaRPr>
          </a:p>
          <a:p>
            <a:pPr algn="l" rtl="0"/>
            <a:r>
              <a:rPr lang="en-US" dirty="0"/>
              <a:t> </a:t>
            </a:r>
            <a:r>
              <a:rPr lang="en-US" dirty="0">
                <a:latin typeface="Times New Roman" pitchFamily="18" charset="0"/>
                <a:cs typeface="Times New Roman" pitchFamily="18" charset="0"/>
              </a:rPr>
              <a:t>“IBC -2009” (</a:t>
            </a:r>
            <a:r>
              <a:rPr lang="en-US" dirty="0" smtClean="0">
                <a:latin typeface="Times New Roman" pitchFamily="18" charset="0"/>
                <a:cs typeface="Times New Roman" pitchFamily="18" charset="0"/>
              </a:rPr>
              <a:t>International </a:t>
            </a:r>
            <a:r>
              <a:rPr lang="en-US" dirty="0">
                <a:latin typeface="Times New Roman" pitchFamily="18" charset="0"/>
                <a:cs typeface="Times New Roman" pitchFamily="18" charset="0"/>
              </a:rPr>
              <a:t>Building Code 2009</a:t>
            </a:r>
            <a:r>
              <a:rPr lang="en-US" dirty="0" smtClean="0">
                <a:latin typeface="Times New Roman" pitchFamily="18" charset="0"/>
                <a:cs typeface="Times New Roman" pitchFamily="18" charset="0"/>
              </a:rPr>
              <a:t>)</a:t>
            </a:r>
          </a:p>
          <a:p>
            <a:pPr algn="l" rtl="0"/>
            <a:endParaRPr lang="en-US" dirty="0" smtClean="0">
              <a:latin typeface="Times New Roman" pitchFamily="18" charset="0"/>
              <a:cs typeface="Times New Roman" pitchFamily="18" charset="0"/>
            </a:endParaRPr>
          </a:p>
          <a:p>
            <a:pPr algn="l" rtl="0"/>
            <a:r>
              <a:rPr lang="en-US" dirty="0" smtClean="0">
                <a:latin typeface="Times New Roman" pitchFamily="18" charset="0"/>
                <a:cs typeface="Times New Roman" pitchFamily="18" charset="0"/>
              </a:rPr>
              <a:t>ASCE  for design loads</a:t>
            </a:r>
          </a:p>
          <a:p>
            <a:pPr algn="l" rtl="0"/>
            <a:endParaRPr lang="en-US" dirty="0">
              <a:latin typeface="Times New Roman" pitchFamily="18" charset="0"/>
              <a:cs typeface="Times New Roman" pitchFamily="18" charset="0"/>
            </a:endParaRPr>
          </a:p>
          <a:p>
            <a:pPr lvl="0" algn="l" rtl="0"/>
            <a:r>
              <a:rPr lang="en-US" dirty="0">
                <a:latin typeface="Times New Roman" pitchFamily="18" charset="0"/>
                <a:cs typeface="Times New Roman" pitchFamily="18" charset="0"/>
              </a:rPr>
              <a:t>Jordanian code </a:t>
            </a:r>
          </a:p>
          <a:p>
            <a:pPr marL="0" indent="0" algn="l" rtl="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39112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l" rtl="1">
              <a:spcBef>
                <a:spcPct val="0"/>
              </a:spcBef>
            </a:pPr>
            <a:r>
              <a:rPr lang="en-US" sz="3200" b="1" i="1" dirty="0" smtClean="0">
                <a:latin typeface="Times New Roman" pitchFamily="18" charset="0"/>
                <a:cs typeface="Times New Roman" pitchFamily="18" charset="0"/>
              </a:rPr>
              <a:t>Materials</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endParaRPr lang="en-US" sz="2000" b="1" dirty="0"/>
          </a:p>
        </p:txBody>
      </p:sp>
      <mc:AlternateContent xmlns:mc="http://schemas.openxmlformats.org/markup-compatibility/2006">
        <mc:Choice xmlns:a14="http://schemas.microsoft.com/office/drawing/2010/main" xmlns="" Requires="a14">
          <p:sp>
            <p:nvSpPr>
              <p:cNvPr id="3" name="Content Placeholder 2"/>
              <p:cNvSpPr>
                <a:spLocks noGrp="1"/>
              </p:cNvSpPr>
              <p:nvPr>
                <p:ph idx="1"/>
              </p:nvPr>
            </p:nvSpPr>
            <p:spPr/>
            <p:txBody>
              <a:bodyPr/>
              <a:lstStyle/>
              <a:p>
                <a:pPr lvl="0" algn="l" rtl="0"/>
                <a:r>
                  <a:rPr lang="en-US" dirty="0">
                    <a:latin typeface="Times New Roman" pitchFamily="18" charset="0"/>
                    <a:cs typeface="Times New Roman" pitchFamily="18" charset="0"/>
                  </a:rPr>
                  <a:t>Concrete compressive </a:t>
                </a:r>
                <a:r>
                  <a:rPr lang="en-US" dirty="0" smtClean="0">
                    <a:latin typeface="Times New Roman" pitchFamily="18" charset="0"/>
                    <a:cs typeface="Times New Roman" pitchFamily="18" charset="0"/>
                  </a:rPr>
                  <a:t>strength, </a:t>
                </a:r>
                <a14:m>
                  <m:oMath xmlns:m="http://schemas.openxmlformats.org/officeDocument/2006/math">
                    <m:sSub>
                      <m:sSubPr>
                        <m:ctrlPr>
                          <a:rPr lang="en-US" i="1"/>
                        </m:ctrlPr>
                      </m:sSubPr>
                      <m:e>
                        <m:r>
                          <m:rPr>
                            <m:sty m:val="p"/>
                          </m:rPr>
                          <a:rPr lang="en-US"/>
                          <m:t>f</m:t>
                        </m:r>
                        <m:r>
                          <a:rPr lang="en-US" i="1"/>
                          <m:t>′</m:t>
                        </m:r>
                      </m:e>
                      <m:sub>
                        <m:r>
                          <m:rPr>
                            <m:sty m:val="p"/>
                          </m:rPr>
                          <a:rPr lang="en-US"/>
                          <m:t>c</m:t>
                        </m:r>
                      </m:sub>
                    </m:sSub>
                    <m:r>
                      <m:rPr>
                        <m:nor/>
                      </m:rPr>
                      <a:rPr lang="en-US">
                        <a:latin typeface="Times New Roman" pitchFamily="18" charset="0"/>
                        <a:cs typeface="Times New Roman" pitchFamily="18" charset="0"/>
                      </a:rPr>
                      <m:t>= </m:t>
                    </m:r>
                    <m:r>
                      <m:rPr>
                        <m:nor/>
                      </m:rPr>
                      <a:rPr lang="en-US">
                        <a:latin typeface="Times New Roman" pitchFamily="18" charset="0"/>
                        <a:cs typeface="Times New Roman" pitchFamily="18" charset="0"/>
                      </a:rPr>
                      <m:t>28 </m:t>
                    </m:r>
                    <m:r>
                      <m:rPr>
                        <m:nor/>
                      </m:rPr>
                      <a:rPr lang="en-US">
                        <a:latin typeface="Times New Roman" pitchFamily="18" charset="0"/>
                        <a:cs typeface="Times New Roman" pitchFamily="18" charset="0"/>
                      </a:rPr>
                      <m:t>MPa</m:t>
                    </m:r>
                    <m:r>
                      <m:rPr>
                        <m:nor/>
                      </m:rPr>
                      <a:rPr lang="en-US">
                        <a:latin typeface="Times New Roman" pitchFamily="18" charset="0"/>
                        <a:cs typeface="Times New Roman" pitchFamily="18" charset="0"/>
                      </a:rPr>
                      <m:t>.</m:t>
                    </m:r>
                  </m:oMath>
                </a14:m>
                <a:endParaRPr lang="en-US" dirty="0" smtClean="0">
                  <a:latin typeface="Times New Roman" pitchFamily="18" charset="0"/>
                  <a:cs typeface="Times New Roman" pitchFamily="18" charset="0"/>
                </a:endParaRPr>
              </a:p>
              <a:p>
                <a:pPr lvl="0" algn="l" rtl="0"/>
                <a:endParaRPr lang="en-US" sz="1400" dirty="0">
                  <a:latin typeface="Times New Roman" pitchFamily="18" charset="0"/>
                  <a:cs typeface="Times New Roman" pitchFamily="18" charset="0"/>
                </a:endParaRPr>
              </a:p>
              <a:p>
                <a:pPr lvl="0" algn="l" rtl="0"/>
                <a:r>
                  <a:rPr lang="en-US" dirty="0">
                    <a:latin typeface="Times New Roman" pitchFamily="18" charset="0"/>
                    <a:cs typeface="Times New Roman" pitchFamily="18" charset="0"/>
                  </a:rPr>
                  <a:t>Steel yield </a:t>
                </a:r>
                <a:r>
                  <a:rPr lang="en-US" dirty="0" smtClean="0">
                    <a:latin typeface="Times New Roman" pitchFamily="18" charset="0"/>
                    <a:cs typeface="Times New Roman" pitchFamily="18" charset="0"/>
                  </a:rPr>
                  <a:t>strength, </a:t>
                </a:r>
                <a:r>
                  <a:rPr lang="en-US" dirty="0">
                    <a:latin typeface="Times New Roman" pitchFamily="18" charset="0"/>
                    <a:cs typeface="Times New Roman" pitchFamily="18" charset="0"/>
                  </a:rPr>
                  <a:t>f</a:t>
                </a:r>
                <a:r>
                  <a:rPr lang="en-US" baseline="-25000" dirty="0">
                    <a:latin typeface="Times New Roman" pitchFamily="18" charset="0"/>
                    <a:cs typeface="Times New Roman" pitchFamily="18" charset="0"/>
                  </a:rPr>
                  <a:t>y</a:t>
                </a:r>
                <a:r>
                  <a:rPr lang="en-US" dirty="0">
                    <a:latin typeface="Times New Roman" pitchFamily="18" charset="0"/>
                    <a:cs typeface="Times New Roman" pitchFamily="18" charset="0"/>
                  </a:rPr>
                  <a:t> = 420 MPa</a:t>
                </a:r>
                <a:r>
                  <a:rPr lang="en-US" dirty="0" smtClean="0">
                    <a:latin typeface="Times New Roman" pitchFamily="18" charset="0"/>
                    <a:cs typeface="Times New Roman" pitchFamily="18" charset="0"/>
                  </a:rPr>
                  <a:t>.</a:t>
                </a:r>
              </a:p>
              <a:p>
                <a:pPr lvl="0" algn="l" rtl="0"/>
                <a:endParaRPr lang="en-US" sz="1400" dirty="0">
                  <a:latin typeface="Times New Roman" pitchFamily="18" charset="0"/>
                  <a:cs typeface="Times New Roman" pitchFamily="18" charset="0"/>
                </a:endParaRPr>
              </a:p>
              <a:p>
                <a:pPr algn="l" rtl="0"/>
                <a:r>
                  <a:rPr lang="en-US" dirty="0">
                    <a:latin typeface="Times New Roman" pitchFamily="18" charset="0"/>
                    <a:cs typeface="Times New Roman" pitchFamily="18" charset="0"/>
                  </a:rPr>
                  <a:t>Modulus of elasticity </a:t>
                </a:r>
                <a14:m>
                  <m:oMath xmlns:m="http://schemas.openxmlformats.org/officeDocument/2006/math">
                    <m:r>
                      <m:rPr>
                        <m:sty m:val="p"/>
                      </m:rPr>
                      <a:rPr lang="en-US"/>
                      <m:t>E</m:t>
                    </m:r>
                    <m:r>
                      <a:rPr lang="en-US"/>
                      <m:t>=</m:t>
                    </m:r>
                    <m:r>
                      <a:rPr lang="en-US"/>
                      <m:t>4700</m:t>
                    </m:r>
                    <m:rad>
                      <m:radPr>
                        <m:degHide m:val="on"/>
                        <m:ctrlPr>
                          <a:rPr lang="en-US" i="1"/>
                        </m:ctrlPr>
                      </m:radPr>
                      <m:deg/>
                      <m:e>
                        <m:sSub>
                          <m:sSubPr>
                            <m:ctrlPr>
                              <a:rPr lang="en-US" i="1"/>
                            </m:ctrlPr>
                          </m:sSubPr>
                          <m:e>
                            <m:r>
                              <m:rPr>
                                <m:sty m:val="p"/>
                              </m:rPr>
                              <a:rPr lang="en-US"/>
                              <m:t>f</m:t>
                            </m:r>
                            <m:r>
                              <a:rPr lang="en-US" i="1"/>
                              <m:t>′</m:t>
                            </m:r>
                          </m:e>
                          <m:sub>
                            <m:r>
                              <m:rPr>
                                <m:sty m:val="p"/>
                              </m:rPr>
                              <a:rPr lang="en-US"/>
                              <m:t>c</m:t>
                            </m:r>
                          </m:sub>
                        </m:sSub>
                      </m:e>
                    </m:rad>
                  </m:oMath>
                </a14:m>
                <a:r>
                  <a:rPr lang="en-US" dirty="0">
                    <a:latin typeface="Times New Roman" pitchFamily="18" charset="0"/>
                    <a:cs typeface="Times New Roman" pitchFamily="18" charset="0"/>
                  </a:rPr>
                  <a:t/>
                </a:r>
                <a:endParaRPr lang="en-US" dirty="0" smtClean="0">
                  <a:latin typeface="Times New Roman" pitchFamily="18" charset="0"/>
                  <a:cs typeface="Times New Roman" pitchFamily="18" charset="0"/>
                </a:endParaRPr>
              </a:p>
              <a:p>
                <a:pPr algn="l" rtl="0"/>
                <a:endParaRPr lang="en-US" sz="1400" dirty="0" smtClean="0">
                  <a:latin typeface="Times New Roman" pitchFamily="18" charset="0"/>
                  <a:cs typeface="Times New Roman" pitchFamily="18" charset="0"/>
                </a:endParaRPr>
              </a:p>
              <a:p>
                <a:pPr algn="l" rtl="0"/>
                <a:r>
                  <a:rPr lang="en-US" dirty="0">
                    <a:latin typeface="Times New Roman" pitchFamily="18" charset="0"/>
                    <a:cs typeface="Times New Roman" pitchFamily="18" charset="0"/>
                  </a:rPr>
                  <a:t>reinforced concrete with weight per unit volume </a:t>
                </a:r>
                <a14:m>
                  <m:oMath xmlns:m="http://schemas.openxmlformats.org/officeDocument/2006/math">
                    <m:r>
                      <m:rPr>
                        <m:sty m:val="p"/>
                      </m:rPr>
                      <a:rPr lang="en-US"/>
                      <m:t>γ</m:t>
                    </m:r>
                  </m:oMath>
                </a14:m>
                <a:r>
                  <a:rPr lang="en-US" dirty="0">
                    <a:latin typeface="Times New Roman" pitchFamily="18" charset="0"/>
                    <a:cs typeface="Times New Roman" pitchFamily="18" charset="0"/>
                  </a:rPr>
                  <a:t> = 25 kN/m</a:t>
                </a:r>
                <a:r>
                  <a:rPr lang="en-US" baseline="30000" dirty="0">
                    <a:latin typeface="Times New Roman" pitchFamily="18" charset="0"/>
                    <a:cs typeface="Times New Roman" pitchFamily="18" charset="0"/>
                  </a:rPr>
                  <a:t>3</a:t>
                </a:r>
                <a:r>
                  <a:rPr lang="en-US" dirty="0">
                    <a:latin typeface="Times New Roman" pitchFamily="18" charset="0"/>
                    <a:cs typeface="Times New Roman" pitchFamily="18" charset="0"/>
                  </a:rPr>
                  <a:t> that is equivalent to density </a:t>
                </a:r>
                <a14:m>
                  <m:oMath xmlns:m="http://schemas.openxmlformats.org/officeDocument/2006/math">
                    <m:r>
                      <m:rPr>
                        <m:sty m:val="p"/>
                      </m:rPr>
                      <a:rPr lang="en-US"/>
                      <m:t>ρ</m:t>
                    </m:r>
                  </m:oMath>
                </a14:m>
                <a:r>
                  <a:rPr lang="en-US" dirty="0">
                    <a:latin typeface="Times New Roman" pitchFamily="18" charset="0"/>
                    <a:cs typeface="Times New Roman" pitchFamily="18" charset="0"/>
                  </a:rPr>
                  <a:t>= 2.5 ton/m</a:t>
                </a:r>
                <a:r>
                  <a:rPr lang="en-US" baseline="30000" dirty="0">
                    <a:latin typeface="Times New Roman" pitchFamily="18" charset="0"/>
                    <a:cs typeface="Times New Roman" pitchFamily="18" charset="0"/>
                  </a:rPr>
                  <a:t>3</a:t>
                </a:r>
                <a:endParaRPr lang="en-US" dirty="0">
                  <a:latin typeface="Times New Roman" pitchFamily="18" charset="0"/>
                  <a:cs typeface="Times New Roman"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l="-889" t="-1250"/>
                </a:stretch>
              </a:blipFill>
            </p:spPr>
            <p:txBody>
              <a:bodyPr/>
              <a:lstStyle/>
              <a:p>
                <a:r>
                  <a:rPr lang="en-US" dirty="0">
                    <a:noFill/>
                  </a:rPr>
                  <a:t> </a:t>
                </a:r>
              </a:p>
            </p:txBody>
          </p:sp>
        </mc:Fallback>
      </mc:AlternateContent>
    </p:spTree>
    <p:extLst>
      <p:ext uri="{BB962C8B-B14F-4D97-AF65-F5344CB8AC3E}">
        <p14:creationId xmlns:p14="http://schemas.microsoft.com/office/powerpoint/2010/main" xmlns="" val="3743701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a:bodyPr>
          <a:lstStyle/>
          <a:p>
            <a:r>
              <a:rPr lang="en-US" sz="3200" dirty="0" smtClean="0"/>
              <a:t>Structural System</a:t>
            </a:r>
            <a:endParaRPr lang="ar-SA" sz="3200" dirty="0"/>
          </a:p>
        </p:txBody>
      </p:sp>
      <p:sp>
        <p:nvSpPr>
          <p:cNvPr id="3" name="Content Placeholder 2"/>
          <p:cNvSpPr>
            <a:spLocks noGrp="1"/>
          </p:cNvSpPr>
          <p:nvPr>
            <p:ph idx="1"/>
          </p:nvPr>
        </p:nvSpPr>
        <p:spPr/>
        <p:txBody>
          <a:bodyPr/>
          <a:lstStyle/>
          <a:p>
            <a:pPr lvl="1" algn="l" rtl="0">
              <a:buNone/>
            </a:pPr>
            <a:r>
              <a:rPr lang="en-US" sz="2800" dirty="0" smtClean="0">
                <a:latin typeface="Times New Roman" pitchFamily="18" charset="0"/>
                <a:cs typeface="Times New Roman" pitchFamily="18" charset="0"/>
              </a:rPr>
              <a:t>Shear Wall</a:t>
            </a:r>
          </a:p>
          <a:p>
            <a:pPr algn="l" rtl="0"/>
            <a:r>
              <a:rPr lang="en-US" sz="2800" dirty="0" smtClean="0">
                <a:latin typeface="Times New Roman" pitchFamily="18" charset="0"/>
                <a:cs typeface="Times New Roman" pitchFamily="18" charset="0"/>
              </a:rPr>
              <a:t>shear wall system this type is easy to construct, and the material that use in this system is available, but this type is a very difficult to open a window and door in the wall so it is not provides adequate ventilation and lighting.</a:t>
            </a:r>
            <a:endParaRPr lang="ar-S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939</TotalTime>
  <Words>2170</Words>
  <Application>Microsoft Office PowerPoint</Application>
  <PresentationFormat>On-screen Show (4:3)</PresentationFormat>
  <Paragraphs>1009</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Flow</vt:lpstr>
      <vt:lpstr>An-Najah National University Faculty of Engineering Civil Engineering Department</vt:lpstr>
      <vt:lpstr>Outline:</vt:lpstr>
      <vt:lpstr>1. Introduction</vt:lpstr>
      <vt:lpstr>General Introduction</vt:lpstr>
      <vt:lpstr>General introduction, cont.</vt:lpstr>
      <vt:lpstr>Project Description</vt:lpstr>
      <vt:lpstr>Design codes </vt:lpstr>
      <vt:lpstr>Materials </vt:lpstr>
      <vt:lpstr>Structural System</vt:lpstr>
      <vt:lpstr>Slab system </vt:lpstr>
      <vt:lpstr>Column centers plan</vt:lpstr>
      <vt:lpstr>3D Model</vt:lpstr>
      <vt:lpstr>Design Loads </vt:lpstr>
      <vt:lpstr>Computer programs</vt:lpstr>
      <vt:lpstr>Loads combination </vt:lpstr>
      <vt:lpstr>2. Loads</vt:lpstr>
      <vt:lpstr>Loads</vt:lpstr>
      <vt:lpstr>To find S.D.L:</vt:lpstr>
      <vt:lpstr>Live Load</vt:lpstr>
      <vt:lpstr>Wind Load</vt:lpstr>
      <vt:lpstr>Earthquake Loads</vt:lpstr>
      <vt:lpstr>Structural system for shear resistance</vt:lpstr>
      <vt:lpstr>Structural system for shear resistance, cont.</vt:lpstr>
      <vt:lpstr>Structural system for shear resistance, cont.</vt:lpstr>
      <vt:lpstr>3. Preliminary Design</vt:lpstr>
      <vt:lpstr>Preliminary Design</vt:lpstr>
      <vt:lpstr>Floor Structural system</vt:lpstr>
      <vt:lpstr>Minimum thickness of Slab</vt:lpstr>
      <vt:lpstr>Preliminary Design</vt:lpstr>
      <vt:lpstr>Preliminary Design, cont.</vt:lpstr>
      <vt:lpstr>4. Static Design</vt:lpstr>
      <vt:lpstr> </vt:lpstr>
      <vt:lpstr>Verification of SAP model</vt:lpstr>
      <vt:lpstr> </vt:lpstr>
      <vt:lpstr> </vt:lpstr>
      <vt:lpstr> </vt:lpstr>
      <vt:lpstr> </vt:lpstr>
      <vt:lpstr>5. Wind &amp; Earthquake load </vt:lpstr>
      <vt:lpstr>Calculation of wind load:</vt:lpstr>
      <vt:lpstr>Wind Load</vt:lpstr>
      <vt:lpstr>Earthquake load:</vt:lpstr>
      <vt:lpstr>6. Slab and Beam</vt:lpstr>
      <vt:lpstr>Slide 43</vt:lpstr>
      <vt:lpstr>Slide 44</vt:lpstr>
      <vt:lpstr>    Frame 2 :</vt:lpstr>
      <vt:lpstr>Slide 46</vt:lpstr>
      <vt:lpstr>Frame C :</vt:lpstr>
      <vt:lpstr> </vt:lpstr>
      <vt:lpstr>  Frame D :</vt:lpstr>
      <vt:lpstr>Slide 50</vt:lpstr>
      <vt:lpstr>Layout of beams</vt:lpstr>
      <vt:lpstr> </vt:lpstr>
      <vt:lpstr>Design of Beams:</vt:lpstr>
      <vt:lpstr>analysis of beams for shear:</vt:lpstr>
      <vt:lpstr>Slide 55</vt:lpstr>
      <vt:lpstr>Slide 56</vt:lpstr>
      <vt:lpstr>Slide 57</vt:lpstr>
      <vt:lpstr>7. Footing</vt:lpstr>
      <vt:lpstr>loads on columns and shear wall</vt:lpstr>
      <vt:lpstr>Footing Analysis:</vt:lpstr>
      <vt:lpstr>Slide 61</vt:lpstr>
      <vt:lpstr>Slide 62</vt:lpstr>
      <vt:lpstr> </vt:lpstr>
    </vt:vector>
  </TitlesOfParts>
  <Company>TURBO A.Ş.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Hypertension</dc:title>
  <dc:creator>Nihad</dc:creator>
  <cp:lastModifiedBy>PSD</cp:lastModifiedBy>
  <cp:revision>106</cp:revision>
  <dcterms:created xsi:type="dcterms:W3CDTF">2011-06-20T22:00:07Z</dcterms:created>
  <dcterms:modified xsi:type="dcterms:W3CDTF">2013-05-19T04:57:36Z</dcterms:modified>
</cp:coreProperties>
</file>