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5" r:id="rId2"/>
    <p:sldId id="269" r:id="rId3"/>
    <p:sldId id="270" r:id="rId4"/>
    <p:sldId id="266" r:id="rId5"/>
    <p:sldId id="271" r:id="rId6"/>
    <p:sldId id="268" r:id="rId7"/>
    <p:sldId id="267" r:id="rId8"/>
    <p:sldId id="272" r:id="rId9"/>
    <p:sldId id="256" r:id="rId10"/>
    <p:sldId id="274" r:id="rId11"/>
    <p:sldId id="284" r:id="rId12"/>
    <p:sldId id="257" r:id="rId13"/>
    <p:sldId id="258" r:id="rId14"/>
    <p:sldId id="259" r:id="rId15"/>
    <p:sldId id="260" r:id="rId16"/>
    <p:sldId id="261" r:id="rId17"/>
    <p:sldId id="262" r:id="rId18"/>
    <p:sldId id="263" r:id="rId19"/>
    <p:sldId id="264" r:id="rId20"/>
    <p:sldId id="275" r:id="rId21"/>
    <p:sldId id="276" r:id="rId22"/>
    <p:sldId id="277" r:id="rId23"/>
    <p:sldId id="278" r:id="rId24"/>
    <p:sldId id="279" r:id="rId25"/>
    <p:sldId id="280" r:id="rId26"/>
    <p:sldId id="281" r:id="rId27"/>
    <p:sldId id="282" r:id="rId28"/>
    <p:sldId id="283"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0" autoAdjust="0"/>
    <p:restoredTop sz="94637" autoAdjust="0"/>
  </p:normalViewPr>
  <p:slideViewPr>
    <p:cSldViewPr>
      <p:cViewPr varScale="1">
        <p:scale>
          <a:sx n="72" d="100"/>
          <a:sy n="72" d="100"/>
        </p:scale>
        <p:origin x="-1068" y="-84"/>
      </p:cViewPr>
      <p:guideLst>
        <p:guide orient="horz" pos="2160"/>
        <p:guide pos="2880"/>
      </p:guideLst>
    </p:cSldViewPr>
  </p:slideViewPr>
  <p:outlineViewPr>
    <p:cViewPr>
      <p:scale>
        <a:sx n="33" d="100"/>
        <a:sy n="33" d="100"/>
      </p:scale>
      <p:origin x="66"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9C9BB5C-D16B-4387-BB12-96CAE528F061}" type="doc">
      <dgm:prSet loTypeId="urn:microsoft.com/office/officeart/2005/8/layout/venn2" loCatId="relationship" qsTypeId="urn:microsoft.com/office/officeart/2005/8/quickstyle/3d2" qsCatId="3D" csTypeId="urn:microsoft.com/office/officeart/2005/8/colors/accent1_2" csCatId="accent1" phldr="1"/>
      <dgm:spPr/>
      <dgm:t>
        <a:bodyPr/>
        <a:lstStyle/>
        <a:p>
          <a:endParaRPr lang="en-US"/>
        </a:p>
      </dgm:t>
    </dgm:pt>
    <dgm:pt modelId="{5EEB1B3D-4E03-4C88-8F33-CF7CBAD70404}">
      <dgm:prSet phldrT="[Text]" custT="1"/>
      <dgm:spPr>
        <a:solidFill>
          <a:schemeClr val="bg1">
            <a:lumMod val="50000"/>
            <a:lumOff val="50000"/>
          </a:schemeClr>
        </a:solidFill>
      </dgm:spPr>
      <dgm:t>
        <a:bodyPr/>
        <a:lstStyle/>
        <a:p>
          <a:r>
            <a:rPr lang="en-US" sz="1400" b="1" dirty="0" smtClean="0">
              <a:solidFill>
                <a:schemeClr val="bg1"/>
              </a:solidFill>
            </a:rPr>
            <a:t>Tubular</a:t>
          </a:r>
          <a:r>
            <a:rPr lang="en-US" sz="1000" b="1" dirty="0" smtClean="0">
              <a:solidFill>
                <a:schemeClr val="bg1"/>
              </a:solidFill>
            </a:rPr>
            <a:t> </a:t>
          </a:r>
          <a:endParaRPr lang="en-US" sz="1000" b="1" dirty="0">
            <a:solidFill>
              <a:schemeClr val="bg1"/>
            </a:solidFill>
          </a:endParaRPr>
        </a:p>
      </dgm:t>
    </dgm:pt>
    <dgm:pt modelId="{EF045A0F-6167-4AB2-A1FF-00826DA060F9}" type="parTrans" cxnId="{FF7715E5-4079-4539-B488-1F283C7E3C6E}">
      <dgm:prSet/>
      <dgm:spPr/>
      <dgm:t>
        <a:bodyPr/>
        <a:lstStyle/>
        <a:p>
          <a:endParaRPr lang="en-US"/>
        </a:p>
      </dgm:t>
    </dgm:pt>
    <dgm:pt modelId="{697DE953-87AB-4F60-BC93-FFC0248182BD}" type="sibTrans" cxnId="{FF7715E5-4079-4539-B488-1F283C7E3C6E}">
      <dgm:prSet/>
      <dgm:spPr/>
      <dgm:t>
        <a:bodyPr/>
        <a:lstStyle/>
        <a:p>
          <a:endParaRPr lang="en-US"/>
        </a:p>
      </dgm:t>
    </dgm:pt>
    <dgm:pt modelId="{FA306F31-6382-43A8-A585-D46BBE592004}">
      <dgm:prSet phldrT="[Text]" custT="1"/>
      <dgm:spPr>
        <a:solidFill>
          <a:schemeClr val="bg1">
            <a:lumMod val="50000"/>
            <a:lumOff val="50000"/>
          </a:schemeClr>
        </a:solidFill>
      </dgm:spPr>
      <dgm:t>
        <a:bodyPr/>
        <a:lstStyle/>
        <a:p>
          <a:r>
            <a:rPr lang="en-US" sz="1000" b="1" dirty="0" smtClean="0">
              <a:solidFill>
                <a:schemeClr val="bg1"/>
              </a:solidFill>
            </a:rPr>
            <a:t>Plate &amp; </a:t>
          </a:r>
          <a:r>
            <a:rPr lang="en-US" sz="1100" b="1" dirty="0" smtClean="0">
              <a:solidFill>
                <a:schemeClr val="bg1"/>
              </a:solidFill>
            </a:rPr>
            <a:t>frame</a:t>
          </a:r>
          <a:r>
            <a:rPr lang="en-US" sz="1000" b="1" dirty="0" smtClean="0">
              <a:solidFill>
                <a:schemeClr val="bg1"/>
              </a:solidFill>
            </a:rPr>
            <a:t> </a:t>
          </a:r>
          <a:endParaRPr lang="en-US" sz="1000" b="1" dirty="0">
            <a:solidFill>
              <a:schemeClr val="bg1"/>
            </a:solidFill>
          </a:endParaRPr>
        </a:p>
      </dgm:t>
    </dgm:pt>
    <dgm:pt modelId="{8A7411A9-CA53-4BB2-A7EB-FB75F9B1FEDB}" type="parTrans" cxnId="{2EA773C6-E585-409B-BCA0-B4FB345E145F}">
      <dgm:prSet/>
      <dgm:spPr/>
      <dgm:t>
        <a:bodyPr/>
        <a:lstStyle/>
        <a:p>
          <a:endParaRPr lang="en-US"/>
        </a:p>
      </dgm:t>
    </dgm:pt>
    <dgm:pt modelId="{1AF766F6-94B6-470D-A9A9-9487F59EAC26}" type="sibTrans" cxnId="{2EA773C6-E585-409B-BCA0-B4FB345E145F}">
      <dgm:prSet/>
      <dgm:spPr/>
      <dgm:t>
        <a:bodyPr/>
        <a:lstStyle/>
        <a:p>
          <a:endParaRPr lang="en-US"/>
        </a:p>
      </dgm:t>
    </dgm:pt>
    <dgm:pt modelId="{C71FBB69-427E-44FB-BA5B-4560BE3405B3}">
      <dgm:prSet phldrT="[Text]"/>
      <dgm:spPr>
        <a:solidFill>
          <a:schemeClr val="bg1">
            <a:lumMod val="50000"/>
            <a:lumOff val="50000"/>
          </a:schemeClr>
        </a:solidFill>
      </dgm:spPr>
      <dgm:t>
        <a:bodyPr/>
        <a:lstStyle/>
        <a:p>
          <a:r>
            <a:rPr lang="en-US" b="1" dirty="0" smtClean="0">
              <a:solidFill>
                <a:schemeClr val="bg1"/>
              </a:solidFill>
            </a:rPr>
            <a:t>Hollow fiber  </a:t>
          </a:r>
          <a:endParaRPr lang="en-US" b="1" dirty="0">
            <a:solidFill>
              <a:schemeClr val="bg1"/>
            </a:solidFill>
          </a:endParaRPr>
        </a:p>
      </dgm:t>
    </dgm:pt>
    <dgm:pt modelId="{F0A77F0B-BB7B-4153-9D9F-304316D53800}" type="parTrans" cxnId="{F37B0B81-22FC-447F-AEA2-61427337F9B0}">
      <dgm:prSet/>
      <dgm:spPr/>
      <dgm:t>
        <a:bodyPr/>
        <a:lstStyle/>
        <a:p>
          <a:endParaRPr lang="en-US"/>
        </a:p>
      </dgm:t>
    </dgm:pt>
    <dgm:pt modelId="{C0A70355-8F83-46C3-A74D-2160294810DD}" type="sibTrans" cxnId="{F37B0B81-22FC-447F-AEA2-61427337F9B0}">
      <dgm:prSet/>
      <dgm:spPr/>
      <dgm:t>
        <a:bodyPr/>
        <a:lstStyle/>
        <a:p>
          <a:endParaRPr lang="en-US"/>
        </a:p>
      </dgm:t>
    </dgm:pt>
    <dgm:pt modelId="{001E2291-A5F5-44F3-AD4C-902BE3D2FC17}">
      <dgm:prSet phldrT="[Text]" custT="1"/>
      <dgm:spPr>
        <a:solidFill>
          <a:schemeClr val="bg1">
            <a:lumMod val="50000"/>
            <a:lumOff val="50000"/>
          </a:schemeClr>
        </a:solidFill>
      </dgm:spPr>
      <dgm:t>
        <a:bodyPr/>
        <a:lstStyle/>
        <a:p>
          <a:r>
            <a:rPr lang="en-US" sz="1200" b="1" dirty="0" smtClean="0">
              <a:solidFill>
                <a:schemeClr val="bg1"/>
              </a:solidFill>
            </a:rPr>
            <a:t>Spiral</a:t>
          </a:r>
          <a:endParaRPr lang="en-US" sz="1200" b="1" dirty="0">
            <a:solidFill>
              <a:schemeClr val="bg1"/>
            </a:solidFill>
          </a:endParaRPr>
        </a:p>
      </dgm:t>
    </dgm:pt>
    <dgm:pt modelId="{D3EE2678-38EA-4608-9E47-0AFDB6BD1688}" type="parTrans" cxnId="{33D8DBE6-502A-43D7-B9C8-6C866EF20453}">
      <dgm:prSet/>
      <dgm:spPr/>
      <dgm:t>
        <a:bodyPr/>
        <a:lstStyle/>
        <a:p>
          <a:endParaRPr lang="en-US"/>
        </a:p>
      </dgm:t>
    </dgm:pt>
    <dgm:pt modelId="{039D1D5D-12B5-4699-BD27-09D80D64DCA0}" type="sibTrans" cxnId="{33D8DBE6-502A-43D7-B9C8-6C866EF20453}">
      <dgm:prSet/>
      <dgm:spPr/>
      <dgm:t>
        <a:bodyPr/>
        <a:lstStyle/>
        <a:p>
          <a:endParaRPr lang="en-US"/>
        </a:p>
      </dgm:t>
    </dgm:pt>
    <dgm:pt modelId="{39D0AF82-FD56-4994-BE02-6E04E9655C85}" type="pres">
      <dgm:prSet presAssocID="{79C9BB5C-D16B-4387-BB12-96CAE528F061}" presName="Name0" presStyleCnt="0">
        <dgm:presLayoutVars>
          <dgm:chMax val="7"/>
          <dgm:resizeHandles val="exact"/>
        </dgm:presLayoutVars>
      </dgm:prSet>
      <dgm:spPr/>
      <dgm:t>
        <a:bodyPr/>
        <a:lstStyle/>
        <a:p>
          <a:endParaRPr lang="en-US"/>
        </a:p>
      </dgm:t>
    </dgm:pt>
    <dgm:pt modelId="{AEBB00A5-E911-48CD-A19E-2E1C6DABBC1B}" type="pres">
      <dgm:prSet presAssocID="{79C9BB5C-D16B-4387-BB12-96CAE528F061}" presName="comp1" presStyleCnt="0"/>
      <dgm:spPr/>
    </dgm:pt>
    <dgm:pt modelId="{4A61BBBF-8C32-4696-9030-A800430942B4}" type="pres">
      <dgm:prSet presAssocID="{79C9BB5C-D16B-4387-BB12-96CAE528F061}" presName="circle1" presStyleLbl="node1" presStyleIdx="0" presStyleCnt="4" custLinFactNeighborX="-442"/>
      <dgm:spPr/>
      <dgm:t>
        <a:bodyPr/>
        <a:lstStyle/>
        <a:p>
          <a:endParaRPr lang="en-US"/>
        </a:p>
      </dgm:t>
    </dgm:pt>
    <dgm:pt modelId="{10C6FAF9-45A6-431D-9ADA-913E21869848}" type="pres">
      <dgm:prSet presAssocID="{79C9BB5C-D16B-4387-BB12-96CAE528F061}" presName="c1text" presStyleLbl="node1" presStyleIdx="0" presStyleCnt="4">
        <dgm:presLayoutVars>
          <dgm:bulletEnabled val="1"/>
        </dgm:presLayoutVars>
      </dgm:prSet>
      <dgm:spPr/>
      <dgm:t>
        <a:bodyPr/>
        <a:lstStyle/>
        <a:p>
          <a:endParaRPr lang="en-US"/>
        </a:p>
      </dgm:t>
    </dgm:pt>
    <dgm:pt modelId="{35ACF72D-5474-4013-BCA0-A285C0CBABE8}" type="pres">
      <dgm:prSet presAssocID="{79C9BB5C-D16B-4387-BB12-96CAE528F061}" presName="comp2" presStyleCnt="0"/>
      <dgm:spPr/>
    </dgm:pt>
    <dgm:pt modelId="{8806E17A-14E1-466C-ACB4-5DCECA87F24F}" type="pres">
      <dgm:prSet presAssocID="{79C9BB5C-D16B-4387-BB12-96CAE528F061}" presName="circle2" presStyleLbl="node1" presStyleIdx="1" presStyleCnt="4"/>
      <dgm:spPr/>
      <dgm:t>
        <a:bodyPr/>
        <a:lstStyle/>
        <a:p>
          <a:endParaRPr lang="en-US"/>
        </a:p>
      </dgm:t>
    </dgm:pt>
    <dgm:pt modelId="{EBBA07D6-1476-4F6E-AEA6-C20E5E2172FD}" type="pres">
      <dgm:prSet presAssocID="{79C9BB5C-D16B-4387-BB12-96CAE528F061}" presName="c2text" presStyleLbl="node1" presStyleIdx="1" presStyleCnt="4">
        <dgm:presLayoutVars>
          <dgm:bulletEnabled val="1"/>
        </dgm:presLayoutVars>
      </dgm:prSet>
      <dgm:spPr/>
      <dgm:t>
        <a:bodyPr/>
        <a:lstStyle/>
        <a:p>
          <a:endParaRPr lang="en-US"/>
        </a:p>
      </dgm:t>
    </dgm:pt>
    <dgm:pt modelId="{1FD2D53B-F4E7-4098-8A9C-7ECE1F1AEC83}" type="pres">
      <dgm:prSet presAssocID="{79C9BB5C-D16B-4387-BB12-96CAE528F061}" presName="comp3" presStyleCnt="0"/>
      <dgm:spPr/>
    </dgm:pt>
    <dgm:pt modelId="{BDAAA5D5-3B5D-4307-A59C-22B7FC2776BD}" type="pres">
      <dgm:prSet presAssocID="{79C9BB5C-D16B-4387-BB12-96CAE528F061}" presName="circle3" presStyleLbl="node1" presStyleIdx="2" presStyleCnt="4" custLinFactNeighborX="-2632" custLinFactNeighborY="-146"/>
      <dgm:spPr/>
      <dgm:t>
        <a:bodyPr/>
        <a:lstStyle/>
        <a:p>
          <a:endParaRPr lang="en-US"/>
        </a:p>
      </dgm:t>
    </dgm:pt>
    <dgm:pt modelId="{A67577A0-1707-45DC-90AD-90981B75E4D6}" type="pres">
      <dgm:prSet presAssocID="{79C9BB5C-D16B-4387-BB12-96CAE528F061}" presName="c3text" presStyleLbl="node1" presStyleIdx="2" presStyleCnt="4">
        <dgm:presLayoutVars>
          <dgm:bulletEnabled val="1"/>
        </dgm:presLayoutVars>
      </dgm:prSet>
      <dgm:spPr/>
      <dgm:t>
        <a:bodyPr/>
        <a:lstStyle/>
        <a:p>
          <a:endParaRPr lang="en-US"/>
        </a:p>
      </dgm:t>
    </dgm:pt>
    <dgm:pt modelId="{1B317DA4-5487-48ED-88CD-3BDC34CD415A}" type="pres">
      <dgm:prSet presAssocID="{79C9BB5C-D16B-4387-BB12-96CAE528F061}" presName="comp4" presStyleCnt="0"/>
      <dgm:spPr/>
    </dgm:pt>
    <dgm:pt modelId="{B3554B1C-700F-4A7C-8EBE-2860282116A5}" type="pres">
      <dgm:prSet presAssocID="{79C9BB5C-D16B-4387-BB12-96CAE528F061}" presName="circle4" presStyleLbl="node1" presStyleIdx="3" presStyleCnt="4"/>
      <dgm:spPr/>
      <dgm:t>
        <a:bodyPr/>
        <a:lstStyle/>
        <a:p>
          <a:endParaRPr lang="en-US"/>
        </a:p>
      </dgm:t>
    </dgm:pt>
    <dgm:pt modelId="{1C487855-C908-4A0C-B46B-1A439835E78D}" type="pres">
      <dgm:prSet presAssocID="{79C9BB5C-D16B-4387-BB12-96CAE528F061}" presName="c4text" presStyleLbl="node1" presStyleIdx="3" presStyleCnt="4">
        <dgm:presLayoutVars>
          <dgm:bulletEnabled val="1"/>
        </dgm:presLayoutVars>
      </dgm:prSet>
      <dgm:spPr/>
      <dgm:t>
        <a:bodyPr/>
        <a:lstStyle/>
        <a:p>
          <a:endParaRPr lang="en-US"/>
        </a:p>
      </dgm:t>
    </dgm:pt>
  </dgm:ptLst>
  <dgm:cxnLst>
    <dgm:cxn modelId="{114F451E-1616-4E4F-B534-A8DBB5B9CBF7}" type="presOf" srcId="{5EEB1B3D-4E03-4C88-8F33-CF7CBAD70404}" destId="{10C6FAF9-45A6-431D-9ADA-913E21869848}" srcOrd="1" destOrd="0" presId="urn:microsoft.com/office/officeart/2005/8/layout/venn2"/>
    <dgm:cxn modelId="{62C6FC43-0D09-42A0-8B54-34026BCC3D4C}" type="presOf" srcId="{FA306F31-6382-43A8-A585-D46BBE592004}" destId="{EBBA07D6-1476-4F6E-AEA6-C20E5E2172FD}" srcOrd="1" destOrd="0" presId="urn:microsoft.com/office/officeart/2005/8/layout/venn2"/>
    <dgm:cxn modelId="{F37B0B81-22FC-447F-AEA2-61427337F9B0}" srcId="{79C9BB5C-D16B-4387-BB12-96CAE528F061}" destId="{C71FBB69-427E-44FB-BA5B-4560BE3405B3}" srcOrd="2" destOrd="0" parTransId="{F0A77F0B-BB7B-4153-9D9F-304316D53800}" sibTransId="{C0A70355-8F83-46C3-A74D-2160294810DD}"/>
    <dgm:cxn modelId="{15F947A4-6BBE-44B8-AFF9-3734A9902AFD}" type="presOf" srcId="{001E2291-A5F5-44F3-AD4C-902BE3D2FC17}" destId="{1C487855-C908-4A0C-B46B-1A439835E78D}" srcOrd="1" destOrd="0" presId="urn:microsoft.com/office/officeart/2005/8/layout/venn2"/>
    <dgm:cxn modelId="{2673C9B0-5B1E-4AB8-8E30-C8FBE804DA0D}" type="presOf" srcId="{FA306F31-6382-43A8-A585-D46BBE592004}" destId="{8806E17A-14E1-466C-ACB4-5DCECA87F24F}" srcOrd="0" destOrd="0" presId="urn:microsoft.com/office/officeart/2005/8/layout/venn2"/>
    <dgm:cxn modelId="{FF7715E5-4079-4539-B488-1F283C7E3C6E}" srcId="{79C9BB5C-D16B-4387-BB12-96CAE528F061}" destId="{5EEB1B3D-4E03-4C88-8F33-CF7CBAD70404}" srcOrd="0" destOrd="0" parTransId="{EF045A0F-6167-4AB2-A1FF-00826DA060F9}" sibTransId="{697DE953-87AB-4F60-BC93-FFC0248182BD}"/>
    <dgm:cxn modelId="{34F71086-ED94-4FEA-98C5-0E8444B7DA13}" type="presOf" srcId="{5EEB1B3D-4E03-4C88-8F33-CF7CBAD70404}" destId="{4A61BBBF-8C32-4696-9030-A800430942B4}" srcOrd="0" destOrd="0" presId="urn:microsoft.com/office/officeart/2005/8/layout/venn2"/>
    <dgm:cxn modelId="{73F0252C-A1E7-4B06-958F-21AC59E562E8}" type="presOf" srcId="{001E2291-A5F5-44F3-AD4C-902BE3D2FC17}" destId="{B3554B1C-700F-4A7C-8EBE-2860282116A5}" srcOrd="0" destOrd="0" presId="urn:microsoft.com/office/officeart/2005/8/layout/venn2"/>
    <dgm:cxn modelId="{B2ECA79A-71E5-4C6C-9CF5-9C156C052AA8}" type="presOf" srcId="{79C9BB5C-D16B-4387-BB12-96CAE528F061}" destId="{39D0AF82-FD56-4994-BE02-6E04E9655C85}" srcOrd="0" destOrd="0" presId="urn:microsoft.com/office/officeart/2005/8/layout/venn2"/>
    <dgm:cxn modelId="{D8F52EA9-31F5-4D67-B025-CD28941C3D01}" type="presOf" srcId="{C71FBB69-427E-44FB-BA5B-4560BE3405B3}" destId="{BDAAA5D5-3B5D-4307-A59C-22B7FC2776BD}" srcOrd="0" destOrd="0" presId="urn:microsoft.com/office/officeart/2005/8/layout/venn2"/>
    <dgm:cxn modelId="{BF1B8AD1-F9FA-4BC4-AF2C-450123636CC5}" type="presOf" srcId="{C71FBB69-427E-44FB-BA5B-4560BE3405B3}" destId="{A67577A0-1707-45DC-90AD-90981B75E4D6}" srcOrd="1" destOrd="0" presId="urn:microsoft.com/office/officeart/2005/8/layout/venn2"/>
    <dgm:cxn modelId="{33D8DBE6-502A-43D7-B9C8-6C866EF20453}" srcId="{79C9BB5C-D16B-4387-BB12-96CAE528F061}" destId="{001E2291-A5F5-44F3-AD4C-902BE3D2FC17}" srcOrd="3" destOrd="0" parTransId="{D3EE2678-38EA-4608-9E47-0AFDB6BD1688}" sibTransId="{039D1D5D-12B5-4699-BD27-09D80D64DCA0}"/>
    <dgm:cxn modelId="{2EA773C6-E585-409B-BCA0-B4FB345E145F}" srcId="{79C9BB5C-D16B-4387-BB12-96CAE528F061}" destId="{FA306F31-6382-43A8-A585-D46BBE592004}" srcOrd="1" destOrd="0" parTransId="{8A7411A9-CA53-4BB2-A7EB-FB75F9B1FEDB}" sibTransId="{1AF766F6-94B6-470D-A9A9-9487F59EAC26}"/>
    <dgm:cxn modelId="{70018B60-3AFA-438D-8605-C9C3B8EF63AC}" type="presParOf" srcId="{39D0AF82-FD56-4994-BE02-6E04E9655C85}" destId="{AEBB00A5-E911-48CD-A19E-2E1C6DABBC1B}" srcOrd="0" destOrd="0" presId="urn:microsoft.com/office/officeart/2005/8/layout/venn2"/>
    <dgm:cxn modelId="{16EADBB7-D728-459A-A9C7-A1093AD66A58}" type="presParOf" srcId="{AEBB00A5-E911-48CD-A19E-2E1C6DABBC1B}" destId="{4A61BBBF-8C32-4696-9030-A800430942B4}" srcOrd="0" destOrd="0" presId="urn:microsoft.com/office/officeart/2005/8/layout/venn2"/>
    <dgm:cxn modelId="{8ED9E2CC-A71E-4BDC-B6D9-8F19577F2778}" type="presParOf" srcId="{AEBB00A5-E911-48CD-A19E-2E1C6DABBC1B}" destId="{10C6FAF9-45A6-431D-9ADA-913E21869848}" srcOrd="1" destOrd="0" presId="urn:microsoft.com/office/officeart/2005/8/layout/venn2"/>
    <dgm:cxn modelId="{6F9B1CD3-E2FC-4045-9675-0D08060741FC}" type="presParOf" srcId="{39D0AF82-FD56-4994-BE02-6E04E9655C85}" destId="{35ACF72D-5474-4013-BCA0-A285C0CBABE8}" srcOrd="1" destOrd="0" presId="urn:microsoft.com/office/officeart/2005/8/layout/venn2"/>
    <dgm:cxn modelId="{487215B0-5D61-420C-A652-6D0CF1CC6259}" type="presParOf" srcId="{35ACF72D-5474-4013-BCA0-A285C0CBABE8}" destId="{8806E17A-14E1-466C-ACB4-5DCECA87F24F}" srcOrd="0" destOrd="0" presId="urn:microsoft.com/office/officeart/2005/8/layout/venn2"/>
    <dgm:cxn modelId="{9017EF00-B583-48B4-B3A0-A1DEFEDB6650}" type="presParOf" srcId="{35ACF72D-5474-4013-BCA0-A285C0CBABE8}" destId="{EBBA07D6-1476-4F6E-AEA6-C20E5E2172FD}" srcOrd="1" destOrd="0" presId="urn:microsoft.com/office/officeart/2005/8/layout/venn2"/>
    <dgm:cxn modelId="{89C05FF8-113B-40B2-9618-717EDD83CD94}" type="presParOf" srcId="{39D0AF82-FD56-4994-BE02-6E04E9655C85}" destId="{1FD2D53B-F4E7-4098-8A9C-7ECE1F1AEC83}" srcOrd="2" destOrd="0" presId="urn:microsoft.com/office/officeart/2005/8/layout/venn2"/>
    <dgm:cxn modelId="{1411B1B5-6223-4B04-9D75-1E844FD882EF}" type="presParOf" srcId="{1FD2D53B-F4E7-4098-8A9C-7ECE1F1AEC83}" destId="{BDAAA5D5-3B5D-4307-A59C-22B7FC2776BD}" srcOrd="0" destOrd="0" presId="urn:microsoft.com/office/officeart/2005/8/layout/venn2"/>
    <dgm:cxn modelId="{4075A76C-6F29-4843-865F-A2EB930ED6AF}" type="presParOf" srcId="{1FD2D53B-F4E7-4098-8A9C-7ECE1F1AEC83}" destId="{A67577A0-1707-45DC-90AD-90981B75E4D6}" srcOrd="1" destOrd="0" presId="urn:microsoft.com/office/officeart/2005/8/layout/venn2"/>
    <dgm:cxn modelId="{645F3D93-D3E4-474C-8CC9-FDDE79043B98}" type="presParOf" srcId="{39D0AF82-FD56-4994-BE02-6E04E9655C85}" destId="{1B317DA4-5487-48ED-88CD-3BDC34CD415A}" srcOrd="3" destOrd="0" presId="urn:microsoft.com/office/officeart/2005/8/layout/venn2"/>
    <dgm:cxn modelId="{5FCE9C29-9268-4635-990B-50BDC8C07513}" type="presParOf" srcId="{1B317DA4-5487-48ED-88CD-3BDC34CD415A}" destId="{B3554B1C-700F-4A7C-8EBE-2860282116A5}" srcOrd="0" destOrd="0" presId="urn:microsoft.com/office/officeart/2005/8/layout/venn2"/>
    <dgm:cxn modelId="{C8CC5C17-2DE2-4241-9017-57DBF03562FC}" type="presParOf" srcId="{1B317DA4-5487-48ED-88CD-3BDC34CD415A}" destId="{1C487855-C908-4A0C-B46B-1A439835E78D}" srcOrd="1" destOrd="0" presId="urn:microsoft.com/office/officeart/2005/8/layout/venn2"/>
  </dgm:cxnLst>
  <dgm:bg>
    <a:solidFill>
      <a:schemeClr val="bg1">
        <a:lumMod val="50000"/>
        <a:lumOff val="50000"/>
      </a:schemeClr>
    </a:solidFill>
  </dgm:bg>
  <dgm:whole/>
</dgm:dataModel>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300C3063-9C4F-44AA-B46F-EA94D929BC26}" type="datetimeFigureOut">
              <a:rPr lang="en-US" smtClean="0"/>
              <a:pPr/>
              <a:t>12/27/2010</a:t>
            </a:fld>
            <a:endParaRPr lang="en-US" dirty="0"/>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dirty="0"/>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F221098B-3DE3-462D-8144-9FD380A3885C}"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00C3063-9C4F-44AA-B46F-EA94D929BC26}" type="datetimeFigureOut">
              <a:rPr lang="en-US" smtClean="0"/>
              <a:pPr/>
              <a:t>12/27/2010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221098B-3DE3-462D-8144-9FD380A3885C}"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00C3063-9C4F-44AA-B46F-EA94D929BC26}" type="datetimeFigureOut">
              <a:rPr lang="en-US" smtClean="0"/>
              <a:pPr/>
              <a:t>12/27/2010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221098B-3DE3-462D-8144-9FD380A3885C}"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300C3063-9C4F-44AA-B46F-EA94D929BC26}" type="datetimeFigureOut">
              <a:rPr lang="en-US" smtClean="0"/>
              <a:pPr/>
              <a:t>12/27/2010</a:t>
            </a:fld>
            <a:endParaRPr lang="en-US" dirty="0"/>
          </a:p>
        </p:txBody>
      </p:sp>
      <p:sp>
        <p:nvSpPr>
          <p:cNvPr id="5" name="Footer Placeholder 4"/>
          <p:cNvSpPr>
            <a:spLocks noGrp="1"/>
          </p:cNvSpPr>
          <p:nvPr>
            <p:ph type="ftr" sz="quarter" idx="11"/>
          </p:nvPr>
        </p:nvSpPr>
        <p:spPr>
          <a:xfrm>
            <a:off x="457200" y="6480969"/>
            <a:ext cx="4260056" cy="300831"/>
          </a:xfrm>
        </p:spPr>
        <p:txBody>
          <a:bodyPr/>
          <a:lstStyle/>
          <a:p>
            <a:endParaRPr lang="en-US" dirty="0"/>
          </a:p>
        </p:txBody>
      </p:sp>
      <p:sp>
        <p:nvSpPr>
          <p:cNvPr id="6" name="Slide Number Placeholder 5"/>
          <p:cNvSpPr>
            <a:spLocks noGrp="1"/>
          </p:cNvSpPr>
          <p:nvPr>
            <p:ph type="sldNum" sz="quarter" idx="12"/>
          </p:nvPr>
        </p:nvSpPr>
        <p:spPr/>
        <p:txBody>
          <a:bodyPr/>
          <a:lstStyle/>
          <a:p>
            <a:fld id="{F221098B-3DE3-462D-8144-9FD380A3885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dirty="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Date Placeholder 3"/>
          <p:cNvSpPr>
            <a:spLocks noGrp="1"/>
          </p:cNvSpPr>
          <p:nvPr>
            <p:ph type="dt" sz="half" idx="10"/>
          </p:nvPr>
        </p:nvSpPr>
        <p:spPr>
          <a:xfrm>
            <a:off x="6955632" y="6477000"/>
            <a:ext cx="2133600" cy="304800"/>
          </a:xfrm>
        </p:spPr>
        <p:txBody>
          <a:bodyPr/>
          <a:lstStyle/>
          <a:p>
            <a:fld id="{300C3063-9C4F-44AA-B46F-EA94D929BC26}" type="datetimeFigureOut">
              <a:rPr lang="en-US" smtClean="0"/>
              <a:pPr/>
              <a:t>12/27/2010</a:t>
            </a:fld>
            <a:endParaRPr lang="en-US" dirty="0"/>
          </a:p>
        </p:txBody>
      </p:sp>
      <p:sp>
        <p:nvSpPr>
          <p:cNvPr id="5" name="Footer Placeholder 4"/>
          <p:cNvSpPr>
            <a:spLocks noGrp="1"/>
          </p:cNvSpPr>
          <p:nvPr>
            <p:ph type="ftr" sz="quarter" idx="11"/>
          </p:nvPr>
        </p:nvSpPr>
        <p:spPr>
          <a:xfrm>
            <a:off x="2619376" y="6480969"/>
            <a:ext cx="4260056" cy="300831"/>
          </a:xfrm>
        </p:spPr>
        <p:txBody>
          <a:bodyPr/>
          <a:lstStyle/>
          <a:p>
            <a:endParaRPr lang="en-US" dirty="0"/>
          </a:p>
        </p:txBody>
      </p:sp>
      <p:sp>
        <p:nvSpPr>
          <p:cNvPr id="6" name="Slide Number Placeholder 5"/>
          <p:cNvSpPr>
            <a:spLocks noGrp="1"/>
          </p:cNvSpPr>
          <p:nvPr>
            <p:ph type="sldNum" sz="quarter" idx="12"/>
          </p:nvPr>
        </p:nvSpPr>
        <p:spPr>
          <a:xfrm>
            <a:off x="8451056" y="809624"/>
            <a:ext cx="502920" cy="300831"/>
          </a:xfrm>
        </p:spPr>
        <p:txBody>
          <a:bodyPr/>
          <a:lstStyle/>
          <a:p>
            <a:fld id="{F221098B-3DE3-462D-8144-9FD380A3885C}" type="slidenum">
              <a:rPr lang="en-US" smtClean="0"/>
              <a:pPr/>
              <a:t>‹#›</a:t>
            </a:fld>
            <a:endParaRPr lang="en-US" dirty="0"/>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300C3063-9C4F-44AA-B46F-EA94D929BC26}" type="datetimeFigureOut">
              <a:rPr lang="en-US" smtClean="0"/>
              <a:pPr/>
              <a:t>12/27/2010</a:t>
            </a:fld>
            <a:endParaRPr lang="en-US" dirty="0"/>
          </a:p>
        </p:txBody>
      </p:sp>
      <p:sp>
        <p:nvSpPr>
          <p:cNvPr id="6" name="Footer Placeholder 5"/>
          <p:cNvSpPr>
            <a:spLocks noGrp="1"/>
          </p:cNvSpPr>
          <p:nvPr>
            <p:ph type="ftr" sz="quarter" idx="11"/>
          </p:nvPr>
        </p:nvSpPr>
        <p:spPr>
          <a:xfrm>
            <a:off x="457200" y="6480969"/>
            <a:ext cx="4260056" cy="301752"/>
          </a:xfrm>
        </p:spPr>
        <p:txBody>
          <a:bodyPr/>
          <a:lstStyle/>
          <a:p>
            <a:endParaRPr lang="en-US" dirty="0"/>
          </a:p>
        </p:txBody>
      </p:sp>
      <p:sp>
        <p:nvSpPr>
          <p:cNvPr id="7" name="Slide Number Placeholder 6"/>
          <p:cNvSpPr>
            <a:spLocks noGrp="1"/>
          </p:cNvSpPr>
          <p:nvPr>
            <p:ph type="sldNum" sz="quarter" idx="12"/>
          </p:nvPr>
        </p:nvSpPr>
        <p:spPr>
          <a:xfrm>
            <a:off x="7589520" y="6480969"/>
            <a:ext cx="502920" cy="301752"/>
          </a:xfrm>
        </p:spPr>
        <p:txBody>
          <a:bodyPr/>
          <a:lstStyle/>
          <a:p>
            <a:fld id="{F221098B-3DE3-462D-8144-9FD380A3885C}"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300C3063-9C4F-44AA-B46F-EA94D929BC26}" type="datetimeFigureOut">
              <a:rPr lang="en-US" smtClean="0"/>
              <a:pPr/>
              <a:t>12/27/2010</a:t>
            </a:fld>
            <a:endParaRPr lang="en-US" dirty="0"/>
          </a:p>
        </p:txBody>
      </p:sp>
      <p:sp>
        <p:nvSpPr>
          <p:cNvPr id="8" name="Footer Placeholder 7"/>
          <p:cNvSpPr>
            <a:spLocks noGrp="1"/>
          </p:cNvSpPr>
          <p:nvPr>
            <p:ph type="ftr" sz="quarter" idx="11"/>
          </p:nvPr>
        </p:nvSpPr>
        <p:spPr>
          <a:xfrm>
            <a:off x="457200" y="6480969"/>
            <a:ext cx="4261104" cy="301752"/>
          </a:xfrm>
        </p:spPr>
        <p:txBody>
          <a:bodyPr/>
          <a:lstStyle/>
          <a:p>
            <a:endParaRPr lang="en-US" dirty="0"/>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F221098B-3DE3-462D-8144-9FD380A3885C}"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00C3063-9C4F-44AA-B46F-EA94D929BC26}" type="datetimeFigureOut">
              <a:rPr lang="en-US" smtClean="0"/>
              <a:pPr/>
              <a:t>12/27/2010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221098B-3DE3-462D-8144-9FD380A3885C}"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300C3063-9C4F-44AA-B46F-EA94D929BC26}" type="datetimeFigureOut">
              <a:rPr lang="en-US" smtClean="0"/>
              <a:pPr/>
              <a:t>12/27/2010</a:t>
            </a:fld>
            <a:endParaRPr lang="en-US" dirty="0"/>
          </a:p>
        </p:txBody>
      </p:sp>
      <p:sp>
        <p:nvSpPr>
          <p:cNvPr id="3" name="Footer Placeholder 2"/>
          <p:cNvSpPr>
            <a:spLocks noGrp="1"/>
          </p:cNvSpPr>
          <p:nvPr>
            <p:ph type="ftr" sz="quarter" idx="11"/>
          </p:nvPr>
        </p:nvSpPr>
        <p:spPr>
          <a:xfrm>
            <a:off x="457200" y="6481890"/>
            <a:ext cx="4260056" cy="300831"/>
          </a:xfrm>
        </p:spPr>
        <p:txBody>
          <a:bodyPr/>
          <a:lstStyle/>
          <a:p>
            <a:endParaRPr lang="en-US" dirty="0"/>
          </a:p>
        </p:txBody>
      </p:sp>
      <p:sp>
        <p:nvSpPr>
          <p:cNvPr id="4" name="Slide Number Placeholder 3"/>
          <p:cNvSpPr>
            <a:spLocks noGrp="1"/>
          </p:cNvSpPr>
          <p:nvPr>
            <p:ph type="sldNum" sz="quarter" idx="12"/>
          </p:nvPr>
        </p:nvSpPr>
        <p:spPr>
          <a:xfrm>
            <a:off x="7589520" y="6480969"/>
            <a:ext cx="502920" cy="301752"/>
          </a:xfrm>
        </p:spPr>
        <p:txBody>
          <a:bodyPr/>
          <a:lstStyle/>
          <a:p>
            <a:fld id="{F221098B-3DE3-462D-8144-9FD380A3885C}"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300C3063-9C4F-44AA-B46F-EA94D929BC26}" type="datetimeFigureOut">
              <a:rPr lang="en-US" smtClean="0"/>
              <a:pPr/>
              <a:t>12/27/2010</a:t>
            </a:fld>
            <a:endParaRPr lang="en-US" dirty="0"/>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dirty="0"/>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F221098B-3DE3-462D-8144-9FD380A3885C}"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300C3063-9C4F-44AA-B46F-EA94D929BC26}" type="datetimeFigureOut">
              <a:rPr lang="en-US" smtClean="0"/>
              <a:pPr/>
              <a:t>12/27/2010</a:t>
            </a:fld>
            <a:endParaRPr lang="en-US" dirty="0"/>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dirty="0"/>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F221098B-3DE3-462D-8144-9FD380A3885C}"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300C3063-9C4F-44AA-B46F-EA94D929BC26}" type="datetimeFigureOut">
              <a:rPr lang="en-US" smtClean="0"/>
              <a:pPr/>
              <a:t>12/27/2010</a:t>
            </a:fld>
            <a:endParaRPr lang="en-US" dirty="0"/>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dirty="0"/>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F221098B-3DE3-462D-8144-9FD380A3885C}"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16608"/>
          </a:xfrm>
        </p:spPr>
        <p:txBody>
          <a:bodyP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buNone/>
            </a:pPr>
            <a:r>
              <a:rPr lang="en-US" b="1" i="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Water desalination system  </a:t>
            </a:r>
          </a:p>
          <a:p>
            <a:pPr algn="ctr">
              <a:buNone/>
            </a:pPr>
            <a:r>
              <a:rPr lang="en-US" b="1" i="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BY</a:t>
            </a:r>
            <a:br>
              <a:rPr lang="en-US" b="1" i="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br>
            <a:r>
              <a:rPr lang="en-US" b="1" i="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Solar electric powered  </a:t>
            </a:r>
            <a:endParaRPr lang="en-US"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a:p>
            <a:pPr algn="ctr">
              <a:buNone/>
            </a:pPr>
            <a:r>
              <a:rPr lang="en-US" b="1" i="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Reverse osmosis</a:t>
            </a:r>
          </a:p>
          <a:p>
            <a:pPr algn="ctr">
              <a:buNone/>
            </a:pPr>
            <a:endParaRPr lang="en-US" b="1" i="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a:p>
            <a:pPr algn="ctr">
              <a:buNone/>
            </a:pPr>
            <a:r>
              <a:rPr lang="en-US"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By</a:t>
            </a:r>
          </a:p>
          <a:p>
            <a:pPr algn="ctr">
              <a:buNone/>
            </a:pPr>
            <a:r>
              <a:rPr lang="en-US"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Safa </a:t>
            </a:r>
            <a:r>
              <a:rPr lang="en-US" b="1" cap="all" dirty="0" err="1"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Ateeli</a:t>
            </a:r>
            <a:r>
              <a:rPr lang="en-US"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&amp; Nour Hannon</a:t>
            </a:r>
          </a:p>
          <a:p>
            <a:pPr algn="ctr">
              <a:buNone/>
            </a:pPr>
            <a:r>
              <a:rPr lang="en-US"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Supervisor</a:t>
            </a:r>
          </a:p>
          <a:p>
            <a:pPr algn="ctr">
              <a:buNone/>
            </a:pPr>
            <a:r>
              <a:rPr lang="en-US"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Prof. Dr. </a:t>
            </a:r>
            <a:r>
              <a:rPr lang="en-US" b="1" cap="all" dirty="0" err="1"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Marwan</a:t>
            </a:r>
            <a:r>
              <a:rPr lang="en-US"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a:t>
            </a:r>
            <a:r>
              <a:rPr lang="en-US" b="1" cap="all" dirty="0" err="1"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Mahmoud</a:t>
            </a:r>
            <a:r>
              <a:rPr lang="en-US"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a:t>
            </a:r>
          </a:p>
          <a:p>
            <a:pPr algn="ctr">
              <a:buNone/>
            </a:pPr>
            <a:endParaRPr lang="en-US"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lumMod val="75000"/>
                  </a:schemeClr>
                </a:solidFill>
                <a:latin typeface="Times New Roman" pitchFamily="18" charset="0"/>
                <a:cs typeface="Times New Roman" pitchFamily="18" charset="0"/>
              </a:rPr>
              <a:t>System steps </a:t>
            </a:r>
            <a:endParaRPr lang="en-US" dirty="0">
              <a:solidFill>
                <a:schemeClr val="accent2">
                  <a:lumMod val="75000"/>
                </a:schemeClr>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pPr lvl="0">
              <a:buFont typeface="Arial" pitchFamily="34" charset="0"/>
              <a:buChar char="•"/>
            </a:pPr>
            <a:r>
              <a:rPr lang="en-US" sz="3200" dirty="0" smtClean="0"/>
              <a:t>The brackish water is fed by the well pump in to the raw water storage tank .</a:t>
            </a:r>
          </a:p>
          <a:p>
            <a:pPr lvl="0">
              <a:buFont typeface="Arial" pitchFamily="34" charset="0"/>
              <a:buChar char="•"/>
            </a:pPr>
            <a:r>
              <a:rPr lang="en-US" sz="3200" dirty="0" smtClean="0"/>
              <a:t>Raw water passes through  sand filter and cartridge filter to remove excess turbidity or suspended solids.</a:t>
            </a:r>
          </a:p>
          <a:p>
            <a:pPr>
              <a:buFont typeface="Arial" pitchFamily="34" charset="0"/>
              <a:buChar char="•"/>
            </a:pPr>
            <a:r>
              <a:rPr lang="en-US" dirty="0" smtClean="0"/>
              <a:t>The RO- modules are served by high pressure piston pumps of 1000 liters\h capacity at 7.7 bars. </a:t>
            </a:r>
          </a:p>
          <a:p>
            <a:pPr>
              <a:buNone/>
            </a:pPr>
            <a:r>
              <a:rPr lang="en-US" dirty="0" smtClean="0"/>
              <a:t> </a:t>
            </a:r>
          </a:p>
          <a:p>
            <a:pPr>
              <a:buFont typeface="Arial" pitchFamily="34" charset="0"/>
              <a:buChar char="•"/>
            </a:pPr>
            <a:r>
              <a:rPr lang="en-US" dirty="0" smtClean="0"/>
              <a:t>The feed water is distributed across the membranes by means of transverse stream filtration and By this apart of the water is desalinated as it permeates the membranes.</a:t>
            </a:r>
          </a:p>
          <a:p>
            <a:endParaRPr lang="en-US" dirty="0" smtClean="0"/>
          </a:p>
          <a:p>
            <a:pPr>
              <a:buFont typeface="Arial" pitchFamily="34" charset="0"/>
              <a:buChar char="•"/>
            </a:pPr>
            <a:r>
              <a:rPr lang="en-US" dirty="0" smtClean="0"/>
              <a:t>The remaining brine is Drained off. The pure water flows from the modules to a storage tank. </a:t>
            </a:r>
          </a:p>
          <a:p>
            <a:pPr>
              <a:buNone/>
            </a:pPr>
            <a:r>
              <a:rPr lang="en-US" dirty="0" smtClean="0"/>
              <a:t> </a:t>
            </a:r>
          </a:p>
          <a:p>
            <a:pPr>
              <a:buFont typeface="Arial" pitchFamily="34" charset="0"/>
              <a:buChar char="•"/>
            </a:pPr>
            <a:r>
              <a:rPr lang="en-US" dirty="0" smtClean="0"/>
              <a:t>the product water is stored in intermediate tank. </a:t>
            </a:r>
          </a:p>
          <a:p>
            <a:pPr>
              <a:buFont typeface="Arial" pitchFamily="34" charset="0"/>
              <a:buChar char="•"/>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7" name="Picture 3"/>
          <p:cNvPicPr>
            <a:picLocks noGrp="1" noChangeAspect="1" noChangeArrowheads="1"/>
          </p:cNvPicPr>
          <p:nvPr>
            <p:ph idx="1"/>
          </p:nvPr>
        </p:nvPicPr>
        <p:blipFill>
          <a:blip r:embed="rId2"/>
          <a:srcRect/>
          <a:stretch>
            <a:fillRect/>
          </a:stretch>
        </p:blipFill>
        <p:spPr bwMode="auto">
          <a:xfrm>
            <a:off x="1" y="0"/>
            <a:ext cx="9144000" cy="685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b="1" dirty="0">
                <a:latin typeface="Times New Roman" pitchFamily="18" charset="0"/>
                <a:cs typeface="Times New Roman" pitchFamily="18" charset="0"/>
              </a:rPr>
              <a:t>Design Procedure </a:t>
            </a: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990600"/>
            <a:ext cx="8229600" cy="5135563"/>
          </a:xfrm>
        </p:spPr>
        <p:txBody>
          <a:bodyPr>
            <a:normAutofit/>
          </a:bodyPr>
          <a:lstStyle/>
          <a:p>
            <a:pPr>
              <a:buNone/>
            </a:pPr>
            <a:r>
              <a:rPr lang="en-US" sz="1600" dirty="0" smtClean="0">
                <a:latin typeface="Times New Roman" pitchFamily="18" charset="0"/>
                <a:cs typeface="Times New Roman" pitchFamily="18" charset="0"/>
              </a:rPr>
              <a:t> First</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we </a:t>
            </a:r>
            <a:r>
              <a:rPr lang="en-US" sz="1600" dirty="0">
                <a:latin typeface="Times New Roman" pitchFamily="18" charset="0"/>
                <a:cs typeface="Times New Roman" pitchFamily="18" charset="0"/>
              </a:rPr>
              <a:t>enter the feed water data (ions (mg\l)) from Zbaidat tank into ROSA program</a:t>
            </a:r>
            <a:r>
              <a:rPr lang="en-US" sz="1600" dirty="0" smtClean="0">
                <a:latin typeface="Times New Roman" pitchFamily="18" charset="0"/>
                <a:cs typeface="Times New Roman" pitchFamily="18" charset="0"/>
              </a:rPr>
              <a:t>:</a:t>
            </a:r>
          </a:p>
          <a:p>
            <a:pPr>
              <a:buNone/>
            </a:pPr>
            <a:endParaRPr lang="en-US" sz="1600" dirty="0" smtClean="0">
              <a:latin typeface="Times New Roman" pitchFamily="18" charset="0"/>
              <a:cs typeface="Times New Roman" pitchFamily="18" charset="0"/>
            </a:endParaRPr>
          </a:p>
          <a:p>
            <a:pPr>
              <a:buNone/>
            </a:pPr>
            <a:endParaRPr lang="en-US" sz="1600" dirty="0" smtClean="0">
              <a:latin typeface="Times New Roman" pitchFamily="18" charset="0"/>
              <a:cs typeface="Times New Roman" pitchFamily="18" charset="0"/>
            </a:endParaRPr>
          </a:p>
          <a:p>
            <a:pPr>
              <a:buNone/>
            </a:pPr>
            <a:endParaRPr lang="en-US" sz="1600" dirty="0" smtClean="0">
              <a:latin typeface="Times New Roman" pitchFamily="18" charset="0"/>
              <a:cs typeface="Times New Roman" pitchFamily="18" charset="0"/>
            </a:endParaRPr>
          </a:p>
          <a:p>
            <a:pPr>
              <a:buNone/>
            </a:pPr>
            <a:endParaRPr lang="en-US" sz="1600" dirty="0">
              <a:latin typeface="Times New Roman" pitchFamily="18" charset="0"/>
              <a:cs typeface="Times New Roman" pitchFamily="18" charset="0"/>
            </a:endParaRPr>
          </a:p>
          <a:p>
            <a:pPr>
              <a:buNone/>
            </a:pPr>
            <a:endParaRPr lang="en-US" sz="1600" dirty="0" smtClean="0">
              <a:latin typeface="Times New Roman" pitchFamily="18" charset="0"/>
              <a:cs typeface="Times New Roman" pitchFamily="18" charset="0"/>
            </a:endParaRPr>
          </a:p>
          <a:p>
            <a:pPr>
              <a:buNone/>
            </a:pPr>
            <a:endParaRPr lang="en-US" sz="1600" dirty="0">
              <a:latin typeface="Times New Roman" pitchFamily="18" charset="0"/>
              <a:cs typeface="Times New Roman" pitchFamily="18" charset="0"/>
            </a:endParaRPr>
          </a:p>
          <a:p>
            <a:pPr>
              <a:buNone/>
            </a:pPr>
            <a:endParaRPr lang="en-US" sz="1600" dirty="0" smtClean="0">
              <a:latin typeface="Times New Roman" pitchFamily="18" charset="0"/>
              <a:cs typeface="Times New Roman" pitchFamily="18" charset="0"/>
            </a:endParaRPr>
          </a:p>
          <a:p>
            <a:pPr>
              <a:buNone/>
            </a:pPr>
            <a:endParaRPr lang="en-US" sz="1600" dirty="0">
              <a:latin typeface="Times New Roman" pitchFamily="18" charset="0"/>
              <a:cs typeface="Times New Roman" pitchFamily="18" charset="0"/>
            </a:endParaRPr>
          </a:p>
          <a:p>
            <a:pPr>
              <a:buNone/>
            </a:pPr>
            <a:r>
              <a:rPr lang="en-US" sz="1600" dirty="0"/>
              <a:t>Then, we specify the feature of operation as</a:t>
            </a:r>
            <a:r>
              <a:rPr lang="en-US" sz="1600" dirty="0" smtClean="0"/>
              <a:t>:       </a:t>
            </a:r>
          </a:p>
          <a:p>
            <a:r>
              <a:rPr lang="en-US" sz="1600" dirty="0" smtClean="0"/>
              <a:t>Recovery </a:t>
            </a:r>
            <a:r>
              <a:rPr lang="en-US" sz="1600" dirty="0"/>
              <a:t>=65</a:t>
            </a:r>
            <a:r>
              <a:rPr lang="en-US" sz="1600" dirty="0" smtClean="0"/>
              <a:t>%.</a:t>
            </a:r>
          </a:p>
          <a:p>
            <a:pPr lvl="0"/>
            <a:r>
              <a:rPr lang="en-US" sz="1600" dirty="0"/>
              <a:t>Feed flow=1.53 m</a:t>
            </a:r>
            <a:r>
              <a:rPr lang="en-US" sz="1600" baseline="30000" dirty="0"/>
              <a:t>3</a:t>
            </a:r>
            <a:r>
              <a:rPr lang="en-US" sz="1600" dirty="0"/>
              <a:t>\h</a:t>
            </a:r>
            <a:r>
              <a:rPr lang="en-US" sz="1600" dirty="0" smtClean="0"/>
              <a:t>.                                                                   </a:t>
            </a:r>
            <a:endParaRPr lang="en-US" sz="1600" dirty="0"/>
          </a:p>
          <a:p>
            <a:pPr lvl="0"/>
            <a:r>
              <a:rPr lang="en-US" sz="1600" dirty="0"/>
              <a:t>Permeate flow=1.0  m</a:t>
            </a:r>
            <a:r>
              <a:rPr lang="en-US" sz="1600" baseline="30000" dirty="0"/>
              <a:t>3</a:t>
            </a:r>
            <a:r>
              <a:rPr lang="en-US" sz="1600" dirty="0"/>
              <a:t>\h.</a:t>
            </a:r>
          </a:p>
          <a:p>
            <a:pPr lvl="0"/>
            <a:r>
              <a:rPr lang="en-US" sz="1600" dirty="0"/>
              <a:t>Operating temperature =25  C.</a:t>
            </a:r>
          </a:p>
          <a:p>
            <a:pPr lvl="0"/>
            <a:r>
              <a:rPr lang="en-US" sz="1600" dirty="0"/>
              <a:t>One stage in pass.</a:t>
            </a:r>
          </a:p>
          <a:p>
            <a:pPr lvl="0"/>
            <a:r>
              <a:rPr lang="en-US" sz="1600" dirty="0"/>
              <a:t>Operating time =10 h\day</a:t>
            </a:r>
            <a:r>
              <a:rPr lang="en-US" sz="1600" dirty="0" smtClean="0"/>
              <a:t>.</a:t>
            </a:r>
            <a:r>
              <a:rPr lang="en-US" sz="1600" dirty="0"/>
              <a:t> </a:t>
            </a:r>
            <a:r>
              <a:rPr lang="en-US" sz="1600" dirty="0" smtClean="0"/>
              <a:t>          </a:t>
            </a:r>
            <a:endParaRPr lang="en-US" sz="1600" dirty="0"/>
          </a:p>
          <a:p>
            <a:pPr>
              <a:buNone/>
            </a:pPr>
            <a:r>
              <a:rPr lang="en-US" sz="1600" dirty="0" smtClean="0">
                <a:latin typeface="Times New Roman" pitchFamily="18" charset="0"/>
                <a:cs typeface="Times New Roman" pitchFamily="18" charset="0"/>
              </a:rPr>
              <a:t> </a:t>
            </a:r>
          </a:p>
          <a:p>
            <a:pPr>
              <a:buNone/>
            </a:pPr>
            <a:endParaRPr lang="en-US" sz="1600" dirty="0">
              <a:latin typeface="Times New Roman" pitchFamily="18" charset="0"/>
              <a:cs typeface="Times New Roman" pitchFamily="18" charset="0"/>
            </a:endParaRPr>
          </a:p>
        </p:txBody>
      </p:sp>
      <p:graphicFrame>
        <p:nvGraphicFramePr>
          <p:cNvPr id="6" name="Table 5"/>
          <p:cNvGraphicFramePr>
            <a:graphicFrameLocks noGrp="1"/>
          </p:cNvGraphicFramePr>
          <p:nvPr/>
        </p:nvGraphicFramePr>
        <p:xfrm>
          <a:off x="533400" y="1397000"/>
          <a:ext cx="7772400" cy="2225040"/>
        </p:xfrm>
        <a:graphic>
          <a:graphicData uri="http://schemas.openxmlformats.org/drawingml/2006/table">
            <a:tbl>
              <a:tblPr firstRow="1" bandRow="1">
                <a:tableStyleId>{5C22544A-7EE6-4342-B048-85BDC9FD1C3A}</a:tableStyleId>
              </a:tblPr>
              <a:tblGrid>
                <a:gridCol w="1002890"/>
                <a:gridCol w="1504336"/>
                <a:gridCol w="1074174"/>
                <a:gridCol w="1600200"/>
                <a:gridCol w="1066800"/>
                <a:gridCol w="1524000"/>
              </a:tblGrid>
              <a:tr h="370840">
                <a:tc>
                  <a:txBody>
                    <a:bodyPr/>
                    <a:lstStyle/>
                    <a:p>
                      <a:r>
                        <a:rPr lang="en-US" sz="1800" b="1" kern="1200" dirty="0" smtClean="0">
                          <a:solidFill>
                            <a:schemeClr val="lt1"/>
                          </a:solidFill>
                          <a:latin typeface="+mn-lt"/>
                          <a:ea typeface="+mn-ea"/>
                          <a:cs typeface="+mn-cs"/>
                        </a:rPr>
                        <a:t>Name</a:t>
                      </a:r>
                      <a:endParaRPr lang="en-US" dirty="0"/>
                    </a:p>
                  </a:txBody>
                  <a:tcPr>
                    <a:solidFill>
                      <a:schemeClr val="bg1">
                        <a:lumMod val="50000"/>
                        <a:lumOff val="50000"/>
                      </a:schemeClr>
                    </a:solidFill>
                  </a:tcPr>
                </a:tc>
                <a:tc>
                  <a:txBody>
                    <a:bodyPr/>
                    <a:lstStyle/>
                    <a:p>
                      <a:r>
                        <a:rPr lang="en-US" sz="1800" b="1" kern="1200" dirty="0" smtClean="0">
                          <a:solidFill>
                            <a:schemeClr val="lt1"/>
                          </a:solidFill>
                          <a:latin typeface="+mn-lt"/>
                          <a:ea typeface="+mn-ea"/>
                          <a:cs typeface="+mn-cs"/>
                        </a:rPr>
                        <a:t>Feed(mg\l)</a:t>
                      </a:r>
                      <a:endParaRPr lang="en-US" dirty="0"/>
                    </a:p>
                  </a:txBody>
                  <a:tcPr>
                    <a:solidFill>
                      <a:schemeClr val="bg1">
                        <a:lumMod val="50000"/>
                        <a:lumOff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lt1"/>
                          </a:solidFill>
                          <a:latin typeface="+mn-lt"/>
                          <a:ea typeface="+mn-ea"/>
                          <a:cs typeface="+mn-cs"/>
                        </a:rPr>
                        <a:t>Name</a:t>
                      </a:r>
                      <a:endParaRPr lang="en-US" dirty="0"/>
                    </a:p>
                  </a:txBody>
                  <a:tcPr>
                    <a:solidFill>
                      <a:schemeClr val="bg1">
                        <a:lumMod val="50000"/>
                        <a:lumOff val="50000"/>
                      </a:schemeClr>
                    </a:solidFill>
                  </a:tcPr>
                </a:tc>
                <a:tc>
                  <a:txBody>
                    <a:bodyPr/>
                    <a:lstStyle/>
                    <a:p>
                      <a:r>
                        <a:rPr lang="en-US" sz="1800" b="1" kern="1200" dirty="0" smtClean="0">
                          <a:solidFill>
                            <a:schemeClr val="lt1"/>
                          </a:solidFill>
                          <a:latin typeface="+mn-lt"/>
                          <a:ea typeface="+mn-ea"/>
                          <a:cs typeface="+mn-cs"/>
                        </a:rPr>
                        <a:t>Feed(mg\l)</a:t>
                      </a:r>
                      <a:endParaRPr lang="en-US" dirty="0"/>
                    </a:p>
                  </a:txBody>
                  <a:tcPr>
                    <a:solidFill>
                      <a:schemeClr val="bg1">
                        <a:lumMod val="50000"/>
                        <a:lumOff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lt1"/>
                          </a:solidFill>
                          <a:latin typeface="+mn-lt"/>
                          <a:ea typeface="+mn-ea"/>
                          <a:cs typeface="+mn-cs"/>
                        </a:rPr>
                        <a:t>Name</a:t>
                      </a:r>
                      <a:endParaRPr lang="en-US" dirty="0" smtClean="0"/>
                    </a:p>
                  </a:txBody>
                  <a:tcPr>
                    <a:solidFill>
                      <a:schemeClr val="bg1">
                        <a:lumMod val="50000"/>
                        <a:lumOff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lt1"/>
                          </a:solidFill>
                          <a:latin typeface="+mn-lt"/>
                          <a:ea typeface="+mn-ea"/>
                          <a:cs typeface="+mn-cs"/>
                        </a:rPr>
                        <a:t>Feed(mg\l)</a:t>
                      </a:r>
                      <a:endParaRPr lang="en-US" dirty="0" smtClean="0"/>
                    </a:p>
                  </a:txBody>
                  <a:tcPr>
                    <a:solidFill>
                      <a:schemeClr val="bg1">
                        <a:lumMod val="50000"/>
                        <a:lumOff val="50000"/>
                      </a:schemeClr>
                    </a:solidFill>
                  </a:tcPr>
                </a:tc>
              </a:tr>
              <a:tr h="370840">
                <a:tc>
                  <a:txBody>
                    <a:bodyPr/>
                    <a:lstStyle/>
                    <a:p>
                      <a:pPr marL="0" marR="0" algn="l">
                        <a:spcBef>
                          <a:spcPts val="0"/>
                        </a:spcBef>
                        <a:spcAft>
                          <a:spcPts val="0"/>
                        </a:spcAft>
                      </a:pPr>
                      <a:r>
                        <a:rPr lang="en-US" sz="1800" b="1" dirty="0">
                          <a:latin typeface="+mn-lt"/>
                          <a:ea typeface="Times New Roman"/>
                          <a:cs typeface="Times New Roman"/>
                        </a:rPr>
                        <a:t>NH4</a:t>
                      </a:r>
                      <a:endParaRPr lang="en-US" sz="1800" dirty="0">
                        <a:latin typeface="+mn-lt"/>
                        <a:ea typeface="Times New Roman"/>
                      </a:endParaRPr>
                    </a:p>
                  </a:txBody>
                  <a:tcPr marL="68580" marR="68580" marT="0" marB="0">
                    <a:solidFill>
                      <a:schemeClr val="bg1">
                        <a:lumMod val="50000"/>
                        <a:lumOff val="50000"/>
                      </a:schemeClr>
                    </a:solidFill>
                  </a:tcPr>
                </a:tc>
                <a:tc>
                  <a:txBody>
                    <a:bodyPr/>
                    <a:lstStyle/>
                    <a:p>
                      <a:pPr marL="0" marR="0" algn="l">
                        <a:spcBef>
                          <a:spcPts val="0"/>
                        </a:spcBef>
                        <a:spcAft>
                          <a:spcPts val="0"/>
                        </a:spcAft>
                      </a:pPr>
                      <a:r>
                        <a:rPr lang="en-US" sz="1800" b="1" dirty="0">
                          <a:latin typeface="+mn-lt"/>
                          <a:ea typeface="Times New Roman"/>
                          <a:cs typeface="Times New Roman"/>
                        </a:rPr>
                        <a:t>0.00</a:t>
                      </a:r>
                      <a:endParaRPr lang="en-US" sz="1800" dirty="0">
                        <a:latin typeface="+mn-lt"/>
                        <a:ea typeface="Times New Roman"/>
                      </a:endParaRPr>
                    </a:p>
                  </a:txBody>
                  <a:tcPr marL="68580" marR="68580" marT="0" marB="0">
                    <a:solidFill>
                      <a:schemeClr val="bg1">
                        <a:lumMod val="50000"/>
                        <a:lumOff val="50000"/>
                      </a:schemeClr>
                    </a:solidFill>
                  </a:tcPr>
                </a:tc>
                <a:tc>
                  <a:txBody>
                    <a:bodyPr/>
                    <a:lstStyle/>
                    <a:p>
                      <a:pPr marL="0" marR="0" algn="l">
                        <a:spcBef>
                          <a:spcPts val="0"/>
                        </a:spcBef>
                        <a:spcAft>
                          <a:spcPts val="0"/>
                        </a:spcAft>
                      </a:pPr>
                      <a:r>
                        <a:rPr lang="en-US" sz="1800" b="1" dirty="0">
                          <a:latin typeface="+mn-lt"/>
                          <a:ea typeface="Times New Roman"/>
                        </a:rPr>
                        <a:t>Sr</a:t>
                      </a:r>
                      <a:endParaRPr lang="en-US" sz="1800" dirty="0">
                        <a:latin typeface="+mn-lt"/>
                        <a:ea typeface="Times New Roman"/>
                      </a:endParaRPr>
                    </a:p>
                  </a:txBody>
                  <a:tcPr marL="68580" marR="68580" marT="0" marB="0">
                    <a:solidFill>
                      <a:schemeClr val="bg1">
                        <a:lumMod val="50000"/>
                        <a:lumOff val="50000"/>
                      </a:schemeClr>
                    </a:solidFill>
                  </a:tcPr>
                </a:tc>
                <a:tc>
                  <a:txBody>
                    <a:bodyPr/>
                    <a:lstStyle/>
                    <a:p>
                      <a:pPr marL="0" marR="0" algn="l">
                        <a:spcBef>
                          <a:spcPts val="0"/>
                        </a:spcBef>
                        <a:spcAft>
                          <a:spcPts val="0"/>
                        </a:spcAft>
                      </a:pPr>
                      <a:r>
                        <a:rPr lang="en-US" sz="1800" b="1" dirty="0">
                          <a:latin typeface="+mn-lt"/>
                          <a:ea typeface="Times New Roman"/>
                          <a:cs typeface="Times New Roman"/>
                        </a:rPr>
                        <a:t>0.00</a:t>
                      </a:r>
                      <a:endParaRPr lang="en-US" sz="1800" dirty="0">
                        <a:latin typeface="+mn-lt"/>
                        <a:ea typeface="Times New Roman"/>
                      </a:endParaRPr>
                    </a:p>
                  </a:txBody>
                  <a:tcPr marL="68580" marR="68580" marT="0" marB="0">
                    <a:solidFill>
                      <a:schemeClr val="bg1">
                        <a:lumMod val="50000"/>
                        <a:lumOff val="50000"/>
                      </a:schemeClr>
                    </a:solidFill>
                  </a:tcPr>
                </a:tc>
                <a:tc>
                  <a:txBody>
                    <a:bodyPr/>
                    <a:lstStyle/>
                    <a:p>
                      <a:pPr marL="0" marR="0" algn="l">
                        <a:spcBef>
                          <a:spcPts val="0"/>
                        </a:spcBef>
                        <a:spcAft>
                          <a:spcPts val="0"/>
                        </a:spcAft>
                      </a:pPr>
                      <a:r>
                        <a:rPr lang="en-US" sz="1800" b="1" dirty="0">
                          <a:latin typeface="+mn-lt"/>
                          <a:ea typeface="Times New Roman"/>
                          <a:cs typeface="Times New Roman"/>
                        </a:rPr>
                        <a:t>SO4</a:t>
                      </a:r>
                      <a:endParaRPr lang="en-US" sz="1800" dirty="0">
                        <a:latin typeface="+mn-lt"/>
                        <a:ea typeface="Times New Roman"/>
                      </a:endParaRPr>
                    </a:p>
                  </a:txBody>
                  <a:tcPr marL="68580" marR="68580" marT="0" marB="0">
                    <a:solidFill>
                      <a:schemeClr val="bg1">
                        <a:lumMod val="50000"/>
                        <a:lumOff val="50000"/>
                      </a:schemeClr>
                    </a:solidFill>
                  </a:tcPr>
                </a:tc>
                <a:tc>
                  <a:txBody>
                    <a:bodyPr/>
                    <a:lstStyle/>
                    <a:p>
                      <a:pPr marL="0" marR="0" algn="l">
                        <a:spcBef>
                          <a:spcPts val="0"/>
                        </a:spcBef>
                        <a:spcAft>
                          <a:spcPts val="0"/>
                        </a:spcAft>
                      </a:pPr>
                      <a:r>
                        <a:rPr lang="en-US" sz="1800" b="1" dirty="0">
                          <a:latin typeface="+mn-lt"/>
                          <a:ea typeface="Times New Roman"/>
                          <a:cs typeface="Times New Roman"/>
                        </a:rPr>
                        <a:t>157.00</a:t>
                      </a:r>
                      <a:endParaRPr lang="en-US" sz="1800" dirty="0">
                        <a:latin typeface="+mn-lt"/>
                        <a:ea typeface="Times New Roman"/>
                      </a:endParaRPr>
                    </a:p>
                  </a:txBody>
                  <a:tcPr marL="68580" marR="68580" marT="0" marB="0">
                    <a:solidFill>
                      <a:schemeClr val="bg1">
                        <a:lumMod val="50000"/>
                        <a:lumOff val="50000"/>
                      </a:schemeClr>
                    </a:solidFill>
                  </a:tcPr>
                </a:tc>
              </a:tr>
              <a:tr h="370840">
                <a:tc>
                  <a:txBody>
                    <a:bodyPr/>
                    <a:lstStyle/>
                    <a:p>
                      <a:pPr marL="0" marR="0" algn="l">
                        <a:spcBef>
                          <a:spcPts val="0"/>
                        </a:spcBef>
                        <a:spcAft>
                          <a:spcPts val="0"/>
                        </a:spcAft>
                      </a:pPr>
                      <a:r>
                        <a:rPr lang="en-US" sz="1800" b="1" dirty="0">
                          <a:latin typeface="+mn-lt"/>
                          <a:ea typeface="Times New Roman"/>
                          <a:cs typeface="Times New Roman"/>
                        </a:rPr>
                        <a:t>K</a:t>
                      </a:r>
                      <a:endParaRPr lang="en-US" sz="1800" dirty="0">
                        <a:latin typeface="+mn-lt"/>
                        <a:ea typeface="Times New Roman"/>
                      </a:endParaRPr>
                    </a:p>
                  </a:txBody>
                  <a:tcPr marL="68580" marR="68580" marT="0" marB="0">
                    <a:solidFill>
                      <a:schemeClr val="bg1">
                        <a:lumMod val="50000"/>
                        <a:lumOff val="50000"/>
                      </a:schemeClr>
                    </a:solidFill>
                  </a:tcPr>
                </a:tc>
                <a:tc>
                  <a:txBody>
                    <a:bodyPr/>
                    <a:lstStyle/>
                    <a:p>
                      <a:pPr marL="0" marR="0" algn="l">
                        <a:spcBef>
                          <a:spcPts val="0"/>
                        </a:spcBef>
                        <a:spcAft>
                          <a:spcPts val="0"/>
                        </a:spcAft>
                      </a:pPr>
                      <a:r>
                        <a:rPr lang="en-US" sz="1800" b="1" dirty="0">
                          <a:latin typeface="+mn-lt"/>
                          <a:ea typeface="Times New Roman"/>
                          <a:cs typeface="Times New Roman"/>
                        </a:rPr>
                        <a:t>13.10</a:t>
                      </a:r>
                      <a:endParaRPr lang="en-US" sz="1800" dirty="0">
                        <a:latin typeface="+mn-lt"/>
                        <a:ea typeface="Times New Roman"/>
                      </a:endParaRPr>
                    </a:p>
                  </a:txBody>
                  <a:tcPr marL="68580" marR="68580" marT="0" marB="0">
                    <a:solidFill>
                      <a:schemeClr val="bg1">
                        <a:lumMod val="50000"/>
                        <a:lumOff val="50000"/>
                      </a:schemeClr>
                    </a:solidFill>
                  </a:tcPr>
                </a:tc>
                <a:tc>
                  <a:txBody>
                    <a:bodyPr/>
                    <a:lstStyle/>
                    <a:p>
                      <a:pPr marL="0" marR="0" algn="l">
                        <a:spcBef>
                          <a:spcPts val="0"/>
                        </a:spcBef>
                        <a:spcAft>
                          <a:spcPts val="0"/>
                        </a:spcAft>
                      </a:pPr>
                      <a:r>
                        <a:rPr lang="en-US" sz="1800" b="1" dirty="0">
                          <a:latin typeface="+mn-lt"/>
                          <a:ea typeface="Times New Roman"/>
                        </a:rPr>
                        <a:t>Ba</a:t>
                      </a:r>
                      <a:endParaRPr lang="en-US" sz="1800" dirty="0">
                        <a:latin typeface="+mn-lt"/>
                        <a:ea typeface="Times New Roman"/>
                      </a:endParaRPr>
                    </a:p>
                  </a:txBody>
                  <a:tcPr marL="68580" marR="68580" marT="0" marB="0">
                    <a:solidFill>
                      <a:schemeClr val="bg1">
                        <a:lumMod val="50000"/>
                        <a:lumOff val="50000"/>
                      </a:schemeClr>
                    </a:solidFill>
                  </a:tcPr>
                </a:tc>
                <a:tc>
                  <a:txBody>
                    <a:bodyPr/>
                    <a:lstStyle/>
                    <a:p>
                      <a:pPr marL="0" marR="0" algn="l">
                        <a:spcBef>
                          <a:spcPts val="0"/>
                        </a:spcBef>
                        <a:spcAft>
                          <a:spcPts val="0"/>
                        </a:spcAft>
                      </a:pPr>
                      <a:r>
                        <a:rPr lang="en-US" sz="1800" b="1" dirty="0">
                          <a:latin typeface="+mn-lt"/>
                          <a:ea typeface="Times New Roman"/>
                          <a:cs typeface="Times New Roman"/>
                        </a:rPr>
                        <a:t>0.00</a:t>
                      </a:r>
                      <a:endParaRPr lang="en-US" sz="1800" dirty="0">
                        <a:latin typeface="+mn-lt"/>
                        <a:ea typeface="Times New Roman"/>
                      </a:endParaRPr>
                    </a:p>
                  </a:txBody>
                  <a:tcPr marL="68580" marR="68580" marT="0" marB="0">
                    <a:solidFill>
                      <a:schemeClr val="bg1">
                        <a:lumMod val="50000"/>
                        <a:lumOff val="50000"/>
                      </a:schemeClr>
                    </a:solidFill>
                  </a:tcPr>
                </a:tc>
                <a:tc>
                  <a:txBody>
                    <a:bodyPr/>
                    <a:lstStyle/>
                    <a:p>
                      <a:pPr marL="0" marR="0" algn="l">
                        <a:spcBef>
                          <a:spcPts val="0"/>
                        </a:spcBef>
                        <a:spcAft>
                          <a:spcPts val="0"/>
                        </a:spcAft>
                      </a:pPr>
                      <a:r>
                        <a:rPr lang="en-US" sz="1800" b="1" dirty="0">
                          <a:latin typeface="+mn-lt"/>
                          <a:ea typeface="Times New Roman"/>
                          <a:cs typeface="Times New Roman"/>
                        </a:rPr>
                        <a:t>SiO2</a:t>
                      </a:r>
                      <a:endParaRPr lang="en-US" sz="1800" dirty="0">
                        <a:latin typeface="+mn-lt"/>
                        <a:ea typeface="Times New Roman"/>
                      </a:endParaRPr>
                    </a:p>
                  </a:txBody>
                  <a:tcPr marL="68580" marR="68580" marT="0" marB="0">
                    <a:solidFill>
                      <a:schemeClr val="bg1">
                        <a:lumMod val="50000"/>
                        <a:lumOff val="50000"/>
                      </a:schemeClr>
                    </a:solidFill>
                  </a:tcPr>
                </a:tc>
                <a:tc>
                  <a:txBody>
                    <a:bodyPr/>
                    <a:lstStyle/>
                    <a:p>
                      <a:pPr marL="0" marR="0" algn="l">
                        <a:spcBef>
                          <a:spcPts val="0"/>
                        </a:spcBef>
                        <a:spcAft>
                          <a:spcPts val="0"/>
                        </a:spcAft>
                      </a:pPr>
                      <a:r>
                        <a:rPr lang="en-US" sz="1800" b="1" dirty="0">
                          <a:latin typeface="+mn-lt"/>
                          <a:ea typeface="Times New Roman"/>
                          <a:cs typeface="Times New Roman"/>
                        </a:rPr>
                        <a:t>21.60</a:t>
                      </a:r>
                      <a:endParaRPr lang="en-US" sz="1800" dirty="0">
                        <a:latin typeface="+mn-lt"/>
                        <a:ea typeface="Times New Roman"/>
                      </a:endParaRPr>
                    </a:p>
                  </a:txBody>
                  <a:tcPr marL="68580" marR="68580" marT="0" marB="0">
                    <a:solidFill>
                      <a:schemeClr val="bg1">
                        <a:lumMod val="50000"/>
                        <a:lumOff val="50000"/>
                      </a:schemeClr>
                    </a:solidFill>
                  </a:tcPr>
                </a:tc>
              </a:tr>
              <a:tr h="370840">
                <a:tc>
                  <a:txBody>
                    <a:bodyPr/>
                    <a:lstStyle/>
                    <a:p>
                      <a:pPr marL="0" marR="0" algn="l">
                        <a:spcBef>
                          <a:spcPts val="0"/>
                        </a:spcBef>
                        <a:spcAft>
                          <a:spcPts val="0"/>
                        </a:spcAft>
                      </a:pPr>
                      <a:r>
                        <a:rPr lang="en-US" sz="1800" b="1" dirty="0">
                          <a:latin typeface="+mn-lt"/>
                          <a:ea typeface="Times New Roman"/>
                          <a:cs typeface="Times New Roman"/>
                        </a:rPr>
                        <a:t>Na</a:t>
                      </a:r>
                      <a:endParaRPr lang="en-US" sz="1800" dirty="0">
                        <a:latin typeface="+mn-lt"/>
                        <a:ea typeface="Times New Roman"/>
                      </a:endParaRPr>
                    </a:p>
                  </a:txBody>
                  <a:tcPr marL="68580" marR="68580" marT="0" marB="0">
                    <a:solidFill>
                      <a:schemeClr val="bg1">
                        <a:lumMod val="50000"/>
                        <a:lumOff val="50000"/>
                      </a:schemeClr>
                    </a:solidFill>
                  </a:tcPr>
                </a:tc>
                <a:tc>
                  <a:txBody>
                    <a:bodyPr/>
                    <a:lstStyle/>
                    <a:p>
                      <a:pPr marL="0" marR="0" algn="l">
                        <a:spcBef>
                          <a:spcPts val="0"/>
                        </a:spcBef>
                        <a:spcAft>
                          <a:spcPts val="0"/>
                        </a:spcAft>
                      </a:pPr>
                      <a:r>
                        <a:rPr lang="en-US" sz="1800" b="1" dirty="0">
                          <a:latin typeface="+mn-lt"/>
                          <a:ea typeface="Times New Roman"/>
                          <a:cs typeface="Times New Roman"/>
                        </a:rPr>
                        <a:t>483.00</a:t>
                      </a:r>
                      <a:endParaRPr lang="en-US" sz="1800" dirty="0">
                        <a:latin typeface="+mn-lt"/>
                        <a:ea typeface="Times New Roman"/>
                      </a:endParaRPr>
                    </a:p>
                  </a:txBody>
                  <a:tcPr marL="68580" marR="68580" marT="0" marB="0">
                    <a:solidFill>
                      <a:schemeClr val="bg1">
                        <a:lumMod val="50000"/>
                        <a:lumOff val="50000"/>
                      </a:schemeClr>
                    </a:solidFill>
                  </a:tcPr>
                </a:tc>
                <a:tc>
                  <a:txBody>
                    <a:bodyPr/>
                    <a:lstStyle/>
                    <a:p>
                      <a:pPr marL="0" marR="0" algn="l">
                        <a:spcBef>
                          <a:spcPts val="0"/>
                        </a:spcBef>
                        <a:spcAft>
                          <a:spcPts val="0"/>
                        </a:spcAft>
                      </a:pPr>
                      <a:r>
                        <a:rPr lang="en-US" sz="1800" b="1" dirty="0">
                          <a:latin typeface="+mn-lt"/>
                          <a:ea typeface="Times New Roman"/>
                          <a:cs typeface="Times New Roman"/>
                        </a:rPr>
                        <a:t>CO3</a:t>
                      </a:r>
                      <a:endParaRPr lang="en-US" sz="1800" dirty="0">
                        <a:latin typeface="+mn-lt"/>
                        <a:ea typeface="Times New Roman"/>
                      </a:endParaRPr>
                    </a:p>
                  </a:txBody>
                  <a:tcPr marL="68580" marR="68580" marT="0" marB="0">
                    <a:solidFill>
                      <a:schemeClr val="bg1">
                        <a:lumMod val="50000"/>
                        <a:lumOff val="50000"/>
                      </a:schemeClr>
                    </a:solidFill>
                  </a:tcPr>
                </a:tc>
                <a:tc>
                  <a:txBody>
                    <a:bodyPr/>
                    <a:lstStyle/>
                    <a:p>
                      <a:pPr marL="0" marR="0" algn="l">
                        <a:spcBef>
                          <a:spcPts val="0"/>
                        </a:spcBef>
                        <a:spcAft>
                          <a:spcPts val="0"/>
                        </a:spcAft>
                      </a:pPr>
                      <a:r>
                        <a:rPr lang="en-US" sz="1800" b="1" dirty="0">
                          <a:latin typeface="+mn-lt"/>
                          <a:ea typeface="Times New Roman"/>
                          <a:cs typeface="Times New Roman"/>
                        </a:rPr>
                        <a:t>1.81</a:t>
                      </a:r>
                      <a:endParaRPr lang="en-US" sz="1800" dirty="0">
                        <a:latin typeface="+mn-lt"/>
                        <a:ea typeface="Times New Roman"/>
                      </a:endParaRPr>
                    </a:p>
                  </a:txBody>
                  <a:tcPr marL="68580" marR="68580" marT="0" marB="0">
                    <a:solidFill>
                      <a:schemeClr val="bg1">
                        <a:lumMod val="50000"/>
                        <a:lumOff val="50000"/>
                      </a:schemeClr>
                    </a:solidFill>
                  </a:tcPr>
                </a:tc>
                <a:tc>
                  <a:txBody>
                    <a:bodyPr/>
                    <a:lstStyle/>
                    <a:p>
                      <a:pPr marL="0" marR="0" algn="l">
                        <a:spcBef>
                          <a:spcPts val="0"/>
                        </a:spcBef>
                        <a:spcAft>
                          <a:spcPts val="0"/>
                        </a:spcAft>
                      </a:pPr>
                      <a:r>
                        <a:rPr lang="en-US" sz="1800" b="1" dirty="0">
                          <a:latin typeface="+mn-lt"/>
                          <a:ea typeface="Times New Roman"/>
                          <a:cs typeface="Times New Roman"/>
                        </a:rPr>
                        <a:t>Boron</a:t>
                      </a:r>
                      <a:endParaRPr lang="en-US" sz="1800" dirty="0">
                        <a:latin typeface="+mn-lt"/>
                        <a:ea typeface="Times New Roman"/>
                      </a:endParaRPr>
                    </a:p>
                  </a:txBody>
                  <a:tcPr marL="68580" marR="68580" marT="0" marB="0">
                    <a:solidFill>
                      <a:schemeClr val="bg1">
                        <a:lumMod val="50000"/>
                        <a:lumOff val="50000"/>
                      </a:schemeClr>
                    </a:solidFill>
                  </a:tcPr>
                </a:tc>
                <a:tc>
                  <a:txBody>
                    <a:bodyPr/>
                    <a:lstStyle/>
                    <a:p>
                      <a:pPr marL="0" marR="0" algn="l">
                        <a:spcBef>
                          <a:spcPts val="0"/>
                        </a:spcBef>
                        <a:spcAft>
                          <a:spcPts val="0"/>
                        </a:spcAft>
                      </a:pPr>
                      <a:r>
                        <a:rPr lang="en-US" sz="1800" b="1" dirty="0">
                          <a:latin typeface="+mn-lt"/>
                          <a:ea typeface="Times New Roman"/>
                          <a:cs typeface="Times New Roman"/>
                        </a:rPr>
                        <a:t>0.46</a:t>
                      </a:r>
                      <a:endParaRPr lang="en-US" sz="1800" dirty="0">
                        <a:latin typeface="+mn-lt"/>
                        <a:ea typeface="Times New Roman"/>
                      </a:endParaRPr>
                    </a:p>
                  </a:txBody>
                  <a:tcPr marL="68580" marR="68580" marT="0" marB="0">
                    <a:solidFill>
                      <a:schemeClr val="bg1">
                        <a:lumMod val="50000"/>
                        <a:lumOff val="50000"/>
                      </a:schemeClr>
                    </a:solidFill>
                  </a:tcPr>
                </a:tc>
              </a:tr>
              <a:tr h="370840">
                <a:tc>
                  <a:txBody>
                    <a:bodyPr/>
                    <a:lstStyle/>
                    <a:p>
                      <a:pPr marL="0" marR="0" algn="l">
                        <a:spcBef>
                          <a:spcPts val="0"/>
                        </a:spcBef>
                        <a:spcAft>
                          <a:spcPts val="0"/>
                        </a:spcAft>
                      </a:pPr>
                      <a:r>
                        <a:rPr lang="en-US" sz="1800" b="1" dirty="0" smtClean="0">
                          <a:latin typeface="+mn-lt"/>
                          <a:ea typeface="Times New Roman"/>
                          <a:cs typeface="Times New Roman"/>
                        </a:rPr>
                        <a:t>Mg</a:t>
                      </a:r>
                      <a:endParaRPr lang="en-US" sz="1800" dirty="0">
                        <a:latin typeface="+mn-lt"/>
                        <a:ea typeface="Times New Roman"/>
                      </a:endParaRPr>
                    </a:p>
                  </a:txBody>
                  <a:tcPr marL="68580" marR="68580" marT="0" marB="0">
                    <a:solidFill>
                      <a:schemeClr val="bg1">
                        <a:lumMod val="50000"/>
                        <a:lumOff val="50000"/>
                      </a:schemeClr>
                    </a:solidFill>
                  </a:tcPr>
                </a:tc>
                <a:tc>
                  <a:txBody>
                    <a:bodyPr/>
                    <a:lstStyle/>
                    <a:p>
                      <a:pPr marL="0" marR="0" algn="l">
                        <a:spcBef>
                          <a:spcPts val="0"/>
                        </a:spcBef>
                        <a:spcAft>
                          <a:spcPts val="0"/>
                        </a:spcAft>
                      </a:pPr>
                      <a:r>
                        <a:rPr lang="en-US" sz="1800" b="1" dirty="0">
                          <a:latin typeface="+mn-lt"/>
                          <a:ea typeface="Times New Roman"/>
                          <a:cs typeface="Times New Roman"/>
                        </a:rPr>
                        <a:t>146.00</a:t>
                      </a:r>
                      <a:endParaRPr lang="en-US" sz="1800" dirty="0">
                        <a:latin typeface="+mn-lt"/>
                        <a:ea typeface="Times New Roman"/>
                      </a:endParaRPr>
                    </a:p>
                  </a:txBody>
                  <a:tcPr marL="68580" marR="68580" marT="0" marB="0">
                    <a:solidFill>
                      <a:schemeClr val="bg1">
                        <a:lumMod val="50000"/>
                        <a:lumOff val="50000"/>
                      </a:schemeClr>
                    </a:solidFill>
                  </a:tcPr>
                </a:tc>
                <a:tc>
                  <a:txBody>
                    <a:bodyPr/>
                    <a:lstStyle/>
                    <a:p>
                      <a:pPr marL="0" marR="0" algn="l">
                        <a:spcBef>
                          <a:spcPts val="0"/>
                        </a:spcBef>
                        <a:spcAft>
                          <a:spcPts val="0"/>
                        </a:spcAft>
                      </a:pPr>
                      <a:r>
                        <a:rPr lang="en-US" sz="1800" b="1" dirty="0">
                          <a:latin typeface="+mn-lt"/>
                          <a:ea typeface="Times New Roman"/>
                          <a:cs typeface="Times New Roman"/>
                        </a:rPr>
                        <a:t>HCO3</a:t>
                      </a:r>
                      <a:endParaRPr lang="en-US" sz="1800" dirty="0">
                        <a:latin typeface="+mn-lt"/>
                        <a:ea typeface="Times New Roman"/>
                      </a:endParaRPr>
                    </a:p>
                  </a:txBody>
                  <a:tcPr marL="68580" marR="68580" marT="0" marB="0">
                    <a:solidFill>
                      <a:schemeClr val="bg1">
                        <a:lumMod val="50000"/>
                        <a:lumOff val="50000"/>
                      </a:schemeClr>
                    </a:solidFill>
                  </a:tcPr>
                </a:tc>
                <a:tc>
                  <a:txBody>
                    <a:bodyPr/>
                    <a:lstStyle/>
                    <a:p>
                      <a:pPr marL="0" marR="0" algn="l">
                        <a:spcBef>
                          <a:spcPts val="0"/>
                        </a:spcBef>
                        <a:spcAft>
                          <a:spcPts val="0"/>
                        </a:spcAft>
                      </a:pPr>
                      <a:r>
                        <a:rPr lang="en-US" sz="1800" b="1" dirty="0">
                          <a:latin typeface="+mn-lt"/>
                          <a:ea typeface="Times New Roman"/>
                          <a:cs typeface="Times New Roman"/>
                        </a:rPr>
                        <a:t>305.00</a:t>
                      </a:r>
                      <a:endParaRPr lang="en-US" sz="1800" dirty="0">
                        <a:latin typeface="+mn-lt"/>
                        <a:ea typeface="Times New Roman"/>
                      </a:endParaRPr>
                    </a:p>
                  </a:txBody>
                  <a:tcPr marL="68580" marR="68580" marT="0" marB="0">
                    <a:solidFill>
                      <a:schemeClr val="bg1">
                        <a:lumMod val="50000"/>
                        <a:lumOff val="50000"/>
                      </a:schemeClr>
                    </a:solidFill>
                  </a:tcPr>
                </a:tc>
                <a:tc>
                  <a:txBody>
                    <a:bodyPr/>
                    <a:lstStyle/>
                    <a:p>
                      <a:pPr marL="0" marR="0" algn="l">
                        <a:spcBef>
                          <a:spcPts val="0"/>
                        </a:spcBef>
                        <a:spcAft>
                          <a:spcPts val="0"/>
                        </a:spcAft>
                      </a:pPr>
                      <a:r>
                        <a:rPr lang="en-US" sz="1800" b="1" dirty="0">
                          <a:latin typeface="+mn-lt"/>
                          <a:ea typeface="Times New Roman"/>
                          <a:cs typeface="Times New Roman"/>
                        </a:rPr>
                        <a:t>CO2</a:t>
                      </a:r>
                      <a:endParaRPr lang="en-US" sz="1800" dirty="0">
                        <a:latin typeface="+mn-lt"/>
                        <a:ea typeface="Times New Roman"/>
                      </a:endParaRPr>
                    </a:p>
                  </a:txBody>
                  <a:tcPr marL="68580" marR="68580" marT="0" marB="0">
                    <a:solidFill>
                      <a:schemeClr val="bg1">
                        <a:lumMod val="50000"/>
                        <a:lumOff val="50000"/>
                      </a:schemeClr>
                    </a:solidFill>
                  </a:tcPr>
                </a:tc>
                <a:tc>
                  <a:txBody>
                    <a:bodyPr/>
                    <a:lstStyle/>
                    <a:p>
                      <a:pPr marL="0" marR="0" algn="l">
                        <a:spcBef>
                          <a:spcPts val="0"/>
                        </a:spcBef>
                        <a:spcAft>
                          <a:spcPts val="0"/>
                        </a:spcAft>
                      </a:pPr>
                      <a:r>
                        <a:rPr lang="en-US" sz="1800" b="1" dirty="0">
                          <a:latin typeface="+mn-lt"/>
                          <a:ea typeface="Times New Roman"/>
                          <a:cs typeface="Times New Roman"/>
                        </a:rPr>
                        <a:t>7.85</a:t>
                      </a:r>
                      <a:endParaRPr lang="en-US" sz="1800" dirty="0">
                        <a:latin typeface="+mn-lt"/>
                        <a:ea typeface="Times New Roman"/>
                      </a:endParaRPr>
                    </a:p>
                  </a:txBody>
                  <a:tcPr marL="68580" marR="68580" marT="0" marB="0">
                    <a:solidFill>
                      <a:schemeClr val="bg1">
                        <a:lumMod val="50000"/>
                        <a:lumOff val="50000"/>
                      </a:schemeClr>
                    </a:solidFill>
                  </a:tcPr>
                </a:tc>
              </a:tr>
              <a:tr h="370840">
                <a:tc>
                  <a:txBody>
                    <a:bodyPr/>
                    <a:lstStyle/>
                    <a:p>
                      <a:r>
                        <a:rPr lang="en-US" sz="1800" b="1" kern="1200" dirty="0" smtClean="0">
                          <a:solidFill>
                            <a:schemeClr val="dk1"/>
                          </a:solidFill>
                          <a:latin typeface="+mn-lt"/>
                          <a:ea typeface="+mn-ea"/>
                          <a:cs typeface="+mn-cs"/>
                        </a:rPr>
                        <a:t>Ca</a:t>
                      </a:r>
                      <a:endParaRPr lang="en-US" dirty="0"/>
                    </a:p>
                  </a:txBody>
                  <a:tcPr>
                    <a:solidFill>
                      <a:schemeClr val="bg1">
                        <a:lumMod val="50000"/>
                        <a:lumOff val="50000"/>
                      </a:schemeClr>
                    </a:solidFill>
                  </a:tcPr>
                </a:tc>
                <a:tc>
                  <a:txBody>
                    <a:bodyPr/>
                    <a:lstStyle/>
                    <a:p>
                      <a:pPr marL="0" marR="0" algn="l">
                        <a:spcBef>
                          <a:spcPts val="0"/>
                        </a:spcBef>
                        <a:spcAft>
                          <a:spcPts val="0"/>
                        </a:spcAft>
                      </a:pPr>
                      <a:r>
                        <a:rPr lang="en-US" sz="1800" b="1" dirty="0">
                          <a:latin typeface="+mn-lt"/>
                          <a:ea typeface="Times New Roman"/>
                          <a:cs typeface="Times New Roman"/>
                        </a:rPr>
                        <a:t>200.00</a:t>
                      </a:r>
                      <a:endParaRPr lang="en-US" sz="1800" dirty="0">
                        <a:latin typeface="+mn-lt"/>
                        <a:ea typeface="Times New Roman"/>
                      </a:endParaRPr>
                    </a:p>
                  </a:txBody>
                  <a:tcPr marL="68580" marR="68580" marT="0" marB="0">
                    <a:solidFill>
                      <a:schemeClr val="bg1">
                        <a:lumMod val="50000"/>
                        <a:lumOff val="50000"/>
                      </a:schemeClr>
                    </a:solidFill>
                  </a:tcPr>
                </a:tc>
                <a:tc>
                  <a:txBody>
                    <a:bodyPr/>
                    <a:lstStyle/>
                    <a:p>
                      <a:pPr marL="0" marR="0" algn="l">
                        <a:spcBef>
                          <a:spcPts val="0"/>
                        </a:spcBef>
                        <a:spcAft>
                          <a:spcPts val="0"/>
                        </a:spcAft>
                      </a:pPr>
                      <a:r>
                        <a:rPr lang="en-US" sz="1800" b="1" dirty="0">
                          <a:latin typeface="+mn-lt"/>
                          <a:ea typeface="Times New Roman"/>
                          <a:cs typeface="Times New Roman"/>
                        </a:rPr>
                        <a:t>Cl</a:t>
                      </a:r>
                      <a:endParaRPr lang="en-US" sz="1800" dirty="0">
                        <a:latin typeface="+mn-lt"/>
                        <a:ea typeface="Times New Roman"/>
                      </a:endParaRPr>
                    </a:p>
                  </a:txBody>
                  <a:tcPr marL="68580" marR="68580" marT="0" marB="0">
                    <a:solidFill>
                      <a:schemeClr val="bg1">
                        <a:lumMod val="50000"/>
                        <a:lumOff val="50000"/>
                      </a:schemeClr>
                    </a:solidFill>
                  </a:tcPr>
                </a:tc>
                <a:tc>
                  <a:txBody>
                    <a:bodyPr/>
                    <a:lstStyle/>
                    <a:p>
                      <a:pPr marL="0" marR="0" algn="l">
                        <a:spcBef>
                          <a:spcPts val="0"/>
                        </a:spcBef>
                        <a:spcAft>
                          <a:spcPts val="0"/>
                        </a:spcAft>
                      </a:pPr>
                      <a:r>
                        <a:rPr lang="en-US" sz="1800" b="1" dirty="0">
                          <a:latin typeface="+mn-lt"/>
                          <a:ea typeface="Times New Roman"/>
                          <a:cs typeface="Times New Roman"/>
                        </a:rPr>
                        <a:t>36.00</a:t>
                      </a:r>
                      <a:endParaRPr lang="en-US" sz="1800" dirty="0">
                        <a:latin typeface="+mn-lt"/>
                        <a:ea typeface="Times New Roman"/>
                      </a:endParaRPr>
                    </a:p>
                  </a:txBody>
                  <a:tcPr marL="68580" marR="68580" marT="0" marB="0">
                    <a:solidFill>
                      <a:schemeClr val="bg1">
                        <a:lumMod val="50000"/>
                        <a:lumOff val="50000"/>
                      </a:schemeClr>
                    </a:solidFill>
                  </a:tcPr>
                </a:tc>
                <a:tc>
                  <a:txBody>
                    <a:bodyPr/>
                    <a:lstStyle/>
                    <a:p>
                      <a:pPr marL="0" marR="0" algn="l">
                        <a:spcBef>
                          <a:spcPts val="0"/>
                        </a:spcBef>
                        <a:spcAft>
                          <a:spcPts val="0"/>
                        </a:spcAft>
                      </a:pPr>
                      <a:r>
                        <a:rPr lang="en-US" sz="1800" b="1" dirty="0">
                          <a:latin typeface="+mn-lt"/>
                          <a:ea typeface="Times New Roman"/>
                          <a:cs typeface="Times New Roman"/>
                        </a:rPr>
                        <a:t>TDS</a:t>
                      </a:r>
                      <a:endParaRPr lang="en-US" sz="1800" dirty="0">
                        <a:latin typeface="+mn-lt"/>
                        <a:ea typeface="Times New Roman"/>
                      </a:endParaRPr>
                    </a:p>
                  </a:txBody>
                  <a:tcPr marL="68580" marR="68580" marT="0" marB="0">
                    <a:solidFill>
                      <a:schemeClr val="bg1">
                        <a:lumMod val="50000"/>
                        <a:lumOff val="50000"/>
                      </a:schemeClr>
                    </a:solidFill>
                  </a:tcPr>
                </a:tc>
                <a:tc>
                  <a:txBody>
                    <a:bodyPr/>
                    <a:lstStyle/>
                    <a:p>
                      <a:pPr marL="0" marR="0" algn="l">
                        <a:spcBef>
                          <a:spcPts val="0"/>
                        </a:spcBef>
                        <a:spcAft>
                          <a:spcPts val="0"/>
                        </a:spcAft>
                      </a:pPr>
                      <a:r>
                        <a:rPr lang="en-US" sz="1800" b="1" dirty="0">
                          <a:latin typeface="+mn-lt"/>
                          <a:ea typeface="Times New Roman"/>
                          <a:cs typeface="Times New Roman"/>
                        </a:rPr>
                        <a:t>2566.15</a:t>
                      </a:r>
                      <a:endParaRPr lang="en-US" sz="1800" dirty="0">
                        <a:latin typeface="+mn-lt"/>
                        <a:ea typeface="Times New Roman"/>
                      </a:endParaRPr>
                    </a:p>
                  </a:txBody>
                  <a:tcPr marL="68580" marR="68580" marT="0" marB="0">
                    <a:solidFill>
                      <a:schemeClr val="bg1">
                        <a:lumMod val="50000"/>
                        <a:lumOff val="50000"/>
                      </a:schemeClr>
                    </a:solidFill>
                  </a:tcPr>
                </a:tc>
              </a:tr>
            </a:tbl>
          </a:graphicData>
        </a:graphic>
      </p:graphicFrame>
      <p:pic>
        <p:nvPicPr>
          <p:cNvPr id="7" name="Picture 6"/>
          <p:cNvPicPr/>
          <p:nvPr/>
        </p:nvPicPr>
        <p:blipFill>
          <a:blip r:embed="rId2"/>
          <a:srcRect/>
          <a:stretch>
            <a:fillRect/>
          </a:stretch>
        </p:blipFill>
        <p:spPr bwMode="auto">
          <a:xfrm>
            <a:off x="4419600" y="4114800"/>
            <a:ext cx="3581400" cy="1676400"/>
          </a:xfrm>
          <a:prstGeom prst="rect">
            <a:avLst/>
          </a:prstGeom>
          <a:solidFill>
            <a:schemeClr val="accent1">
              <a:lumMod val="75000"/>
            </a:schemeClr>
          </a:solidFill>
          <a:ln w="9525">
            <a:noFill/>
            <a:miter lim="800000"/>
            <a:headEnd/>
            <a:tailEnd/>
          </a:ln>
        </p:spPr>
      </p:pic>
      <p:sp>
        <p:nvSpPr>
          <p:cNvPr id="8" name="Rectangle 7"/>
          <p:cNvSpPr/>
          <p:nvPr/>
        </p:nvSpPr>
        <p:spPr>
          <a:xfrm>
            <a:off x="4343400" y="4648200"/>
            <a:ext cx="838200" cy="533400"/>
          </a:xfrm>
          <a:prstGeom prst="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Feed flow </a:t>
            </a:r>
            <a:endParaRPr lang="en-US" dirty="0"/>
          </a:p>
        </p:txBody>
      </p:sp>
      <p:sp>
        <p:nvSpPr>
          <p:cNvPr id="9" name="Rectangle 8"/>
          <p:cNvSpPr/>
          <p:nvPr/>
        </p:nvSpPr>
        <p:spPr>
          <a:xfrm>
            <a:off x="7239000" y="3962400"/>
            <a:ext cx="1676400" cy="533400"/>
          </a:xfrm>
          <a:prstGeom prst="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Concentrate   flow</a:t>
            </a:r>
            <a:endParaRPr lang="en-US" dirty="0"/>
          </a:p>
        </p:txBody>
      </p:sp>
      <p:sp>
        <p:nvSpPr>
          <p:cNvPr id="10" name="Rectangle 9"/>
          <p:cNvSpPr/>
          <p:nvPr/>
        </p:nvSpPr>
        <p:spPr>
          <a:xfrm>
            <a:off x="7239000" y="5257800"/>
            <a:ext cx="1295400" cy="533400"/>
          </a:xfrm>
          <a:prstGeom prst="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Permeate flow</a:t>
            </a:r>
            <a:endParaRPr lang="en-US" dirty="0"/>
          </a:p>
        </p:txBody>
      </p:sp>
      <p:sp>
        <p:nvSpPr>
          <p:cNvPr id="11" name="Flowchart: Connector 10"/>
          <p:cNvSpPr/>
          <p:nvPr/>
        </p:nvSpPr>
        <p:spPr>
          <a:xfrm>
            <a:off x="3733801" y="4800600"/>
            <a:ext cx="76200" cy="76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229600" cy="533400"/>
          </a:xfrm>
        </p:spPr>
        <p:txBody>
          <a:bodyPr>
            <a:noAutofit/>
          </a:bodyPr>
          <a:lstStyle/>
          <a:p>
            <a:pPr algn="l"/>
            <a:r>
              <a:rPr lang="en-US" sz="2400" b="1" dirty="0">
                <a:latin typeface="Times New Roman" pitchFamily="18" charset="0"/>
                <a:cs typeface="Times New Roman" pitchFamily="18" charset="0"/>
              </a:rPr>
              <a:t>After that we will see ROSA system simulation as:</a:t>
            </a:r>
            <a:br>
              <a:rPr lang="en-US" sz="2400" b="1" dirty="0">
                <a:latin typeface="Times New Roman" pitchFamily="18" charset="0"/>
                <a:cs typeface="Times New Roman" pitchFamily="18" charset="0"/>
              </a:rPr>
            </a:br>
            <a:endParaRPr lang="en-US" sz="2400" b="1" dirty="0">
              <a:latin typeface="Times New Roman" pitchFamily="18" charset="0"/>
              <a:cs typeface="Times New Roman" pitchFamily="18" charset="0"/>
            </a:endParaRPr>
          </a:p>
        </p:txBody>
      </p:sp>
      <p:graphicFrame>
        <p:nvGraphicFramePr>
          <p:cNvPr id="9" name="Content Placeholder 8"/>
          <p:cNvGraphicFramePr>
            <a:graphicFrameLocks noGrp="1"/>
          </p:cNvGraphicFramePr>
          <p:nvPr>
            <p:ph idx="1"/>
          </p:nvPr>
        </p:nvGraphicFramePr>
        <p:xfrm>
          <a:off x="457200" y="457200"/>
          <a:ext cx="7315200" cy="6172200"/>
        </p:xfrm>
        <a:graphic>
          <a:graphicData uri="http://schemas.openxmlformats.org/drawingml/2006/table">
            <a:tbl>
              <a:tblPr firstRow="1" bandRow="1">
                <a:tableStyleId>{5C22544A-7EE6-4342-B048-85BDC9FD1C3A}</a:tableStyleId>
              </a:tblPr>
              <a:tblGrid>
                <a:gridCol w="1828800"/>
                <a:gridCol w="1828800"/>
                <a:gridCol w="1828800"/>
                <a:gridCol w="1828800"/>
              </a:tblGrid>
              <a:tr h="685800">
                <a:tc>
                  <a:txBody>
                    <a:bodyPr/>
                    <a:lstStyle/>
                    <a:p>
                      <a:r>
                        <a:rPr lang="en-US" sz="1800" b="1" kern="1200" dirty="0" smtClean="0">
                          <a:solidFill>
                            <a:schemeClr val="lt1"/>
                          </a:solidFill>
                          <a:latin typeface="+mn-lt"/>
                          <a:ea typeface="+mn-ea"/>
                          <a:cs typeface="+mn-cs"/>
                        </a:rPr>
                        <a:t>Name</a:t>
                      </a:r>
                      <a:endParaRPr lang="en-US" dirty="0"/>
                    </a:p>
                  </a:txBody>
                  <a:tcPr>
                    <a:solidFill>
                      <a:schemeClr val="tx1">
                        <a:lumMod val="6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lt1"/>
                          </a:solidFill>
                          <a:latin typeface="+mn-lt"/>
                          <a:ea typeface="+mn-ea"/>
                          <a:cs typeface="+mn-cs"/>
                        </a:rPr>
                        <a:t>Feed(mg\l)</a:t>
                      </a:r>
                      <a:endParaRPr lang="en-US" dirty="0" smtClean="0"/>
                    </a:p>
                    <a:p>
                      <a:endParaRPr lang="en-US" dirty="0"/>
                    </a:p>
                  </a:txBody>
                  <a:tcPr>
                    <a:solidFill>
                      <a:schemeClr val="tx1">
                        <a:lumMod val="65000"/>
                      </a:schemeClr>
                    </a:solidFill>
                  </a:tcPr>
                </a:tc>
                <a:tc>
                  <a:txBody>
                    <a:bodyPr/>
                    <a:lstStyle/>
                    <a:p>
                      <a:r>
                        <a:rPr lang="en-US" sz="1800" b="1" kern="1200" dirty="0" smtClean="0">
                          <a:solidFill>
                            <a:schemeClr val="lt1"/>
                          </a:solidFill>
                          <a:latin typeface="+mn-lt"/>
                          <a:ea typeface="+mn-ea"/>
                          <a:cs typeface="+mn-cs"/>
                        </a:rPr>
                        <a:t>Concentrate</a:t>
                      </a:r>
                      <a:endParaRPr lang="en-US" dirty="0"/>
                    </a:p>
                  </a:txBody>
                  <a:tcPr>
                    <a:solidFill>
                      <a:schemeClr val="tx1">
                        <a:lumMod val="65000"/>
                      </a:schemeClr>
                    </a:solidFill>
                  </a:tcPr>
                </a:tc>
                <a:tc>
                  <a:txBody>
                    <a:bodyPr/>
                    <a:lstStyle/>
                    <a:p>
                      <a:r>
                        <a:rPr lang="en-US" sz="1800" b="1" kern="1200" dirty="0" smtClean="0">
                          <a:solidFill>
                            <a:schemeClr val="lt1"/>
                          </a:solidFill>
                          <a:latin typeface="+mn-lt"/>
                          <a:ea typeface="+mn-ea"/>
                          <a:cs typeface="+mn-cs"/>
                        </a:rPr>
                        <a:t>Permeate </a:t>
                      </a:r>
                      <a:endParaRPr lang="en-US" dirty="0"/>
                    </a:p>
                  </a:txBody>
                  <a:tcPr>
                    <a:solidFill>
                      <a:schemeClr val="tx1">
                        <a:lumMod val="65000"/>
                      </a:schemeClr>
                    </a:solidFill>
                  </a:tcPr>
                </a:tc>
              </a:tr>
              <a:tr h="347133">
                <a:tc>
                  <a:txBody>
                    <a:bodyPr/>
                    <a:lstStyle/>
                    <a:p>
                      <a:pPr marL="0" marR="0" algn="l">
                        <a:spcBef>
                          <a:spcPts val="0"/>
                        </a:spcBef>
                        <a:spcAft>
                          <a:spcPts val="0"/>
                        </a:spcAft>
                      </a:pPr>
                      <a:r>
                        <a:rPr lang="en-US" sz="1800" b="1" dirty="0">
                          <a:latin typeface="+mn-lt"/>
                          <a:ea typeface="Times New Roman"/>
                          <a:cs typeface="Times New Roman"/>
                        </a:rPr>
                        <a:t>NH4</a:t>
                      </a:r>
                      <a:endParaRPr lang="en-US" sz="1800" dirty="0">
                        <a:latin typeface="+mn-lt"/>
                        <a:ea typeface="Times New Roman"/>
                      </a:endParaRPr>
                    </a:p>
                  </a:txBody>
                  <a:tcPr marL="68580" marR="68580" marT="0" marB="0">
                    <a:solidFill>
                      <a:schemeClr val="tx1">
                        <a:lumMod val="65000"/>
                      </a:schemeClr>
                    </a:solidFill>
                  </a:tcPr>
                </a:tc>
                <a:tc>
                  <a:txBody>
                    <a:bodyPr/>
                    <a:lstStyle/>
                    <a:p>
                      <a:pPr marL="0" marR="0" algn="l">
                        <a:spcBef>
                          <a:spcPts val="0"/>
                        </a:spcBef>
                        <a:spcAft>
                          <a:spcPts val="0"/>
                        </a:spcAft>
                      </a:pPr>
                      <a:r>
                        <a:rPr lang="en-US" sz="1800" b="1" dirty="0">
                          <a:latin typeface="+mn-lt"/>
                          <a:ea typeface="Times New Roman"/>
                          <a:cs typeface="Times New Roman"/>
                        </a:rPr>
                        <a:t>0.00</a:t>
                      </a:r>
                      <a:endParaRPr lang="en-US" sz="1800" dirty="0">
                        <a:latin typeface="+mn-lt"/>
                        <a:ea typeface="Times New Roman"/>
                      </a:endParaRPr>
                    </a:p>
                  </a:txBody>
                  <a:tcPr marL="68580" marR="68580" marT="0" marB="0">
                    <a:solidFill>
                      <a:schemeClr val="tx1">
                        <a:lumMod val="6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latin typeface="+mn-lt"/>
                          <a:ea typeface="Times New Roman"/>
                          <a:cs typeface="Times New Roman"/>
                        </a:rPr>
                        <a:t>0.00</a:t>
                      </a:r>
                      <a:endParaRPr lang="en-US" sz="1800" dirty="0" smtClean="0">
                        <a:latin typeface="+mn-lt"/>
                        <a:ea typeface="Times New Roman"/>
                      </a:endParaRPr>
                    </a:p>
                  </a:txBody>
                  <a:tcPr>
                    <a:solidFill>
                      <a:schemeClr val="tx1">
                        <a:lumMod val="6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latin typeface="+mn-lt"/>
                          <a:ea typeface="Times New Roman"/>
                          <a:cs typeface="Times New Roman"/>
                        </a:rPr>
                        <a:t>0.00</a:t>
                      </a:r>
                      <a:endParaRPr lang="en-US" dirty="0"/>
                    </a:p>
                  </a:txBody>
                  <a:tcPr>
                    <a:solidFill>
                      <a:schemeClr val="tx1">
                        <a:lumMod val="65000"/>
                      </a:schemeClr>
                    </a:solidFill>
                  </a:tcPr>
                </a:tc>
              </a:tr>
              <a:tr h="347133">
                <a:tc>
                  <a:txBody>
                    <a:bodyPr/>
                    <a:lstStyle/>
                    <a:p>
                      <a:pPr marL="0" marR="0" algn="l">
                        <a:spcBef>
                          <a:spcPts val="0"/>
                        </a:spcBef>
                        <a:spcAft>
                          <a:spcPts val="0"/>
                        </a:spcAft>
                      </a:pPr>
                      <a:r>
                        <a:rPr lang="en-US" sz="1800" b="1" dirty="0">
                          <a:latin typeface="+mn-lt"/>
                          <a:ea typeface="Times New Roman"/>
                          <a:cs typeface="Times New Roman"/>
                        </a:rPr>
                        <a:t>K</a:t>
                      </a:r>
                      <a:endParaRPr lang="en-US" sz="1800" dirty="0">
                        <a:latin typeface="+mn-lt"/>
                        <a:ea typeface="Times New Roman"/>
                      </a:endParaRPr>
                    </a:p>
                  </a:txBody>
                  <a:tcPr marL="68580" marR="68580" marT="0" marB="0">
                    <a:solidFill>
                      <a:schemeClr val="tx1">
                        <a:lumMod val="65000"/>
                      </a:schemeClr>
                    </a:solidFill>
                  </a:tcPr>
                </a:tc>
                <a:tc>
                  <a:txBody>
                    <a:bodyPr/>
                    <a:lstStyle/>
                    <a:p>
                      <a:pPr marL="0" marR="0" algn="l">
                        <a:spcBef>
                          <a:spcPts val="0"/>
                        </a:spcBef>
                        <a:spcAft>
                          <a:spcPts val="0"/>
                        </a:spcAft>
                      </a:pPr>
                      <a:r>
                        <a:rPr lang="en-US" sz="1800" b="1" dirty="0">
                          <a:latin typeface="+mn-lt"/>
                          <a:ea typeface="Times New Roman"/>
                          <a:cs typeface="Times New Roman"/>
                        </a:rPr>
                        <a:t>13.10</a:t>
                      </a:r>
                      <a:endParaRPr lang="en-US" sz="1800" dirty="0">
                        <a:latin typeface="+mn-lt"/>
                        <a:ea typeface="Times New Roman"/>
                      </a:endParaRPr>
                    </a:p>
                  </a:txBody>
                  <a:tcPr marL="68580" marR="68580" marT="0" marB="0">
                    <a:solidFill>
                      <a:schemeClr val="tx1">
                        <a:lumMod val="65000"/>
                      </a:schemeClr>
                    </a:solidFill>
                  </a:tcPr>
                </a:tc>
                <a:tc>
                  <a:txBody>
                    <a:bodyPr/>
                    <a:lstStyle/>
                    <a:p>
                      <a:r>
                        <a:rPr lang="en-US" sz="1800" kern="1200" dirty="0" smtClean="0">
                          <a:solidFill>
                            <a:schemeClr val="dk1"/>
                          </a:solidFill>
                          <a:latin typeface="+mn-lt"/>
                          <a:ea typeface="+mn-ea"/>
                          <a:cs typeface="+mn-cs"/>
                        </a:rPr>
                        <a:t>30.46</a:t>
                      </a:r>
                      <a:endParaRPr lang="en-US" dirty="0"/>
                    </a:p>
                  </a:txBody>
                  <a:tcPr>
                    <a:solidFill>
                      <a:schemeClr val="tx1">
                        <a:lumMod val="65000"/>
                      </a:schemeClr>
                    </a:solidFill>
                  </a:tcPr>
                </a:tc>
                <a:tc>
                  <a:txBody>
                    <a:bodyPr/>
                    <a:lstStyle/>
                    <a:p>
                      <a:r>
                        <a:rPr lang="en-US" sz="1800" kern="1200" dirty="0" smtClean="0">
                          <a:solidFill>
                            <a:schemeClr val="dk1"/>
                          </a:solidFill>
                          <a:latin typeface="+mn-lt"/>
                          <a:ea typeface="+mn-ea"/>
                          <a:cs typeface="+mn-cs"/>
                        </a:rPr>
                        <a:t>3.90</a:t>
                      </a:r>
                      <a:endParaRPr lang="en-US" dirty="0"/>
                    </a:p>
                  </a:txBody>
                  <a:tcPr>
                    <a:solidFill>
                      <a:schemeClr val="tx1">
                        <a:lumMod val="65000"/>
                      </a:schemeClr>
                    </a:solidFill>
                  </a:tcPr>
                </a:tc>
              </a:tr>
              <a:tr h="347133">
                <a:tc>
                  <a:txBody>
                    <a:bodyPr/>
                    <a:lstStyle/>
                    <a:p>
                      <a:pPr marL="0" marR="0" algn="l">
                        <a:spcBef>
                          <a:spcPts val="0"/>
                        </a:spcBef>
                        <a:spcAft>
                          <a:spcPts val="0"/>
                        </a:spcAft>
                      </a:pPr>
                      <a:r>
                        <a:rPr lang="en-US" sz="1800" b="1" dirty="0">
                          <a:latin typeface="+mn-lt"/>
                          <a:ea typeface="Times New Roman"/>
                          <a:cs typeface="Times New Roman"/>
                        </a:rPr>
                        <a:t>Na</a:t>
                      </a:r>
                      <a:endParaRPr lang="en-US" sz="1800" dirty="0">
                        <a:latin typeface="+mn-lt"/>
                        <a:ea typeface="Times New Roman"/>
                      </a:endParaRPr>
                    </a:p>
                  </a:txBody>
                  <a:tcPr marL="68580" marR="68580" marT="0" marB="0">
                    <a:solidFill>
                      <a:schemeClr val="tx1">
                        <a:lumMod val="65000"/>
                      </a:schemeClr>
                    </a:solidFill>
                  </a:tcPr>
                </a:tc>
                <a:tc>
                  <a:txBody>
                    <a:bodyPr/>
                    <a:lstStyle/>
                    <a:p>
                      <a:pPr marL="0" marR="0" algn="l">
                        <a:spcBef>
                          <a:spcPts val="0"/>
                        </a:spcBef>
                        <a:spcAft>
                          <a:spcPts val="0"/>
                        </a:spcAft>
                      </a:pPr>
                      <a:r>
                        <a:rPr lang="en-US" sz="1800" b="1" dirty="0">
                          <a:latin typeface="+mn-lt"/>
                          <a:ea typeface="Times New Roman"/>
                          <a:cs typeface="Times New Roman"/>
                        </a:rPr>
                        <a:t>483.00</a:t>
                      </a:r>
                      <a:endParaRPr lang="en-US" sz="1800" dirty="0">
                        <a:latin typeface="+mn-lt"/>
                        <a:ea typeface="Times New Roman"/>
                      </a:endParaRPr>
                    </a:p>
                  </a:txBody>
                  <a:tcPr marL="68580" marR="68580" marT="0" marB="0">
                    <a:solidFill>
                      <a:schemeClr val="tx1">
                        <a:lumMod val="65000"/>
                      </a:schemeClr>
                    </a:solidFill>
                  </a:tcPr>
                </a:tc>
                <a:tc>
                  <a:txBody>
                    <a:bodyPr/>
                    <a:lstStyle/>
                    <a:p>
                      <a:r>
                        <a:rPr lang="en-US" sz="1800" kern="1200" dirty="0" smtClean="0">
                          <a:solidFill>
                            <a:schemeClr val="dk1"/>
                          </a:solidFill>
                          <a:latin typeface="+mn-lt"/>
                          <a:ea typeface="+mn-ea"/>
                          <a:cs typeface="+mn-cs"/>
                        </a:rPr>
                        <a:t>1347.50</a:t>
                      </a:r>
                      <a:endParaRPr lang="en-US" dirty="0"/>
                    </a:p>
                  </a:txBody>
                  <a:tcPr>
                    <a:solidFill>
                      <a:schemeClr val="tx1">
                        <a:lumMod val="65000"/>
                      </a:schemeClr>
                    </a:solidFill>
                  </a:tcPr>
                </a:tc>
                <a:tc>
                  <a:txBody>
                    <a:bodyPr/>
                    <a:lstStyle/>
                    <a:p>
                      <a:r>
                        <a:rPr lang="en-US" sz="1800" kern="1200" dirty="0" smtClean="0">
                          <a:solidFill>
                            <a:schemeClr val="dk1"/>
                          </a:solidFill>
                          <a:latin typeface="+mn-lt"/>
                          <a:ea typeface="+mn-ea"/>
                          <a:cs typeface="+mn-cs"/>
                        </a:rPr>
                        <a:t>24.81</a:t>
                      </a:r>
                      <a:endParaRPr lang="en-US" dirty="0"/>
                    </a:p>
                  </a:txBody>
                  <a:tcPr>
                    <a:solidFill>
                      <a:schemeClr val="tx1">
                        <a:lumMod val="65000"/>
                      </a:schemeClr>
                    </a:solidFill>
                  </a:tcPr>
                </a:tc>
              </a:tr>
              <a:tr h="347133">
                <a:tc>
                  <a:txBody>
                    <a:bodyPr/>
                    <a:lstStyle/>
                    <a:p>
                      <a:pPr marL="0" marR="0" algn="l">
                        <a:spcBef>
                          <a:spcPts val="0"/>
                        </a:spcBef>
                        <a:spcAft>
                          <a:spcPts val="0"/>
                        </a:spcAft>
                      </a:pPr>
                      <a:r>
                        <a:rPr lang="en-US" sz="1800" b="1" dirty="0" smtClean="0">
                          <a:latin typeface="+mn-lt"/>
                          <a:ea typeface="Times New Roman"/>
                          <a:cs typeface="Times New Roman"/>
                        </a:rPr>
                        <a:t>Mg</a:t>
                      </a:r>
                      <a:endParaRPr lang="en-US" sz="1800" dirty="0">
                        <a:latin typeface="+mn-lt"/>
                        <a:ea typeface="Times New Roman"/>
                      </a:endParaRPr>
                    </a:p>
                  </a:txBody>
                  <a:tcPr marL="68580" marR="68580" marT="0" marB="0">
                    <a:solidFill>
                      <a:schemeClr val="tx1">
                        <a:lumMod val="65000"/>
                      </a:schemeClr>
                    </a:solidFill>
                  </a:tcPr>
                </a:tc>
                <a:tc>
                  <a:txBody>
                    <a:bodyPr/>
                    <a:lstStyle/>
                    <a:p>
                      <a:pPr marL="0" marR="0" algn="l">
                        <a:spcBef>
                          <a:spcPts val="0"/>
                        </a:spcBef>
                        <a:spcAft>
                          <a:spcPts val="0"/>
                        </a:spcAft>
                      </a:pPr>
                      <a:r>
                        <a:rPr lang="en-US" sz="1800" b="1" dirty="0">
                          <a:latin typeface="+mn-lt"/>
                          <a:ea typeface="Times New Roman"/>
                          <a:cs typeface="Times New Roman"/>
                        </a:rPr>
                        <a:t>146.00</a:t>
                      </a:r>
                      <a:endParaRPr lang="en-US" sz="1800" dirty="0">
                        <a:latin typeface="+mn-lt"/>
                        <a:ea typeface="Times New Roman"/>
                      </a:endParaRPr>
                    </a:p>
                  </a:txBody>
                  <a:tcPr marL="68580" marR="68580" marT="0" marB="0">
                    <a:solidFill>
                      <a:schemeClr val="tx1">
                        <a:lumMod val="65000"/>
                      </a:schemeClr>
                    </a:solidFill>
                  </a:tcPr>
                </a:tc>
                <a:tc>
                  <a:txBody>
                    <a:bodyPr/>
                    <a:lstStyle/>
                    <a:p>
                      <a:r>
                        <a:rPr lang="en-US" sz="1800" kern="1200" dirty="0" smtClean="0">
                          <a:solidFill>
                            <a:schemeClr val="dk1"/>
                          </a:solidFill>
                          <a:latin typeface="+mn-lt"/>
                          <a:ea typeface="+mn-ea"/>
                          <a:cs typeface="+mn-cs"/>
                        </a:rPr>
                        <a:t>413.82</a:t>
                      </a:r>
                      <a:endParaRPr lang="en-US" dirty="0"/>
                    </a:p>
                  </a:txBody>
                  <a:tcPr>
                    <a:solidFill>
                      <a:schemeClr val="tx1">
                        <a:lumMod val="65000"/>
                      </a:schemeClr>
                    </a:solidFill>
                  </a:tcPr>
                </a:tc>
                <a:tc>
                  <a:txBody>
                    <a:bodyPr/>
                    <a:lstStyle/>
                    <a:p>
                      <a:r>
                        <a:rPr lang="en-US" sz="1800" kern="1200" dirty="0" smtClean="0">
                          <a:solidFill>
                            <a:schemeClr val="dk1"/>
                          </a:solidFill>
                          <a:latin typeface="+mn-lt"/>
                          <a:ea typeface="+mn-ea"/>
                          <a:cs typeface="+mn-cs"/>
                        </a:rPr>
                        <a:t>4.05</a:t>
                      </a:r>
                      <a:endParaRPr lang="en-US" dirty="0"/>
                    </a:p>
                  </a:txBody>
                  <a:tcPr>
                    <a:solidFill>
                      <a:schemeClr val="tx1">
                        <a:lumMod val="65000"/>
                      </a:schemeClr>
                    </a:solidFill>
                  </a:tcPr>
                </a:tc>
              </a:tr>
              <a:tr h="304800">
                <a:tc>
                  <a:txBody>
                    <a:bodyPr/>
                    <a:lstStyle/>
                    <a:p>
                      <a:r>
                        <a:rPr lang="en-US" sz="1800" b="1" kern="1200" dirty="0" smtClean="0">
                          <a:solidFill>
                            <a:schemeClr val="dk1"/>
                          </a:solidFill>
                          <a:latin typeface="+mn-lt"/>
                          <a:ea typeface="+mn-ea"/>
                          <a:cs typeface="+mn-cs"/>
                        </a:rPr>
                        <a:t>Ca</a:t>
                      </a:r>
                      <a:endParaRPr lang="en-US" dirty="0"/>
                    </a:p>
                  </a:txBody>
                  <a:tcPr>
                    <a:solidFill>
                      <a:schemeClr val="tx1">
                        <a:lumMod val="65000"/>
                      </a:schemeClr>
                    </a:solidFill>
                  </a:tcPr>
                </a:tc>
                <a:tc>
                  <a:txBody>
                    <a:bodyPr/>
                    <a:lstStyle/>
                    <a:p>
                      <a:pPr marL="0" marR="0" algn="l">
                        <a:spcBef>
                          <a:spcPts val="0"/>
                        </a:spcBef>
                        <a:spcAft>
                          <a:spcPts val="0"/>
                        </a:spcAft>
                      </a:pPr>
                      <a:r>
                        <a:rPr lang="en-US" sz="1800" b="1" dirty="0">
                          <a:latin typeface="+mn-lt"/>
                          <a:ea typeface="Times New Roman"/>
                          <a:cs typeface="Times New Roman"/>
                        </a:rPr>
                        <a:t>200.00</a:t>
                      </a:r>
                      <a:endParaRPr lang="en-US" sz="1800" dirty="0">
                        <a:latin typeface="+mn-lt"/>
                        <a:ea typeface="Times New Roman"/>
                      </a:endParaRPr>
                    </a:p>
                  </a:txBody>
                  <a:tcPr marL="68580" marR="68580" marT="0" marB="0">
                    <a:solidFill>
                      <a:schemeClr val="tx1">
                        <a:lumMod val="65000"/>
                      </a:schemeClr>
                    </a:solidFill>
                  </a:tcPr>
                </a:tc>
                <a:tc>
                  <a:txBody>
                    <a:bodyPr/>
                    <a:lstStyle/>
                    <a:p>
                      <a:r>
                        <a:rPr lang="en-US" sz="1800" kern="1200" dirty="0" smtClean="0">
                          <a:solidFill>
                            <a:schemeClr val="dk1"/>
                          </a:solidFill>
                          <a:latin typeface="+mn-lt"/>
                          <a:ea typeface="+mn-ea"/>
                          <a:cs typeface="+mn-cs"/>
                        </a:rPr>
                        <a:t>567.12</a:t>
                      </a:r>
                      <a:endParaRPr lang="en-US" dirty="0"/>
                    </a:p>
                  </a:txBody>
                  <a:tcPr>
                    <a:solidFill>
                      <a:schemeClr val="tx1">
                        <a:lumMod val="65000"/>
                      </a:schemeClr>
                    </a:solidFill>
                  </a:tcPr>
                </a:tc>
                <a:tc>
                  <a:txBody>
                    <a:bodyPr/>
                    <a:lstStyle/>
                    <a:p>
                      <a:r>
                        <a:rPr lang="en-US" sz="1800" kern="1200" dirty="0" smtClean="0">
                          <a:solidFill>
                            <a:schemeClr val="dk1"/>
                          </a:solidFill>
                          <a:latin typeface="+mn-lt"/>
                          <a:ea typeface="+mn-ea"/>
                          <a:cs typeface="+mn-cs"/>
                        </a:rPr>
                        <a:t>5.42</a:t>
                      </a:r>
                      <a:endParaRPr lang="en-US" dirty="0"/>
                    </a:p>
                  </a:txBody>
                  <a:tcPr>
                    <a:solidFill>
                      <a:schemeClr val="tx1">
                        <a:lumMod val="65000"/>
                      </a:schemeClr>
                    </a:solidFill>
                  </a:tcPr>
                </a:tc>
              </a:tr>
              <a:tr h="347133">
                <a:tc>
                  <a:txBody>
                    <a:bodyPr/>
                    <a:lstStyle/>
                    <a:p>
                      <a:pPr marL="0" marR="0" algn="l">
                        <a:spcBef>
                          <a:spcPts val="0"/>
                        </a:spcBef>
                        <a:spcAft>
                          <a:spcPts val="0"/>
                        </a:spcAft>
                      </a:pPr>
                      <a:r>
                        <a:rPr lang="en-US" sz="1800" b="1" dirty="0">
                          <a:latin typeface="+mn-lt"/>
                          <a:ea typeface="Times New Roman"/>
                        </a:rPr>
                        <a:t>Sr</a:t>
                      </a:r>
                      <a:endParaRPr lang="en-US" sz="1800" dirty="0">
                        <a:latin typeface="+mn-lt"/>
                        <a:ea typeface="Times New Roman"/>
                      </a:endParaRPr>
                    </a:p>
                  </a:txBody>
                  <a:tcPr marL="68580" marR="68580" marT="0" marB="0">
                    <a:solidFill>
                      <a:schemeClr val="tx1">
                        <a:lumMod val="65000"/>
                      </a:schemeClr>
                    </a:solidFill>
                  </a:tcPr>
                </a:tc>
                <a:tc>
                  <a:txBody>
                    <a:bodyPr/>
                    <a:lstStyle/>
                    <a:p>
                      <a:pPr marL="0" marR="0" algn="l">
                        <a:spcBef>
                          <a:spcPts val="0"/>
                        </a:spcBef>
                        <a:spcAft>
                          <a:spcPts val="0"/>
                        </a:spcAft>
                      </a:pPr>
                      <a:r>
                        <a:rPr lang="en-US" sz="1800" b="1" dirty="0">
                          <a:latin typeface="+mn-lt"/>
                          <a:ea typeface="Times New Roman"/>
                          <a:cs typeface="Times New Roman"/>
                        </a:rPr>
                        <a:t>0.00</a:t>
                      </a:r>
                      <a:endParaRPr lang="en-US" sz="1800" dirty="0">
                        <a:latin typeface="+mn-lt"/>
                        <a:ea typeface="Times New Roman"/>
                      </a:endParaRPr>
                    </a:p>
                  </a:txBody>
                  <a:tcPr marL="68580" marR="68580" marT="0" marB="0">
                    <a:solidFill>
                      <a:schemeClr val="tx1">
                        <a:lumMod val="65000"/>
                      </a:schemeClr>
                    </a:solidFill>
                  </a:tcPr>
                </a:tc>
                <a:tc>
                  <a:txBody>
                    <a:bodyPr/>
                    <a:lstStyle/>
                    <a:p>
                      <a:r>
                        <a:rPr lang="en-US" sz="1800" kern="1200" dirty="0" smtClean="0">
                          <a:solidFill>
                            <a:schemeClr val="dk1"/>
                          </a:solidFill>
                          <a:latin typeface="+mn-lt"/>
                          <a:ea typeface="+mn-ea"/>
                          <a:cs typeface="+mn-cs"/>
                        </a:rPr>
                        <a:t>0.00</a:t>
                      </a:r>
                      <a:endParaRPr lang="en-US" dirty="0"/>
                    </a:p>
                  </a:txBody>
                  <a:tcPr>
                    <a:solidFill>
                      <a:schemeClr val="tx1">
                        <a:lumMod val="6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0.00</a:t>
                      </a:r>
                      <a:endParaRPr lang="en-US" dirty="0" smtClean="0"/>
                    </a:p>
                  </a:txBody>
                  <a:tcPr>
                    <a:solidFill>
                      <a:schemeClr val="tx1">
                        <a:lumMod val="65000"/>
                      </a:schemeClr>
                    </a:solidFill>
                  </a:tcPr>
                </a:tc>
              </a:tr>
              <a:tr h="347133">
                <a:tc>
                  <a:txBody>
                    <a:bodyPr/>
                    <a:lstStyle/>
                    <a:p>
                      <a:pPr marL="0" marR="0" algn="l">
                        <a:spcBef>
                          <a:spcPts val="0"/>
                        </a:spcBef>
                        <a:spcAft>
                          <a:spcPts val="0"/>
                        </a:spcAft>
                      </a:pPr>
                      <a:r>
                        <a:rPr lang="en-US" sz="1800" b="1" dirty="0">
                          <a:latin typeface="+mn-lt"/>
                          <a:ea typeface="Times New Roman"/>
                        </a:rPr>
                        <a:t>Ba</a:t>
                      </a:r>
                      <a:endParaRPr lang="en-US" sz="1800" dirty="0">
                        <a:latin typeface="+mn-lt"/>
                        <a:ea typeface="Times New Roman"/>
                      </a:endParaRPr>
                    </a:p>
                  </a:txBody>
                  <a:tcPr marL="68580" marR="68580" marT="0" marB="0">
                    <a:solidFill>
                      <a:schemeClr val="tx1">
                        <a:lumMod val="65000"/>
                      </a:schemeClr>
                    </a:solidFill>
                  </a:tcPr>
                </a:tc>
                <a:tc>
                  <a:txBody>
                    <a:bodyPr/>
                    <a:lstStyle/>
                    <a:p>
                      <a:pPr marL="0" marR="0" algn="l">
                        <a:spcBef>
                          <a:spcPts val="0"/>
                        </a:spcBef>
                        <a:spcAft>
                          <a:spcPts val="0"/>
                        </a:spcAft>
                      </a:pPr>
                      <a:r>
                        <a:rPr lang="en-US" sz="1800" b="1" dirty="0">
                          <a:latin typeface="+mn-lt"/>
                          <a:ea typeface="Times New Roman"/>
                          <a:cs typeface="Times New Roman"/>
                        </a:rPr>
                        <a:t>0.00</a:t>
                      </a:r>
                      <a:endParaRPr lang="en-US" sz="1800" dirty="0">
                        <a:latin typeface="+mn-lt"/>
                        <a:ea typeface="Times New Roman"/>
                      </a:endParaRPr>
                    </a:p>
                  </a:txBody>
                  <a:tcPr marL="68580" marR="68580" marT="0" marB="0">
                    <a:solidFill>
                      <a:schemeClr val="tx1">
                        <a:lumMod val="65000"/>
                      </a:schemeClr>
                    </a:solidFill>
                  </a:tcPr>
                </a:tc>
                <a:tc>
                  <a:txBody>
                    <a:bodyPr/>
                    <a:lstStyle/>
                    <a:p>
                      <a:r>
                        <a:rPr lang="en-US" sz="1800" kern="1200" dirty="0" smtClean="0">
                          <a:solidFill>
                            <a:schemeClr val="dk1"/>
                          </a:solidFill>
                          <a:latin typeface="+mn-lt"/>
                          <a:ea typeface="+mn-ea"/>
                          <a:cs typeface="+mn-cs"/>
                        </a:rPr>
                        <a:t>0.00</a:t>
                      </a:r>
                      <a:endParaRPr lang="en-US" dirty="0"/>
                    </a:p>
                  </a:txBody>
                  <a:tcPr>
                    <a:solidFill>
                      <a:schemeClr val="tx1">
                        <a:lumMod val="6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0.00</a:t>
                      </a:r>
                      <a:endParaRPr lang="en-US" dirty="0" smtClean="0"/>
                    </a:p>
                  </a:txBody>
                  <a:tcPr>
                    <a:solidFill>
                      <a:schemeClr val="tx1">
                        <a:lumMod val="65000"/>
                      </a:schemeClr>
                    </a:solidFill>
                  </a:tcPr>
                </a:tc>
              </a:tr>
              <a:tr h="347133">
                <a:tc>
                  <a:txBody>
                    <a:bodyPr/>
                    <a:lstStyle/>
                    <a:p>
                      <a:pPr marL="0" marR="0" algn="l">
                        <a:spcBef>
                          <a:spcPts val="0"/>
                        </a:spcBef>
                        <a:spcAft>
                          <a:spcPts val="0"/>
                        </a:spcAft>
                      </a:pPr>
                      <a:r>
                        <a:rPr lang="en-US" sz="1800" b="1" dirty="0">
                          <a:latin typeface="+mn-lt"/>
                          <a:ea typeface="Times New Roman"/>
                          <a:cs typeface="Times New Roman"/>
                        </a:rPr>
                        <a:t>CO3</a:t>
                      </a:r>
                      <a:endParaRPr lang="en-US" sz="1800" dirty="0">
                        <a:latin typeface="+mn-lt"/>
                        <a:ea typeface="Times New Roman"/>
                      </a:endParaRPr>
                    </a:p>
                  </a:txBody>
                  <a:tcPr marL="68580" marR="68580" marT="0" marB="0">
                    <a:solidFill>
                      <a:schemeClr val="tx1">
                        <a:lumMod val="65000"/>
                      </a:schemeClr>
                    </a:solidFill>
                  </a:tcPr>
                </a:tc>
                <a:tc>
                  <a:txBody>
                    <a:bodyPr/>
                    <a:lstStyle/>
                    <a:p>
                      <a:pPr marL="0" marR="0" algn="l">
                        <a:spcBef>
                          <a:spcPts val="0"/>
                        </a:spcBef>
                        <a:spcAft>
                          <a:spcPts val="0"/>
                        </a:spcAft>
                      </a:pPr>
                      <a:r>
                        <a:rPr lang="en-US" sz="1800" b="1" dirty="0">
                          <a:latin typeface="+mn-lt"/>
                          <a:ea typeface="Times New Roman"/>
                          <a:cs typeface="Times New Roman"/>
                        </a:rPr>
                        <a:t>1.81</a:t>
                      </a:r>
                      <a:endParaRPr lang="en-US" sz="1800" dirty="0">
                        <a:latin typeface="+mn-lt"/>
                        <a:ea typeface="Times New Roman"/>
                      </a:endParaRPr>
                    </a:p>
                  </a:txBody>
                  <a:tcPr marL="68580" marR="68580" marT="0" marB="0">
                    <a:solidFill>
                      <a:schemeClr val="tx1">
                        <a:lumMod val="65000"/>
                      </a:schemeClr>
                    </a:solidFill>
                  </a:tcPr>
                </a:tc>
                <a:tc>
                  <a:txBody>
                    <a:bodyPr/>
                    <a:lstStyle/>
                    <a:p>
                      <a:r>
                        <a:rPr lang="en-US" sz="1800" kern="1200" dirty="0" smtClean="0">
                          <a:solidFill>
                            <a:schemeClr val="dk1"/>
                          </a:solidFill>
                          <a:latin typeface="+mn-lt"/>
                          <a:ea typeface="+mn-ea"/>
                          <a:cs typeface="+mn-cs"/>
                        </a:rPr>
                        <a:t>13.34</a:t>
                      </a:r>
                      <a:endParaRPr lang="en-US" dirty="0"/>
                    </a:p>
                  </a:txBody>
                  <a:tcPr>
                    <a:solidFill>
                      <a:schemeClr val="tx1">
                        <a:lumMod val="6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0.00</a:t>
                      </a:r>
                      <a:endParaRPr lang="en-US" dirty="0" smtClean="0"/>
                    </a:p>
                  </a:txBody>
                  <a:tcPr>
                    <a:solidFill>
                      <a:schemeClr val="tx1">
                        <a:lumMod val="65000"/>
                      </a:schemeClr>
                    </a:solidFill>
                  </a:tcPr>
                </a:tc>
              </a:tr>
              <a:tr h="347133">
                <a:tc>
                  <a:txBody>
                    <a:bodyPr/>
                    <a:lstStyle/>
                    <a:p>
                      <a:pPr marL="0" marR="0" algn="l">
                        <a:spcBef>
                          <a:spcPts val="0"/>
                        </a:spcBef>
                        <a:spcAft>
                          <a:spcPts val="0"/>
                        </a:spcAft>
                      </a:pPr>
                      <a:r>
                        <a:rPr lang="en-US" sz="1800" b="1" dirty="0">
                          <a:latin typeface="+mn-lt"/>
                          <a:ea typeface="Times New Roman"/>
                          <a:cs typeface="Times New Roman"/>
                        </a:rPr>
                        <a:t>HCO3</a:t>
                      </a:r>
                      <a:endParaRPr lang="en-US" sz="1800" dirty="0">
                        <a:latin typeface="+mn-lt"/>
                        <a:ea typeface="Times New Roman"/>
                      </a:endParaRPr>
                    </a:p>
                  </a:txBody>
                  <a:tcPr marL="68580" marR="68580" marT="0" marB="0">
                    <a:solidFill>
                      <a:schemeClr val="tx1">
                        <a:lumMod val="65000"/>
                      </a:schemeClr>
                    </a:solidFill>
                  </a:tcPr>
                </a:tc>
                <a:tc>
                  <a:txBody>
                    <a:bodyPr/>
                    <a:lstStyle/>
                    <a:p>
                      <a:pPr marL="0" marR="0" algn="l">
                        <a:spcBef>
                          <a:spcPts val="0"/>
                        </a:spcBef>
                        <a:spcAft>
                          <a:spcPts val="0"/>
                        </a:spcAft>
                      </a:pPr>
                      <a:r>
                        <a:rPr lang="en-US" sz="1800" b="1" dirty="0">
                          <a:latin typeface="+mn-lt"/>
                          <a:ea typeface="Times New Roman"/>
                          <a:cs typeface="Times New Roman"/>
                        </a:rPr>
                        <a:t>305.00</a:t>
                      </a:r>
                      <a:endParaRPr lang="en-US" sz="1800" dirty="0">
                        <a:latin typeface="+mn-lt"/>
                        <a:ea typeface="Times New Roman"/>
                      </a:endParaRPr>
                    </a:p>
                  </a:txBody>
                  <a:tcPr marL="68580" marR="68580" marT="0" marB="0">
                    <a:solidFill>
                      <a:schemeClr val="tx1">
                        <a:lumMod val="65000"/>
                      </a:schemeClr>
                    </a:solidFill>
                  </a:tcPr>
                </a:tc>
                <a:tc>
                  <a:txBody>
                    <a:bodyPr/>
                    <a:lstStyle/>
                    <a:p>
                      <a:r>
                        <a:rPr lang="en-US" sz="1800" kern="1200" dirty="0" smtClean="0">
                          <a:solidFill>
                            <a:schemeClr val="dk1"/>
                          </a:solidFill>
                          <a:latin typeface="+mn-lt"/>
                          <a:ea typeface="+mn-ea"/>
                          <a:cs typeface="+mn-cs"/>
                        </a:rPr>
                        <a:t>834.83</a:t>
                      </a:r>
                      <a:endParaRPr lang="en-US" dirty="0"/>
                    </a:p>
                  </a:txBody>
                  <a:tcPr>
                    <a:solidFill>
                      <a:schemeClr val="tx1">
                        <a:lumMod val="65000"/>
                      </a:schemeClr>
                    </a:solidFill>
                  </a:tcPr>
                </a:tc>
                <a:tc>
                  <a:txBody>
                    <a:bodyPr/>
                    <a:lstStyle/>
                    <a:p>
                      <a:r>
                        <a:rPr lang="en-US" sz="1800" kern="1200" dirty="0" smtClean="0">
                          <a:solidFill>
                            <a:schemeClr val="dk1"/>
                          </a:solidFill>
                          <a:latin typeface="+mn-lt"/>
                          <a:ea typeface="+mn-ea"/>
                          <a:cs typeface="+mn-cs"/>
                        </a:rPr>
                        <a:t>15.50</a:t>
                      </a:r>
                      <a:endParaRPr lang="en-US" dirty="0"/>
                    </a:p>
                  </a:txBody>
                  <a:tcPr>
                    <a:solidFill>
                      <a:schemeClr val="tx1">
                        <a:lumMod val="65000"/>
                      </a:schemeClr>
                    </a:solidFill>
                  </a:tcPr>
                </a:tc>
              </a:tr>
              <a:tr h="347133">
                <a:tc>
                  <a:txBody>
                    <a:bodyPr/>
                    <a:lstStyle/>
                    <a:p>
                      <a:pPr marL="0" marR="0" algn="l">
                        <a:spcBef>
                          <a:spcPts val="0"/>
                        </a:spcBef>
                        <a:spcAft>
                          <a:spcPts val="0"/>
                        </a:spcAft>
                      </a:pPr>
                      <a:r>
                        <a:rPr lang="en-US" sz="1800" b="1" dirty="0" smtClean="0">
                          <a:latin typeface="+mn-lt"/>
                          <a:ea typeface="Times New Roman"/>
                          <a:cs typeface="Times New Roman"/>
                        </a:rPr>
                        <a:t>No3</a:t>
                      </a:r>
                      <a:endParaRPr lang="en-US" sz="1800" dirty="0">
                        <a:latin typeface="+mn-lt"/>
                        <a:ea typeface="Times New Roman"/>
                      </a:endParaRPr>
                    </a:p>
                  </a:txBody>
                  <a:tcPr marL="68580" marR="68580" marT="0" marB="0">
                    <a:solidFill>
                      <a:schemeClr val="tx1">
                        <a:lumMod val="65000"/>
                      </a:schemeClr>
                    </a:solidFill>
                  </a:tcPr>
                </a:tc>
                <a:tc>
                  <a:txBody>
                    <a:bodyPr/>
                    <a:lstStyle/>
                    <a:p>
                      <a:pPr marL="0" marR="0" algn="l">
                        <a:spcBef>
                          <a:spcPts val="0"/>
                        </a:spcBef>
                        <a:spcAft>
                          <a:spcPts val="0"/>
                        </a:spcAft>
                      </a:pPr>
                      <a:r>
                        <a:rPr lang="en-US" sz="1800" b="1" dirty="0">
                          <a:latin typeface="+mn-lt"/>
                          <a:ea typeface="Times New Roman"/>
                          <a:cs typeface="Times New Roman"/>
                        </a:rPr>
                        <a:t>36.00</a:t>
                      </a:r>
                      <a:endParaRPr lang="en-US" sz="1800" dirty="0">
                        <a:latin typeface="+mn-lt"/>
                        <a:ea typeface="Times New Roman"/>
                      </a:endParaRPr>
                    </a:p>
                  </a:txBody>
                  <a:tcPr marL="68580" marR="68580" marT="0" marB="0">
                    <a:solidFill>
                      <a:schemeClr val="tx1">
                        <a:lumMod val="65000"/>
                      </a:schemeClr>
                    </a:solidFill>
                  </a:tcPr>
                </a:tc>
                <a:tc>
                  <a:txBody>
                    <a:bodyPr/>
                    <a:lstStyle/>
                    <a:p>
                      <a:r>
                        <a:rPr lang="en-US" sz="1800" kern="1200" dirty="0" smtClean="0">
                          <a:solidFill>
                            <a:schemeClr val="dk1"/>
                          </a:solidFill>
                          <a:latin typeface="+mn-lt"/>
                          <a:ea typeface="+mn-ea"/>
                          <a:cs typeface="+mn-cs"/>
                        </a:rPr>
                        <a:t>75.56</a:t>
                      </a:r>
                      <a:endParaRPr lang="en-US" dirty="0"/>
                    </a:p>
                  </a:txBody>
                  <a:tcPr>
                    <a:solidFill>
                      <a:schemeClr val="tx1">
                        <a:lumMod val="65000"/>
                      </a:schemeClr>
                    </a:solidFill>
                  </a:tcPr>
                </a:tc>
                <a:tc>
                  <a:txBody>
                    <a:bodyPr/>
                    <a:lstStyle/>
                    <a:p>
                      <a:r>
                        <a:rPr lang="en-US" sz="1800" kern="1200" dirty="0" smtClean="0">
                          <a:solidFill>
                            <a:schemeClr val="dk1"/>
                          </a:solidFill>
                          <a:latin typeface="+mn-lt"/>
                          <a:ea typeface="+mn-ea"/>
                          <a:cs typeface="+mn-cs"/>
                        </a:rPr>
                        <a:t>15.03</a:t>
                      </a:r>
                      <a:endParaRPr lang="en-US" dirty="0"/>
                    </a:p>
                  </a:txBody>
                  <a:tcPr>
                    <a:solidFill>
                      <a:schemeClr val="tx1">
                        <a:lumMod val="65000"/>
                      </a:schemeClr>
                    </a:solidFill>
                  </a:tcPr>
                </a:tc>
              </a:tr>
              <a:tr h="347133">
                <a:tc>
                  <a:txBody>
                    <a:bodyPr/>
                    <a:lstStyle/>
                    <a:p>
                      <a:pPr marL="0" marR="0" algn="l">
                        <a:spcBef>
                          <a:spcPts val="0"/>
                        </a:spcBef>
                        <a:spcAft>
                          <a:spcPts val="0"/>
                        </a:spcAft>
                      </a:pPr>
                      <a:r>
                        <a:rPr lang="en-US" sz="1800" b="1" dirty="0" smtClean="0">
                          <a:latin typeface="+mn-lt"/>
                          <a:ea typeface="Times New Roman"/>
                          <a:cs typeface="Times New Roman"/>
                        </a:rPr>
                        <a:t>CL</a:t>
                      </a:r>
                      <a:endParaRPr lang="en-US" sz="1800" dirty="0">
                        <a:latin typeface="+mn-lt"/>
                        <a:ea typeface="Times New Roman"/>
                      </a:endParaRPr>
                    </a:p>
                  </a:txBody>
                  <a:tcPr marL="68580" marR="68580" marT="0" marB="0">
                    <a:solidFill>
                      <a:schemeClr val="tx1">
                        <a:lumMod val="65000"/>
                      </a:schemeClr>
                    </a:solidFill>
                  </a:tcPr>
                </a:tc>
                <a:tc>
                  <a:txBody>
                    <a:bodyPr/>
                    <a:lstStyle/>
                    <a:p>
                      <a:pPr marL="0" marR="0" algn="l">
                        <a:spcBef>
                          <a:spcPts val="0"/>
                        </a:spcBef>
                        <a:spcAft>
                          <a:spcPts val="0"/>
                        </a:spcAft>
                      </a:pPr>
                      <a:r>
                        <a:rPr lang="en-US" sz="1800" b="1" dirty="0">
                          <a:latin typeface="+mn-lt"/>
                          <a:ea typeface="Times New Roman"/>
                          <a:cs typeface="Times New Roman"/>
                        </a:rPr>
                        <a:t>157.00</a:t>
                      </a:r>
                      <a:endParaRPr lang="en-US" sz="1800" dirty="0">
                        <a:latin typeface="+mn-lt"/>
                        <a:ea typeface="Times New Roman"/>
                      </a:endParaRPr>
                    </a:p>
                  </a:txBody>
                  <a:tcPr marL="68580" marR="68580" marT="0" marB="0">
                    <a:solidFill>
                      <a:schemeClr val="tx1">
                        <a:lumMod val="65000"/>
                      </a:schemeClr>
                    </a:solidFill>
                  </a:tcPr>
                </a:tc>
                <a:tc>
                  <a:txBody>
                    <a:bodyPr/>
                    <a:lstStyle/>
                    <a:p>
                      <a:r>
                        <a:rPr lang="en-US" sz="1800" kern="1200" dirty="0" smtClean="0">
                          <a:solidFill>
                            <a:schemeClr val="dk1"/>
                          </a:solidFill>
                          <a:latin typeface="+mn-lt"/>
                          <a:ea typeface="+mn-ea"/>
                          <a:cs typeface="+mn-cs"/>
                        </a:rPr>
                        <a:t>3440.50</a:t>
                      </a:r>
                      <a:endParaRPr lang="en-US" dirty="0"/>
                    </a:p>
                  </a:txBody>
                  <a:tcPr>
                    <a:solidFill>
                      <a:schemeClr val="tx1">
                        <a:lumMod val="65000"/>
                      </a:schemeClr>
                    </a:solidFill>
                  </a:tcPr>
                </a:tc>
                <a:tc>
                  <a:txBody>
                    <a:bodyPr/>
                    <a:lstStyle/>
                    <a:p>
                      <a:r>
                        <a:rPr lang="en-US" sz="1800" kern="1200" dirty="0" smtClean="0">
                          <a:solidFill>
                            <a:schemeClr val="dk1"/>
                          </a:solidFill>
                          <a:latin typeface="+mn-lt"/>
                          <a:ea typeface="+mn-ea"/>
                          <a:cs typeface="+mn-cs"/>
                        </a:rPr>
                        <a:t>43.67</a:t>
                      </a:r>
                      <a:endParaRPr lang="en-US" dirty="0"/>
                    </a:p>
                  </a:txBody>
                  <a:tcPr>
                    <a:solidFill>
                      <a:schemeClr val="tx1">
                        <a:lumMod val="65000"/>
                      </a:schemeClr>
                    </a:solidFill>
                  </a:tcPr>
                </a:tc>
              </a:tr>
              <a:tr h="347133">
                <a:tc>
                  <a:txBody>
                    <a:bodyPr/>
                    <a:lstStyle/>
                    <a:p>
                      <a:pPr marL="0" marR="0" algn="l">
                        <a:spcBef>
                          <a:spcPts val="0"/>
                        </a:spcBef>
                        <a:spcAft>
                          <a:spcPts val="0"/>
                        </a:spcAft>
                      </a:pPr>
                      <a:r>
                        <a:rPr lang="en-US" sz="1800" b="1" dirty="0">
                          <a:latin typeface="+mn-lt"/>
                          <a:ea typeface="Times New Roman"/>
                          <a:cs typeface="Times New Roman"/>
                        </a:rPr>
                        <a:t>SiO2</a:t>
                      </a:r>
                      <a:endParaRPr lang="en-US" sz="1800" dirty="0">
                        <a:latin typeface="+mn-lt"/>
                        <a:ea typeface="Times New Roman"/>
                      </a:endParaRPr>
                    </a:p>
                  </a:txBody>
                  <a:tcPr marL="68580" marR="68580" marT="0" marB="0">
                    <a:solidFill>
                      <a:schemeClr val="tx1">
                        <a:lumMod val="65000"/>
                      </a:schemeClr>
                    </a:solidFill>
                  </a:tcPr>
                </a:tc>
                <a:tc>
                  <a:txBody>
                    <a:bodyPr/>
                    <a:lstStyle/>
                    <a:p>
                      <a:pPr marL="0" marR="0" algn="l">
                        <a:spcBef>
                          <a:spcPts val="0"/>
                        </a:spcBef>
                        <a:spcAft>
                          <a:spcPts val="0"/>
                        </a:spcAft>
                      </a:pPr>
                      <a:r>
                        <a:rPr lang="en-US" sz="1800" b="1" dirty="0">
                          <a:latin typeface="+mn-lt"/>
                          <a:ea typeface="Times New Roman"/>
                          <a:cs typeface="Times New Roman"/>
                        </a:rPr>
                        <a:t>21.60</a:t>
                      </a:r>
                      <a:endParaRPr lang="en-US" sz="1800" dirty="0">
                        <a:latin typeface="+mn-lt"/>
                        <a:ea typeface="Times New Roman"/>
                      </a:endParaRPr>
                    </a:p>
                  </a:txBody>
                  <a:tcPr marL="68580" marR="68580" marT="0" marB="0">
                    <a:solidFill>
                      <a:schemeClr val="tx1">
                        <a:lumMod val="65000"/>
                      </a:schemeClr>
                    </a:solidFill>
                  </a:tcPr>
                </a:tc>
                <a:tc>
                  <a:txBody>
                    <a:bodyPr/>
                    <a:lstStyle/>
                    <a:p>
                      <a:r>
                        <a:rPr lang="en-US" sz="1800" kern="1200" dirty="0" smtClean="0">
                          <a:solidFill>
                            <a:schemeClr val="dk1"/>
                          </a:solidFill>
                          <a:latin typeface="+mn-lt"/>
                          <a:ea typeface="+mn-ea"/>
                          <a:cs typeface="+mn-cs"/>
                        </a:rPr>
                        <a:t>61.25</a:t>
                      </a:r>
                      <a:endParaRPr lang="en-US" dirty="0"/>
                    </a:p>
                  </a:txBody>
                  <a:tcPr>
                    <a:solidFill>
                      <a:schemeClr val="tx1">
                        <a:lumMod val="65000"/>
                      </a:schemeClr>
                    </a:solidFill>
                  </a:tcPr>
                </a:tc>
                <a:tc>
                  <a:txBody>
                    <a:bodyPr/>
                    <a:lstStyle/>
                    <a:p>
                      <a:r>
                        <a:rPr lang="en-US" sz="1800" kern="1200" dirty="0" smtClean="0">
                          <a:solidFill>
                            <a:schemeClr val="dk1"/>
                          </a:solidFill>
                          <a:latin typeface="+mn-lt"/>
                          <a:ea typeface="+mn-ea"/>
                          <a:cs typeface="+mn-cs"/>
                        </a:rPr>
                        <a:t>0.58</a:t>
                      </a:r>
                      <a:endParaRPr lang="en-US" dirty="0"/>
                    </a:p>
                  </a:txBody>
                  <a:tcPr>
                    <a:solidFill>
                      <a:schemeClr val="tx1">
                        <a:lumMod val="65000"/>
                      </a:schemeClr>
                    </a:solidFill>
                  </a:tcPr>
                </a:tc>
              </a:tr>
              <a:tr h="347133">
                <a:tc>
                  <a:txBody>
                    <a:bodyPr/>
                    <a:lstStyle/>
                    <a:p>
                      <a:pPr marL="0" marR="0" algn="l">
                        <a:spcBef>
                          <a:spcPts val="0"/>
                        </a:spcBef>
                        <a:spcAft>
                          <a:spcPts val="0"/>
                        </a:spcAft>
                      </a:pPr>
                      <a:r>
                        <a:rPr lang="en-US" sz="1800" b="1" dirty="0">
                          <a:latin typeface="+mn-lt"/>
                          <a:ea typeface="Times New Roman"/>
                          <a:cs typeface="Times New Roman"/>
                        </a:rPr>
                        <a:t>Boron</a:t>
                      </a:r>
                      <a:endParaRPr lang="en-US" sz="1800" dirty="0">
                        <a:latin typeface="+mn-lt"/>
                        <a:ea typeface="Times New Roman"/>
                      </a:endParaRPr>
                    </a:p>
                  </a:txBody>
                  <a:tcPr marL="68580" marR="68580" marT="0" marB="0">
                    <a:solidFill>
                      <a:schemeClr val="tx1">
                        <a:lumMod val="65000"/>
                      </a:schemeClr>
                    </a:solidFill>
                  </a:tcPr>
                </a:tc>
                <a:tc>
                  <a:txBody>
                    <a:bodyPr/>
                    <a:lstStyle/>
                    <a:p>
                      <a:pPr marL="0" marR="0" algn="l">
                        <a:spcBef>
                          <a:spcPts val="0"/>
                        </a:spcBef>
                        <a:spcAft>
                          <a:spcPts val="0"/>
                        </a:spcAft>
                      </a:pPr>
                      <a:r>
                        <a:rPr lang="en-US" sz="1800" b="1" dirty="0">
                          <a:latin typeface="+mn-lt"/>
                          <a:ea typeface="Times New Roman"/>
                          <a:cs typeface="Times New Roman"/>
                        </a:rPr>
                        <a:t>0.46</a:t>
                      </a:r>
                      <a:endParaRPr lang="en-US" sz="1800" dirty="0">
                        <a:latin typeface="+mn-lt"/>
                        <a:ea typeface="Times New Roman"/>
                      </a:endParaRPr>
                    </a:p>
                  </a:txBody>
                  <a:tcPr marL="68580" marR="68580" marT="0" marB="0">
                    <a:solidFill>
                      <a:schemeClr val="tx1">
                        <a:lumMod val="65000"/>
                      </a:schemeClr>
                    </a:solidFill>
                  </a:tcPr>
                </a:tc>
                <a:tc>
                  <a:txBody>
                    <a:bodyPr/>
                    <a:lstStyle/>
                    <a:p>
                      <a:r>
                        <a:rPr lang="en-US" sz="1800" kern="1200" dirty="0" smtClean="0">
                          <a:solidFill>
                            <a:schemeClr val="dk1"/>
                          </a:solidFill>
                          <a:latin typeface="+mn-lt"/>
                          <a:ea typeface="+mn-ea"/>
                          <a:cs typeface="+mn-cs"/>
                        </a:rPr>
                        <a:t>0.59</a:t>
                      </a:r>
                      <a:endParaRPr lang="en-US" dirty="0"/>
                    </a:p>
                  </a:txBody>
                  <a:tcPr>
                    <a:solidFill>
                      <a:schemeClr val="tx1">
                        <a:lumMod val="65000"/>
                      </a:schemeClr>
                    </a:solidFill>
                  </a:tcPr>
                </a:tc>
                <a:tc>
                  <a:txBody>
                    <a:bodyPr/>
                    <a:lstStyle/>
                    <a:p>
                      <a:r>
                        <a:rPr lang="en-US" sz="1800" kern="1200" dirty="0" smtClean="0">
                          <a:solidFill>
                            <a:schemeClr val="dk1"/>
                          </a:solidFill>
                          <a:latin typeface="+mn-lt"/>
                          <a:ea typeface="+mn-ea"/>
                          <a:cs typeface="+mn-cs"/>
                        </a:rPr>
                        <a:t>0.39</a:t>
                      </a:r>
                      <a:endParaRPr lang="en-US" dirty="0"/>
                    </a:p>
                  </a:txBody>
                  <a:tcPr>
                    <a:solidFill>
                      <a:schemeClr val="tx1">
                        <a:lumMod val="65000"/>
                      </a:schemeClr>
                    </a:solidFill>
                  </a:tcPr>
                </a:tc>
              </a:tr>
              <a:tr h="347133">
                <a:tc>
                  <a:txBody>
                    <a:bodyPr/>
                    <a:lstStyle/>
                    <a:p>
                      <a:pPr marL="0" marR="0" algn="l">
                        <a:spcBef>
                          <a:spcPts val="0"/>
                        </a:spcBef>
                        <a:spcAft>
                          <a:spcPts val="0"/>
                        </a:spcAft>
                      </a:pPr>
                      <a:r>
                        <a:rPr lang="en-US" sz="1800" b="1" dirty="0">
                          <a:latin typeface="+mn-lt"/>
                          <a:ea typeface="Times New Roman"/>
                          <a:cs typeface="Times New Roman"/>
                        </a:rPr>
                        <a:t>CO2</a:t>
                      </a:r>
                      <a:endParaRPr lang="en-US" sz="1800" dirty="0">
                        <a:latin typeface="+mn-lt"/>
                        <a:ea typeface="Times New Roman"/>
                      </a:endParaRPr>
                    </a:p>
                  </a:txBody>
                  <a:tcPr marL="68580" marR="68580" marT="0" marB="0">
                    <a:solidFill>
                      <a:schemeClr val="tx1">
                        <a:lumMod val="65000"/>
                      </a:schemeClr>
                    </a:solidFill>
                  </a:tcPr>
                </a:tc>
                <a:tc>
                  <a:txBody>
                    <a:bodyPr/>
                    <a:lstStyle/>
                    <a:p>
                      <a:pPr marL="0" marR="0" algn="l">
                        <a:spcBef>
                          <a:spcPts val="0"/>
                        </a:spcBef>
                        <a:spcAft>
                          <a:spcPts val="0"/>
                        </a:spcAft>
                      </a:pPr>
                      <a:r>
                        <a:rPr lang="en-US" sz="1800" b="1" dirty="0">
                          <a:latin typeface="+mn-lt"/>
                          <a:ea typeface="Times New Roman"/>
                          <a:cs typeface="Times New Roman"/>
                        </a:rPr>
                        <a:t>7.85</a:t>
                      </a:r>
                      <a:endParaRPr lang="en-US" sz="1800" dirty="0">
                        <a:latin typeface="+mn-lt"/>
                        <a:ea typeface="Times New Roman"/>
                      </a:endParaRPr>
                    </a:p>
                  </a:txBody>
                  <a:tcPr marL="68580" marR="68580" marT="0" marB="0">
                    <a:solidFill>
                      <a:schemeClr val="tx1">
                        <a:lumMod val="65000"/>
                      </a:schemeClr>
                    </a:solidFill>
                  </a:tcPr>
                </a:tc>
                <a:tc>
                  <a:txBody>
                    <a:bodyPr/>
                    <a:lstStyle/>
                    <a:p>
                      <a:r>
                        <a:rPr lang="en-US" sz="1800" kern="1200" dirty="0" smtClean="0">
                          <a:solidFill>
                            <a:schemeClr val="dk1"/>
                          </a:solidFill>
                          <a:latin typeface="+mn-lt"/>
                          <a:ea typeface="+mn-ea"/>
                          <a:cs typeface="+mn-cs"/>
                        </a:rPr>
                        <a:t>12.00</a:t>
                      </a:r>
                      <a:endParaRPr lang="en-US" dirty="0"/>
                    </a:p>
                  </a:txBody>
                  <a:tcPr>
                    <a:solidFill>
                      <a:schemeClr val="tx1">
                        <a:lumMod val="65000"/>
                      </a:schemeClr>
                    </a:solidFill>
                  </a:tcPr>
                </a:tc>
                <a:tc>
                  <a:txBody>
                    <a:bodyPr/>
                    <a:lstStyle/>
                    <a:p>
                      <a:r>
                        <a:rPr lang="en-US" sz="1800" kern="1200" dirty="0" smtClean="0">
                          <a:solidFill>
                            <a:schemeClr val="dk1"/>
                          </a:solidFill>
                          <a:latin typeface="+mn-lt"/>
                          <a:ea typeface="+mn-ea"/>
                          <a:cs typeface="+mn-cs"/>
                        </a:rPr>
                        <a:t>8.75</a:t>
                      </a:r>
                      <a:endParaRPr lang="en-US" dirty="0"/>
                    </a:p>
                  </a:txBody>
                  <a:tcPr>
                    <a:solidFill>
                      <a:schemeClr val="tx1">
                        <a:lumMod val="65000"/>
                      </a:schemeClr>
                    </a:solidFill>
                  </a:tcPr>
                </a:tc>
              </a:tr>
              <a:tr h="347133">
                <a:tc>
                  <a:txBody>
                    <a:bodyPr/>
                    <a:lstStyle/>
                    <a:p>
                      <a:pPr marL="0" marR="0" algn="l">
                        <a:spcBef>
                          <a:spcPts val="0"/>
                        </a:spcBef>
                        <a:spcAft>
                          <a:spcPts val="0"/>
                        </a:spcAft>
                      </a:pPr>
                      <a:r>
                        <a:rPr lang="en-US" sz="1800" b="1" dirty="0">
                          <a:latin typeface="+mn-lt"/>
                          <a:ea typeface="Times New Roman"/>
                          <a:cs typeface="Times New Roman"/>
                        </a:rPr>
                        <a:t>TDS</a:t>
                      </a:r>
                      <a:endParaRPr lang="en-US" sz="1800" dirty="0">
                        <a:latin typeface="+mn-lt"/>
                        <a:ea typeface="Times New Roman"/>
                      </a:endParaRPr>
                    </a:p>
                  </a:txBody>
                  <a:tcPr marL="68580" marR="68580" marT="0" marB="0">
                    <a:solidFill>
                      <a:schemeClr val="tx1">
                        <a:lumMod val="65000"/>
                      </a:schemeClr>
                    </a:solidFill>
                  </a:tcPr>
                </a:tc>
                <a:tc>
                  <a:txBody>
                    <a:bodyPr/>
                    <a:lstStyle/>
                    <a:p>
                      <a:pPr marL="0" marR="0" algn="l">
                        <a:spcBef>
                          <a:spcPts val="0"/>
                        </a:spcBef>
                        <a:spcAft>
                          <a:spcPts val="0"/>
                        </a:spcAft>
                      </a:pPr>
                      <a:r>
                        <a:rPr lang="en-US" sz="1800" b="1" dirty="0">
                          <a:latin typeface="+mn-lt"/>
                          <a:ea typeface="Times New Roman"/>
                          <a:cs typeface="Times New Roman"/>
                        </a:rPr>
                        <a:t>2566.15</a:t>
                      </a:r>
                      <a:endParaRPr lang="en-US" sz="1800" dirty="0">
                        <a:latin typeface="+mn-lt"/>
                        <a:ea typeface="Times New Roman"/>
                      </a:endParaRPr>
                    </a:p>
                  </a:txBody>
                  <a:tcPr marL="68580" marR="68580" marT="0" marB="0">
                    <a:solidFill>
                      <a:schemeClr val="tx1">
                        <a:lumMod val="65000"/>
                      </a:schemeClr>
                    </a:solidFill>
                  </a:tcPr>
                </a:tc>
                <a:tc>
                  <a:txBody>
                    <a:bodyPr/>
                    <a:lstStyle/>
                    <a:p>
                      <a:r>
                        <a:rPr lang="en-US" sz="1800" kern="1200" dirty="0" smtClean="0">
                          <a:solidFill>
                            <a:schemeClr val="dk1"/>
                          </a:solidFill>
                          <a:latin typeface="+mn-lt"/>
                          <a:ea typeface="+mn-ea"/>
                          <a:cs typeface="+mn-cs"/>
                        </a:rPr>
                        <a:t>7236.03</a:t>
                      </a:r>
                      <a:endParaRPr lang="en-US" dirty="0"/>
                    </a:p>
                  </a:txBody>
                  <a:tcPr>
                    <a:solidFill>
                      <a:schemeClr val="tx1">
                        <a:lumMod val="65000"/>
                      </a:schemeClr>
                    </a:solidFill>
                  </a:tcPr>
                </a:tc>
                <a:tc>
                  <a:txBody>
                    <a:bodyPr/>
                    <a:lstStyle/>
                    <a:p>
                      <a:r>
                        <a:rPr lang="en-US" sz="1800" kern="1200" dirty="0" smtClean="0">
                          <a:solidFill>
                            <a:schemeClr val="dk1"/>
                          </a:solidFill>
                          <a:latin typeface="+mn-lt"/>
                          <a:ea typeface="+mn-ea"/>
                          <a:cs typeface="+mn-cs"/>
                        </a:rPr>
                        <a:t>117.84</a:t>
                      </a:r>
                      <a:endParaRPr lang="en-US" dirty="0"/>
                    </a:p>
                  </a:txBody>
                  <a:tcPr>
                    <a:solidFill>
                      <a:schemeClr val="tx1">
                        <a:lumMod val="65000"/>
                      </a:schemeClr>
                    </a:solid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534400" cy="944562"/>
          </a:xfrm>
        </p:spPr>
        <p:txBody>
          <a:bodyPr>
            <a:noAutofit/>
          </a:bodyPr>
          <a:lstStyle/>
          <a:p>
            <a:pPr algn="l"/>
            <a:r>
              <a:rPr lang="en-US" sz="1800" b="1" dirty="0">
                <a:latin typeface="Times New Roman" pitchFamily="18" charset="0"/>
                <a:cs typeface="Times New Roman" pitchFamily="18" charset="0"/>
              </a:rPr>
              <a:t>After this simulation we obtain the output power of the motor equal to 0.8 KW\m</a:t>
            </a:r>
            <a:r>
              <a:rPr lang="en-US" sz="1800" b="1" baseline="30000" dirty="0">
                <a:latin typeface="Times New Roman" pitchFamily="18" charset="0"/>
                <a:cs typeface="Times New Roman" pitchFamily="18" charset="0"/>
              </a:rPr>
              <a:t>3</a:t>
            </a:r>
            <a:r>
              <a:rPr lang="en-US" sz="1800" dirty="0">
                <a:latin typeface="Times New Roman" pitchFamily="18" charset="0"/>
                <a:cs typeface="Times New Roman" pitchFamily="18" charset="0"/>
              </a:rPr>
              <a:t/>
            </a:r>
            <a:br>
              <a:rPr lang="en-US" sz="1800" dirty="0">
                <a:latin typeface="Times New Roman" pitchFamily="18" charset="0"/>
                <a:cs typeface="Times New Roman" pitchFamily="18" charset="0"/>
              </a:rPr>
            </a:br>
            <a:endParaRPr lang="en-US" sz="1800" dirty="0">
              <a:latin typeface="Times New Roman" pitchFamily="18" charset="0"/>
              <a:cs typeface="Times New Roman" pitchFamily="18" charset="0"/>
            </a:endParaRPr>
          </a:p>
        </p:txBody>
      </p:sp>
      <p:sp>
        <p:nvSpPr>
          <p:cNvPr id="3" name="Content Placeholder 2"/>
          <p:cNvSpPr>
            <a:spLocks noGrp="1"/>
          </p:cNvSpPr>
          <p:nvPr>
            <p:ph idx="1"/>
          </p:nvPr>
        </p:nvSpPr>
        <p:spPr>
          <a:xfrm>
            <a:off x="304800" y="762000"/>
            <a:ext cx="8229600" cy="3276599"/>
          </a:xfrm>
        </p:spPr>
        <p:txBody>
          <a:bodyPr/>
          <a:lstStyle/>
          <a:p>
            <a:pPr lvl="0"/>
            <a:r>
              <a:rPr lang="en-US" sz="1800" b="1" i="1" dirty="0">
                <a:latin typeface="Times New Roman" pitchFamily="18" charset="0"/>
                <a:cs typeface="Times New Roman" pitchFamily="18" charset="0"/>
              </a:rPr>
              <a:t>Hydraulic pump calculation</a:t>
            </a:r>
            <a:r>
              <a:rPr lang="en-US" sz="1800" dirty="0">
                <a:latin typeface="Times New Roman" pitchFamily="18" charset="0"/>
                <a:cs typeface="Times New Roman" pitchFamily="18" charset="0"/>
              </a:rPr>
              <a:t> </a:t>
            </a:r>
            <a:r>
              <a:rPr lang="en-US" sz="1800" dirty="0" smtClean="0">
                <a:latin typeface="Times New Roman" pitchFamily="18" charset="0"/>
                <a:cs typeface="Times New Roman" pitchFamily="18" charset="0"/>
              </a:rPr>
              <a:t>:</a:t>
            </a:r>
          </a:p>
          <a:p>
            <a:pPr lvl="0">
              <a:buNone/>
            </a:pPr>
            <a:endParaRPr lang="en-US" sz="1800" dirty="0" smtClean="0">
              <a:latin typeface="Times New Roman" pitchFamily="18" charset="0"/>
              <a:cs typeface="Times New Roman" pitchFamily="18" charset="0"/>
            </a:endParaRPr>
          </a:p>
          <a:p>
            <a:pPr lvl="0"/>
            <a:r>
              <a:rPr lang="en-US" sz="1800" dirty="0"/>
              <a:t>Efficiency (Ƞ)= output Power \ input power </a:t>
            </a:r>
          </a:p>
          <a:p>
            <a:pPr lvl="0"/>
            <a:r>
              <a:rPr lang="en-US" sz="1800" dirty="0"/>
              <a:t>Power </a:t>
            </a:r>
            <a:r>
              <a:rPr lang="en-US" sz="1800" dirty="0" smtClean="0"/>
              <a:t>output  </a:t>
            </a:r>
            <a:r>
              <a:rPr lang="en-US" sz="1800" baseline="-25000" dirty="0"/>
              <a:t>Hydraulic </a:t>
            </a:r>
            <a:r>
              <a:rPr lang="en-US" sz="1800" dirty="0"/>
              <a:t>= </a:t>
            </a:r>
            <a:r>
              <a:rPr lang="en-US" sz="1800"/>
              <a:t>800*0.42 </a:t>
            </a:r>
            <a:r>
              <a:rPr lang="en-US" sz="1800" smtClean="0"/>
              <a:t>=336 </a:t>
            </a:r>
            <a:r>
              <a:rPr lang="en-US" sz="1800" dirty="0"/>
              <a:t>W</a:t>
            </a:r>
          </a:p>
          <a:p>
            <a:pPr lvl="0"/>
            <a:r>
              <a:rPr lang="en-US" sz="1800" dirty="0"/>
              <a:t>Power input</a:t>
            </a:r>
            <a:r>
              <a:rPr lang="en-US" sz="1800" baseline="-25000" dirty="0"/>
              <a:t> motor</a:t>
            </a:r>
            <a:r>
              <a:rPr lang="en-US" sz="1800" dirty="0"/>
              <a:t> = 800 \ 0.75 =1066.6 </a:t>
            </a:r>
            <a:r>
              <a:rPr lang="en-US" sz="1800" dirty="0" smtClean="0"/>
              <a:t>W</a:t>
            </a:r>
          </a:p>
          <a:p>
            <a:pPr lvl="0">
              <a:buNone/>
            </a:pPr>
            <a:endParaRPr lang="en-US" sz="1800" dirty="0"/>
          </a:p>
          <a:p>
            <a:pPr>
              <a:buNone/>
            </a:pPr>
            <a:r>
              <a:rPr lang="en-US" sz="1800" dirty="0"/>
              <a:t>If we take safety factor about 20%, then:</a:t>
            </a:r>
          </a:p>
          <a:p>
            <a:pPr lvl="0"/>
            <a:r>
              <a:rPr lang="en-US" sz="1800" dirty="0"/>
              <a:t>Actual Power  </a:t>
            </a:r>
            <a:r>
              <a:rPr lang="en-US" sz="1800" baseline="-25000" dirty="0"/>
              <a:t>for motor</a:t>
            </a:r>
            <a:r>
              <a:rPr lang="en-US" sz="1800" dirty="0"/>
              <a:t> = 1279.2 W , we will take it equal 1300W</a:t>
            </a:r>
          </a:p>
          <a:p>
            <a:r>
              <a:rPr lang="en-US" sz="1800" dirty="0"/>
              <a:t>Pump specification: 1.694m</a:t>
            </a:r>
            <a:r>
              <a:rPr lang="en-US" sz="1800" baseline="30000" dirty="0"/>
              <a:t>3</a:t>
            </a:r>
            <a:r>
              <a:rPr lang="en-US" sz="1800" dirty="0"/>
              <a:t>\h at 88.36m (from ROSA program</a:t>
            </a:r>
            <a:r>
              <a:rPr lang="en-US" sz="1800" dirty="0" smtClean="0"/>
              <a:t>)</a:t>
            </a:r>
          </a:p>
          <a:p>
            <a:endParaRPr lang="en-US" sz="1800" dirty="0">
              <a:latin typeface="Times New Roman" pitchFamily="18" charset="0"/>
              <a:cs typeface="Times New Roman" pitchFamily="18" charset="0"/>
            </a:endParaRPr>
          </a:p>
          <a:p>
            <a:endParaRPr lang="en-US" sz="1800" dirty="0">
              <a:latin typeface="Times New Roman" pitchFamily="18" charset="0"/>
              <a:cs typeface="Times New Roman" pitchFamily="18" charset="0"/>
            </a:endParaRPr>
          </a:p>
          <a:p>
            <a:endParaRPr lang="en-US" dirty="0"/>
          </a:p>
        </p:txBody>
      </p:sp>
      <p:pic>
        <p:nvPicPr>
          <p:cNvPr id="1028" name="Picture 4"/>
          <p:cNvPicPr>
            <a:picLocks noChangeAspect="1" noChangeArrowheads="1"/>
          </p:cNvPicPr>
          <p:nvPr/>
        </p:nvPicPr>
        <p:blipFill>
          <a:blip r:embed="rId2"/>
          <a:srcRect/>
          <a:stretch>
            <a:fillRect/>
          </a:stretch>
        </p:blipFill>
        <p:spPr bwMode="auto">
          <a:xfrm>
            <a:off x="990600" y="3886200"/>
            <a:ext cx="6629400" cy="2514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715962"/>
          </a:xfrm>
        </p:spPr>
        <p:txBody>
          <a:bodyPr>
            <a:normAutofit/>
          </a:bodyPr>
          <a:lstStyle/>
          <a:p>
            <a:pPr algn="l"/>
            <a:r>
              <a:rPr lang="en-US" sz="2000" b="1" i="1" dirty="0"/>
              <a:t>Transfers pump </a:t>
            </a:r>
            <a:r>
              <a:rPr lang="en-US" sz="2000" b="1" i="1" dirty="0" smtClean="0"/>
              <a:t>calculation:</a:t>
            </a:r>
            <a:endParaRPr lang="en-US" sz="2000" dirty="0">
              <a:latin typeface="Times New Roman" pitchFamily="18" charset="0"/>
              <a:cs typeface="Times New Roman" pitchFamily="18" charset="0"/>
            </a:endParaRPr>
          </a:p>
        </p:txBody>
      </p:sp>
      <p:sp>
        <p:nvSpPr>
          <p:cNvPr id="3" name="Content Placeholder 2"/>
          <p:cNvSpPr>
            <a:spLocks noGrp="1"/>
          </p:cNvSpPr>
          <p:nvPr>
            <p:ph idx="1"/>
          </p:nvPr>
        </p:nvSpPr>
        <p:spPr>
          <a:xfrm>
            <a:off x="228600" y="762001"/>
            <a:ext cx="8229600" cy="3200399"/>
          </a:xfrm>
        </p:spPr>
        <p:txBody>
          <a:bodyPr>
            <a:normAutofit lnSpcReduction="10000"/>
          </a:bodyPr>
          <a:lstStyle/>
          <a:p>
            <a:pPr lvl="0"/>
            <a:r>
              <a:rPr lang="en-US" sz="1800" dirty="0">
                <a:latin typeface="Times New Roman" pitchFamily="18" charset="0"/>
                <a:cs typeface="Times New Roman" pitchFamily="18" charset="0"/>
              </a:rPr>
              <a:t>Pump specification: </a:t>
            </a:r>
            <a:r>
              <a:rPr lang="en-US" sz="1800" dirty="0" smtClean="0">
                <a:latin typeface="Times New Roman" pitchFamily="18" charset="0"/>
                <a:cs typeface="Times New Roman" pitchFamily="18" charset="0"/>
              </a:rPr>
              <a:t> 2.5 </a:t>
            </a:r>
            <a:r>
              <a:rPr lang="en-US" sz="1800" dirty="0">
                <a:latin typeface="Times New Roman" pitchFamily="18" charset="0"/>
                <a:cs typeface="Times New Roman" pitchFamily="18" charset="0"/>
              </a:rPr>
              <a:t>m</a:t>
            </a:r>
            <a:r>
              <a:rPr lang="en-US" sz="1800" baseline="30000" dirty="0">
                <a:latin typeface="Times New Roman" pitchFamily="18" charset="0"/>
                <a:cs typeface="Times New Roman" pitchFamily="18" charset="0"/>
              </a:rPr>
              <a:t>3</a:t>
            </a:r>
            <a:r>
              <a:rPr lang="en-US" sz="1800" dirty="0">
                <a:latin typeface="Times New Roman" pitchFamily="18" charset="0"/>
                <a:cs typeface="Times New Roman" pitchFamily="18" charset="0"/>
              </a:rPr>
              <a:t>\h   at 3.79 bar</a:t>
            </a:r>
          </a:p>
          <a:p>
            <a:pPr>
              <a:buNone/>
            </a:pPr>
            <a:r>
              <a:rPr lang="en-US" sz="1800" dirty="0" smtClean="0">
                <a:latin typeface="Times New Roman" pitchFamily="18" charset="0"/>
                <a:cs typeface="Times New Roman" pitchFamily="18" charset="0"/>
              </a:rPr>
              <a:t>                                        </a:t>
            </a:r>
            <a:r>
              <a:rPr lang="en-US" sz="1800" dirty="0">
                <a:latin typeface="Times New Roman" pitchFamily="18" charset="0"/>
                <a:cs typeface="Times New Roman" pitchFamily="18" charset="0"/>
              </a:rPr>
              <a:t>2.5 m</a:t>
            </a:r>
            <a:r>
              <a:rPr lang="en-US" sz="1800" baseline="30000" dirty="0">
                <a:latin typeface="Times New Roman" pitchFamily="18" charset="0"/>
                <a:cs typeface="Times New Roman" pitchFamily="18" charset="0"/>
              </a:rPr>
              <a:t>3</a:t>
            </a:r>
            <a:r>
              <a:rPr lang="en-US" sz="1800" dirty="0">
                <a:latin typeface="Times New Roman" pitchFamily="18" charset="0"/>
                <a:cs typeface="Times New Roman" pitchFamily="18" charset="0"/>
              </a:rPr>
              <a:t>\h   at 38.63 m </a:t>
            </a:r>
            <a:r>
              <a:rPr lang="en-US" sz="1800" dirty="0" smtClean="0">
                <a:latin typeface="Times New Roman" pitchFamily="18" charset="0"/>
                <a:cs typeface="Times New Roman" pitchFamily="18" charset="0"/>
              </a:rPr>
              <a:t>Head</a:t>
            </a:r>
          </a:p>
          <a:p>
            <a:pPr>
              <a:buNone/>
            </a:pPr>
            <a:endParaRPr lang="en-US" sz="1800" dirty="0">
              <a:latin typeface="Times New Roman" pitchFamily="18" charset="0"/>
              <a:cs typeface="Times New Roman" pitchFamily="18" charset="0"/>
            </a:endParaRPr>
          </a:p>
          <a:p>
            <a:pPr lvl="0"/>
            <a:r>
              <a:rPr lang="en-US" sz="1800" dirty="0"/>
              <a:t>Power </a:t>
            </a:r>
            <a:r>
              <a:rPr lang="en-US" sz="1800" dirty="0" smtClean="0"/>
              <a:t>output</a:t>
            </a:r>
            <a:r>
              <a:rPr lang="en-US" sz="1800" baseline="-25000" dirty="0" smtClean="0"/>
              <a:t> transfer pump </a:t>
            </a:r>
            <a:r>
              <a:rPr lang="en-US" sz="1800" dirty="0" smtClean="0"/>
              <a:t>= 2.72 * Q</a:t>
            </a:r>
            <a:r>
              <a:rPr lang="en-US" sz="1800" dirty="0" smtClean="0">
                <a:latin typeface="Times New Roman" pitchFamily="18" charset="0"/>
                <a:cs typeface="Times New Roman" pitchFamily="18" charset="0"/>
              </a:rPr>
              <a:t> (m</a:t>
            </a:r>
            <a:r>
              <a:rPr lang="en-US" sz="1800" baseline="30000" dirty="0" smtClean="0">
                <a:latin typeface="Times New Roman" pitchFamily="18" charset="0"/>
                <a:cs typeface="Times New Roman" pitchFamily="18" charset="0"/>
              </a:rPr>
              <a:t>3</a:t>
            </a:r>
            <a:r>
              <a:rPr lang="en-US" sz="1800" dirty="0" smtClean="0">
                <a:latin typeface="Times New Roman" pitchFamily="18" charset="0"/>
                <a:cs typeface="Times New Roman" pitchFamily="18" charset="0"/>
              </a:rPr>
              <a:t>\h</a:t>
            </a:r>
            <a:r>
              <a:rPr lang="en-US" sz="1800" dirty="0" smtClean="0"/>
              <a:t>)*h(m)</a:t>
            </a:r>
          </a:p>
          <a:p>
            <a:pPr lvl="0">
              <a:buNone/>
            </a:pPr>
            <a:r>
              <a:rPr lang="en-US" sz="1800" dirty="0" smtClean="0"/>
              <a:t>                                                = </a:t>
            </a:r>
            <a:r>
              <a:rPr lang="en-US" sz="1800" dirty="0"/>
              <a:t>2.725*2.5*38.63 = 263.19W</a:t>
            </a:r>
          </a:p>
          <a:p>
            <a:pPr lvl="0"/>
            <a:r>
              <a:rPr lang="en-US" sz="1800" dirty="0"/>
              <a:t>Power input</a:t>
            </a:r>
            <a:r>
              <a:rPr lang="en-US" sz="1800" baseline="-25000" dirty="0"/>
              <a:t> transfer pump</a:t>
            </a:r>
            <a:r>
              <a:rPr lang="en-US" sz="1800" dirty="0"/>
              <a:t>= 263.19 \ 0.42 = 626.6 W</a:t>
            </a:r>
          </a:p>
          <a:p>
            <a:pPr lvl="0"/>
            <a:r>
              <a:rPr lang="en-US" sz="1800" dirty="0"/>
              <a:t>Power input</a:t>
            </a:r>
            <a:r>
              <a:rPr lang="en-US" sz="1800" baseline="-25000" dirty="0"/>
              <a:t> motor</a:t>
            </a:r>
            <a:r>
              <a:rPr lang="en-US" sz="1800" dirty="0"/>
              <a:t> = 626.6 \  0.75 =835.5 W</a:t>
            </a:r>
          </a:p>
          <a:p>
            <a:pPr>
              <a:buNone/>
            </a:pPr>
            <a:endParaRPr lang="en-US" sz="1800" dirty="0" smtClean="0">
              <a:latin typeface="Times New Roman" pitchFamily="18" charset="0"/>
              <a:cs typeface="Times New Roman" pitchFamily="18" charset="0"/>
            </a:endParaRPr>
          </a:p>
          <a:p>
            <a:pPr lvl="0">
              <a:buNone/>
            </a:pPr>
            <a:r>
              <a:rPr lang="en-US" sz="1800" b="1" i="1" dirty="0"/>
              <a:t>Anti scalent  pump calculation</a:t>
            </a:r>
            <a:r>
              <a:rPr lang="en-US" sz="1800" dirty="0" smtClean="0"/>
              <a:t>:</a:t>
            </a:r>
          </a:p>
          <a:p>
            <a:pPr>
              <a:buNone/>
            </a:pPr>
            <a:r>
              <a:rPr lang="en-US" sz="1800" dirty="0"/>
              <a:t>Its small pump, single phase so we choose its power equal to 250W.</a:t>
            </a:r>
          </a:p>
          <a:p>
            <a:pPr lvl="0">
              <a:buNone/>
            </a:pPr>
            <a:endParaRPr lang="en-US" sz="1800" dirty="0"/>
          </a:p>
          <a:p>
            <a:pPr>
              <a:buNone/>
            </a:pPr>
            <a:endParaRPr lang="en-US" sz="1800" dirty="0">
              <a:latin typeface="Times New Roman" pitchFamily="18" charset="0"/>
              <a:cs typeface="Times New Roman" pitchFamily="18" charset="0"/>
            </a:endParaRPr>
          </a:p>
        </p:txBody>
      </p:sp>
      <p:pic>
        <p:nvPicPr>
          <p:cNvPr id="5" name="Picture 4"/>
          <p:cNvPicPr/>
          <p:nvPr/>
        </p:nvPicPr>
        <p:blipFill>
          <a:blip r:embed="rId2"/>
          <a:srcRect/>
          <a:stretch>
            <a:fillRect/>
          </a:stretch>
        </p:blipFill>
        <p:spPr bwMode="auto">
          <a:xfrm>
            <a:off x="228600" y="3886200"/>
            <a:ext cx="8458200" cy="2971800"/>
          </a:xfrm>
          <a:prstGeom prst="rect">
            <a:avLst/>
          </a:prstGeom>
          <a:noFill/>
          <a:ln w="9525">
            <a:noFill/>
            <a:miter lim="800000"/>
            <a:headEnd/>
            <a:tailEnd/>
          </a:ln>
        </p:spPr>
      </p:pic>
      <p:pic>
        <p:nvPicPr>
          <p:cNvPr id="6" name="Picture 2"/>
          <p:cNvPicPr>
            <a:picLocks noChangeAspect="1" noChangeArrowheads="1"/>
          </p:cNvPicPr>
          <p:nvPr/>
        </p:nvPicPr>
        <p:blipFill>
          <a:blip r:embed="rId3"/>
          <a:srcRect/>
          <a:stretch>
            <a:fillRect/>
          </a:stretch>
        </p:blipFill>
        <p:spPr bwMode="auto">
          <a:xfrm>
            <a:off x="4495800" y="5334000"/>
            <a:ext cx="374904" cy="195263"/>
          </a:xfrm>
          <a:prstGeom prst="rect">
            <a:avLst/>
          </a:prstGeom>
          <a:noFill/>
          <a:ln w="9525">
            <a:noFill/>
            <a:miter lim="800000"/>
            <a:headEnd/>
            <a:tailEnd/>
          </a:ln>
          <a:effectLst/>
        </p:spPr>
      </p:pic>
      <p:pic>
        <p:nvPicPr>
          <p:cNvPr id="7" name="Picture 2"/>
          <p:cNvPicPr>
            <a:picLocks noChangeAspect="1" noChangeArrowheads="1"/>
          </p:cNvPicPr>
          <p:nvPr/>
        </p:nvPicPr>
        <p:blipFill>
          <a:blip r:embed="rId3"/>
          <a:srcRect/>
          <a:stretch>
            <a:fillRect/>
          </a:stretch>
        </p:blipFill>
        <p:spPr bwMode="auto">
          <a:xfrm>
            <a:off x="4495800" y="5181600"/>
            <a:ext cx="374904" cy="19526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a:bodyPr>
          <a:lstStyle/>
          <a:p>
            <a:pPr lvl="0" algn="l"/>
            <a:r>
              <a:rPr lang="en-US" sz="1800" b="1" dirty="0"/>
              <a:t>Sizing of the PV generator</a:t>
            </a:r>
            <a:r>
              <a:rPr lang="en-US" sz="1800" dirty="0"/>
              <a:t> :</a:t>
            </a:r>
            <a:br>
              <a:rPr lang="en-US" sz="1800" dirty="0"/>
            </a:br>
            <a:endParaRPr lang="en-US" sz="1800" dirty="0">
              <a:latin typeface="Times New Roman" pitchFamily="18" charset="0"/>
              <a:cs typeface="Times New Roman" pitchFamily="18" charset="0"/>
            </a:endParaRPr>
          </a:p>
        </p:txBody>
      </p:sp>
      <p:sp>
        <p:nvSpPr>
          <p:cNvPr id="3" name="Content Placeholder 2"/>
          <p:cNvSpPr>
            <a:spLocks noGrp="1"/>
          </p:cNvSpPr>
          <p:nvPr>
            <p:ph idx="1"/>
          </p:nvPr>
        </p:nvSpPr>
        <p:spPr>
          <a:xfrm>
            <a:off x="228600" y="914400"/>
            <a:ext cx="8229600" cy="5638800"/>
          </a:xfrm>
        </p:spPr>
        <p:txBody>
          <a:bodyPr>
            <a:normAutofit fontScale="92500" lnSpcReduction="10000"/>
          </a:bodyPr>
          <a:lstStyle/>
          <a:p>
            <a:r>
              <a:rPr lang="en-US" sz="1800" dirty="0">
                <a:latin typeface="Times New Roman" pitchFamily="18" charset="0"/>
                <a:cs typeface="Times New Roman" pitchFamily="18" charset="0"/>
              </a:rPr>
              <a:t>The peak power of the PV generator Power</a:t>
            </a:r>
            <a:r>
              <a:rPr lang="en-US" sz="1800" baseline="-25000" dirty="0">
                <a:latin typeface="Times New Roman" pitchFamily="18" charset="0"/>
                <a:cs typeface="Times New Roman" pitchFamily="18" charset="0"/>
              </a:rPr>
              <a:t> PV</a:t>
            </a:r>
            <a:r>
              <a:rPr lang="en-US" sz="1800" dirty="0">
                <a:latin typeface="Times New Roman" pitchFamily="18" charset="0"/>
                <a:cs typeface="Times New Roman" pitchFamily="18" charset="0"/>
              </a:rPr>
              <a:t> is obtained as follow: </a:t>
            </a:r>
          </a:p>
          <a:p>
            <a:pPr>
              <a:buNone/>
            </a:pPr>
            <a:r>
              <a:rPr lang="en-US" sz="1800" dirty="0" smtClean="0">
                <a:latin typeface="Times New Roman" pitchFamily="18" charset="0"/>
                <a:cs typeface="Times New Roman" pitchFamily="18" charset="0"/>
              </a:rPr>
              <a:t>       Power</a:t>
            </a:r>
            <a:r>
              <a:rPr lang="en-US" sz="1800" baseline="-25000" dirty="0" smtClean="0">
                <a:latin typeface="Times New Roman" pitchFamily="18" charset="0"/>
                <a:cs typeface="Times New Roman" pitchFamily="18" charset="0"/>
              </a:rPr>
              <a:t> </a:t>
            </a:r>
            <a:r>
              <a:rPr lang="en-US" sz="1800" baseline="-25000" dirty="0">
                <a:latin typeface="Times New Roman" pitchFamily="18" charset="0"/>
                <a:cs typeface="Times New Roman" pitchFamily="18" charset="0"/>
              </a:rPr>
              <a:t>PV</a:t>
            </a:r>
            <a:r>
              <a:rPr lang="en-US" sz="1800" dirty="0">
                <a:latin typeface="Times New Roman" pitchFamily="18" charset="0"/>
                <a:cs typeface="Times New Roman" pitchFamily="18" charset="0"/>
              </a:rPr>
              <a:t> = Ed \ Ƞv * Ƞr *</a:t>
            </a:r>
            <a:r>
              <a:rPr lang="en-US" sz="1800" dirty="0" smtClean="0">
                <a:latin typeface="Times New Roman" pitchFamily="18" charset="0"/>
                <a:cs typeface="Times New Roman" pitchFamily="18" charset="0"/>
              </a:rPr>
              <a:t>PSH</a:t>
            </a:r>
          </a:p>
          <a:p>
            <a:pPr>
              <a:buNone/>
            </a:pPr>
            <a:r>
              <a:rPr lang="en-US" sz="1800" dirty="0" smtClean="0"/>
              <a:t>        Where</a:t>
            </a:r>
            <a:r>
              <a:rPr lang="en-US" sz="1800" dirty="0"/>
              <a:t>,</a:t>
            </a:r>
          </a:p>
          <a:p>
            <a:pPr>
              <a:buNone/>
            </a:pPr>
            <a:r>
              <a:rPr lang="en-US" sz="1800" dirty="0" smtClean="0"/>
              <a:t>       Ed</a:t>
            </a:r>
            <a:r>
              <a:rPr lang="en-US" sz="1800" dirty="0"/>
              <a:t>: daily energy consumption =</a:t>
            </a:r>
            <a:r>
              <a:rPr lang="en-US" sz="1800" dirty="0" smtClean="0"/>
              <a:t>25116 </a:t>
            </a:r>
            <a:r>
              <a:rPr lang="en-US" sz="1800" dirty="0"/>
              <a:t>Wh\day.</a:t>
            </a:r>
          </a:p>
          <a:p>
            <a:pPr>
              <a:buNone/>
            </a:pPr>
            <a:r>
              <a:rPr lang="en-US" sz="1800" dirty="0" smtClean="0"/>
              <a:t>       Peak sun hours (PSH)=5400(</a:t>
            </a:r>
            <a:r>
              <a:rPr lang="en-US" sz="1800" dirty="0" smtClean="0">
                <a:latin typeface="Times New Roman" pitchFamily="18" charset="0"/>
                <a:cs typeface="Times New Roman" pitchFamily="18" charset="0"/>
              </a:rPr>
              <a:t>annual average daily solar radiation  Intensity</a:t>
            </a:r>
            <a:r>
              <a:rPr lang="en-US" sz="1800" dirty="0" smtClean="0"/>
              <a:t>)\1000 Peak sun hours (PSH)= 5.4 hours \ day.</a:t>
            </a:r>
            <a:endParaRPr lang="en-US" sz="1800" dirty="0"/>
          </a:p>
          <a:p>
            <a:pPr>
              <a:buNone/>
            </a:pPr>
            <a:r>
              <a:rPr lang="en-US" sz="1800" dirty="0" smtClean="0"/>
              <a:t>       Ƞv</a:t>
            </a:r>
            <a:r>
              <a:rPr lang="en-US" sz="1800" dirty="0"/>
              <a:t>: efficiency of inverter =95%.</a:t>
            </a:r>
          </a:p>
          <a:p>
            <a:pPr>
              <a:buNone/>
            </a:pPr>
            <a:r>
              <a:rPr lang="en-US" sz="1800" dirty="0" smtClean="0"/>
              <a:t>       Ƞr</a:t>
            </a:r>
            <a:r>
              <a:rPr lang="en-US" sz="1800" dirty="0"/>
              <a:t>: efficiency of convertor =97%.</a:t>
            </a:r>
          </a:p>
          <a:p>
            <a:pPr>
              <a:buNone/>
            </a:pPr>
            <a:r>
              <a:rPr lang="en-US" sz="1800" dirty="0" smtClean="0"/>
              <a:t>       Power</a:t>
            </a:r>
            <a:r>
              <a:rPr lang="en-US" sz="1800" baseline="-25000" dirty="0" smtClean="0"/>
              <a:t> </a:t>
            </a:r>
            <a:r>
              <a:rPr lang="en-US" sz="1800" baseline="-25000" dirty="0"/>
              <a:t>PV</a:t>
            </a:r>
            <a:r>
              <a:rPr lang="en-US" sz="1800" dirty="0"/>
              <a:t> = [(1300+836+250)\0.95] Wh \ 5.4Wh =4795 Wp</a:t>
            </a:r>
            <a:r>
              <a:rPr lang="en-US" sz="1800" dirty="0" smtClean="0"/>
              <a:t>.</a:t>
            </a:r>
          </a:p>
          <a:p>
            <a:pPr>
              <a:buNone/>
            </a:pPr>
            <a:r>
              <a:rPr lang="en-US" sz="1800" dirty="0" smtClean="0"/>
              <a:t>      To </a:t>
            </a:r>
            <a:r>
              <a:rPr lang="en-US" sz="1800" dirty="0"/>
              <a:t>install this power, amono-crystalline PV module type SM55 of across area </a:t>
            </a:r>
            <a:r>
              <a:rPr lang="en-US" sz="1800" dirty="0" smtClean="0"/>
              <a:t>of</a:t>
            </a:r>
          </a:p>
          <a:p>
            <a:pPr>
              <a:buNone/>
            </a:pPr>
            <a:r>
              <a:rPr lang="en-US" sz="1800" dirty="0"/>
              <a:t> </a:t>
            </a:r>
            <a:r>
              <a:rPr lang="en-US" sz="1800" dirty="0" smtClean="0"/>
              <a:t>      </a:t>
            </a:r>
            <a:r>
              <a:rPr lang="en-US" sz="1800" dirty="0"/>
              <a:t>A</a:t>
            </a:r>
            <a:r>
              <a:rPr lang="en-US" sz="1800" baseline="-25000" dirty="0"/>
              <a:t> pv</a:t>
            </a:r>
            <a:r>
              <a:rPr lang="en-US" sz="1800" dirty="0"/>
              <a:t> =0.4267m</a:t>
            </a:r>
            <a:r>
              <a:rPr lang="en-US" sz="1800" baseline="30000" dirty="0"/>
              <a:t>2 </a:t>
            </a:r>
            <a:r>
              <a:rPr lang="en-US" sz="1800" baseline="30000" dirty="0" smtClean="0"/>
              <a:t> </a:t>
            </a:r>
            <a:r>
              <a:rPr lang="en-US" sz="1800" dirty="0" smtClean="0"/>
              <a:t>Rated </a:t>
            </a:r>
            <a:r>
              <a:rPr lang="en-US" sz="1800" dirty="0"/>
              <a:t>at 12 VDC and a peak power of 50Wp are selected</a:t>
            </a:r>
            <a:r>
              <a:rPr lang="en-US" sz="1800" dirty="0" smtClean="0"/>
              <a:t>.</a:t>
            </a:r>
          </a:p>
          <a:p>
            <a:pPr>
              <a:buNone/>
            </a:pPr>
            <a:endParaRPr lang="en-US" sz="1800" dirty="0" smtClean="0"/>
          </a:p>
          <a:p>
            <a:pPr>
              <a:buNone/>
            </a:pPr>
            <a:r>
              <a:rPr lang="en-US" sz="1800" dirty="0"/>
              <a:t> </a:t>
            </a:r>
            <a:r>
              <a:rPr lang="en-US" sz="1800" dirty="0" smtClean="0"/>
              <a:t>     </a:t>
            </a:r>
            <a:r>
              <a:rPr lang="en-US" sz="1800" dirty="0"/>
              <a:t>The number of the necessary PV modules (N</a:t>
            </a:r>
            <a:r>
              <a:rPr lang="en-US" sz="1800" baseline="-25000" dirty="0"/>
              <a:t> pv</a:t>
            </a:r>
            <a:r>
              <a:rPr lang="en-US" sz="1800" dirty="0"/>
              <a:t> </a:t>
            </a:r>
            <a:r>
              <a:rPr lang="en-US" sz="1800" baseline="-25000" dirty="0"/>
              <a:t>module)</a:t>
            </a:r>
            <a:r>
              <a:rPr lang="en-US" sz="1800" dirty="0"/>
              <a:t> is obtained as: </a:t>
            </a:r>
          </a:p>
          <a:p>
            <a:pPr lvl="0">
              <a:buNone/>
            </a:pPr>
            <a:r>
              <a:rPr lang="en-US" sz="1800" dirty="0" smtClean="0"/>
              <a:t>      N</a:t>
            </a:r>
            <a:r>
              <a:rPr lang="en-US" sz="1800" baseline="-25000" dirty="0" smtClean="0"/>
              <a:t> </a:t>
            </a:r>
            <a:r>
              <a:rPr lang="en-US" sz="1800" baseline="-25000" dirty="0"/>
              <a:t>pv</a:t>
            </a:r>
            <a:r>
              <a:rPr lang="en-US" sz="1800" dirty="0"/>
              <a:t> </a:t>
            </a:r>
            <a:r>
              <a:rPr lang="en-US" sz="1800" baseline="-25000" dirty="0"/>
              <a:t>module</a:t>
            </a:r>
            <a:r>
              <a:rPr lang="en-US" sz="1800" dirty="0"/>
              <a:t> = P </a:t>
            </a:r>
            <a:r>
              <a:rPr lang="en-US" sz="1800" baseline="-25000" dirty="0"/>
              <a:t>pv</a:t>
            </a:r>
            <a:r>
              <a:rPr lang="en-US" sz="1800" dirty="0"/>
              <a:t> \ P </a:t>
            </a:r>
            <a:r>
              <a:rPr lang="en-US" sz="1800" baseline="-25000" dirty="0"/>
              <a:t>mpp</a:t>
            </a:r>
            <a:r>
              <a:rPr lang="en-US" sz="1800" dirty="0"/>
              <a:t>.</a:t>
            </a:r>
          </a:p>
          <a:p>
            <a:pPr>
              <a:buNone/>
            </a:pPr>
            <a:r>
              <a:rPr lang="en-US" sz="1800" dirty="0"/>
              <a:t> </a:t>
            </a:r>
          </a:p>
          <a:p>
            <a:pPr lvl="0">
              <a:buNone/>
            </a:pPr>
            <a:r>
              <a:rPr lang="en-US" sz="1800" dirty="0" smtClean="0"/>
              <a:t>      N</a:t>
            </a:r>
            <a:r>
              <a:rPr lang="en-US" sz="1800" baseline="-25000" dirty="0" smtClean="0"/>
              <a:t> </a:t>
            </a:r>
            <a:r>
              <a:rPr lang="en-US" sz="1800" baseline="-25000" dirty="0"/>
              <a:t>pv</a:t>
            </a:r>
            <a:r>
              <a:rPr lang="en-US" sz="1800" dirty="0"/>
              <a:t> </a:t>
            </a:r>
            <a:r>
              <a:rPr lang="en-US" sz="1800" baseline="-25000" dirty="0"/>
              <a:t>module</a:t>
            </a:r>
            <a:r>
              <a:rPr lang="en-US" sz="1800" dirty="0"/>
              <a:t> =4795 \ 50 =96.</a:t>
            </a:r>
          </a:p>
          <a:p>
            <a:pPr>
              <a:buNone/>
            </a:pPr>
            <a:r>
              <a:rPr lang="en-US" sz="1800" dirty="0"/>
              <a:t> </a:t>
            </a:r>
          </a:p>
          <a:p>
            <a:pPr lvl="0">
              <a:buNone/>
            </a:pPr>
            <a:r>
              <a:rPr lang="en-US" sz="1800" dirty="0" smtClean="0"/>
              <a:t>      P </a:t>
            </a:r>
            <a:r>
              <a:rPr lang="en-US" sz="1800" baseline="-25000" dirty="0"/>
              <a:t>pv actual =</a:t>
            </a:r>
            <a:r>
              <a:rPr lang="en-US" sz="1800" dirty="0"/>
              <a:t> 96*50 = 4800Wp=4.8 KWp.</a:t>
            </a:r>
          </a:p>
          <a:p>
            <a:endParaRPr lang="en-US" sz="1800" dirty="0">
              <a:latin typeface="Times New Roman" pitchFamily="18" charset="0"/>
              <a:cs typeface="Times New Roman" pitchFamily="18" charset="0"/>
            </a:endParaRPr>
          </a:p>
          <a:p>
            <a:endParaRPr lang="en-US"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a:srcRect/>
          <a:stretch>
            <a:fillRect/>
          </a:stretch>
        </p:blipFill>
        <p:spPr bwMode="auto">
          <a:xfrm>
            <a:off x="1219200" y="381000"/>
            <a:ext cx="5590572" cy="4572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normAutofit fontScale="90000"/>
          </a:bodyPr>
          <a:lstStyle/>
          <a:p>
            <a:pPr lvl="0" algn="l"/>
            <a:r>
              <a:rPr lang="en-US" sz="2000" b="1" dirty="0"/>
              <a:t>Sizing the battery block</a:t>
            </a:r>
            <a:r>
              <a:rPr lang="en-US" sz="2000" dirty="0"/>
              <a:t>  :</a:t>
            </a:r>
            <a:br>
              <a:rPr lang="en-US" sz="2000" dirty="0"/>
            </a:br>
            <a:endParaRPr lang="en-US" sz="2000" dirty="0">
              <a:latin typeface="Times New Roman" pitchFamily="18" charset="0"/>
              <a:cs typeface="Times New Roman" pitchFamily="18" charset="0"/>
            </a:endParaRPr>
          </a:p>
        </p:txBody>
      </p:sp>
      <p:sp>
        <p:nvSpPr>
          <p:cNvPr id="3" name="Content Placeholder 2"/>
          <p:cNvSpPr>
            <a:spLocks noGrp="1"/>
          </p:cNvSpPr>
          <p:nvPr>
            <p:ph idx="1"/>
          </p:nvPr>
        </p:nvSpPr>
        <p:spPr>
          <a:xfrm>
            <a:off x="228600" y="762000"/>
            <a:ext cx="8229600" cy="4953000"/>
          </a:xfrm>
        </p:spPr>
        <p:txBody>
          <a:bodyPr>
            <a:normAutofit/>
          </a:bodyPr>
          <a:lstStyle/>
          <a:p>
            <a:r>
              <a:rPr lang="en-US" sz="1800" dirty="0">
                <a:latin typeface="Times New Roman" pitchFamily="18" charset="0"/>
                <a:cs typeface="Times New Roman" pitchFamily="18" charset="0"/>
              </a:rPr>
              <a:t>The storage capacity of battery block for such system is considerable large. Therefore, special </a:t>
            </a:r>
            <a:r>
              <a:rPr lang="en-US" sz="1800" dirty="0" smtClean="0">
                <a:latin typeface="Times New Roman" pitchFamily="18" charset="0"/>
                <a:cs typeface="Times New Roman" pitchFamily="18" charset="0"/>
              </a:rPr>
              <a:t> Lead-acid </a:t>
            </a:r>
            <a:r>
              <a:rPr lang="en-US" sz="1800" dirty="0">
                <a:latin typeface="Times New Roman" pitchFamily="18" charset="0"/>
                <a:cs typeface="Times New Roman" pitchFamily="18" charset="0"/>
              </a:rPr>
              <a:t>battery cells (block type) of long life time (larger than 10years), high cycling stability </a:t>
            </a:r>
            <a:r>
              <a:rPr lang="en-US" sz="1800" dirty="0" smtClean="0">
                <a:latin typeface="Times New Roman" pitchFamily="18" charset="0"/>
                <a:cs typeface="Times New Roman" pitchFamily="18" charset="0"/>
              </a:rPr>
              <a:t> Rate </a:t>
            </a:r>
            <a:r>
              <a:rPr lang="en-US" sz="1800" dirty="0">
                <a:latin typeface="Times New Roman" pitchFamily="18" charset="0"/>
                <a:cs typeface="Times New Roman" pitchFamily="18" charset="0"/>
              </a:rPr>
              <a:t>(&gt;1000times) and capability of standing very deep discharge should be selected. </a:t>
            </a:r>
            <a:endParaRPr lang="en-US" sz="1800" dirty="0" smtClean="0">
              <a:latin typeface="Times New Roman" pitchFamily="18" charset="0"/>
              <a:cs typeface="Times New Roman" pitchFamily="18" charset="0"/>
            </a:endParaRPr>
          </a:p>
          <a:p>
            <a:r>
              <a:rPr lang="en-US" sz="1800" dirty="0"/>
              <a:t>The ampere hour </a:t>
            </a:r>
            <a:r>
              <a:rPr lang="en-US" sz="1800" dirty="0" smtClean="0"/>
              <a:t> Capacity </a:t>
            </a:r>
            <a:r>
              <a:rPr lang="en-US" sz="1800" dirty="0"/>
              <a:t>(C</a:t>
            </a:r>
            <a:r>
              <a:rPr lang="en-US" sz="1800" b="1" baseline="-25000" dirty="0"/>
              <a:t>Ah</a:t>
            </a:r>
            <a:r>
              <a:rPr lang="en-US" sz="1800" dirty="0"/>
              <a:t>) and watt hour capacity (C </a:t>
            </a:r>
            <a:r>
              <a:rPr lang="en-US" sz="1800" b="1" baseline="-25000" dirty="0"/>
              <a:t>wh</a:t>
            </a:r>
            <a:r>
              <a:rPr lang="en-US" sz="1800" dirty="0"/>
              <a:t>) of the battery block, necessary to cover the load </a:t>
            </a:r>
            <a:r>
              <a:rPr lang="en-US" sz="1800" dirty="0" smtClean="0"/>
              <a:t> Demands </a:t>
            </a:r>
            <a:r>
              <a:rPr lang="en-US" sz="1800" dirty="0"/>
              <a:t>for a period of 1 day without sun, is obtained as follow:</a:t>
            </a:r>
          </a:p>
          <a:p>
            <a:pPr>
              <a:buNone/>
            </a:pPr>
            <a:r>
              <a:rPr lang="en-US" sz="1800" dirty="0" smtClean="0"/>
              <a:t>       C </a:t>
            </a:r>
            <a:r>
              <a:rPr lang="en-US" sz="1800" b="1" baseline="-25000" dirty="0"/>
              <a:t>Ah</a:t>
            </a:r>
            <a:r>
              <a:rPr lang="en-US" sz="1800" dirty="0"/>
              <a:t> = E</a:t>
            </a:r>
            <a:r>
              <a:rPr lang="en-US" sz="1800" b="1" baseline="-25000" dirty="0"/>
              <a:t>d</a:t>
            </a:r>
            <a:r>
              <a:rPr lang="en-US" sz="1800" dirty="0"/>
              <a:t> \ Ƞ </a:t>
            </a:r>
            <a:r>
              <a:rPr lang="en-US" sz="1800" b="1" baseline="-25000" dirty="0"/>
              <a:t>battery</a:t>
            </a:r>
            <a:r>
              <a:rPr lang="en-US" sz="1800" dirty="0"/>
              <a:t> * DOD *V </a:t>
            </a:r>
            <a:r>
              <a:rPr lang="en-US" sz="1800" b="1" baseline="-25000" dirty="0" smtClean="0"/>
              <a:t>B</a:t>
            </a:r>
          </a:p>
          <a:p>
            <a:pPr>
              <a:buNone/>
            </a:pPr>
            <a:r>
              <a:rPr lang="en-US" sz="1800" b="1" baseline="-25000" dirty="0"/>
              <a:t> </a:t>
            </a:r>
            <a:r>
              <a:rPr lang="en-US" sz="1800" b="1" baseline="-25000" dirty="0" smtClean="0"/>
              <a:t>                     </a:t>
            </a:r>
            <a:r>
              <a:rPr lang="en-US" sz="1800" dirty="0"/>
              <a:t>= 2511.6 Wh \ 0.85 *0.8 *48 </a:t>
            </a:r>
            <a:endParaRPr lang="en-US" sz="1800" dirty="0" smtClean="0"/>
          </a:p>
          <a:p>
            <a:pPr>
              <a:buNone/>
            </a:pPr>
            <a:r>
              <a:rPr lang="en-US" sz="1800" dirty="0"/>
              <a:t> </a:t>
            </a:r>
            <a:r>
              <a:rPr lang="en-US" sz="1800" dirty="0" smtClean="0"/>
              <a:t>              =</a:t>
            </a:r>
            <a:r>
              <a:rPr lang="en-US" sz="1800" dirty="0"/>
              <a:t>770 Ah </a:t>
            </a:r>
          </a:p>
          <a:p>
            <a:pPr>
              <a:buNone/>
            </a:pPr>
            <a:r>
              <a:rPr lang="en-US" sz="1800" dirty="0" smtClean="0"/>
              <a:t>       C </a:t>
            </a:r>
            <a:r>
              <a:rPr lang="en-US" sz="1800" b="1" baseline="-25000" dirty="0"/>
              <a:t>wh</a:t>
            </a:r>
            <a:r>
              <a:rPr lang="en-US" sz="1800" dirty="0"/>
              <a:t> = C </a:t>
            </a:r>
            <a:r>
              <a:rPr lang="en-US" sz="1800" b="1" baseline="-25000" dirty="0"/>
              <a:t>Ah</a:t>
            </a:r>
            <a:r>
              <a:rPr lang="en-US" sz="1800" dirty="0"/>
              <a:t> * </a:t>
            </a:r>
            <a:r>
              <a:rPr lang="en-US" sz="1800" dirty="0" smtClean="0"/>
              <a:t>V</a:t>
            </a:r>
          </a:p>
          <a:p>
            <a:pPr>
              <a:buNone/>
            </a:pPr>
            <a:r>
              <a:rPr lang="en-US" sz="1800" dirty="0" smtClean="0"/>
              <a:t>                =</a:t>
            </a:r>
            <a:r>
              <a:rPr lang="en-US" sz="1800" dirty="0"/>
              <a:t>770 * </a:t>
            </a:r>
            <a:r>
              <a:rPr lang="en-US" sz="1800" dirty="0" smtClean="0"/>
              <a:t>2 </a:t>
            </a:r>
          </a:p>
          <a:p>
            <a:pPr>
              <a:buNone/>
            </a:pPr>
            <a:r>
              <a:rPr lang="en-US" sz="1800" dirty="0" smtClean="0"/>
              <a:t>               </a:t>
            </a:r>
            <a:r>
              <a:rPr lang="en-US" sz="1800" dirty="0"/>
              <a:t>= </a:t>
            </a:r>
            <a:r>
              <a:rPr lang="en-US" sz="1800" dirty="0" smtClean="0"/>
              <a:t>1.54 </a:t>
            </a:r>
            <a:r>
              <a:rPr lang="en-US" sz="1800" dirty="0"/>
              <a:t>KWh\cell.</a:t>
            </a:r>
          </a:p>
          <a:p>
            <a:pPr>
              <a:buNone/>
            </a:pPr>
            <a:r>
              <a:rPr lang="en-US" sz="1800" dirty="0"/>
              <a:t>     C </a:t>
            </a:r>
            <a:r>
              <a:rPr lang="en-US" sz="1800" b="1" baseline="-25000" dirty="0"/>
              <a:t>wh total</a:t>
            </a:r>
            <a:r>
              <a:rPr lang="en-US" sz="1800" dirty="0"/>
              <a:t>  = 1.54 * 24 = 36.96 KWh.            </a:t>
            </a:r>
          </a:p>
          <a:p>
            <a:pPr>
              <a:buNone/>
            </a:pPr>
            <a:endParaRPr lang="en-US" sz="1800" dirty="0" smtClean="0"/>
          </a:p>
          <a:p>
            <a:pPr>
              <a:buNone/>
            </a:pPr>
            <a:endParaRPr lang="en-US" sz="1800" dirty="0">
              <a:latin typeface="Times New Roman" pitchFamily="18" charset="0"/>
              <a:cs typeface="Times New Roman" pitchFamily="18" charset="0"/>
            </a:endParaRPr>
          </a:p>
        </p:txBody>
      </p:sp>
      <p:pic>
        <p:nvPicPr>
          <p:cNvPr id="4" name="Picture 3"/>
          <p:cNvPicPr/>
          <p:nvPr/>
        </p:nvPicPr>
        <p:blipFill>
          <a:blip r:embed="rId2"/>
          <a:srcRect/>
          <a:stretch>
            <a:fillRect/>
          </a:stretch>
        </p:blipFill>
        <p:spPr bwMode="auto">
          <a:xfrm>
            <a:off x="5181600" y="3124200"/>
            <a:ext cx="2667000" cy="3429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104106"/>
          </a:xfrm>
        </p:spPr>
        <p:txBody>
          <a:bodyPr>
            <a:normAutofit/>
          </a:bodyPr>
          <a:lstStyle/>
          <a:p>
            <a:pPr lvl="0"/>
            <a:r>
              <a:rPr lang="en-US" sz="2400" b="1" dirty="0" smtClean="0">
                <a:latin typeface="Times New Roman" pitchFamily="18" charset="0"/>
                <a:cs typeface="Times New Roman" pitchFamily="18" charset="0"/>
              </a:rPr>
              <a:t>The charge regulator and inverter</a:t>
            </a:r>
            <a:r>
              <a:rPr lang="en-US" sz="2400" dirty="0" smtClean="0">
                <a:latin typeface="Times New Roman" pitchFamily="18" charset="0"/>
                <a:cs typeface="Times New Roman" pitchFamily="18" charset="0"/>
              </a:rPr>
              <a:t> :</a:t>
            </a:r>
            <a:br>
              <a:rPr lang="en-US" sz="2400" dirty="0" smtClean="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
        <p:nvSpPr>
          <p:cNvPr id="3" name="Content Placeholder 2"/>
          <p:cNvSpPr>
            <a:spLocks noGrp="1"/>
          </p:cNvSpPr>
          <p:nvPr>
            <p:ph idx="1"/>
          </p:nvPr>
        </p:nvSpPr>
        <p:spPr>
          <a:xfrm>
            <a:off x="304800" y="990600"/>
            <a:ext cx="8229600" cy="4572000"/>
          </a:xfrm>
        </p:spPr>
        <p:txBody>
          <a:bodyPr>
            <a:noAutofit/>
          </a:bodyPr>
          <a:lstStyle/>
          <a:p>
            <a:r>
              <a:rPr lang="en-US" sz="2400" dirty="0" smtClean="0">
                <a:latin typeface="Times New Roman" pitchFamily="18" charset="0"/>
                <a:cs typeface="Times New Roman" pitchFamily="18" charset="0"/>
              </a:rPr>
              <a:t>The charge regulator (CR) is necessary to protect the battery block against deep discharge and Over charge. Input\output rating of charge regulator are fixed by the output of the PV array and V</a:t>
            </a:r>
            <a:r>
              <a:rPr lang="en-US" sz="2400" b="1" baseline="-25000" dirty="0" smtClean="0">
                <a:latin typeface="Times New Roman" pitchFamily="18" charset="0"/>
                <a:cs typeface="Times New Roman" pitchFamily="18" charset="0"/>
              </a:rPr>
              <a:t>B</a:t>
            </a:r>
            <a:r>
              <a:rPr lang="en-US" sz="2400" dirty="0" smtClean="0">
                <a:latin typeface="Times New Roman" pitchFamily="18" charset="0"/>
                <a:cs typeface="Times New Roman" pitchFamily="18" charset="0"/>
              </a:rPr>
              <a:t>. In this case the appropriate rated power of CR is 5 KW with maximum power tracking. The Input of inverter have to be match with the battery block voltage so the appropriate rated power Is 3.2 KW, 3.8 KVA (non sinusoidal).</a:t>
            </a:r>
          </a:p>
          <a:p>
            <a:endParaRPr lang="en-US" sz="2400" dirty="0">
              <a:latin typeface="Times New Roman" pitchFamily="18" charset="0"/>
              <a:cs typeface="Times New Roman" pitchFamily="18" charset="0"/>
            </a:endParaRPr>
          </a:p>
        </p:txBody>
      </p:sp>
      <p:pic>
        <p:nvPicPr>
          <p:cNvPr id="10241" name="Picture 1"/>
          <p:cNvPicPr>
            <a:picLocks noChangeAspect="1" noChangeArrowheads="1"/>
          </p:cNvPicPr>
          <p:nvPr/>
        </p:nvPicPr>
        <p:blipFill>
          <a:blip r:embed="rId2"/>
          <a:srcRect/>
          <a:stretch>
            <a:fillRect/>
          </a:stretch>
        </p:blipFill>
        <p:spPr bwMode="auto">
          <a:xfrm>
            <a:off x="685800" y="3886200"/>
            <a:ext cx="7239000" cy="2819400"/>
          </a:xfrm>
          <a:prstGeom prst="rect">
            <a:avLst/>
          </a:prstGeom>
          <a:noFill/>
          <a:ln w="9525">
            <a:noFill/>
            <a:miter lim="800000"/>
            <a:headEnd/>
            <a:tailEnd/>
          </a:ln>
          <a:effectLst/>
        </p:spPr>
      </p:pic>
      <p:sp>
        <p:nvSpPr>
          <p:cNvPr id="5" name="Rounded Rectangle 4"/>
          <p:cNvSpPr/>
          <p:nvPr/>
        </p:nvSpPr>
        <p:spPr>
          <a:xfrm>
            <a:off x="3505200" y="4114800"/>
            <a:ext cx="685800" cy="228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5KW</a:t>
            </a:r>
            <a:endParaRPr lang="en-US" b="1" dirty="0">
              <a:solidFill>
                <a:schemeClr val="bg1"/>
              </a:solidFill>
            </a:endParaRPr>
          </a:p>
        </p:txBody>
      </p:sp>
      <p:sp>
        <p:nvSpPr>
          <p:cNvPr id="6" name="Rounded Rectangle 5"/>
          <p:cNvSpPr/>
          <p:nvPr/>
        </p:nvSpPr>
        <p:spPr>
          <a:xfrm>
            <a:off x="1143000" y="4038600"/>
            <a:ext cx="1219200" cy="304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4.8 KWp</a:t>
            </a:r>
            <a:endParaRPr lang="en-US" b="1" dirty="0">
              <a:solidFill>
                <a:schemeClr val="bg1"/>
              </a:solidFill>
            </a:endParaRPr>
          </a:p>
        </p:txBody>
      </p:sp>
      <p:sp>
        <p:nvSpPr>
          <p:cNvPr id="7" name="Rounded Rectangle 6"/>
          <p:cNvSpPr/>
          <p:nvPr/>
        </p:nvSpPr>
        <p:spPr>
          <a:xfrm>
            <a:off x="5257800" y="4038600"/>
            <a:ext cx="2057400" cy="304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Times New Roman" pitchFamily="18" charset="0"/>
                <a:cs typeface="Times New Roman" pitchFamily="18" charset="0"/>
              </a:rPr>
              <a:t>3.2 KW, 3.8 KVA</a:t>
            </a:r>
            <a:endParaRPr lang="en-US" b="1" dirty="0">
              <a:solidFill>
                <a:schemeClr val="bg1"/>
              </a:solidFill>
            </a:endParaRPr>
          </a:p>
        </p:txBody>
      </p:sp>
      <p:sp>
        <p:nvSpPr>
          <p:cNvPr id="8" name="Rounded Rectangle 7"/>
          <p:cNvSpPr/>
          <p:nvPr/>
        </p:nvSpPr>
        <p:spPr>
          <a:xfrm>
            <a:off x="4038600" y="5562600"/>
            <a:ext cx="1752600" cy="457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 C </a:t>
            </a:r>
            <a:r>
              <a:rPr lang="en-US" b="1" baseline="-25000" dirty="0" err="1" smtClean="0">
                <a:solidFill>
                  <a:schemeClr val="bg1"/>
                </a:solidFill>
              </a:rPr>
              <a:t>wh</a:t>
            </a:r>
            <a:r>
              <a:rPr lang="en-US" b="1" baseline="-25000" dirty="0" smtClean="0">
                <a:solidFill>
                  <a:schemeClr val="bg1"/>
                </a:solidFill>
              </a:rPr>
              <a:t> total</a:t>
            </a:r>
            <a:r>
              <a:rPr lang="en-US" b="1" dirty="0" smtClean="0">
                <a:solidFill>
                  <a:schemeClr val="bg1"/>
                </a:solidFill>
              </a:rPr>
              <a:t>  =  36.96 KWh</a:t>
            </a:r>
            <a:endParaRPr lang="en-US" b="1"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Introduction </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a:bodyPr>
          <a:lstStyle/>
          <a:p>
            <a:pPr>
              <a:buNone/>
            </a:pPr>
            <a:r>
              <a:rPr lang="en-US" sz="2400" dirty="0" smtClean="0">
                <a:latin typeface="Times New Roman" pitchFamily="18" charset="0"/>
                <a:cs typeface="Times New Roman" pitchFamily="18" charset="0"/>
              </a:rPr>
              <a:t>Water and energy are the major factors necessary for the development Of social and economic sectors in rural areas .Palestine has a large number Of rural villages lacking water and electricity networks connecting these Villages with electric grids of the nearest cities is nearly impossible, due to their remoteness, low population count and low Electric energy demands. On the other hand Palestine has one of the highest  Solar energy potential of all the countries in the world. It enjoys over 2800 Hours of sunshine every year; with an annual average daily solar radiation  Intensity amounting to 5.4kWh\m</a:t>
            </a:r>
            <a:r>
              <a:rPr lang="en-US" sz="2400" baseline="30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-day .brackish water is available in very Large amount in some areas of Palestine, particularly in Jordan valley.</a:t>
            </a:r>
          </a:p>
          <a:p>
            <a:pPr>
              <a:buNone/>
            </a:pPr>
            <a:r>
              <a:rPr lang="en-US" sz="1800" b="1" dirty="0" smtClean="0">
                <a:latin typeface="Times New Roman" pitchFamily="18" charset="0"/>
                <a:cs typeface="Times New Roman" pitchFamily="18" charset="0"/>
              </a:rPr>
              <a:t> </a:t>
            </a:r>
            <a:endParaRPr lang="en-US" sz="1800" dirty="0" smtClean="0">
              <a:latin typeface="Times New Roman" pitchFamily="18" charset="0"/>
              <a:cs typeface="Times New Roman" pitchFamily="18" charset="0"/>
            </a:endParaRPr>
          </a:p>
          <a:p>
            <a:endParaRPr lang="en-US"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99032"/>
          </a:xfrm>
        </p:spPr>
        <p:txBody>
          <a:bodyPr>
            <a:normAutofit fontScale="90000"/>
          </a:bodyPr>
          <a:lstStyle/>
          <a:p>
            <a:r>
              <a:rPr lang="en-US" b="1" dirty="0" smtClean="0"/>
              <a:t>ECONOMIC EVALUATION OF RO UNIT POWERED BY PV SYSTEM</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a:bodyPr>
          <a:lstStyle/>
          <a:p>
            <a:pPr>
              <a:buNone/>
            </a:pPr>
            <a:r>
              <a:rPr lang="en-US" dirty="0" smtClean="0">
                <a:latin typeface="Times New Roman" pitchFamily="18" charset="0"/>
                <a:cs typeface="Times New Roman" pitchFamily="18" charset="0"/>
              </a:rPr>
              <a:t>First:  Cost annuity</a:t>
            </a:r>
          </a:p>
          <a:p>
            <a:pPr>
              <a:buNone/>
            </a:pPr>
            <a:r>
              <a:rPr lang="en-US" dirty="0" smtClean="0">
                <a:latin typeface="Times New Roman" pitchFamily="18" charset="0"/>
                <a:cs typeface="Times New Roman" pitchFamily="18" charset="0"/>
              </a:rPr>
              <a:t>To determine the average annual cost of the water treatment system, it depends on common economic parameter. These parameters are listed below:</a:t>
            </a:r>
          </a:p>
          <a:p>
            <a:pPr lvl="0">
              <a:buFont typeface="Arial" pitchFamily="34" charset="0"/>
              <a:buChar char="•"/>
            </a:pPr>
            <a:r>
              <a:rPr lang="en-US" dirty="0" smtClean="0">
                <a:latin typeface="Times New Roman" pitchFamily="18" charset="0"/>
                <a:cs typeface="Times New Roman" pitchFamily="18" charset="0"/>
              </a:rPr>
              <a:t>Plant life time is 20 years.</a:t>
            </a:r>
          </a:p>
          <a:p>
            <a:pPr lvl="0">
              <a:buFont typeface="Arial" pitchFamily="34" charset="0"/>
              <a:buChar char="•"/>
            </a:pPr>
            <a:r>
              <a:rPr lang="en-US" dirty="0" smtClean="0">
                <a:latin typeface="Times New Roman" pitchFamily="18" charset="0"/>
                <a:cs typeface="Times New Roman" pitchFamily="18" charset="0"/>
              </a:rPr>
              <a:t>Operating days per year are 365 days.</a:t>
            </a:r>
          </a:p>
          <a:p>
            <a:pPr lvl="0">
              <a:buFont typeface="Arial" pitchFamily="34" charset="0"/>
              <a:buChar char="•"/>
            </a:pPr>
            <a:r>
              <a:rPr lang="en-US" dirty="0" smtClean="0">
                <a:latin typeface="Times New Roman" pitchFamily="18" charset="0"/>
                <a:cs typeface="Times New Roman" pitchFamily="18" charset="0"/>
              </a:rPr>
              <a:t>Interest rate is 8%.</a:t>
            </a:r>
          </a:p>
          <a:p>
            <a:pPr lvl="0">
              <a:buFont typeface="Arial" pitchFamily="34" charset="0"/>
              <a:buChar char="•"/>
            </a:pPr>
            <a:r>
              <a:rPr lang="en-US" dirty="0" smtClean="0">
                <a:latin typeface="Times New Roman" pitchFamily="18" charset="0"/>
                <a:cs typeface="Times New Roman" pitchFamily="18" charset="0"/>
              </a:rPr>
              <a:t>Capacity(M)=10m3/day </a:t>
            </a:r>
          </a:p>
          <a:p>
            <a:pPr lvl="0">
              <a:buFont typeface="Arial" pitchFamily="34" charset="0"/>
              <a:buChar char="•"/>
            </a:pPr>
            <a:r>
              <a:rPr lang="en-US" dirty="0" smtClean="0">
                <a:latin typeface="Times New Roman" pitchFamily="18" charset="0"/>
                <a:cs typeface="Times New Roman" pitchFamily="18" charset="0"/>
              </a:rPr>
              <a:t>Salvage value of the units will be 5000$.</a:t>
            </a:r>
          </a:p>
          <a:p>
            <a:pPr>
              <a:buNone/>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68288"/>
            <a:ext cx="8229600" cy="1398587"/>
          </a:xfrm>
        </p:spPr>
        <p:txBody>
          <a:bodyPr/>
          <a:lstStyle/>
          <a:p>
            <a:r>
              <a:rPr lang="en-US" b="1" dirty="0" smtClean="0"/>
              <a:t>Capital Cost</a:t>
            </a:r>
            <a:r>
              <a:rPr lang="en-US" dirty="0" smtClean="0"/>
              <a:t/>
            </a:r>
            <a:br>
              <a:rPr lang="en-US" dirty="0" smtClean="0"/>
            </a:br>
            <a:endParaRPr lang="en-US" dirty="0"/>
          </a:p>
        </p:txBody>
      </p:sp>
      <p:graphicFrame>
        <p:nvGraphicFramePr>
          <p:cNvPr id="5" name="Table 4"/>
          <p:cNvGraphicFramePr>
            <a:graphicFrameLocks noGrp="1"/>
          </p:cNvGraphicFramePr>
          <p:nvPr/>
        </p:nvGraphicFramePr>
        <p:xfrm>
          <a:off x="228600" y="990599"/>
          <a:ext cx="8305801" cy="5638805"/>
        </p:xfrm>
        <a:graphic>
          <a:graphicData uri="http://schemas.openxmlformats.org/drawingml/2006/table">
            <a:tbl>
              <a:tblPr/>
              <a:tblGrid>
                <a:gridCol w="633063"/>
                <a:gridCol w="2688880"/>
                <a:gridCol w="1660974"/>
                <a:gridCol w="1660974"/>
                <a:gridCol w="1661910"/>
              </a:tblGrid>
              <a:tr h="827250">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No</a:t>
                      </a:r>
                      <a:endParaRPr lang="en-US" sz="2000" dirty="0">
                        <a:latin typeface="Times New Roman"/>
                        <a:ea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Component, material or work.</a:t>
                      </a:r>
                      <a:endParaRPr lang="en-US" sz="2000" dirty="0">
                        <a:latin typeface="Times New Roman"/>
                        <a:ea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quantity</a:t>
                      </a:r>
                      <a:endParaRPr lang="en-US" sz="2000" dirty="0">
                        <a:latin typeface="Times New Roman"/>
                        <a:ea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Unit price      ($)</a:t>
                      </a:r>
                      <a:endParaRPr lang="en-US" sz="2000" dirty="0">
                        <a:latin typeface="Times New Roman"/>
                        <a:ea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Total price      ($)</a:t>
                      </a:r>
                      <a:endParaRPr lang="en-US" sz="2000" dirty="0">
                        <a:latin typeface="Times New Roman"/>
                        <a:ea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3625">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1</a:t>
                      </a:r>
                      <a:endParaRPr lang="en-US" sz="2000" dirty="0">
                        <a:latin typeface="Times New Roman"/>
                        <a:ea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PV module </a:t>
                      </a:r>
                      <a:endParaRPr lang="en-US" sz="2000" dirty="0">
                        <a:latin typeface="Times New Roman"/>
                        <a:ea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4800 Wp</a:t>
                      </a:r>
                      <a:endParaRPr lang="en-US" sz="2000" dirty="0">
                        <a:latin typeface="Times New Roman"/>
                        <a:ea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2.9</a:t>
                      </a:r>
                      <a:endParaRPr lang="en-US" sz="2000" dirty="0">
                        <a:latin typeface="Times New Roman"/>
                        <a:ea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13920</a:t>
                      </a:r>
                      <a:endParaRPr lang="en-US" sz="2000" dirty="0">
                        <a:latin typeface="Times New Roman"/>
                        <a:ea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5305">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2</a:t>
                      </a:r>
                      <a:endParaRPr lang="en-US" sz="2000" dirty="0">
                        <a:latin typeface="Times New Roman"/>
                        <a:ea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Support structure for PV</a:t>
                      </a:r>
                      <a:endParaRPr lang="en-US" sz="2000" dirty="0">
                        <a:latin typeface="Times New Roman"/>
                        <a:ea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endParaRPr lang="en-US" sz="2000" dirty="0">
                        <a:latin typeface="Times New Roman"/>
                        <a:ea typeface="Times New Roman"/>
                        <a:cs typeface="Simplified Arabic"/>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endParaRPr lang="en-US" sz="2000" dirty="0">
                        <a:latin typeface="Times New Roman"/>
                        <a:ea typeface="Times New Roman"/>
                        <a:cs typeface="Simplified Arabic"/>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3800</a:t>
                      </a:r>
                      <a:endParaRPr lang="en-US" sz="2000" dirty="0">
                        <a:latin typeface="Times New Roman"/>
                        <a:ea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3625">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3</a:t>
                      </a:r>
                      <a:endParaRPr lang="en-US" sz="2000" dirty="0">
                        <a:latin typeface="Times New Roman"/>
                        <a:ea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Converter (5KW)</a:t>
                      </a:r>
                      <a:endParaRPr lang="en-US" sz="2000" dirty="0">
                        <a:latin typeface="Times New Roman"/>
                        <a:ea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1</a:t>
                      </a:r>
                      <a:endParaRPr lang="en-US" sz="2000" dirty="0">
                        <a:latin typeface="Times New Roman"/>
                        <a:ea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3500</a:t>
                      </a:r>
                      <a:endParaRPr lang="en-US" sz="2000" dirty="0">
                        <a:latin typeface="Times New Roman"/>
                        <a:ea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3500</a:t>
                      </a:r>
                      <a:endParaRPr lang="en-US" sz="2000" dirty="0">
                        <a:latin typeface="Times New Roman"/>
                        <a:ea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27250">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4</a:t>
                      </a:r>
                      <a:endParaRPr lang="en-US" sz="2000" dirty="0">
                        <a:latin typeface="Times New Roman"/>
                        <a:ea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Inverter (3.8KVA,3.2KW)</a:t>
                      </a:r>
                      <a:endParaRPr lang="en-US" sz="2000" dirty="0">
                        <a:latin typeface="Times New Roman"/>
                        <a:ea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1</a:t>
                      </a:r>
                      <a:endParaRPr lang="en-US" sz="2000" dirty="0">
                        <a:latin typeface="Times New Roman"/>
                        <a:ea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2200</a:t>
                      </a:r>
                      <a:endParaRPr lang="en-US" sz="2000" dirty="0">
                        <a:latin typeface="Times New Roman"/>
                        <a:ea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2200</a:t>
                      </a:r>
                      <a:endParaRPr lang="en-US" sz="2000" dirty="0">
                        <a:latin typeface="Times New Roman"/>
                        <a:ea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3625">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5</a:t>
                      </a:r>
                      <a:endParaRPr lang="en-US" sz="2000" dirty="0">
                        <a:latin typeface="Times New Roman"/>
                        <a:ea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Batteries (36.96KWH)</a:t>
                      </a:r>
                      <a:endParaRPr lang="en-US" sz="2000" dirty="0">
                        <a:latin typeface="Times New Roman"/>
                        <a:ea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endParaRPr lang="en-US" sz="2000" dirty="0">
                        <a:latin typeface="Times New Roman"/>
                        <a:ea typeface="Times New Roman"/>
                        <a:cs typeface="Simplified Arabic"/>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endParaRPr lang="en-US" sz="2000" dirty="0">
                        <a:latin typeface="Times New Roman"/>
                        <a:ea typeface="Times New Roman"/>
                        <a:cs typeface="Simplified Arabic"/>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9240</a:t>
                      </a:r>
                      <a:endParaRPr lang="en-US" sz="2000" dirty="0">
                        <a:latin typeface="Times New Roman"/>
                        <a:ea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3625">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6</a:t>
                      </a:r>
                      <a:endParaRPr lang="en-US" sz="2000" dirty="0">
                        <a:latin typeface="Times New Roman"/>
                        <a:ea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HPP(1300W)</a:t>
                      </a:r>
                      <a:endParaRPr lang="en-US" sz="2000" dirty="0">
                        <a:latin typeface="Times New Roman"/>
                        <a:ea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1</a:t>
                      </a:r>
                      <a:endParaRPr lang="en-US" sz="2000" dirty="0">
                        <a:latin typeface="Times New Roman"/>
                        <a:ea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1500</a:t>
                      </a:r>
                      <a:endParaRPr lang="en-US" sz="2000" dirty="0">
                        <a:latin typeface="Times New Roman"/>
                        <a:ea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1500</a:t>
                      </a:r>
                      <a:endParaRPr lang="en-US" sz="2000" dirty="0">
                        <a:latin typeface="Times New Roman"/>
                        <a:ea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3625">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7</a:t>
                      </a:r>
                      <a:endParaRPr lang="en-US" sz="2000" dirty="0">
                        <a:latin typeface="Times New Roman"/>
                        <a:ea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Tr-P(836W)</a:t>
                      </a:r>
                      <a:endParaRPr lang="en-US" sz="2000" dirty="0">
                        <a:latin typeface="Times New Roman"/>
                        <a:ea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1</a:t>
                      </a:r>
                      <a:endParaRPr lang="en-US" sz="2000" dirty="0">
                        <a:latin typeface="Times New Roman"/>
                        <a:ea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1000</a:t>
                      </a:r>
                      <a:endParaRPr lang="en-US" sz="2000" dirty="0">
                        <a:latin typeface="Times New Roman"/>
                        <a:ea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1000</a:t>
                      </a:r>
                      <a:endParaRPr lang="en-US" sz="2000" dirty="0">
                        <a:latin typeface="Times New Roman"/>
                        <a:ea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3625">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8</a:t>
                      </a:r>
                      <a:endParaRPr lang="en-US" sz="2000" dirty="0">
                        <a:latin typeface="Times New Roman"/>
                        <a:ea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Ans-P(250W)</a:t>
                      </a:r>
                      <a:endParaRPr lang="en-US" sz="2000" dirty="0">
                        <a:latin typeface="Times New Roman"/>
                        <a:ea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1</a:t>
                      </a:r>
                      <a:endParaRPr lang="en-US" sz="2000" dirty="0">
                        <a:latin typeface="Times New Roman"/>
                        <a:ea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3000</a:t>
                      </a:r>
                      <a:endParaRPr lang="en-US" sz="2000" dirty="0">
                        <a:latin typeface="Times New Roman"/>
                        <a:ea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3000</a:t>
                      </a:r>
                      <a:endParaRPr lang="en-US" sz="2000" dirty="0">
                        <a:latin typeface="Times New Roman"/>
                        <a:ea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3625">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9</a:t>
                      </a:r>
                      <a:endParaRPr lang="en-US" sz="2000" dirty="0">
                        <a:latin typeface="Times New Roman"/>
                        <a:ea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RO Membranes</a:t>
                      </a:r>
                      <a:endParaRPr lang="en-US" sz="2000" dirty="0">
                        <a:latin typeface="Times New Roman"/>
                        <a:ea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8</a:t>
                      </a:r>
                      <a:endParaRPr lang="en-US" sz="2000" dirty="0">
                        <a:latin typeface="Times New Roman"/>
                        <a:ea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2700</a:t>
                      </a:r>
                      <a:endParaRPr lang="en-US" sz="2000" dirty="0">
                        <a:latin typeface="Times New Roman"/>
                        <a:ea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21600</a:t>
                      </a:r>
                      <a:endParaRPr lang="en-US" sz="2000" dirty="0">
                        <a:latin typeface="Times New Roman"/>
                        <a:ea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3625">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10</a:t>
                      </a:r>
                      <a:endParaRPr lang="en-US" sz="2000" dirty="0">
                        <a:latin typeface="Times New Roman"/>
                        <a:ea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Multimedia fitter</a:t>
                      </a:r>
                      <a:endParaRPr lang="en-US" sz="2000" dirty="0">
                        <a:latin typeface="Times New Roman"/>
                        <a:ea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1</a:t>
                      </a:r>
                      <a:endParaRPr lang="en-US" sz="2000" dirty="0">
                        <a:latin typeface="Times New Roman"/>
                        <a:ea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1200</a:t>
                      </a:r>
                      <a:endParaRPr lang="en-US" sz="2000" dirty="0">
                        <a:latin typeface="Times New Roman"/>
                        <a:ea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1200</a:t>
                      </a:r>
                      <a:endParaRPr lang="en-US" sz="2000" dirty="0">
                        <a:latin typeface="Times New Roman"/>
                        <a:ea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81000" y="685800"/>
          <a:ext cx="7924799" cy="5105400"/>
        </p:xfrm>
        <a:graphic>
          <a:graphicData uri="http://schemas.openxmlformats.org/drawingml/2006/table">
            <a:tbl>
              <a:tblPr/>
              <a:tblGrid>
                <a:gridCol w="604024"/>
                <a:gridCol w="2565538"/>
                <a:gridCol w="1584781"/>
                <a:gridCol w="1584781"/>
                <a:gridCol w="1585675"/>
              </a:tblGrid>
              <a:tr h="510540">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11</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Cartridge filter</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1</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1000</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1000</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0540">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12</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Piping </a:t>
                      </a:r>
                      <a:r>
                        <a:rPr lang="en-US" sz="2000" dirty="0" smtClean="0">
                          <a:latin typeface="Times New Roman"/>
                          <a:ea typeface="Times New Roman"/>
                          <a:cs typeface="Simplified Arabic"/>
                        </a:rPr>
                        <a:t>(stainless </a:t>
                      </a:r>
                      <a:r>
                        <a:rPr lang="en-US" sz="2000" dirty="0">
                          <a:latin typeface="Times New Roman"/>
                          <a:ea typeface="Times New Roman"/>
                          <a:cs typeface="Simplified Arabic"/>
                        </a:rPr>
                        <a:t>steel)</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endParaRPr lang="en-US" sz="2000" dirty="0">
                        <a:latin typeface="Times New Roman"/>
                        <a:ea typeface="Times New Roman"/>
                        <a:cs typeface="Simplified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endParaRPr lang="en-US" sz="2000" dirty="0">
                        <a:latin typeface="Times New Roman"/>
                        <a:ea typeface="Times New Roman"/>
                        <a:cs typeface="Simplified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1200</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0540">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13</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smtClean="0">
                          <a:latin typeface="Times New Roman"/>
                          <a:ea typeface="Times New Roman"/>
                          <a:cs typeface="Simplified Arabic"/>
                        </a:rPr>
                        <a:t>Valves(stainless </a:t>
                      </a:r>
                      <a:r>
                        <a:rPr lang="en-US" sz="2000" dirty="0">
                          <a:latin typeface="Times New Roman"/>
                          <a:ea typeface="Times New Roman"/>
                          <a:cs typeface="Simplified Arabic"/>
                        </a:rPr>
                        <a:t>steel)</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endParaRPr lang="en-US" sz="2000" dirty="0">
                        <a:latin typeface="Times New Roman"/>
                        <a:ea typeface="Times New Roman"/>
                        <a:cs typeface="Simplified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endParaRPr lang="en-US" sz="2000" dirty="0">
                        <a:latin typeface="Times New Roman"/>
                        <a:ea typeface="Times New Roman"/>
                        <a:cs typeface="Simplified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600</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0540">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14</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Fresh water pump</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1</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400</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400</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0540">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15</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Chemicals tank</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1</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100</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100</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0540">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16</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Fresh water tank</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1</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250</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250</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21080">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17</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Installation  material and other accessories</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endParaRPr lang="en-US" sz="2000" dirty="0">
                        <a:latin typeface="Times New Roman"/>
                        <a:ea typeface="Times New Roman"/>
                        <a:cs typeface="Simplified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endParaRPr lang="en-US" sz="2000" dirty="0">
                        <a:latin typeface="Times New Roman"/>
                        <a:ea typeface="Times New Roman"/>
                        <a:cs typeface="Simplified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2200</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0540">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18</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Civil works</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endParaRPr lang="en-US" sz="2000" dirty="0">
                        <a:latin typeface="Times New Roman"/>
                        <a:ea typeface="Times New Roman"/>
                        <a:cs typeface="Simplified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endParaRPr lang="en-US" sz="2000" dirty="0">
                        <a:latin typeface="Times New Roman"/>
                        <a:ea typeface="Times New Roman"/>
                        <a:cs typeface="Simplified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2000</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0540">
                <a:tc gridSpan="5">
                  <a:txBody>
                    <a:bodyPr/>
                    <a:lstStyle/>
                    <a:p>
                      <a:pPr>
                        <a:lnSpc>
                          <a:spcPts val="2800"/>
                        </a:lnSpc>
                        <a:spcAft>
                          <a:spcPts val="1200"/>
                        </a:spcAft>
                        <a:tabLst>
                          <a:tab pos="2743200" algn="ctr"/>
                          <a:tab pos="5486400" algn="r"/>
                        </a:tabLst>
                      </a:pPr>
                      <a:r>
                        <a:rPr lang="en-US" sz="2000" dirty="0">
                          <a:latin typeface="Times New Roman"/>
                          <a:ea typeface="Times New Roman"/>
                          <a:cs typeface="Simplified Arabic"/>
                        </a:rPr>
                        <a:t>Total system cost                                                                        68710$</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3788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152400" y="381000"/>
            <a:ext cx="3426194"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Char char="•"/>
              <a:tabLst/>
            </a:pPr>
            <a:r>
              <a:rPr kumimoji="0" lang="en-US"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Annual fixed charges (A </a:t>
            </a:r>
            <a:r>
              <a:rPr kumimoji="0" lang="en-US" sz="2000" b="1" i="0" u="none" strike="noStrike" cap="none" normalizeH="0" baseline="-25000" dirty="0" smtClean="0">
                <a:ln>
                  <a:noFill/>
                </a:ln>
                <a:solidFill>
                  <a:schemeClr val="tx1"/>
                </a:solidFill>
                <a:effectLst/>
                <a:latin typeface="Times New Roman" pitchFamily="18" charset="0"/>
                <a:ea typeface="Times New Roman" pitchFamily="18" charset="0"/>
                <a:cs typeface="Times New Roman" pitchFamily="18" charset="0"/>
              </a:rPr>
              <a:t>fixed</a:t>
            </a:r>
            <a:r>
              <a:rPr kumimoji="0" lang="en-US"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29" name="Rectangle 5"/>
          <p:cNvSpPr>
            <a:spLocks noChangeArrowheads="1"/>
          </p:cNvSpPr>
          <p:nvPr/>
        </p:nvSpPr>
        <p:spPr bwMode="auto">
          <a:xfrm>
            <a:off x="0" y="0"/>
            <a:ext cx="184731" cy="33855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sz="1600" dirty="0"/>
          </a:p>
        </p:txBody>
      </p:sp>
      <p:sp>
        <p:nvSpPr>
          <p:cNvPr id="1030" name="Rectangle 6"/>
          <p:cNvSpPr>
            <a:spLocks noChangeArrowheads="1"/>
          </p:cNvSpPr>
          <p:nvPr/>
        </p:nvSpPr>
        <p:spPr bwMode="auto">
          <a:xfrm>
            <a:off x="152400" y="838201"/>
            <a:ext cx="5257800" cy="215443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p>
          <a:p>
            <a:pPr lvl="0" fontAlgn="base">
              <a:spcBef>
                <a:spcPct val="0"/>
              </a:spcBef>
              <a:spcAft>
                <a:spcPct val="0"/>
              </a:spcAft>
            </a:pPr>
            <a:r>
              <a:rPr lang="en-US" sz="2000" b="1" dirty="0" smtClean="0">
                <a:latin typeface="Times New Roman" pitchFamily="18" charset="0"/>
                <a:ea typeface="Times New Roman" pitchFamily="18" charset="0"/>
                <a:cs typeface="Times New Roman" pitchFamily="18" charset="0"/>
              </a:rPr>
              <a:t>A </a:t>
            </a:r>
            <a:r>
              <a:rPr lang="en-US" sz="2000" b="1" baseline="-25000" dirty="0" smtClean="0">
                <a:latin typeface="Times New Roman" pitchFamily="18" charset="0"/>
                <a:ea typeface="Times New Roman" pitchFamily="18" charset="0"/>
                <a:cs typeface="Times New Roman" pitchFamily="18" charset="0"/>
              </a:rPr>
              <a:t>fixed </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 X (Capital Cost) </a:t>
            </a:r>
          </a:p>
          <a:p>
            <a:pPr lvl="0" fontAlgn="base">
              <a:spcBef>
                <a:spcPct val="0"/>
              </a:spcBef>
              <a:spcAft>
                <a:spcPct val="0"/>
              </a:spcAft>
            </a:pPr>
            <a:r>
              <a:rPr lang="en-US" sz="2000" dirty="0" smtClean="0">
                <a:latin typeface="Times New Roman" pitchFamily="18" charset="0"/>
                <a:ea typeface="Times New Roman" pitchFamily="18" charset="0"/>
                <a:cs typeface="Times New Roman" pitchFamily="18" charset="0"/>
              </a:rPr>
              <a:t> a=i(1+i)</a:t>
            </a:r>
            <a:r>
              <a:rPr lang="en-US" sz="2000" baseline="30000" dirty="0" smtClean="0">
                <a:latin typeface="Times New Roman" pitchFamily="18" charset="0"/>
                <a:ea typeface="Times New Roman" pitchFamily="18" charset="0"/>
                <a:cs typeface="Times New Roman" pitchFamily="18" charset="0"/>
              </a:rPr>
              <a:t>n</a:t>
            </a:r>
            <a:r>
              <a:rPr lang="en-US" sz="2000" dirty="0" smtClean="0">
                <a:latin typeface="Times New Roman" pitchFamily="18" charset="0"/>
                <a:ea typeface="Times New Roman" pitchFamily="18" charset="0"/>
                <a:cs typeface="Times New Roman" pitchFamily="18" charset="0"/>
              </a:rPr>
              <a:t>\(1+i)</a:t>
            </a:r>
            <a:r>
              <a:rPr lang="en-US" sz="2000" baseline="30000" dirty="0" smtClean="0">
                <a:latin typeface="Times New Roman" pitchFamily="18" charset="0"/>
                <a:ea typeface="Times New Roman" pitchFamily="18" charset="0"/>
                <a:cs typeface="Times New Roman" pitchFamily="18" charset="0"/>
              </a:rPr>
              <a:t>n</a:t>
            </a:r>
            <a:r>
              <a:rPr lang="en-US" sz="2000" dirty="0" smtClean="0">
                <a:latin typeface="Times New Roman" pitchFamily="18" charset="0"/>
                <a:ea typeface="Times New Roman" pitchFamily="18" charset="0"/>
                <a:cs typeface="Times New Roman" pitchFamily="18" charset="0"/>
              </a:rPr>
              <a:t>-1</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p>
          <a:p>
            <a:pPr fontAlgn="base">
              <a:spcBef>
                <a:spcPct val="0"/>
              </a:spcBef>
              <a:spcAft>
                <a:spcPct val="0"/>
              </a:spcAft>
            </a:pPr>
            <a:r>
              <a:rPr lang="en-US" sz="2000" b="1" dirty="0" smtClean="0">
                <a:latin typeface="Times New Roman" pitchFamily="18" charset="0"/>
                <a:ea typeface="Times New Roman" pitchFamily="18" charset="0"/>
                <a:cs typeface="Times New Roman" pitchFamily="18" charset="0"/>
              </a:rPr>
              <a:t>A </a:t>
            </a:r>
            <a:r>
              <a:rPr lang="en-US" sz="2000" b="1" baseline="-25000" dirty="0" smtClean="0">
                <a:latin typeface="Times New Roman" pitchFamily="18" charset="0"/>
                <a:ea typeface="Times New Roman" pitchFamily="18" charset="0"/>
                <a:cs typeface="Times New Roman" pitchFamily="18" charset="0"/>
              </a:rPr>
              <a:t>fixed </a:t>
            </a:r>
            <a:r>
              <a:rPr lang="en-US" sz="2000" dirty="0" smtClean="0">
                <a:latin typeface="Times New Roman" pitchFamily="18" charset="0"/>
                <a:ea typeface="Times New Roman" pitchFamily="18" charset="0"/>
                <a:cs typeface="Times New Roman" pitchFamily="18" charset="0"/>
              </a:rPr>
              <a:t>= = 0.1X68710$ =6871$/year</a:t>
            </a:r>
            <a:endParaRPr lang="en-US" sz="2000" dirty="0" smtClean="0">
              <a:latin typeface="Times New Roman" pitchFamily="18" charset="0"/>
              <a:cs typeface="Times New Roman" pitchFamily="18" charset="0"/>
            </a:endParaRPr>
          </a:p>
          <a:p>
            <a:pPr lvl="0" fontAlgn="base">
              <a:spcBef>
                <a:spcPct val="0"/>
              </a:spcBef>
              <a:spcAft>
                <a:spcPct val="0"/>
              </a:spcAft>
            </a:pPr>
            <a:endPar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lvl="0" fontAlgn="base">
              <a:spcBef>
                <a:spcPct val="0"/>
              </a:spcBef>
              <a:spcAft>
                <a:spcPct val="0"/>
              </a:spcAft>
            </a:pPr>
            <a:endPar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lvl="0" fontAlgn="base">
              <a:spcBef>
                <a:spcPct val="0"/>
              </a:spcBef>
              <a:spcAft>
                <a:spcPct val="0"/>
              </a:spcAft>
            </a:pP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b="0" i="0" u="none" strike="noStrike" cap="none" normalizeH="0" baseline="0" dirty="0" smtClean="0">
                <a:ln>
                  <a:noFill/>
                </a:ln>
                <a:solidFill>
                  <a:schemeClr val="tx1"/>
                </a:solidFill>
                <a:effectLst/>
                <a:latin typeface="Times New Roman" pitchFamily="18" charset="0"/>
                <a:cs typeface="Times New Roman" pitchFamily="18" charset="0"/>
              </a:rPr>
              <a:t> </a:t>
            </a:r>
          </a:p>
        </p:txBody>
      </p:sp>
      <p:sp>
        <p:nvSpPr>
          <p:cNvPr id="1032" name="Rectangle 8"/>
          <p:cNvSpPr>
            <a:spLocks noChangeArrowheads="1"/>
          </p:cNvSpPr>
          <p:nvPr/>
        </p:nvSpPr>
        <p:spPr bwMode="auto">
          <a:xfrm>
            <a:off x="0" y="0"/>
            <a:ext cx="184731" cy="33855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sz="1600" dirty="0"/>
          </a:p>
        </p:txBody>
      </p:sp>
      <p:sp>
        <p:nvSpPr>
          <p:cNvPr id="1034" name="Rectangle 10"/>
          <p:cNvSpPr>
            <a:spLocks noChangeArrowheads="1"/>
          </p:cNvSpPr>
          <p:nvPr/>
        </p:nvSpPr>
        <p:spPr bwMode="auto">
          <a:xfrm>
            <a:off x="0" y="0"/>
            <a:ext cx="184731" cy="33855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sz="1600" dirty="0"/>
          </a:p>
        </p:txBody>
      </p:sp>
      <p:sp>
        <p:nvSpPr>
          <p:cNvPr id="1036" name="Rectangle 12"/>
          <p:cNvSpPr>
            <a:spLocks noChangeArrowheads="1"/>
          </p:cNvSpPr>
          <p:nvPr/>
        </p:nvSpPr>
        <p:spPr bwMode="auto">
          <a:xfrm>
            <a:off x="0" y="2438400"/>
            <a:ext cx="5320058" cy="561179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228600" algn="l"/>
              </a:tabLst>
            </a:pP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Simplified Arabic" pitchFamily="2" charset="-78"/>
              </a:rPr>
              <a:t>Annual operating and maintenance costs (</a:t>
            </a:r>
            <a:r>
              <a:rPr kumimoji="0" lang="en-US" sz="1600" b="1" i="1" u="none" strike="noStrike" cap="none" normalizeH="0" baseline="0" dirty="0" smtClean="0">
                <a:ln>
                  <a:noFill/>
                </a:ln>
                <a:solidFill>
                  <a:schemeClr val="tx1"/>
                </a:solidFill>
                <a:effectLst/>
                <a:latin typeface="Arial" pitchFamily="34" charset="0"/>
                <a:ea typeface="Times New Roman" pitchFamily="18" charset="0"/>
                <a:cs typeface="Simplified Arabic" pitchFamily="2" charset="-78"/>
              </a:rPr>
              <a:t>AO&amp;M</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Simplified Arabic" pitchFamily="2" charset="-78"/>
              </a:rPr>
              <a:t>)</a:t>
            </a:r>
          </a:p>
          <a:p>
            <a:pPr marL="0" marR="0" lvl="0" indent="0" algn="l" defTabSz="914400" rtl="0" eaLnBrk="1" fontAlgn="base" latinLnBrk="0" hangingPunct="1">
              <a:lnSpc>
                <a:spcPct val="100000"/>
              </a:lnSpc>
              <a:spcBef>
                <a:spcPct val="0"/>
              </a:spcBef>
              <a:spcAft>
                <a:spcPct val="0"/>
              </a:spcAft>
              <a:buClrTx/>
              <a:buSzTx/>
              <a:tabLst>
                <a:tab pos="228600" algn="l"/>
              </a:tabLst>
            </a:pPr>
            <a:endParaRPr lang="en-US" sz="1600" b="1" dirty="0" smtClean="0">
              <a:latin typeface="Arial" pitchFamily="34" charset="0"/>
              <a:cs typeface="Simplified Arabic" pitchFamily="2" charset="-78"/>
            </a:endParaRPr>
          </a:p>
          <a:p>
            <a:pPr lvl="0" fontAlgn="base">
              <a:spcBef>
                <a:spcPct val="0"/>
              </a:spcBef>
              <a:spcAft>
                <a:spcPct val="0"/>
              </a:spcAft>
              <a:tabLst>
                <a:tab pos="228600" algn="l"/>
              </a:tabLst>
            </a:pPr>
            <a:r>
              <a:rPr kumimoji="0" lang="en-US" sz="2000" b="1" i="0" u="none" strike="noStrike" cap="none" normalizeH="0" baseline="0" dirty="0" smtClean="0">
                <a:ln>
                  <a:noFill/>
                </a:ln>
                <a:solidFill>
                  <a:schemeClr val="tx1"/>
                </a:solidFill>
                <a:effectLst/>
                <a:latin typeface="Times New Roman" pitchFamily="18" charset="0"/>
                <a:cs typeface="Times New Roman" pitchFamily="18" charset="0"/>
              </a:rPr>
              <a:t>    </a:t>
            </a:r>
            <a:r>
              <a:rPr lang="en-US" sz="2000" b="1" dirty="0" smtClean="0"/>
              <a:t>=</a:t>
            </a:r>
            <a:r>
              <a:rPr lang="en-US" sz="2000" dirty="0" smtClean="0"/>
              <a:t>206.13$/year</a:t>
            </a:r>
            <a:r>
              <a:rPr lang="en-US" sz="2000" b="1" dirty="0" smtClean="0"/>
              <a:t> </a:t>
            </a:r>
            <a:endParaRPr kumimoji="0" lang="en-US" sz="2000" b="1" i="0" u="none" strike="noStrike" cap="none" normalizeH="0" baseline="0" dirty="0" smtClean="0">
              <a:ln>
                <a:noFill/>
              </a:ln>
              <a:solidFill>
                <a:schemeClr val="tx1"/>
              </a:solidFill>
              <a:effectLst/>
              <a:latin typeface="Times New Roman" pitchFamily="18" charset="0"/>
              <a:cs typeface="Times New Roman" pitchFamily="18" charset="0"/>
            </a:endParaRPr>
          </a:p>
          <a:p>
            <a:pPr lvl="0" fontAlgn="base">
              <a:spcBef>
                <a:spcPct val="0"/>
              </a:spcBef>
              <a:spcAft>
                <a:spcPct val="0"/>
              </a:spcAft>
              <a:tabLst>
                <a:tab pos="228600" algn="l"/>
              </a:tabLst>
            </a:pPr>
            <a:r>
              <a:rPr kumimoji="0" lang="en-US" sz="2000" b="1" i="0" u="none" strike="noStrike" cap="none" normalizeH="0" baseline="0" dirty="0" smtClean="0">
                <a:ln>
                  <a:noFill/>
                </a:ln>
                <a:solidFill>
                  <a:schemeClr val="tx1"/>
                </a:solidFill>
                <a:effectLst/>
                <a:latin typeface="Times New Roman" pitchFamily="18" charset="0"/>
                <a:cs typeface="Times New Roman" pitchFamily="18" charset="0"/>
              </a:rPr>
              <a:t>A </a:t>
            </a:r>
            <a:r>
              <a:rPr kumimoji="0" lang="en-US" sz="2000" b="1" i="0" u="none" strike="noStrike" cap="none" normalizeH="0" baseline="-25000" dirty="0" smtClean="0">
                <a:ln>
                  <a:noFill/>
                </a:ln>
                <a:solidFill>
                  <a:schemeClr val="tx1"/>
                </a:solidFill>
                <a:effectLst/>
                <a:latin typeface="Times New Roman" pitchFamily="18" charset="0"/>
                <a:cs typeface="Times New Roman" pitchFamily="18" charset="0"/>
              </a:rPr>
              <a:t>operating</a:t>
            </a:r>
            <a:r>
              <a:rPr kumimoji="0" lang="en-US" sz="2000" b="1" i="0" u="none" strike="noStrike" cap="none" normalizeH="0" baseline="0" dirty="0" smtClean="0">
                <a:ln>
                  <a:noFill/>
                </a:ln>
                <a:solidFill>
                  <a:schemeClr val="tx1"/>
                </a:solidFill>
                <a:effectLst/>
                <a:latin typeface="Times New Roman" pitchFamily="18" charset="0"/>
                <a:cs typeface="Times New Roman" pitchFamily="18" charset="0"/>
              </a:rPr>
              <a:t> = 7% *</a:t>
            </a:r>
            <a:r>
              <a:rPr lang="en-US" sz="2000" b="1" dirty="0" smtClean="0">
                <a:latin typeface="Times New Roman" pitchFamily="18" charset="0"/>
                <a:ea typeface="Times New Roman" pitchFamily="18" charset="0"/>
                <a:cs typeface="Times New Roman" pitchFamily="18" charset="0"/>
              </a:rPr>
              <a:t>  A </a:t>
            </a:r>
            <a:r>
              <a:rPr lang="en-US" sz="2000" b="1" baseline="-25000" dirty="0" smtClean="0">
                <a:latin typeface="Times New Roman" pitchFamily="18" charset="0"/>
                <a:ea typeface="Times New Roman" pitchFamily="18" charset="0"/>
                <a:cs typeface="Times New Roman" pitchFamily="18" charset="0"/>
              </a:rPr>
              <a:t>fixed</a:t>
            </a:r>
          </a:p>
          <a:p>
            <a:pPr lvl="0" fontAlgn="base">
              <a:spcBef>
                <a:spcPct val="0"/>
              </a:spcBef>
              <a:spcAft>
                <a:spcPct val="0"/>
              </a:spcAft>
              <a:tabLst>
                <a:tab pos="228600" algn="l"/>
              </a:tabLst>
            </a:pPr>
            <a:r>
              <a:rPr lang="en-US" sz="2000" b="1" baseline="-25000" dirty="0" smtClean="0">
                <a:latin typeface="Times New Roman" pitchFamily="18" charset="0"/>
                <a:ea typeface="Times New Roman" pitchFamily="18" charset="0"/>
                <a:cs typeface="Times New Roman" pitchFamily="18" charset="0"/>
              </a:rPr>
              <a:t>                       </a:t>
            </a:r>
            <a:r>
              <a:rPr lang="en-US" sz="2000" b="1" dirty="0" smtClean="0">
                <a:latin typeface="Times New Roman" pitchFamily="18" charset="0"/>
                <a:ea typeface="Times New Roman" pitchFamily="18" charset="0"/>
                <a:cs typeface="Times New Roman" pitchFamily="18" charset="0"/>
              </a:rPr>
              <a:t>= </a:t>
            </a:r>
            <a:r>
              <a:rPr lang="en-US" sz="2000" b="1" dirty="0" smtClean="0">
                <a:latin typeface="Times New Roman" pitchFamily="18" charset="0"/>
                <a:cs typeface="Times New Roman" pitchFamily="18" charset="0"/>
              </a:rPr>
              <a:t>7% *</a:t>
            </a:r>
            <a:r>
              <a:rPr lang="en-US" sz="2000" b="1" dirty="0" smtClean="0">
                <a:latin typeface="Times New Roman" pitchFamily="18" charset="0"/>
                <a:ea typeface="Times New Roman" pitchFamily="18" charset="0"/>
                <a:cs typeface="Times New Roman" pitchFamily="18" charset="0"/>
              </a:rPr>
              <a:t> </a:t>
            </a:r>
            <a:r>
              <a:rPr lang="en-US" sz="2000" dirty="0" smtClean="0">
                <a:latin typeface="Times New Roman" pitchFamily="18" charset="0"/>
                <a:ea typeface="Times New Roman" pitchFamily="18" charset="0"/>
                <a:cs typeface="Times New Roman" pitchFamily="18" charset="0"/>
              </a:rPr>
              <a:t>6871</a:t>
            </a:r>
            <a:r>
              <a:rPr lang="en-US" sz="2000" b="1" dirty="0" smtClean="0">
                <a:latin typeface="Times New Roman" pitchFamily="18" charset="0"/>
                <a:ea typeface="Times New Roman" pitchFamily="18" charset="0"/>
                <a:cs typeface="Times New Roman" pitchFamily="18" charset="0"/>
              </a:rPr>
              <a:t>($\year)</a:t>
            </a:r>
          </a:p>
          <a:p>
            <a:pPr lvl="0" fontAlgn="base">
              <a:spcBef>
                <a:spcPct val="0"/>
              </a:spcBef>
              <a:spcAft>
                <a:spcPct val="0"/>
              </a:spcAft>
              <a:tabLst>
                <a:tab pos="228600" algn="l"/>
              </a:tabLst>
            </a:pPr>
            <a:r>
              <a:rPr lang="en-US" sz="2000" b="1" dirty="0" smtClean="0">
                <a:latin typeface="Times New Roman" pitchFamily="18" charset="0"/>
                <a:ea typeface="Times New Roman" pitchFamily="18" charset="0"/>
                <a:cs typeface="Times New Roman" pitchFamily="18" charset="0"/>
              </a:rPr>
              <a:t>                = 480.97 ($\year)</a:t>
            </a:r>
          </a:p>
          <a:p>
            <a:pPr lvl="0" fontAlgn="base">
              <a:spcBef>
                <a:spcPct val="0"/>
              </a:spcBef>
              <a:spcAft>
                <a:spcPct val="0"/>
              </a:spcAft>
              <a:tabLst>
                <a:tab pos="228600" algn="l"/>
              </a:tabLst>
            </a:pPr>
            <a:r>
              <a:rPr lang="en-US" sz="2000" b="1" dirty="0" smtClean="0">
                <a:latin typeface="Times New Roman" pitchFamily="18" charset="0"/>
                <a:ea typeface="Times New Roman" pitchFamily="18" charset="0"/>
                <a:cs typeface="Times New Roman" pitchFamily="18" charset="0"/>
              </a:rPr>
              <a:t>A </a:t>
            </a:r>
            <a:r>
              <a:rPr lang="en-US" sz="2000" b="1" baseline="-25000" dirty="0" smtClean="0">
                <a:latin typeface="Times New Roman" pitchFamily="18" charset="0"/>
                <a:ea typeface="Times New Roman" pitchFamily="18" charset="0"/>
                <a:cs typeface="Times New Roman" pitchFamily="18" charset="0"/>
              </a:rPr>
              <a:t>maintenance</a:t>
            </a:r>
            <a:r>
              <a:rPr lang="en-US" sz="2000" b="1" dirty="0" smtClean="0">
                <a:latin typeface="Times New Roman" pitchFamily="18" charset="0"/>
                <a:ea typeface="Times New Roman" pitchFamily="18" charset="0"/>
                <a:cs typeface="Times New Roman" pitchFamily="18" charset="0"/>
              </a:rPr>
              <a:t> =3% * A </a:t>
            </a:r>
            <a:r>
              <a:rPr lang="en-US" sz="2000" b="1" baseline="-25000" dirty="0" smtClean="0">
                <a:latin typeface="Times New Roman" pitchFamily="18" charset="0"/>
                <a:ea typeface="Times New Roman" pitchFamily="18" charset="0"/>
                <a:cs typeface="Times New Roman" pitchFamily="18" charset="0"/>
              </a:rPr>
              <a:t>fixed </a:t>
            </a:r>
            <a:r>
              <a:rPr lang="en-US" sz="2000" b="1" dirty="0" smtClean="0">
                <a:latin typeface="Times New Roman" pitchFamily="18" charset="0"/>
                <a:ea typeface="Times New Roman" pitchFamily="18" charset="0"/>
                <a:cs typeface="Times New Roman" pitchFamily="18" charset="0"/>
              </a:rPr>
              <a:t>=206.13$\year</a:t>
            </a:r>
            <a:endParaRPr lang="en-US" sz="2000" b="1" baseline="-25000" dirty="0" smtClean="0">
              <a:latin typeface="Times New Roman" pitchFamily="18" charset="0"/>
              <a:ea typeface="Times New Roman" pitchFamily="18" charset="0"/>
              <a:cs typeface="Times New Roman" pitchFamily="18" charset="0"/>
            </a:endParaRPr>
          </a:p>
          <a:p>
            <a:pPr lvl="0" fontAlgn="base">
              <a:spcBef>
                <a:spcPct val="0"/>
              </a:spcBef>
              <a:spcAft>
                <a:spcPct val="0"/>
              </a:spcAft>
              <a:tabLst>
                <a:tab pos="228600" algn="l"/>
              </a:tabLst>
            </a:pPr>
            <a:r>
              <a:rPr lang="en-US" sz="2000" b="1" baseline="-25000" dirty="0" smtClean="0">
                <a:latin typeface="Times New Roman" pitchFamily="18" charset="0"/>
                <a:ea typeface="Times New Roman" pitchFamily="18" charset="0"/>
                <a:cs typeface="Times New Roman" pitchFamily="18" charset="0"/>
              </a:rPr>
              <a:t>          </a:t>
            </a:r>
          </a:p>
          <a:p>
            <a:pPr lvl="0" fontAlgn="base">
              <a:spcBef>
                <a:spcPct val="0"/>
              </a:spcBef>
              <a:spcAft>
                <a:spcPct val="0"/>
              </a:spcAft>
              <a:tabLst>
                <a:tab pos="228600" algn="l"/>
              </a:tabLst>
            </a:pPr>
            <a:endParaRPr lang="en-US" sz="2000" b="1" dirty="0" smtClean="0">
              <a:latin typeface="Times New Roman" pitchFamily="18" charset="0"/>
              <a:ea typeface="Times New Roman" pitchFamily="18" charset="0"/>
              <a:cs typeface="Times New Roman" pitchFamily="18" charset="0"/>
            </a:endParaRPr>
          </a:p>
          <a:p>
            <a:pPr lvl="0" fontAlgn="base">
              <a:spcBef>
                <a:spcPct val="0"/>
              </a:spcBef>
              <a:spcAft>
                <a:spcPct val="0"/>
              </a:spcAft>
              <a:tabLst>
                <a:tab pos="228600" algn="l"/>
              </a:tabLst>
            </a:pPr>
            <a:endParaRPr lang="en-US" sz="2000" b="1" dirty="0" smtClean="0">
              <a:latin typeface="Times New Roman" pitchFamily="18" charset="0"/>
              <a:ea typeface="Times New Roman" pitchFamily="18" charset="0"/>
              <a:cs typeface="Times New Roman" pitchFamily="18" charset="0"/>
            </a:endParaRPr>
          </a:p>
          <a:p>
            <a:pPr lvl="0" fontAlgn="base">
              <a:spcBef>
                <a:spcPct val="0"/>
              </a:spcBef>
              <a:spcAft>
                <a:spcPct val="0"/>
              </a:spcAft>
              <a:tabLst>
                <a:tab pos="228600" algn="l"/>
              </a:tabLst>
            </a:pPr>
            <a:endParaRPr lang="en-US" sz="2000" b="1" dirty="0" smtClean="0">
              <a:latin typeface="Times New Roman" pitchFamily="18" charset="0"/>
              <a:ea typeface="Times New Roman" pitchFamily="18" charset="0"/>
              <a:cs typeface="Times New Roman" pitchFamily="18" charset="0"/>
            </a:endParaRPr>
          </a:p>
          <a:p>
            <a:pPr lvl="0" fontAlgn="base">
              <a:spcBef>
                <a:spcPct val="0"/>
              </a:spcBef>
              <a:spcAft>
                <a:spcPct val="0"/>
              </a:spcAft>
              <a:tabLst>
                <a:tab pos="228600" algn="l"/>
              </a:tabLst>
            </a:pPr>
            <a:endParaRPr lang="en-US" sz="2000" b="1" dirty="0" smtClean="0">
              <a:latin typeface="Times New Roman" pitchFamily="18" charset="0"/>
              <a:ea typeface="Times New Roman" pitchFamily="18" charset="0"/>
              <a:cs typeface="Times New Roman" pitchFamily="18" charset="0"/>
            </a:endParaRPr>
          </a:p>
          <a:p>
            <a:pPr lvl="0" fontAlgn="base">
              <a:spcBef>
                <a:spcPct val="0"/>
              </a:spcBef>
              <a:spcAft>
                <a:spcPct val="0"/>
              </a:spcAft>
              <a:tabLst>
                <a:tab pos="228600" algn="l"/>
              </a:tabLst>
            </a:pPr>
            <a:endParaRPr lang="en-US" sz="2000" b="1" dirty="0" smtClean="0">
              <a:latin typeface="Times New Roman" pitchFamily="18" charset="0"/>
              <a:ea typeface="Times New Roman" pitchFamily="18" charset="0"/>
              <a:cs typeface="Times New Roman" pitchFamily="18" charset="0"/>
            </a:endParaRPr>
          </a:p>
          <a:p>
            <a:pPr lvl="0" fontAlgn="base">
              <a:spcBef>
                <a:spcPct val="0"/>
              </a:spcBef>
              <a:spcAft>
                <a:spcPct val="0"/>
              </a:spcAft>
              <a:tabLst>
                <a:tab pos="228600" algn="l"/>
              </a:tabLst>
            </a:pPr>
            <a:endParaRPr lang="en-US" sz="2000" b="1" dirty="0" smtClean="0">
              <a:latin typeface="Times New Roman" pitchFamily="18" charset="0"/>
              <a:ea typeface="Times New Roman" pitchFamily="18" charset="0"/>
              <a:cs typeface="Times New Roman" pitchFamily="18" charset="0"/>
            </a:endParaRPr>
          </a:p>
          <a:p>
            <a:pPr lvl="0" fontAlgn="base">
              <a:spcBef>
                <a:spcPct val="0"/>
              </a:spcBef>
              <a:spcAft>
                <a:spcPct val="0"/>
              </a:spcAft>
              <a:tabLst>
                <a:tab pos="228600" algn="l"/>
              </a:tabLst>
            </a:pPr>
            <a:endParaRPr lang="en-US" sz="2000" b="1" dirty="0" smtClean="0">
              <a:latin typeface="Times New Roman" pitchFamily="18" charset="0"/>
              <a:ea typeface="Times New Roman" pitchFamily="18" charset="0"/>
              <a:cs typeface="Times New Roman" pitchFamily="18" charset="0"/>
            </a:endParaRPr>
          </a:p>
          <a:p>
            <a:pPr lvl="0" fontAlgn="base">
              <a:spcBef>
                <a:spcPct val="0"/>
              </a:spcBef>
              <a:spcAft>
                <a:spcPct val="0"/>
              </a:spcAft>
              <a:tabLst>
                <a:tab pos="228600" algn="l"/>
              </a:tabLst>
            </a:pPr>
            <a:endParaRPr lang="en-US" sz="2000" b="1" dirty="0" smtClean="0">
              <a:latin typeface="Times New Roman" pitchFamily="18" charset="0"/>
              <a:ea typeface="Times New Roman" pitchFamily="18" charset="0"/>
              <a:cs typeface="Times New Roman" pitchFamily="18" charset="0"/>
            </a:endParaRPr>
          </a:p>
          <a:p>
            <a:pPr lvl="0" fontAlgn="base">
              <a:spcBef>
                <a:spcPct val="0"/>
              </a:spcBef>
              <a:spcAft>
                <a:spcPct val="0"/>
              </a:spcAft>
              <a:tabLst>
                <a:tab pos="228600" algn="l"/>
              </a:tabLst>
            </a:pPr>
            <a:endParaRPr lang="en-US" sz="2000" b="1" dirty="0" smtClean="0">
              <a:latin typeface="Times New Roman" pitchFamily="18" charset="0"/>
              <a:ea typeface="Times New Roman" pitchFamily="18" charset="0"/>
              <a:cs typeface="Times New Roman" pitchFamily="18" charset="0"/>
            </a:endParaRPr>
          </a:p>
          <a:p>
            <a:pPr lvl="0" fontAlgn="base">
              <a:spcBef>
                <a:spcPct val="0"/>
              </a:spcBef>
              <a:spcAft>
                <a:spcPct val="0"/>
              </a:spcAft>
              <a:tabLst>
                <a:tab pos="228600" algn="l"/>
              </a:tabLst>
            </a:pPr>
            <a:r>
              <a:rPr lang="en-US" sz="2000" b="1" baseline="-25000" dirty="0" smtClean="0">
                <a:latin typeface="Times New Roman" pitchFamily="18" charset="0"/>
                <a:ea typeface="Times New Roman" pitchFamily="18" charset="0"/>
                <a:cs typeface="Times New Roman" pitchFamily="18" charset="0"/>
              </a:rPr>
              <a:t>                   </a:t>
            </a:r>
          </a:p>
          <a:p>
            <a:pPr lvl="0" fontAlgn="base">
              <a:spcBef>
                <a:spcPct val="0"/>
              </a:spcBef>
              <a:spcAft>
                <a:spcPct val="0"/>
              </a:spcAft>
              <a:tabLst>
                <a:tab pos="228600" algn="l"/>
              </a:tabLst>
            </a:pPr>
            <a:r>
              <a:rPr kumimoji="0" lang="en-US" sz="2000" b="1" i="0" u="none" strike="noStrike" cap="none" normalizeH="0" baseline="-25000" dirty="0" smtClean="0">
                <a:ln>
                  <a:noFill/>
                </a:ln>
                <a:solidFill>
                  <a:schemeClr val="tx1"/>
                </a:solidFill>
                <a:effectLst/>
                <a:latin typeface="Times New Roman" pitchFamily="18" charset="0"/>
                <a:cs typeface="Times New Roman" pitchFamily="18" charset="0"/>
              </a:rPr>
              <a:t>                     </a:t>
            </a:r>
            <a:endParaRPr kumimoji="0" lang="en-US" sz="20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46" name="Rectangle 22"/>
          <p:cNvSpPr>
            <a:spLocks noChangeArrowheads="1"/>
          </p:cNvSpPr>
          <p:nvPr/>
        </p:nvSpPr>
        <p:spPr bwMode="auto">
          <a:xfrm>
            <a:off x="0" y="0"/>
            <a:ext cx="184731" cy="33855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sz="1600" dirty="0"/>
          </a:p>
        </p:txBody>
      </p:sp>
      <p:sp>
        <p:nvSpPr>
          <p:cNvPr id="1048" name="Rectangle 24"/>
          <p:cNvSpPr>
            <a:spLocks noChangeArrowheads="1"/>
          </p:cNvSpPr>
          <p:nvPr/>
        </p:nvSpPr>
        <p:spPr bwMode="auto">
          <a:xfrm>
            <a:off x="2209800" y="3200400"/>
            <a:ext cx="3716082" cy="33855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Simplified Arabic" pitchFamily="2" charset="-78"/>
              </a:rPr>
              <a:t>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50" name="Rectangle 26"/>
          <p:cNvSpPr>
            <a:spLocks noChangeArrowheads="1"/>
          </p:cNvSpPr>
          <p:nvPr/>
        </p:nvSpPr>
        <p:spPr bwMode="auto">
          <a:xfrm>
            <a:off x="0" y="0"/>
            <a:ext cx="184731" cy="33855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sz="1600" dirty="0"/>
          </a:p>
        </p:txBody>
      </p:sp>
      <p:sp>
        <p:nvSpPr>
          <p:cNvPr id="1053" name="Rectangle 29"/>
          <p:cNvSpPr>
            <a:spLocks noChangeArrowheads="1"/>
          </p:cNvSpPr>
          <p:nvPr/>
        </p:nvSpPr>
        <p:spPr bwMode="auto">
          <a:xfrm>
            <a:off x="0" y="4572000"/>
            <a:ext cx="6132961"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fontAlgn="base">
              <a:spcBef>
                <a:spcPct val="0"/>
              </a:spcBef>
              <a:spcAft>
                <a:spcPct val="0"/>
              </a:spcAft>
              <a:buFontTx/>
              <a:buChar char="•"/>
            </a:pP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Simplified Arabic" pitchFamily="2" charset="-78"/>
              </a:rPr>
              <a:t>Annual membrane replacement costs </a:t>
            </a:r>
            <a:r>
              <a:rPr lang="en-US" sz="1600" b="1" dirty="0" smtClean="0">
                <a:latin typeface="Arial" pitchFamily="34" charset="0"/>
                <a:ea typeface="Times New Roman" pitchFamily="18" charset="0"/>
                <a:cs typeface="Simplified Arabic" pitchFamily="2" charset="-78"/>
              </a:rPr>
              <a:t>( A </a:t>
            </a:r>
            <a:r>
              <a:rPr lang="en-US" sz="1600" b="1" baseline="-25000" dirty="0" smtClean="0">
                <a:latin typeface="Arial" pitchFamily="34" charset="0"/>
                <a:ea typeface="Times New Roman" pitchFamily="18" charset="0"/>
                <a:cs typeface="Simplified Arabic" pitchFamily="2" charset="-78"/>
              </a:rPr>
              <a:t>replacement</a:t>
            </a:r>
            <a:r>
              <a:rPr lang="en-US" sz="1600" b="1" dirty="0" smtClean="0">
                <a:latin typeface="Arial" pitchFamily="34" charset="0"/>
                <a:ea typeface="Times New Roman" pitchFamily="18" charset="0"/>
                <a:cs typeface="Simplified Arabic" pitchFamily="2" charset="-78"/>
              </a:rPr>
              <a:t> )</a:t>
            </a:r>
          </a:p>
          <a:p>
            <a:pPr lvl="0" algn="justLow" fontAlgn="base">
              <a:spcBef>
                <a:spcPct val="0"/>
              </a:spcBef>
              <a:spcAft>
                <a:spcPct val="0"/>
              </a:spcAft>
            </a:pPr>
            <a:endParaRPr lang="en-US" sz="1600" b="1" dirty="0" smtClean="0">
              <a:latin typeface="Arial" pitchFamily="34" charset="0"/>
              <a:ea typeface="Times New Roman" pitchFamily="18" charset="0"/>
              <a:cs typeface="Simplified Arabic" pitchFamily="2" charset="-78"/>
            </a:endParaRPr>
          </a:p>
          <a:p>
            <a:pPr lvl="0" algn="justLow" fontAlgn="base">
              <a:spcBef>
                <a:spcPct val="0"/>
              </a:spcBef>
              <a:spcAft>
                <a:spcPct val="0"/>
              </a:spcAft>
            </a:pPr>
            <a:r>
              <a:rPr lang="en-US" sz="1600" b="1" dirty="0" smtClean="0">
                <a:latin typeface="Arial" pitchFamily="34" charset="0"/>
                <a:ea typeface="Times New Roman" pitchFamily="18" charset="0"/>
                <a:cs typeface="Simplified Arabic" pitchFamily="2" charset="-78"/>
              </a:rPr>
              <a:t>  </a:t>
            </a:r>
            <a:r>
              <a:rPr lang="en-US" b="1" dirty="0" smtClean="0">
                <a:latin typeface="Times New Roman" pitchFamily="18" charset="0"/>
                <a:ea typeface="Times New Roman" pitchFamily="18" charset="0"/>
                <a:cs typeface="Times New Roman" pitchFamily="18" charset="0"/>
              </a:rPr>
              <a:t>A </a:t>
            </a:r>
            <a:r>
              <a:rPr lang="en-US" b="1" baseline="-25000" dirty="0" smtClean="0">
                <a:latin typeface="Times New Roman" pitchFamily="18" charset="0"/>
                <a:ea typeface="Times New Roman" pitchFamily="18" charset="0"/>
                <a:cs typeface="Times New Roman" pitchFamily="18" charset="0"/>
              </a:rPr>
              <a:t>replacement of membrane </a:t>
            </a:r>
            <a:r>
              <a:rPr lang="en-US" b="1" dirty="0" smtClean="0">
                <a:latin typeface="Times New Roman" pitchFamily="18" charset="0"/>
                <a:ea typeface="Times New Roman" pitchFamily="18" charset="0"/>
                <a:cs typeface="Times New Roman" pitchFamily="18" charset="0"/>
              </a:rPr>
              <a:t> =</a:t>
            </a:r>
            <a:r>
              <a:rPr lang="en-US" b="1" dirty="0" smtClean="0">
                <a:latin typeface="Times New Roman" pitchFamily="18" charset="0"/>
                <a:cs typeface="Times New Roman" pitchFamily="18" charset="0"/>
              </a:rPr>
              <a:t> 15% *(</a:t>
            </a:r>
            <a:r>
              <a:rPr lang="en-US" b="1" dirty="0" smtClean="0">
                <a:latin typeface="Times New Roman" pitchFamily="18" charset="0"/>
                <a:ea typeface="Times New Roman" pitchFamily="18" charset="0"/>
                <a:cs typeface="Times New Roman" pitchFamily="18" charset="0"/>
              </a:rPr>
              <a:t> Membrane cost + filter cost )</a:t>
            </a:r>
          </a:p>
          <a:p>
            <a:pPr lvl="0" algn="justLow" fontAlgn="base">
              <a:spcBef>
                <a:spcPct val="0"/>
              </a:spcBef>
              <a:spcAft>
                <a:spcPct val="0"/>
              </a:spcAft>
            </a:pPr>
            <a:endParaRPr lang="en-US" b="1" dirty="0" smtClean="0">
              <a:latin typeface="Times New Roman" pitchFamily="18" charset="0"/>
              <a:ea typeface="Times New Roman" pitchFamily="18" charset="0"/>
              <a:cs typeface="Times New Roman" pitchFamily="18" charset="0"/>
            </a:endParaRPr>
          </a:p>
          <a:p>
            <a:pPr lvl="0" algn="justLow" fontAlgn="base">
              <a:spcBef>
                <a:spcPct val="0"/>
              </a:spcBef>
              <a:spcAft>
                <a:spcPct val="0"/>
              </a:spcAft>
            </a:pPr>
            <a:r>
              <a:rPr lang="en-US" b="1" dirty="0" smtClean="0">
                <a:latin typeface="Times New Roman" pitchFamily="18" charset="0"/>
                <a:ea typeface="Times New Roman" pitchFamily="18" charset="0"/>
                <a:cs typeface="Times New Roman" pitchFamily="18" charset="0"/>
              </a:rPr>
              <a:t>                    =</a:t>
            </a:r>
            <a:r>
              <a:rPr lang="en-US" b="1" dirty="0" smtClean="0">
                <a:latin typeface="Times New Roman" pitchFamily="18" charset="0"/>
                <a:cs typeface="Times New Roman" pitchFamily="18" charset="0"/>
              </a:rPr>
              <a:t> 15% *23800$=3570$\year </a:t>
            </a:r>
          </a:p>
          <a:p>
            <a:pPr lvl="0" algn="justLow" fontAlgn="base">
              <a:spcBef>
                <a:spcPct val="0"/>
              </a:spcBef>
              <a:spcAft>
                <a:spcPct val="0"/>
              </a:spcAft>
            </a:pPr>
            <a:r>
              <a:rPr lang="en-US" b="1" dirty="0" smtClean="0">
                <a:latin typeface="Times New Roman" pitchFamily="18" charset="0"/>
                <a:ea typeface="Times New Roman" pitchFamily="18" charset="0"/>
                <a:cs typeface="Times New Roman" pitchFamily="18" charset="0"/>
              </a:rPr>
              <a:t> A </a:t>
            </a:r>
            <a:r>
              <a:rPr lang="en-US" b="1" baseline="-25000" dirty="0" smtClean="0">
                <a:latin typeface="Times New Roman" pitchFamily="18" charset="0"/>
                <a:ea typeface="Times New Roman" pitchFamily="18" charset="0"/>
                <a:cs typeface="Times New Roman" pitchFamily="18" charset="0"/>
              </a:rPr>
              <a:t>replacement of battery</a:t>
            </a:r>
            <a:r>
              <a:rPr lang="en-US" b="1" dirty="0" smtClean="0">
                <a:latin typeface="Times New Roman" pitchFamily="18" charset="0"/>
                <a:ea typeface="Times New Roman" pitchFamily="18" charset="0"/>
                <a:cs typeface="Times New Roman" pitchFamily="18" charset="0"/>
              </a:rPr>
              <a:t> =10%*battery cost =924$\year</a:t>
            </a:r>
          </a:p>
          <a:p>
            <a:pPr lvl="0" algn="justLow" fontAlgn="base">
              <a:spcBef>
                <a:spcPct val="0"/>
              </a:spcBef>
              <a:spcAft>
                <a:spcPct val="0"/>
              </a:spcAft>
            </a:pPr>
            <a:r>
              <a:rPr lang="en-US" sz="1600" b="1" dirty="0" smtClean="0">
                <a:latin typeface="Times New Roman" pitchFamily="18" charset="0"/>
                <a:ea typeface="Times New Roman" pitchFamily="18" charset="0"/>
                <a:cs typeface="Times New Roman" pitchFamily="18" charset="0"/>
              </a:rPr>
              <a:t> </a:t>
            </a:r>
          </a:p>
          <a:p>
            <a:pPr lvl="0" algn="justLow" fontAlgn="base">
              <a:spcBef>
                <a:spcPct val="0"/>
              </a:spcBef>
              <a:spcAft>
                <a:spcPct val="0"/>
              </a:spcAft>
            </a:pPr>
            <a:r>
              <a:rPr lang="en-US" sz="1600" b="1" dirty="0" smtClean="0">
                <a:latin typeface="Times New Roman" pitchFamily="18" charset="0"/>
                <a:ea typeface="Times New Roman" pitchFamily="18" charset="0"/>
                <a:cs typeface="Times New Roman" pitchFamily="18" charset="0"/>
              </a:rPr>
              <a:t>                       </a:t>
            </a:r>
          </a:p>
          <a:p>
            <a:pPr lvl="0" algn="justLow" fontAlgn="base">
              <a:spcBef>
                <a:spcPct val="0"/>
              </a:spcBef>
              <a:spcAft>
                <a:spcPct val="0"/>
              </a:spcAft>
            </a:pPr>
            <a:endParaRPr lang="en-US" sz="1600" b="1" dirty="0" smtClean="0">
              <a:latin typeface="Arial" pitchFamily="34" charset="0"/>
              <a:ea typeface="Times New Roman" pitchFamily="18" charset="0"/>
              <a:cs typeface="Simplified Arabic" pitchFamily="2" charset="-78"/>
            </a:endParaRPr>
          </a:p>
          <a:p>
            <a:pPr lvl="0" algn="justLow" fontAlgn="base">
              <a:spcBef>
                <a:spcPct val="0"/>
              </a:spcBef>
              <a:spcAft>
                <a:spcPct val="0"/>
              </a:spcAft>
            </a:pPr>
            <a:r>
              <a:rPr lang="en-US" sz="1600" b="1" dirty="0" smtClean="0">
                <a:latin typeface="Arial" pitchFamily="34" charset="0"/>
                <a:ea typeface="Times New Roman" pitchFamily="18" charset="0"/>
                <a:cs typeface="Simplified Arabic" pitchFamily="2" charset="-78"/>
              </a:rPr>
              <a:t>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56" name="Rectangle 32"/>
          <p:cNvSpPr>
            <a:spLocks noChangeArrowheads="1"/>
          </p:cNvSpPr>
          <p:nvPr/>
        </p:nvSpPr>
        <p:spPr bwMode="auto">
          <a:xfrm>
            <a:off x="0" y="0"/>
            <a:ext cx="184731" cy="33855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sz="1600" dirty="0"/>
          </a:p>
        </p:txBody>
      </p:sp>
      <p:sp>
        <p:nvSpPr>
          <p:cNvPr id="6152"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09" name="Rectangle 2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7915" name="Rectangle 2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7918" name="Rectangle 3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7920" name="Rectangle 32"/>
          <p:cNvSpPr>
            <a:spLocks noChangeArrowheads="1"/>
          </p:cNvSpPr>
          <p:nvPr/>
        </p:nvSpPr>
        <p:spPr bwMode="auto">
          <a:xfrm>
            <a:off x="152400" y="2362200"/>
            <a:ext cx="5420138" cy="175432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Unit production cost (A </a:t>
            </a:r>
            <a:r>
              <a:rPr kumimoji="0" lang="en-US" b="1" i="0" u="none" strike="noStrike" cap="none" normalizeH="0" baseline="-25000" dirty="0" smtClean="0">
                <a:ln>
                  <a:noFill/>
                </a:ln>
                <a:solidFill>
                  <a:schemeClr val="tx1"/>
                </a:solidFill>
                <a:effectLst/>
                <a:latin typeface="Times New Roman" pitchFamily="18" charset="0"/>
                <a:ea typeface="Times New Roman" pitchFamily="18" charset="0"/>
                <a:cs typeface="Times New Roman" pitchFamily="18" charset="0"/>
              </a:rPr>
              <a:t>unit</a:t>
            </a:r>
            <a:r>
              <a:rPr kumimoji="0" lang="en-US"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accent2">
                    <a:lumMod val="60000"/>
                    <a:lumOff val="40000"/>
                  </a:schemeClr>
                </a:solidFill>
                <a:effectLst/>
                <a:latin typeface="Times New Roman" pitchFamily="18" charset="0"/>
                <a:cs typeface="Times New Roman" pitchFamily="18" charset="0"/>
              </a:rPr>
              <a:t>A</a:t>
            </a:r>
            <a:r>
              <a:rPr kumimoji="0" lang="en-US" b="1" i="0" u="none" strike="noStrike" cap="none" normalizeH="0" dirty="0" smtClean="0">
                <a:ln>
                  <a:noFill/>
                </a:ln>
                <a:solidFill>
                  <a:schemeClr val="accent2">
                    <a:lumMod val="60000"/>
                    <a:lumOff val="40000"/>
                  </a:schemeClr>
                </a:solidFill>
                <a:effectLst/>
                <a:latin typeface="Times New Roman" pitchFamily="18" charset="0"/>
                <a:cs typeface="Times New Roman" pitchFamily="18" charset="0"/>
              </a:rPr>
              <a:t> </a:t>
            </a:r>
            <a:r>
              <a:rPr kumimoji="0" lang="en-US" b="1" i="0" u="none" strike="noStrike" cap="none" normalizeH="0" baseline="-25000" dirty="0" smtClean="0">
                <a:ln>
                  <a:noFill/>
                </a:ln>
                <a:solidFill>
                  <a:schemeClr val="accent2">
                    <a:lumMod val="60000"/>
                    <a:lumOff val="40000"/>
                  </a:schemeClr>
                </a:solidFill>
                <a:effectLst/>
                <a:latin typeface="Times New Roman" pitchFamily="18" charset="0"/>
                <a:cs typeface="Times New Roman" pitchFamily="18" charset="0"/>
              </a:rPr>
              <a:t>unit</a:t>
            </a:r>
            <a:r>
              <a:rPr kumimoji="0" lang="en-US" b="1" i="0" u="none" strike="noStrike" cap="none" normalizeH="0" dirty="0" smtClean="0">
                <a:ln>
                  <a:noFill/>
                </a:ln>
                <a:solidFill>
                  <a:schemeClr val="accent2">
                    <a:lumMod val="60000"/>
                    <a:lumOff val="40000"/>
                  </a:schemeClr>
                </a:solidFill>
                <a:effectLst/>
                <a:latin typeface="Times New Roman" pitchFamily="18" charset="0"/>
                <a:cs typeface="Times New Roman" pitchFamily="18" charset="0"/>
              </a:rPr>
              <a:t> = A t</a:t>
            </a:r>
            <a:r>
              <a:rPr kumimoji="0" lang="en-US" b="1" i="0" u="none" strike="noStrike" cap="none" normalizeH="0" baseline="-25000" dirty="0" smtClean="0">
                <a:ln>
                  <a:noFill/>
                </a:ln>
                <a:solidFill>
                  <a:schemeClr val="accent2">
                    <a:lumMod val="60000"/>
                    <a:lumOff val="40000"/>
                  </a:schemeClr>
                </a:solidFill>
                <a:effectLst/>
                <a:latin typeface="Times New Roman" pitchFamily="18" charset="0"/>
                <a:cs typeface="Times New Roman" pitchFamily="18" charset="0"/>
              </a:rPr>
              <a:t>otal</a:t>
            </a:r>
            <a:r>
              <a:rPr kumimoji="0" lang="en-US" b="1" i="0" u="none" strike="noStrike" cap="none" normalizeH="0" dirty="0" smtClean="0">
                <a:ln>
                  <a:noFill/>
                </a:ln>
                <a:solidFill>
                  <a:schemeClr val="accent2">
                    <a:lumMod val="60000"/>
                    <a:lumOff val="40000"/>
                  </a:schemeClr>
                </a:solidFill>
                <a:effectLst/>
                <a:latin typeface="Times New Roman" pitchFamily="18" charset="0"/>
                <a:cs typeface="Times New Roman" pitchFamily="18" charset="0"/>
              </a:rPr>
              <a:t> \ M * 365</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dirty="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lang="en-US" b="1" dirty="0" smtClean="0">
                <a:latin typeface="Times New Roman" pitchFamily="18" charset="0"/>
                <a:cs typeface="Times New Roman" pitchFamily="18" charset="0"/>
              </a:rPr>
              <a:t>           =(11942.82$\year) \ (10m</a:t>
            </a:r>
            <a:r>
              <a:rPr lang="en-US" b="1" baseline="30000" dirty="0" smtClean="0">
                <a:latin typeface="Times New Roman" pitchFamily="18" charset="0"/>
                <a:cs typeface="Times New Roman" pitchFamily="18" charset="0"/>
              </a:rPr>
              <a:t>3</a:t>
            </a:r>
            <a:r>
              <a:rPr lang="en-US" b="1" dirty="0" smtClean="0">
                <a:latin typeface="Times New Roman" pitchFamily="18" charset="0"/>
                <a:cs typeface="Times New Roman" pitchFamily="18" charset="0"/>
              </a:rPr>
              <a:t>\day) * (365day\year)</a:t>
            </a:r>
          </a:p>
          <a:p>
            <a:pPr lvl="0" fontAlgn="base">
              <a:spcBef>
                <a:spcPct val="0"/>
              </a:spcBef>
              <a:spcAft>
                <a:spcPct val="0"/>
              </a:spcAft>
            </a:pPr>
            <a:r>
              <a:rPr kumimoji="0" lang="en-US"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b="1" i="0" u="none" strike="noStrike" cap="none" normalizeH="0" baseline="0" dirty="0" smtClean="0">
                <a:ln>
                  <a:noFill/>
                </a:ln>
                <a:solidFill>
                  <a:schemeClr val="accent2">
                    <a:lumMod val="60000"/>
                    <a:lumOff val="40000"/>
                  </a:schemeClr>
                </a:solidFill>
                <a:effectLst/>
                <a:latin typeface="Times New Roman" pitchFamily="18" charset="0"/>
                <a:cs typeface="Times New Roman" pitchFamily="18" charset="0"/>
              </a:rPr>
              <a:t>3.27$\</a:t>
            </a:r>
            <a:r>
              <a:rPr lang="en-US" b="1" dirty="0" smtClean="0">
                <a:solidFill>
                  <a:schemeClr val="accent2">
                    <a:lumMod val="60000"/>
                    <a:lumOff val="40000"/>
                  </a:schemeClr>
                </a:solidFill>
                <a:latin typeface="Times New Roman" pitchFamily="18" charset="0"/>
                <a:cs typeface="Times New Roman" pitchFamily="18" charset="0"/>
              </a:rPr>
              <a:t>m</a:t>
            </a:r>
            <a:r>
              <a:rPr lang="en-US" b="1" baseline="30000" dirty="0" smtClean="0">
                <a:solidFill>
                  <a:schemeClr val="accent2">
                    <a:lumMod val="60000"/>
                    <a:lumOff val="40000"/>
                  </a:schemeClr>
                </a:solidFill>
                <a:latin typeface="Times New Roman" pitchFamily="18" charset="0"/>
                <a:cs typeface="Times New Roman" pitchFamily="18" charset="0"/>
              </a:rPr>
              <a:t>3</a:t>
            </a:r>
            <a:endParaRPr kumimoji="0" lang="en-US" b="0" i="0" u="none" strike="noStrike" cap="none" normalizeH="0" baseline="0" dirty="0" smtClean="0">
              <a:ln>
                <a:noFill/>
              </a:ln>
              <a:solidFill>
                <a:schemeClr val="accent2">
                  <a:lumMod val="60000"/>
                  <a:lumOff val="40000"/>
                </a:schemeClr>
              </a:solidFill>
              <a:effectLst/>
              <a:latin typeface="Times New Roman" pitchFamily="18" charset="0"/>
              <a:cs typeface="Times New Roman" pitchFamily="18" charset="0"/>
            </a:endParaRPr>
          </a:p>
        </p:txBody>
      </p:sp>
      <p:sp>
        <p:nvSpPr>
          <p:cNvPr id="37923" name="Rectangle 3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7924" name="Rectangle 36"/>
          <p:cNvSpPr>
            <a:spLocks noChangeArrowheads="1"/>
          </p:cNvSpPr>
          <p:nvPr/>
        </p:nvSpPr>
        <p:spPr bwMode="auto">
          <a:xfrm>
            <a:off x="0" y="8763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ea typeface="Times New Roman" pitchFamily="18" charset="0"/>
                <a:cs typeface="Simplified Arabic" pitchFamily="2" charset="-78"/>
              </a:rPr>
              <a:t> </a:t>
            </a:r>
            <a:r>
              <a:rPr kumimoji="0" lang="en-US" sz="1100" b="0" i="0" u="none" strike="noStrike" cap="none" normalizeH="0" baseline="0" smtClean="0">
                <a:ln>
                  <a:noFill/>
                </a:ln>
                <a:solidFill>
                  <a:schemeClr val="tx1"/>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7926" name="Rectangle 38"/>
          <p:cNvSpPr>
            <a:spLocks noChangeArrowheads="1"/>
          </p:cNvSpPr>
          <p:nvPr/>
        </p:nvSpPr>
        <p:spPr bwMode="auto">
          <a:xfrm>
            <a:off x="0" y="-2286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7928" name="Rectangle 40"/>
          <p:cNvSpPr>
            <a:spLocks noChangeArrowheads="1"/>
          </p:cNvSpPr>
          <p:nvPr/>
        </p:nvSpPr>
        <p:spPr bwMode="auto">
          <a:xfrm>
            <a:off x="0" y="-381000"/>
            <a:ext cx="4924490"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en-US" b="1" dirty="0" smtClean="0">
              <a:latin typeface="Times New Roman" pitchFamily="18" charset="0"/>
              <a:ea typeface="Times New Roman" pitchFamily="18" charset="0"/>
              <a:cs typeface="Times New Roman" pitchFamily="18" charset="0"/>
            </a:endParaRPr>
          </a:p>
          <a:p>
            <a:endParaRPr lang="en-US" b="1" dirty="0" smtClean="0">
              <a:latin typeface="Times New Roman" pitchFamily="18" charset="0"/>
              <a:ea typeface="Times New Roman" pitchFamily="18" charset="0"/>
              <a:cs typeface="Times New Roman" pitchFamily="18" charset="0"/>
            </a:endParaRPr>
          </a:p>
          <a:p>
            <a:endParaRPr lang="en-US" b="1" dirty="0" smtClean="0">
              <a:latin typeface="Times New Roman" pitchFamily="18" charset="0"/>
              <a:ea typeface="Times New Roman" pitchFamily="18" charset="0"/>
              <a:cs typeface="Times New Roman" pitchFamily="18" charset="0"/>
            </a:endParaRPr>
          </a:p>
          <a:p>
            <a:r>
              <a:rPr lang="en-US" b="1" dirty="0" smtClean="0">
                <a:latin typeface="Times New Roman" pitchFamily="18" charset="0"/>
                <a:cs typeface="Times New Roman" pitchFamily="18" charset="0"/>
              </a:rPr>
              <a:t>A </a:t>
            </a:r>
            <a:r>
              <a:rPr lang="en-US" b="1" kern="300" spc="-100" dirty="0" smtClean="0">
                <a:latin typeface="Times New Roman" pitchFamily="18" charset="0"/>
                <a:cs typeface="Times New Roman" pitchFamily="18" charset="0"/>
              </a:rPr>
              <a:t>salvage  =</a:t>
            </a:r>
            <a:r>
              <a:rPr lang="en-US" b="1" kern="300" spc="-100" dirty="0" smtClean="0">
                <a:latin typeface="Times New Roman" pitchFamily="18" charset="0"/>
                <a:cs typeface="Times New Roman" pitchFamily="18" charset="0"/>
              </a:rPr>
              <a:t>F(A\F </a:t>
            </a:r>
            <a:r>
              <a:rPr lang="en-US" b="1" kern="300" spc="-100" baseline="-25000" dirty="0" smtClean="0">
                <a:latin typeface="Times New Roman" pitchFamily="18" charset="0"/>
                <a:cs typeface="Times New Roman" pitchFamily="18" charset="0"/>
              </a:rPr>
              <a:t>8%,20</a:t>
            </a:r>
            <a:r>
              <a:rPr lang="en-US" b="1" kern="300" spc="-100" dirty="0" smtClean="0">
                <a:latin typeface="Times New Roman" pitchFamily="18" charset="0"/>
                <a:cs typeface="Times New Roman" pitchFamily="18" charset="0"/>
              </a:rPr>
              <a:t>)=5000*0.02185=109.25$\year</a:t>
            </a:r>
          </a:p>
          <a:p>
            <a:r>
              <a:rPr lang="en-US" b="1" dirty="0" smtClean="0">
                <a:latin typeface="Times New Roman" pitchFamily="18" charset="0"/>
                <a:ea typeface="Times New Roman" pitchFamily="18" charset="0"/>
                <a:cs typeface="Times New Roman" pitchFamily="18" charset="0"/>
              </a:rPr>
              <a:t>Total annual cost  (A </a:t>
            </a:r>
            <a:r>
              <a:rPr lang="en-US" b="1" baseline="-25000" dirty="0" smtClean="0">
                <a:latin typeface="Times New Roman" pitchFamily="18" charset="0"/>
                <a:ea typeface="Times New Roman" pitchFamily="18" charset="0"/>
                <a:cs typeface="Times New Roman" pitchFamily="18" charset="0"/>
              </a:rPr>
              <a:t>total</a:t>
            </a:r>
            <a:r>
              <a:rPr lang="en-US" b="1" dirty="0" smtClean="0">
                <a:latin typeface="Times New Roman" pitchFamily="18" charset="0"/>
                <a:ea typeface="Times New Roman" pitchFamily="18" charset="0"/>
                <a:cs typeface="Times New Roman" pitchFamily="18" charset="0"/>
              </a:rPr>
              <a:t>) </a:t>
            </a:r>
          </a:p>
          <a:p>
            <a:endParaRPr lang="en-US" b="1" dirty="0" smtClean="0">
              <a:latin typeface="Times New Roman" pitchFamily="18" charset="0"/>
              <a:ea typeface="Times New Roman" pitchFamily="18" charset="0"/>
              <a:cs typeface="Times New Roman" pitchFamily="18" charset="0"/>
            </a:endParaRPr>
          </a:p>
          <a:p>
            <a:r>
              <a:rPr lang="en-US" b="1" dirty="0" smtClean="0">
                <a:solidFill>
                  <a:schemeClr val="accent2">
                    <a:lumMod val="60000"/>
                    <a:lumOff val="40000"/>
                  </a:schemeClr>
                </a:solidFill>
                <a:latin typeface="Times New Roman" pitchFamily="18" charset="0"/>
                <a:ea typeface="Times New Roman" pitchFamily="18" charset="0"/>
                <a:cs typeface="Times New Roman" pitchFamily="18" charset="0"/>
              </a:rPr>
              <a:t> A </a:t>
            </a:r>
            <a:r>
              <a:rPr lang="en-US" b="1" baseline="-25000" dirty="0" smtClean="0">
                <a:solidFill>
                  <a:schemeClr val="accent2">
                    <a:lumMod val="60000"/>
                    <a:lumOff val="40000"/>
                  </a:schemeClr>
                </a:solidFill>
                <a:latin typeface="Times New Roman" pitchFamily="18" charset="0"/>
                <a:ea typeface="Times New Roman" pitchFamily="18" charset="0"/>
                <a:cs typeface="Times New Roman" pitchFamily="18" charset="0"/>
              </a:rPr>
              <a:t>total</a:t>
            </a:r>
            <a:r>
              <a:rPr lang="en-US" b="1" dirty="0" smtClean="0">
                <a:solidFill>
                  <a:schemeClr val="accent2">
                    <a:lumMod val="60000"/>
                    <a:lumOff val="40000"/>
                  </a:schemeClr>
                </a:solidFill>
                <a:latin typeface="Times New Roman" pitchFamily="18" charset="0"/>
                <a:ea typeface="Times New Roman" pitchFamily="18" charset="0"/>
                <a:cs typeface="Times New Roman" pitchFamily="18" charset="0"/>
              </a:rPr>
              <a:t>= A </a:t>
            </a:r>
            <a:r>
              <a:rPr lang="en-US" b="1" baseline="-25000" dirty="0" smtClean="0">
                <a:solidFill>
                  <a:schemeClr val="accent2">
                    <a:lumMod val="60000"/>
                    <a:lumOff val="40000"/>
                  </a:schemeClr>
                </a:solidFill>
                <a:latin typeface="Times New Roman" pitchFamily="18" charset="0"/>
                <a:ea typeface="Times New Roman" pitchFamily="18" charset="0"/>
                <a:cs typeface="Times New Roman" pitchFamily="18" charset="0"/>
              </a:rPr>
              <a:t>fixed</a:t>
            </a:r>
            <a:r>
              <a:rPr lang="en-US" b="1" dirty="0" smtClean="0">
                <a:solidFill>
                  <a:schemeClr val="accent2">
                    <a:lumMod val="60000"/>
                    <a:lumOff val="40000"/>
                  </a:schemeClr>
                </a:solidFill>
                <a:latin typeface="Times New Roman" pitchFamily="18" charset="0"/>
                <a:cs typeface="Times New Roman" pitchFamily="18" charset="0"/>
              </a:rPr>
              <a:t> +</a:t>
            </a:r>
            <a:r>
              <a:rPr lang="en-US" b="1" dirty="0" smtClean="0">
                <a:solidFill>
                  <a:schemeClr val="accent2">
                    <a:lumMod val="60000"/>
                    <a:lumOff val="40000"/>
                  </a:schemeClr>
                </a:solidFill>
                <a:latin typeface="Times New Roman" pitchFamily="18" charset="0"/>
                <a:ea typeface="Times New Roman" pitchFamily="18" charset="0"/>
                <a:cs typeface="Times New Roman" pitchFamily="18" charset="0"/>
              </a:rPr>
              <a:t>  A </a:t>
            </a:r>
            <a:r>
              <a:rPr lang="en-US" b="1" baseline="-25000" dirty="0" smtClean="0">
                <a:solidFill>
                  <a:schemeClr val="accent2">
                    <a:lumMod val="60000"/>
                    <a:lumOff val="40000"/>
                  </a:schemeClr>
                </a:solidFill>
                <a:latin typeface="Times New Roman" pitchFamily="18" charset="0"/>
                <a:ea typeface="Times New Roman" pitchFamily="18" charset="0"/>
                <a:cs typeface="Times New Roman" pitchFamily="18" charset="0"/>
              </a:rPr>
              <a:t>replacement </a:t>
            </a:r>
            <a:r>
              <a:rPr lang="en-US" b="1" dirty="0" smtClean="0">
                <a:solidFill>
                  <a:schemeClr val="accent2">
                    <a:lumMod val="60000"/>
                    <a:lumOff val="40000"/>
                  </a:schemeClr>
                </a:solidFill>
                <a:latin typeface="Times New Roman" pitchFamily="18" charset="0"/>
                <a:cs typeface="Times New Roman" pitchFamily="18" charset="0"/>
              </a:rPr>
              <a:t>+ </a:t>
            </a:r>
            <a:r>
              <a:rPr lang="en-US" b="1" dirty="0" err="1" smtClean="0">
                <a:solidFill>
                  <a:schemeClr val="accent2">
                    <a:lumMod val="60000"/>
                    <a:lumOff val="40000"/>
                  </a:schemeClr>
                </a:solidFill>
                <a:latin typeface="Times New Roman" pitchFamily="18" charset="0"/>
                <a:cs typeface="Times New Roman" pitchFamily="18" charset="0"/>
              </a:rPr>
              <a:t>A</a:t>
            </a:r>
            <a:r>
              <a:rPr lang="en-US" b="1" baseline="-25000" dirty="0" err="1" smtClean="0">
                <a:solidFill>
                  <a:schemeClr val="accent2">
                    <a:lumMod val="60000"/>
                    <a:lumOff val="40000"/>
                  </a:schemeClr>
                </a:solidFill>
                <a:latin typeface="Times New Roman" pitchFamily="18" charset="0"/>
                <a:cs typeface="Times New Roman" pitchFamily="18" charset="0"/>
              </a:rPr>
              <a:t>o&amp;m</a:t>
            </a:r>
            <a:r>
              <a:rPr lang="en-US" b="1" baseline="-25000" dirty="0" smtClean="0">
                <a:solidFill>
                  <a:schemeClr val="accent2">
                    <a:lumMod val="60000"/>
                    <a:lumOff val="40000"/>
                  </a:schemeClr>
                </a:solidFill>
                <a:latin typeface="Times New Roman" pitchFamily="18" charset="0"/>
                <a:cs typeface="Times New Roman" pitchFamily="18" charset="0"/>
              </a:rPr>
              <a:t>  </a:t>
            </a:r>
            <a:r>
              <a:rPr lang="en-US" b="1" dirty="0" smtClean="0">
                <a:solidFill>
                  <a:schemeClr val="accent2">
                    <a:lumMod val="60000"/>
                    <a:lumOff val="40000"/>
                  </a:schemeClr>
                </a:solidFill>
                <a:latin typeface="Times New Roman" pitchFamily="18" charset="0"/>
                <a:cs typeface="Times New Roman" pitchFamily="18" charset="0"/>
              </a:rPr>
              <a:t> -A </a:t>
            </a:r>
            <a:r>
              <a:rPr lang="en-US" b="1" kern="300" spc="-100" baseline="-25000" dirty="0" smtClean="0">
                <a:solidFill>
                  <a:schemeClr val="accent2">
                    <a:lumMod val="60000"/>
                    <a:lumOff val="40000"/>
                  </a:schemeClr>
                </a:solidFill>
                <a:latin typeface="Times New Roman" pitchFamily="18" charset="0"/>
                <a:cs typeface="Times New Roman" pitchFamily="18" charset="0"/>
              </a:rPr>
              <a:t>salvage</a:t>
            </a:r>
          </a:p>
          <a:p>
            <a:r>
              <a:rPr lang="en-US" b="1" baseline="-25000" dirty="0" smtClean="0">
                <a:solidFill>
                  <a:schemeClr val="accent2">
                    <a:lumMod val="60000"/>
                    <a:lumOff val="40000"/>
                  </a:schemeClr>
                </a:solidFill>
                <a:latin typeface="Times New Roman" pitchFamily="18" charset="0"/>
                <a:cs typeface="Times New Roman" pitchFamily="18" charset="0"/>
              </a:rPr>
              <a:t>                </a:t>
            </a:r>
            <a:r>
              <a:rPr lang="en-US" b="1" dirty="0" smtClean="0">
                <a:solidFill>
                  <a:schemeClr val="accent2">
                    <a:lumMod val="60000"/>
                    <a:lumOff val="40000"/>
                  </a:schemeClr>
                </a:solidFill>
                <a:latin typeface="Times New Roman" pitchFamily="18" charset="0"/>
                <a:cs typeface="Times New Roman" pitchFamily="18" charset="0"/>
              </a:rPr>
              <a:t>=11942.82$/year</a:t>
            </a: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
        <p:nvSpPr>
          <p:cNvPr id="37930" name="Rectangle 42"/>
          <p:cNvSpPr>
            <a:spLocks noChangeArrowheads="1"/>
          </p:cNvSpPr>
          <p:nvPr/>
        </p:nvSpPr>
        <p:spPr bwMode="auto">
          <a:xfrm>
            <a:off x="0" y="4267200"/>
            <a:ext cx="177805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 typeface="Arial" pitchFamily="34" charset="0"/>
              <a:buChar char="•"/>
              <a:tabLst/>
            </a:pPr>
            <a:r>
              <a:rPr kumimoji="0" lang="en-US"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Life Cycle Cost</a:t>
            </a:r>
            <a:endParaRPr kumimoji="0" lang="en-US"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3" name="Rectangle 32"/>
          <p:cNvSpPr/>
          <p:nvPr/>
        </p:nvSpPr>
        <p:spPr>
          <a:xfrm>
            <a:off x="152400" y="4648200"/>
            <a:ext cx="8077200" cy="923330"/>
          </a:xfrm>
          <a:prstGeom prst="rect">
            <a:avLst/>
          </a:prstGeom>
        </p:spPr>
        <p:txBody>
          <a:bodyPr wrap="square">
            <a:spAutoFit/>
          </a:bodyPr>
          <a:lstStyle/>
          <a:p>
            <a:r>
              <a:rPr lang="en-US" dirty="0" smtClean="0"/>
              <a:t>The life cycle cost of the system = initial cost of the system + present worth of maintenance and operation and replacement – present worth of salvage value</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9677400" cy="6553200"/>
          </a:xfrm>
        </p:spPr>
        <p:txBody>
          <a:bodyPr>
            <a:normAutofit/>
          </a:bodyPr>
          <a:lstStyle/>
          <a:p>
            <a:pPr>
              <a:buFont typeface="Arial" pitchFamily="34" charset="0"/>
              <a:buChar char="•"/>
            </a:pPr>
            <a:r>
              <a:rPr lang="en-US" sz="1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PW of salvage value =F(P\F </a:t>
            </a:r>
            <a:r>
              <a:rPr lang="en-US" sz="1800" baseline="-25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8%,20</a:t>
            </a:r>
            <a:r>
              <a:rPr lang="en-US" sz="1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a:t>
            </a:r>
            <a:br>
              <a:rPr lang="en-US" sz="1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br>
            <a:r>
              <a:rPr lang="en-US" sz="1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                                      =5000*0.214=1070$</a:t>
            </a: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smtClean="0">
                <a:ln>
                  <a:noFill/>
                </a:ln>
                <a:solidFill>
                  <a:schemeClr val="tx1"/>
                </a:solidFill>
                <a:effectLst/>
                <a:latin typeface="Times New Roman" pitchFamily="18" charset="0"/>
                <a:ea typeface="Times New Roman" pitchFamily="18" charset="0"/>
                <a:cs typeface="Times New Roman" pitchFamily="18" charset="0"/>
              </a:rPr>
              <a:t/>
            </a:r>
            <a:br>
              <a:rPr lang="en-US" sz="2000" dirty="0" smtClean="0">
                <a:ln>
                  <a:noFill/>
                </a:ln>
                <a:solidFill>
                  <a:schemeClr val="tx1"/>
                </a:solidFill>
                <a:effectLst/>
                <a:latin typeface="Times New Roman" pitchFamily="18" charset="0"/>
                <a:ea typeface="Times New Roman" pitchFamily="18" charset="0"/>
                <a:cs typeface="Times New Roman" pitchFamily="18" charset="0"/>
              </a:rPr>
            </a:br>
            <a:r>
              <a:rPr lang="en-US" sz="2000" dirty="0" smtClean="0">
                <a:ln>
                  <a:noFill/>
                </a:ln>
                <a:solidFill>
                  <a:schemeClr val="tx1"/>
                </a:solidFill>
                <a:effectLst/>
                <a:latin typeface="Times New Roman" pitchFamily="18" charset="0"/>
                <a:ea typeface="Times New Roman" pitchFamily="18" charset="0"/>
                <a:cs typeface="Times New Roman" pitchFamily="18" charset="0"/>
              </a:rPr>
              <a:t>  </a:t>
            </a:r>
            <a:br>
              <a:rPr lang="en-US" sz="2000" dirty="0" smtClean="0">
                <a:ln>
                  <a:noFill/>
                </a:ln>
                <a:solidFill>
                  <a:schemeClr val="tx1"/>
                </a:solidFill>
                <a:effectLst/>
                <a:latin typeface="Times New Roman" pitchFamily="18" charset="0"/>
                <a:ea typeface="Times New Roman" pitchFamily="18" charset="0"/>
                <a:cs typeface="Times New Roman" pitchFamily="18" charset="0"/>
              </a:rPr>
            </a:br>
            <a:r>
              <a:rPr lang="en-US" sz="2000" dirty="0" smtClean="0">
                <a:ln>
                  <a:noFill/>
                </a:ln>
                <a:solidFill>
                  <a:schemeClr val="tx1"/>
                </a:solidFill>
                <a:effectLst/>
                <a:latin typeface="Times New Roman" pitchFamily="18" charset="0"/>
                <a:ea typeface="Times New Roman" pitchFamily="18" charset="0"/>
                <a:cs typeface="Times New Roman" pitchFamily="18" charset="0"/>
              </a:rPr>
              <a:t> </a:t>
            </a:r>
            <a:br>
              <a:rPr lang="en-US" sz="2000" dirty="0" smtClean="0">
                <a:ln>
                  <a:noFill/>
                </a:ln>
                <a:solidFill>
                  <a:schemeClr val="tx1"/>
                </a:solidFill>
                <a:effectLst/>
                <a:latin typeface="Times New Roman" pitchFamily="18" charset="0"/>
                <a:ea typeface="Times New Roman" pitchFamily="18" charset="0"/>
                <a:cs typeface="Times New Roman" pitchFamily="18" charset="0"/>
              </a:rPr>
            </a:br>
            <a:r>
              <a:rPr lang="en-US" sz="2000" dirty="0" smtClean="0">
                <a:ln>
                  <a:noFill/>
                </a:ln>
                <a:solidFill>
                  <a:schemeClr val="tx1"/>
                </a:solidFill>
                <a:effectLst/>
                <a:latin typeface="Times New Roman" pitchFamily="18" charset="0"/>
                <a:ea typeface="Times New Roman" pitchFamily="18" charset="0"/>
                <a:cs typeface="Times New Roman" pitchFamily="18" charset="0"/>
              </a:rPr>
              <a:t> The life cycle cost of the system = 102997.82$</a:t>
            </a:r>
            <a:br>
              <a:rPr lang="en-US" sz="2000" dirty="0" smtClean="0">
                <a:ln>
                  <a:noFill/>
                </a:ln>
                <a:solidFill>
                  <a:schemeClr val="tx1"/>
                </a:solidFill>
                <a:effectLst/>
                <a:latin typeface="Times New Roman" pitchFamily="18" charset="0"/>
                <a:ea typeface="Times New Roman" pitchFamily="18" charset="0"/>
                <a:cs typeface="Times New Roman" pitchFamily="18" charset="0"/>
              </a:rPr>
            </a:br>
            <a:r>
              <a:rPr lang="en-US" sz="2000" dirty="0" smtClean="0">
                <a:ln>
                  <a:noFill/>
                </a:ln>
                <a:solidFill>
                  <a:schemeClr val="tx1"/>
                </a:solidFill>
                <a:effectLst/>
                <a:latin typeface="Times New Roman" pitchFamily="18" charset="0"/>
                <a:cs typeface="Times New Roman" pitchFamily="18" charset="0"/>
              </a:rPr>
              <a:t/>
            </a:r>
            <a:br>
              <a:rPr lang="en-US" sz="2000" dirty="0" smtClean="0">
                <a:ln>
                  <a:noFill/>
                </a:ln>
                <a:solidFill>
                  <a:schemeClr val="tx1"/>
                </a:solidFill>
                <a:effectLst/>
                <a:latin typeface="Times New Roman" pitchFamily="18" charset="0"/>
                <a:cs typeface="Times New Roman" pitchFamily="18" charset="0"/>
              </a:rPr>
            </a:br>
            <a:r>
              <a:rPr lang="en-US" sz="2000" dirty="0" smtClean="0">
                <a:ln>
                  <a:noFill/>
                </a:ln>
                <a:solidFill>
                  <a:schemeClr val="tx1"/>
                </a:solidFill>
                <a:effectLst/>
                <a:latin typeface="Times New Roman" pitchFamily="18" charset="0"/>
                <a:cs typeface="Times New Roman" pitchFamily="18" charset="0"/>
              </a:rPr>
              <a:t>AW = PW * (A\P</a:t>
            </a:r>
            <a:r>
              <a:rPr lang="en-US" sz="2000" baseline="-25000" dirty="0" smtClean="0">
                <a:ln>
                  <a:noFill/>
                </a:ln>
                <a:solidFill>
                  <a:schemeClr val="tx1"/>
                </a:solidFill>
                <a:effectLst/>
                <a:latin typeface="Times New Roman" pitchFamily="18" charset="0"/>
                <a:ea typeface="Times New Roman" pitchFamily="18" charset="0"/>
                <a:cs typeface="Times New Roman" pitchFamily="18" charset="0"/>
              </a:rPr>
              <a:t> </a:t>
            </a:r>
            <a:r>
              <a:rPr lang="en-US" sz="2000" baseline="-25000" dirty="0" err="1" smtClean="0">
                <a:ln>
                  <a:noFill/>
                </a:ln>
                <a:solidFill>
                  <a:schemeClr val="tx1"/>
                </a:solidFill>
                <a:effectLst/>
                <a:latin typeface="Times New Roman" pitchFamily="18" charset="0"/>
                <a:ea typeface="Times New Roman" pitchFamily="18" charset="0"/>
                <a:cs typeface="Times New Roman" pitchFamily="18" charset="0"/>
              </a:rPr>
              <a:t>i,n</a:t>
            </a:r>
            <a:r>
              <a:rPr lang="en-US" sz="2000" dirty="0" smtClean="0">
                <a:ln>
                  <a:noFill/>
                </a:ln>
                <a:solidFill>
                  <a:schemeClr val="tx1"/>
                </a:solidFill>
                <a:effectLst/>
                <a:latin typeface="Times New Roman" pitchFamily="18" charset="0"/>
                <a:cs typeface="Times New Roman" pitchFamily="18" charset="0"/>
              </a:rPr>
              <a:t>)</a:t>
            </a:r>
            <a:r>
              <a:rPr lang="en-US" sz="2000" baseline="-25000" dirty="0" smtClean="0">
                <a:ln>
                  <a:noFill/>
                </a:ln>
                <a:solidFill>
                  <a:schemeClr val="tx1"/>
                </a:solidFill>
                <a:effectLst/>
                <a:latin typeface="Times New Roman" pitchFamily="18" charset="0"/>
                <a:ea typeface="Times New Roman" pitchFamily="18" charset="0"/>
                <a:cs typeface="Times New Roman" pitchFamily="18" charset="0"/>
              </a:rPr>
              <a:t> </a:t>
            </a:r>
            <a:r>
              <a:rPr lang="en-US" sz="2000" dirty="0" smtClean="0">
                <a:ln>
                  <a:noFill/>
                </a:ln>
                <a:solidFill>
                  <a:schemeClr val="tx1"/>
                </a:solidFill>
                <a:effectLst/>
                <a:latin typeface="Times New Roman" pitchFamily="18" charset="0"/>
                <a:ea typeface="Times New Roman" pitchFamily="18" charset="0"/>
                <a:cs typeface="Times New Roman" pitchFamily="18" charset="0"/>
              </a:rPr>
              <a:t>= 102997.82 * 0.102 $</a:t>
            </a:r>
            <a:br>
              <a:rPr lang="en-US" sz="2000" dirty="0" smtClean="0">
                <a:ln>
                  <a:noFill/>
                </a:ln>
                <a:solidFill>
                  <a:schemeClr val="tx1"/>
                </a:solidFill>
                <a:effectLst/>
                <a:latin typeface="Times New Roman" pitchFamily="18" charset="0"/>
                <a:ea typeface="Times New Roman" pitchFamily="18" charset="0"/>
                <a:cs typeface="Times New Roman" pitchFamily="18" charset="0"/>
              </a:rPr>
            </a:br>
            <a:r>
              <a:rPr lang="en-US" sz="2000" dirty="0" smtClean="0">
                <a:ln>
                  <a:noFill/>
                </a:ln>
                <a:solidFill>
                  <a:schemeClr val="tx1"/>
                </a:solidFill>
                <a:effectLst/>
                <a:latin typeface="Times New Roman" pitchFamily="18" charset="0"/>
                <a:ea typeface="Times New Roman" pitchFamily="18" charset="0"/>
                <a:cs typeface="Times New Roman" pitchFamily="18" charset="0"/>
              </a:rPr>
              <a:t/>
            </a:r>
            <a:br>
              <a:rPr lang="en-US" sz="2000" dirty="0" smtClean="0">
                <a:ln>
                  <a:noFill/>
                </a:ln>
                <a:solidFill>
                  <a:schemeClr val="tx1"/>
                </a:solidFill>
                <a:effectLst/>
                <a:latin typeface="Times New Roman" pitchFamily="18" charset="0"/>
                <a:ea typeface="Times New Roman" pitchFamily="18" charset="0"/>
                <a:cs typeface="Times New Roman" pitchFamily="18" charset="0"/>
              </a:rPr>
            </a:br>
            <a:r>
              <a:rPr lang="en-US" sz="2000" dirty="0" smtClean="0">
                <a:ln>
                  <a:noFill/>
                </a:ln>
                <a:solidFill>
                  <a:schemeClr val="tx1"/>
                </a:solidFill>
                <a:effectLst/>
                <a:latin typeface="Times New Roman" pitchFamily="18" charset="0"/>
                <a:ea typeface="Times New Roman" pitchFamily="18" charset="0"/>
                <a:cs typeface="Times New Roman" pitchFamily="18" charset="0"/>
              </a:rPr>
              <a:t> Energy consumption/year= average yearly power consumption/day X operating hours. </a:t>
            </a:r>
            <a:br>
              <a:rPr lang="en-US" sz="2000" dirty="0" smtClean="0">
                <a:ln>
                  <a:noFill/>
                </a:ln>
                <a:solidFill>
                  <a:schemeClr val="tx1"/>
                </a:solidFill>
                <a:effectLst/>
                <a:latin typeface="Times New Roman" pitchFamily="18" charset="0"/>
                <a:ea typeface="Times New Roman" pitchFamily="18" charset="0"/>
                <a:cs typeface="Times New Roman" pitchFamily="18" charset="0"/>
              </a:rPr>
            </a:br>
            <a:r>
              <a:rPr lang="en-US" sz="2000" dirty="0" smtClean="0">
                <a:ln>
                  <a:noFill/>
                </a:ln>
                <a:solidFill>
                  <a:schemeClr val="tx1"/>
                </a:solidFill>
                <a:effectLst/>
                <a:latin typeface="Times New Roman" pitchFamily="18" charset="0"/>
                <a:ea typeface="Times New Roman" pitchFamily="18" charset="0"/>
                <a:cs typeface="Times New Roman" pitchFamily="18" charset="0"/>
              </a:rPr>
              <a:t>                                           =2511.6W \day* 10h * 356days</a:t>
            </a:r>
            <a:br>
              <a:rPr lang="en-US" sz="2000" dirty="0" smtClean="0">
                <a:ln>
                  <a:noFill/>
                </a:ln>
                <a:solidFill>
                  <a:schemeClr val="tx1"/>
                </a:solidFill>
                <a:effectLst/>
                <a:latin typeface="Times New Roman" pitchFamily="18" charset="0"/>
                <a:ea typeface="Times New Roman" pitchFamily="18" charset="0"/>
                <a:cs typeface="Times New Roman" pitchFamily="18" charset="0"/>
              </a:rPr>
            </a:br>
            <a:r>
              <a:rPr lang="en-US" sz="2000" dirty="0" smtClean="0">
                <a:ln>
                  <a:noFill/>
                </a:ln>
                <a:solidFill>
                  <a:schemeClr val="tx1"/>
                </a:solidFill>
                <a:effectLst/>
                <a:latin typeface="Times New Roman" pitchFamily="18" charset="0"/>
                <a:ea typeface="Times New Roman" pitchFamily="18" charset="0"/>
                <a:cs typeface="Times New Roman" pitchFamily="18" charset="0"/>
              </a:rPr>
              <a:t>                                           =9167.3KWh\year</a:t>
            </a:r>
            <a:br>
              <a:rPr lang="en-US" sz="2000" dirty="0" smtClean="0">
                <a:ln>
                  <a:noFill/>
                </a:ln>
                <a:solidFill>
                  <a:schemeClr val="tx1"/>
                </a:solidFill>
                <a:effectLst/>
                <a:latin typeface="Times New Roman" pitchFamily="18" charset="0"/>
                <a:ea typeface="Times New Roman" pitchFamily="18" charset="0"/>
                <a:cs typeface="Times New Roman" pitchFamily="18" charset="0"/>
              </a:rPr>
            </a:br>
            <a:r>
              <a:rPr lang="en-US" sz="1800" dirty="0" smtClean="0">
                <a:ln w="10160">
                  <a:solidFill>
                    <a:schemeClr val="accent1"/>
                  </a:solidFill>
                  <a:prstDash val="solid"/>
                </a:ln>
                <a:solidFill>
                  <a:srgbClr val="FFFFFF"/>
                </a:solidFill>
                <a:effectLst>
                  <a:outerShdw blurRad="38100" dist="32000" dir="5400000" algn="tl">
                    <a:srgbClr val="000000">
                      <a:alpha val="30000"/>
                    </a:srgbClr>
                  </a:outerShdw>
                </a:effectLst>
                <a:latin typeface="Times New Roman" pitchFamily="18" charset="0"/>
                <a:cs typeface="Times New Roman" pitchFamily="18" charset="0"/>
              </a:rPr>
              <a:t>  So , The cost of 1 KWh from the PV generator (cost annuity)=                                              </a:t>
            </a:r>
            <a:br>
              <a:rPr lang="en-US" sz="1800" dirty="0" smtClean="0">
                <a:ln w="10160">
                  <a:solidFill>
                    <a:schemeClr val="accent1"/>
                  </a:solidFill>
                  <a:prstDash val="solid"/>
                </a:ln>
                <a:solidFill>
                  <a:srgbClr val="FFFFFF"/>
                </a:solidFill>
                <a:effectLst>
                  <a:outerShdw blurRad="38100" dist="32000" dir="5400000" algn="tl">
                    <a:srgbClr val="000000">
                      <a:alpha val="30000"/>
                    </a:srgbClr>
                  </a:outerShdw>
                </a:effectLst>
                <a:latin typeface="Times New Roman" pitchFamily="18" charset="0"/>
                <a:cs typeface="Times New Roman" pitchFamily="18" charset="0"/>
              </a:rPr>
            </a:br>
            <a:r>
              <a:rPr lang="en-US" sz="1800" dirty="0" smtClean="0">
                <a:ln w="10160">
                  <a:solidFill>
                    <a:schemeClr val="accent1"/>
                  </a:solidFill>
                  <a:prstDash val="solid"/>
                </a:ln>
                <a:solidFill>
                  <a:srgbClr val="FFFFFF"/>
                </a:solidFill>
                <a:effectLst>
                  <a:outerShdw blurRad="38100" dist="32000" dir="5400000" algn="tl">
                    <a:srgbClr val="000000">
                      <a:alpha val="30000"/>
                    </a:srgbClr>
                  </a:outerShdw>
                </a:effectLst>
                <a:latin typeface="Times New Roman" pitchFamily="18" charset="0"/>
                <a:cs typeface="Times New Roman" pitchFamily="18" charset="0"/>
              </a:rPr>
              <a:t>                                                                                                     =10505.77$\</a:t>
            </a:r>
            <a:r>
              <a:rPr lang="en-US" sz="1800" dirty="0" smtClean="0">
                <a:ln w="10160">
                  <a:solidFill>
                    <a:schemeClr val="accent1"/>
                  </a:solidFill>
                  <a:prstDash val="solid"/>
                </a:ln>
                <a:solidFill>
                  <a:srgbClr val="FFFFFF"/>
                </a:solidFill>
                <a:effectLst>
                  <a:outerShdw blurRad="38100" dist="32000" dir="5400000" algn="tl">
                    <a:srgbClr val="000000">
                      <a:alpha val="30000"/>
                    </a:srgbClr>
                  </a:outerShdw>
                </a:effectLst>
                <a:latin typeface="Times New Roman" pitchFamily="18" charset="0"/>
                <a:ea typeface="Times New Roman" pitchFamily="18" charset="0"/>
                <a:cs typeface="Times New Roman" pitchFamily="18" charset="0"/>
              </a:rPr>
              <a:t>9167.3</a:t>
            </a:r>
            <a:r>
              <a:rPr lang="en-US" sz="1800" dirty="0" smtClean="0">
                <a:ln w="10160">
                  <a:solidFill>
                    <a:schemeClr val="accent1"/>
                  </a:solidFill>
                  <a:prstDash val="solid"/>
                </a:ln>
                <a:solidFill>
                  <a:srgbClr val="FFFFFF"/>
                </a:solidFill>
                <a:effectLst>
                  <a:outerShdw blurRad="38100" dist="32000" dir="5400000" algn="tl">
                    <a:srgbClr val="000000">
                      <a:alpha val="30000"/>
                    </a:srgbClr>
                  </a:outerShdw>
                </a:effectLst>
                <a:latin typeface="Times New Roman" pitchFamily="18" charset="0"/>
                <a:cs typeface="Times New Roman" pitchFamily="18" charset="0"/>
              </a:rPr>
              <a:t>KWh \year                                      </a:t>
            </a:r>
            <a:br>
              <a:rPr lang="en-US" sz="1800" dirty="0" smtClean="0">
                <a:ln w="10160">
                  <a:solidFill>
                    <a:schemeClr val="accent1"/>
                  </a:solidFill>
                  <a:prstDash val="solid"/>
                </a:ln>
                <a:solidFill>
                  <a:srgbClr val="FFFFFF"/>
                </a:solidFill>
                <a:effectLst>
                  <a:outerShdw blurRad="38100" dist="32000" dir="5400000" algn="tl">
                    <a:srgbClr val="000000">
                      <a:alpha val="30000"/>
                    </a:srgbClr>
                  </a:outerShdw>
                </a:effectLst>
                <a:latin typeface="Times New Roman" pitchFamily="18" charset="0"/>
                <a:cs typeface="Times New Roman" pitchFamily="18" charset="0"/>
              </a:rPr>
            </a:br>
            <a:r>
              <a:rPr lang="en-US" sz="1800" dirty="0" smtClean="0">
                <a:ln w="10160">
                  <a:solidFill>
                    <a:schemeClr val="accent1"/>
                  </a:solidFill>
                  <a:prstDash val="solid"/>
                </a:ln>
                <a:solidFill>
                  <a:srgbClr val="FFFFFF"/>
                </a:solidFill>
                <a:effectLst>
                  <a:outerShdw blurRad="38100" dist="32000" dir="5400000" algn="tl">
                    <a:srgbClr val="000000">
                      <a:alpha val="30000"/>
                    </a:srgbClr>
                  </a:outerShdw>
                </a:effectLst>
                <a:latin typeface="Times New Roman" pitchFamily="18" charset="0"/>
                <a:cs typeface="Times New Roman" pitchFamily="18" charset="0"/>
              </a:rPr>
              <a:t>                                                                                                     </a:t>
            </a:r>
            <a:r>
              <a:rPr lang="en-US" sz="1800" dirty="0" smtClean="0">
                <a:ln w="10160">
                  <a:solidFill>
                    <a:schemeClr val="accent1"/>
                  </a:solidFill>
                  <a:prstDash val="solid"/>
                </a:ln>
                <a:solidFill>
                  <a:srgbClr val="FFFFFF"/>
                </a:solidFill>
                <a:effectLst>
                  <a:outerShdw blurRad="38100" dist="32000" dir="5400000" algn="tl">
                    <a:srgbClr val="000000">
                      <a:alpha val="30000"/>
                    </a:srgbClr>
                  </a:outerShdw>
                </a:effectLst>
                <a:latin typeface="Times New Roman" pitchFamily="18" charset="0"/>
                <a:ea typeface="Times New Roman" pitchFamily="18" charset="0"/>
                <a:cs typeface="Times New Roman" pitchFamily="18" charset="0"/>
              </a:rPr>
              <a:t>= 1.15$/KWh </a:t>
            </a:r>
            <a:br>
              <a:rPr lang="en-US" sz="1800" dirty="0" smtClean="0">
                <a:ln w="10160">
                  <a:solidFill>
                    <a:schemeClr val="accent1"/>
                  </a:solidFill>
                  <a:prstDash val="solid"/>
                </a:ln>
                <a:solidFill>
                  <a:srgbClr val="FFFFFF"/>
                </a:solidFill>
                <a:effectLst>
                  <a:outerShdw blurRad="38100" dist="32000" dir="5400000" algn="tl">
                    <a:srgbClr val="000000">
                      <a:alpha val="30000"/>
                    </a:srgbClr>
                  </a:outerShdw>
                </a:effectLst>
                <a:latin typeface="Times New Roman" pitchFamily="18" charset="0"/>
                <a:ea typeface="Times New Roman" pitchFamily="18" charset="0"/>
                <a:cs typeface="Times New Roman" pitchFamily="18" charset="0"/>
              </a:rPr>
            </a:br>
            <a:r>
              <a:rPr lang="en-US" sz="2400" dirty="0" smtClean="0">
                <a:ln>
                  <a:noFill/>
                </a:ln>
                <a:solidFill>
                  <a:schemeClr val="tx1"/>
                </a:solidFill>
                <a:effectLst/>
                <a:latin typeface="Times New Roman" pitchFamily="18" charset="0"/>
                <a:cs typeface="Times New Roman" pitchFamily="18" charset="0"/>
              </a:rPr>
              <a:t/>
            </a:r>
            <a:br>
              <a:rPr lang="en-US" sz="2400" dirty="0" smtClean="0">
                <a:ln>
                  <a:noFill/>
                </a:ln>
                <a:solidFill>
                  <a:schemeClr val="tx1"/>
                </a:solidFill>
                <a:effectLst/>
                <a:latin typeface="Times New Roman" pitchFamily="18" charset="0"/>
                <a:cs typeface="Times New Roman" pitchFamily="18" charset="0"/>
              </a:rPr>
            </a:br>
            <a:endParaRPr lang="en-US"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19200"/>
          </a:xfrm>
        </p:spPr>
        <p:txBody>
          <a:bodyPr>
            <a:normAutofit fontScale="90000"/>
          </a:bodyPr>
          <a:lstStyle/>
          <a:p>
            <a:pPr lvl="0"/>
            <a:r>
              <a:rPr lang="en-US" sz="2000" b="1" dirty="0" smtClean="0">
                <a:latin typeface="Times New Roman" pitchFamily="18" charset="0"/>
                <a:cs typeface="Times New Roman" pitchFamily="18" charset="0"/>
              </a:rPr>
              <a:t>Net Present Value</a:t>
            </a:r>
            <a:br>
              <a:rPr lang="en-US" sz="2000" b="1" dirty="0" smtClean="0">
                <a:latin typeface="Times New Roman" pitchFamily="18" charset="0"/>
                <a:cs typeface="Times New Roman" pitchFamily="18" charset="0"/>
              </a:rPr>
            </a:br>
            <a:r>
              <a:rPr lang="en-US" sz="2000" dirty="0" smtClean="0"/>
              <a:t> </a:t>
            </a:r>
            <a:r>
              <a:rPr lang="en-US" sz="2800" dirty="0" smtClean="0">
                <a:ln>
                  <a:noFill/>
                </a:ln>
                <a:solidFill>
                  <a:schemeClr val="tx1"/>
                </a:solidFill>
                <a:effectLst/>
                <a:latin typeface="Arial" pitchFamily="34" charset="0"/>
                <a:cs typeface="Arial" pitchFamily="34" charset="0"/>
              </a:rPr>
              <a:t/>
            </a:r>
            <a:br>
              <a:rPr lang="en-US" sz="2800" dirty="0" smtClean="0">
                <a:ln>
                  <a:noFill/>
                </a:ln>
                <a:solidFill>
                  <a:schemeClr val="tx1"/>
                </a:solidFill>
                <a:effectLst/>
                <a:latin typeface="Arial" pitchFamily="34" charset="0"/>
                <a:cs typeface="Arial" pitchFamily="34" charset="0"/>
              </a:rPr>
            </a:br>
            <a:r>
              <a:rPr 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Net Present Value and the Tariff For a project to be profitable the NPV must have </a:t>
            </a:r>
            <a:r>
              <a:rPr 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ea typeface="Times New Roman" pitchFamily="18" charset="0"/>
                <a:cs typeface="Times New Roman" pitchFamily="18" charset="0"/>
              </a:rPr>
              <a:t>appositive value .The greater the NPV the more profitable is the system.</a:t>
            </a: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endParaRPr lang="en-US" sz="20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572000"/>
          </a:xfrm>
        </p:spPr>
        <p:txBody>
          <a:bodyPr>
            <a:normAutofit lnSpcReduction="10000"/>
          </a:bodyPr>
          <a:lstStyle/>
          <a:p>
            <a:pPr lvl="0"/>
            <a:r>
              <a:rPr lang="en-US" sz="1800" dirty="0" smtClean="0">
                <a:latin typeface="Times New Roman" pitchFamily="18" charset="0"/>
                <a:ea typeface="Times New Roman" pitchFamily="18" charset="0"/>
                <a:cs typeface="Times New Roman" pitchFamily="18" charset="0"/>
              </a:rPr>
              <a:t>Tariff: is the rate at which electrical energy is supplied to a consumer.</a:t>
            </a:r>
          </a:p>
          <a:p>
            <a:r>
              <a:rPr lang="en-US" sz="1800" dirty="0" smtClean="0">
                <a:latin typeface="Times New Roman" pitchFamily="18" charset="0"/>
                <a:ea typeface="Times New Roman" pitchFamily="18" charset="0"/>
                <a:cs typeface="Times New Roman" pitchFamily="18" charset="0"/>
              </a:rPr>
              <a:t>Assuming certain tariff ($\KWh), the total annual revenue (ART) as a result of energy sold can be calculated using the following equation:</a:t>
            </a:r>
            <a:endParaRPr lang="en-US" sz="1800" dirty="0" smtClean="0">
              <a:latin typeface="Times New Roman" pitchFamily="18" charset="0"/>
              <a:cs typeface="Times New Roman" pitchFamily="18" charset="0"/>
            </a:endParaRPr>
          </a:p>
          <a:p>
            <a:pPr>
              <a:buNone/>
            </a:pPr>
            <a:r>
              <a:rPr lang="en-US" sz="1800" dirty="0" smtClean="0">
                <a:latin typeface="Times New Roman" pitchFamily="18" charset="0"/>
                <a:ea typeface="Times New Roman" pitchFamily="18" charset="0"/>
                <a:cs typeface="Times New Roman" pitchFamily="18" charset="0"/>
              </a:rPr>
              <a:t>        ART= Tariff * ELT</a:t>
            </a:r>
          </a:p>
          <a:p>
            <a:pPr lvl="0">
              <a:buNone/>
            </a:pPr>
            <a:r>
              <a:rPr lang="en-US" sz="1800" dirty="0" smtClean="0">
                <a:latin typeface="Times New Roman" pitchFamily="18" charset="0"/>
                <a:ea typeface="Times New Roman" pitchFamily="18" charset="0"/>
                <a:cs typeface="Times New Roman" pitchFamily="18" charset="0"/>
              </a:rPr>
              <a:t>Where,  ELT: energy required for the load</a:t>
            </a:r>
            <a:endParaRPr lang="en-US" sz="1800" dirty="0" smtClean="0">
              <a:latin typeface="Times New Roman" pitchFamily="18" charset="0"/>
              <a:cs typeface="Times New Roman" pitchFamily="18" charset="0"/>
            </a:endParaRPr>
          </a:p>
          <a:p>
            <a:pPr>
              <a:buNone/>
            </a:pPr>
            <a:r>
              <a:rPr lang="en-US" sz="1800" dirty="0" smtClean="0">
                <a:latin typeface="Times New Roman" pitchFamily="18" charset="0"/>
                <a:cs typeface="Times New Roman" pitchFamily="18" charset="0"/>
              </a:rPr>
              <a:t>       NPV = (PWFC *ART) – LCC</a:t>
            </a:r>
          </a:p>
          <a:p>
            <a:pPr lvl="0">
              <a:buNone/>
            </a:pPr>
            <a:r>
              <a:rPr lang="en-US" sz="1800" dirty="0" smtClean="0">
                <a:latin typeface="Times New Roman" pitchFamily="18" charset="0"/>
                <a:ea typeface="Times New Roman" pitchFamily="18" charset="0"/>
                <a:cs typeface="Times New Roman" pitchFamily="18" charset="0"/>
              </a:rPr>
              <a:t>Where , LCC: is the life cycle cost, PWFC: cumulative present worth factor</a:t>
            </a:r>
            <a:endParaRPr lang="en-US" sz="1800" dirty="0" smtClean="0">
              <a:latin typeface="Times New Roman" pitchFamily="18" charset="0"/>
              <a:cs typeface="Times New Roman" pitchFamily="18" charset="0"/>
            </a:endParaRPr>
          </a:p>
          <a:p>
            <a:pPr>
              <a:buNone/>
            </a:pPr>
            <a:r>
              <a:rPr lang="en-US" sz="1800" dirty="0" smtClean="0">
                <a:latin typeface="Times New Roman" pitchFamily="18" charset="0"/>
                <a:ea typeface="Times New Roman" pitchFamily="18" charset="0"/>
                <a:cs typeface="Times New Roman" pitchFamily="18" charset="0"/>
              </a:rPr>
              <a:t>    PWFC= (1-x</a:t>
            </a:r>
            <a:r>
              <a:rPr lang="en-US" sz="1800" baseline="30000" dirty="0" smtClean="0">
                <a:latin typeface="Times New Roman" pitchFamily="18" charset="0"/>
                <a:ea typeface="Times New Roman" pitchFamily="18" charset="0"/>
                <a:cs typeface="Times New Roman" pitchFamily="18" charset="0"/>
              </a:rPr>
              <a:t>n</a:t>
            </a:r>
            <a:r>
              <a:rPr lang="en-US" sz="1800" dirty="0" smtClean="0">
                <a:latin typeface="Times New Roman" pitchFamily="18" charset="0"/>
                <a:ea typeface="Times New Roman" pitchFamily="18" charset="0"/>
                <a:cs typeface="Times New Roman" pitchFamily="18" charset="0"/>
              </a:rPr>
              <a:t>)\(1-x)</a:t>
            </a:r>
          </a:p>
          <a:p>
            <a:pPr>
              <a:buNone/>
            </a:pPr>
            <a:r>
              <a:rPr lang="en-US" sz="1800" dirty="0" smtClean="0">
                <a:latin typeface="Times New Roman" pitchFamily="18" charset="0"/>
                <a:ea typeface="Times New Roman" pitchFamily="18" charset="0"/>
                <a:cs typeface="Times New Roman" pitchFamily="18" charset="0"/>
              </a:rPr>
              <a:t>Where , </a:t>
            </a:r>
            <a:r>
              <a:rPr lang="en-US" sz="1800" dirty="0" smtClean="0">
                <a:latin typeface="Times New Roman" pitchFamily="18" charset="0"/>
                <a:cs typeface="Times New Roman" pitchFamily="18" charset="0"/>
              </a:rPr>
              <a:t>X  = 1+i /1+d</a:t>
            </a:r>
          </a:p>
          <a:p>
            <a:pPr lvl="0">
              <a:buNone/>
            </a:pPr>
            <a:r>
              <a:rPr lang="en-US" sz="1800" dirty="0" smtClean="0">
                <a:latin typeface="Times New Roman" pitchFamily="18" charset="0"/>
                <a:ea typeface="Times New Roman" pitchFamily="18" charset="0"/>
                <a:cs typeface="Times New Roman" pitchFamily="18" charset="0"/>
              </a:rPr>
              <a:t>             d:discount rate 8%</a:t>
            </a:r>
          </a:p>
          <a:p>
            <a:pPr>
              <a:buNone/>
            </a:pPr>
            <a:r>
              <a:rPr lang="en-US" sz="1800" dirty="0" smtClean="0">
                <a:latin typeface="Times New Roman" pitchFamily="18" charset="0"/>
                <a:cs typeface="Times New Roman" pitchFamily="18" charset="0"/>
              </a:rPr>
              <a:t>             </a:t>
            </a:r>
            <a:r>
              <a:rPr lang="en-US" sz="1800" dirty="0" smtClean="0">
                <a:latin typeface="Times New Roman" pitchFamily="18" charset="0"/>
                <a:ea typeface="Times New Roman" pitchFamily="18" charset="0"/>
                <a:cs typeface="Times New Roman" pitchFamily="18" charset="0"/>
              </a:rPr>
              <a:t>i: inflation rate (measure of decline in value of money) 5%</a:t>
            </a:r>
            <a:endParaRPr lang="en-US" sz="1800" dirty="0" smtClean="0">
              <a:latin typeface="Times New Roman" pitchFamily="18" charset="0"/>
              <a:cs typeface="Times New Roman" pitchFamily="18" charset="0"/>
            </a:endParaRPr>
          </a:p>
          <a:p>
            <a:pPr>
              <a:buNone/>
            </a:pPr>
            <a:r>
              <a:rPr lang="en-US" sz="1800" dirty="0" smtClean="0">
                <a:latin typeface="Times New Roman" pitchFamily="18" charset="0"/>
                <a:ea typeface="Times New Roman" pitchFamily="18" charset="0"/>
                <a:cs typeface="Times New Roman" pitchFamily="18" charset="0"/>
              </a:rPr>
              <a:t>         PWFC=14.3</a:t>
            </a:r>
          </a:p>
          <a:p>
            <a:pPr marL="0" lvl="0" indent="457200" algn="justLow" eaLnBrk="0" fontAlgn="base" hangingPunct="0">
              <a:spcBef>
                <a:spcPct val="0"/>
              </a:spcBef>
              <a:spcAft>
                <a:spcPct val="0"/>
              </a:spcAft>
              <a:buClrTx/>
              <a:buSzTx/>
              <a:buNone/>
            </a:pPr>
            <a:r>
              <a:rPr lang="en-US" sz="1800" dirty="0" smtClean="0">
                <a:latin typeface="Times New Roman" pitchFamily="18" charset="0"/>
                <a:ea typeface="Times New Roman" pitchFamily="18" charset="0"/>
                <a:cs typeface="Times New Roman" pitchFamily="18" charset="0"/>
              </a:rPr>
              <a:t>  ART=1.15$\KWh * 9167.3KWh=10505.77$</a:t>
            </a:r>
            <a:endParaRPr lang="en-US" sz="1800" dirty="0" smtClean="0">
              <a:latin typeface="Times New Roman" pitchFamily="18" charset="0"/>
              <a:cs typeface="Times New Roman" pitchFamily="18" charset="0"/>
            </a:endParaRPr>
          </a:p>
          <a:p>
            <a:pPr marL="0" lvl="0" indent="457200" algn="justLow" eaLnBrk="0" fontAlgn="base" hangingPunct="0">
              <a:spcBef>
                <a:spcPct val="0"/>
              </a:spcBef>
              <a:spcAft>
                <a:spcPct val="0"/>
              </a:spcAft>
              <a:buClrTx/>
              <a:buSzTx/>
              <a:buNone/>
            </a:pPr>
            <a:r>
              <a:rPr lang="en-US" sz="1800" dirty="0" smtClean="0">
                <a:latin typeface="Times New Roman" pitchFamily="18" charset="0"/>
                <a:ea typeface="Times New Roman" pitchFamily="18" charset="0"/>
                <a:cs typeface="Times New Roman" pitchFamily="18" charset="0"/>
              </a:rPr>
              <a:t>   LCC = 102997.82$</a:t>
            </a:r>
          </a:p>
          <a:p>
            <a:pPr marL="0" indent="457200" algn="justLow" eaLnBrk="0" fontAlgn="base" hangingPunct="0">
              <a:spcBef>
                <a:spcPct val="0"/>
              </a:spcBef>
              <a:spcAft>
                <a:spcPct val="0"/>
              </a:spcAft>
              <a:buClrTx/>
              <a:buSzTx/>
              <a:buNone/>
            </a:pPr>
            <a:r>
              <a:rPr lang="en-US" sz="1800" dirty="0" smtClean="0">
                <a:latin typeface="Arial" pitchFamily="34" charset="0"/>
                <a:ea typeface="Times New Roman" pitchFamily="18" charset="0"/>
                <a:cs typeface="Arial" pitchFamily="34" charset="0"/>
              </a:rPr>
              <a:t>  NPV = (14.3* 10505.77) –102997.82=47234.691 &gt; 0</a:t>
            </a:r>
            <a:endParaRPr lang="en-US" sz="2400" dirty="0" smtClean="0">
              <a:latin typeface="Arial" pitchFamily="34" charset="0"/>
              <a:cs typeface="Arial" pitchFamily="34" charset="0"/>
            </a:endParaRPr>
          </a:p>
          <a:p>
            <a:pPr marL="0" lvl="0" indent="457200" algn="justLow" eaLnBrk="0" fontAlgn="base" hangingPunct="0">
              <a:spcBef>
                <a:spcPct val="0"/>
              </a:spcBef>
              <a:spcAft>
                <a:spcPct val="0"/>
              </a:spcAft>
              <a:buClrTx/>
              <a:buSzTx/>
              <a:buNone/>
            </a:pPr>
            <a:endParaRPr lang="en-US" sz="1800" dirty="0" smtClean="0">
              <a:latin typeface="Times New Roman" pitchFamily="18" charset="0"/>
              <a:cs typeface="Times New Roman" pitchFamily="18" charset="0"/>
            </a:endParaRPr>
          </a:p>
          <a:p>
            <a:pPr>
              <a:buNone/>
            </a:pPr>
            <a:endParaRPr lang="en-US" sz="1400" dirty="0" smtClean="0">
              <a:latin typeface="Arial" pitchFamily="34" charset="0"/>
              <a:cs typeface="Arial" pitchFamily="34" charset="0"/>
            </a:endParaRPr>
          </a:p>
          <a:p>
            <a:pPr lvl="0">
              <a:buNone/>
            </a:pPr>
            <a:endParaRPr lang="en-US" sz="1800" dirty="0" smtClean="0">
              <a:latin typeface="Times New Roman" pitchFamily="18" charset="0"/>
              <a:cs typeface="Times New Roman" pitchFamily="18" charset="0"/>
            </a:endParaRPr>
          </a:p>
          <a:p>
            <a:pPr>
              <a:buNone/>
            </a:pPr>
            <a:endParaRPr lang="en-US" sz="1800" dirty="0" smtClean="0">
              <a:latin typeface="Times New Roman" pitchFamily="18" charset="0"/>
              <a:cs typeface="Times New Roman" pitchFamily="18" charset="0"/>
            </a:endParaRPr>
          </a:p>
          <a:p>
            <a:pPr>
              <a:buNone/>
            </a:pPr>
            <a:endParaRPr lang="en-US" sz="1800" dirty="0" smtClean="0">
              <a:latin typeface="Times New Roman" pitchFamily="18" charset="0"/>
              <a:cs typeface="Times New Roman" pitchFamily="18" charset="0"/>
            </a:endParaRPr>
          </a:p>
          <a:p>
            <a:pPr lvl="0"/>
            <a:endParaRPr lang="en-US" sz="1800" dirty="0" smtClean="0">
              <a:latin typeface="Times New Roman" pitchFamily="18" charset="0"/>
              <a:cs typeface="Times New Roman" pitchFamily="18" charset="0"/>
            </a:endParaRPr>
          </a:p>
          <a:p>
            <a:endParaRPr lang="en-US" sz="1800" dirty="0">
              <a:latin typeface="Times New Roman" pitchFamily="18" charset="0"/>
              <a:cs typeface="Times New Roman" pitchFamily="18" charset="0"/>
            </a:endParaRPr>
          </a:p>
        </p:txBody>
      </p:sp>
      <p:sp>
        <p:nvSpPr>
          <p:cNvPr id="4" name="Cloud 3"/>
          <p:cNvSpPr/>
          <p:nvPr/>
        </p:nvSpPr>
        <p:spPr>
          <a:xfrm>
            <a:off x="5943600" y="5486400"/>
            <a:ext cx="3200400" cy="12192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smtClean="0"/>
              <a:t>project is profitable</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Conclusions</a:t>
            </a:r>
            <a:endParaRPr lang="en-US" dirty="0"/>
          </a:p>
        </p:txBody>
      </p:sp>
      <p:sp>
        <p:nvSpPr>
          <p:cNvPr id="3" name="Content Placeholder 2"/>
          <p:cNvSpPr>
            <a:spLocks noGrp="1"/>
          </p:cNvSpPr>
          <p:nvPr>
            <p:ph idx="1"/>
          </p:nvPr>
        </p:nvSpPr>
        <p:spPr/>
        <p:txBody>
          <a:bodyPr/>
          <a:lstStyle/>
          <a:p>
            <a:pPr lvl="0"/>
            <a:r>
              <a:rPr lang="en-US" sz="2000" dirty="0" smtClean="0">
                <a:latin typeface="Times New Roman" pitchFamily="18" charset="0"/>
                <a:cs typeface="Times New Roman" pitchFamily="18" charset="0"/>
              </a:rPr>
              <a:t>the tank capacity =10000 liter\day  ,and the daily person needs of fresh water only for drinking = 4 liter\day ,so this tank enough for 2500 person.</a:t>
            </a:r>
          </a:p>
          <a:p>
            <a:r>
              <a:rPr lang="en-US" sz="2000" dirty="0" smtClean="0">
                <a:latin typeface="Times New Roman" pitchFamily="18" charset="0"/>
                <a:cs typeface="Times New Roman" pitchFamily="18" charset="0"/>
              </a:rPr>
              <a:t>The pressure output of the pump exit is directly proportional to the power input to the pump and the power received from the solar panel is also directly proportional to the solar irradiation.</a:t>
            </a:r>
          </a:p>
          <a:p>
            <a:pPr lvl="0"/>
            <a:r>
              <a:rPr lang="en-US" sz="1800" dirty="0" smtClean="0">
                <a:latin typeface="Times New Roman" pitchFamily="18" charset="0"/>
                <a:cs typeface="Times New Roman" pitchFamily="18" charset="0"/>
              </a:rPr>
              <a:t>The cost of 1KWh from PV generator =1.15$</a:t>
            </a:r>
          </a:p>
          <a:p>
            <a:pPr lvl="0"/>
            <a:r>
              <a:rPr lang="en-US" sz="1800" dirty="0" smtClean="0">
                <a:latin typeface="Times New Roman" pitchFamily="18" charset="0"/>
                <a:cs typeface="Times New Roman" pitchFamily="18" charset="0"/>
              </a:rPr>
              <a:t>The production cost from the PV-RO unit 3.2$\m</a:t>
            </a:r>
            <a:r>
              <a:rPr lang="en-US" sz="1800" baseline="30000" dirty="0" smtClean="0">
                <a:latin typeface="Times New Roman" pitchFamily="18" charset="0"/>
                <a:cs typeface="Times New Roman" pitchFamily="18" charset="0"/>
              </a:rPr>
              <a:t>3</a:t>
            </a:r>
            <a:r>
              <a:rPr lang="en-US" sz="1800" dirty="0" smtClean="0">
                <a:latin typeface="Times New Roman" pitchFamily="18" charset="0"/>
                <a:cs typeface="Times New Roman" pitchFamily="18" charset="0"/>
              </a:rPr>
              <a:t> which is cheap &amp; economically viable. </a:t>
            </a:r>
          </a:p>
          <a:p>
            <a:pPr lvl="0"/>
            <a:r>
              <a:rPr lang="en-US" sz="1800" dirty="0" smtClean="0">
                <a:latin typeface="Times New Roman" pitchFamily="18" charset="0"/>
                <a:cs typeface="Times New Roman" pitchFamily="18" charset="0"/>
              </a:rPr>
              <a:t>1 m</a:t>
            </a:r>
            <a:r>
              <a:rPr lang="en-US" sz="1800" baseline="30000" dirty="0" smtClean="0">
                <a:latin typeface="Times New Roman" pitchFamily="18" charset="0"/>
                <a:cs typeface="Times New Roman" pitchFamily="18" charset="0"/>
              </a:rPr>
              <a:t>3</a:t>
            </a:r>
            <a:r>
              <a:rPr lang="en-US" sz="1800" dirty="0" smtClean="0">
                <a:latin typeface="Times New Roman" pitchFamily="18" charset="0"/>
                <a:cs typeface="Times New Roman" pitchFamily="18" charset="0"/>
              </a:rPr>
              <a:t> fresh water </a:t>
            </a:r>
            <a:r>
              <a:rPr lang="en-US" sz="1800" smtClean="0">
                <a:latin typeface="Times New Roman" pitchFamily="18" charset="0"/>
                <a:cs typeface="Times New Roman" pitchFamily="18" charset="0"/>
              </a:rPr>
              <a:t>would required </a:t>
            </a:r>
            <a:r>
              <a:rPr lang="en-US" sz="1800" dirty="0" smtClean="0">
                <a:latin typeface="Times New Roman" pitchFamily="18" charset="0"/>
                <a:cs typeface="Times New Roman" pitchFamily="18" charset="0"/>
              </a:rPr>
              <a:t>480W PV peak  power </a:t>
            </a:r>
          </a:p>
          <a:p>
            <a:pPr lvl="0"/>
            <a:endParaRPr lang="en-US" sz="1800" dirty="0" smtClean="0">
              <a:latin typeface="Times New Roman" pitchFamily="18" charset="0"/>
              <a:cs typeface="Times New Roman" pitchFamily="18" charset="0"/>
            </a:endParaRPr>
          </a:p>
          <a:p>
            <a:pPr lvl="0">
              <a:buNone/>
            </a:pPr>
            <a:endParaRPr lang="en-US" sz="1800"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52400"/>
            <a:ext cx="8229600" cy="6302408"/>
          </a:xfrm>
        </p:spPr>
        <p:txBody>
          <a:bodyPr>
            <a:noAutofit/>
          </a:bodyPr>
          <a:lstStyle/>
          <a:p>
            <a:pPr algn="ctr">
              <a:buNone/>
            </a:pPr>
            <a:r>
              <a:rPr lang="en-US" sz="30000" dirty="0" smtClean="0">
                <a:solidFill>
                  <a:schemeClr val="accent2">
                    <a:lumMod val="60000"/>
                    <a:lumOff val="40000"/>
                  </a:schemeClr>
                </a:solidFill>
                <a:latin typeface="Calibri"/>
                <a:cs typeface="Calibri"/>
              </a:rPr>
              <a:t>?</a:t>
            </a:r>
            <a:endParaRPr lang="en-US" sz="30000" dirty="0">
              <a:solidFill>
                <a:schemeClr val="accent2">
                  <a:lumMod val="60000"/>
                  <a:lumOff val="40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408906"/>
          </a:xfrm>
        </p:spPr>
        <p:txBody>
          <a:bodyPr>
            <a:normAutofit/>
          </a:bodyPr>
          <a:lstStyle/>
          <a:p>
            <a:r>
              <a:rPr lang="en-US" b="1" dirty="0" smtClean="0"/>
              <a:t>Project Aims </a:t>
            </a:r>
            <a:r>
              <a:rPr lang="en-US" dirty="0" smtClean="0"/>
              <a:t/>
            </a:r>
            <a:br>
              <a:rPr lang="en-US" dirty="0" smtClean="0"/>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None/>
            </a:pPr>
            <a:r>
              <a:rPr lang="en-US" sz="2000" dirty="0" smtClean="0">
                <a:latin typeface="Times New Roman" pitchFamily="18" charset="0"/>
                <a:cs typeface="Times New Roman" pitchFamily="18" charset="0"/>
              </a:rPr>
              <a:t>This project investigates the following:</a:t>
            </a:r>
          </a:p>
          <a:p>
            <a:pPr>
              <a:buNone/>
            </a:pPr>
            <a:endParaRPr lang="en-US" sz="2000" dirty="0" smtClean="0">
              <a:latin typeface="Times New Roman" pitchFamily="18" charset="0"/>
              <a:cs typeface="Times New Roman" pitchFamily="18" charset="0"/>
            </a:endParaRPr>
          </a:p>
          <a:p>
            <a:pPr lvl="0">
              <a:buFont typeface="Wingdings" pitchFamily="2" charset="2"/>
              <a:buChar char="v"/>
            </a:pPr>
            <a:r>
              <a:rPr lang="en-US" sz="2000" dirty="0" smtClean="0">
                <a:latin typeface="Times New Roman" pitchFamily="18" charset="0"/>
                <a:cs typeface="Times New Roman" pitchFamily="18" charset="0"/>
              </a:rPr>
              <a:t>Determine the performance of reverse osmosis water desalination systems powered by solar electric energy under Palestine weather and environmental conditions.</a:t>
            </a:r>
          </a:p>
          <a:p>
            <a:pPr>
              <a:buNone/>
            </a:pPr>
            <a:r>
              <a:rPr lang="en-US" sz="2000" dirty="0" smtClean="0">
                <a:latin typeface="Times New Roman" pitchFamily="18" charset="0"/>
                <a:cs typeface="Times New Roman" pitchFamily="18" charset="0"/>
              </a:rPr>
              <a:t> </a:t>
            </a:r>
          </a:p>
          <a:p>
            <a:pPr lvl="0">
              <a:buFont typeface="Wingdings" pitchFamily="2" charset="2"/>
              <a:buChar char="v"/>
            </a:pPr>
            <a:r>
              <a:rPr lang="en-US" sz="2000" dirty="0" smtClean="0">
                <a:latin typeface="Times New Roman" pitchFamily="18" charset="0"/>
                <a:cs typeface="Times New Roman" pitchFamily="18" charset="0"/>
              </a:rPr>
              <a:t> study the system design and sizing</a:t>
            </a:r>
          </a:p>
          <a:p>
            <a:pPr>
              <a:buNone/>
            </a:pPr>
            <a:r>
              <a:rPr lang="en-US" sz="2000" dirty="0" smtClean="0">
                <a:latin typeface="Times New Roman" pitchFamily="18" charset="0"/>
                <a:cs typeface="Times New Roman" pitchFamily="18" charset="0"/>
              </a:rPr>
              <a:t> </a:t>
            </a:r>
          </a:p>
          <a:p>
            <a:pPr>
              <a:buFont typeface="Wingdings" pitchFamily="2" charset="2"/>
              <a:buChar char="v"/>
            </a:pPr>
            <a:r>
              <a:rPr lang="en-US" sz="2000" dirty="0" smtClean="0">
                <a:latin typeface="Times New Roman" pitchFamily="18" charset="0"/>
                <a:cs typeface="Times New Roman" pitchFamily="18" charset="0"/>
              </a:rPr>
              <a:t>  Determine the techno-economic feasibility of using solar electric systems</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104106"/>
          </a:xfrm>
        </p:spPr>
        <p:txBody>
          <a:bodyPr/>
          <a:lstStyle/>
          <a:p>
            <a:r>
              <a:rPr lang="en-US" b="1" dirty="0" smtClean="0"/>
              <a:t>Desalination</a:t>
            </a:r>
            <a:endParaRPr lang="en-US" dirty="0"/>
          </a:p>
        </p:txBody>
      </p:sp>
      <p:sp>
        <p:nvSpPr>
          <p:cNvPr id="3" name="Content Placeholder 2"/>
          <p:cNvSpPr>
            <a:spLocks noGrp="1"/>
          </p:cNvSpPr>
          <p:nvPr>
            <p:ph idx="1"/>
          </p:nvPr>
        </p:nvSpPr>
        <p:spPr>
          <a:xfrm>
            <a:off x="457200" y="1371600"/>
            <a:ext cx="8229600" cy="4572000"/>
          </a:xfrm>
        </p:spPr>
        <p:txBody>
          <a:bodyPr>
            <a:normAutofit/>
          </a:bodyPr>
          <a:lstStyle/>
          <a:p>
            <a:pPr>
              <a:buFont typeface="Wingdings" pitchFamily="2" charset="2"/>
              <a:buChar char="v"/>
            </a:pPr>
            <a:r>
              <a:rPr lang="en-US" sz="2000" dirty="0" smtClean="0">
                <a:latin typeface="Times New Roman" pitchFamily="18" charset="0"/>
                <a:cs typeface="Times New Roman" pitchFamily="18" charset="0"/>
              </a:rPr>
              <a:t>Desalination is a separation process used to reduce the dissolved salt content of saline water to a usable level.</a:t>
            </a:r>
          </a:p>
          <a:p>
            <a:pPr>
              <a:buFont typeface="Wingdings" pitchFamily="2" charset="2"/>
              <a:buChar char="v"/>
            </a:pPr>
            <a:r>
              <a:rPr lang="en-US" sz="2000" dirty="0" smtClean="0">
                <a:latin typeface="Times New Roman" pitchFamily="18" charset="0"/>
                <a:cs typeface="Times New Roman" pitchFamily="18" charset="0"/>
              </a:rPr>
              <a:t>The desalination plants presently producing fresh water from saline water are operating mainly on the processes: multistage flash (MSF), vapor compression (VC), electro dialysis(ED) and reverse osmosis (RO).</a:t>
            </a:r>
          </a:p>
          <a:p>
            <a:pPr>
              <a:buNone/>
            </a:pPr>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pic>
        <p:nvPicPr>
          <p:cNvPr id="6" name="Picture 2"/>
          <p:cNvPicPr>
            <a:picLocks noChangeAspect="1" noChangeArrowheads="1"/>
          </p:cNvPicPr>
          <p:nvPr/>
        </p:nvPicPr>
        <p:blipFill>
          <a:blip r:embed="rId2"/>
          <a:srcRect/>
          <a:stretch>
            <a:fillRect/>
          </a:stretch>
        </p:blipFill>
        <p:spPr bwMode="auto">
          <a:xfrm>
            <a:off x="1828800" y="3200400"/>
            <a:ext cx="4953000" cy="3505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381000" y="609600"/>
          <a:ext cx="7924800" cy="5904248"/>
        </p:xfrm>
        <a:graphic>
          <a:graphicData uri="http://schemas.openxmlformats.org/drawingml/2006/table">
            <a:tbl>
              <a:tblPr/>
              <a:tblGrid>
                <a:gridCol w="2339703"/>
                <a:gridCol w="3689727"/>
                <a:gridCol w="1895370"/>
              </a:tblGrid>
              <a:tr h="2246650">
                <a:tc>
                  <a:txBody>
                    <a:bodyPr/>
                    <a:lstStyle/>
                    <a:p>
                      <a:pPr>
                        <a:lnSpc>
                          <a:spcPts val="2800"/>
                        </a:lnSpc>
                        <a:spcAft>
                          <a:spcPts val="1200"/>
                        </a:spcAft>
                      </a:pPr>
                      <a:r>
                        <a:rPr lang="en-US" sz="2400" b="1" dirty="0">
                          <a:latin typeface="Times New Roman"/>
                          <a:ea typeface="Times New Roman"/>
                          <a:cs typeface="Simplified Arabic"/>
                        </a:rPr>
                        <a:t>Process Name </a:t>
                      </a:r>
                      <a:endParaRPr lang="en-US" sz="24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pPr>
                      <a:r>
                        <a:rPr lang="en-US" sz="2400" b="1" dirty="0">
                          <a:latin typeface="Times New Roman"/>
                          <a:ea typeface="Times New Roman"/>
                          <a:cs typeface="Simplified Arabic"/>
                        </a:rPr>
                        <a:t>Electrical energy requirements </a:t>
                      </a:r>
                      <a:endParaRPr lang="en-US" sz="24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pPr>
                      <a:r>
                        <a:rPr lang="en-US" sz="2400" b="1" dirty="0">
                          <a:latin typeface="Times New Roman"/>
                          <a:ea typeface="Times New Roman"/>
                          <a:cs typeface="Simplified Arabic"/>
                        </a:rPr>
                        <a:t>Thermal energy requirements</a:t>
                      </a:r>
                      <a:endParaRPr lang="en-US" sz="24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10950">
                <a:tc>
                  <a:txBody>
                    <a:bodyPr/>
                    <a:lstStyle/>
                    <a:p>
                      <a:pPr>
                        <a:lnSpc>
                          <a:spcPts val="2800"/>
                        </a:lnSpc>
                        <a:spcAft>
                          <a:spcPts val="1200"/>
                        </a:spcAft>
                      </a:pPr>
                      <a:r>
                        <a:rPr lang="en-US" sz="2400" b="1" dirty="0">
                          <a:latin typeface="Times New Roman"/>
                          <a:ea typeface="Times New Roman"/>
                          <a:cs typeface="Simplified Arabic"/>
                        </a:rPr>
                        <a:t>   RO </a:t>
                      </a:r>
                      <a:endParaRPr lang="en-US" sz="24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tabLst>
                          <a:tab pos="1248410" algn="l"/>
                        </a:tabLst>
                      </a:pPr>
                      <a:r>
                        <a:rPr lang="en-US" sz="2400" b="1" dirty="0">
                          <a:latin typeface="Times New Roman"/>
                          <a:ea typeface="Times New Roman"/>
                          <a:cs typeface="Simplified Arabic"/>
                        </a:rPr>
                        <a:t> 5 KWh\m</a:t>
                      </a:r>
                      <a:r>
                        <a:rPr lang="en-US" sz="2400" baseline="30000" dirty="0">
                          <a:latin typeface="Times New Roman"/>
                          <a:ea typeface="Times New Roman"/>
                          <a:cs typeface="Simplified Arabic"/>
                        </a:rPr>
                        <a:t>3</a:t>
                      </a:r>
                      <a:r>
                        <a:rPr lang="en-US" sz="2400" b="1" dirty="0">
                          <a:latin typeface="Times New Roman"/>
                          <a:ea typeface="Times New Roman"/>
                          <a:cs typeface="Simplified Arabic"/>
                        </a:rPr>
                        <a:t>     </a:t>
                      </a:r>
                      <a:r>
                        <a:rPr lang="en-US" sz="2400" dirty="0" smtClean="0">
                          <a:latin typeface="Times New Roman"/>
                          <a:ea typeface="Times New Roman"/>
                          <a:cs typeface="Simplified Arabic"/>
                        </a:rPr>
                        <a:t>  (3500ppm</a:t>
                      </a:r>
                      <a:r>
                        <a:rPr lang="en-US" sz="2400" dirty="0">
                          <a:latin typeface="Times New Roman"/>
                          <a:ea typeface="Times New Roman"/>
                          <a:cs typeface="Simplified Arabic"/>
                        </a:rPr>
                        <a:t>)</a:t>
                      </a:r>
                      <a:endParaRPr lang="en-US" sz="2400" dirty="0">
                        <a:latin typeface="Times New Roman"/>
                        <a:ea typeface="Times New Roman"/>
                      </a:endParaRPr>
                    </a:p>
                    <a:p>
                      <a:pPr>
                        <a:lnSpc>
                          <a:spcPts val="2800"/>
                        </a:lnSpc>
                        <a:spcAft>
                          <a:spcPts val="1200"/>
                        </a:spcAft>
                        <a:tabLst>
                          <a:tab pos="1248410" algn="l"/>
                        </a:tabLst>
                      </a:pPr>
                      <a:r>
                        <a:rPr lang="en-US" sz="2400" dirty="0">
                          <a:latin typeface="Times New Roman"/>
                          <a:ea typeface="Times New Roman"/>
                          <a:cs typeface="Simplified Arabic"/>
                        </a:rPr>
                        <a:t>15</a:t>
                      </a:r>
                      <a:r>
                        <a:rPr lang="en-US" sz="2400" b="1" dirty="0">
                          <a:latin typeface="Times New Roman"/>
                          <a:ea typeface="Times New Roman"/>
                          <a:cs typeface="Simplified Arabic"/>
                        </a:rPr>
                        <a:t>KWh\m</a:t>
                      </a:r>
                      <a:r>
                        <a:rPr lang="en-US" sz="2400" baseline="30000" dirty="0">
                          <a:latin typeface="Times New Roman"/>
                          <a:ea typeface="Times New Roman"/>
                          <a:cs typeface="Simplified Arabic"/>
                        </a:rPr>
                        <a:t>3 </a:t>
                      </a:r>
                      <a:r>
                        <a:rPr lang="en-US" sz="2400" b="1" dirty="0">
                          <a:latin typeface="Times New Roman"/>
                          <a:ea typeface="Times New Roman"/>
                          <a:cs typeface="Simplified Arabic"/>
                        </a:rPr>
                        <a:t>    </a:t>
                      </a:r>
                      <a:r>
                        <a:rPr lang="en-US" sz="2400" b="1" baseline="0" dirty="0" smtClean="0">
                          <a:latin typeface="Times New Roman"/>
                          <a:ea typeface="Times New Roman"/>
                          <a:cs typeface="Simplified Arabic"/>
                        </a:rPr>
                        <a:t>  (</a:t>
                      </a:r>
                      <a:r>
                        <a:rPr lang="en-US" sz="2400" dirty="0" smtClean="0">
                          <a:latin typeface="Times New Roman"/>
                          <a:ea typeface="Times New Roman"/>
                          <a:cs typeface="Simplified Arabic"/>
                        </a:rPr>
                        <a:t>35,000ppm</a:t>
                      </a:r>
                      <a:r>
                        <a:rPr lang="en-US" sz="2400" dirty="0">
                          <a:latin typeface="Times New Roman"/>
                          <a:ea typeface="Times New Roman"/>
                          <a:cs typeface="Simplified Arabic"/>
                        </a:rPr>
                        <a:t>)</a:t>
                      </a:r>
                      <a:endParaRPr lang="en-US" sz="24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800"/>
                        </a:lnSpc>
                        <a:spcAft>
                          <a:spcPts val="1200"/>
                        </a:spcAft>
                      </a:pPr>
                      <a:r>
                        <a:rPr lang="en-US" sz="2400" b="1" dirty="0">
                          <a:latin typeface="Times New Roman"/>
                          <a:ea typeface="Times New Roman"/>
                          <a:cs typeface="Simplified Arabic"/>
                        </a:rPr>
                        <a:t>-</a:t>
                      </a:r>
                      <a:endParaRPr lang="en-US" sz="24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23324">
                <a:tc>
                  <a:txBody>
                    <a:bodyPr/>
                    <a:lstStyle/>
                    <a:p>
                      <a:pPr>
                        <a:lnSpc>
                          <a:spcPts val="2800"/>
                        </a:lnSpc>
                        <a:spcAft>
                          <a:spcPts val="1200"/>
                        </a:spcAft>
                      </a:pPr>
                      <a:r>
                        <a:rPr lang="en-US" sz="2400" b="1" dirty="0">
                          <a:latin typeface="Times New Roman"/>
                          <a:ea typeface="Times New Roman"/>
                          <a:cs typeface="Simplified Arabic"/>
                        </a:rPr>
                        <a:t>   MSF</a:t>
                      </a:r>
                      <a:endParaRPr lang="en-US" sz="24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pPr>
                      <a:r>
                        <a:rPr lang="en-US" sz="2400" b="1" dirty="0">
                          <a:latin typeface="Times New Roman"/>
                          <a:ea typeface="Times New Roman"/>
                          <a:cs typeface="Simplified Arabic"/>
                        </a:rPr>
                        <a:t>         3-5 KWh\m</a:t>
                      </a:r>
                      <a:r>
                        <a:rPr lang="en-US" sz="2400" baseline="30000" dirty="0">
                          <a:latin typeface="Times New Roman"/>
                          <a:ea typeface="Times New Roman"/>
                          <a:cs typeface="Simplified Arabic"/>
                        </a:rPr>
                        <a:t>3</a:t>
                      </a:r>
                      <a:endParaRPr lang="en-US" sz="24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800"/>
                        </a:lnSpc>
                        <a:spcAft>
                          <a:spcPts val="1200"/>
                        </a:spcAft>
                      </a:pPr>
                      <a:r>
                        <a:rPr lang="en-US" sz="2400" b="1" dirty="0">
                          <a:latin typeface="Times New Roman"/>
                          <a:ea typeface="Times New Roman"/>
                          <a:cs typeface="Simplified Arabic"/>
                        </a:rPr>
                        <a:t>60-80 KWh\m</a:t>
                      </a:r>
                      <a:r>
                        <a:rPr lang="en-US" sz="2400" baseline="30000" dirty="0">
                          <a:latin typeface="Times New Roman"/>
                          <a:ea typeface="Times New Roman"/>
                          <a:cs typeface="Simplified Arabic"/>
                        </a:rPr>
                        <a:t>3</a:t>
                      </a:r>
                      <a:endParaRPr lang="en-US" sz="24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23324">
                <a:tc>
                  <a:txBody>
                    <a:bodyPr/>
                    <a:lstStyle/>
                    <a:p>
                      <a:pPr>
                        <a:lnSpc>
                          <a:spcPts val="2800"/>
                        </a:lnSpc>
                        <a:spcAft>
                          <a:spcPts val="1200"/>
                        </a:spcAft>
                      </a:pPr>
                      <a:r>
                        <a:rPr lang="en-US" sz="2400" b="1" dirty="0">
                          <a:latin typeface="Times New Roman"/>
                          <a:ea typeface="Times New Roman"/>
                          <a:cs typeface="Simplified Arabic"/>
                        </a:rPr>
                        <a:t>   MED</a:t>
                      </a:r>
                      <a:endParaRPr lang="en-US" sz="24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pPr>
                      <a:r>
                        <a:rPr lang="en-US" sz="2400" b="1" dirty="0">
                          <a:latin typeface="Times New Roman"/>
                          <a:ea typeface="Times New Roman"/>
                          <a:cs typeface="Simplified Arabic"/>
                        </a:rPr>
                        <a:t>        2.3 KWh\m</a:t>
                      </a:r>
                      <a:r>
                        <a:rPr lang="en-US" sz="2400" baseline="30000" dirty="0">
                          <a:latin typeface="Times New Roman"/>
                          <a:ea typeface="Times New Roman"/>
                          <a:cs typeface="Simplified Arabic"/>
                        </a:rPr>
                        <a:t>3</a:t>
                      </a:r>
                      <a:endParaRPr lang="en-US" sz="24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800"/>
                        </a:lnSpc>
                        <a:spcAft>
                          <a:spcPts val="1200"/>
                        </a:spcAft>
                      </a:pPr>
                      <a:r>
                        <a:rPr lang="en-US" sz="2400" b="1" dirty="0">
                          <a:latin typeface="Times New Roman"/>
                          <a:ea typeface="Times New Roman"/>
                          <a:cs typeface="Simplified Arabic"/>
                        </a:rPr>
                        <a:t> 60-80  KWh\m</a:t>
                      </a:r>
                      <a:r>
                        <a:rPr lang="en-US" sz="2400" baseline="30000" dirty="0">
                          <a:latin typeface="Times New Roman"/>
                          <a:ea typeface="Times New Roman"/>
                          <a:cs typeface="Simplified Arabic"/>
                        </a:rPr>
                        <a:t>3</a:t>
                      </a:r>
                      <a:endParaRPr lang="en-US" sz="24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Right Arrow 2"/>
          <p:cNvSpPr/>
          <p:nvPr/>
        </p:nvSpPr>
        <p:spPr>
          <a:xfrm>
            <a:off x="4267200" y="3048000"/>
            <a:ext cx="4572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ight Arrow 3"/>
          <p:cNvSpPr/>
          <p:nvPr/>
        </p:nvSpPr>
        <p:spPr>
          <a:xfrm>
            <a:off x="4267200" y="3581400"/>
            <a:ext cx="4572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reverse osmosis</a:t>
            </a:r>
            <a:r>
              <a:rPr lang="en-US" dirty="0" smtClean="0">
                <a:latin typeface="Calibri"/>
                <a:cs typeface="Calibri"/>
              </a:rPr>
              <a:t>?</a:t>
            </a:r>
            <a:endParaRPr lang="en-US" dirty="0"/>
          </a:p>
        </p:txBody>
      </p:sp>
      <p:sp>
        <p:nvSpPr>
          <p:cNvPr id="3" name="Content Placeholder 2"/>
          <p:cNvSpPr>
            <a:spLocks noGrp="1"/>
          </p:cNvSpPr>
          <p:nvPr>
            <p:ph idx="1"/>
          </p:nvPr>
        </p:nvSpPr>
        <p:spPr>
          <a:xfrm>
            <a:off x="457200" y="1882808"/>
            <a:ext cx="8686800" cy="4572000"/>
          </a:xfrm>
        </p:spPr>
        <p:txBody>
          <a:bodyPr>
            <a:normAutofit/>
          </a:bodyPr>
          <a:lstStyle/>
          <a:p>
            <a:r>
              <a:rPr lang="en-US" sz="2400" dirty="0" smtClean="0">
                <a:latin typeface="Times New Roman" pitchFamily="18" charset="0"/>
                <a:cs typeface="Times New Roman" pitchFamily="18" charset="0"/>
              </a:rPr>
              <a:t> RO plants have a very high space/production capacity ratio</a:t>
            </a:r>
          </a:p>
          <a:p>
            <a:r>
              <a:rPr lang="en-US" sz="2400" dirty="0" smtClean="0">
                <a:latin typeface="Times New Roman" pitchFamily="18" charset="0"/>
                <a:cs typeface="Times New Roman" pitchFamily="18" charset="0"/>
              </a:rPr>
              <a:t>low maintenance, nonmetallic materials are used in construction. </a:t>
            </a:r>
          </a:p>
          <a:p>
            <a:r>
              <a:rPr lang="en-US" sz="2400" dirty="0" smtClean="0">
                <a:latin typeface="Times New Roman" pitchFamily="18" charset="0"/>
                <a:cs typeface="Times New Roman" pitchFamily="18" charset="0"/>
              </a:rPr>
              <a:t> Energy use to process brackish water about 5KWH\m</a:t>
            </a:r>
            <a:r>
              <a:rPr lang="en-US" sz="2400" baseline="30000" dirty="0" smtClean="0">
                <a:latin typeface="Times New Roman" pitchFamily="18" charset="0"/>
                <a:cs typeface="Times New Roman" pitchFamily="18" charset="0"/>
              </a:rPr>
              <a:t>3.</a:t>
            </a:r>
          </a:p>
          <a:p>
            <a:r>
              <a:rPr lang="en-US" sz="2400" dirty="0" smtClean="0">
                <a:latin typeface="Times New Roman" pitchFamily="18" charset="0"/>
                <a:cs typeface="Times New Roman" pitchFamily="18" charset="0"/>
              </a:rPr>
              <a:t> The processing system is simple; the only complicating factor is finding or producing a clean supply of feed water to minimize the need for frequent cleaning of the membrane.</a:t>
            </a:r>
          </a:p>
          <a:p>
            <a:r>
              <a:rPr lang="en-US" sz="2400" dirty="0" smtClean="0">
                <a:latin typeface="Times New Roman" pitchFamily="18" charset="0"/>
                <a:cs typeface="Times New Roman" pitchFamily="18" charset="0"/>
              </a:rPr>
              <a:t>The technology makes minimal use of chemicals.</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reverse osmosis</a:t>
            </a:r>
            <a:endParaRPr lang="en-US" dirty="0"/>
          </a:p>
        </p:txBody>
      </p:sp>
      <p:sp>
        <p:nvSpPr>
          <p:cNvPr id="3" name="Content Placeholder 2"/>
          <p:cNvSpPr>
            <a:spLocks noGrp="1"/>
          </p:cNvSpPr>
          <p:nvPr>
            <p:ph idx="1"/>
          </p:nvPr>
        </p:nvSpPr>
        <p:spPr/>
        <p:txBody>
          <a:bodyPr>
            <a:normAutofit/>
          </a:bodyPr>
          <a:lstStyle/>
          <a:p>
            <a:r>
              <a:rPr lang="en-US" sz="2400" dirty="0" smtClean="0">
                <a:latin typeface="Times New Roman" pitchFamily="18" charset="0"/>
                <a:cs typeface="Times New Roman" pitchFamily="18" charset="0"/>
              </a:rPr>
              <a:t>Osmosis is the passage of water across a membrane from an area of a high concentration  to  an area of low concentration</a:t>
            </a:r>
          </a:p>
          <a:p>
            <a:endParaRPr lang="en-US" sz="2400" dirty="0">
              <a:latin typeface="Times New Roman" pitchFamily="18" charset="0"/>
              <a:cs typeface="Times New Roman" pitchFamily="18" charset="0"/>
            </a:endParaRPr>
          </a:p>
        </p:txBody>
      </p:sp>
      <p:pic>
        <p:nvPicPr>
          <p:cNvPr id="4" name="Picture 3" descr="Reverse Osmosis"/>
          <p:cNvPicPr/>
          <p:nvPr/>
        </p:nvPicPr>
        <p:blipFill>
          <a:blip r:embed="rId2"/>
          <a:srcRect/>
          <a:stretch>
            <a:fillRect/>
          </a:stretch>
        </p:blipFill>
        <p:spPr bwMode="auto">
          <a:xfrm>
            <a:off x="533400" y="3200400"/>
            <a:ext cx="2790825" cy="2819400"/>
          </a:xfrm>
          <a:prstGeom prst="rect">
            <a:avLst/>
          </a:prstGeom>
          <a:noFill/>
          <a:ln w="9525">
            <a:noFill/>
            <a:miter lim="800000"/>
            <a:headEnd/>
            <a:tailEnd/>
          </a:ln>
        </p:spPr>
      </p:pic>
      <p:sp>
        <p:nvSpPr>
          <p:cNvPr id="5" name="Right Arrow 4"/>
          <p:cNvSpPr/>
          <p:nvPr/>
        </p:nvSpPr>
        <p:spPr>
          <a:xfrm rot="10800000">
            <a:off x="3733800" y="3962400"/>
            <a:ext cx="1447800" cy="914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descr="Normal Osmosis"/>
          <p:cNvPicPr/>
          <p:nvPr/>
        </p:nvPicPr>
        <p:blipFill>
          <a:blip r:embed="rId3"/>
          <a:srcRect/>
          <a:stretch>
            <a:fillRect/>
          </a:stretch>
        </p:blipFill>
        <p:spPr bwMode="auto">
          <a:xfrm>
            <a:off x="5562600" y="3048000"/>
            <a:ext cx="2790825" cy="3124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chemeClr val="accent1">
                    <a:lumMod val="60000"/>
                    <a:lumOff val="40000"/>
                  </a:schemeClr>
                </a:solidFill>
              </a:rPr>
              <a:t>Reverse Osmosis modules</a:t>
            </a:r>
            <a:endParaRPr lang="en-US" dirty="0">
              <a:solidFill>
                <a:schemeClr val="accent1">
                  <a:lumMod val="60000"/>
                  <a:lumOff val="40000"/>
                </a:schemeClr>
              </a:solidFill>
            </a:endParaRPr>
          </a:p>
        </p:txBody>
      </p:sp>
      <p:sp>
        <p:nvSpPr>
          <p:cNvPr id="3" name="Content Placeholder 2"/>
          <p:cNvSpPr>
            <a:spLocks noGrp="1"/>
          </p:cNvSpPr>
          <p:nvPr>
            <p:ph idx="1"/>
          </p:nvPr>
        </p:nvSpPr>
        <p:spPr/>
        <p:txBody>
          <a:bodyPr>
            <a:normAutofit/>
          </a:bodyPr>
          <a:lstStyle/>
          <a:p>
            <a:r>
              <a:rPr lang="en-US" sz="2400" dirty="0" smtClean="0">
                <a:latin typeface="Times New Roman" pitchFamily="18" charset="0"/>
                <a:cs typeface="Times New Roman" pitchFamily="18" charset="0"/>
              </a:rPr>
              <a:t>There are four different types of reverse osmosis modules, which are used for reverse osmosis processes :</a:t>
            </a:r>
          </a:p>
          <a:p>
            <a:pPr>
              <a:buNone/>
            </a:pPr>
            <a:endParaRPr lang="en-US" sz="2400"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                                    cost &amp; energy</a:t>
            </a:r>
          </a:p>
          <a:p>
            <a:endParaRPr lang="en-US" sz="2400" dirty="0">
              <a:latin typeface="Times New Roman" pitchFamily="18" charset="0"/>
              <a:cs typeface="Times New Roman" pitchFamily="18" charset="0"/>
            </a:endParaRPr>
          </a:p>
        </p:txBody>
      </p:sp>
      <p:graphicFrame>
        <p:nvGraphicFramePr>
          <p:cNvPr id="4" name="Diagram 3"/>
          <p:cNvGraphicFramePr/>
          <p:nvPr/>
        </p:nvGraphicFramePr>
        <p:xfrm>
          <a:off x="2819400" y="3657600"/>
          <a:ext cx="3124200" cy="3022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52400"/>
            <a:ext cx="8610600" cy="1143001"/>
          </a:xfrm>
        </p:spPr>
        <p:txBody>
          <a:bodyPr>
            <a:noAutofit/>
          </a:bodyPr>
          <a:lstStyle/>
          <a:p>
            <a:pPr algn="l"/>
            <a:r>
              <a:rPr lang="en-US" sz="2400" b="1" i="1" dirty="0" smtClean="0">
                <a:latin typeface="Times New Roman" pitchFamily="18" charset="0"/>
                <a:cs typeface="Times New Roman" pitchFamily="18" charset="0"/>
              </a:rPr>
              <a:t/>
            </a:r>
            <a:br>
              <a:rPr lang="en-US" sz="2400" b="1" i="1" dirty="0" smtClean="0">
                <a:latin typeface="Times New Roman" pitchFamily="18" charset="0"/>
                <a:cs typeface="Times New Roman" pitchFamily="18" charset="0"/>
              </a:rPr>
            </a:br>
            <a:r>
              <a:rPr lang="en-US" sz="2400" i="1" dirty="0" smtClean="0">
                <a:latin typeface="Times New Roman" pitchFamily="18" charset="0"/>
                <a:cs typeface="Times New Roman" pitchFamily="18" charset="0"/>
              </a:rPr>
              <a:t/>
            </a:r>
            <a:br>
              <a:rPr lang="en-US" sz="2400" i="1" dirty="0" smtClean="0">
                <a:latin typeface="Times New Roman" pitchFamily="18" charset="0"/>
                <a:cs typeface="Times New Roman" pitchFamily="18" charset="0"/>
              </a:rPr>
            </a:br>
            <a:r>
              <a:rPr lang="en-US" sz="2400" b="1" i="1" dirty="0" smtClean="0">
                <a:latin typeface="Times New Roman" pitchFamily="18" charset="0"/>
                <a:cs typeface="Times New Roman" pitchFamily="18" charset="0"/>
              </a:rPr>
              <a:t>schematic diagram of PV powered RO water desalination system </a:t>
            </a: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
        <p:nvSpPr>
          <p:cNvPr id="3" name="Subtitle 2"/>
          <p:cNvSpPr>
            <a:spLocks noGrp="1"/>
          </p:cNvSpPr>
          <p:nvPr>
            <p:ph type="subTitle" idx="1"/>
          </p:nvPr>
        </p:nvSpPr>
        <p:spPr>
          <a:xfrm>
            <a:off x="0" y="609600"/>
            <a:ext cx="8991600" cy="5638800"/>
          </a:xfrm>
        </p:spPr>
        <p:txBody>
          <a:bodyPr>
            <a:normAutofit fontScale="92500" lnSpcReduction="10000"/>
          </a:bodyPr>
          <a:lstStyle/>
          <a:p>
            <a:pPr algn="l"/>
            <a:endParaRPr lang="en-US" dirty="0" smtClean="0"/>
          </a:p>
          <a:p>
            <a:pPr algn="l"/>
            <a:endParaRPr lang="en-US" dirty="0"/>
          </a:p>
          <a:p>
            <a:pPr algn="l"/>
            <a:endParaRPr lang="en-US" dirty="0" smtClean="0"/>
          </a:p>
          <a:p>
            <a:pPr algn="l"/>
            <a:endParaRPr lang="en-US" dirty="0"/>
          </a:p>
          <a:p>
            <a:pPr algn="l"/>
            <a:endParaRPr lang="en-US" dirty="0" smtClean="0"/>
          </a:p>
          <a:p>
            <a:pPr algn="l"/>
            <a:endParaRPr lang="en-US" sz="1400" b="1" dirty="0" smtClean="0">
              <a:solidFill>
                <a:schemeClr val="tx1"/>
              </a:solidFill>
            </a:endParaRPr>
          </a:p>
          <a:p>
            <a:pPr algn="l"/>
            <a:endParaRPr lang="en-US" sz="1400" b="1" dirty="0" smtClean="0">
              <a:solidFill>
                <a:schemeClr val="tx1"/>
              </a:solidFill>
            </a:endParaRPr>
          </a:p>
          <a:p>
            <a:pPr algn="l"/>
            <a:endParaRPr lang="en-US" sz="1600" b="1" dirty="0" smtClean="0">
              <a:solidFill>
                <a:schemeClr val="accent4">
                  <a:lumMod val="75000"/>
                </a:schemeClr>
              </a:solidFill>
              <a:latin typeface="Times New Roman" pitchFamily="18" charset="0"/>
              <a:cs typeface="Times New Roman" pitchFamily="18" charset="0"/>
            </a:endParaRPr>
          </a:p>
          <a:p>
            <a:pPr algn="l"/>
            <a:endParaRPr lang="en-US" sz="1800" b="1" dirty="0" smtClean="0">
              <a:solidFill>
                <a:schemeClr val="bg1"/>
              </a:solidFill>
              <a:latin typeface="Times New Roman" pitchFamily="18" charset="0"/>
              <a:cs typeface="Times New Roman" pitchFamily="18" charset="0"/>
            </a:endParaRPr>
          </a:p>
          <a:p>
            <a:pPr algn="l"/>
            <a:endParaRPr lang="en-US" sz="1800" b="1" dirty="0" smtClean="0">
              <a:solidFill>
                <a:schemeClr val="bg1"/>
              </a:solidFill>
              <a:latin typeface="Times New Roman" pitchFamily="18" charset="0"/>
              <a:cs typeface="Times New Roman" pitchFamily="18" charset="0"/>
            </a:endParaRPr>
          </a:p>
          <a:p>
            <a:pPr algn="l"/>
            <a:endParaRPr lang="en-US" sz="1800" b="1" dirty="0" smtClean="0">
              <a:solidFill>
                <a:schemeClr val="bg1"/>
              </a:solidFill>
              <a:latin typeface="Times New Roman" pitchFamily="18" charset="0"/>
              <a:cs typeface="Times New Roman" pitchFamily="18" charset="0"/>
            </a:endParaRPr>
          </a:p>
          <a:p>
            <a:pPr algn="l"/>
            <a:r>
              <a:rPr lang="en-US" sz="1800" b="1" dirty="0" smtClean="0">
                <a:solidFill>
                  <a:schemeClr val="bg1"/>
                </a:solidFill>
                <a:latin typeface="Times New Roman" pitchFamily="18" charset="0"/>
                <a:cs typeface="Times New Roman" pitchFamily="18" charset="0"/>
              </a:rPr>
              <a:t>1-Solar </a:t>
            </a:r>
            <a:r>
              <a:rPr lang="en-US" sz="1800" b="1" dirty="0">
                <a:solidFill>
                  <a:schemeClr val="bg1"/>
                </a:solidFill>
                <a:latin typeface="Times New Roman" pitchFamily="18" charset="0"/>
                <a:cs typeface="Times New Roman" pitchFamily="18" charset="0"/>
              </a:rPr>
              <a:t>Generator.      2- DC\DC Convertor.     3- Battery Block. 4-DC\AC Three </a:t>
            </a:r>
            <a:r>
              <a:rPr lang="en-US" sz="1800" b="1" dirty="0" smtClean="0">
                <a:solidFill>
                  <a:schemeClr val="bg1"/>
                </a:solidFill>
                <a:latin typeface="Times New Roman" pitchFamily="18" charset="0"/>
                <a:cs typeface="Times New Roman" pitchFamily="18" charset="0"/>
              </a:rPr>
              <a:t>Phase Inverter.</a:t>
            </a:r>
          </a:p>
          <a:p>
            <a:pPr algn="l"/>
            <a:endParaRPr lang="en-US" sz="1800" b="1" dirty="0" smtClean="0">
              <a:solidFill>
                <a:schemeClr val="bg1"/>
              </a:solidFill>
              <a:latin typeface="Times New Roman" pitchFamily="18" charset="0"/>
              <a:cs typeface="Times New Roman" pitchFamily="18" charset="0"/>
            </a:endParaRPr>
          </a:p>
          <a:p>
            <a:pPr algn="l"/>
            <a:r>
              <a:rPr lang="en-US" sz="1800" b="1" dirty="0" smtClean="0">
                <a:solidFill>
                  <a:schemeClr val="bg1"/>
                </a:solidFill>
                <a:latin typeface="Times New Roman" pitchFamily="18" charset="0"/>
                <a:cs typeface="Times New Roman" pitchFamily="18" charset="0"/>
              </a:rPr>
              <a:t>5- </a:t>
            </a:r>
            <a:r>
              <a:rPr lang="en-US" sz="1800" b="1" dirty="0">
                <a:solidFill>
                  <a:schemeClr val="bg1"/>
                </a:solidFill>
                <a:latin typeface="Times New Roman" pitchFamily="18" charset="0"/>
                <a:cs typeface="Times New Roman" pitchFamily="18" charset="0"/>
              </a:rPr>
              <a:t>Transfer Pump.    6- High pressure pump.  7- Anti.Scalent pump.  </a:t>
            </a:r>
            <a:r>
              <a:rPr lang="en-US" sz="1800" b="1" dirty="0" smtClean="0">
                <a:solidFill>
                  <a:schemeClr val="bg1"/>
                </a:solidFill>
                <a:latin typeface="Times New Roman" pitchFamily="18" charset="0"/>
                <a:cs typeface="Times New Roman" pitchFamily="18" charset="0"/>
              </a:rPr>
              <a:t> </a:t>
            </a:r>
            <a:r>
              <a:rPr lang="en-US" sz="1800" b="1" dirty="0">
                <a:solidFill>
                  <a:schemeClr val="bg1"/>
                </a:solidFill>
                <a:latin typeface="Times New Roman" pitchFamily="18" charset="0"/>
                <a:cs typeface="Times New Roman" pitchFamily="18" charset="0"/>
              </a:rPr>
              <a:t>8- RO Module</a:t>
            </a:r>
            <a:r>
              <a:rPr lang="en-US" sz="1800" b="1" dirty="0" smtClean="0">
                <a:solidFill>
                  <a:schemeClr val="bg1"/>
                </a:solidFill>
                <a:latin typeface="Times New Roman" pitchFamily="18" charset="0"/>
                <a:cs typeface="Times New Roman" pitchFamily="18" charset="0"/>
              </a:rPr>
              <a:t>.</a:t>
            </a:r>
          </a:p>
          <a:p>
            <a:pPr algn="l"/>
            <a:endParaRPr lang="en-US" sz="1800" b="1" dirty="0" smtClean="0">
              <a:solidFill>
                <a:schemeClr val="bg1"/>
              </a:solidFill>
              <a:latin typeface="Times New Roman" pitchFamily="18" charset="0"/>
              <a:cs typeface="Times New Roman" pitchFamily="18" charset="0"/>
            </a:endParaRPr>
          </a:p>
          <a:p>
            <a:pPr algn="l"/>
            <a:r>
              <a:rPr lang="en-US" sz="1800" b="1" dirty="0">
                <a:solidFill>
                  <a:schemeClr val="bg1"/>
                </a:solidFill>
                <a:latin typeface="Times New Roman" pitchFamily="18" charset="0"/>
                <a:cs typeface="Times New Roman" pitchFamily="18" charset="0"/>
              </a:rPr>
              <a:t>9- Multi Media-Sand filter.    10-Cartridge Filter.         11- Product Water Storage</a:t>
            </a:r>
            <a:r>
              <a:rPr lang="en-US" sz="1800" b="1" dirty="0" smtClean="0">
                <a:solidFill>
                  <a:schemeClr val="bg1"/>
                </a:solidFill>
                <a:latin typeface="Times New Roman" pitchFamily="18" charset="0"/>
                <a:cs typeface="Times New Roman" pitchFamily="18" charset="0"/>
              </a:rPr>
              <a:t>.</a:t>
            </a:r>
          </a:p>
          <a:p>
            <a:pPr algn="l"/>
            <a:endParaRPr lang="en-US" sz="1800" b="1" dirty="0" smtClean="0">
              <a:solidFill>
                <a:schemeClr val="bg1"/>
              </a:solidFill>
              <a:latin typeface="Times New Roman" pitchFamily="18" charset="0"/>
              <a:cs typeface="Times New Roman" pitchFamily="18" charset="0"/>
            </a:endParaRPr>
          </a:p>
          <a:p>
            <a:pPr algn="l"/>
            <a:r>
              <a:rPr lang="en-US" sz="1800" b="1" dirty="0" smtClean="0">
                <a:solidFill>
                  <a:schemeClr val="bg1"/>
                </a:solidFill>
                <a:latin typeface="Times New Roman" pitchFamily="18" charset="0"/>
                <a:cs typeface="Times New Roman" pitchFamily="18" charset="0"/>
              </a:rPr>
              <a:t>12- </a:t>
            </a:r>
            <a:r>
              <a:rPr lang="en-US" sz="1800" b="1" dirty="0">
                <a:solidFill>
                  <a:schemeClr val="bg1"/>
                </a:solidFill>
                <a:latin typeface="Times New Roman" pitchFamily="18" charset="0"/>
                <a:cs typeface="Times New Roman" pitchFamily="18" charset="0"/>
              </a:rPr>
              <a:t>Product Water pumps.   </a:t>
            </a:r>
            <a:r>
              <a:rPr lang="en-US" sz="1800" b="1" dirty="0" smtClean="0">
                <a:solidFill>
                  <a:schemeClr val="bg1"/>
                </a:solidFill>
                <a:latin typeface="Times New Roman" pitchFamily="18" charset="0"/>
                <a:cs typeface="Times New Roman" pitchFamily="18" charset="0"/>
              </a:rPr>
              <a:t>  </a:t>
            </a:r>
            <a:r>
              <a:rPr lang="en-US" sz="1800" b="1" dirty="0">
                <a:solidFill>
                  <a:schemeClr val="bg1"/>
                </a:solidFill>
                <a:latin typeface="Times New Roman" pitchFamily="18" charset="0"/>
                <a:cs typeface="Times New Roman" pitchFamily="18" charset="0"/>
              </a:rPr>
              <a:t>13- Regulator Valves.       14-Starting </a:t>
            </a:r>
            <a:r>
              <a:rPr lang="en-US" sz="1800" b="1" dirty="0" smtClean="0">
                <a:solidFill>
                  <a:schemeClr val="bg1"/>
                </a:solidFill>
                <a:latin typeface="Times New Roman" pitchFamily="18" charset="0"/>
                <a:cs typeface="Times New Roman" pitchFamily="18" charset="0"/>
              </a:rPr>
              <a:t>Valves.</a:t>
            </a:r>
          </a:p>
          <a:p>
            <a:pPr algn="l"/>
            <a:endParaRPr lang="en-US" sz="1800" b="1" dirty="0" smtClean="0">
              <a:solidFill>
                <a:schemeClr val="bg1"/>
              </a:solidFill>
              <a:latin typeface="Times New Roman" pitchFamily="18" charset="0"/>
              <a:cs typeface="Times New Roman" pitchFamily="18" charset="0"/>
            </a:endParaRPr>
          </a:p>
          <a:p>
            <a:pPr algn="l"/>
            <a:r>
              <a:rPr lang="en-US" sz="1800" b="1" dirty="0">
                <a:solidFill>
                  <a:schemeClr val="bg1"/>
                </a:solidFill>
                <a:latin typeface="Times New Roman" pitchFamily="18" charset="0"/>
                <a:cs typeface="Times New Roman" pitchFamily="18" charset="0"/>
              </a:rPr>
              <a:t>15- Chemical Tank.                16- Water Well.</a:t>
            </a:r>
          </a:p>
          <a:p>
            <a:pPr algn="l"/>
            <a:endParaRPr lang="en-US" sz="1100" dirty="0">
              <a:solidFill>
                <a:schemeClr val="bg1"/>
              </a:solidFill>
            </a:endParaRPr>
          </a:p>
        </p:txBody>
      </p:sp>
      <p:pic>
        <p:nvPicPr>
          <p:cNvPr id="2050" name="Picture 2"/>
          <p:cNvPicPr>
            <a:picLocks noChangeAspect="1" noChangeArrowheads="1"/>
          </p:cNvPicPr>
          <p:nvPr/>
        </p:nvPicPr>
        <p:blipFill>
          <a:blip r:embed="rId2"/>
          <a:srcRect/>
          <a:stretch>
            <a:fillRect/>
          </a:stretch>
        </p:blipFill>
        <p:spPr bwMode="auto">
          <a:xfrm>
            <a:off x="533400" y="990600"/>
            <a:ext cx="7726363" cy="2819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624</TotalTime>
  <Words>1809</Words>
  <Application>Microsoft Office PowerPoint</Application>
  <PresentationFormat>On-screen Show (4:3)</PresentationFormat>
  <Paragraphs>442</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Verve</vt:lpstr>
      <vt:lpstr>Slide 1</vt:lpstr>
      <vt:lpstr>Introduction </vt:lpstr>
      <vt:lpstr>Project Aims  </vt:lpstr>
      <vt:lpstr>Desalination</vt:lpstr>
      <vt:lpstr>Slide 5</vt:lpstr>
      <vt:lpstr>Why reverse osmosis?</vt:lpstr>
      <vt:lpstr>reverse osmosis</vt:lpstr>
      <vt:lpstr>Reverse Osmosis modules</vt:lpstr>
      <vt:lpstr>  schematic diagram of PV powered RO water desalination system  </vt:lpstr>
      <vt:lpstr>System steps </vt:lpstr>
      <vt:lpstr>Slide 11</vt:lpstr>
      <vt:lpstr>Design Procedure  </vt:lpstr>
      <vt:lpstr>After that we will see ROSA system simulation as: </vt:lpstr>
      <vt:lpstr>After this simulation we obtain the output power of the motor equal to 0.8 KW\m3 </vt:lpstr>
      <vt:lpstr>Transfers pump calculation:</vt:lpstr>
      <vt:lpstr>Sizing of the PV generator : </vt:lpstr>
      <vt:lpstr>Slide 17</vt:lpstr>
      <vt:lpstr>Sizing the battery block  : </vt:lpstr>
      <vt:lpstr>The charge regulator and inverter : </vt:lpstr>
      <vt:lpstr>ECONOMIC EVALUATION OF RO UNIT POWERED BY PV SYSTEM </vt:lpstr>
      <vt:lpstr>Capital Cost </vt:lpstr>
      <vt:lpstr>Slide 22</vt:lpstr>
      <vt:lpstr>Slide 23</vt:lpstr>
      <vt:lpstr>Slide 24</vt:lpstr>
      <vt:lpstr>PW of salvage value =F(P\F 8%,20)                                       =5000*0.214=1070$        The life cycle cost of the system = 102997.82$  AW = PW * (A\P i,n) = 102997.82 * 0.102 $   Energy consumption/year= average yearly power consumption/day X operating hours.                                             =2511.6W \day* 10h * 356days                                            =9167.3KWh\year   So , The cost of 1 KWh from the PV generator (cost annuity)=                                                                                                                                                    =10505.77$\9167.3KWh \year                                                                                                                                            = 1.15$/KWh   </vt:lpstr>
      <vt:lpstr>Net Present Value   Net Present Value and the Tariff For a project to be profitable the NPV must have appositive value .The greater the NPV the more profitable is the system. </vt:lpstr>
      <vt:lpstr>Conclusions</vt:lpstr>
      <vt:lpstr>Slide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configuration</dc:title>
  <dc:creator>UPDATE</dc:creator>
  <cp:lastModifiedBy>UPDATE</cp:lastModifiedBy>
  <cp:revision>114</cp:revision>
  <dcterms:created xsi:type="dcterms:W3CDTF">2010-12-22T11:26:44Z</dcterms:created>
  <dcterms:modified xsi:type="dcterms:W3CDTF">2010-12-27T09:51:01Z</dcterms:modified>
</cp:coreProperties>
</file>