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74" r:id="rId3"/>
    <p:sldId id="308" r:id="rId4"/>
    <p:sldId id="309" r:id="rId5"/>
    <p:sldId id="269" r:id="rId6"/>
    <p:sldId id="330" r:id="rId7"/>
    <p:sldId id="310" r:id="rId8"/>
    <p:sldId id="303" r:id="rId9"/>
    <p:sldId id="313" r:id="rId10"/>
    <p:sldId id="316" r:id="rId11"/>
    <p:sldId id="331" r:id="rId12"/>
    <p:sldId id="317" r:id="rId13"/>
    <p:sldId id="322" r:id="rId14"/>
    <p:sldId id="318" r:id="rId15"/>
    <p:sldId id="319" r:id="rId16"/>
    <p:sldId id="320" r:id="rId17"/>
    <p:sldId id="332" r:id="rId18"/>
    <p:sldId id="333" r:id="rId19"/>
    <p:sldId id="334" r:id="rId20"/>
    <p:sldId id="338" r:id="rId21"/>
    <p:sldId id="335" r:id="rId22"/>
    <p:sldId id="339" r:id="rId23"/>
    <p:sldId id="326" r:id="rId24"/>
    <p:sldId id="321" r:id="rId25"/>
    <p:sldId id="327" r:id="rId26"/>
    <p:sldId id="323" r:id="rId27"/>
    <p:sldId id="324" r:id="rId28"/>
    <p:sldId id="336" r:id="rId29"/>
    <p:sldId id="337" r:id="rId30"/>
    <p:sldId id="325" r:id="rId31"/>
    <p:sldId id="32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79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438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مستطيل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مستطيل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مستطيل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2352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مستطيل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مستطيل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مستطيل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5547359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شكل بيضاوي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dirty="0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021065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مستطيل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9853647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7155" y="1946485"/>
            <a:ext cx="9308726" cy="1683819"/>
          </a:xfrm>
        </p:spPr>
        <p:txBody>
          <a:bodyPr>
            <a:noAutofit/>
          </a:bodyPr>
          <a:lstStyle/>
          <a:p>
            <a:pPr algn="ctr" rtl="0"/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Graduation Project 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 Works for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Al-Marj Neighborhood</a:t>
            </a:r>
            <a:endParaRPr lang="ar-SA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2638" y="3782510"/>
            <a:ext cx="5044260" cy="1673014"/>
          </a:xfrm>
        </p:spPr>
        <p:txBody>
          <a:bodyPr>
            <a:normAutofit/>
          </a:bodyPr>
          <a:lstStyle/>
          <a:p>
            <a:pPr rtl="0"/>
            <a:r>
              <a:rPr lang="en-US" sz="2000" b="1" dirty="0" smtClean="0">
                <a:latin typeface="Comic Sans MS" panose="030F0702030302020204" pitchFamily="66" charset="0"/>
              </a:rPr>
              <a:t>                      By :-          </a:t>
            </a:r>
          </a:p>
          <a:p>
            <a:pPr rtl="0"/>
            <a:r>
              <a:rPr lang="en-US" sz="2000" b="1" dirty="0" smtClean="0">
                <a:latin typeface="Comic Sans MS" panose="030F0702030302020204" pitchFamily="66" charset="0"/>
              </a:rPr>
              <a:t>             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Ateid</a:t>
            </a:r>
            <a:r>
              <a:rPr lang="en-US" sz="2000" b="1" dirty="0" smtClean="0">
                <a:latin typeface="Comic Sans MS" panose="030F0702030302020204" pitchFamily="66" charset="0"/>
              </a:rPr>
              <a:t>    A. 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Afaneh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</a:p>
          <a:p>
            <a:pPr rtl="0"/>
            <a:r>
              <a:rPr lang="en-US" sz="2000" b="1" dirty="0" smtClean="0">
                <a:latin typeface="Comic Sans MS" panose="030F0702030302020204" pitchFamily="66" charset="0"/>
              </a:rPr>
              <a:t>             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Qassam</a:t>
            </a:r>
            <a:r>
              <a:rPr lang="en-US" sz="2000" b="1" dirty="0" smtClean="0">
                <a:latin typeface="Comic Sans MS" panose="030F0702030302020204" pitchFamily="66" charset="0"/>
              </a:rPr>
              <a:t> 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latin typeface="Comic Sans MS" panose="030F0702030302020204" pitchFamily="66" charset="0"/>
              </a:rPr>
              <a:t>.  </a:t>
            </a:r>
            <a:r>
              <a:rPr lang="en-US" sz="2000" dirty="0" err="1" smtClean="0">
                <a:latin typeface="Comic Sans MS" panose="030F0702030302020204" pitchFamily="66" charset="0"/>
              </a:rPr>
              <a:t>Mara’bi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rtl="0"/>
            <a:r>
              <a:rPr lang="en-US" sz="2000" b="1" dirty="0" smtClean="0">
                <a:latin typeface="Comic Sans MS" panose="030F0702030302020204" pitchFamily="66" charset="0"/>
              </a:rPr>
              <a:t>       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Issam</a:t>
            </a:r>
            <a:r>
              <a:rPr lang="en-US" sz="2000" b="1" dirty="0" smtClean="0">
                <a:latin typeface="Comic Sans MS" panose="030F0702030302020204" pitchFamily="66" charset="0"/>
              </a:rPr>
              <a:t>    </a:t>
            </a:r>
            <a:r>
              <a:rPr lang="en-US" sz="2000" dirty="0" smtClean="0">
                <a:latin typeface="Comic Sans MS" panose="030F0702030302020204" pitchFamily="66" charset="0"/>
              </a:rPr>
              <a:t>K</a:t>
            </a:r>
            <a:r>
              <a:rPr lang="en-US" sz="2000" b="1" dirty="0" smtClean="0">
                <a:latin typeface="Comic Sans MS" panose="030F0702030302020204" pitchFamily="66" charset="0"/>
              </a:rPr>
              <a:t>.  </a:t>
            </a:r>
            <a:r>
              <a:rPr lang="en-US" sz="2000" dirty="0" err="1" smtClean="0">
                <a:latin typeface="Comic Sans MS" panose="030F0702030302020204" pitchFamily="66" charset="0"/>
              </a:rPr>
              <a:t>Arabas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l" rtl="0"/>
            <a:endParaRPr lang="en-US" sz="2000" b="1" dirty="0"/>
          </a:p>
          <a:p>
            <a:pPr algn="l" rtl="0"/>
            <a:endParaRPr lang="ar-SA" sz="2000" b="1" dirty="0"/>
          </a:p>
        </p:txBody>
      </p:sp>
      <p:pic>
        <p:nvPicPr>
          <p:cNvPr id="4" name="صورة 9" descr="http://www.tanwer.org/tanwer/files/Najah%20Logo%20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592" y="209330"/>
            <a:ext cx="1292352" cy="12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143865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An-</a:t>
            </a:r>
            <a:r>
              <a:rPr lang="en-GB" b="1" dirty="0" err="1"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Najah</a:t>
            </a:r>
            <a:r>
              <a:rPr lang="en-GB" b="1" dirty="0"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 National University</a:t>
            </a:r>
            <a:endParaRPr lang="it-IT" sz="1050" dirty="0">
              <a:latin typeface="Comic Sans MS" panose="030F0702030302020204" pitchFamily="66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Faculty of </a:t>
            </a:r>
            <a:r>
              <a:rPr lang="en-GB" b="1" dirty="0" smtClean="0"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Engineering</a:t>
            </a:r>
            <a:r>
              <a:rPr lang="en-GB" sz="2400" b="1" dirty="0" smtClean="0"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en-GB" sz="2400" b="1" dirty="0" smtClean="0">
                <a:latin typeface="Comic Sans MS" panose="030F0702030302020204" pitchFamily="66" charset="0"/>
                <a:cs typeface="Arial" pitchFamily="34" charset="0"/>
              </a:rPr>
            </a:br>
            <a:r>
              <a:rPr lang="en-GB" sz="2400" b="1" dirty="0" smtClean="0">
                <a:latin typeface="Comic Sans MS" panose="030F0702030302020204" pitchFamily="66" charset="0"/>
                <a:cs typeface="Arial" pitchFamily="34" charset="0"/>
              </a:rPr>
              <a:t>C</a:t>
            </a:r>
            <a:r>
              <a:rPr lang="en-GB" b="1" dirty="0" smtClean="0">
                <a:latin typeface="Comic Sans MS" panose="030F0702030302020204" pitchFamily="66" charset="0"/>
                <a:cs typeface="Arial" pitchFamily="34" charset="0"/>
              </a:rPr>
              <a:t>ivil Engineering Department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4768" y="5756626"/>
            <a:ext cx="5145205" cy="646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Supervisor : Dr.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Abdel-Fattah Al-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Mallah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701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08" y="-1"/>
            <a:ext cx="9956800" cy="6386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Methodology</a:t>
            </a:r>
            <a:endParaRPr lang="en-GB" sz="4000" dirty="0"/>
          </a:p>
        </p:txBody>
      </p:sp>
      <p:pic>
        <p:nvPicPr>
          <p:cNvPr id="4" name="Content Placeholder 3" descr="C:\Users\nooreldeen\Desktop\GP\Untitled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5086" y="914400"/>
            <a:ext cx="5527342" cy="584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5952" y="-218364"/>
            <a:ext cx="9956800" cy="10781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Design -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Hazen William 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عنصر نائب للمحتوى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599" y="1050878"/>
            <a:ext cx="10213075" cy="5423075"/>
          </a:xfrm>
          <a:blipFill rotWithShape="1">
            <a:blip r:embed="rId2"/>
            <a:stretch>
              <a:fillRect l="-1194" b="-1910"/>
            </a:stretch>
          </a:blipFill>
        </p:spPr>
        <p:txBody>
          <a:bodyPr/>
          <a:lstStyle/>
          <a:p>
            <a:pPr>
              <a:buNone/>
            </a:pPr>
            <a:endParaRPr lang="ar-SA" dirty="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96" y="0"/>
            <a:ext cx="9956800" cy="8190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Shapefiles in WaterCAD</a:t>
            </a:r>
            <a:endParaRPr lang="en-GB" sz="4000" dirty="0"/>
          </a:p>
        </p:txBody>
      </p:sp>
      <p:pic>
        <p:nvPicPr>
          <p:cNvPr id="7" name="Picture 29" descr="قلقيلية والخارطة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0688" y="1146410"/>
            <a:ext cx="9362363" cy="5711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8" y="-27296"/>
            <a:ext cx="9956800" cy="829767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Elevation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nd Demand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Total demand = 175/1000 * 5350 = 936.25 m</a:t>
            </a:r>
            <a:r>
              <a:rPr lang="en-US" sz="28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2800" dirty="0" smtClean="0">
                <a:latin typeface="Comic Sans MS" panose="030F0702030302020204" pitchFamily="66" charset="0"/>
              </a:rPr>
              <a:t>/d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l" rtl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Elevation of the reservoir = 123 + 20 = 143 m.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l" rtl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  <a:p>
            <a:pPr algn="l">
              <a:buNone/>
            </a:pPr>
            <a:endParaRPr lang="en-US" dirty="0" smtClean="0"/>
          </a:p>
        </p:txBody>
      </p:sp>
      <p:pic>
        <p:nvPicPr>
          <p:cNvPr id="7" name="صورة 6" descr="C:\Users\Centrino Lqptop\Desktop\بدون عنوان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3141" y="3562066"/>
            <a:ext cx="7601803" cy="173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07" y="-95534"/>
            <a:ext cx="9956800" cy="8431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Nodes &amp; Thiessen Polygons</a:t>
            </a:r>
            <a:endParaRPr lang="en-GB" sz="4000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60310" y="900752"/>
            <a:ext cx="8570794" cy="5773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3" y="-191069"/>
            <a:ext cx="9956800" cy="902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Pipes In The WDN</a:t>
            </a:r>
            <a:endParaRPr lang="en-GB" sz="4400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33516" y="859809"/>
            <a:ext cx="7547212" cy="5841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04" y="-150125"/>
            <a:ext cx="9956800" cy="87877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Running The Model</a:t>
            </a:r>
            <a:endParaRPr lang="en-GB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60" y="1078173"/>
            <a:ext cx="8245785" cy="5372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5952" y="0"/>
            <a:ext cx="9956800" cy="8444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Checking the PEAK case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0060" y="759653"/>
            <a:ext cx="11694436" cy="609834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>
                <a:latin typeface="Comic Sans MS" pitchFamily="66" charset="0"/>
              </a:rPr>
              <a:t>Assume peak daily factor = 2         Total demand = 950 *2 </a:t>
            </a:r>
          </a:p>
          <a:p>
            <a:pPr algn="ctr" rtl="0">
              <a:buNone/>
            </a:pPr>
            <a:r>
              <a:rPr lang="en-US" sz="2800" dirty="0" smtClean="0">
                <a:latin typeface="Comic Sans MS" pitchFamily="66" charset="0"/>
              </a:rPr>
              <a:t>    			                                      = 1900 </a:t>
            </a:r>
            <a:r>
              <a:rPr lang="en-GB" sz="2800" dirty="0" smtClean="0">
                <a:latin typeface="Comic Sans MS" pitchFamily="66" charset="0"/>
              </a:rPr>
              <a:t>m</a:t>
            </a:r>
            <a:r>
              <a:rPr lang="en-GB" sz="2800" baseline="30000" dirty="0" smtClean="0">
                <a:latin typeface="Comic Sans MS" pitchFamily="66" charset="0"/>
              </a:rPr>
              <a:t>3</a:t>
            </a:r>
            <a:r>
              <a:rPr lang="en-GB" sz="2800" dirty="0" smtClean="0">
                <a:latin typeface="Comic Sans MS" pitchFamily="66" charset="0"/>
              </a:rPr>
              <a:t>/d</a:t>
            </a:r>
          </a:p>
          <a:p>
            <a:pPr algn="l">
              <a:buNone/>
            </a:pPr>
            <a:endParaRPr lang="en-US" sz="2800" dirty="0" smtClean="0"/>
          </a:p>
        </p:txBody>
      </p:sp>
      <p:sp>
        <p:nvSpPr>
          <p:cNvPr id="4" name="سهم إلى اليمين 3"/>
          <p:cNvSpPr/>
          <p:nvPr/>
        </p:nvSpPr>
        <p:spPr>
          <a:xfrm>
            <a:off x="5242445" y="1328268"/>
            <a:ext cx="678978" cy="36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7606" y="2920621"/>
            <a:ext cx="7970293" cy="1473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6895" y="95534"/>
            <a:ext cx="9956800" cy="7352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Checking the PEAK case</a:t>
            </a:r>
            <a:endParaRPr lang="ar-SA" sz="4000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>
                <a:latin typeface="Comic Sans MS" pitchFamily="66" charset="0"/>
              </a:rPr>
              <a:t>Pressure  &lt;  20 mH</a:t>
            </a:r>
            <a:r>
              <a:rPr lang="en-US" sz="2000" dirty="0" smtClean="0">
                <a:latin typeface="Comic Sans MS" pitchFamily="66" charset="0"/>
              </a:rPr>
              <a:t>2</a:t>
            </a:r>
            <a:r>
              <a:rPr lang="en-US" sz="3600" dirty="0" smtClean="0">
                <a:latin typeface="Comic Sans MS" pitchFamily="66" charset="0"/>
              </a:rPr>
              <a:t>O</a:t>
            </a:r>
            <a:endParaRPr lang="ar-SA" sz="3600" dirty="0">
              <a:latin typeface="Comic Sans MS" pitchFamily="66" charset="0"/>
            </a:endParaRPr>
          </a:p>
        </p:txBody>
      </p:sp>
      <p:pic>
        <p:nvPicPr>
          <p:cNvPr id="6" name="عنصر نائب للمحتوى 3" descr="centrifugal-pump-single-stage-26150-2900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135" y="740391"/>
            <a:ext cx="6050017" cy="487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6770" y="-272956"/>
            <a:ext cx="9956800" cy="9826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Pump Definition </a:t>
            </a:r>
            <a:endParaRPr lang="ar-SA" sz="3600" dirty="0"/>
          </a:p>
        </p:txBody>
      </p:sp>
      <p:pic>
        <p:nvPicPr>
          <p:cNvPr id="2050" name="Picture 2" descr="C:\Users\Centrino Lqptop\Desktop\11358874_721642011277730_182786708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545" y="999413"/>
            <a:ext cx="7515580" cy="54338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16" y="344384"/>
            <a:ext cx="10018713" cy="105690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Outline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8640" y="1742394"/>
            <a:ext cx="8506005" cy="427839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 Introduction</a:t>
            </a:r>
          </a:p>
          <a:p>
            <a:pPr algn="l" rtl="0"/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 Problem Description</a:t>
            </a:r>
          </a:p>
          <a:p>
            <a:pPr algn="l" rtl="0"/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Study area</a:t>
            </a:r>
          </a:p>
          <a:p>
            <a:pPr algn="l" rtl="0"/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 Objective</a:t>
            </a:r>
          </a:p>
          <a:p>
            <a:pPr algn="l" rtl="0"/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 Methodology</a:t>
            </a:r>
          </a:p>
          <a:p>
            <a:pPr algn="l" rtl="0"/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Design</a:t>
            </a:r>
            <a:endParaRPr lang="en-US" sz="32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/>
            <a:r>
              <a:rPr lang="en-US" sz="3200" dirty="0" smtClean="0">
                <a:latin typeface="Comic Sans MS" panose="030F0702030302020204" pitchFamily="66" charset="0"/>
                <a:cs typeface="Arial" pitchFamily="34" charset="0"/>
              </a:rPr>
              <a:t>Results</a:t>
            </a:r>
            <a:endParaRPr lang="en-US" sz="32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/>
            <a:r>
              <a:rPr lang="en-US" sz="320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3200" smtClean="0">
                <a:latin typeface="Comic Sans MS" panose="030F0702030302020204" pitchFamily="66" charset="0"/>
                <a:cs typeface="Arial" pitchFamily="34" charset="0"/>
              </a:rPr>
              <a:t>BOQ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296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2304" y="-191068"/>
            <a:ext cx="9956800" cy="9689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Pump Data</a:t>
            </a:r>
            <a:endParaRPr lang="ar-SA" sz="4000" dirty="0"/>
          </a:p>
        </p:txBody>
      </p:sp>
      <p:pic>
        <p:nvPicPr>
          <p:cNvPr id="4" name="صورة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51128" y="2403397"/>
            <a:ext cx="8761863" cy="1445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-68239"/>
            <a:ext cx="9956800" cy="8325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Checking the PEAK case</a:t>
            </a:r>
            <a:endParaRPr lang="ar-SA" sz="3600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7540" y="1182604"/>
            <a:ext cx="6675923" cy="509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4401" y="-136478"/>
            <a:ext cx="9956800" cy="83251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Constraints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6603" y="996287"/>
            <a:ext cx="10279797" cy="5677467"/>
          </a:xfrm>
        </p:spPr>
        <p:txBody>
          <a:bodyPr>
            <a:noAutofit/>
          </a:bodyPr>
          <a:lstStyle/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u="sng" dirty="0" smtClean="0">
                <a:latin typeface="Comic Sans MS" pitchFamily="66" charset="0"/>
              </a:rPr>
              <a:t>Velocity</a:t>
            </a:r>
            <a:r>
              <a:rPr lang="en-US" sz="2800" dirty="0" smtClean="0">
                <a:latin typeface="Comic Sans MS" pitchFamily="66" charset="0"/>
              </a:rPr>
              <a:t> : acceptable limits                 ( 0.3 – 3 ) m/s</a:t>
            </a: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u="sng" dirty="0" smtClean="0">
                <a:latin typeface="Comic Sans MS" pitchFamily="66" charset="0"/>
              </a:rPr>
              <a:t>Pressure</a:t>
            </a:r>
            <a:r>
              <a:rPr lang="en-US" sz="2800" dirty="0" smtClean="0">
                <a:latin typeface="Comic Sans MS" pitchFamily="66" charset="0"/>
              </a:rPr>
              <a:t> : acceptable limits                ( 20 – 80 ) mH</a:t>
            </a:r>
            <a:r>
              <a:rPr lang="en-US" sz="18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O</a:t>
            </a: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u="sng" dirty="0" smtClean="0">
                <a:latin typeface="Comic Sans MS" pitchFamily="66" charset="0"/>
              </a:rPr>
              <a:t>Material</a:t>
            </a:r>
            <a:r>
              <a:rPr lang="en-US" sz="2800" dirty="0" smtClean="0">
                <a:latin typeface="Comic Sans MS" pitchFamily="66" charset="0"/>
              </a:rPr>
              <a:t> : HDPE</a:t>
            </a: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u="sng" dirty="0" smtClean="0">
                <a:latin typeface="Comic Sans MS" pitchFamily="66" charset="0"/>
              </a:rPr>
              <a:t>Pipes Diameters </a:t>
            </a:r>
            <a:r>
              <a:rPr lang="en-US" sz="2800" dirty="0" smtClean="0">
                <a:latin typeface="Comic Sans MS" pitchFamily="66" charset="0"/>
              </a:rPr>
              <a:t>: ( 0.5, 0.75, 1, 1.25, 1.5, 2, 2.5, 3, 4, 6, 8 and 10 )inches</a:t>
            </a:r>
            <a:endParaRPr lang="ar-SA" sz="2800" dirty="0">
              <a:latin typeface="Comic Sans MS" pitchFamily="66" charset="0"/>
            </a:endParaRPr>
          </a:p>
        </p:txBody>
      </p:sp>
      <p:sp>
        <p:nvSpPr>
          <p:cNvPr id="4" name="سهم إلى اليمين 3"/>
          <p:cNvSpPr/>
          <p:nvPr/>
        </p:nvSpPr>
        <p:spPr>
          <a:xfrm>
            <a:off x="5730347" y="1587577"/>
            <a:ext cx="678978" cy="36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إلى اليمين 4"/>
          <p:cNvSpPr/>
          <p:nvPr/>
        </p:nvSpPr>
        <p:spPr>
          <a:xfrm>
            <a:off x="5740585" y="2608827"/>
            <a:ext cx="678978" cy="36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Centrino Lqptop\Desktop\p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496" y="655093"/>
            <a:ext cx="6141492" cy="620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252" y="-203032"/>
            <a:ext cx="11218458" cy="9263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Steady-state</a:t>
            </a:r>
            <a:endParaRPr lang="ar-SA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24" y="-122830"/>
            <a:ext cx="9956800" cy="7228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Steady-state</a:t>
            </a:r>
            <a:endParaRPr lang="en-GB" sz="4000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"/>
          </p:nvPr>
        </p:nvSpPr>
        <p:spPr>
          <a:xfrm>
            <a:off x="259307" y="682388"/>
            <a:ext cx="10590663" cy="5791564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Min pressure value is 28 mH2O</a:t>
            </a:r>
          </a:p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Max pressure value is 65 mH2O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8" name="صورة 7" descr="C:\Users\Centrino Lqptop\Desktop\11329563_10153956129399129_642260279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094" y="1804064"/>
            <a:ext cx="8171883" cy="481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 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Steady-state</a:t>
            </a:r>
            <a:endParaRPr lang="ar-SA" dirty="0"/>
          </a:p>
        </p:txBody>
      </p:sp>
      <p:pic>
        <p:nvPicPr>
          <p:cNvPr id="4" name="عنصر نائب للمحتوى 3" descr="C:\Users\Centrino Lqptop\Desktop\velo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891" y="600503"/>
            <a:ext cx="8911988" cy="608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2304" y="-136477"/>
            <a:ext cx="9956800" cy="78988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Steady-state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3081" y="900753"/>
            <a:ext cx="10440537" cy="5573200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Min velocity value is 0.22 </a:t>
            </a:r>
            <a:r>
              <a:rPr lang="en-GB" sz="2800" dirty="0" smtClean="0">
                <a:latin typeface="Comic Sans MS" panose="030F0702030302020204" pitchFamily="66" charset="0"/>
              </a:rPr>
              <a:t>m</a:t>
            </a:r>
            <a:r>
              <a:rPr lang="ar-SA" sz="2800" dirty="0" smtClean="0">
                <a:latin typeface="Comic Sans MS" panose="030F0702030302020204" pitchFamily="66" charset="0"/>
              </a:rPr>
              <a:t>/</a:t>
            </a:r>
            <a:r>
              <a:rPr lang="en-GB" sz="2800" dirty="0" smtClean="0">
                <a:latin typeface="Comic Sans MS" panose="030F0702030302020204" pitchFamily="66" charset="0"/>
              </a:rPr>
              <a:t>s</a:t>
            </a:r>
            <a:endParaRPr lang="en-US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Max velocity value is 1.63 </a:t>
            </a:r>
            <a:r>
              <a:rPr lang="en-GB" sz="2800" dirty="0" smtClean="0">
                <a:latin typeface="Comic Sans MS" panose="030F0702030302020204" pitchFamily="66" charset="0"/>
              </a:rPr>
              <a:t>m</a:t>
            </a:r>
            <a:r>
              <a:rPr lang="ar-SA" sz="2800" dirty="0" smtClean="0">
                <a:latin typeface="Comic Sans MS" panose="030F0702030302020204" pitchFamily="66" charset="0"/>
              </a:rPr>
              <a:t>/</a:t>
            </a:r>
            <a:r>
              <a:rPr lang="en-GB" sz="2800" dirty="0" smtClean="0">
                <a:latin typeface="Comic Sans MS" panose="030F0702030302020204" pitchFamily="66" charset="0"/>
              </a:rPr>
              <a:t>s</a:t>
            </a:r>
            <a:endParaRPr lang="en-US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endParaRPr lang="ar-SA" dirty="0"/>
          </a:p>
        </p:txBody>
      </p:sp>
      <p:pic>
        <p:nvPicPr>
          <p:cNvPr id="4" name="صورة 3" descr="C:\Users\Centrino Lqptop\Desktop\11349899_10153956197569129_1456674415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380" y="2006221"/>
            <a:ext cx="8218498" cy="449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Centrino Lqptop\Desktop\1624669_10153956127174129_1073523464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843" y="2279175"/>
            <a:ext cx="7806521" cy="442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2304" y="0"/>
            <a:ext cx="9956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 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Steady-state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45662" y="791570"/>
            <a:ext cx="10590661" cy="5813946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The total length of the pipe equals 6827 m.</a:t>
            </a:r>
          </a:p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The largest percent of pipe diameter is 3 inches</a:t>
            </a:r>
          </a:p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Use HDPE pipes.</a:t>
            </a:r>
          </a:p>
          <a:p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8656" y="0"/>
            <a:ext cx="9956800" cy="69435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Peak</a:t>
            </a:r>
            <a:endParaRPr lang="ar-SA" sz="4000" dirty="0"/>
          </a:p>
        </p:txBody>
      </p:sp>
      <p:pic>
        <p:nvPicPr>
          <p:cNvPr id="4" name="عنصر نائب للمحتوى 3" descr="C:\Users\Centrino Lqptop\Desktop\P S peak\PAP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9678" y="696036"/>
            <a:ext cx="5281683" cy="60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2304" y="0"/>
            <a:ext cx="9956800" cy="6823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Peak</a:t>
            </a:r>
            <a:endParaRPr lang="ar-SA" sz="4000" dirty="0"/>
          </a:p>
        </p:txBody>
      </p:sp>
      <p:pic>
        <p:nvPicPr>
          <p:cNvPr id="4" name="عنصر نائب للمحتوى 3" descr="https://fbcdn-sphotos-h-a.akamaihd.net/hphotos-ak-xta1/v/t34.0-12/11276185_720899528018645_313388196_n.jpg?oh=5f81521ca5d99ded680344997db3bdaf&amp;oe=556E31BA&amp;__gda__=1433256485_e0bc0902adb6b9c6ede3fae511f0261c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980281"/>
            <a:ext cx="7911579" cy="563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14422" y="140732"/>
            <a:ext cx="4346370" cy="6293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3666" y="748146"/>
            <a:ext cx="10018713" cy="5474524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The issue of water is considered to be the basic element needed to assure the actual independence in socio-economical development.</a:t>
            </a:r>
          </a:p>
          <a:p>
            <a:pPr algn="l" rtl="0">
              <a:buNone/>
            </a:pP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The main two recourses of water are surface water and ground water.</a:t>
            </a:r>
          </a:p>
          <a:p>
            <a:pPr algn="l" rtl="0">
              <a:buNone/>
            </a:pP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As other cities in Palestine,  Qalqilya depends on renewable ground water as a primary water supply for different needs.</a:t>
            </a:r>
          </a:p>
          <a:p>
            <a:pPr algn="l" rtl="0"/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An applicable and practical WDN will be a primary requirement to meet this needs.</a:t>
            </a:r>
            <a:endParaRPr lang="ar-SA" sz="2800" dirty="0" smtClean="0">
              <a:latin typeface="Comic Sans MS" pitchFamily="66" charset="0"/>
              <a:cs typeface="Arial" pitchFamily="34" charset="0"/>
            </a:endParaRPr>
          </a:p>
          <a:p>
            <a:pPr algn="l"/>
            <a:endParaRPr lang="ar-SA" sz="28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249" y="218364"/>
            <a:ext cx="9956800" cy="8052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Recommendations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4842" y="1637732"/>
            <a:ext cx="10454185" cy="504967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Periodic test for the water quality.</a:t>
            </a:r>
          </a:p>
          <a:p>
            <a:pPr algn="l" rtl="0">
              <a:buNone/>
            </a:pPr>
            <a:endParaRPr lang="en-GB" sz="2800" dirty="0" smtClean="0">
              <a:latin typeface="Comic Sans MS" pitchFamily="66" charset="0"/>
            </a:endParaRPr>
          </a:p>
          <a:p>
            <a:pPr algn="l" rtl="0"/>
            <a:r>
              <a:rPr lang="en-GB" sz="2800" dirty="0" smtClean="0">
                <a:latin typeface="Comic Sans MS" pitchFamily="66" charset="0"/>
              </a:rPr>
              <a:t>Putting an operation and maintenance plan for this WDN by the municipality.</a:t>
            </a:r>
          </a:p>
          <a:p>
            <a:pPr algn="l" rtl="0"/>
            <a:endParaRPr lang="en-GB" sz="2800" dirty="0" smtClean="0">
              <a:latin typeface="Comic Sans MS" pitchFamily="66" charset="0"/>
            </a:endParaRPr>
          </a:p>
          <a:p>
            <a:pPr algn="l" rtl="0"/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  <a:cs typeface="Arial" pitchFamily="34" charset="0"/>
              </a:rPr>
              <a:t>This area suffers from sewage problems, so waste water network must be designed.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ذات 5 نقاط 3"/>
          <p:cNvSpPr/>
          <p:nvPr/>
        </p:nvSpPr>
        <p:spPr>
          <a:xfrm>
            <a:off x="1173708" y="136479"/>
            <a:ext cx="9689911" cy="6455390"/>
          </a:xfrm>
          <a:prstGeom prst="star5">
            <a:avLst>
              <a:gd name="adj" fmla="val 27385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769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21056952">
            <a:off x="1244846" y="1708662"/>
            <a:ext cx="9547630" cy="4309189"/>
          </a:xfrm>
        </p:spPr>
        <p:txBody>
          <a:bodyPr>
            <a:noAutofit/>
          </a:bodyPr>
          <a:lstStyle/>
          <a:p>
            <a:pPr algn="ctr" rtl="0"/>
            <a:r>
              <a:rPr lang="en-US" sz="3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/>
            </a:r>
            <a:br>
              <a:rPr lang="en-US" sz="3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</a:br>
            <a:r>
              <a:rPr lang="en-US" sz="154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Thank </a:t>
            </a:r>
            <a:br>
              <a:rPr lang="en-US" sz="154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</a:br>
            <a:r>
              <a:rPr lang="en-US" sz="154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You</a:t>
            </a:r>
            <a:endParaRPr lang="ar-SA" sz="154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8364" y="1"/>
            <a:ext cx="11395881" cy="73626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Qalqilya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7546" y="641446"/>
            <a:ext cx="10440539" cy="6216554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According to PCBS, It has a population of 50,586 (2015)</a:t>
            </a:r>
          </a:p>
          <a:p>
            <a:pPr algn="l" rtl="0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It is located above the western basin</a:t>
            </a:r>
            <a:r>
              <a:rPr lang="ar-SA" sz="2800" dirty="0" smtClean="0">
                <a:latin typeface="Comic Sans MS" panose="030F0702030302020204" pitchFamily="66" charset="0"/>
                <a:cs typeface="Arial" pitchFamily="34" charset="0"/>
              </a:rPr>
              <a:t>  .</a:t>
            </a:r>
          </a:p>
          <a:p>
            <a:pPr algn="l"/>
            <a:endParaRPr lang="en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endParaRPr lang="ar-S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عنصر نائب للمحتوى 3" descr="عرض تقديمي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322" y="1610436"/>
            <a:ext cx="6796585" cy="5036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92" y="0"/>
            <a:ext cx="10018713" cy="7805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Problem description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1892" y="1187533"/>
            <a:ext cx="10256116" cy="5343897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The problem begins by Oslo Accord which leads to reduce the area of Palestine. </a:t>
            </a:r>
          </a:p>
          <a:p>
            <a:pPr algn="l" rtl="0">
              <a:buNone/>
            </a:pPr>
            <a:endParaRPr lang="en-US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This allowed to divide the land into A,B and C zones. </a:t>
            </a:r>
          </a:p>
          <a:p>
            <a:pPr algn="l" rtl="0">
              <a:buNone/>
            </a:pPr>
            <a:endParaRPr lang="ar-SA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Due to scarcity of municipal building areas, people changed their trend of expansion to agriculture lands which is in C zone.</a:t>
            </a:r>
          </a:p>
          <a:p>
            <a:pPr algn="l" rtl="0"/>
            <a:endParaRPr lang="en-US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Al-Marj neighborhood in Qalqilya is an example of this</a:t>
            </a:r>
            <a:r>
              <a:rPr lang="ar-SA" sz="28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situation.</a:t>
            </a:r>
            <a:r>
              <a:rPr lang="ar-SA" sz="2800" dirty="0" smtClean="0"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ar-SA" sz="2800" dirty="0" smtClean="0">
                <a:latin typeface="Comic Sans MS" panose="030F0702030302020204" pitchFamily="66" charset="0"/>
                <a:cs typeface="Arial" pitchFamily="34" charset="0"/>
              </a:rPr>
            </a:br>
            <a:endParaRPr lang="ar-SA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/>
            <a:endParaRPr lang="en" sz="2800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609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8657" y="0"/>
            <a:ext cx="9956800" cy="60050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 Restricts (2006) </a:t>
            </a:r>
            <a:endParaRPr lang="ar-SA" dirty="0"/>
          </a:p>
        </p:txBody>
      </p:sp>
      <p:pic>
        <p:nvPicPr>
          <p:cNvPr id="4" name="عنصر نائب للمحتوى 3" descr="C:\Users\Centrino Lqptop\Desktop\OCHA_The_West_Bank_Barrier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2863" y="736600"/>
            <a:ext cx="5039316" cy="5950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967" y="1"/>
            <a:ext cx="10604312" cy="79157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Study Area 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Location-Area-population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0127" y="1187356"/>
            <a:ext cx="10890914" cy="567064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The area about 0.62 </a:t>
            </a:r>
            <a:r>
              <a:rPr lang="en-US" sz="2800" b="1" dirty="0" smtClean="0">
                <a:latin typeface="Comic Sans MS" panose="030F0702030302020204" pitchFamily="66" charset="0"/>
              </a:rPr>
              <a:t>Km</a:t>
            </a:r>
            <a:r>
              <a:rPr lang="en-US" sz="2800" b="1" baseline="30000" dirty="0" smtClean="0">
                <a:latin typeface="Comic Sans MS" panose="030F0702030302020204" pitchFamily="66" charset="0"/>
              </a:rPr>
              <a:t>2</a:t>
            </a:r>
            <a:r>
              <a:rPr lang="en-US" sz="2800" baseline="300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in C zone.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It has population of 500 inhabitance is rapidly increasing.</a:t>
            </a:r>
          </a:p>
          <a:p>
            <a:pPr marL="0" indent="0" algn="l" rtl="0">
              <a:buNone/>
            </a:pPr>
            <a:endParaRPr lang="en-US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>
              <a:buNone/>
            </a:pPr>
            <a:r>
              <a:rPr lang="en-GB" sz="2800" dirty="0" smtClean="0"/>
              <a:t>  </a:t>
            </a:r>
            <a:r>
              <a:rPr lang="en-GB" sz="2800" dirty="0">
                <a:latin typeface="Comic Sans MS" panose="030F0702030302020204" pitchFamily="66" charset="0"/>
              </a:rPr>
              <a:t>50586  	        7.3  Km</a:t>
            </a:r>
            <a:r>
              <a:rPr lang="en-GB" sz="2800" baseline="30000" dirty="0">
                <a:latin typeface="Comic Sans MS" panose="030F0702030302020204" pitchFamily="66" charset="0"/>
              </a:rPr>
              <a:t>2</a:t>
            </a:r>
            <a:endParaRPr lang="en-US" sz="2800" dirty="0">
              <a:latin typeface="Comic Sans MS" panose="030F0702030302020204" pitchFamily="66" charset="0"/>
            </a:endParaRPr>
          </a:p>
          <a:p>
            <a:pPr algn="l" rtl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    X    </a:t>
            </a:r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       0.62 </a:t>
            </a:r>
            <a:r>
              <a:rPr lang="en-GB" sz="2800" dirty="0">
                <a:latin typeface="Comic Sans MS" panose="030F0702030302020204" pitchFamily="66" charset="0"/>
              </a:rPr>
              <a:t>Km</a:t>
            </a:r>
            <a:r>
              <a:rPr lang="en-GB" sz="2800" baseline="30000" dirty="0">
                <a:latin typeface="Comic Sans MS" panose="030F0702030302020204" pitchFamily="66" charset="0"/>
              </a:rPr>
              <a:t>2</a:t>
            </a:r>
            <a:endParaRPr lang="en-US" sz="2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l" rtl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pPr algn="l" rtl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 X </a:t>
            </a:r>
            <a:r>
              <a:rPr lang="en-GB" sz="2800" dirty="0">
                <a:latin typeface="Comic Sans MS" panose="030F0702030302020204" pitchFamily="66" charset="0"/>
              </a:rPr>
              <a:t>= 4300 </a:t>
            </a:r>
            <a:r>
              <a:rPr lang="en-GB" sz="2800" dirty="0" smtClean="0">
                <a:latin typeface="Comic Sans MS" panose="030F0702030302020204" pitchFamily="66" charset="0"/>
              </a:rPr>
              <a:t>inhabitants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l" rtl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P</a:t>
            </a:r>
            <a:r>
              <a:rPr lang="en-GB" sz="2800" baseline="-25000" dirty="0" smtClean="0">
                <a:latin typeface="Comic Sans MS" panose="030F0702030302020204" pitchFamily="66" charset="0"/>
              </a:rPr>
              <a:t>2045</a:t>
            </a:r>
            <a:r>
              <a:rPr lang="en-GB" sz="2800" dirty="0" smtClean="0">
                <a:latin typeface="Comic Sans MS" panose="030F0702030302020204" pitchFamily="66" charset="0"/>
              </a:rPr>
              <a:t> = 500 (1+ 2.5%)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30</a:t>
            </a:r>
            <a:r>
              <a:rPr lang="en-GB" sz="2800" dirty="0" smtClean="0">
                <a:latin typeface="Comic Sans MS" panose="030F0702030302020204" pitchFamily="66" charset="0"/>
              </a:rPr>
              <a:t>=1050 </a:t>
            </a:r>
          </a:p>
          <a:p>
            <a:pPr algn="l" rtl="0"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algn="l" rtl="0">
              <a:buNone/>
            </a:pP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 final estimation = 4300+1050 </a:t>
            </a:r>
          </a:p>
          <a:p>
            <a:pPr marL="0" indent="0" algn="l" rtl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		</a:t>
            </a:r>
            <a:r>
              <a:rPr lang="en-GB" sz="2800" dirty="0" smtClean="0">
                <a:latin typeface="Comic Sans MS" panose="030F0702030302020204" pitchFamily="66" charset="0"/>
              </a:rPr>
              <a:t>= 5350 inhabitants</a:t>
            </a:r>
            <a:endParaRPr lang="en-US" sz="2800" dirty="0">
              <a:latin typeface="Comic Sans MS" panose="030F0702030302020204" pitchFamily="66" charset="0"/>
            </a:endParaRPr>
          </a:p>
          <a:p>
            <a:pPr algn="l" rtl="0"/>
            <a:endParaRPr lang="ar-S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D:\الدراسة التشخيصية مخرج نهائي\2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246" y="2156347"/>
            <a:ext cx="5545778" cy="4544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231247" y="2256314"/>
            <a:ext cx="2475838" cy="2233489"/>
          </a:xfrm>
          <a:prstGeom prst="ellipse">
            <a:avLst/>
          </a:prstGeom>
          <a:noFill/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سهم إلى اليمين 4"/>
          <p:cNvSpPr/>
          <p:nvPr/>
        </p:nvSpPr>
        <p:spPr>
          <a:xfrm>
            <a:off x="1895326" y="2802227"/>
            <a:ext cx="678978" cy="36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إلى اليمين 8"/>
          <p:cNvSpPr/>
          <p:nvPr/>
        </p:nvSpPr>
        <p:spPr>
          <a:xfrm>
            <a:off x="1899306" y="3277739"/>
            <a:ext cx="678978" cy="36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565" y="0"/>
            <a:ext cx="10018713" cy="731453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Study Area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Water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3205" y="750626"/>
            <a:ext cx="10795380" cy="5967688"/>
          </a:xfrm>
        </p:spPr>
        <p:txBody>
          <a:bodyPr>
            <a:noAutofit/>
          </a:bodyPr>
          <a:lstStyle/>
          <a:p>
            <a:pPr lvl="1" algn="l" rtl="0">
              <a:buNone/>
            </a:pPr>
            <a:endParaRPr lang="en-US" sz="2800" dirty="0">
              <a:latin typeface="Comic Sans MS" pitchFamily="66" charset="0"/>
              <a:cs typeface="Arial" pitchFamily="34" charset="0"/>
            </a:endParaRPr>
          </a:p>
          <a:p>
            <a:pPr lvl="1" algn="l" rtl="0">
              <a:buNone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It is fed with water from Al-</a:t>
            </a:r>
            <a:r>
              <a:rPr lang="en-US" sz="2800" dirty="0" err="1" smtClean="0">
                <a:latin typeface="Comic Sans MS" pitchFamily="66" charset="0"/>
                <a:cs typeface="Arial" pitchFamily="34" charset="0"/>
              </a:rPr>
              <a:t>Montazah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Tank  through a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random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and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scattered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steel water network.</a:t>
            </a:r>
          </a:p>
          <a:p>
            <a:pPr lvl="1" algn="l">
              <a:buNone/>
            </a:pPr>
            <a:endParaRPr lang="en-US" sz="2800" dirty="0"/>
          </a:p>
        </p:txBody>
      </p:sp>
      <p:pic>
        <p:nvPicPr>
          <p:cNvPr id="8" name="صورة 7" descr="C:\Users\Centrino Lqptop\Desktop\11301371_1008556069156616_1552998519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7217" y="2640559"/>
            <a:ext cx="2905125" cy="39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C:\Users\Centrino Lqptop\Desktop\11039386_1570586593213872_1740525218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380820">
            <a:off x="5609370" y="4343685"/>
            <a:ext cx="222885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0" descr="F:\qazem\11081813_687932197982045_1822722516_n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6" y="2640559"/>
            <a:ext cx="2981324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96235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6895" y="0"/>
            <a:ext cx="9956800" cy="7608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Objective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95953" y="1231711"/>
            <a:ext cx="9956800" cy="4873752"/>
          </a:xfrm>
        </p:spPr>
        <p:txBody>
          <a:bodyPr>
            <a:noAutofit/>
          </a:bodyPr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itchFamily="66" charset="0"/>
              </a:rPr>
              <a:t>Find a practical solution which includes a design of WDN for Al-Marj area considering water needs for the next 30 years.</a:t>
            </a:r>
          </a:p>
          <a:p>
            <a:pPr algn="l" rtl="0">
              <a:buFont typeface="Courier New" panose="02070309020205020404" pitchFamily="49" charset="0"/>
              <a:buChar char="o"/>
            </a:pPr>
            <a:endParaRPr lang="en-US" sz="2800" dirty="0">
              <a:latin typeface="Comic Sans MS" pitchFamily="66" charset="0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itchFamily="66" charset="0"/>
              </a:rPr>
              <a:t>The work will use different </a:t>
            </a:r>
            <a:r>
              <a:rPr lang="en-US" sz="2800" dirty="0" err="1" smtClean="0">
                <a:latin typeface="Comic Sans MS" pitchFamily="66" charset="0"/>
              </a:rPr>
              <a:t>softwares</a:t>
            </a:r>
            <a:r>
              <a:rPr lang="en-US" sz="2800" dirty="0" smtClean="0">
                <a:latin typeface="Comic Sans MS" pitchFamily="66" charset="0"/>
              </a:rPr>
              <a:t> such as WaterCAD software.</a:t>
            </a:r>
          </a:p>
          <a:p>
            <a:pPr algn="l">
              <a:buNone/>
            </a:pPr>
            <a:endParaRPr lang="ar-SA" sz="2800" dirty="0" smtClean="0">
              <a:latin typeface="Comic Sans MS" pitchFamily="66" charset="0"/>
            </a:endParaRPr>
          </a:p>
          <a:p>
            <a:pPr algn="l">
              <a:buNone/>
            </a:pPr>
            <a:r>
              <a:rPr lang="en-US" sz="2800" dirty="0" smtClean="0">
                <a:latin typeface="Comic Sans MS" pitchFamily="66" charset="0"/>
              </a:rPr>
              <a:t> </a:t>
            </a:r>
            <a:endParaRPr lang="ar-SA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2313</TotalTime>
  <Words>526</Words>
  <Application>Microsoft Office PowerPoint</Application>
  <PresentationFormat>مخصص</PresentationFormat>
  <Paragraphs>107</Paragraphs>
  <Slides>31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مشربية</vt:lpstr>
      <vt:lpstr>Graduation Project  Water Works for Al-Marj Neighborhood</vt:lpstr>
      <vt:lpstr>Outline</vt:lpstr>
      <vt:lpstr>Introduction</vt:lpstr>
      <vt:lpstr>Qalqilya</vt:lpstr>
      <vt:lpstr>Problem description</vt:lpstr>
      <vt:lpstr>Israeli Restricts (2006) </vt:lpstr>
      <vt:lpstr> Study Area  –  Location-Area-population</vt:lpstr>
      <vt:lpstr>Study Area – Water Resources</vt:lpstr>
      <vt:lpstr>Objective</vt:lpstr>
      <vt:lpstr>Methodology</vt:lpstr>
      <vt:lpstr>Design - Hazen William </vt:lpstr>
      <vt:lpstr>Shapefiles in WaterCAD</vt:lpstr>
      <vt:lpstr>Elevation And Demand</vt:lpstr>
      <vt:lpstr>Nodes &amp; Thiessen Polygons</vt:lpstr>
      <vt:lpstr>Pipes In The WDN</vt:lpstr>
      <vt:lpstr>Running The Model</vt:lpstr>
      <vt:lpstr>Checking the PEAK case</vt:lpstr>
      <vt:lpstr>Checking the PEAK case</vt:lpstr>
      <vt:lpstr>Pump Definition </vt:lpstr>
      <vt:lpstr>Pump Data</vt:lpstr>
      <vt:lpstr>Checking the PEAK case</vt:lpstr>
      <vt:lpstr>Constraints</vt:lpstr>
      <vt:lpstr>Results  –  Steady-state</vt:lpstr>
      <vt:lpstr>Results  –  Steady-state</vt:lpstr>
      <vt:lpstr>Results  –  Steady-state</vt:lpstr>
      <vt:lpstr>Results  –  Steady-state</vt:lpstr>
      <vt:lpstr>Results  –  Steady-state</vt:lpstr>
      <vt:lpstr>Results – Peak</vt:lpstr>
      <vt:lpstr>Results – Peak</vt:lpstr>
      <vt:lpstr>Recommendations</vt:lpstr>
      <vt:lpstr> 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Phone Apps</dc:title>
  <dc:creator>sameh nawasra</dc:creator>
  <cp:lastModifiedBy>Centrino Lqptop</cp:lastModifiedBy>
  <cp:revision>349</cp:revision>
  <dcterms:created xsi:type="dcterms:W3CDTF">2014-03-28T17:31:48Z</dcterms:created>
  <dcterms:modified xsi:type="dcterms:W3CDTF">2015-12-08T00:51:15Z</dcterms:modified>
</cp:coreProperties>
</file>