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27"/>
  </p:notesMasterIdLst>
  <p:sldIdLst>
    <p:sldId id="257" r:id="rId2"/>
    <p:sldId id="282" r:id="rId3"/>
    <p:sldId id="283" r:id="rId4"/>
    <p:sldId id="284" r:id="rId5"/>
    <p:sldId id="285" r:id="rId6"/>
    <p:sldId id="286" r:id="rId7"/>
    <p:sldId id="287" r:id="rId8"/>
    <p:sldId id="288" r:id="rId9"/>
    <p:sldId id="289" r:id="rId10"/>
    <p:sldId id="291" r:id="rId11"/>
    <p:sldId id="292" r:id="rId12"/>
    <p:sldId id="293" r:id="rId13"/>
    <p:sldId id="294" r:id="rId14"/>
    <p:sldId id="295" r:id="rId15"/>
    <p:sldId id="297" r:id="rId16"/>
    <p:sldId id="298" r:id="rId17"/>
    <p:sldId id="299" r:id="rId18"/>
    <p:sldId id="300" r:id="rId19"/>
    <p:sldId id="301" r:id="rId20"/>
    <p:sldId id="302" r:id="rId21"/>
    <p:sldId id="303" r:id="rId22"/>
    <p:sldId id="304" r:id="rId23"/>
    <p:sldId id="306" r:id="rId24"/>
    <p:sldId id="307" r:id="rId25"/>
    <p:sldId id="308" r:id="rId26"/>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81183" autoAdjust="0"/>
  </p:normalViewPr>
  <p:slideViewPr>
    <p:cSldViewPr>
      <p:cViewPr>
        <p:scale>
          <a:sx n="59" d="100"/>
          <a:sy n="59" d="100"/>
        </p:scale>
        <p:origin x="-810"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haytham-pc\Desktop\final%20graduation%20project\excel%20sheets%20graduation%20project\fy%20ash%20proctor.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haytham-pc\Desktop\final%20graduation%20project\excel%20sheets%20graduation%20project\unconfined%20strength(qn)%20fly%20ash.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haytham-pc\Desktop\final%20graduation%20project\excel%20sheets%20graduation%20project\LL.VS-FLYASH.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haytham-pc\Desktop\final%20graduation%20project\excel%20sheets%20graduation%20project\fy%20ash%20PI.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haytham-pc\Desktop\final%20graduation%20project\excel%20sheets%20graduation%20project\cement%20%20proctor.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haytham-pc\Desktop\final%20graduation%20project\excel%20sheets%20graduation%20project\unconfined%20strength(qn)%20cement.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haytham-pc\Desktop\final%20graduation%20project\excel%20sheets%20graduation%20project\cement-vs-LL.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haytham-pc\Desktop\final%20graduation%20project\excel%20sheets%20graduation%20project\cement-vs-P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ar-SA"/>
  <c:chart>
    <c:title>
      <c:tx>
        <c:rich>
          <a:bodyPr/>
          <a:lstStyle/>
          <a:p>
            <a:pPr>
              <a:defRPr/>
            </a:pPr>
            <a:r>
              <a:rPr lang="en-US"/>
              <a:t>Dry Density vs. % Fly Ash</a:t>
            </a:r>
          </a:p>
          <a:p>
            <a:pPr>
              <a:defRPr/>
            </a:pPr>
            <a:r>
              <a:rPr lang="en-US"/>
              <a:t>Standard</a:t>
            </a:r>
            <a:r>
              <a:rPr lang="en-US" baseline="0"/>
              <a:t> Proctor</a:t>
            </a:r>
            <a:endParaRPr lang="en-US"/>
          </a:p>
        </c:rich>
      </c:tx>
      <c:layout/>
    </c:title>
    <c:plotArea>
      <c:layout>
        <c:manualLayout>
          <c:layoutTarget val="inner"/>
          <c:xMode val="edge"/>
          <c:yMode val="edge"/>
          <c:x val="7.0739512824054884E-2"/>
          <c:y val="0.17029095565204516"/>
          <c:w val="0.88507920062623802"/>
          <c:h val="0.69656499273395767"/>
        </c:manualLayout>
      </c:layout>
      <c:scatterChart>
        <c:scatterStyle val="smoothMarker"/>
        <c:ser>
          <c:idx val="0"/>
          <c:order val="0"/>
          <c:xVal>
            <c:numRef>
              <c:f>ورقة1!$A$6:$A$9</c:f>
              <c:numCache>
                <c:formatCode>General</c:formatCode>
                <c:ptCount val="4"/>
                <c:pt idx="0">
                  <c:v>0</c:v>
                </c:pt>
                <c:pt idx="1">
                  <c:v>4</c:v>
                </c:pt>
                <c:pt idx="2">
                  <c:v>8</c:v>
                </c:pt>
                <c:pt idx="3">
                  <c:v>12</c:v>
                </c:pt>
              </c:numCache>
            </c:numRef>
          </c:xVal>
          <c:yVal>
            <c:numRef>
              <c:f>ورقة1!$B$6:$B$9</c:f>
              <c:numCache>
                <c:formatCode>General</c:formatCode>
                <c:ptCount val="4"/>
                <c:pt idx="0">
                  <c:v>1.33</c:v>
                </c:pt>
                <c:pt idx="1">
                  <c:v>1.55</c:v>
                </c:pt>
                <c:pt idx="2">
                  <c:v>1.44</c:v>
                </c:pt>
                <c:pt idx="3">
                  <c:v>1.42</c:v>
                </c:pt>
              </c:numCache>
            </c:numRef>
          </c:yVal>
          <c:smooth val="1"/>
        </c:ser>
        <c:axId val="65929216"/>
        <c:axId val="65931136"/>
      </c:scatterChart>
      <c:valAx>
        <c:axId val="65929216"/>
        <c:scaling>
          <c:orientation val="minMax"/>
        </c:scaling>
        <c:axPos val="b"/>
        <c:majorGridlines/>
        <c:minorGridlines/>
        <c:title>
          <c:tx>
            <c:rich>
              <a:bodyPr/>
              <a:lstStyle/>
              <a:p>
                <a:pPr>
                  <a:defRPr sz="1200"/>
                </a:pPr>
                <a:r>
                  <a:rPr lang="en-US" sz="1200"/>
                  <a:t>% of Fly Ash</a:t>
                </a:r>
              </a:p>
            </c:rich>
          </c:tx>
          <c:layout/>
        </c:title>
        <c:numFmt formatCode="General" sourceLinked="1"/>
        <c:tickLblPos val="nextTo"/>
        <c:crossAx val="65931136"/>
        <c:crosses val="autoZero"/>
        <c:crossBetween val="midCat"/>
      </c:valAx>
      <c:valAx>
        <c:axId val="65931136"/>
        <c:scaling>
          <c:orientation val="minMax"/>
        </c:scaling>
        <c:axPos val="l"/>
        <c:majorGridlines/>
        <c:minorGridlines/>
        <c:title>
          <c:tx>
            <c:rich>
              <a:bodyPr rot="-5400000" vert="horz"/>
              <a:lstStyle/>
              <a:p>
                <a:pPr>
                  <a:defRPr sz="1200"/>
                </a:pPr>
                <a:r>
                  <a:rPr lang="en-US" sz="1200"/>
                  <a:t>Dry Density gm/cm3</a:t>
                </a:r>
              </a:p>
            </c:rich>
          </c:tx>
          <c:layout/>
        </c:title>
        <c:numFmt formatCode="General" sourceLinked="1"/>
        <c:tickLblPos val="nextTo"/>
        <c:crossAx val="65929216"/>
        <c:crosses val="autoZero"/>
        <c:crossBetween val="midCat"/>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ar-SA"/>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dirty="0"/>
              <a:t>unconfined strength(</a:t>
            </a:r>
            <a:r>
              <a:rPr lang="en-US" sz="1800" dirty="0" err="1"/>
              <a:t>q</a:t>
            </a:r>
            <a:r>
              <a:rPr lang="en-US" sz="1800" baseline="-25000" dirty="0" err="1"/>
              <a:t>u</a:t>
            </a:r>
            <a:r>
              <a:rPr lang="en-US" sz="1800" baseline="0" dirty="0"/>
              <a:t>)</a:t>
            </a:r>
            <a:endParaRPr lang="en-US" sz="1800" dirty="0"/>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dirty="0"/>
              <a:t>  vs. % Fly Ash</a:t>
            </a:r>
          </a:p>
        </c:rich>
      </c:tx>
      <c:layout>
        <c:manualLayout>
          <c:xMode val="edge"/>
          <c:yMode val="edge"/>
          <c:x val="0.36117754352631826"/>
          <c:y val="3.837646861021405E-2"/>
        </c:manualLayout>
      </c:layout>
    </c:title>
    <c:plotArea>
      <c:layout/>
      <c:scatterChart>
        <c:scatterStyle val="smoothMarker"/>
        <c:ser>
          <c:idx val="0"/>
          <c:order val="0"/>
          <c:xVal>
            <c:numRef>
              <c:f>ورقة1!$A$6:$A$10</c:f>
              <c:numCache>
                <c:formatCode>General</c:formatCode>
                <c:ptCount val="5"/>
                <c:pt idx="0">
                  <c:v>0</c:v>
                </c:pt>
                <c:pt idx="1">
                  <c:v>4</c:v>
                </c:pt>
                <c:pt idx="2">
                  <c:v>8</c:v>
                </c:pt>
                <c:pt idx="3">
                  <c:v>12</c:v>
                </c:pt>
              </c:numCache>
            </c:numRef>
          </c:xVal>
          <c:yVal>
            <c:numRef>
              <c:f>ورقة1!$B$6:$B$10</c:f>
              <c:numCache>
                <c:formatCode>General</c:formatCode>
                <c:ptCount val="5"/>
                <c:pt idx="0">
                  <c:v>60</c:v>
                </c:pt>
                <c:pt idx="1">
                  <c:v>231</c:v>
                </c:pt>
                <c:pt idx="2">
                  <c:v>142</c:v>
                </c:pt>
                <c:pt idx="3">
                  <c:v>391</c:v>
                </c:pt>
              </c:numCache>
            </c:numRef>
          </c:yVal>
          <c:smooth val="1"/>
        </c:ser>
        <c:axId val="65963904"/>
        <c:axId val="65978368"/>
      </c:scatterChart>
      <c:valAx>
        <c:axId val="65963904"/>
        <c:scaling>
          <c:orientation val="minMax"/>
        </c:scaling>
        <c:axPos val="b"/>
        <c:majorGridlines/>
        <c:minorGridlines/>
        <c:title>
          <c:tx>
            <c:rich>
              <a:bodyPr/>
              <a:lstStyle/>
              <a:p>
                <a:pPr>
                  <a:defRPr sz="1200" b="0">
                    <a:cs typeface="+mj-cs"/>
                  </a:defRPr>
                </a:pPr>
                <a:r>
                  <a:rPr lang="en-US" sz="1600" b="0" dirty="0">
                    <a:latin typeface="Times New Roman" pitchFamily="18" charset="0"/>
                    <a:cs typeface="Times New Roman" pitchFamily="18" charset="0"/>
                  </a:rPr>
                  <a:t>% of </a:t>
                </a:r>
                <a:r>
                  <a:rPr lang="en-US" sz="1600" b="0" i="0" u="none" strike="noStrike" baseline="0" dirty="0">
                    <a:latin typeface="Times New Roman" pitchFamily="18" charset="0"/>
                    <a:cs typeface="Times New Roman" pitchFamily="18" charset="0"/>
                  </a:rPr>
                  <a:t>Fly Ash</a:t>
                </a:r>
                <a:r>
                  <a:rPr lang="en-US" sz="1600" b="0" dirty="0">
                    <a:latin typeface="Times New Roman" pitchFamily="18" charset="0"/>
                    <a:cs typeface="Times New Roman" pitchFamily="18" charset="0"/>
                  </a:rPr>
                  <a:t> </a:t>
                </a:r>
              </a:p>
            </c:rich>
          </c:tx>
          <c:layout/>
        </c:title>
        <c:numFmt formatCode="General" sourceLinked="1"/>
        <c:tickLblPos val="nextTo"/>
        <c:crossAx val="65978368"/>
        <c:crosses val="autoZero"/>
        <c:crossBetween val="midCat"/>
      </c:valAx>
      <c:valAx>
        <c:axId val="65978368"/>
        <c:scaling>
          <c:orientation val="minMax"/>
        </c:scaling>
        <c:axPos val="l"/>
        <c:majorGridlines/>
        <c:minorGridlines/>
        <c:title>
          <c:tx>
            <c:rich>
              <a:bodyPr rot="-5400000" vert="horz"/>
              <a:lstStyle/>
              <a:p>
                <a:pPr>
                  <a:defRPr sz="1200" b="0">
                    <a:cs typeface="+mj-cs"/>
                  </a:defRPr>
                </a:pPr>
                <a:r>
                  <a:rPr lang="en-US" sz="1600" b="0" i="0" u="none" strike="noStrike" baseline="0" dirty="0">
                    <a:latin typeface="Times New Roman" pitchFamily="18" charset="0"/>
                    <a:cs typeface="Times New Roman" pitchFamily="18" charset="0"/>
                  </a:rPr>
                  <a:t>unconfined strength(</a:t>
                </a:r>
                <a:r>
                  <a:rPr lang="en-US" sz="1600" b="0" i="0" u="none" strike="noStrike" baseline="0" dirty="0" err="1">
                    <a:latin typeface="Times New Roman" pitchFamily="18" charset="0"/>
                    <a:cs typeface="Times New Roman" pitchFamily="18" charset="0"/>
                  </a:rPr>
                  <a:t>qu</a:t>
                </a:r>
                <a:r>
                  <a:rPr lang="en-US" sz="1600" b="0" i="0" u="none" strike="noStrike" baseline="0" dirty="0">
                    <a:latin typeface="Times New Roman" pitchFamily="18" charset="0"/>
                    <a:cs typeface="Times New Roman" pitchFamily="18" charset="0"/>
                  </a:rPr>
                  <a:t>)</a:t>
                </a:r>
                <a:r>
                  <a:rPr lang="en-US" sz="1600" b="0" i="0" u="none" strike="noStrike" baseline="0" dirty="0" err="1">
                    <a:latin typeface="Times New Roman" pitchFamily="18" charset="0"/>
                    <a:cs typeface="Times New Roman" pitchFamily="18" charset="0"/>
                  </a:rPr>
                  <a:t>kN</a:t>
                </a:r>
                <a:r>
                  <a:rPr lang="en-US" sz="1600" b="0" i="0" u="none" strike="noStrike" baseline="0" dirty="0">
                    <a:latin typeface="Times New Roman" pitchFamily="18" charset="0"/>
                    <a:cs typeface="Times New Roman" pitchFamily="18" charset="0"/>
                  </a:rPr>
                  <a:t>/m</a:t>
                </a:r>
                <a:r>
                  <a:rPr lang="en-US" sz="1600" b="0" i="0" u="none" strike="noStrike" baseline="30000" dirty="0">
                    <a:latin typeface="Times New Roman" pitchFamily="18" charset="0"/>
                    <a:cs typeface="Times New Roman" pitchFamily="18" charset="0"/>
                  </a:rPr>
                  <a:t>2</a:t>
                </a:r>
                <a:endParaRPr lang="ar-SA" sz="1600" b="0" dirty="0">
                  <a:latin typeface="Times New Roman" pitchFamily="18" charset="0"/>
                  <a:cs typeface="Times New Roman" pitchFamily="18" charset="0"/>
                </a:endParaRPr>
              </a:p>
            </c:rich>
          </c:tx>
          <c:layout/>
        </c:title>
        <c:numFmt formatCode="General" sourceLinked="1"/>
        <c:tickLblPos val="nextTo"/>
        <c:crossAx val="65963904"/>
        <c:crosses val="autoZero"/>
        <c:crossBetween val="midCat"/>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ar-SA"/>
  <c:chart>
    <c:autoTitleDeleted val="1"/>
    <c:plotArea>
      <c:layout>
        <c:manualLayout>
          <c:layoutTarget val="inner"/>
          <c:xMode val="edge"/>
          <c:yMode val="edge"/>
          <c:x val="0.12854414069384704"/>
          <c:y val="0.14275893207110943"/>
          <c:w val="0.83256898695285497"/>
          <c:h val="0.69460964827411786"/>
        </c:manualLayout>
      </c:layout>
      <c:scatterChart>
        <c:scatterStyle val="smoothMarker"/>
        <c:ser>
          <c:idx val="0"/>
          <c:order val="0"/>
          <c:marker>
            <c:symbol val="diamond"/>
            <c:size val="7"/>
            <c:spPr>
              <a:ln w="9525"/>
            </c:spPr>
          </c:marker>
          <c:xVal>
            <c:numRef>
              <c:f>ورقة1!$A$2:$A$5</c:f>
              <c:numCache>
                <c:formatCode>General</c:formatCode>
                <c:ptCount val="4"/>
                <c:pt idx="0">
                  <c:v>0</c:v>
                </c:pt>
                <c:pt idx="1">
                  <c:v>4</c:v>
                </c:pt>
                <c:pt idx="2">
                  <c:v>8</c:v>
                </c:pt>
                <c:pt idx="3">
                  <c:v>12</c:v>
                </c:pt>
              </c:numCache>
            </c:numRef>
          </c:xVal>
          <c:yVal>
            <c:numRef>
              <c:f>ورقة1!$B$2:$B$5</c:f>
              <c:numCache>
                <c:formatCode>General</c:formatCode>
                <c:ptCount val="4"/>
                <c:pt idx="0">
                  <c:v>69</c:v>
                </c:pt>
                <c:pt idx="1">
                  <c:v>71.900000000000006</c:v>
                </c:pt>
                <c:pt idx="2">
                  <c:v>67</c:v>
                </c:pt>
                <c:pt idx="3">
                  <c:v>63.6</c:v>
                </c:pt>
              </c:numCache>
            </c:numRef>
          </c:yVal>
          <c:smooth val="1"/>
        </c:ser>
        <c:axId val="66159360"/>
        <c:axId val="66161664"/>
      </c:scatterChart>
      <c:valAx>
        <c:axId val="66159360"/>
        <c:scaling>
          <c:orientation val="minMax"/>
        </c:scaling>
        <c:axPos val="b"/>
        <c:majorGridlines/>
        <c:minorGridlines/>
        <c:title>
          <c:tx>
            <c:rich>
              <a:bodyPr/>
              <a:lstStyle/>
              <a:p>
                <a:pPr rtl="0">
                  <a:defRPr lang="en-US" sz="1600" b="0"/>
                </a:pPr>
                <a:r>
                  <a:rPr lang="en-US" sz="1600" b="0"/>
                  <a:t>%</a:t>
                </a:r>
                <a:r>
                  <a:rPr lang="en-US" sz="1600" b="0" baseline="0"/>
                  <a:t> fly ash</a:t>
                </a:r>
                <a:endParaRPr lang="ar-SA" sz="1600" b="0"/>
              </a:p>
            </c:rich>
          </c:tx>
          <c:layout/>
        </c:title>
        <c:numFmt formatCode="General" sourceLinked="1"/>
        <c:tickLblPos val="nextTo"/>
        <c:txPr>
          <a:bodyPr/>
          <a:lstStyle/>
          <a:p>
            <a:pPr>
              <a:defRPr lang="en-US"/>
            </a:pPr>
            <a:endParaRPr lang="ar-SA"/>
          </a:p>
        </c:txPr>
        <c:crossAx val="66161664"/>
        <c:crosses val="autoZero"/>
        <c:crossBetween val="midCat"/>
      </c:valAx>
      <c:valAx>
        <c:axId val="66161664"/>
        <c:scaling>
          <c:orientation val="minMax"/>
        </c:scaling>
        <c:axPos val="l"/>
        <c:majorGridlines/>
        <c:minorGridlines/>
        <c:title>
          <c:tx>
            <c:rich>
              <a:bodyPr/>
              <a:lstStyle/>
              <a:p>
                <a:pPr>
                  <a:defRPr lang="en-US" sz="1600" b="0"/>
                </a:pPr>
                <a:r>
                  <a:rPr lang="en-US" sz="1600" b="0"/>
                  <a:t>L.L</a:t>
                </a:r>
                <a:endParaRPr lang="ar-SA" sz="1600" b="0"/>
              </a:p>
            </c:rich>
          </c:tx>
          <c:layout/>
        </c:title>
        <c:numFmt formatCode="General" sourceLinked="1"/>
        <c:tickLblPos val="nextTo"/>
        <c:txPr>
          <a:bodyPr/>
          <a:lstStyle/>
          <a:p>
            <a:pPr>
              <a:defRPr lang="en-US"/>
            </a:pPr>
            <a:endParaRPr lang="ar-SA"/>
          </a:p>
        </c:txPr>
        <c:crossAx val="66159360"/>
        <c:crosses val="autoZero"/>
        <c:crossBetween val="midCat"/>
      </c:valAx>
    </c:plotArea>
    <c:plotVisOnly val="1"/>
    <c:dispBlanksAs val="gap"/>
  </c:chart>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lang val="ar-SA"/>
  <c:chart>
    <c:title>
      <c:tx>
        <c:rich>
          <a:bodyPr/>
          <a:lstStyle/>
          <a:p>
            <a:pPr>
              <a:defRPr/>
            </a:pPr>
            <a:r>
              <a:rPr lang="en-US"/>
              <a:t>PI vs. % Fly Ash</a:t>
            </a:r>
          </a:p>
        </c:rich>
      </c:tx>
      <c:layout/>
    </c:title>
    <c:plotArea>
      <c:layout>
        <c:manualLayout>
          <c:layoutTarget val="inner"/>
          <c:xMode val="edge"/>
          <c:yMode val="edge"/>
          <c:x val="8.8890225527364738E-2"/>
          <c:y val="0.14520944377923112"/>
          <c:w val="0.89533816953436318"/>
          <c:h val="0.72975644677011764"/>
        </c:manualLayout>
      </c:layout>
      <c:scatterChart>
        <c:scatterStyle val="smoothMarker"/>
        <c:ser>
          <c:idx val="0"/>
          <c:order val="0"/>
          <c:xVal>
            <c:numRef>
              <c:f>ورقة1!$A$6:$A$9</c:f>
              <c:numCache>
                <c:formatCode>General</c:formatCode>
                <c:ptCount val="4"/>
                <c:pt idx="0">
                  <c:v>0</c:v>
                </c:pt>
                <c:pt idx="1">
                  <c:v>4</c:v>
                </c:pt>
                <c:pt idx="2">
                  <c:v>8</c:v>
                </c:pt>
                <c:pt idx="3">
                  <c:v>12</c:v>
                </c:pt>
              </c:numCache>
            </c:numRef>
          </c:xVal>
          <c:yVal>
            <c:numRef>
              <c:f>ورقة1!$B$6:$B$9</c:f>
              <c:numCache>
                <c:formatCode>General</c:formatCode>
                <c:ptCount val="4"/>
                <c:pt idx="0">
                  <c:v>35</c:v>
                </c:pt>
                <c:pt idx="1">
                  <c:v>35</c:v>
                </c:pt>
                <c:pt idx="2">
                  <c:v>33.4</c:v>
                </c:pt>
                <c:pt idx="3">
                  <c:v>25.6</c:v>
                </c:pt>
              </c:numCache>
            </c:numRef>
          </c:yVal>
          <c:smooth val="1"/>
        </c:ser>
        <c:axId val="66172416"/>
        <c:axId val="66174336"/>
      </c:scatterChart>
      <c:valAx>
        <c:axId val="66172416"/>
        <c:scaling>
          <c:orientation val="minMax"/>
        </c:scaling>
        <c:axPos val="b"/>
        <c:majorGridlines/>
        <c:minorGridlines/>
        <c:title>
          <c:tx>
            <c:rich>
              <a:bodyPr/>
              <a:lstStyle/>
              <a:p>
                <a:pPr>
                  <a:defRPr sz="1600" b="0">
                    <a:latin typeface="Times New Roman" pitchFamily="18" charset="0"/>
                    <a:cs typeface="Times New Roman" pitchFamily="18" charset="0"/>
                  </a:defRPr>
                </a:pPr>
                <a:r>
                  <a:rPr lang="en-US" sz="1600" b="0">
                    <a:latin typeface="Times New Roman" pitchFamily="18" charset="0"/>
                    <a:cs typeface="Times New Roman" pitchFamily="18" charset="0"/>
                  </a:rPr>
                  <a:t>% of Fly Ash</a:t>
                </a:r>
              </a:p>
            </c:rich>
          </c:tx>
          <c:layout/>
        </c:title>
        <c:numFmt formatCode="General" sourceLinked="1"/>
        <c:tickLblPos val="nextTo"/>
        <c:crossAx val="66174336"/>
        <c:crosses val="autoZero"/>
        <c:crossBetween val="midCat"/>
      </c:valAx>
      <c:valAx>
        <c:axId val="66174336"/>
        <c:scaling>
          <c:orientation val="minMax"/>
          <c:min val="20"/>
        </c:scaling>
        <c:axPos val="l"/>
        <c:majorGridlines/>
        <c:minorGridlines/>
        <c:title>
          <c:tx>
            <c:rich>
              <a:bodyPr rot="-5400000" vert="horz"/>
              <a:lstStyle/>
              <a:p>
                <a:pPr>
                  <a:defRPr sz="2000" b="0">
                    <a:latin typeface="Times New Roman" pitchFamily="18" charset="0"/>
                    <a:cs typeface="Times New Roman" pitchFamily="18" charset="0"/>
                  </a:defRPr>
                </a:pPr>
                <a:r>
                  <a:rPr lang="en-US" sz="2000" b="0">
                    <a:latin typeface="Times New Roman" pitchFamily="18" charset="0"/>
                    <a:cs typeface="Times New Roman" pitchFamily="18" charset="0"/>
                  </a:rPr>
                  <a:t>PI</a:t>
                </a:r>
              </a:p>
            </c:rich>
          </c:tx>
          <c:layout/>
        </c:title>
        <c:numFmt formatCode="General" sourceLinked="1"/>
        <c:tickLblPos val="nextTo"/>
        <c:crossAx val="66172416"/>
        <c:crosses val="autoZero"/>
        <c:crossBetween val="midCat"/>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ar-SA"/>
  <c:chart>
    <c:title>
      <c:tx>
        <c:rich>
          <a:bodyPr/>
          <a:lstStyle/>
          <a:p>
            <a:pPr>
              <a:defRPr/>
            </a:pPr>
            <a:r>
              <a:rPr lang="en-US"/>
              <a:t>Dry Density vs. % cement</a:t>
            </a:r>
          </a:p>
          <a:p>
            <a:pPr>
              <a:defRPr/>
            </a:pPr>
            <a:r>
              <a:rPr lang="en-US"/>
              <a:t>Standard</a:t>
            </a:r>
            <a:r>
              <a:rPr lang="en-US" baseline="0"/>
              <a:t> Proctor</a:t>
            </a:r>
            <a:endParaRPr lang="en-US"/>
          </a:p>
        </c:rich>
      </c:tx>
      <c:layout/>
    </c:title>
    <c:plotArea>
      <c:layout/>
      <c:scatterChart>
        <c:scatterStyle val="smoothMarker"/>
        <c:ser>
          <c:idx val="0"/>
          <c:order val="0"/>
          <c:xVal>
            <c:numRef>
              <c:f>ورقة1!$A$6:$A$10</c:f>
              <c:numCache>
                <c:formatCode>General</c:formatCode>
                <c:ptCount val="5"/>
                <c:pt idx="0">
                  <c:v>0</c:v>
                </c:pt>
                <c:pt idx="1">
                  <c:v>2</c:v>
                </c:pt>
                <c:pt idx="2">
                  <c:v>4</c:v>
                </c:pt>
                <c:pt idx="3">
                  <c:v>6</c:v>
                </c:pt>
                <c:pt idx="4">
                  <c:v>8</c:v>
                </c:pt>
              </c:numCache>
            </c:numRef>
          </c:xVal>
          <c:yVal>
            <c:numRef>
              <c:f>ورقة1!$B$6:$B$10</c:f>
              <c:numCache>
                <c:formatCode>General</c:formatCode>
                <c:ptCount val="5"/>
                <c:pt idx="0">
                  <c:v>1.33</c:v>
                </c:pt>
                <c:pt idx="1">
                  <c:v>1.42</c:v>
                </c:pt>
                <c:pt idx="2">
                  <c:v>1.43</c:v>
                </c:pt>
                <c:pt idx="3">
                  <c:v>1.5</c:v>
                </c:pt>
                <c:pt idx="4">
                  <c:v>1.41</c:v>
                </c:pt>
              </c:numCache>
            </c:numRef>
          </c:yVal>
          <c:smooth val="1"/>
        </c:ser>
        <c:axId val="68185472"/>
        <c:axId val="68195840"/>
      </c:scatterChart>
      <c:valAx>
        <c:axId val="68185472"/>
        <c:scaling>
          <c:orientation val="minMax"/>
        </c:scaling>
        <c:axPos val="b"/>
        <c:majorGridlines/>
        <c:minorGridlines/>
        <c:title>
          <c:tx>
            <c:rich>
              <a:bodyPr/>
              <a:lstStyle/>
              <a:p>
                <a:pPr>
                  <a:defRPr/>
                </a:pPr>
                <a:r>
                  <a:rPr lang="en-US" sz="1400" b="0" dirty="0">
                    <a:latin typeface="Times New Roman" pitchFamily="18" charset="0"/>
                    <a:cs typeface="Times New Roman" pitchFamily="18" charset="0"/>
                  </a:rPr>
                  <a:t>% of cement </a:t>
                </a:r>
              </a:p>
            </c:rich>
          </c:tx>
          <c:layout>
            <c:manualLayout>
              <c:xMode val="edge"/>
              <c:yMode val="edge"/>
              <c:x val="0.49054883771735602"/>
              <c:y val="0.9223275935743781"/>
            </c:manualLayout>
          </c:layout>
        </c:title>
        <c:numFmt formatCode="General" sourceLinked="1"/>
        <c:tickLblPos val="nextTo"/>
        <c:crossAx val="68195840"/>
        <c:crosses val="autoZero"/>
        <c:crossBetween val="midCat"/>
      </c:valAx>
      <c:valAx>
        <c:axId val="68195840"/>
        <c:scaling>
          <c:orientation val="minMax"/>
        </c:scaling>
        <c:axPos val="l"/>
        <c:majorGridlines/>
        <c:minorGridlines/>
        <c:title>
          <c:tx>
            <c:rich>
              <a:bodyPr rot="-5400000" vert="horz"/>
              <a:lstStyle/>
              <a:p>
                <a:pPr>
                  <a:defRPr/>
                </a:pPr>
                <a:r>
                  <a:rPr lang="en-US" sz="1200" b="0" dirty="0">
                    <a:latin typeface="Times New Roman" pitchFamily="18" charset="0"/>
                    <a:cs typeface="Times New Roman" pitchFamily="18" charset="0"/>
                  </a:rPr>
                  <a:t>Dry Density gm/cm3</a:t>
                </a:r>
              </a:p>
            </c:rich>
          </c:tx>
          <c:layout/>
        </c:title>
        <c:numFmt formatCode="General" sourceLinked="1"/>
        <c:tickLblPos val="nextTo"/>
        <c:crossAx val="68185472"/>
        <c:crosses val="autoZero"/>
        <c:crossBetween val="midCat"/>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ar-SA"/>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dirty="0"/>
              <a:t>unconfined strength(</a:t>
            </a:r>
            <a:r>
              <a:rPr lang="en-US" sz="1800" dirty="0" err="1"/>
              <a:t>q</a:t>
            </a:r>
            <a:r>
              <a:rPr lang="en-US" sz="1800" baseline="-25000" dirty="0" err="1"/>
              <a:t>u</a:t>
            </a:r>
            <a:r>
              <a:rPr lang="en-US" sz="1800" baseline="0" dirty="0"/>
              <a:t>)</a:t>
            </a:r>
            <a:endParaRPr lang="en-US" sz="1800" dirty="0"/>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dirty="0"/>
              <a:t>  vs. % cement</a:t>
            </a:r>
          </a:p>
        </c:rich>
      </c:tx>
      <c:layout>
        <c:manualLayout>
          <c:xMode val="edge"/>
          <c:yMode val="edge"/>
          <c:x val="0.27042816788861856"/>
          <c:y val="3.085952654249639E-2"/>
        </c:manualLayout>
      </c:layout>
    </c:title>
    <c:plotArea>
      <c:layout/>
      <c:scatterChart>
        <c:scatterStyle val="smoothMarker"/>
        <c:ser>
          <c:idx val="0"/>
          <c:order val="0"/>
          <c:xVal>
            <c:numRef>
              <c:f>ورقة1!$A$6:$A$10</c:f>
              <c:numCache>
                <c:formatCode>General</c:formatCode>
                <c:ptCount val="5"/>
                <c:pt idx="0">
                  <c:v>0</c:v>
                </c:pt>
                <c:pt idx="1">
                  <c:v>2</c:v>
                </c:pt>
                <c:pt idx="2">
                  <c:v>4</c:v>
                </c:pt>
                <c:pt idx="3">
                  <c:v>6</c:v>
                </c:pt>
                <c:pt idx="4">
                  <c:v>8</c:v>
                </c:pt>
              </c:numCache>
            </c:numRef>
          </c:xVal>
          <c:yVal>
            <c:numRef>
              <c:f>ورقة1!$B$6:$B$10</c:f>
              <c:numCache>
                <c:formatCode>General</c:formatCode>
                <c:ptCount val="5"/>
                <c:pt idx="0">
                  <c:v>60</c:v>
                </c:pt>
                <c:pt idx="1">
                  <c:v>84</c:v>
                </c:pt>
                <c:pt idx="2">
                  <c:v>280</c:v>
                </c:pt>
                <c:pt idx="3">
                  <c:v>204</c:v>
                </c:pt>
                <c:pt idx="4">
                  <c:v>70</c:v>
                </c:pt>
              </c:numCache>
            </c:numRef>
          </c:yVal>
          <c:smooth val="1"/>
        </c:ser>
        <c:axId val="68380160"/>
        <c:axId val="68382080"/>
      </c:scatterChart>
      <c:valAx>
        <c:axId val="68380160"/>
        <c:scaling>
          <c:orientation val="minMax"/>
        </c:scaling>
        <c:axPos val="b"/>
        <c:majorGridlines/>
        <c:minorGridlines/>
        <c:title>
          <c:tx>
            <c:rich>
              <a:bodyPr/>
              <a:lstStyle/>
              <a:p>
                <a:pPr>
                  <a:defRPr/>
                </a:pPr>
                <a:r>
                  <a:rPr lang="en-US" sz="1600" b="0" dirty="0">
                    <a:latin typeface="Times New Roman" pitchFamily="18" charset="0"/>
                    <a:cs typeface="Times New Roman" pitchFamily="18" charset="0"/>
                  </a:rPr>
                  <a:t>% of cement </a:t>
                </a:r>
              </a:p>
            </c:rich>
          </c:tx>
          <c:layout/>
        </c:title>
        <c:numFmt formatCode="General" sourceLinked="1"/>
        <c:tickLblPos val="nextTo"/>
        <c:crossAx val="68382080"/>
        <c:crosses val="autoZero"/>
        <c:crossBetween val="midCat"/>
      </c:valAx>
      <c:valAx>
        <c:axId val="68382080"/>
        <c:scaling>
          <c:orientation val="minMax"/>
        </c:scaling>
        <c:axPos val="l"/>
        <c:majorGridlines/>
        <c:minorGridlines/>
        <c:title>
          <c:tx>
            <c:rich>
              <a:bodyPr rot="-5400000" vert="horz"/>
              <a:lstStyle/>
              <a:p>
                <a:pPr>
                  <a:defRPr sz="1400" b="0">
                    <a:latin typeface="Times New Roman" pitchFamily="18" charset="0"/>
                    <a:cs typeface="Times New Roman" pitchFamily="18" charset="0"/>
                  </a:defRPr>
                </a:pPr>
                <a:r>
                  <a:rPr lang="en-US" sz="1400" b="0" i="0" u="none" strike="noStrike" baseline="0">
                    <a:latin typeface="Times New Roman" pitchFamily="18" charset="0"/>
                    <a:cs typeface="Times New Roman" pitchFamily="18" charset="0"/>
                  </a:rPr>
                  <a:t>unconfined strength(qu)kN/m</a:t>
                </a:r>
                <a:r>
                  <a:rPr lang="en-US" sz="1400" b="0" i="0" u="none" strike="noStrike" baseline="30000">
                    <a:latin typeface="Times New Roman" pitchFamily="18" charset="0"/>
                    <a:cs typeface="Times New Roman" pitchFamily="18" charset="0"/>
                  </a:rPr>
                  <a:t>2</a:t>
                </a:r>
                <a:endParaRPr lang="ar-SA" sz="1400" b="0">
                  <a:latin typeface="Times New Roman" pitchFamily="18" charset="0"/>
                  <a:cs typeface="Times New Roman" pitchFamily="18" charset="0"/>
                </a:endParaRPr>
              </a:p>
            </c:rich>
          </c:tx>
          <c:layout/>
        </c:title>
        <c:numFmt formatCode="General" sourceLinked="1"/>
        <c:tickLblPos val="nextTo"/>
        <c:crossAx val="68380160"/>
        <c:crosses val="autoZero"/>
        <c:crossBetween val="midCat"/>
      </c:valAx>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ar-SA"/>
  <c:chart>
    <c:title>
      <c:tx>
        <c:rich>
          <a:bodyPr/>
          <a:lstStyle/>
          <a:p>
            <a:pPr>
              <a:defRPr lang="en-US"/>
            </a:pPr>
            <a:r>
              <a:rPr lang="en-US"/>
              <a:t>LL vs. %Cement</a:t>
            </a:r>
          </a:p>
        </c:rich>
      </c:tx>
      <c:layout/>
    </c:title>
    <c:plotArea>
      <c:layout/>
      <c:scatterChart>
        <c:scatterStyle val="smoothMarker"/>
        <c:ser>
          <c:idx val="0"/>
          <c:order val="0"/>
          <c:xVal>
            <c:numRef>
              <c:f>ورقة1!$A$6:$A$10</c:f>
              <c:numCache>
                <c:formatCode>General</c:formatCode>
                <c:ptCount val="5"/>
                <c:pt idx="0">
                  <c:v>0</c:v>
                </c:pt>
                <c:pt idx="1">
                  <c:v>2</c:v>
                </c:pt>
                <c:pt idx="2">
                  <c:v>4</c:v>
                </c:pt>
                <c:pt idx="3">
                  <c:v>6</c:v>
                </c:pt>
                <c:pt idx="4">
                  <c:v>8</c:v>
                </c:pt>
              </c:numCache>
            </c:numRef>
          </c:xVal>
          <c:yVal>
            <c:numRef>
              <c:f>ورقة1!$B$6:$B$10</c:f>
              <c:numCache>
                <c:formatCode>General</c:formatCode>
                <c:ptCount val="5"/>
                <c:pt idx="0">
                  <c:v>69</c:v>
                </c:pt>
                <c:pt idx="1">
                  <c:v>76.099999999999994</c:v>
                </c:pt>
                <c:pt idx="2">
                  <c:v>55.3</c:v>
                </c:pt>
                <c:pt idx="3">
                  <c:v>47.6</c:v>
                </c:pt>
                <c:pt idx="4">
                  <c:v>52.1</c:v>
                </c:pt>
              </c:numCache>
            </c:numRef>
          </c:yVal>
          <c:smooth val="1"/>
        </c:ser>
        <c:axId val="68428544"/>
        <c:axId val="68430464"/>
      </c:scatterChart>
      <c:valAx>
        <c:axId val="68428544"/>
        <c:scaling>
          <c:orientation val="minMax"/>
        </c:scaling>
        <c:axPos val="b"/>
        <c:majorGridlines/>
        <c:minorGridlines/>
        <c:title>
          <c:tx>
            <c:rich>
              <a:bodyPr/>
              <a:lstStyle/>
              <a:p>
                <a:pPr>
                  <a:defRPr lang="en-US"/>
                </a:pPr>
                <a:r>
                  <a:rPr lang="en-US" sz="1200" b="0" dirty="0"/>
                  <a:t>%cement</a:t>
                </a:r>
              </a:p>
            </c:rich>
          </c:tx>
          <c:layout/>
        </c:title>
        <c:numFmt formatCode="General" sourceLinked="1"/>
        <c:tickLblPos val="nextTo"/>
        <c:txPr>
          <a:bodyPr/>
          <a:lstStyle/>
          <a:p>
            <a:pPr>
              <a:defRPr lang="en-US"/>
            </a:pPr>
            <a:endParaRPr lang="ar-SA"/>
          </a:p>
        </c:txPr>
        <c:crossAx val="68430464"/>
        <c:crosses val="autoZero"/>
        <c:crossBetween val="midCat"/>
      </c:valAx>
      <c:valAx>
        <c:axId val="68430464"/>
        <c:scaling>
          <c:orientation val="minMax"/>
          <c:min val="40"/>
        </c:scaling>
        <c:axPos val="l"/>
        <c:majorGridlines/>
        <c:minorGridlines/>
        <c:title>
          <c:tx>
            <c:rich>
              <a:bodyPr rot="-5400000" vert="horz"/>
              <a:lstStyle/>
              <a:p>
                <a:pPr>
                  <a:defRPr lang="en-US"/>
                </a:pPr>
                <a:r>
                  <a:rPr lang="en-US" sz="1200" b="0" dirty="0"/>
                  <a:t>LL</a:t>
                </a:r>
              </a:p>
            </c:rich>
          </c:tx>
          <c:layout/>
        </c:title>
        <c:numFmt formatCode="General" sourceLinked="1"/>
        <c:tickLblPos val="nextTo"/>
        <c:txPr>
          <a:bodyPr/>
          <a:lstStyle/>
          <a:p>
            <a:pPr>
              <a:defRPr lang="en-US"/>
            </a:pPr>
            <a:endParaRPr lang="ar-SA"/>
          </a:p>
        </c:txPr>
        <c:crossAx val="68428544"/>
        <c:crosses val="autoZero"/>
        <c:crossBetween val="midCat"/>
      </c:valAx>
    </c:plotArea>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ar-SA"/>
  <c:chart>
    <c:title>
      <c:tx>
        <c:rich>
          <a:bodyPr/>
          <a:lstStyle/>
          <a:p>
            <a:pPr>
              <a:defRPr lang="en-US"/>
            </a:pPr>
            <a:r>
              <a:rPr lang="en-US"/>
              <a:t>PI vs. %Cement</a:t>
            </a:r>
          </a:p>
        </c:rich>
      </c:tx>
      <c:layout/>
    </c:title>
    <c:plotArea>
      <c:layout/>
      <c:scatterChart>
        <c:scatterStyle val="smoothMarker"/>
        <c:ser>
          <c:idx val="0"/>
          <c:order val="0"/>
          <c:xVal>
            <c:numRef>
              <c:f>ورقة1!$A$6:$A$10</c:f>
              <c:numCache>
                <c:formatCode>General</c:formatCode>
                <c:ptCount val="5"/>
                <c:pt idx="0">
                  <c:v>0</c:v>
                </c:pt>
                <c:pt idx="1">
                  <c:v>2</c:v>
                </c:pt>
                <c:pt idx="2">
                  <c:v>4</c:v>
                </c:pt>
                <c:pt idx="3">
                  <c:v>6</c:v>
                </c:pt>
                <c:pt idx="4">
                  <c:v>8</c:v>
                </c:pt>
              </c:numCache>
            </c:numRef>
          </c:xVal>
          <c:yVal>
            <c:numRef>
              <c:f>ورقة1!$B$6:$B$10</c:f>
              <c:numCache>
                <c:formatCode>General</c:formatCode>
                <c:ptCount val="5"/>
                <c:pt idx="0">
                  <c:v>35</c:v>
                </c:pt>
                <c:pt idx="1">
                  <c:v>33.200000000000003</c:v>
                </c:pt>
                <c:pt idx="2">
                  <c:v>12.1</c:v>
                </c:pt>
                <c:pt idx="3">
                  <c:v>8.9</c:v>
                </c:pt>
                <c:pt idx="4">
                  <c:v>6.9</c:v>
                </c:pt>
              </c:numCache>
            </c:numRef>
          </c:yVal>
          <c:smooth val="1"/>
        </c:ser>
        <c:axId val="68459136"/>
        <c:axId val="68465408"/>
      </c:scatterChart>
      <c:valAx>
        <c:axId val="68459136"/>
        <c:scaling>
          <c:orientation val="minMax"/>
        </c:scaling>
        <c:axPos val="b"/>
        <c:majorGridlines/>
        <c:minorGridlines/>
        <c:title>
          <c:tx>
            <c:rich>
              <a:bodyPr/>
              <a:lstStyle/>
              <a:p>
                <a:pPr>
                  <a:defRPr lang="en-US"/>
                </a:pPr>
                <a:r>
                  <a:rPr lang="en-US" sz="1400" b="0" dirty="0"/>
                  <a:t>%cement</a:t>
                </a:r>
              </a:p>
            </c:rich>
          </c:tx>
          <c:layout>
            <c:manualLayout>
              <c:xMode val="edge"/>
              <c:yMode val="edge"/>
              <c:x val="0.49140998370443029"/>
              <c:y val="0.92887621186944502"/>
            </c:manualLayout>
          </c:layout>
        </c:title>
        <c:numFmt formatCode="General" sourceLinked="1"/>
        <c:tickLblPos val="nextTo"/>
        <c:txPr>
          <a:bodyPr/>
          <a:lstStyle/>
          <a:p>
            <a:pPr>
              <a:defRPr lang="en-US"/>
            </a:pPr>
            <a:endParaRPr lang="ar-SA"/>
          </a:p>
        </c:txPr>
        <c:crossAx val="68465408"/>
        <c:crosses val="autoZero"/>
        <c:crossBetween val="midCat"/>
      </c:valAx>
      <c:valAx>
        <c:axId val="68465408"/>
        <c:scaling>
          <c:orientation val="minMax"/>
        </c:scaling>
        <c:axPos val="l"/>
        <c:majorGridlines/>
        <c:minorGridlines/>
        <c:title>
          <c:tx>
            <c:rich>
              <a:bodyPr rot="-5400000" vert="horz"/>
              <a:lstStyle/>
              <a:p>
                <a:pPr>
                  <a:defRPr lang="en-US" sz="1400" b="0"/>
                </a:pPr>
                <a:r>
                  <a:rPr lang="en-US" sz="1400" b="0"/>
                  <a:t>PI</a:t>
                </a:r>
              </a:p>
            </c:rich>
          </c:tx>
          <c:layout/>
        </c:title>
        <c:numFmt formatCode="General" sourceLinked="1"/>
        <c:tickLblPos val="nextTo"/>
        <c:txPr>
          <a:bodyPr/>
          <a:lstStyle/>
          <a:p>
            <a:pPr>
              <a:defRPr lang="en-US"/>
            </a:pPr>
            <a:endParaRPr lang="ar-SA"/>
          </a:p>
        </c:txPr>
        <c:crossAx val="68459136"/>
        <c:crosses val="autoZero"/>
        <c:crossBetween val="midCat"/>
      </c:valAx>
    </c:plotArea>
    <c:plotVisOnly val="1"/>
    <c:dispBlanksAs val="gap"/>
  </c:chart>
  <c:externalData r:id="rId1"/>
</c:chartSpace>
</file>

<file path=ppt/drawings/drawing1.xml><?xml version="1.0" encoding="utf-8"?>
<c:userShapes xmlns:c="http://schemas.openxmlformats.org/drawingml/2006/chart">
  <cdr:relSizeAnchor xmlns:cdr="http://schemas.openxmlformats.org/drawingml/2006/chartDrawing">
    <cdr:from>
      <cdr:x>0.32668</cdr:x>
      <cdr:y>0.08025</cdr:y>
    </cdr:from>
    <cdr:to>
      <cdr:x>0.68421</cdr:x>
      <cdr:y>0.14815</cdr:y>
    </cdr:to>
    <cdr:sp macro="" textlink="">
      <cdr:nvSpPr>
        <cdr:cNvPr id="2" name="مربع نص 1"/>
        <cdr:cNvSpPr txBox="1"/>
      </cdr:nvSpPr>
      <cdr:spPr>
        <a:xfrm xmlns:a="http://schemas.openxmlformats.org/drawingml/2006/main">
          <a:off x="1714501" y="247650"/>
          <a:ext cx="1876425" cy="2095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0.35935</cdr:x>
      <cdr:y>0.03395</cdr:y>
    </cdr:from>
    <cdr:to>
      <cdr:x>0.71143</cdr:x>
      <cdr:y>0.16358</cdr:y>
    </cdr:to>
    <cdr:sp macro="" textlink="">
      <cdr:nvSpPr>
        <cdr:cNvPr id="4" name="مربع نص 3"/>
        <cdr:cNvSpPr txBox="1"/>
      </cdr:nvSpPr>
      <cdr:spPr>
        <a:xfrm xmlns:a="http://schemas.openxmlformats.org/drawingml/2006/main">
          <a:off x="1885951" y="104775"/>
          <a:ext cx="1847850" cy="4000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a:t>L.L vs. %Fly</a:t>
          </a:r>
          <a:r>
            <a:rPr lang="en-US" sz="2000" baseline="0"/>
            <a:t> Ash </a:t>
          </a:r>
          <a:endParaRPr lang="en-US" sz="20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C0ADA8F-EA22-4379-9295-B8597A0260DB}" type="datetimeFigureOut">
              <a:rPr lang="ar-SA" smtClean="0"/>
              <a:pPr/>
              <a:t>12/08/1437</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270863E-062F-453D-95A5-813CAD2E80DC}"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Definition of soil improvement</a:t>
            </a:r>
            <a:r>
              <a:rPr lang="en-US" sz="1200" dirty="0" smtClean="0">
                <a:latin typeface="Times New Roman" panose="02020603050405020304" pitchFamily="18" charset="0"/>
                <a:cs typeface="Times New Roman" panose="02020603050405020304" pitchFamily="18" charset="0"/>
              </a:rPr>
              <a:t>.</a:t>
            </a:r>
          </a:p>
          <a:p>
            <a:pPr algn="l" rtl="0"/>
            <a:r>
              <a:rPr lang="en-US" sz="1200" kern="1200" dirty="0" smtClean="0">
                <a:solidFill>
                  <a:schemeClr val="tx1"/>
                </a:solidFill>
                <a:latin typeface="+mn-lt"/>
                <a:ea typeface="+mn-ea"/>
                <a:cs typeface="+mn-cs"/>
              </a:rPr>
              <a:t>soil improvement technique(s) to improve the properties and parameters of different local soil type that will have problems when building foundations or other ground structures. </a:t>
            </a:r>
          </a:p>
          <a:p>
            <a:pPr algn="l" rtl="0"/>
            <a:r>
              <a:rPr lang="en-US" sz="1050" dirty="0" smtClean="0">
                <a:latin typeface="Times New Roman" panose="02020603050405020304" pitchFamily="18" charset="0"/>
                <a:cs typeface="Times New Roman" panose="02020603050405020304" pitchFamily="18" charset="0"/>
              </a:rPr>
              <a:t>Purpose of soil improvement:</a:t>
            </a:r>
          </a:p>
          <a:p>
            <a:pPr lvl="0" algn="l" rtl="0"/>
            <a:r>
              <a:rPr lang="en-US" sz="1200" kern="1200" dirty="0" smtClean="0">
                <a:solidFill>
                  <a:schemeClr val="tx1"/>
                </a:solidFill>
                <a:latin typeface="+mn-lt"/>
                <a:ea typeface="+mn-ea"/>
                <a:cs typeface="+mn-cs"/>
              </a:rPr>
              <a:t>1-Reduce the settlement of structures .</a:t>
            </a:r>
          </a:p>
          <a:p>
            <a:pPr lvl="0" algn="l" rtl="0"/>
            <a:r>
              <a:rPr lang="en-US" sz="1200" kern="1200" dirty="0" smtClean="0">
                <a:solidFill>
                  <a:schemeClr val="tx1"/>
                </a:solidFill>
                <a:latin typeface="+mn-lt"/>
                <a:ea typeface="+mn-ea"/>
                <a:cs typeface="+mn-cs"/>
              </a:rPr>
              <a:t>2-Improve the shear strength of soil and thus increase the bearing capacity of shallow foundations .</a:t>
            </a:r>
          </a:p>
          <a:p>
            <a:pPr lvl="0" algn="l" rtl="0"/>
            <a:r>
              <a:rPr lang="en-US" sz="1200" kern="1200" dirty="0" smtClean="0">
                <a:solidFill>
                  <a:schemeClr val="tx1"/>
                </a:solidFill>
                <a:latin typeface="+mn-lt"/>
                <a:ea typeface="+mn-ea"/>
                <a:cs typeface="+mn-cs"/>
              </a:rPr>
              <a:t>3-Increase the factor of safety against possible slope failure of embankment and earth dams .</a:t>
            </a:r>
          </a:p>
          <a:p>
            <a:pPr lvl="0" algn="l" rtl="0"/>
            <a:r>
              <a:rPr lang="en-US" sz="1200" kern="1200" dirty="0" smtClean="0">
                <a:solidFill>
                  <a:schemeClr val="tx1"/>
                </a:solidFill>
                <a:latin typeface="+mn-lt"/>
                <a:ea typeface="+mn-ea"/>
                <a:cs typeface="+mn-cs"/>
              </a:rPr>
              <a:t>4-Reduce the shrinkage and swelling of soils .</a:t>
            </a:r>
          </a:p>
          <a:p>
            <a:pPr lvl="0" algn="l" rtl="0"/>
            <a:endParaRPr lang="en-US" sz="1200" kern="1200" dirty="0" smtClean="0">
              <a:solidFill>
                <a:schemeClr val="tx1"/>
              </a:solidFill>
              <a:latin typeface="+mn-lt"/>
              <a:ea typeface="+mn-ea"/>
              <a:cs typeface="+mn-cs"/>
            </a:endParaRPr>
          </a:p>
          <a:p>
            <a:pPr algn="l" rtl="0"/>
            <a:endParaRPr lang="en-US" sz="1050" kern="1200" dirty="0" smtClean="0">
              <a:solidFill>
                <a:schemeClr val="tx1"/>
              </a:solidFill>
              <a:latin typeface="+mn-lt"/>
              <a:ea typeface="+mn-ea"/>
              <a:cs typeface="+mn-cs"/>
            </a:endParaRPr>
          </a:p>
          <a:p>
            <a:pPr algn="l" rtl="0"/>
            <a:endParaRPr lang="ar-SA" dirty="0"/>
          </a:p>
        </p:txBody>
      </p:sp>
      <p:sp>
        <p:nvSpPr>
          <p:cNvPr id="4" name="عنصر نائب لرقم الشريحة 3"/>
          <p:cNvSpPr>
            <a:spLocks noGrp="1"/>
          </p:cNvSpPr>
          <p:nvPr>
            <p:ph type="sldNum" sz="quarter" idx="10"/>
          </p:nvPr>
        </p:nvSpPr>
        <p:spPr/>
        <p:txBody>
          <a:bodyPr/>
          <a:lstStyle/>
          <a:p>
            <a:fld id="{F270863E-062F-453D-95A5-813CAD2E80DC}" type="slidenum">
              <a:rPr lang="ar-SA" smtClean="0"/>
              <a:pPr/>
              <a:t>2</a:t>
            </a:fld>
            <a:endParaRPr lang="ar-S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After reviewing the various laboratory tests regarding adding different percentages of fly ash to the </a:t>
            </a:r>
            <a:r>
              <a:rPr lang="en-US" sz="1200" kern="1200" dirty="0" err="1" smtClean="0">
                <a:solidFill>
                  <a:schemeClr val="tx1"/>
                </a:solidFill>
                <a:latin typeface="+mn-lt"/>
                <a:ea typeface="+mn-ea"/>
                <a:cs typeface="+mn-cs"/>
              </a:rPr>
              <a:t>silty</a:t>
            </a:r>
            <a:r>
              <a:rPr lang="en-US" sz="1200" kern="1200" dirty="0" smtClean="0">
                <a:solidFill>
                  <a:schemeClr val="tx1"/>
                </a:solidFill>
                <a:latin typeface="+mn-lt"/>
                <a:ea typeface="+mn-ea"/>
                <a:cs typeface="+mn-cs"/>
              </a:rPr>
              <a:t> clay soil</a:t>
            </a:r>
            <a:endParaRPr lang="ar-SA" dirty="0"/>
          </a:p>
        </p:txBody>
      </p:sp>
      <p:sp>
        <p:nvSpPr>
          <p:cNvPr id="4" name="عنصر نائب لرقم الشريحة 3"/>
          <p:cNvSpPr>
            <a:spLocks noGrp="1"/>
          </p:cNvSpPr>
          <p:nvPr>
            <p:ph type="sldNum" sz="quarter" idx="10"/>
          </p:nvPr>
        </p:nvSpPr>
        <p:spPr/>
        <p:txBody>
          <a:bodyPr/>
          <a:lstStyle/>
          <a:p>
            <a:fld id="{F270863E-062F-453D-95A5-813CAD2E80DC}" type="slidenum">
              <a:rPr lang="ar-SA" smtClean="0"/>
              <a:pPr/>
              <a:t>15</a:t>
            </a:fld>
            <a:endParaRPr lang="ar-S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en-US" sz="1200" dirty="0" smtClean="0"/>
              <a:t>The reason to minimize the percent of cement add to </a:t>
            </a:r>
            <a:r>
              <a:rPr lang="en-US" sz="1200" dirty="0" err="1" smtClean="0"/>
              <a:t>silty</a:t>
            </a:r>
            <a:r>
              <a:rPr lang="en-US" sz="1200" dirty="0" smtClean="0"/>
              <a:t> clay is the economical reason. Since the cost of cement is high, the percent of cement should be kept as low as possible. In this case the recommended percent of cement is 6%.</a:t>
            </a:r>
            <a:endParaRPr lang="ar-SA" dirty="0"/>
          </a:p>
        </p:txBody>
      </p:sp>
      <p:sp>
        <p:nvSpPr>
          <p:cNvPr id="4" name="عنصر نائب لرقم الشريحة 3"/>
          <p:cNvSpPr>
            <a:spLocks noGrp="1"/>
          </p:cNvSpPr>
          <p:nvPr>
            <p:ph type="sldNum" sz="quarter" idx="10"/>
          </p:nvPr>
        </p:nvSpPr>
        <p:spPr/>
        <p:txBody>
          <a:bodyPr/>
          <a:lstStyle/>
          <a:p>
            <a:fld id="{F270863E-062F-453D-95A5-813CAD2E80DC}" type="slidenum">
              <a:rPr lang="ar-SA" smtClean="0"/>
              <a:pPr/>
              <a:t>24</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algn="l" rtl="0"/>
            <a:r>
              <a:rPr lang="en-US" sz="1200" kern="1200" dirty="0" smtClean="0">
                <a:solidFill>
                  <a:schemeClr val="tx1"/>
                </a:solidFill>
                <a:latin typeface="+mn-lt"/>
                <a:ea typeface="+mn-ea"/>
                <a:cs typeface="+mn-cs"/>
              </a:rPr>
              <a:t>Fly ash is a by-product of the pulverized coal combustion process usually associated with electric power-generating plants.</a:t>
            </a:r>
          </a:p>
          <a:p>
            <a:pPr algn="l" rtl="0"/>
            <a:r>
              <a:rPr lang="en-US" dirty="0" smtClean="0"/>
              <a:t>The primary reason fly ash is used in soil stabilization applications is to improve the compressive and shearing strength of soils. The compressive strength of fly ash treated soils is dependent on:</a:t>
            </a:r>
          </a:p>
          <a:p>
            <a:pPr lvl="0" algn="l" rtl="0"/>
            <a:r>
              <a:rPr lang="en-US" dirty="0" smtClean="0"/>
              <a:t>In-place soil properties</a:t>
            </a:r>
          </a:p>
          <a:p>
            <a:pPr lvl="0" algn="l" rtl="0"/>
            <a:r>
              <a:rPr lang="en-US" dirty="0" smtClean="0"/>
              <a:t>Delay time</a:t>
            </a:r>
          </a:p>
          <a:p>
            <a:pPr lvl="0" algn="l" rtl="0"/>
            <a:r>
              <a:rPr lang="en-US" dirty="0" smtClean="0"/>
              <a:t>Moisture content at time of compaction</a:t>
            </a:r>
          </a:p>
          <a:p>
            <a:pPr lvl="0" algn="l" rtl="0"/>
            <a:r>
              <a:rPr lang="en-US" dirty="0" smtClean="0"/>
              <a:t>Fly ash addition ratio</a:t>
            </a:r>
          </a:p>
          <a:p>
            <a:pPr algn="l" rtl="0"/>
            <a:endParaRPr lang="ar-SA" dirty="0"/>
          </a:p>
        </p:txBody>
      </p:sp>
      <p:sp>
        <p:nvSpPr>
          <p:cNvPr id="4" name="عنصر نائب لرقم الشريحة 3"/>
          <p:cNvSpPr>
            <a:spLocks noGrp="1"/>
          </p:cNvSpPr>
          <p:nvPr>
            <p:ph type="sldNum" sz="quarter" idx="10"/>
          </p:nvPr>
        </p:nvSpPr>
        <p:spPr/>
        <p:txBody>
          <a:bodyPr/>
          <a:lstStyle/>
          <a:p>
            <a:fld id="{F270863E-062F-453D-95A5-813CAD2E80DC}" type="slidenum">
              <a:rPr lang="ar-SA" smtClean="0"/>
              <a:pPr/>
              <a:t>7</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algn="l" rtl="0"/>
            <a:r>
              <a:rPr lang="en-US" sz="1200" kern="1200" dirty="0" smtClean="0">
                <a:solidFill>
                  <a:schemeClr val="tx1"/>
                </a:solidFill>
                <a:latin typeface="+mn-lt"/>
                <a:ea typeface="+mn-ea"/>
                <a:cs typeface="+mn-cs"/>
              </a:rPr>
              <a:t>Several laboratory tests were done on soil samples with its original state and with adding different percentages of Fly Ash. The tests done were Standard Proctor, Unconfined Compression, Liquid Limit and Plastic Limit.</a:t>
            </a:r>
            <a:endParaRPr lang="ar-SA" dirty="0"/>
          </a:p>
        </p:txBody>
      </p:sp>
      <p:sp>
        <p:nvSpPr>
          <p:cNvPr id="4" name="عنصر نائب لرقم الشريحة 3"/>
          <p:cNvSpPr>
            <a:spLocks noGrp="1"/>
          </p:cNvSpPr>
          <p:nvPr>
            <p:ph type="sldNum" sz="quarter" idx="10"/>
          </p:nvPr>
        </p:nvSpPr>
        <p:spPr/>
        <p:txBody>
          <a:bodyPr/>
          <a:lstStyle/>
          <a:p>
            <a:fld id="{F270863E-062F-453D-95A5-813CAD2E80DC}" type="slidenum">
              <a:rPr lang="ar-SA" smtClean="0"/>
              <a:pPr/>
              <a:t>8</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F270863E-062F-453D-95A5-813CAD2E80DC}" type="slidenum">
              <a:rPr lang="ar-SA" smtClean="0"/>
              <a:pPr/>
              <a:t>9</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F270863E-062F-453D-95A5-813CAD2E80DC}" type="slidenum">
              <a:rPr lang="ar-SA" smtClean="0"/>
              <a:pPr/>
              <a:t>10</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F270863E-062F-453D-95A5-813CAD2E80DC}" type="slidenum">
              <a:rPr lang="ar-SA" smtClean="0"/>
              <a:pPr/>
              <a:t>11</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F270863E-062F-453D-95A5-813CAD2E80DC}" type="slidenum">
              <a:rPr lang="ar-SA" smtClean="0"/>
              <a:pPr/>
              <a:t>12</a:t>
            </a:fld>
            <a:endParaRPr lang="ar-S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F270863E-062F-453D-95A5-813CAD2E80DC}" type="slidenum">
              <a:rPr lang="ar-SA" smtClean="0"/>
              <a:pPr/>
              <a:t>13</a:t>
            </a:fld>
            <a:endParaRPr lang="ar-S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F270863E-062F-453D-95A5-813CAD2E80DC}" type="slidenum">
              <a:rPr lang="ar-SA" smtClean="0"/>
              <a:pPr/>
              <a:t>14</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D5F48662-7672-4C9E-93CE-8C3EC418FED0}" type="datetimeFigureOut">
              <a:rPr lang="ar-JO" smtClean="0"/>
              <a:pPr/>
              <a:t>12/08/1437</a:t>
            </a:fld>
            <a:endParaRPr lang="ar-JO"/>
          </a:p>
        </p:txBody>
      </p:sp>
      <p:sp>
        <p:nvSpPr>
          <p:cNvPr id="19" name="عنصر نائب للتذييل 18"/>
          <p:cNvSpPr>
            <a:spLocks noGrp="1"/>
          </p:cNvSpPr>
          <p:nvPr>
            <p:ph type="ftr" sz="quarter" idx="11"/>
          </p:nvPr>
        </p:nvSpPr>
        <p:spPr/>
        <p:txBody>
          <a:bodyPr/>
          <a:lstStyle/>
          <a:p>
            <a:endParaRPr lang="ar-JO"/>
          </a:p>
        </p:txBody>
      </p:sp>
      <p:sp>
        <p:nvSpPr>
          <p:cNvPr id="27" name="عنصر نائب لرقم الشريحة 26"/>
          <p:cNvSpPr>
            <a:spLocks noGrp="1"/>
          </p:cNvSpPr>
          <p:nvPr>
            <p:ph type="sldNum" sz="quarter" idx="12"/>
          </p:nvPr>
        </p:nvSpPr>
        <p:spPr/>
        <p:txBody>
          <a:bodyPr/>
          <a:lstStyle/>
          <a:p>
            <a:fld id="{2CE75036-E8C4-47B0-A8EA-A944ED84C13E}" type="slidenum">
              <a:rPr lang="ar-JO" smtClean="0"/>
              <a:pPr/>
              <a:t>‹#›</a:t>
            </a:fld>
            <a:endParaRPr lang="ar-J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5F48662-7672-4C9E-93CE-8C3EC418FED0}" type="datetimeFigureOut">
              <a:rPr lang="ar-JO" smtClean="0"/>
              <a:pPr/>
              <a:t>12/08/1437</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2CE75036-E8C4-47B0-A8EA-A944ED84C13E}"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5F48662-7672-4C9E-93CE-8C3EC418FED0}" type="datetimeFigureOut">
              <a:rPr lang="ar-JO" smtClean="0"/>
              <a:pPr/>
              <a:t>12/08/1437</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2CE75036-E8C4-47B0-A8EA-A944ED84C13E}"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5F48662-7672-4C9E-93CE-8C3EC418FED0}" type="datetimeFigureOut">
              <a:rPr lang="ar-JO" smtClean="0"/>
              <a:pPr/>
              <a:t>12/08/1437</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2CE75036-E8C4-47B0-A8EA-A944ED84C13E}"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5F48662-7672-4C9E-93CE-8C3EC418FED0}" type="datetimeFigureOut">
              <a:rPr lang="ar-JO" smtClean="0"/>
              <a:pPr/>
              <a:t>12/08/1437</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2CE75036-E8C4-47B0-A8EA-A944ED84C13E}" type="slidenum">
              <a:rPr lang="ar-JO" smtClean="0"/>
              <a:pPr/>
              <a:t>‹#›</a:t>
            </a:fld>
            <a:endParaRPr lang="ar-J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D5F48662-7672-4C9E-93CE-8C3EC418FED0}" type="datetimeFigureOut">
              <a:rPr lang="ar-JO" smtClean="0"/>
              <a:pPr/>
              <a:t>12/08/1437</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2CE75036-E8C4-47B0-A8EA-A944ED84C13E}"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D5F48662-7672-4C9E-93CE-8C3EC418FED0}" type="datetimeFigureOut">
              <a:rPr lang="ar-JO" smtClean="0"/>
              <a:pPr/>
              <a:t>12/08/1437</a:t>
            </a:fld>
            <a:endParaRPr lang="ar-JO"/>
          </a:p>
        </p:txBody>
      </p:sp>
      <p:sp>
        <p:nvSpPr>
          <p:cNvPr id="8" name="عنصر نائب للتذييل 7"/>
          <p:cNvSpPr>
            <a:spLocks noGrp="1"/>
          </p:cNvSpPr>
          <p:nvPr>
            <p:ph type="ftr" sz="quarter" idx="11"/>
          </p:nvPr>
        </p:nvSpPr>
        <p:spPr/>
        <p:txBody>
          <a:bodyPr/>
          <a:lstStyle/>
          <a:p>
            <a:endParaRPr lang="ar-JO"/>
          </a:p>
        </p:txBody>
      </p:sp>
      <p:sp>
        <p:nvSpPr>
          <p:cNvPr id="9" name="عنصر نائب لرقم الشريحة 8"/>
          <p:cNvSpPr>
            <a:spLocks noGrp="1"/>
          </p:cNvSpPr>
          <p:nvPr>
            <p:ph type="sldNum" sz="quarter" idx="12"/>
          </p:nvPr>
        </p:nvSpPr>
        <p:spPr/>
        <p:txBody>
          <a:bodyPr/>
          <a:lstStyle/>
          <a:p>
            <a:fld id="{2CE75036-E8C4-47B0-A8EA-A944ED84C13E}"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D5F48662-7672-4C9E-93CE-8C3EC418FED0}" type="datetimeFigureOut">
              <a:rPr lang="ar-JO" smtClean="0"/>
              <a:pPr/>
              <a:t>12/08/1437</a:t>
            </a:fld>
            <a:endParaRPr lang="ar-JO"/>
          </a:p>
        </p:txBody>
      </p:sp>
      <p:sp>
        <p:nvSpPr>
          <p:cNvPr id="4" name="عنصر نائب للتذييل 3"/>
          <p:cNvSpPr>
            <a:spLocks noGrp="1"/>
          </p:cNvSpPr>
          <p:nvPr>
            <p:ph type="ftr" sz="quarter" idx="11"/>
          </p:nvPr>
        </p:nvSpPr>
        <p:spPr/>
        <p:txBody>
          <a:bodyPr/>
          <a:lstStyle/>
          <a:p>
            <a:endParaRPr lang="ar-JO"/>
          </a:p>
        </p:txBody>
      </p:sp>
      <p:sp>
        <p:nvSpPr>
          <p:cNvPr id="5" name="عنصر نائب لرقم الشريحة 4"/>
          <p:cNvSpPr>
            <a:spLocks noGrp="1"/>
          </p:cNvSpPr>
          <p:nvPr>
            <p:ph type="sldNum" sz="quarter" idx="12"/>
          </p:nvPr>
        </p:nvSpPr>
        <p:spPr/>
        <p:txBody>
          <a:bodyPr/>
          <a:lstStyle/>
          <a:p>
            <a:fld id="{2CE75036-E8C4-47B0-A8EA-A944ED84C13E}"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5F48662-7672-4C9E-93CE-8C3EC418FED0}" type="datetimeFigureOut">
              <a:rPr lang="ar-JO" smtClean="0"/>
              <a:pPr/>
              <a:t>12/08/1437</a:t>
            </a:fld>
            <a:endParaRPr lang="ar-JO"/>
          </a:p>
        </p:txBody>
      </p:sp>
      <p:sp>
        <p:nvSpPr>
          <p:cNvPr id="3" name="عنصر نائب للتذييل 2"/>
          <p:cNvSpPr>
            <a:spLocks noGrp="1"/>
          </p:cNvSpPr>
          <p:nvPr>
            <p:ph type="ftr" sz="quarter" idx="11"/>
          </p:nvPr>
        </p:nvSpPr>
        <p:spPr/>
        <p:txBody>
          <a:bodyPr/>
          <a:lstStyle/>
          <a:p>
            <a:endParaRPr lang="ar-JO"/>
          </a:p>
        </p:txBody>
      </p:sp>
      <p:sp>
        <p:nvSpPr>
          <p:cNvPr id="4" name="عنصر نائب لرقم الشريحة 3"/>
          <p:cNvSpPr>
            <a:spLocks noGrp="1"/>
          </p:cNvSpPr>
          <p:nvPr>
            <p:ph type="sldNum" sz="quarter" idx="12"/>
          </p:nvPr>
        </p:nvSpPr>
        <p:spPr/>
        <p:txBody>
          <a:bodyPr/>
          <a:lstStyle/>
          <a:p>
            <a:fld id="{2CE75036-E8C4-47B0-A8EA-A944ED84C13E}"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D5F48662-7672-4C9E-93CE-8C3EC418FED0}" type="datetimeFigureOut">
              <a:rPr lang="ar-JO" smtClean="0"/>
              <a:pPr/>
              <a:t>12/08/1437</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2CE75036-E8C4-47B0-A8EA-A944ED84C13E}"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5F48662-7672-4C9E-93CE-8C3EC418FED0}" type="datetimeFigureOut">
              <a:rPr lang="ar-JO" smtClean="0"/>
              <a:pPr/>
              <a:t>12/08/1437</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a:xfrm>
            <a:off x="8077200" y="6356350"/>
            <a:ext cx="609600" cy="365125"/>
          </a:xfrm>
        </p:spPr>
        <p:txBody>
          <a:bodyPr/>
          <a:lstStyle/>
          <a:p>
            <a:fld id="{2CE75036-E8C4-47B0-A8EA-A944ED84C13E}" type="slidenum">
              <a:rPr lang="ar-JO" smtClean="0"/>
              <a:pPr/>
              <a:t>‹#›</a:t>
            </a:fld>
            <a:endParaRPr lang="ar-JO"/>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5F48662-7672-4C9E-93CE-8C3EC418FED0}" type="datetimeFigureOut">
              <a:rPr lang="ar-JO" smtClean="0"/>
              <a:pPr/>
              <a:t>12/08/1437</a:t>
            </a:fld>
            <a:endParaRPr lang="ar-JO"/>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JO"/>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CE75036-E8C4-47B0-A8EA-A944ED84C13E}" type="slidenum">
              <a:rPr lang="ar-JO" smtClean="0"/>
              <a:pPr/>
              <a:t>‹#›</a:t>
            </a:fld>
            <a:endParaRPr lang="ar-JO"/>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6500826" y="785794"/>
            <a:ext cx="1571636" cy="1357322"/>
          </a:xfrm>
          <a:prstGeom prst="rect">
            <a:avLst/>
          </a:prstGeom>
          <a:noFill/>
        </p:spPr>
      </p:pic>
      <p:sp>
        <p:nvSpPr>
          <p:cNvPr id="36865" name="Rectangle 1"/>
          <p:cNvSpPr>
            <a:spLocks noChangeArrowheads="1"/>
          </p:cNvSpPr>
          <p:nvPr/>
        </p:nvSpPr>
        <p:spPr bwMode="auto">
          <a:xfrm>
            <a:off x="1785918" y="2733538"/>
            <a:ext cx="550072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Calibri"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Calibri"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2400" dirty="0">
              <a:solidFill>
                <a:srgbClr val="000000"/>
              </a:solidFill>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2400" dirty="0">
              <a:solidFill>
                <a:srgbClr val="000000"/>
              </a:solidFill>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6866" name="Rectangle 2"/>
          <p:cNvSpPr>
            <a:spLocks noChangeArrowheads="1"/>
          </p:cNvSpPr>
          <p:nvPr/>
        </p:nvSpPr>
        <p:spPr bwMode="auto">
          <a:xfrm>
            <a:off x="2143108" y="3643314"/>
            <a:ext cx="4500594" cy="2308324"/>
          </a:xfrm>
          <a:prstGeom prst="rect">
            <a:avLst/>
          </a:prstGeom>
          <a:noFill/>
          <a:ln w="9525">
            <a:noFill/>
            <a:miter lim="800000"/>
            <a:headEnd/>
            <a:tailEnd/>
          </a:ln>
          <a:effectLst/>
        </p:spPr>
        <p:txBody>
          <a:bodyPr vert="horz" wrap="square" lIns="91440" tIns="45720" rIns="91440" bIns="45720" numCol="1" anchor="t" anchorCtr="1" compatLnSpc="1">
            <a:prstTxWarp prst="textNoShape">
              <a:avLst/>
            </a:prstTxWarp>
            <a:spAutoFit/>
          </a:bodyPr>
          <a:lstStyle/>
          <a:p>
            <a:pPr algn="ctr" rtl="0">
              <a:buNone/>
            </a:pPr>
            <a:r>
              <a:rPr lang="en-US" sz="2000" dirty="0" smtClean="0">
                <a:latin typeface="Times New Roman" pitchFamily="18" charset="0"/>
                <a:ea typeface="Calibri" pitchFamily="34" charset="0"/>
                <a:cs typeface="Times New Roman" pitchFamily="18" charset="0"/>
              </a:rPr>
              <a:t>Prepared By: </a:t>
            </a:r>
          </a:p>
          <a:p>
            <a:pPr algn="ctr" rtl="0">
              <a:buNone/>
            </a:pPr>
            <a:r>
              <a:rPr lang="en-US" sz="2000" dirty="0" err="1" smtClean="0">
                <a:latin typeface="Times New Roman" pitchFamily="18" charset="0"/>
                <a:ea typeface="Calibri" pitchFamily="34" charset="0"/>
                <a:cs typeface="Times New Roman" pitchFamily="18" charset="0"/>
              </a:rPr>
              <a:t>Noor</a:t>
            </a:r>
            <a:r>
              <a:rPr lang="en-US" sz="2000" dirty="0" smtClean="0">
                <a:latin typeface="Times New Roman" pitchFamily="18" charset="0"/>
                <a:ea typeface="Calibri" pitchFamily="34" charset="0"/>
                <a:cs typeface="Times New Roman" pitchFamily="18" charset="0"/>
              </a:rPr>
              <a:t> </a:t>
            </a:r>
            <a:r>
              <a:rPr lang="en-US" sz="2000" dirty="0" err="1" smtClean="0">
                <a:latin typeface="Times New Roman" pitchFamily="18" charset="0"/>
                <a:ea typeface="Calibri" pitchFamily="34" charset="0"/>
                <a:cs typeface="Times New Roman" pitchFamily="18" charset="0"/>
              </a:rPr>
              <a:t>Eshtayeh</a:t>
            </a:r>
            <a:r>
              <a:rPr lang="en-US" sz="2000" dirty="0" smtClean="0">
                <a:latin typeface="Times New Roman" pitchFamily="18" charset="0"/>
                <a:ea typeface="Calibri" pitchFamily="34" charset="0"/>
                <a:cs typeface="Times New Roman" pitchFamily="18" charset="0"/>
              </a:rPr>
              <a:t> </a:t>
            </a:r>
          </a:p>
          <a:p>
            <a:pPr algn="ctr" rtl="0">
              <a:buNone/>
            </a:pPr>
            <a:r>
              <a:rPr lang="en-US" sz="2000" dirty="0" err="1" smtClean="0">
                <a:latin typeface="Times New Roman" pitchFamily="18" charset="0"/>
                <a:ea typeface="Calibri" pitchFamily="34" charset="0"/>
                <a:cs typeface="Times New Roman" pitchFamily="18" charset="0"/>
              </a:rPr>
              <a:t>Waed</a:t>
            </a:r>
            <a:r>
              <a:rPr lang="en-US" sz="2000" dirty="0" smtClean="0">
                <a:latin typeface="Times New Roman" pitchFamily="18" charset="0"/>
                <a:ea typeface="Calibri" pitchFamily="34" charset="0"/>
                <a:cs typeface="Times New Roman" pitchFamily="18" charset="0"/>
              </a:rPr>
              <a:t> </a:t>
            </a:r>
            <a:r>
              <a:rPr lang="en-US" sz="2000" dirty="0" err="1" smtClean="0">
                <a:latin typeface="Times New Roman" pitchFamily="18" charset="0"/>
                <a:ea typeface="Calibri" pitchFamily="34" charset="0"/>
                <a:cs typeface="Times New Roman" pitchFamily="18" charset="0"/>
              </a:rPr>
              <a:t>Awwad</a:t>
            </a:r>
            <a:r>
              <a:rPr lang="en-US" sz="2000" dirty="0" smtClean="0">
                <a:latin typeface="Times New Roman" pitchFamily="18" charset="0"/>
                <a:ea typeface="Calibri" pitchFamily="34" charset="0"/>
                <a:cs typeface="Times New Roman" pitchFamily="18" charset="0"/>
              </a:rPr>
              <a:t> </a:t>
            </a:r>
          </a:p>
          <a:p>
            <a:pPr algn="ctr" rtl="0">
              <a:buNone/>
            </a:pPr>
            <a:r>
              <a:rPr lang="en-US" sz="2000" dirty="0" err="1" smtClean="0">
                <a:latin typeface="Times New Roman" pitchFamily="18" charset="0"/>
                <a:ea typeface="Calibri" pitchFamily="34" charset="0"/>
                <a:cs typeface="Times New Roman" pitchFamily="18" charset="0"/>
              </a:rPr>
              <a:t>Neveen</a:t>
            </a:r>
            <a:r>
              <a:rPr lang="en-US" sz="2000" dirty="0" smtClean="0">
                <a:latin typeface="Times New Roman" pitchFamily="18" charset="0"/>
                <a:ea typeface="Calibri" pitchFamily="34" charset="0"/>
                <a:cs typeface="Times New Roman" pitchFamily="18" charset="0"/>
              </a:rPr>
              <a:t> Abu-</a:t>
            </a:r>
            <a:r>
              <a:rPr lang="en-US" sz="2000" dirty="0" err="1" smtClean="0">
                <a:latin typeface="Times New Roman" pitchFamily="18" charset="0"/>
                <a:ea typeface="Calibri" pitchFamily="34" charset="0"/>
                <a:cs typeface="Times New Roman" pitchFamily="18" charset="0"/>
              </a:rPr>
              <a:t>Alrub</a:t>
            </a:r>
            <a:endParaRPr lang="en-US" sz="2000" dirty="0" smtClean="0">
              <a:latin typeface="Times New Roman" pitchFamily="18" charset="0"/>
              <a:ea typeface="Calibri" pitchFamily="34" charset="0"/>
              <a:cs typeface="Times New Roman" pitchFamily="18" charset="0"/>
            </a:endParaRPr>
          </a:p>
          <a:p>
            <a:pPr algn="ctr" rtl="0">
              <a:buNone/>
            </a:pPr>
            <a:r>
              <a:rPr lang="en-US" sz="2000" dirty="0" err="1" smtClean="0">
                <a:latin typeface="Times New Roman" pitchFamily="18" charset="0"/>
                <a:ea typeface="Calibri" pitchFamily="34" charset="0"/>
                <a:cs typeface="Times New Roman" pitchFamily="18" charset="0"/>
              </a:rPr>
              <a:t>Rawan</a:t>
            </a:r>
            <a:r>
              <a:rPr lang="en-US" sz="2000" dirty="0" smtClean="0">
                <a:latin typeface="Times New Roman" pitchFamily="18" charset="0"/>
                <a:ea typeface="Calibri" pitchFamily="34" charset="0"/>
                <a:cs typeface="Times New Roman" pitchFamily="18" charset="0"/>
              </a:rPr>
              <a:t> </a:t>
            </a:r>
            <a:r>
              <a:rPr lang="en-US" sz="2000" dirty="0" err="1" smtClean="0">
                <a:latin typeface="Times New Roman" pitchFamily="18" charset="0"/>
                <a:ea typeface="Calibri" pitchFamily="34" charset="0"/>
                <a:cs typeface="Times New Roman" pitchFamily="18" charset="0"/>
              </a:rPr>
              <a:t>Hijawe</a:t>
            </a:r>
            <a:endParaRPr lang="en-US" sz="2000" dirty="0" smtClean="0">
              <a:latin typeface="Times New Roman" pitchFamily="18" charset="0"/>
              <a:ea typeface="Calibri" pitchFamily="34" charset="0"/>
              <a:cs typeface="Times New Roman" pitchFamily="18" charset="0"/>
            </a:endParaRPr>
          </a:p>
          <a:p>
            <a:pPr algn="ctr" rtl="0">
              <a:buNone/>
            </a:pPr>
            <a:r>
              <a:rPr lang="en-US" sz="2000" dirty="0" smtClean="0">
                <a:latin typeface="Times New Roman" pitchFamily="18" charset="0"/>
                <a:ea typeface="Calibri" pitchFamily="34" charset="0"/>
                <a:cs typeface="Times New Roman" pitchFamily="18" charset="0"/>
              </a:rPr>
              <a:t> </a:t>
            </a:r>
          </a:p>
          <a:p>
            <a:pPr algn="ctr" rtl="0">
              <a:buNone/>
            </a:pPr>
            <a:r>
              <a:rPr lang="en-US" sz="2400" dirty="0" smtClean="0">
                <a:latin typeface="Times New Roman" pitchFamily="18" charset="0"/>
                <a:ea typeface="Calibri" pitchFamily="34" charset="0"/>
                <a:cs typeface="Times New Roman" pitchFamily="18" charset="0"/>
              </a:rPr>
              <a:t>Supervised By: Dr. </a:t>
            </a:r>
            <a:r>
              <a:rPr lang="en-US" sz="2400" dirty="0" err="1" smtClean="0">
                <a:latin typeface="Times New Roman" pitchFamily="18" charset="0"/>
                <a:ea typeface="Calibri" pitchFamily="34" charset="0"/>
                <a:cs typeface="Times New Roman" pitchFamily="18" charset="0"/>
              </a:rPr>
              <a:t>Isam</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Jardaneh</a:t>
            </a:r>
            <a:endParaRPr lang="en-US" sz="2400" dirty="0" smtClean="0">
              <a:latin typeface="Times New Roman" pitchFamily="18" charset="0"/>
              <a:ea typeface="Calibri" pitchFamily="34" charset="0"/>
              <a:cs typeface="Times New Roman" pitchFamily="18" charset="0"/>
            </a:endParaRPr>
          </a:p>
        </p:txBody>
      </p:sp>
      <p:sp>
        <p:nvSpPr>
          <p:cNvPr id="6" name="مربع نص 5"/>
          <p:cNvSpPr txBox="1"/>
          <p:nvPr/>
        </p:nvSpPr>
        <p:spPr>
          <a:xfrm>
            <a:off x="642910" y="1071546"/>
            <a:ext cx="5214974" cy="830997"/>
          </a:xfrm>
          <a:prstGeom prst="rect">
            <a:avLst/>
          </a:prstGeom>
          <a:noFill/>
        </p:spPr>
        <p:txBody>
          <a:bodyPr wrap="square" rtlCol="1">
            <a:spAutoFit/>
          </a:bodyPr>
          <a:lstStyle/>
          <a:p>
            <a:pPr lvl="0" algn="ctr" rtl="0" eaLnBrk="0" fontAlgn="base" hangingPunct="0">
              <a:spcBef>
                <a:spcPct val="0"/>
              </a:spcBef>
              <a:spcAft>
                <a:spcPct val="0"/>
              </a:spcAft>
            </a:pPr>
            <a:r>
              <a:rPr lang="en-US" sz="2400" dirty="0" smtClean="0">
                <a:solidFill>
                  <a:srgbClr val="000000"/>
                </a:solidFill>
                <a:latin typeface="Times New Roman" pitchFamily="18" charset="0"/>
                <a:ea typeface="Calibri" pitchFamily="34" charset="0"/>
                <a:cs typeface="Times New Roman" pitchFamily="18" charset="0"/>
              </a:rPr>
              <a:t>Civil Engineering Department</a:t>
            </a:r>
          </a:p>
          <a:p>
            <a:pPr algn="ctr" rt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An-</a:t>
            </a:r>
            <a:r>
              <a:rPr lang="en-US" sz="2400" dirty="0" err="1" smtClean="0">
                <a:latin typeface="Times New Roman" pitchFamily="18" charset="0"/>
                <a:ea typeface="Calibri" pitchFamily="34" charset="0"/>
                <a:cs typeface="Times New Roman" pitchFamily="18" charset="0"/>
              </a:rPr>
              <a:t>Najah</a:t>
            </a:r>
            <a:r>
              <a:rPr lang="en-US" sz="2400" dirty="0" smtClean="0">
                <a:latin typeface="Times New Roman" pitchFamily="18" charset="0"/>
                <a:ea typeface="Calibri" pitchFamily="34" charset="0"/>
                <a:cs typeface="Times New Roman" pitchFamily="18" charset="0"/>
              </a:rPr>
              <a:t> National University</a:t>
            </a:r>
            <a:endParaRPr lang="ar-SA" sz="2400" dirty="0">
              <a:latin typeface="Times New Roman" pitchFamily="18" charset="0"/>
              <a:cs typeface="Times New Roman" pitchFamily="18" charset="0"/>
            </a:endParaRPr>
          </a:p>
        </p:txBody>
      </p:sp>
      <p:sp>
        <p:nvSpPr>
          <p:cNvPr id="7" name="مربع نص 6"/>
          <p:cNvSpPr txBox="1"/>
          <p:nvPr/>
        </p:nvSpPr>
        <p:spPr>
          <a:xfrm>
            <a:off x="1214414" y="2357430"/>
            <a:ext cx="6143668" cy="1107996"/>
          </a:xfrm>
          <a:prstGeom prst="rect">
            <a:avLst/>
          </a:prstGeom>
          <a:noFill/>
        </p:spPr>
        <p:txBody>
          <a:bodyPr wrap="square" rtlCol="1">
            <a:spAutoFit/>
          </a:bodyPr>
          <a:lstStyle/>
          <a:p>
            <a:pPr lvl="0" algn="ctr" rtl="0" fontAlgn="base">
              <a:spcBef>
                <a:spcPct val="0"/>
              </a:spcBef>
              <a:spcAft>
                <a:spcPct val="0"/>
              </a:spcAft>
            </a:pPr>
            <a:r>
              <a:rPr lang="en-US" sz="2400" dirty="0" smtClean="0">
                <a:latin typeface="Times New Roman" pitchFamily="18" charset="0"/>
                <a:ea typeface="Calibri" pitchFamily="34" charset="0"/>
                <a:cs typeface="Times New Roman" pitchFamily="18" charset="0"/>
              </a:rPr>
              <a:t>Soil Improvement and Ground Modification</a:t>
            </a:r>
            <a:endParaRPr lang="en-US" sz="2400" dirty="0" smtClean="0">
              <a:latin typeface="Arial" pitchFamily="34" charset="0"/>
              <a:cs typeface="Arial" pitchFamily="34" charset="0"/>
            </a:endParaRPr>
          </a:p>
          <a:p>
            <a:pPr lvl="0" algn="ctr" rt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Graduation Project</a:t>
            </a:r>
          </a:p>
          <a:p>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642918"/>
            <a:ext cx="8229600" cy="724648"/>
          </a:xfrm>
        </p:spPr>
        <p:txBody>
          <a:bodyPr>
            <a:normAutofit fontScale="90000"/>
          </a:bodyPr>
          <a:lstStyle/>
          <a:p>
            <a:r>
              <a:rPr lang="en-US" sz="3600" dirty="0" smtClean="0">
                <a:latin typeface="Times New Roman" panose="02020603050405020304" pitchFamily="18" charset="0"/>
                <a:cs typeface="Times New Roman" panose="02020603050405020304" pitchFamily="18" charset="0"/>
              </a:rPr>
              <a:t>Soil Improvement</a:t>
            </a:r>
            <a:r>
              <a:rPr lang="en-US" sz="44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using Fly Ash</a:t>
            </a:r>
            <a:r>
              <a:rPr lang="en-US" sz="4800" dirty="0" smtClean="0">
                <a:latin typeface="Times New Roman" panose="02020603050405020304" pitchFamily="18" charset="0"/>
                <a:cs typeface="Times New Roman" panose="02020603050405020304" pitchFamily="18" charset="0"/>
              </a:rPr>
              <a:t>.</a:t>
            </a:r>
            <a:endParaRPr lang="ar-SA" dirty="0"/>
          </a:p>
        </p:txBody>
      </p:sp>
      <p:sp>
        <p:nvSpPr>
          <p:cNvPr id="4" name="عنصر نائب للمحتوى 3"/>
          <p:cNvSpPr>
            <a:spLocks noGrp="1"/>
          </p:cNvSpPr>
          <p:nvPr>
            <p:ph idx="1"/>
          </p:nvPr>
        </p:nvSpPr>
        <p:spPr>
          <a:xfrm>
            <a:off x="457200" y="1643050"/>
            <a:ext cx="8229600" cy="4681550"/>
          </a:xfrm>
        </p:spPr>
        <p:txBody>
          <a:bodyPr>
            <a:normAutofit/>
          </a:bodyPr>
          <a:lstStyle/>
          <a:p>
            <a:pPr algn="l" rtl="0">
              <a:buNone/>
            </a:pPr>
            <a:r>
              <a:rPr lang="en-US" sz="2400" dirty="0" smtClean="0">
                <a:latin typeface="Times New Roman" pitchFamily="18" charset="0"/>
                <a:cs typeface="Times New Roman" pitchFamily="18" charset="0"/>
              </a:rPr>
              <a:t>   The results of unconfined compressive strength  test of different percentages of  Fly Ash in soil .</a:t>
            </a:r>
          </a:p>
          <a:p>
            <a:pPr algn="l" rtl="0">
              <a:buNone/>
            </a:pPr>
            <a:endParaRPr lang="en-US" sz="2400" dirty="0" smtClean="0">
              <a:latin typeface="Times New Roman" pitchFamily="18" charset="0"/>
              <a:cs typeface="Times New Roman" pitchFamily="18" charset="0"/>
            </a:endParaRPr>
          </a:p>
          <a:p>
            <a:pPr algn="l" rtl="0">
              <a:buNone/>
            </a:pPr>
            <a:endParaRPr lang="ar-SA" sz="2400" dirty="0">
              <a:latin typeface="Times New Roman" pitchFamily="18" charset="0"/>
              <a:cs typeface="Times New Roman" pitchFamily="18" charset="0"/>
            </a:endParaRPr>
          </a:p>
        </p:txBody>
      </p:sp>
      <p:pic>
        <p:nvPicPr>
          <p:cNvPr id="5" name="صورة 4" descr="4.2.png"/>
          <p:cNvPicPr>
            <a:picLocks noChangeAspect="1"/>
          </p:cNvPicPr>
          <p:nvPr/>
        </p:nvPicPr>
        <p:blipFill>
          <a:blip r:embed="rId3"/>
          <a:stretch>
            <a:fillRect/>
          </a:stretch>
        </p:blipFill>
        <p:spPr>
          <a:xfrm>
            <a:off x="642910" y="2528762"/>
            <a:ext cx="8215370" cy="3757758"/>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571480"/>
            <a:ext cx="8229600" cy="724648"/>
          </a:xfrm>
        </p:spPr>
        <p:txBody>
          <a:bodyPr>
            <a:normAutofit fontScale="90000"/>
          </a:bodyPr>
          <a:lstStyle/>
          <a:p>
            <a:r>
              <a:rPr lang="en-US" sz="3600" dirty="0" smtClean="0">
                <a:latin typeface="Times New Roman" panose="02020603050405020304" pitchFamily="18" charset="0"/>
                <a:cs typeface="Times New Roman" panose="02020603050405020304" pitchFamily="18" charset="0"/>
              </a:rPr>
              <a:t>Soil Improvement</a:t>
            </a:r>
            <a:r>
              <a:rPr lang="en-US" sz="44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using Fly Ash</a:t>
            </a:r>
            <a:r>
              <a:rPr lang="en-US" sz="4800" dirty="0" smtClean="0">
                <a:latin typeface="Times New Roman" panose="02020603050405020304" pitchFamily="18" charset="0"/>
                <a:cs typeface="Times New Roman" panose="02020603050405020304" pitchFamily="18" charset="0"/>
              </a:rPr>
              <a:t>.</a:t>
            </a:r>
            <a:endParaRPr lang="ar-SA" dirty="0"/>
          </a:p>
        </p:txBody>
      </p:sp>
      <p:sp>
        <p:nvSpPr>
          <p:cNvPr id="4" name="عنصر نائب للمحتوى 3"/>
          <p:cNvSpPr>
            <a:spLocks noGrp="1"/>
          </p:cNvSpPr>
          <p:nvPr>
            <p:ph idx="1"/>
          </p:nvPr>
        </p:nvSpPr>
        <p:spPr>
          <a:xfrm>
            <a:off x="457200" y="1643050"/>
            <a:ext cx="8229600" cy="4681550"/>
          </a:xfrm>
        </p:spPr>
        <p:txBody>
          <a:bodyPr>
            <a:normAutofit/>
          </a:bodyPr>
          <a:lstStyle/>
          <a:p>
            <a:pPr algn="l" rtl="0">
              <a:buNone/>
            </a:pPr>
            <a:r>
              <a:rPr lang="en-US" sz="2400" dirty="0" smtClean="0">
                <a:latin typeface="Times New Roman" pitchFamily="18" charset="0"/>
                <a:cs typeface="Times New Roman" pitchFamily="18" charset="0"/>
              </a:rPr>
              <a:t>   </a:t>
            </a:r>
          </a:p>
          <a:p>
            <a:pPr algn="l" rtl="0">
              <a:buNone/>
            </a:pPr>
            <a:endParaRPr lang="en-US" sz="2400" dirty="0" smtClean="0">
              <a:latin typeface="Times New Roman" pitchFamily="18" charset="0"/>
              <a:cs typeface="Times New Roman" pitchFamily="18" charset="0"/>
            </a:endParaRPr>
          </a:p>
          <a:p>
            <a:pPr algn="l" rtl="0">
              <a:buNone/>
            </a:pPr>
            <a:endParaRPr lang="en-US" sz="2400" dirty="0" smtClean="0">
              <a:latin typeface="Times New Roman" pitchFamily="18" charset="0"/>
              <a:cs typeface="Times New Roman" pitchFamily="18" charset="0"/>
            </a:endParaRPr>
          </a:p>
          <a:p>
            <a:pPr algn="l" rtl="0">
              <a:buNone/>
            </a:pPr>
            <a:endParaRPr lang="ar-SA" sz="2400" dirty="0">
              <a:latin typeface="Times New Roman" pitchFamily="18" charset="0"/>
              <a:cs typeface="Times New Roman" pitchFamily="18" charset="0"/>
            </a:endParaRPr>
          </a:p>
        </p:txBody>
      </p:sp>
      <p:graphicFrame>
        <p:nvGraphicFramePr>
          <p:cNvPr id="8" name="مخطط 7"/>
          <p:cNvGraphicFramePr/>
          <p:nvPr/>
        </p:nvGraphicFramePr>
        <p:xfrm>
          <a:off x="428596" y="1433512"/>
          <a:ext cx="8501121" cy="521019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489774"/>
            <a:ext cx="8229600" cy="724648"/>
          </a:xfrm>
        </p:spPr>
        <p:txBody>
          <a:bodyPr>
            <a:normAutofit fontScale="90000"/>
          </a:bodyPr>
          <a:lstStyle/>
          <a:p>
            <a:r>
              <a:rPr lang="en-US" sz="3600" dirty="0" smtClean="0">
                <a:latin typeface="Times New Roman" panose="02020603050405020304" pitchFamily="18" charset="0"/>
                <a:cs typeface="Times New Roman" panose="02020603050405020304" pitchFamily="18" charset="0"/>
              </a:rPr>
              <a:t>Soil Improvement</a:t>
            </a:r>
            <a:r>
              <a:rPr lang="en-US" sz="44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using Fly Ash</a:t>
            </a:r>
            <a:r>
              <a:rPr lang="en-US" sz="4800" dirty="0" smtClean="0">
                <a:latin typeface="Times New Roman" panose="02020603050405020304" pitchFamily="18" charset="0"/>
                <a:cs typeface="Times New Roman" panose="02020603050405020304" pitchFamily="18" charset="0"/>
              </a:rPr>
              <a:t>.</a:t>
            </a:r>
            <a:endParaRPr lang="ar-SA" dirty="0"/>
          </a:p>
        </p:txBody>
      </p:sp>
      <p:sp>
        <p:nvSpPr>
          <p:cNvPr id="4" name="عنصر نائب للمحتوى 3"/>
          <p:cNvSpPr>
            <a:spLocks noGrp="1"/>
          </p:cNvSpPr>
          <p:nvPr>
            <p:ph idx="1"/>
          </p:nvPr>
        </p:nvSpPr>
        <p:spPr>
          <a:xfrm>
            <a:off x="457200" y="1285860"/>
            <a:ext cx="8229600" cy="5038740"/>
          </a:xfrm>
        </p:spPr>
        <p:txBody>
          <a:bodyPr>
            <a:normAutofit/>
          </a:bodyPr>
          <a:lstStyle/>
          <a:p>
            <a:pPr algn="l" rtl="0">
              <a:buNone/>
            </a:pPr>
            <a:r>
              <a:rPr lang="en-US" sz="24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Liquid Limit, Plastic Limit and Plasticity Index Results of  different percentages of Fly Ash in soil.</a:t>
            </a:r>
            <a:endParaRPr lang="ar-SA" sz="2400" dirty="0">
              <a:latin typeface="Times New Roman" pitchFamily="18" charset="0"/>
              <a:cs typeface="Times New Roman" pitchFamily="18" charset="0"/>
            </a:endParaRPr>
          </a:p>
        </p:txBody>
      </p:sp>
      <p:pic>
        <p:nvPicPr>
          <p:cNvPr id="8" name="صورة 7" descr="4.3.png"/>
          <p:cNvPicPr>
            <a:picLocks noChangeAspect="1"/>
          </p:cNvPicPr>
          <p:nvPr/>
        </p:nvPicPr>
        <p:blipFill>
          <a:blip r:embed="rId3"/>
          <a:stretch>
            <a:fillRect/>
          </a:stretch>
        </p:blipFill>
        <p:spPr>
          <a:xfrm>
            <a:off x="500034" y="2071678"/>
            <a:ext cx="8286808" cy="4214842"/>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571480"/>
            <a:ext cx="8229600" cy="724648"/>
          </a:xfrm>
        </p:spPr>
        <p:txBody>
          <a:bodyPr>
            <a:normAutofit fontScale="90000"/>
          </a:bodyPr>
          <a:lstStyle/>
          <a:p>
            <a:r>
              <a:rPr lang="en-US" sz="3600" dirty="0" smtClean="0">
                <a:latin typeface="Times New Roman" panose="02020603050405020304" pitchFamily="18" charset="0"/>
                <a:cs typeface="Times New Roman" panose="02020603050405020304" pitchFamily="18" charset="0"/>
              </a:rPr>
              <a:t>Soil Improvement</a:t>
            </a:r>
            <a:r>
              <a:rPr lang="en-US" sz="44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using Fly Ash</a:t>
            </a:r>
            <a:r>
              <a:rPr lang="en-US" sz="4800" dirty="0" smtClean="0">
                <a:latin typeface="Times New Roman" panose="02020603050405020304" pitchFamily="18" charset="0"/>
                <a:cs typeface="Times New Roman" panose="02020603050405020304" pitchFamily="18" charset="0"/>
              </a:rPr>
              <a:t>.</a:t>
            </a:r>
            <a:endParaRPr lang="ar-SA" dirty="0"/>
          </a:p>
        </p:txBody>
      </p:sp>
      <p:graphicFrame>
        <p:nvGraphicFramePr>
          <p:cNvPr id="6" name="عنصر نائب للمحتوى 5"/>
          <p:cNvGraphicFramePr>
            <a:graphicFrameLocks noGrp="1"/>
          </p:cNvGraphicFramePr>
          <p:nvPr>
            <p:ph idx="1"/>
          </p:nvPr>
        </p:nvGraphicFramePr>
        <p:xfrm>
          <a:off x="0" y="1285875"/>
          <a:ext cx="9144000" cy="50387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571480"/>
            <a:ext cx="8229600" cy="724648"/>
          </a:xfrm>
        </p:spPr>
        <p:txBody>
          <a:bodyPr>
            <a:normAutofit fontScale="90000"/>
          </a:bodyPr>
          <a:lstStyle/>
          <a:p>
            <a:r>
              <a:rPr lang="en-US" sz="3600" dirty="0" smtClean="0">
                <a:latin typeface="Times New Roman" panose="02020603050405020304" pitchFamily="18" charset="0"/>
                <a:cs typeface="Times New Roman" panose="02020603050405020304" pitchFamily="18" charset="0"/>
              </a:rPr>
              <a:t>Soil Improvement</a:t>
            </a:r>
            <a:r>
              <a:rPr lang="en-US" sz="44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using Fly Ash</a:t>
            </a:r>
            <a:r>
              <a:rPr lang="en-US" sz="4800" dirty="0" smtClean="0">
                <a:latin typeface="Times New Roman" panose="02020603050405020304" pitchFamily="18" charset="0"/>
                <a:cs typeface="Times New Roman" panose="02020603050405020304" pitchFamily="18" charset="0"/>
              </a:rPr>
              <a:t>.</a:t>
            </a:r>
            <a:endParaRPr lang="ar-SA" dirty="0"/>
          </a:p>
        </p:txBody>
      </p:sp>
      <p:graphicFrame>
        <p:nvGraphicFramePr>
          <p:cNvPr id="8" name="عنصر نائب للمحتوى 7"/>
          <p:cNvGraphicFramePr>
            <a:graphicFrameLocks noGrp="1"/>
          </p:cNvGraphicFramePr>
          <p:nvPr>
            <p:ph idx="1"/>
          </p:nvPr>
        </p:nvGraphicFramePr>
        <p:xfrm>
          <a:off x="85945" y="1500175"/>
          <a:ext cx="8472518" cy="482442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704088"/>
            <a:ext cx="8229600" cy="724648"/>
          </a:xfrm>
        </p:spPr>
        <p:txBody>
          <a:bodyPr>
            <a:normAutofit fontScale="90000"/>
          </a:bodyPr>
          <a:lstStyle/>
          <a:p>
            <a:r>
              <a:rPr lang="en-US" sz="4000" dirty="0" smtClean="0">
                <a:latin typeface="Times New Roman" panose="02020603050405020304" pitchFamily="18" charset="0"/>
                <a:cs typeface="Times New Roman" panose="02020603050405020304" pitchFamily="18" charset="0"/>
              </a:rPr>
              <a:t>Soil Improvement</a:t>
            </a:r>
            <a:r>
              <a:rPr lang="en-US" sz="4900" dirty="0" smtClean="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using Fly Ash</a:t>
            </a:r>
            <a:r>
              <a:rPr lang="en-US" sz="4800" dirty="0" smtClean="0">
                <a:latin typeface="Times New Roman" panose="02020603050405020304" pitchFamily="18" charset="0"/>
                <a:cs typeface="Times New Roman" panose="02020603050405020304" pitchFamily="18" charset="0"/>
              </a:rPr>
              <a:t>.</a:t>
            </a:r>
            <a:endParaRPr lang="ar-SA" dirty="0"/>
          </a:p>
        </p:txBody>
      </p:sp>
      <p:sp>
        <p:nvSpPr>
          <p:cNvPr id="4" name="عنصر نائب للمحتوى 3"/>
          <p:cNvSpPr>
            <a:spLocks noGrp="1"/>
          </p:cNvSpPr>
          <p:nvPr>
            <p:ph idx="1"/>
          </p:nvPr>
        </p:nvSpPr>
        <p:spPr>
          <a:xfrm>
            <a:off x="457200" y="1357298"/>
            <a:ext cx="8229600" cy="4967302"/>
          </a:xfrm>
        </p:spPr>
        <p:txBody>
          <a:bodyPr/>
          <a:lstStyle/>
          <a:p>
            <a:pPr algn="l" rtl="0">
              <a:buNone/>
            </a:pPr>
            <a:endParaRPr lang="en-US" b="1" dirty="0" smtClean="0"/>
          </a:p>
          <a:p>
            <a:pPr algn="l" rtl="0">
              <a:buFont typeface="Wingdings" pitchFamily="2" charset="2"/>
              <a:buChar char="q"/>
            </a:pPr>
            <a:r>
              <a:rPr lang="en-US" dirty="0" smtClean="0">
                <a:latin typeface="Times New Roman" pitchFamily="18" charset="0"/>
                <a:cs typeface="Times New Roman" pitchFamily="18" charset="0"/>
              </a:rPr>
              <a:t> Recommendations:</a:t>
            </a:r>
          </a:p>
          <a:p>
            <a:pPr algn="l" rtl="0">
              <a:lnSpc>
                <a:spcPct val="150000"/>
              </a:lnSpc>
              <a:buNone/>
            </a:pPr>
            <a:r>
              <a:rPr lang="en-US" dirty="0" smtClean="0"/>
              <a:t>   The recommended percent of fly ash to be added to the </a:t>
            </a:r>
            <a:r>
              <a:rPr lang="en-US" dirty="0" err="1" smtClean="0"/>
              <a:t>silty</a:t>
            </a:r>
            <a:r>
              <a:rPr lang="en-US" dirty="0" smtClean="0"/>
              <a:t> clay soil is greater than 12%. </a:t>
            </a:r>
          </a:p>
          <a:p>
            <a:pPr algn="l" rtl="0">
              <a:lnSpc>
                <a:spcPct val="150000"/>
              </a:lnSpc>
              <a:buNone/>
            </a:pPr>
            <a:endParaRPr lang="en-US" dirty="0" smtClean="0">
              <a:latin typeface="Times New Roman" pitchFamily="18" charset="0"/>
              <a:cs typeface="Times New Roman" pitchFamily="18" charset="0"/>
            </a:endParaRPr>
          </a:p>
          <a:p>
            <a:pPr algn="l" rtl="0">
              <a:buNone/>
            </a:pPr>
            <a:endParaRPr lang="en-US" dirty="0" smtClean="0">
              <a:latin typeface="Times New Roman" pitchFamily="18" charset="0"/>
              <a:cs typeface="Times New Roman" pitchFamily="18" charset="0"/>
            </a:endParaRPr>
          </a:p>
          <a:p>
            <a:pPr algn="l" rtl="0">
              <a:buNone/>
            </a:pPr>
            <a:endParaRPr lang="ar-S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chor="t" anchorCtr="0">
            <a:normAutofit fontScale="90000"/>
          </a:bodyPr>
          <a:lstStyle/>
          <a:p>
            <a:r>
              <a:rPr lang="en-US" sz="5400" dirty="0" smtClean="0">
                <a:latin typeface="Times New Roman" panose="02020603050405020304" pitchFamily="18" charset="0"/>
                <a:cs typeface="Times New Roman" panose="02020603050405020304" pitchFamily="18" charset="0"/>
              </a:rPr>
              <a:t>Soil Improvement</a:t>
            </a:r>
            <a:r>
              <a:rPr lang="en-US" sz="6600" dirty="0" smtClean="0">
                <a:latin typeface="Times New Roman" panose="02020603050405020304" pitchFamily="18" charset="0"/>
                <a:cs typeface="Times New Roman" panose="02020603050405020304" pitchFamily="18" charset="0"/>
              </a:rPr>
              <a:t> </a:t>
            </a:r>
            <a:r>
              <a:rPr lang="en-US" sz="5400" dirty="0" smtClean="0">
                <a:latin typeface="Times New Roman" panose="02020603050405020304" pitchFamily="18" charset="0"/>
                <a:cs typeface="Times New Roman" panose="02020603050405020304" pitchFamily="18" charset="0"/>
              </a:rPr>
              <a:t>using Cement</a:t>
            </a:r>
            <a:endParaRPr lang="ar-SA" dirty="0"/>
          </a:p>
        </p:txBody>
      </p:sp>
      <p:sp>
        <p:nvSpPr>
          <p:cNvPr id="3" name="عنصر نائب للمحتوى 2"/>
          <p:cNvSpPr>
            <a:spLocks noGrp="1"/>
          </p:cNvSpPr>
          <p:nvPr>
            <p:ph idx="1"/>
          </p:nvPr>
        </p:nvSpPr>
        <p:spPr>
          <a:xfrm>
            <a:off x="457200" y="1935480"/>
            <a:ext cx="8229600" cy="4636792"/>
          </a:xfrm>
        </p:spPr>
        <p:txBody>
          <a:bodyPr>
            <a:normAutofit/>
          </a:bodyPr>
          <a:lstStyle/>
          <a:p>
            <a:pPr algn="l" rtl="0">
              <a:lnSpc>
                <a:spcPct val="150000"/>
              </a:lnSpc>
              <a:buFont typeface="Arial" pitchFamily="34" charset="0"/>
              <a:buChar char="•"/>
            </a:pPr>
            <a:r>
              <a:rPr lang="en-US" dirty="0" smtClean="0"/>
              <a:t>Is done by mixing soil and Portland cement with water and compacting the mix to attain a strong material.</a:t>
            </a:r>
          </a:p>
          <a:p>
            <a:pPr algn="l" rtl="0">
              <a:lnSpc>
                <a:spcPct val="150000"/>
              </a:lnSpc>
              <a:buFont typeface="Arial" pitchFamily="34" charset="0"/>
              <a:buChar char="•"/>
            </a:pPr>
            <a:r>
              <a:rPr lang="en-US" dirty="0" smtClean="0"/>
              <a:t>During soil cement stabilization the following factors are affecting:</a:t>
            </a:r>
          </a:p>
          <a:p>
            <a:pPr algn="l" rtl="0">
              <a:buFont typeface="Wingdings" pitchFamily="2" charset="2"/>
              <a:buChar char="ü"/>
            </a:pPr>
            <a:r>
              <a:rPr lang="en-US" sz="2000" dirty="0" smtClean="0"/>
              <a:t>Type of soil.</a:t>
            </a:r>
          </a:p>
          <a:p>
            <a:pPr algn="l" rtl="0">
              <a:buFont typeface="Wingdings" pitchFamily="2" charset="2"/>
              <a:buChar char="ü"/>
            </a:pPr>
            <a:r>
              <a:rPr lang="en-US" sz="2000" dirty="0" smtClean="0"/>
              <a:t>Quantity of cement.</a:t>
            </a:r>
          </a:p>
          <a:p>
            <a:pPr algn="l" rtl="0">
              <a:buFont typeface="Wingdings" pitchFamily="2" charset="2"/>
              <a:buChar char="ü"/>
            </a:pPr>
            <a:r>
              <a:rPr lang="en-US" sz="2000" dirty="0" smtClean="0"/>
              <a:t>Quantity of water.</a:t>
            </a:r>
          </a:p>
          <a:p>
            <a:pPr algn="l" rtl="0">
              <a:buNone/>
            </a:pPr>
            <a:endParaRPr lang="en-US" dirty="0" smtClean="0"/>
          </a:p>
          <a:p>
            <a:pPr algn="l" rtl="0"/>
            <a:endParaRPr lang="ar-S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938962"/>
          </a:xfrm>
        </p:spPr>
        <p:txBody>
          <a:bodyPr anchor="t" anchorCtr="0">
            <a:normAutofit/>
          </a:bodyPr>
          <a:lstStyle/>
          <a:p>
            <a:r>
              <a:rPr lang="en-US" sz="4400" dirty="0" smtClean="0">
                <a:latin typeface="Times New Roman" panose="02020603050405020304" pitchFamily="18" charset="0"/>
                <a:cs typeface="Times New Roman" panose="02020603050405020304" pitchFamily="18" charset="0"/>
              </a:rPr>
              <a:t>Soil Improvement</a:t>
            </a:r>
            <a:r>
              <a:rPr lang="en-US" sz="4800" dirty="0" smtClean="0">
                <a:latin typeface="Times New Roman" panose="02020603050405020304" pitchFamily="18" charset="0"/>
                <a:cs typeface="Times New Roman" panose="02020603050405020304" pitchFamily="18" charset="0"/>
              </a:rPr>
              <a:t> </a:t>
            </a:r>
            <a:r>
              <a:rPr lang="en-US" sz="4400" dirty="0" smtClean="0">
                <a:latin typeface="Times New Roman" panose="02020603050405020304" pitchFamily="18" charset="0"/>
                <a:cs typeface="Times New Roman" panose="02020603050405020304" pitchFamily="18" charset="0"/>
              </a:rPr>
              <a:t>using Cement</a:t>
            </a:r>
            <a:endParaRPr lang="ar-SA" sz="4000" dirty="0"/>
          </a:p>
        </p:txBody>
      </p:sp>
      <p:sp>
        <p:nvSpPr>
          <p:cNvPr id="3" name="عنصر نائب للمحتوى 2"/>
          <p:cNvSpPr>
            <a:spLocks noGrp="1"/>
          </p:cNvSpPr>
          <p:nvPr>
            <p:ph idx="1"/>
          </p:nvPr>
        </p:nvSpPr>
        <p:spPr>
          <a:xfrm>
            <a:off x="457200" y="1785926"/>
            <a:ext cx="8229600" cy="4786346"/>
          </a:xfrm>
        </p:spPr>
        <p:txBody>
          <a:bodyPr>
            <a:normAutofit/>
          </a:bodyPr>
          <a:lstStyle/>
          <a:p>
            <a:pPr algn="l" rtl="0">
              <a:buNone/>
            </a:pPr>
            <a:r>
              <a:rPr lang="en-US" dirty="0" smtClean="0">
                <a:latin typeface="Times New Roman" pitchFamily="18" charset="0"/>
                <a:cs typeface="Times New Roman" pitchFamily="18" charset="0"/>
              </a:rPr>
              <a:t>   Results of stander proctor test of soil at adding different percentages of cement.</a:t>
            </a:r>
          </a:p>
          <a:p>
            <a:pPr algn="l" rtl="0">
              <a:buNone/>
            </a:pPr>
            <a:endParaRPr lang="ar-SA" dirty="0"/>
          </a:p>
        </p:txBody>
      </p:sp>
      <p:pic>
        <p:nvPicPr>
          <p:cNvPr id="4" name="صورة 3" descr="5.1.png"/>
          <p:cNvPicPr>
            <a:picLocks noChangeAspect="1"/>
          </p:cNvPicPr>
          <p:nvPr/>
        </p:nvPicPr>
        <p:blipFill>
          <a:blip r:embed="rId2"/>
          <a:stretch>
            <a:fillRect/>
          </a:stretch>
        </p:blipFill>
        <p:spPr>
          <a:xfrm>
            <a:off x="642910" y="2928934"/>
            <a:ext cx="7858180" cy="3500462"/>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chor="t" anchorCtr="0">
            <a:normAutofit/>
          </a:bodyPr>
          <a:lstStyle/>
          <a:p>
            <a:r>
              <a:rPr lang="en-US" sz="3600" dirty="0" smtClean="0">
                <a:latin typeface="Times New Roman" panose="02020603050405020304" pitchFamily="18" charset="0"/>
                <a:cs typeface="Times New Roman" panose="02020603050405020304" pitchFamily="18" charset="0"/>
              </a:rPr>
              <a:t>Soil Improvement</a:t>
            </a:r>
            <a:r>
              <a:rPr lang="en-US" sz="40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using Cement</a:t>
            </a:r>
            <a:endParaRPr lang="ar-SA" sz="3200" dirty="0"/>
          </a:p>
        </p:txBody>
      </p:sp>
      <p:graphicFrame>
        <p:nvGraphicFramePr>
          <p:cNvPr id="5" name="عنصر نائب للمحتوى 4"/>
          <p:cNvGraphicFramePr>
            <a:graphicFrameLocks noGrp="1"/>
          </p:cNvGraphicFramePr>
          <p:nvPr>
            <p:ph idx="1"/>
          </p:nvPr>
        </p:nvGraphicFramePr>
        <p:xfrm>
          <a:off x="214282" y="1428736"/>
          <a:ext cx="8715436" cy="542926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chor="t" anchorCtr="0">
            <a:normAutofit/>
          </a:bodyPr>
          <a:lstStyle/>
          <a:p>
            <a:r>
              <a:rPr lang="en-US" sz="3600" dirty="0" smtClean="0">
                <a:latin typeface="Times New Roman" panose="02020603050405020304" pitchFamily="18" charset="0"/>
                <a:cs typeface="Times New Roman" panose="02020603050405020304" pitchFamily="18" charset="0"/>
              </a:rPr>
              <a:t>Soil Improvement</a:t>
            </a:r>
            <a:r>
              <a:rPr lang="en-US" sz="40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using Cement</a:t>
            </a:r>
            <a:endParaRPr lang="ar-SA" sz="3200" dirty="0"/>
          </a:p>
        </p:txBody>
      </p:sp>
      <p:sp>
        <p:nvSpPr>
          <p:cNvPr id="4" name="عنصر نائب للمحتوى 3"/>
          <p:cNvSpPr>
            <a:spLocks noGrp="1"/>
          </p:cNvSpPr>
          <p:nvPr>
            <p:ph idx="1"/>
          </p:nvPr>
        </p:nvSpPr>
        <p:spPr>
          <a:xfrm>
            <a:off x="457200" y="1428736"/>
            <a:ext cx="8229600" cy="4895864"/>
          </a:xfrm>
        </p:spPr>
        <p:txBody>
          <a:bodyPr>
            <a:normAutofit/>
          </a:bodyPr>
          <a:lstStyle/>
          <a:p>
            <a:pPr algn="l" rtl="0">
              <a:buNone/>
            </a:pPr>
            <a:r>
              <a:rPr lang="en-US" sz="2400" dirty="0" smtClean="0">
                <a:latin typeface="Times New Roman" pitchFamily="18" charset="0"/>
                <a:cs typeface="Times New Roman" pitchFamily="18" charset="0"/>
              </a:rPr>
              <a:t>   Results of unconfined compressive strength  test of different percentages of cement in soil.</a:t>
            </a:r>
          </a:p>
          <a:p>
            <a:pPr algn="l" rtl="0">
              <a:buNone/>
            </a:pPr>
            <a:endParaRPr lang="ar-SA" sz="2400" dirty="0">
              <a:latin typeface="Times New Roman" pitchFamily="18" charset="0"/>
              <a:cs typeface="Times New Roman" pitchFamily="18" charset="0"/>
            </a:endParaRPr>
          </a:p>
        </p:txBody>
      </p:sp>
      <p:pic>
        <p:nvPicPr>
          <p:cNvPr id="7" name="صورة 6" descr="5.2.png"/>
          <p:cNvPicPr>
            <a:picLocks noChangeAspect="1"/>
          </p:cNvPicPr>
          <p:nvPr/>
        </p:nvPicPr>
        <p:blipFill>
          <a:blip r:embed="rId2"/>
          <a:stretch>
            <a:fillRect/>
          </a:stretch>
        </p:blipFill>
        <p:spPr>
          <a:xfrm>
            <a:off x="571472" y="2423706"/>
            <a:ext cx="8286808" cy="379137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704088"/>
            <a:ext cx="8229600" cy="581772"/>
          </a:xfrm>
        </p:spPr>
        <p:txBody>
          <a:bodyPr>
            <a:noAutofit/>
          </a:bodyPr>
          <a:lstStyle/>
          <a:p>
            <a:r>
              <a:rPr lang="en-US" sz="3600" b="1" dirty="0" smtClean="0">
                <a:latin typeface="Times New Roman" pitchFamily="18" charset="0"/>
                <a:cs typeface="Times New Roman" pitchFamily="18" charset="0"/>
              </a:rPr>
              <a:t>Content</a:t>
            </a:r>
            <a:endParaRPr lang="ar-SA" sz="3600" dirty="0">
              <a:latin typeface="Times New Roman" pitchFamily="18" charset="0"/>
              <a:cs typeface="Times New Roman" pitchFamily="18" charset="0"/>
            </a:endParaRPr>
          </a:p>
        </p:txBody>
      </p:sp>
      <p:sp>
        <p:nvSpPr>
          <p:cNvPr id="4" name="عنصر نائب للمحتوى 3"/>
          <p:cNvSpPr>
            <a:spLocks noGrp="1"/>
          </p:cNvSpPr>
          <p:nvPr>
            <p:ph idx="1"/>
          </p:nvPr>
        </p:nvSpPr>
        <p:spPr>
          <a:xfrm>
            <a:off x="457200" y="1357298"/>
            <a:ext cx="8229600" cy="4572032"/>
          </a:xfrm>
        </p:spPr>
        <p:txBody>
          <a:bodyPr/>
          <a:lstStyle/>
          <a:p>
            <a:pPr lvl="0" algn="l" rtl="0">
              <a:lnSpc>
                <a:spcPct val="150000"/>
              </a:lnSpc>
            </a:pPr>
            <a:r>
              <a:rPr lang="en-US" sz="2800" dirty="0" smtClean="0">
                <a:latin typeface="Times New Roman" panose="02020603050405020304" pitchFamily="18" charset="0"/>
                <a:cs typeface="Times New Roman" panose="02020603050405020304" pitchFamily="18" charset="0"/>
              </a:rPr>
              <a:t>Definition of soil improvement</a:t>
            </a:r>
          </a:p>
          <a:p>
            <a:pPr lvl="0" algn="l" rtl="0">
              <a:lnSpc>
                <a:spcPct val="150000"/>
              </a:lnSpc>
            </a:pPr>
            <a:r>
              <a:rPr lang="en-US" sz="2800" dirty="0" smtClean="0">
                <a:latin typeface="Times New Roman" panose="02020603050405020304" pitchFamily="18" charset="0"/>
                <a:cs typeface="Times New Roman" panose="02020603050405020304" pitchFamily="18" charset="0"/>
              </a:rPr>
              <a:t>Purpose of soil improvement</a:t>
            </a:r>
          </a:p>
          <a:p>
            <a:pPr lvl="0" algn="l" rtl="0">
              <a:lnSpc>
                <a:spcPct val="150000"/>
              </a:lnSpc>
            </a:pPr>
            <a:r>
              <a:rPr lang="en-US" sz="2800" dirty="0" smtClean="0">
                <a:latin typeface="Times New Roman" panose="02020603050405020304" pitchFamily="18" charset="0"/>
                <a:cs typeface="Times New Roman" panose="02020603050405020304" pitchFamily="18" charset="0"/>
              </a:rPr>
              <a:t>Method of soil improvement</a:t>
            </a:r>
          </a:p>
          <a:p>
            <a:pPr lvl="0" algn="l" rtl="0">
              <a:lnSpc>
                <a:spcPct val="150000"/>
              </a:lnSpc>
            </a:pPr>
            <a:r>
              <a:rPr lang="en-US" sz="2800" dirty="0" smtClean="0">
                <a:latin typeface="Times New Roman" panose="02020603050405020304" pitchFamily="18" charset="0"/>
                <a:cs typeface="Times New Roman" panose="02020603050405020304" pitchFamily="18" charset="0"/>
              </a:rPr>
              <a:t>Soil Improvement using Fly Ash</a:t>
            </a:r>
          </a:p>
          <a:p>
            <a:pPr algn="l" rtl="0">
              <a:lnSpc>
                <a:spcPct val="150000"/>
              </a:lnSpc>
            </a:pPr>
            <a:r>
              <a:rPr lang="en-US" sz="2800" dirty="0" smtClean="0">
                <a:latin typeface="Times New Roman" panose="02020603050405020304" pitchFamily="18" charset="0"/>
                <a:cs typeface="Times New Roman" panose="02020603050405020304" pitchFamily="18" charset="0"/>
              </a:rPr>
              <a:t>Soil Improvement using Cement</a:t>
            </a:r>
          </a:p>
          <a:p>
            <a:pPr lvl="0" algn="l" defTabSz="1155700" rtl="0">
              <a:lnSpc>
                <a:spcPct val="150000"/>
              </a:lnSpc>
              <a:spcBef>
                <a:spcPct val="0"/>
              </a:spcBef>
              <a:spcAft>
                <a:spcPct val="35000"/>
              </a:spcAft>
            </a:pPr>
            <a:r>
              <a:rPr lang="en-US" sz="2800" dirty="0" smtClean="0">
                <a:latin typeface="Times New Roman" panose="02020603050405020304" pitchFamily="18" charset="0"/>
                <a:cs typeface="Times New Roman" panose="02020603050405020304" pitchFamily="18" charset="0"/>
              </a:rPr>
              <a:t>Recommendations and Conclusions</a:t>
            </a:r>
          </a:p>
          <a:p>
            <a:pPr lvl="0" algn="r">
              <a:buNone/>
            </a:pPr>
            <a:endParaRPr lang="en-US" sz="2800" dirty="0" smtClean="0">
              <a:latin typeface="Times New Roman" panose="02020603050405020304" pitchFamily="18" charset="0"/>
              <a:cs typeface="Times New Roman" panose="02020603050405020304" pitchFamily="18" charset="0"/>
            </a:endParaRPr>
          </a:p>
          <a:p>
            <a:pPr lvl="0" algn="l" rtl="0"/>
            <a:endParaRPr lang="en-US" sz="2800" dirty="0" smtClean="0">
              <a:latin typeface="Times New Roman" panose="02020603050405020304" pitchFamily="18" charset="0"/>
              <a:cs typeface="Times New Roman" panose="02020603050405020304" pitchFamily="18" charset="0"/>
            </a:endParaRPr>
          </a:p>
          <a:p>
            <a:pPr lvl="0" algn="l" rtl="0"/>
            <a:endParaRPr lang="en-US" sz="28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chor="t" anchorCtr="0">
            <a:normAutofit/>
          </a:bodyPr>
          <a:lstStyle/>
          <a:p>
            <a:r>
              <a:rPr lang="en-US" sz="3600" dirty="0" smtClean="0">
                <a:latin typeface="Times New Roman" panose="02020603050405020304" pitchFamily="18" charset="0"/>
                <a:cs typeface="Times New Roman" panose="02020603050405020304" pitchFamily="18" charset="0"/>
              </a:rPr>
              <a:t>Soil Improvement</a:t>
            </a:r>
            <a:r>
              <a:rPr lang="en-US" sz="40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using Cement</a:t>
            </a:r>
            <a:endParaRPr lang="ar-SA" sz="3200" dirty="0"/>
          </a:p>
        </p:txBody>
      </p:sp>
      <p:sp>
        <p:nvSpPr>
          <p:cNvPr id="4" name="عنصر نائب للمحتوى 3"/>
          <p:cNvSpPr>
            <a:spLocks noGrp="1"/>
          </p:cNvSpPr>
          <p:nvPr>
            <p:ph idx="1"/>
          </p:nvPr>
        </p:nvSpPr>
        <p:spPr>
          <a:xfrm>
            <a:off x="457200" y="1428736"/>
            <a:ext cx="8229600" cy="4895864"/>
          </a:xfrm>
        </p:spPr>
        <p:txBody>
          <a:bodyPr>
            <a:normAutofit/>
          </a:bodyPr>
          <a:lstStyle/>
          <a:p>
            <a:pPr algn="l" rtl="0">
              <a:buNone/>
            </a:pPr>
            <a:r>
              <a:rPr lang="en-US" sz="2400" dirty="0" smtClean="0">
                <a:latin typeface="Times New Roman" pitchFamily="18" charset="0"/>
                <a:cs typeface="Times New Roman" pitchFamily="18" charset="0"/>
              </a:rPr>
              <a:t>   </a:t>
            </a:r>
          </a:p>
          <a:p>
            <a:pPr algn="l" rtl="0">
              <a:buNone/>
            </a:pPr>
            <a:endParaRPr lang="ar-SA" sz="2400" dirty="0">
              <a:latin typeface="Times New Roman" pitchFamily="18" charset="0"/>
              <a:cs typeface="Times New Roman" pitchFamily="18" charset="0"/>
            </a:endParaRPr>
          </a:p>
        </p:txBody>
      </p:sp>
      <p:graphicFrame>
        <p:nvGraphicFramePr>
          <p:cNvPr id="5" name="مخطط 4"/>
          <p:cNvGraphicFramePr/>
          <p:nvPr/>
        </p:nvGraphicFramePr>
        <p:xfrm>
          <a:off x="428596" y="1428736"/>
          <a:ext cx="8429684" cy="500066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chor="t" anchorCtr="0">
            <a:normAutofit/>
          </a:bodyPr>
          <a:lstStyle/>
          <a:p>
            <a:r>
              <a:rPr lang="en-US" sz="3600" dirty="0" smtClean="0">
                <a:latin typeface="Times New Roman" panose="02020603050405020304" pitchFamily="18" charset="0"/>
                <a:cs typeface="Times New Roman" panose="02020603050405020304" pitchFamily="18" charset="0"/>
              </a:rPr>
              <a:t>Soil Improvement</a:t>
            </a:r>
            <a:r>
              <a:rPr lang="en-US" sz="40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using Cement</a:t>
            </a:r>
            <a:endParaRPr lang="ar-SA" sz="3200" dirty="0"/>
          </a:p>
        </p:txBody>
      </p:sp>
      <p:sp>
        <p:nvSpPr>
          <p:cNvPr id="4" name="عنصر نائب للمحتوى 3"/>
          <p:cNvSpPr>
            <a:spLocks noGrp="1"/>
          </p:cNvSpPr>
          <p:nvPr>
            <p:ph idx="1"/>
          </p:nvPr>
        </p:nvSpPr>
        <p:spPr>
          <a:xfrm>
            <a:off x="457200" y="1428736"/>
            <a:ext cx="8229600" cy="4895864"/>
          </a:xfrm>
        </p:spPr>
        <p:txBody>
          <a:bodyPr>
            <a:normAutofit/>
          </a:bodyPr>
          <a:lstStyle/>
          <a:p>
            <a:pPr algn="l" rtl="0">
              <a:buNone/>
            </a:pPr>
            <a:r>
              <a:rPr lang="en-US" sz="2400" dirty="0" smtClean="0">
                <a:latin typeface="Times New Roman" pitchFamily="18" charset="0"/>
                <a:cs typeface="Times New Roman" pitchFamily="18" charset="0"/>
              </a:rPr>
              <a:t>    </a:t>
            </a:r>
            <a:r>
              <a:rPr lang="en-US" sz="2400" dirty="0" smtClean="0"/>
              <a:t>Liquid Limit, Plastic Limit and Plasticity Index Results of  different percentages of cement in soil.</a:t>
            </a:r>
          </a:p>
          <a:p>
            <a:pPr algn="l" rtl="0">
              <a:buNone/>
            </a:pPr>
            <a:endParaRPr lang="ar-SA" sz="2400" dirty="0">
              <a:latin typeface="Times New Roman" pitchFamily="18" charset="0"/>
              <a:cs typeface="Times New Roman" pitchFamily="18" charset="0"/>
            </a:endParaRPr>
          </a:p>
        </p:txBody>
      </p:sp>
      <p:pic>
        <p:nvPicPr>
          <p:cNvPr id="6" name="صورة 5" descr="5.3.png"/>
          <p:cNvPicPr>
            <a:picLocks noChangeAspect="1"/>
          </p:cNvPicPr>
          <p:nvPr/>
        </p:nvPicPr>
        <p:blipFill>
          <a:blip r:embed="rId2"/>
          <a:stretch>
            <a:fillRect/>
          </a:stretch>
        </p:blipFill>
        <p:spPr>
          <a:xfrm>
            <a:off x="571472" y="2376340"/>
            <a:ext cx="8143932" cy="3767304"/>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chor="t" anchorCtr="0">
            <a:normAutofit/>
          </a:bodyPr>
          <a:lstStyle/>
          <a:p>
            <a:r>
              <a:rPr lang="en-US" sz="3600" dirty="0" smtClean="0">
                <a:latin typeface="Times New Roman" panose="02020603050405020304" pitchFamily="18" charset="0"/>
                <a:cs typeface="Times New Roman" panose="02020603050405020304" pitchFamily="18" charset="0"/>
              </a:rPr>
              <a:t>Soil Improvement</a:t>
            </a:r>
            <a:r>
              <a:rPr lang="en-US" sz="40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using Cement</a:t>
            </a:r>
            <a:endParaRPr lang="ar-SA" sz="3200" dirty="0"/>
          </a:p>
        </p:txBody>
      </p:sp>
      <p:sp>
        <p:nvSpPr>
          <p:cNvPr id="4" name="عنصر نائب للمحتوى 3"/>
          <p:cNvSpPr>
            <a:spLocks noGrp="1"/>
          </p:cNvSpPr>
          <p:nvPr>
            <p:ph idx="1"/>
          </p:nvPr>
        </p:nvSpPr>
        <p:spPr>
          <a:xfrm>
            <a:off x="457200" y="1428736"/>
            <a:ext cx="8229600" cy="4895864"/>
          </a:xfrm>
        </p:spPr>
        <p:txBody>
          <a:bodyPr>
            <a:normAutofit/>
          </a:bodyPr>
          <a:lstStyle/>
          <a:p>
            <a:pPr algn="l" rtl="0">
              <a:buNone/>
            </a:pPr>
            <a:r>
              <a:rPr lang="en-US" sz="2400" dirty="0" smtClean="0">
                <a:latin typeface="Times New Roman" pitchFamily="18" charset="0"/>
                <a:cs typeface="Times New Roman" pitchFamily="18" charset="0"/>
              </a:rPr>
              <a:t>    </a:t>
            </a:r>
            <a:endParaRPr lang="ar-SA" sz="2400" dirty="0">
              <a:latin typeface="Times New Roman" pitchFamily="18" charset="0"/>
              <a:cs typeface="Times New Roman" pitchFamily="18" charset="0"/>
            </a:endParaRPr>
          </a:p>
        </p:txBody>
      </p:sp>
      <p:graphicFrame>
        <p:nvGraphicFramePr>
          <p:cNvPr id="7" name="مخطط 6"/>
          <p:cNvGraphicFramePr/>
          <p:nvPr/>
        </p:nvGraphicFramePr>
        <p:xfrm>
          <a:off x="357158" y="1662112"/>
          <a:ext cx="8286808" cy="47672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chor="t" anchorCtr="0">
            <a:normAutofit/>
          </a:bodyPr>
          <a:lstStyle/>
          <a:p>
            <a:r>
              <a:rPr lang="en-US" sz="3600" dirty="0" smtClean="0">
                <a:latin typeface="Times New Roman" panose="02020603050405020304" pitchFamily="18" charset="0"/>
                <a:cs typeface="Times New Roman" panose="02020603050405020304" pitchFamily="18" charset="0"/>
              </a:rPr>
              <a:t>Soil Improvement</a:t>
            </a:r>
            <a:r>
              <a:rPr lang="en-US" sz="40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using Cement</a:t>
            </a:r>
            <a:endParaRPr lang="ar-SA" sz="3200" dirty="0"/>
          </a:p>
        </p:txBody>
      </p:sp>
      <p:sp>
        <p:nvSpPr>
          <p:cNvPr id="4" name="عنصر نائب للمحتوى 3"/>
          <p:cNvSpPr>
            <a:spLocks noGrp="1"/>
          </p:cNvSpPr>
          <p:nvPr>
            <p:ph idx="1"/>
          </p:nvPr>
        </p:nvSpPr>
        <p:spPr>
          <a:xfrm>
            <a:off x="457200" y="1428736"/>
            <a:ext cx="8229600" cy="4895864"/>
          </a:xfrm>
        </p:spPr>
        <p:txBody>
          <a:bodyPr>
            <a:normAutofit/>
          </a:bodyPr>
          <a:lstStyle/>
          <a:p>
            <a:pPr algn="l" rtl="0">
              <a:buNone/>
            </a:pPr>
            <a:r>
              <a:rPr lang="en-US" sz="2400" dirty="0" smtClean="0">
                <a:latin typeface="Times New Roman" pitchFamily="18" charset="0"/>
                <a:cs typeface="Times New Roman" pitchFamily="18" charset="0"/>
              </a:rPr>
              <a:t>    </a:t>
            </a:r>
            <a:endParaRPr lang="ar-SA" sz="2400" dirty="0">
              <a:latin typeface="Times New Roman" pitchFamily="18" charset="0"/>
              <a:cs typeface="Times New Roman" pitchFamily="18" charset="0"/>
            </a:endParaRPr>
          </a:p>
        </p:txBody>
      </p:sp>
      <p:graphicFrame>
        <p:nvGraphicFramePr>
          <p:cNvPr id="7" name="مخطط 6"/>
          <p:cNvGraphicFramePr/>
          <p:nvPr/>
        </p:nvGraphicFramePr>
        <p:xfrm>
          <a:off x="571472" y="1500174"/>
          <a:ext cx="8143931" cy="48577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chor="t" anchorCtr="0">
            <a:normAutofit/>
          </a:bodyPr>
          <a:lstStyle/>
          <a:p>
            <a:r>
              <a:rPr lang="en-US" sz="3600" dirty="0" smtClean="0">
                <a:latin typeface="Times New Roman" panose="02020603050405020304" pitchFamily="18" charset="0"/>
                <a:cs typeface="Times New Roman" panose="02020603050405020304" pitchFamily="18" charset="0"/>
              </a:rPr>
              <a:t>Soil Improvement</a:t>
            </a:r>
            <a:r>
              <a:rPr lang="en-US" sz="40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using Cement</a:t>
            </a:r>
            <a:endParaRPr lang="ar-SA" sz="3200" dirty="0"/>
          </a:p>
        </p:txBody>
      </p:sp>
      <p:sp>
        <p:nvSpPr>
          <p:cNvPr id="4" name="عنصر نائب للمحتوى 3"/>
          <p:cNvSpPr>
            <a:spLocks noGrp="1"/>
          </p:cNvSpPr>
          <p:nvPr>
            <p:ph idx="1"/>
          </p:nvPr>
        </p:nvSpPr>
        <p:spPr>
          <a:xfrm>
            <a:off x="457200" y="1428736"/>
            <a:ext cx="8229600" cy="4895864"/>
          </a:xfrm>
        </p:spPr>
        <p:txBody>
          <a:bodyPr>
            <a:normAutofit/>
          </a:bodyPr>
          <a:lstStyle/>
          <a:p>
            <a:pPr algn="justLow" rtl="0">
              <a:lnSpc>
                <a:spcPct val="150000"/>
              </a:lnSpc>
              <a:buFont typeface="Wingdings" pitchFamily="2" charset="2"/>
              <a:buChar char="v"/>
            </a:pPr>
            <a:r>
              <a:rPr lang="en-US" sz="2400" dirty="0" smtClean="0">
                <a:latin typeface="Times New Roman" pitchFamily="18" charset="0"/>
                <a:cs typeface="Times New Roman" pitchFamily="18" charset="0"/>
              </a:rPr>
              <a:t>    </a:t>
            </a:r>
            <a:r>
              <a:rPr lang="en-US" sz="2400" dirty="0" smtClean="0"/>
              <a:t>In general, the recommended percent of cement to be added to the </a:t>
            </a:r>
            <a:r>
              <a:rPr lang="en-US" sz="2400" dirty="0" err="1" smtClean="0"/>
              <a:t>silty</a:t>
            </a:r>
            <a:r>
              <a:rPr lang="en-US" sz="2400" dirty="0" smtClean="0"/>
              <a:t> clay soil is around 6%. </a:t>
            </a:r>
            <a:endParaRPr lang="ar-SA"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thank_you_-_blue.png"/>
          <p:cNvPicPr>
            <a:picLocks noGrp="1" noChangeAspect="1"/>
          </p:cNvPicPr>
          <p:nvPr>
            <p:ph idx="1"/>
          </p:nvPr>
        </p:nvPicPr>
        <p:blipFill>
          <a:blip r:embed="rId2"/>
          <a:stretch>
            <a:fillRect/>
          </a:stretch>
        </p:blipFill>
        <p:spPr>
          <a:xfrm>
            <a:off x="1571604" y="928670"/>
            <a:ext cx="5834091" cy="33671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081838"/>
          </a:xfrm>
        </p:spPr>
        <p:txBody>
          <a:bodyPr anchor="t" anchorCtr="1">
            <a:normAutofit fontScale="90000"/>
          </a:bodyPr>
          <a:lstStyle/>
          <a:p>
            <a:pPr lvl="0" algn="ctr" rtl="0"/>
            <a:r>
              <a:rPr lang="en-US" sz="5400" dirty="0" smtClean="0">
                <a:latin typeface="Times New Roman" panose="02020603050405020304" pitchFamily="18" charset="0"/>
                <a:cs typeface="Times New Roman" panose="02020603050405020304" pitchFamily="18" charset="0"/>
              </a:rPr>
              <a:t>Definition of soil improvement.</a:t>
            </a:r>
            <a:br>
              <a:rPr lang="en-US" sz="5400" dirty="0" smtClean="0">
                <a:latin typeface="Times New Roman" panose="02020603050405020304" pitchFamily="18" charset="0"/>
                <a:cs typeface="Times New Roman" panose="02020603050405020304" pitchFamily="18" charset="0"/>
              </a:rPr>
            </a:br>
            <a:endParaRPr lang="ar-SA" dirty="0"/>
          </a:p>
        </p:txBody>
      </p:sp>
      <p:sp>
        <p:nvSpPr>
          <p:cNvPr id="3" name="عنصر نائب للمحتوى 2"/>
          <p:cNvSpPr>
            <a:spLocks noGrp="1"/>
          </p:cNvSpPr>
          <p:nvPr>
            <p:ph idx="1"/>
          </p:nvPr>
        </p:nvSpPr>
        <p:spPr/>
        <p:txBody>
          <a:bodyPr/>
          <a:lstStyle/>
          <a:p>
            <a:pPr algn="l" rtl="0">
              <a:lnSpc>
                <a:spcPct val="150000"/>
              </a:lnSpc>
              <a:buNone/>
            </a:pPr>
            <a:r>
              <a:rPr lang="en-US" sz="2800" dirty="0" smtClean="0"/>
              <a:t>   </a:t>
            </a:r>
            <a:r>
              <a:rPr lang="en-US" dirty="0" smtClean="0">
                <a:latin typeface="Times New Roman" pitchFamily="18" charset="0"/>
                <a:cs typeface="Times New Roman" pitchFamily="18" charset="0"/>
              </a:rPr>
              <a:t>Soil improvement is technique(s) to improve the properties and parameters of different local soil type that will have problems when building foundations or other ground structures.</a:t>
            </a:r>
            <a:endParaRPr lang="ar-S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chor="t" anchorCtr="0">
            <a:normAutofit fontScale="90000"/>
          </a:bodyPr>
          <a:lstStyle/>
          <a:p>
            <a:pPr lvl="0" rtl="0"/>
            <a:r>
              <a:rPr lang="en-US" sz="5400" dirty="0" smtClean="0">
                <a:latin typeface="Times New Roman" panose="02020603050405020304" pitchFamily="18" charset="0"/>
                <a:cs typeface="Times New Roman" panose="02020603050405020304" pitchFamily="18" charset="0"/>
              </a:rPr>
              <a:t>Purpose of soil improvement.</a:t>
            </a:r>
            <a:br>
              <a:rPr lang="en-US" sz="5400" dirty="0" smtClean="0">
                <a:latin typeface="Times New Roman" panose="02020603050405020304" pitchFamily="18" charset="0"/>
                <a:cs typeface="Times New Roman" panose="02020603050405020304" pitchFamily="18" charset="0"/>
              </a:rPr>
            </a:br>
            <a:endParaRPr lang="ar-SA" dirty="0"/>
          </a:p>
        </p:txBody>
      </p:sp>
      <p:sp>
        <p:nvSpPr>
          <p:cNvPr id="3" name="عنصر نائب للمحتوى 2"/>
          <p:cNvSpPr>
            <a:spLocks noGrp="1"/>
          </p:cNvSpPr>
          <p:nvPr>
            <p:ph idx="1"/>
          </p:nvPr>
        </p:nvSpPr>
        <p:spPr/>
        <p:txBody>
          <a:bodyPr>
            <a:normAutofit/>
          </a:bodyPr>
          <a:lstStyle/>
          <a:p>
            <a:pPr lvl="0" algn="l" rtl="0">
              <a:lnSpc>
                <a:spcPct val="150000"/>
              </a:lnSpc>
            </a:pPr>
            <a:r>
              <a:rPr lang="en-US" sz="2400" dirty="0" smtClean="0"/>
              <a:t>Reduce the settlement of </a:t>
            </a:r>
            <a:r>
              <a:rPr lang="en-US" sz="2400" dirty="0" smtClean="0">
                <a:latin typeface="Times New Roman" pitchFamily="18" charset="0"/>
                <a:cs typeface="Times New Roman" pitchFamily="18" charset="0"/>
              </a:rPr>
              <a:t>structures</a:t>
            </a:r>
            <a:r>
              <a:rPr lang="en-US" sz="2400" dirty="0" smtClean="0"/>
              <a:t> .</a:t>
            </a:r>
          </a:p>
          <a:p>
            <a:pPr lvl="0" algn="l" rtl="0">
              <a:lnSpc>
                <a:spcPct val="150000"/>
              </a:lnSpc>
            </a:pPr>
            <a:r>
              <a:rPr lang="en-US" sz="2400" dirty="0" smtClean="0">
                <a:latin typeface="Times New Roman" pitchFamily="18" charset="0"/>
                <a:cs typeface="Times New Roman" pitchFamily="18" charset="0"/>
              </a:rPr>
              <a:t>Improve the shear strength of soil and thus increase the bearing capacity of shallow foundations .</a:t>
            </a:r>
          </a:p>
          <a:p>
            <a:pPr lvl="0" algn="l" rtl="0">
              <a:lnSpc>
                <a:spcPct val="150000"/>
              </a:lnSpc>
            </a:pPr>
            <a:r>
              <a:rPr lang="en-US" sz="2400" dirty="0" smtClean="0">
                <a:latin typeface="Times New Roman" pitchFamily="18" charset="0"/>
                <a:cs typeface="Times New Roman" pitchFamily="18" charset="0"/>
              </a:rPr>
              <a:t>Increase the factor of safety against possible slope failure of embankment and earth dams .</a:t>
            </a:r>
          </a:p>
          <a:p>
            <a:pPr lvl="0" algn="l" rtl="0">
              <a:lnSpc>
                <a:spcPct val="150000"/>
              </a:lnSpc>
            </a:pPr>
            <a:r>
              <a:rPr lang="en-US" sz="2400" dirty="0" smtClean="0">
                <a:latin typeface="Times New Roman" pitchFamily="18" charset="0"/>
                <a:cs typeface="Times New Roman" pitchFamily="18" charset="0"/>
              </a:rPr>
              <a:t>Reduce the shrinkage and swelling of soils .</a:t>
            </a:r>
          </a:p>
          <a:p>
            <a:pPr algn="l" rtl="0">
              <a:buNone/>
            </a:pPr>
            <a:endParaRPr lang="ar-S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chor="t" anchorCtr="0">
            <a:normAutofit fontScale="90000"/>
          </a:bodyPr>
          <a:lstStyle/>
          <a:p>
            <a:pPr lvl="0"/>
            <a:r>
              <a:rPr lang="en-US" sz="5400" dirty="0" smtClean="0">
                <a:latin typeface="Times New Roman" panose="02020603050405020304" pitchFamily="18" charset="0"/>
                <a:cs typeface="Times New Roman" panose="02020603050405020304" pitchFamily="18" charset="0"/>
              </a:rPr>
              <a:t>Method of soil improvement</a:t>
            </a:r>
            <a:br>
              <a:rPr lang="en-US" sz="5400" dirty="0" smtClean="0">
                <a:latin typeface="Times New Roman" panose="02020603050405020304" pitchFamily="18" charset="0"/>
                <a:cs typeface="Times New Roman" panose="02020603050405020304" pitchFamily="18" charset="0"/>
              </a:rPr>
            </a:br>
            <a:endParaRPr lang="ar-SA" dirty="0"/>
          </a:p>
        </p:txBody>
      </p:sp>
      <p:sp>
        <p:nvSpPr>
          <p:cNvPr id="3" name="عنصر نائب للمحتوى 2"/>
          <p:cNvSpPr>
            <a:spLocks noGrp="1"/>
          </p:cNvSpPr>
          <p:nvPr>
            <p:ph idx="1"/>
          </p:nvPr>
        </p:nvSpPr>
        <p:spPr/>
        <p:txBody>
          <a:bodyPr/>
          <a:lstStyle/>
          <a:p>
            <a:pPr algn="l" rtl="0">
              <a:lnSpc>
                <a:spcPct val="200000"/>
              </a:lnSpc>
              <a:buFont typeface="Wingdings" pitchFamily="2" charset="2"/>
              <a:buChar char="Ø"/>
            </a:pPr>
            <a:r>
              <a:rPr lang="en-US" sz="2800" dirty="0" smtClean="0"/>
              <a:t>Ground Reinforcement</a:t>
            </a:r>
          </a:p>
          <a:p>
            <a:pPr algn="l" rtl="0">
              <a:lnSpc>
                <a:spcPct val="200000"/>
              </a:lnSpc>
              <a:buFont typeface="Wingdings" pitchFamily="2" charset="2"/>
              <a:buChar char="Ø"/>
            </a:pPr>
            <a:r>
              <a:rPr lang="en-US" sz="2800" dirty="0" smtClean="0"/>
              <a:t>Ground Improvement</a:t>
            </a:r>
          </a:p>
          <a:p>
            <a:pPr algn="l" rtl="0">
              <a:lnSpc>
                <a:spcPct val="200000"/>
              </a:lnSpc>
              <a:buFont typeface="Wingdings" pitchFamily="2" charset="2"/>
              <a:buChar char="Ø"/>
            </a:pPr>
            <a:r>
              <a:rPr lang="en-US" sz="2800" dirty="0" smtClean="0"/>
              <a:t>Ground Treatment</a:t>
            </a:r>
          </a:p>
          <a:p>
            <a:pPr algn="l" rtl="0">
              <a:lnSpc>
                <a:spcPct val="150000"/>
              </a:lnSpc>
              <a:buNone/>
            </a:pPr>
            <a:endParaRPr lang="en-US" sz="2800" dirty="0" smtClean="0"/>
          </a:p>
          <a:p>
            <a:pPr algn="l" rtl="0"/>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704088"/>
            <a:ext cx="8229600" cy="81706"/>
          </a:xfrm>
        </p:spPr>
        <p:txBody>
          <a:bodyPr>
            <a:normAutofit fontScale="90000"/>
          </a:bodyPr>
          <a:lstStyle/>
          <a:p>
            <a:endParaRPr lang="ar-SA" dirty="0"/>
          </a:p>
        </p:txBody>
      </p:sp>
      <p:sp>
        <p:nvSpPr>
          <p:cNvPr id="5" name="عنصر نائب للمحتوى 4"/>
          <p:cNvSpPr>
            <a:spLocks noGrp="1"/>
          </p:cNvSpPr>
          <p:nvPr>
            <p:ph idx="1"/>
          </p:nvPr>
        </p:nvSpPr>
        <p:spPr>
          <a:xfrm>
            <a:off x="457200" y="1285860"/>
            <a:ext cx="8229600" cy="5038740"/>
          </a:xfrm>
        </p:spPr>
        <p:txBody>
          <a:bodyPr>
            <a:normAutofit/>
          </a:bodyPr>
          <a:lstStyle/>
          <a:p>
            <a:pPr algn="justLow" rtl="0">
              <a:lnSpc>
                <a:spcPct val="160000"/>
              </a:lnSpc>
              <a:buFont typeface="Wingdings" pitchFamily="2" charset="2"/>
              <a:buChar char="v"/>
            </a:pPr>
            <a:r>
              <a:rPr lang="en-US" sz="2800" dirty="0" smtClean="0">
                <a:latin typeface="Times New Roman" pitchFamily="18" charset="0"/>
                <a:cs typeface="Times New Roman" pitchFamily="18" charset="0"/>
              </a:rPr>
              <a:t>In this project two ground treatment techniques were adopted which are Fly Ash stabilization and Cement stabilization .</a:t>
            </a:r>
          </a:p>
          <a:p>
            <a:pPr algn="l" rtl="0">
              <a:lnSpc>
                <a:spcPct val="160000"/>
              </a:lnSpc>
              <a:buFont typeface="Wingdings" pitchFamily="2" charset="2"/>
              <a:buChar char="v"/>
            </a:pPr>
            <a:r>
              <a:rPr lang="en-US" sz="2800" dirty="0" smtClean="0">
                <a:latin typeface="Times New Roman" pitchFamily="18" charset="0"/>
                <a:cs typeface="Times New Roman" pitchFamily="18" charset="0"/>
              </a:rPr>
              <a:t>These techniques applied on a clay soil form Al-</a:t>
            </a:r>
            <a:r>
              <a:rPr lang="en-US" sz="2800" dirty="0" err="1" smtClean="0">
                <a:latin typeface="Times New Roman" pitchFamily="18" charset="0"/>
                <a:cs typeface="Times New Roman" pitchFamily="18" charset="0"/>
              </a:rPr>
              <a:t>jalama</a:t>
            </a:r>
            <a:r>
              <a:rPr lang="en-US" sz="2800" dirty="0" smtClean="0">
                <a:latin typeface="Times New Roman" pitchFamily="18" charset="0"/>
                <a:cs typeface="Times New Roman" pitchFamily="18" charset="0"/>
              </a:rPr>
              <a:t> site near </a:t>
            </a:r>
            <a:r>
              <a:rPr lang="en-US" sz="2800" dirty="0" err="1" smtClean="0">
                <a:latin typeface="Times New Roman" pitchFamily="18" charset="0"/>
                <a:cs typeface="Times New Roman" pitchFamily="18" charset="0"/>
              </a:rPr>
              <a:t>Jenin</a:t>
            </a:r>
            <a:r>
              <a:rPr lang="en-US" sz="2800" dirty="0" smtClean="0">
                <a:latin typeface="Times New Roman" pitchFamily="18" charset="0"/>
                <a:cs typeface="Times New Roman" pitchFamily="18" charset="0"/>
              </a:rPr>
              <a:t> city.</a:t>
            </a:r>
          </a:p>
          <a:p>
            <a:pPr algn="l" rtl="0">
              <a:lnSpc>
                <a:spcPct val="160000"/>
              </a:lnSpc>
              <a:buNone/>
            </a:pPr>
            <a:r>
              <a:rPr lang="en-US" sz="2800"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l" rtl="0">
              <a:buNone/>
            </a:pPr>
            <a:r>
              <a:rPr lang="en-US" dirty="0" smtClean="0">
                <a:latin typeface="Times New Roman" pitchFamily="18" charset="0"/>
                <a:cs typeface="Times New Roman" pitchFamily="18" charset="0"/>
              </a:rPr>
              <a:t>  </a:t>
            </a:r>
            <a:endParaRPr lang="ar-S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632651"/>
            <a:ext cx="8229600" cy="796085"/>
          </a:xfrm>
        </p:spPr>
        <p:txBody>
          <a:bodyPr anchor="t" anchorCtr="0">
            <a:normAutofit fontScale="90000"/>
          </a:bodyPr>
          <a:lstStyle/>
          <a:p>
            <a:pPr lvl="0" algn="ctr" rtl="0"/>
            <a:r>
              <a:rPr lang="en-US" sz="4400" dirty="0" smtClean="0">
                <a:latin typeface="Times New Roman" panose="02020603050405020304" pitchFamily="18" charset="0"/>
                <a:cs typeface="Times New Roman" panose="02020603050405020304" pitchFamily="18" charset="0"/>
              </a:rPr>
              <a:t>Soil Improvement using Fly Ash.</a:t>
            </a:r>
            <a:br>
              <a:rPr lang="en-US" sz="4400" dirty="0" smtClean="0">
                <a:latin typeface="Times New Roman" panose="02020603050405020304" pitchFamily="18" charset="0"/>
                <a:cs typeface="Times New Roman" panose="02020603050405020304" pitchFamily="18" charset="0"/>
              </a:rPr>
            </a:br>
            <a:endParaRPr lang="ar-SA" sz="4400" dirty="0"/>
          </a:p>
        </p:txBody>
      </p:sp>
      <p:sp>
        <p:nvSpPr>
          <p:cNvPr id="3" name="عنصر نائب للمحتوى 2"/>
          <p:cNvSpPr>
            <a:spLocks noGrp="1"/>
          </p:cNvSpPr>
          <p:nvPr>
            <p:ph idx="1"/>
          </p:nvPr>
        </p:nvSpPr>
        <p:spPr>
          <a:xfrm>
            <a:off x="457200" y="1714488"/>
            <a:ext cx="8229600" cy="4610112"/>
          </a:xfrm>
        </p:spPr>
        <p:txBody>
          <a:bodyPr>
            <a:normAutofit/>
          </a:bodyPr>
          <a:lstStyle/>
          <a:p>
            <a:pPr algn="l" rtl="0"/>
            <a:r>
              <a:rPr lang="en-US" sz="2400" dirty="0" smtClean="0">
                <a:latin typeface="Times New Roman" pitchFamily="18" charset="0"/>
                <a:cs typeface="Times New Roman" pitchFamily="18" charset="0"/>
              </a:rPr>
              <a:t>Fly ash is a by-product of the pulverized coal combustion </a:t>
            </a:r>
            <a:r>
              <a:rPr lang="en-US" sz="2400" dirty="0" smtClean="0">
                <a:latin typeface="Times New Roman" pitchFamily="18" charset="0"/>
                <a:cs typeface="Times New Roman" pitchFamily="18" charset="0"/>
              </a:rPr>
              <a:t>process.</a:t>
            </a:r>
            <a:endParaRPr lang="en-US" sz="2400" dirty="0" smtClean="0">
              <a:latin typeface="Times New Roman" pitchFamily="18" charset="0"/>
              <a:cs typeface="Times New Roman" pitchFamily="18" charset="0"/>
            </a:endParaRPr>
          </a:p>
          <a:p>
            <a:pPr algn="l" rtl="0">
              <a:lnSpc>
                <a:spcPct val="150000"/>
              </a:lnSpc>
              <a:buFont typeface="Wingdings" pitchFamily="2" charset="2"/>
              <a:buChar char="Ø"/>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addition rate depends on :</a:t>
            </a:r>
          </a:p>
          <a:p>
            <a:pPr algn="l" rtl="0">
              <a:lnSpc>
                <a:spcPct val="150000"/>
              </a:lnSpc>
              <a:buFont typeface="Wingdings" pitchFamily="2" charset="2"/>
              <a:buChar char="ü"/>
            </a:pPr>
            <a:r>
              <a:rPr lang="en-US" sz="2400" dirty="0" smtClean="0">
                <a:latin typeface="Times New Roman" pitchFamily="18" charset="0"/>
                <a:cs typeface="Times New Roman" pitchFamily="18" charset="0"/>
              </a:rPr>
              <a:t>the nature of the soil</a:t>
            </a:r>
          </a:p>
          <a:p>
            <a:pPr algn="l" rtl="0">
              <a:lnSpc>
                <a:spcPct val="150000"/>
              </a:lnSpc>
              <a:buFont typeface="Wingdings" pitchFamily="2" charset="2"/>
              <a:buChar char="ü"/>
            </a:pPr>
            <a:r>
              <a:rPr lang="en-US" sz="2400" dirty="0" smtClean="0">
                <a:latin typeface="Times New Roman" pitchFamily="18" charset="0"/>
                <a:cs typeface="Times New Roman" pitchFamily="18" charset="0"/>
              </a:rPr>
              <a:t>the characteristics of the fly ash</a:t>
            </a:r>
          </a:p>
          <a:p>
            <a:pPr algn="l" rtl="0">
              <a:lnSpc>
                <a:spcPct val="150000"/>
              </a:lnSpc>
              <a:buFont typeface="Wingdings" pitchFamily="2" charset="2"/>
              <a:buChar char="ü"/>
            </a:pPr>
            <a:r>
              <a:rPr lang="en-US" sz="2400" dirty="0" smtClean="0">
                <a:latin typeface="Times New Roman" pitchFamily="18" charset="0"/>
                <a:cs typeface="Times New Roman" pitchFamily="18" charset="0"/>
              </a:rPr>
              <a:t>the strength desired</a:t>
            </a:r>
          </a:p>
          <a:p>
            <a:pPr algn="l" rtl="0">
              <a:lnSpc>
                <a:spcPct val="150000"/>
              </a:lnSpc>
              <a:buNone/>
            </a:pPr>
            <a:endParaRPr lang="ar-JO" sz="2400" dirty="0" smtClean="0">
              <a:latin typeface="Times New Roman" pitchFamily="18" charset="0"/>
              <a:cs typeface="Times New Roman" pitchFamily="18" charset="0"/>
            </a:endParaRPr>
          </a:p>
          <a:p>
            <a:pPr algn="ctr" rtl="0">
              <a:buNone/>
            </a:pPr>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857232"/>
            <a:ext cx="8229600" cy="438896"/>
          </a:xfrm>
        </p:spPr>
        <p:txBody>
          <a:bodyPr>
            <a:noAutofit/>
          </a:bodyPr>
          <a:lstStyle/>
          <a:p>
            <a:r>
              <a:rPr lang="en-US" sz="3600" dirty="0" smtClean="0">
                <a:latin typeface="Times New Roman" panose="02020603050405020304" pitchFamily="18" charset="0"/>
                <a:cs typeface="Times New Roman" panose="02020603050405020304" pitchFamily="18" charset="0"/>
              </a:rPr>
              <a:t>Soil Improvement </a:t>
            </a:r>
            <a:r>
              <a:rPr lang="en-US" sz="3200" dirty="0" smtClean="0">
                <a:latin typeface="Times New Roman" panose="02020603050405020304" pitchFamily="18" charset="0"/>
                <a:cs typeface="Times New Roman" panose="02020603050405020304" pitchFamily="18" charset="0"/>
              </a:rPr>
              <a:t>using Fly Ash.</a:t>
            </a:r>
            <a:endParaRPr lang="ar-SA" sz="2000" dirty="0"/>
          </a:p>
        </p:txBody>
      </p:sp>
      <p:sp>
        <p:nvSpPr>
          <p:cNvPr id="3" name="عنصر نائب للمحتوى 2"/>
          <p:cNvSpPr>
            <a:spLocks noGrp="1"/>
          </p:cNvSpPr>
          <p:nvPr>
            <p:ph idx="1"/>
          </p:nvPr>
        </p:nvSpPr>
        <p:spPr>
          <a:xfrm>
            <a:off x="457200" y="1285860"/>
            <a:ext cx="8229600" cy="5357850"/>
          </a:xfrm>
        </p:spPr>
        <p:txBody>
          <a:bodyPr/>
          <a:lstStyle/>
          <a:p>
            <a:pPr algn="l" rtl="0">
              <a:lnSpc>
                <a:spcPct val="150000"/>
              </a:lnSpc>
              <a:buNone/>
            </a:pPr>
            <a:r>
              <a:rPr lang="en-US" sz="2000" dirty="0" smtClean="0">
                <a:latin typeface="Times New Roman" pitchFamily="18" charset="0"/>
                <a:cs typeface="Times New Roman" pitchFamily="18" charset="0"/>
              </a:rPr>
              <a:t>  the following table shows the results of stander proctor test of soil at adding different percentages of Fly Ash.</a:t>
            </a:r>
          </a:p>
          <a:p>
            <a:pPr algn="l" rtl="0">
              <a:lnSpc>
                <a:spcPct val="150000"/>
              </a:lnSpc>
              <a:buNone/>
            </a:pPr>
            <a:endParaRPr lang="en-US" sz="2000" dirty="0" smtClean="0">
              <a:latin typeface="Times New Roman" pitchFamily="18" charset="0"/>
              <a:cs typeface="Times New Roman" pitchFamily="18" charset="0"/>
            </a:endParaRPr>
          </a:p>
          <a:p>
            <a:pPr algn="l" rtl="0">
              <a:lnSpc>
                <a:spcPct val="150000"/>
              </a:lnSpc>
              <a:buNone/>
            </a:pPr>
            <a:endParaRPr lang="en-US" sz="2000" dirty="0" smtClean="0">
              <a:latin typeface="Times New Roman" pitchFamily="18" charset="0"/>
              <a:cs typeface="Times New Roman" pitchFamily="18" charset="0"/>
            </a:endParaRPr>
          </a:p>
          <a:p>
            <a:pPr algn="l" rtl="0">
              <a:lnSpc>
                <a:spcPct val="150000"/>
              </a:lnSpc>
              <a:buNone/>
            </a:pPr>
            <a:endParaRPr lang="ar-SA" dirty="0">
              <a:latin typeface="Times New Roman" pitchFamily="18" charset="0"/>
              <a:cs typeface="Times New Roman" pitchFamily="18" charset="0"/>
            </a:endParaRPr>
          </a:p>
        </p:txBody>
      </p:sp>
      <p:pic>
        <p:nvPicPr>
          <p:cNvPr id="5" name="صورة 4" descr="4.1.png"/>
          <p:cNvPicPr>
            <a:picLocks noChangeAspect="1"/>
          </p:cNvPicPr>
          <p:nvPr/>
        </p:nvPicPr>
        <p:blipFill>
          <a:blip r:embed="rId3"/>
          <a:stretch>
            <a:fillRect/>
          </a:stretch>
        </p:blipFill>
        <p:spPr>
          <a:xfrm>
            <a:off x="642910" y="2214554"/>
            <a:ext cx="8001056" cy="4214841"/>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571480"/>
            <a:ext cx="8229600" cy="724648"/>
          </a:xfrm>
        </p:spPr>
        <p:txBody>
          <a:bodyPr>
            <a:normAutofit fontScale="90000"/>
          </a:bodyPr>
          <a:lstStyle/>
          <a:p>
            <a:r>
              <a:rPr lang="en-US" sz="4000" dirty="0" smtClean="0">
                <a:latin typeface="Times New Roman" panose="02020603050405020304" pitchFamily="18" charset="0"/>
                <a:cs typeface="Times New Roman" panose="02020603050405020304" pitchFamily="18" charset="0"/>
              </a:rPr>
              <a:t>Soil Improvement</a:t>
            </a:r>
            <a:r>
              <a:rPr lang="en-US" sz="44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using Fly Ash</a:t>
            </a:r>
            <a:r>
              <a:rPr lang="en-US" sz="4800" dirty="0" smtClean="0">
                <a:latin typeface="Times New Roman" panose="02020603050405020304" pitchFamily="18" charset="0"/>
                <a:cs typeface="Times New Roman" panose="02020603050405020304" pitchFamily="18" charset="0"/>
              </a:rPr>
              <a:t>.</a:t>
            </a:r>
            <a:endParaRPr lang="ar-SA" dirty="0"/>
          </a:p>
        </p:txBody>
      </p:sp>
      <p:graphicFrame>
        <p:nvGraphicFramePr>
          <p:cNvPr id="11" name="عنصر نائب للمحتوى 10"/>
          <p:cNvGraphicFramePr>
            <a:graphicFrameLocks noGrp="1"/>
          </p:cNvGraphicFramePr>
          <p:nvPr>
            <p:ph idx="1"/>
          </p:nvPr>
        </p:nvGraphicFramePr>
        <p:xfrm>
          <a:off x="457200" y="1571612"/>
          <a:ext cx="8686800" cy="500065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1084</TotalTime>
  <Words>836</Words>
  <Application>Microsoft Office PowerPoint</Application>
  <PresentationFormat>عرض على الشاشة (3:4)‏</PresentationFormat>
  <Paragraphs>139</Paragraphs>
  <Slides>25</Slides>
  <Notes>11</Notes>
  <HiddenSlides>0</HiddenSlides>
  <MMClips>0</MMClips>
  <ScaleCrop>false</ScaleCrop>
  <HeadingPairs>
    <vt:vector size="4" baseType="variant">
      <vt:variant>
        <vt:lpstr>سمة</vt:lpstr>
      </vt:variant>
      <vt:variant>
        <vt:i4>1</vt:i4>
      </vt:variant>
      <vt:variant>
        <vt:lpstr>عناوين الشرائح</vt:lpstr>
      </vt:variant>
      <vt:variant>
        <vt:i4>25</vt:i4>
      </vt:variant>
    </vt:vector>
  </HeadingPairs>
  <TitlesOfParts>
    <vt:vector size="26" baseType="lpstr">
      <vt:lpstr>تدفق</vt:lpstr>
      <vt:lpstr>الشريحة 1</vt:lpstr>
      <vt:lpstr>Content</vt:lpstr>
      <vt:lpstr>Definition of soil improvement. </vt:lpstr>
      <vt:lpstr>Purpose of soil improvement. </vt:lpstr>
      <vt:lpstr>Method of soil improvement </vt:lpstr>
      <vt:lpstr>الشريحة 6</vt:lpstr>
      <vt:lpstr>Soil Improvement using Fly Ash. </vt:lpstr>
      <vt:lpstr>Soil Improvement using Fly Ash.</vt:lpstr>
      <vt:lpstr>Soil Improvement using Fly Ash.</vt:lpstr>
      <vt:lpstr>Soil Improvement using Fly Ash.</vt:lpstr>
      <vt:lpstr>Soil Improvement using Fly Ash.</vt:lpstr>
      <vt:lpstr>Soil Improvement using Fly Ash.</vt:lpstr>
      <vt:lpstr>Soil Improvement using Fly Ash.</vt:lpstr>
      <vt:lpstr>Soil Improvement using Fly Ash.</vt:lpstr>
      <vt:lpstr>Soil Improvement using Fly Ash.</vt:lpstr>
      <vt:lpstr>Soil Improvement using Cement</vt:lpstr>
      <vt:lpstr>Soil Improvement using Cement</vt:lpstr>
      <vt:lpstr>Soil Improvement using Cement</vt:lpstr>
      <vt:lpstr>Soil Improvement using Cement</vt:lpstr>
      <vt:lpstr>Soil Improvement using Cement</vt:lpstr>
      <vt:lpstr>Soil Improvement using Cement</vt:lpstr>
      <vt:lpstr>Soil Improvement using Cement</vt:lpstr>
      <vt:lpstr>Soil Improvement using Cement</vt:lpstr>
      <vt:lpstr>Soil Improvement using Cement</vt:lpstr>
      <vt:lpstr>الشريحة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ms</dc:creator>
  <cp:lastModifiedBy>haytham-pc</cp:lastModifiedBy>
  <cp:revision>114</cp:revision>
  <dcterms:created xsi:type="dcterms:W3CDTF">2016-04-22T12:27:13Z</dcterms:created>
  <dcterms:modified xsi:type="dcterms:W3CDTF">2016-05-19T06:32:35Z</dcterms:modified>
</cp:coreProperties>
</file>