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2" r:id="rId11"/>
    <p:sldId id="268" r:id="rId12"/>
    <p:sldId id="269" r:id="rId13"/>
    <p:sldId id="270" r:id="rId14"/>
    <p:sldId id="271" r:id="rId15"/>
    <p:sldId id="272" r:id="rId16"/>
    <p:sldId id="273" r:id="rId17"/>
    <p:sldId id="28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0" autoAdjust="0"/>
    <p:restoredTop sz="94660"/>
  </p:normalViewPr>
  <p:slideViewPr>
    <p:cSldViewPr>
      <p:cViewPr varScale="1">
        <p:scale>
          <a:sx n="70" d="100"/>
          <a:sy n="70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eeN\Desktop\KJH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eeN\Desktop\KJH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leeN\Desktop\KJH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528663129065389"/>
          <c:y val="0.11347172512526862"/>
          <c:w val="0.68146718146718133"/>
          <c:h val="0.68227424749164056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SerName val="1"/>
          </c:dLbls>
          <c:cat>
            <c:strRef>
              <c:f>Sheet1!$K$12:$N$12</c:f>
              <c:strCache>
                <c:ptCount val="4"/>
                <c:pt idx="0">
                  <c:v>&lt;1000</c:v>
                </c:pt>
                <c:pt idx="1">
                  <c:v>1000-2000</c:v>
                </c:pt>
                <c:pt idx="2">
                  <c:v>2000-3000</c:v>
                </c:pt>
                <c:pt idx="3">
                  <c:v>&gt;4000</c:v>
                </c:pt>
              </c:strCache>
            </c:strRef>
          </c:cat>
          <c:val>
            <c:numRef>
              <c:f>Sheet1!$K$14:$N$14</c:f>
              <c:numCache>
                <c:formatCode>General</c:formatCode>
                <c:ptCount val="4"/>
                <c:pt idx="0">
                  <c:v>4</c:v>
                </c:pt>
                <c:pt idx="1">
                  <c:v>14</c:v>
                </c:pt>
                <c:pt idx="2">
                  <c:v>16</c:v>
                </c:pt>
                <c:pt idx="3">
                  <c:v>42</c:v>
                </c:pt>
              </c:numCache>
            </c:numRef>
          </c:val>
        </c:ser>
        <c:axId val="67516288"/>
        <c:axId val="68128768"/>
      </c:barChart>
      <c:catAx>
        <c:axId val="67516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1" dirty="0">
                    <a:latin typeface="+mn-lt"/>
                  </a:rPr>
                  <a:t>Family income </a:t>
                </a:r>
                <a:r>
                  <a:rPr lang="en-US" sz="1400" b="1" dirty="0" smtClean="0">
                    <a:latin typeface="+mn-lt"/>
                  </a:rPr>
                  <a:t>(NIS) </a:t>
                </a:r>
                <a:endParaRPr lang="en-US" sz="1400" b="1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.37451737451737482"/>
              <c:y val="0.872909698996655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68128768"/>
        <c:crosses val="autoZero"/>
        <c:auto val="1"/>
        <c:lblAlgn val="ctr"/>
        <c:lblOffset val="100"/>
        <c:tickLblSkip val="1"/>
        <c:tickMarkSkip val="1"/>
      </c:catAx>
      <c:valAx>
        <c:axId val="681287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>
                    <a:latin typeface="+mn-lt"/>
                  </a:rPr>
                  <a:t>average family consumption (m^3/month) </a:t>
                </a:r>
              </a:p>
            </c:rich>
          </c:tx>
          <c:layout>
            <c:manualLayout>
              <c:xMode val="edge"/>
              <c:yMode val="edge"/>
              <c:x val="3.0888030888031E-2"/>
              <c:y val="0.1204013377926420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516288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6100386100386095"/>
          <c:y val="0.39130434782608836"/>
          <c:w val="0.12355212355212362"/>
          <c:h val="7.3578595317725801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Water quality</a:t>
            </a:r>
          </a:p>
        </c:rich>
      </c:tx>
      <c:layout>
        <c:manualLayout>
          <c:xMode val="edge"/>
          <c:yMode val="edge"/>
          <c:x val="0.37864077669903012"/>
          <c:y val="3.6789297658863032E-2"/>
        </c:manualLayout>
      </c:layout>
      <c:spPr>
        <a:noFill/>
        <a:ln w="25400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20582524271844671"/>
          <c:y val="0.42474916387959882"/>
          <c:w val="0.43689320388349612"/>
          <c:h val="0.29765886287625576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1.6288441539147241E-2"/>
                  <c:y val="0.15548556430446236"/>
                </c:manualLayout>
              </c:layout>
              <c:showCatName val="1"/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+mn-lt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Sheet1!$I$253:$K$253</c:f>
              <c:strCache>
                <c:ptCount val="3"/>
                <c:pt idx="0">
                  <c:v>Good</c:v>
                </c:pt>
                <c:pt idx="1">
                  <c:v>moderate</c:v>
                </c:pt>
                <c:pt idx="2">
                  <c:v>bad </c:v>
                </c:pt>
              </c:strCache>
            </c:strRef>
          </c:cat>
          <c:val>
            <c:numRef>
              <c:f>Sheet1!$I$254:$K$254</c:f>
              <c:numCache>
                <c:formatCode>General</c:formatCode>
                <c:ptCount val="3"/>
                <c:pt idx="0">
                  <c:v>28</c:v>
                </c:pt>
                <c:pt idx="1">
                  <c:v>11</c:v>
                </c:pt>
                <c:pt idx="2">
                  <c:v>3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9046228891199621"/>
          <c:y val="0.4682274247491639"/>
          <c:w val="0.19400386272470657"/>
          <c:h val="0.28175524934383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1" i="0" u="none" strike="noStrike" baseline="0">
              <a:solidFill>
                <a:srgbClr val="000000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Arial"/>
                <a:cs typeface="Times New Roman" pitchFamily="18" charset="0"/>
              </a:defRPr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water consumption - garden presence relationship </a:t>
            </a:r>
          </a:p>
        </c:rich>
      </c:tx>
      <c:layout>
        <c:manualLayout>
          <c:xMode val="edge"/>
          <c:yMode val="edge"/>
          <c:x val="0.17605177993527507"/>
          <c:y val="4.124860646599766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8617198273944571"/>
          <c:y val="0.1836762044365722"/>
          <c:w val="0.69126213592232788"/>
          <c:h val="0.62541806020066859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Sheet1!$K$103:$L$103</c:f>
              <c:strCache>
                <c:ptCount val="2"/>
                <c:pt idx="0">
                  <c:v>have garden</c:v>
                </c:pt>
                <c:pt idx="1">
                  <c:v>don't have garden</c:v>
                </c:pt>
              </c:strCache>
            </c:strRef>
          </c:cat>
          <c:val>
            <c:numRef>
              <c:f>Sheet1!$K$104:$L$104</c:f>
              <c:numCache>
                <c:formatCode>General</c:formatCode>
                <c:ptCount val="2"/>
                <c:pt idx="0">
                  <c:v>14.47</c:v>
                </c:pt>
                <c:pt idx="1">
                  <c:v>12.64</c:v>
                </c:pt>
              </c:numCache>
            </c:numRef>
          </c:val>
        </c:ser>
        <c:axId val="68180992"/>
        <c:axId val="68195072"/>
      </c:barChart>
      <c:catAx>
        <c:axId val="68180992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 pitchFamily="18" charset="0"/>
                <a:ea typeface="Arial"/>
                <a:cs typeface="Times New Roman" pitchFamily="18" charset="0"/>
              </a:defRPr>
            </a:pPr>
            <a:endParaRPr lang="en-US"/>
          </a:p>
        </c:txPr>
        <c:crossAx val="68195072"/>
        <c:crosses val="autoZero"/>
        <c:auto val="1"/>
        <c:lblAlgn val="ctr"/>
        <c:lblOffset val="100"/>
        <c:tickLblSkip val="1"/>
        <c:tickMarkSkip val="1"/>
      </c:catAx>
      <c:valAx>
        <c:axId val="6819507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100">
                    <a:latin typeface="Times New Roman" pitchFamily="18" charset="0"/>
                    <a:cs typeface="Times New Roman" pitchFamily="18" charset="0"/>
                  </a:rPr>
                  <a:t>water consumption (m^3 / month ) </a:t>
                </a:r>
              </a:p>
            </c:rich>
          </c:tx>
          <c:layout>
            <c:manualLayout>
              <c:xMode val="edge"/>
              <c:yMode val="edge"/>
              <c:x val="3.1067961165048542E-2"/>
              <c:y val="0.16722408026755853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80992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9441F-D763-465F-B124-66D59F7EB9E3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FA543-4F7B-48EC-93AA-CB0AD9E20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FA543-4F7B-48EC-93AA-CB0AD9E206F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FA543-4F7B-48EC-93AA-CB0AD9E206F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09D2EF-1035-45A1-913E-96E3E0977117}" type="datetimeFigureOut">
              <a:rPr lang="en-US" smtClean="0"/>
              <a:pPr/>
              <a:t>5/25/2012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569979-68EE-4E9F-83C8-341A40144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7772400" cy="3428999"/>
          </a:xfrm>
        </p:spPr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An-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Najah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National University</a:t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Civil Engineering Department</a:t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Graduation project</a:t>
            </a:r>
            <a:r>
              <a:rPr lang="ar-SA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 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/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  <a:cs typeface="Times New Roman" pitchFamily="18" charset="0"/>
              </a:rPr>
              <a:t/>
            </a:r>
            <a:b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  <a:cs typeface="Times New Roman" pitchFamily="18" charset="0"/>
              </a:rPr>
            </a:br>
            <a: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  <a:cs typeface="Times New Roman" pitchFamily="18" charset="0"/>
              </a:rPr>
              <a:t>Hydraulic analysis 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&amp; Redesign 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of Al-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Masaken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&amp; Old 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Askar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Camp Water Supply Network </a:t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ar-SA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 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/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Submitted by:  </a:t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Leen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Masri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                               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Duaa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Dweikat</a:t>
            </a:r>
            <a: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</a:rPr>
              <a:t/>
            </a:r>
            <a:b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</a:rPr>
            </a:br>
            <a: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</a:rPr>
              <a:t>                        </a:t>
            </a: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         </a:t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  Supervisor: Dr. Anan </a:t>
            </a:r>
            <a:r>
              <a:rPr lang="en-US" sz="2700" i="1" dirty="0" err="1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Jayossi</a:t>
            </a:r>
            <a: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</a:rPr>
              <a:t/>
            </a:r>
            <a:br>
              <a:rPr lang="en-US" altLang="ko-KR" sz="2700" i="1" dirty="0" smtClean="0">
                <a:solidFill>
                  <a:schemeClr val="tx1">
                    <a:lumMod val="95000"/>
                  </a:schemeClr>
                </a:solidFill>
                <a:ea typeface="굴림" pitchFamily="34" charset="-127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/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2012</a:t>
            </a:r>
            <a:br>
              <a:rPr lang="en-US" sz="2700" i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</a:br>
            <a:endParaRPr lang="en-US" sz="2700" i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57200"/>
            <a:ext cx="7772400" cy="9144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733800" y="304800"/>
          <a:ext cx="1295400" cy="1295400"/>
        </p:xfrm>
        <a:graphic>
          <a:graphicData uri="http://schemas.openxmlformats.org/presentationml/2006/ole">
            <p:oleObj spid="_x0000_s1026" name="Picture" r:id="rId4" imgW="829056" imgH="734568" progId="Word.Picture.8">
              <p:embed/>
            </p:oleObj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7619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sz="4000" i="1" dirty="0" smtClean="0">
                <a:latin typeface="Bodoni MT Black" pitchFamily="18" charset="0"/>
                <a:cs typeface="Times New Roman" pitchFamily="18" charset="0"/>
              </a:rPr>
              <a:t>EPANET- Input Data</a:t>
            </a:r>
            <a:endParaRPr lang="en-US" sz="4000" i="1" dirty="0">
              <a:latin typeface="Bodoni MT Black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7772400" cy="5181600"/>
          </a:xfrm>
        </p:spPr>
        <p:txBody>
          <a:bodyPr>
            <a:normAutofit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group of tables were prepared to be used in  </a:t>
            </a:r>
          </a:p>
          <a:p>
            <a:pPr algn="l">
              <a:buClr>
                <a:schemeClr val="tx1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EPANET program to simulate the network.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Here are samples of this tables: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29718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This table represent nodes characteristic:</a:t>
            </a:r>
            <a:endParaRPr lang="en-US" sz="2800" dirty="0"/>
          </a:p>
        </p:txBody>
      </p:sp>
      <p:graphicFrame>
        <p:nvGraphicFramePr>
          <p:cNvPr id="9" name="Content Placeholder 5"/>
          <p:cNvGraphicFramePr>
            <a:graphicFrameLocks/>
          </p:cNvGraphicFramePr>
          <p:nvPr/>
        </p:nvGraphicFramePr>
        <p:xfrm>
          <a:off x="2057400" y="3733800"/>
          <a:ext cx="4800600" cy="281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327"/>
                <a:gridCol w="3117273"/>
              </a:tblGrid>
              <a:tr h="529124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Node number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Elevation(m)</a:t>
                      </a:r>
                      <a:endParaRPr lang="en-US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499.5</a:t>
                      </a: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506.3</a:t>
                      </a: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520</a:t>
                      </a: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507.7</a:t>
                      </a: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511</a:t>
                      </a: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515</a:t>
                      </a:r>
                    </a:p>
                  </a:txBody>
                  <a:tcPr marL="68580" marR="68580" marT="0" marB="0"/>
                </a:tc>
              </a:tr>
              <a:tr h="32718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519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/>
              <a:t>EPANET –Input Data (cont.) </a:t>
            </a:r>
            <a:endParaRPr lang="en-US" sz="3600" i="1" dirty="0"/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/>
        </p:nvGraphicFramePr>
        <p:xfrm>
          <a:off x="1143000" y="2514600"/>
          <a:ext cx="7010400" cy="3158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400"/>
                <a:gridCol w="1168400"/>
                <a:gridCol w="1168400"/>
                <a:gridCol w="1168400"/>
                <a:gridCol w="1168400"/>
                <a:gridCol w="1168400"/>
              </a:tblGrid>
              <a:tr h="45383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Pipe ID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from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to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Length (m)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Diameter (in)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C</a:t>
                      </a:r>
                      <a:endParaRPr lang="en-US" sz="20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42474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Tank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140</a:t>
                      </a:r>
                    </a:p>
                  </a:txBody>
                  <a:tcPr marL="68580" marR="68580" marT="0" marB="0" anchor="b"/>
                </a:tc>
              </a:tr>
              <a:tr h="42474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51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140</a:t>
                      </a:r>
                    </a:p>
                  </a:txBody>
                  <a:tcPr marL="68580" marR="68580" marT="0" marB="0" anchor="b"/>
                </a:tc>
              </a:tr>
              <a:tr h="42474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315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140</a:t>
                      </a:r>
                    </a:p>
                  </a:txBody>
                  <a:tcPr marL="68580" marR="68580" marT="0" marB="0" anchor="b"/>
                </a:tc>
              </a:tr>
              <a:tr h="42474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64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140</a:t>
                      </a:r>
                    </a:p>
                  </a:txBody>
                  <a:tcPr marL="68580" marR="68580" marT="0" marB="0" anchor="b"/>
                </a:tc>
              </a:tr>
              <a:tr h="42474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78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140</a:t>
                      </a:r>
                    </a:p>
                  </a:txBody>
                  <a:tcPr marL="68580" marR="68580" marT="0" marB="0" anchor="b"/>
                </a:tc>
              </a:tr>
              <a:tr h="42474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105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6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Arial"/>
                        </a:rPr>
                        <a:t>140</a:t>
                      </a: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Pipe characteristic table: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53400" cy="2779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479484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Node number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Area served by each node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Total Area (m²)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Population 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Demand (L/d)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8625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A7 /10 + A10 /7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7860.31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223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23660.3</a:t>
                      </a:r>
                    </a:p>
                  </a:txBody>
                  <a:tcPr marL="68580" marR="68580" marT="0" marB="0" anchor="b"/>
                </a:tc>
              </a:tr>
              <a:tr h="479484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A7 /10+ A10 /7+A18 /4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14207.91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403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42758.3</a:t>
                      </a:r>
                    </a:p>
                  </a:txBody>
                  <a:tcPr marL="68580" marR="68580" marT="0" marB="0" anchor="b"/>
                </a:tc>
              </a:tr>
              <a:tr h="324095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A18 /4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6347.6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180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19098</a:t>
                      </a:r>
                    </a:p>
                  </a:txBody>
                  <a:tcPr marL="68580" marR="68580" marT="0" marB="0" anchor="b"/>
                </a:tc>
              </a:tr>
              <a:tr h="324095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A10 /7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4565.85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13686.9</a:t>
                      </a:r>
                    </a:p>
                  </a:txBody>
                  <a:tcPr marL="68580" marR="68580" marT="0" marB="0" anchor="b"/>
                </a:tc>
              </a:tr>
              <a:tr h="324095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A10 /7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4565.85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129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13686.9</a:t>
                      </a:r>
                    </a:p>
                  </a:txBody>
                  <a:tcPr marL="68580" marR="68580" marT="0" marB="0" anchor="b"/>
                </a:tc>
              </a:tr>
              <a:tr h="324095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A10 /7+A11 /7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13166.35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373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39575.3</a:t>
                      </a: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pPr algn="ctr"/>
            <a:r>
              <a:rPr lang="en-US" i="1" dirty="0" smtClean="0">
                <a:latin typeface="Bodoni MT Black" pitchFamily="18" charset="0"/>
                <a:cs typeface="Times New Roman" pitchFamily="18" charset="0"/>
              </a:rPr>
              <a:t>EPANET-Input Data (Cont.)</a:t>
            </a:r>
            <a:endParaRPr lang="en-US" i="1" dirty="0">
              <a:latin typeface="Bodoni MT Black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990600"/>
            <a:ext cx="47916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Demand for each node table: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4648200"/>
            <a:ext cx="82296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000" dirty="0" smtClean="0"/>
              <a:t>Assuming that our study area has a uniform density which equal to .02835 c/m² according to this equation: </a:t>
            </a:r>
          </a:p>
          <a:p>
            <a:r>
              <a:rPr lang="en-US" sz="2000" dirty="0" smtClean="0"/>
              <a:t>Density = Total population/ total area</a:t>
            </a:r>
          </a:p>
          <a:p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The study area is divided into small areas and each node gets part of area that serves it. As show in the table.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Population served by each node calculated from multiplying the Area served by that node by the Density.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Consumption per capita day is (75.23 L/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c.d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UFW% equals to 29.1%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Demand per capita days equal to 106.1 L/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c.d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Using this equation 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Demand = consumption / (1- UFW%)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Node's demand was found by multiplying demand per capita-day by pop. served at each node</a:t>
            </a:r>
          </a:p>
          <a:p>
            <a:pPr>
              <a:buFont typeface="Wingdings" pitchFamily="2" charset="2"/>
              <a:buChar char="q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EPANET-Input Data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main elements of the EPANET output that have been used to analyze and redesign the network was the pressure at each node &amp; the velocity in each pipe.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project’s criteria was “20-70 m” pressure</a:t>
            </a:r>
          </a:p>
          <a:p>
            <a:pPr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                                      “0.1-3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m/s” velocity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 - Output Data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32766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150"/>
                <a:gridCol w="819150"/>
                <a:gridCol w="819150"/>
                <a:gridCol w="819150"/>
              </a:tblGrid>
              <a:tr h="4733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Node 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Demand (LPS)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Head (m)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Pressure (m)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0.55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585.63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86.13      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0.99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585.43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79.13      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0.44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585.41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65.41      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0.32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585.33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77.63      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0.32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585.25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74.25      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0.92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584.81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69.81      </a:t>
                      </a:r>
                    </a:p>
                  </a:txBody>
                  <a:tcPr marL="68580" marR="68580" marT="0" marB="0"/>
                </a:tc>
              </a:tr>
              <a:tr h="411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1.45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584.59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65.59    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EPANET-Output Data(cont.)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62400" y="1905000"/>
          <a:ext cx="4876800" cy="3352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174867"/>
                <a:gridCol w="1263533"/>
                <a:gridCol w="1219200"/>
              </a:tblGrid>
              <a:tr h="5251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Arial"/>
                        </a:rPr>
                        <a:t>Link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Arial"/>
                        </a:rPr>
                        <a:t>Flow </a:t>
                      </a:r>
                    </a:p>
                    <a:p>
                      <a:pPr marL="20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Arial"/>
                        </a:rPr>
                        <a:t>(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LPS)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Velocity</a:t>
                      </a:r>
                    </a:p>
                    <a:p>
                      <a:pPr algn="ctr"/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(m/s)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Arial"/>
                        </a:rPr>
                        <a:t>Unit head loss(m/km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4633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101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0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2032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Arial"/>
                        </a:rPr>
                        <a:t>83.21</a:t>
                      </a:r>
                      <a:endParaRPr lang="en-US" sz="14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1.18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3.99</a:t>
                      </a:r>
                    </a:p>
                  </a:txBody>
                  <a:tcPr marL="68580" marR="68580" marT="0" marB="0"/>
                </a:tc>
              </a:tr>
              <a:tr h="3940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39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0.44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0.06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0.05</a:t>
                      </a:r>
                    </a:p>
                  </a:txBody>
                  <a:tcPr marL="68580" marR="68580" marT="0" marB="0"/>
                </a:tc>
              </a:tr>
              <a:tr h="3940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30.49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0.62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1.51</a:t>
                      </a:r>
                    </a:p>
                  </a:txBody>
                  <a:tcPr marL="68580" marR="68580" marT="0" marB="0"/>
                </a:tc>
              </a:tr>
              <a:tr h="3940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104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24.71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1.02</a:t>
                      </a:r>
                    </a:p>
                  </a:txBody>
                  <a:tcPr marL="68580" marR="68580" marT="0" marB="0"/>
                </a:tc>
              </a:tr>
              <a:tr h="3940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24.40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0.78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2.96</a:t>
                      </a:r>
                    </a:p>
                  </a:txBody>
                  <a:tcPr marL="68580" marR="68580" marT="0" marB="0"/>
                </a:tc>
              </a:tr>
              <a:tr h="3940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106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20.58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0.66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2.16</a:t>
                      </a:r>
                    </a:p>
                  </a:txBody>
                  <a:tcPr marL="68580" marR="68580" marT="0" marB="0"/>
                </a:tc>
              </a:tr>
              <a:tr h="3940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Arial"/>
                        </a:rPr>
                        <a:t>107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17.68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0.56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7475" marR="63817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Arial"/>
                        </a:rPr>
                        <a:t>1.63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1447800"/>
            <a:ext cx="2987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EPANET present Node results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1447800"/>
            <a:ext cx="292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EPANET present Link results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Pressure of nodes : there is no negative pressure and all values are above 20 m. </a:t>
            </a: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Velocity of  pipe :velocities range between (0.01-2) m/s this means that there are values less than 0.1m/s. Low values of velocity results from large  pipe’s diameter and dead ends.</a:t>
            </a:r>
          </a:p>
          <a:p>
            <a:pPr>
              <a:buFont typeface="Wingdings" pitchFamily="2" charset="2"/>
              <a:buChar char="q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 Output (cont.)</a:t>
            </a:r>
            <a:endParaRPr lang="en-US" sz="3600" i="1" dirty="0">
              <a:latin typeface="Bodoni MT Black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000" i="1" dirty="0" smtClean="0">
                <a:latin typeface="Vineta BT" pitchFamily="82" charset="0"/>
              </a:rPr>
              <a:t>Future water network</a:t>
            </a:r>
            <a:endParaRPr lang="en-US" sz="8000" i="1" dirty="0">
              <a:latin typeface="Vineta BT" pitchFamily="8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38200"/>
            <a:ext cx="8610600" cy="10668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future population in 2040 is about 50000c according to this curve: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Population forecast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pic>
        <p:nvPicPr>
          <p:cNvPr id="18434" name="Chart 1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828800"/>
            <a:ext cx="4191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81400" y="4114800"/>
            <a:ext cx="2348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Population forecast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33400" y="4648200"/>
            <a:ext cx="8001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can also be calculated based on this equation: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Pf=Pp (1+i)^n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growth rate for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ALMasaken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is (3.2%)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for Old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Askar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Camp is around zero (0.5%).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76472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cs typeface="Times New Roman" pitchFamily="18" charset="0"/>
              </a:rPr>
              <a:t>Future Demand Estimation </a:t>
            </a:r>
            <a:endParaRPr lang="en-US" sz="3600" i="1" dirty="0"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24384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800" dirty="0" smtClean="0"/>
              <a:t>    Future consumption is 120 L/c.d. While Physical   </a:t>
            </a:r>
          </a:p>
          <a:p>
            <a:pPr>
              <a:buClr>
                <a:schemeClr val="tx1"/>
              </a:buClr>
            </a:pPr>
            <a:r>
              <a:rPr lang="en-US" sz="2800" dirty="0" smtClean="0"/>
              <a:t>    losses is 15 % 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9144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The future demand was considered to be 141 L/</a:t>
            </a:r>
            <a:r>
              <a:rPr lang="en-US" sz="2800" dirty="0" err="1" smtClean="0"/>
              <a:t>c.d</a:t>
            </a:r>
            <a:r>
              <a:rPr lang="en-US" sz="2800" dirty="0" smtClean="0"/>
              <a:t>  </a:t>
            </a:r>
          </a:p>
          <a:p>
            <a:pPr>
              <a:buClr>
                <a:schemeClr val="tx1"/>
              </a:buClr>
            </a:pPr>
            <a:r>
              <a:rPr lang="en-US" sz="2800" dirty="0" smtClean="0"/>
              <a:t>    according to this equation: </a:t>
            </a:r>
          </a:p>
          <a:p>
            <a:r>
              <a:rPr lang="en-US" sz="2800" dirty="0" smtClean="0"/>
              <a:t>    demand = Future consumption / (1- physical losses)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3962400"/>
            <a:ext cx="85344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 To estimate the future water demand for each node, the    </a:t>
            </a:r>
          </a:p>
          <a:p>
            <a:pPr>
              <a:buClr>
                <a:schemeClr val="tx1"/>
              </a:buClr>
            </a:pPr>
            <a:r>
              <a:rPr lang="en-US" sz="2800" dirty="0" smtClean="0"/>
              <a:t>     existing demand was multiplied by a factor that is  </a:t>
            </a:r>
          </a:p>
          <a:p>
            <a:pPr>
              <a:buClr>
                <a:schemeClr val="tx1"/>
              </a:buClr>
            </a:pPr>
            <a:r>
              <a:rPr lang="en-US" sz="2800" dirty="0" smtClean="0"/>
              <a:t>     calculated as follows:</a:t>
            </a:r>
          </a:p>
          <a:p>
            <a:r>
              <a:rPr lang="en-US" sz="2800" dirty="0" smtClean="0"/>
              <a:t>      </a:t>
            </a:r>
            <a:r>
              <a:rPr lang="en-US" sz="2400" dirty="0" smtClean="0"/>
              <a:t>Factor =  (population 2040/population 2010) * (demand   </a:t>
            </a:r>
          </a:p>
          <a:p>
            <a:r>
              <a:rPr lang="en-US" sz="2400" dirty="0" smtClean="0"/>
              <a:t>       2040/demand 2010)</a:t>
            </a:r>
          </a:p>
          <a:p>
            <a:r>
              <a:rPr lang="en-US" sz="2800" dirty="0" smtClean="0"/>
              <a:t>                </a:t>
            </a:r>
            <a:r>
              <a:rPr lang="en-US" sz="2400" dirty="0" smtClean="0"/>
              <a:t>= 2.65</a:t>
            </a:r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endParaRPr lang="en-US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*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696200" cy="685800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project main objectives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371600"/>
            <a:ext cx="7848600" cy="434340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This project aims to analyze the water distribution   </a:t>
            </a:r>
          </a:p>
          <a:p>
            <a:pPr algn="just">
              <a:buClr>
                <a:schemeClr val="tx1"/>
              </a:buClr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network of Al–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Masaken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and Old </a:t>
            </a:r>
            <a:r>
              <a:rPr lang="en-US" sz="11200" dirty="0" err="1" smtClean="0">
                <a:latin typeface="Times New Roman" pitchFamily="18" charset="0"/>
                <a:cs typeface="Times New Roman" pitchFamily="18" charset="0"/>
              </a:rPr>
              <a:t>Askar</a:t>
            </a: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Camp Area .</a:t>
            </a:r>
          </a:p>
          <a:p>
            <a:pPr algn="just"/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>
                  <a:lumMod val="95000"/>
                </a:schemeClr>
              </a:buClr>
              <a:buFont typeface="Wingdings" pitchFamily="2" charset="2"/>
              <a:buChar char="v"/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Modify or redesign the network in order to meet     </a:t>
            </a:r>
          </a:p>
          <a:p>
            <a:pPr algn="just">
              <a:buClr>
                <a:schemeClr val="tx1">
                  <a:lumMod val="95000"/>
                </a:schemeClr>
              </a:buClr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 the area citizens' water requirements in accordance   </a:t>
            </a:r>
          </a:p>
          <a:p>
            <a:pPr algn="just">
              <a:buClr>
                <a:schemeClr val="tx1">
                  <a:lumMod val="95000"/>
                </a:schemeClr>
              </a:buClr>
            </a:pPr>
            <a:r>
              <a:rPr lang="en-US" sz="11200" dirty="0" smtClean="0">
                <a:latin typeface="Times New Roman" pitchFamily="18" charset="0"/>
                <a:cs typeface="Times New Roman" pitchFamily="18" charset="0"/>
              </a:rPr>
              <a:t>   with population growth  until 2040.</a:t>
            </a:r>
          </a:p>
          <a:p>
            <a:pPr algn="just"/>
            <a:endParaRPr lang="en-US" sz="1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5100" dirty="0" smtClean="0"/>
          </a:p>
          <a:p>
            <a:pPr algn="just"/>
            <a:r>
              <a:rPr lang="en-US" sz="5100" dirty="0" smtClean="0"/>
              <a:t> </a:t>
            </a:r>
            <a:endParaRPr lang="en-US" sz="5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Here ‘s a sample for the future demand calculation which will be used in EPANET ‘s future input value: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 - Input Data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3048000"/>
          <a:ext cx="6096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Node number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Demand 2010 (L/d)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demand 2040 (L/d)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23660.3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62699.8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42758.3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113309.5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19098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50609.7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13686.9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36270.3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13686.9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36270.3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39575.3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104874.5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90800" y="2590800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Future demand for each node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1109472"/>
          </a:xfrm>
        </p:spPr>
        <p:txBody>
          <a:bodyPr/>
          <a:lstStyle/>
          <a:p>
            <a:r>
              <a:rPr lang="en-US" sz="2800" dirty="0" smtClean="0"/>
              <a:t>Due to continuous pumping the following pattern  was used: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/>
              <a:t>EPANET - Input Data</a:t>
            </a:r>
            <a:endParaRPr lang="en-US" sz="3600" i="1" dirty="0"/>
          </a:p>
        </p:txBody>
      </p:sp>
      <p:pic>
        <p:nvPicPr>
          <p:cNvPr id="36866" name="Picture 1" descr="C:\Documents and Settings\leeN\Desktop\pater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286000"/>
            <a:ext cx="4724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05200" y="54864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Demand Pattern</a:t>
            </a:r>
            <a:endParaRPr lang="en-US" sz="2000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/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cs typeface="Times New Roman" pitchFamily="18" charset="0"/>
              </a:rPr>
              <a:t>Pressure of nodes : there is no negative pressure and all values are above 20 m. </a:t>
            </a:r>
          </a:p>
          <a:p>
            <a:pPr algn="just"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cs typeface="Times New Roman" pitchFamily="18" charset="0"/>
              </a:rPr>
              <a:t>Velocity of  pipe :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velocity values are within the range of (.01-4.17) m/s that means we should change diameter of the pipes in order to have velocities within the range of (.1-3) m/s </a:t>
            </a:r>
          </a:p>
          <a:p>
            <a:pPr algn="just">
              <a:buFont typeface="Wingdings" pitchFamily="2" charset="2"/>
              <a:buChar char="q"/>
            </a:pPr>
            <a:endParaRPr lang="en-US" sz="2800" dirty="0" smtClean="0">
              <a:cs typeface="Times New Roman" pitchFamily="18" charset="0"/>
            </a:endParaRPr>
          </a:p>
          <a:p>
            <a:pPr algn="just"/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cs typeface="Times New Roman" pitchFamily="18" charset="0"/>
              </a:rPr>
              <a:t>EPANET-Output Data</a:t>
            </a:r>
            <a:endParaRPr lang="en-US" sz="3600" i="1" dirty="0"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2438404"/>
          <a:ext cx="8229600" cy="4002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809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Pipe 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Old diameter(mm)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New diameter (mm)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300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400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300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400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250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300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128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250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300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144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250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146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150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147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150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211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300</a:t>
                      </a:r>
                    </a:p>
                  </a:txBody>
                  <a:tcPr marL="68580" marR="68580" marT="0" marB="0"/>
                </a:tc>
              </a:tr>
              <a:tr h="40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Arial"/>
                        </a:rPr>
                        <a:t>218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2710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Arial"/>
                        </a:rPr>
                        <a:t>100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/>
              <a:t>Modification </a:t>
            </a:r>
            <a:endParaRPr lang="en-US" sz="36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990601"/>
            <a:ext cx="69733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Modification has been made to meet the future requirements :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981200"/>
            <a:ext cx="2488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Pipe diameter changes</a:t>
            </a:r>
            <a:endParaRPr lang="en-US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286000"/>
          <a:ext cx="4191000" cy="2934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750"/>
                <a:gridCol w="1047750"/>
                <a:gridCol w="1047750"/>
                <a:gridCol w="1047750"/>
              </a:tblGrid>
              <a:tr h="509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Node 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Demand (LPS)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Head (m)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Pressure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(m)</a:t>
                      </a:r>
                    </a:p>
                  </a:txBody>
                  <a:tcPr marL="68580" marR="68580" marT="0" marB="0"/>
                </a:tc>
              </a:tr>
              <a:tr h="4771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 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2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1.45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585.09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85.58      </a:t>
                      </a:r>
                    </a:p>
                  </a:txBody>
                  <a:tcPr marL="68580" marR="68580" marT="0" marB="0"/>
                </a:tc>
              </a:tr>
              <a:tr h="4771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2.62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584.78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78.48      </a:t>
                      </a:r>
                    </a:p>
                  </a:txBody>
                  <a:tcPr marL="68580" marR="68580" marT="0" marB="0"/>
                </a:tc>
              </a:tr>
              <a:tr h="4771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1.17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584.68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64.68      </a:t>
                      </a:r>
                    </a:p>
                  </a:txBody>
                  <a:tcPr marL="68580" marR="68580" marT="0" marB="0"/>
                </a:tc>
              </a:tr>
              <a:tr h="4771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0.84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584.27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76.57      </a:t>
                      </a:r>
                    </a:p>
                  </a:txBody>
                  <a:tcPr marL="68580" marR="68580" marT="0" marB="0"/>
                </a:tc>
              </a:tr>
              <a:tr h="4771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0.84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583.84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72.84     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/>
              <a:t>EPANET - Output Data</a:t>
            </a:r>
            <a:endParaRPr lang="en-US" sz="3600" i="1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-685800" y="1828800"/>
            <a:ext cx="609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Node Results for the year 2040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800600" y="2286001"/>
          <a:ext cx="4069397" cy="297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876300"/>
                <a:gridCol w="990600"/>
                <a:gridCol w="1173797"/>
              </a:tblGrid>
              <a:tr h="8427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Link 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Flow (LPS)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Velocity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(m/s)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Arial"/>
                        </a:rPr>
                        <a:t>Unit</a:t>
                      </a:r>
                      <a:r>
                        <a:rPr lang="en-US" sz="1800" baseline="0" dirty="0" smtClean="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1800" dirty="0" err="1" smtClean="0">
                          <a:latin typeface="Times New Roman"/>
                          <a:ea typeface="Times New Roman"/>
                          <a:cs typeface="Arial"/>
                        </a:rPr>
                        <a:t>Headloss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Arial"/>
                        </a:rPr>
                        <a:t>(m/km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425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220.51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1.75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5.97</a:t>
                      </a:r>
                    </a:p>
                  </a:txBody>
                  <a:tcPr marL="68580" marR="68580" marT="0" marB="0"/>
                </a:tc>
              </a:tr>
              <a:tr h="425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93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0.15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0.31</a:t>
                      </a:r>
                    </a:p>
                  </a:txBody>
                  <a:tcPr marL="68580" marR="68580" marT="0" marB="0"/>
                </a:tc>
              </a:tr>
              <a:tr h="425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103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75.09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1.53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8.01</a:t>
                      </a:r>
                    </a:p>
                  </a:txBody>
                  <a:tcPr marL="68580" marR="68580" marT="0" marB="0"/>
                </a:tc>
              </a:tr>
              <a:tr h="425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104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61.36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1.25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Arial"/>
                        </a:rPr>
                        <a:t>5.51</a:t>
                      </a:r>
                    </a:p>
                  </a:txBody>
                  <a:tcPr marL="68580" marR="68580" marT="0" marB="0"/>
                </a:tc>
              </a:tr>
              <a:tr h="42580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6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60.52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1.93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969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Arial"/>
                        </a:rPr>
                        <a:t>15.93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05400" y="1828800"/>
            <a:ext cx="34856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Link Results for the year 2040</a:t>
            </a:r>
            <a:endParaRPr lang="en-US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3352801"/>
          </a:xfrm>
        </p:spPr>
        <p:txBody>
          <a:bodyPr/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Here’s a sample of table that summarizes the cost 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calculation for the pipes:  </a:t>
            </a:r>
          </a:p>
          <a:p>
            <a:pPr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Cost calculations for the pipes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/>
              <a:t>Cost</a:t>
            </a:r>
            <a:endParaRPr lang="en-US" sz="36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2590800"/>
          <a:ext cx="6096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Pipe ID 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Length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(m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Diameter (in)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Cost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($)/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m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Cost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($)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140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1400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101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51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140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7140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102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315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53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16695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103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64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94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6016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104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78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94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7332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105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148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76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11248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  <a:tr h="266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106</a:t>
                      </a:r>
                      <a:endParaRPr lang="en-US" sz="200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105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8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76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7980</a:t>
                      </a:r>
                      <a:endParaRPr lang="en-US" sz="2000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55626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can see that the approximate cost for the pipes only is about 783090 $.</a:t>
            </a:r>
            <a:endParaRPr lang="en-US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3886200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>
                <a:latin typeface="Vineta BT" pitchFamily="82" charset="0"/>
                <a:cs typeface="Times New Roman" pitchFamily="18" charset="0"/>
              </a:rPr>
              <a:t>Thank you for your attention  </a:t>
            </a:r>
          </a:p>
          <a:p>
            <a:endParaRPr lang="en-US" sz="6600" dirty="0">
              <a:latin typeface="Vineta BT" pitchFamily="82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685799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Study Area 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7848600" cy="4267200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Al-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Masaken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AlShaabeya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 Old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Askar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Camp are    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located in the eastern part of Nablus city.</a:t>
            </a:r>
          </a:p>
          <a:p>
            <a:pPr algn="just">
              <a:lnSpc>
                <a:spcPct val="8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It’s population is about 25082 persons.</a:t>
            </a:r>
          </a:p>
          <a:p>
            <a:pPr algn="just">
              <a:lnSpc>
                <a:spcPct val="8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It’s area is about </a:t>
            </a:r>
            <a:r>
              <a:rPr lang="en-US" sz="28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884.534 </a:t>
            </a:r>
            <a:r>
              <a:rPr lang="en-US" sz="2800" dirty="0" err="1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donums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It’s supplied with water directly from Al-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Baddan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just">
              <a:lnSpc>
                <a:spcPct val="80000"/>
              </a:lnSpc>
              <a:buClr>
                <a:schemeClr val="tx1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well.</a:t>
            </a:r>
          </a:p>
          <a:p>
            <a:pPr algn="just">
              <a:lnSpc>
                <a:spcPct val="8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Clr>
                <a:schemeClr val="tx1"/>
              </a:buClr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09599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Questionnaire analysis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143000"/>
            <a:ext cx="7772400" cy="3668311"/>
          </a:xfrm>
        </p:spPr>
        <p:txBody>
          <a:bodyPr>
            <a:normAutofit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 Questionnaires covers 42 families which were   </a:t>
            </a:r>
          </a:p>
          <a:p>
            <a:pPr algn="l">
              <a:buClr>
                <a:schemeClr val="tx1"/>
              </a:buClr>
            </a:pPr>
            <a:r>
              <a:rPr lang="en-US" sz="2800" dirty="0" smtClean="0"/>
              <a:t>    chosen randomly.</a:t>
            </a:r>
          </a:p>
          <a:p>
            <a:pPr algn="l"/>
            <a:endParaRPr lang="en-US" sz="2800" dirty="0" smtClean="0"/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/>
              <a:t>   It was divided into two categories:</a:t>
            </a:r>
          </a:p>
          <a:p>
            <a:pPr marL="457200" indent="-457200" algn="l">
              <a:buAutoNum type="arabicParenR"/>
            </a:pPr>
            <a:r>
              <a:rPr lang="en-US" sz="2800" dirty="0" smtClean="0"/>
              <a:t>General information about the inhabitants.</a:t>
            </a:r>
          </a:p>
          <a:p>
            <a:pPr marL="457200" indent="-457200" algn="l">
              <a:buAutoNum type="arabicParenR"/>
            </a:pPr>
            <a:r>
              <a:rPr lang="en-US" sz="2800" dirty="0" smtClean="0"/>
              <a:t>Information about water network</a:t>
            </a:r>
          </a:p>
          <a:p>
            <a:pPr marL="457200" indent="-457200" algn="l">
              <a:buAutoNum type="arabicParenR"/>
            </a:pPr>
            <a:endParaRPr lang="en-US" sz="2800" dirty="0" smtClean="0"/>
          </a:p>
          <a:p>
            <a:pPr algn="l"/>
            <a:endParaRPr lang="en-US" sz="2400" dirty="0" smtClean="0"/>
          </a:p>
          <a:p>
            <a:pPr algn="l"/>
            <a:endParaRPr lang="en-US" sz="2200" dirty="0" smtClean="0"/>
          </a:p>
          <a:p>
            <a:pPr algn="l"/>
            <a:endParaRPr lang="en-US" sz="24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</a:rPr>
              <a:t>The Questionnaire (cont’) </a:t>
            </a:r>
            <a:endParaRPr lang="en-US" sz="3600" i="1" dirty="0">
              <a:latin typeface="Bodoni MT Black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2438400"/>
          <a:ext cx="7010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12954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figure below shows the relationship between the family income and average consumption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</a:rPr>
              <a:t> The Questionnaire (Cont.)</a:t>
            </a:r>
            <a:endParaRPr lang="en-US" sz="3600" i="1" dirty="0">
              <a:latin typeface="Bodoni MT Black" pitchFamily="18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4800600" y="3657600"/>
          <a:ext cx="40386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1295400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figure below shows that houses that have gardens consume water more than the houses that don’t have ones.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1295400"/>
            <a:ext cx="3810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Most of people don’t complain of water quality in Al-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Masaken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El-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Sha’abya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Old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Askar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Camp as shown in the figure below.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304800" y="3657600"/>
          <a:ext cx="41910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EPANET program is one of the networks modeling software that performs extended period simulation of hydraulic and water </a:t>
            </a:r>
            <a:r>
              <a:rPr lang="en-US" sz="2800" dirty="0" smtClean="0"/>
              <a:t>quality behavior within pressurized pipe networks.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program tracks the flow of water in each pipe ,the pressure at each node, the height at water in  each  </a:t>
            </a:r>
          </a:p>
          <a:p>
            <a:pPr algn="just">
              <a:buClr>
                <a:schemeClr val="tx1"/>
              </a:buCl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tank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 reservoir.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Bodoni MT Black" pitchFamily="18" charset="0"/>
              </a:rPr>
              <a:t> </a:t>
            </a:r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EPANET Network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30" y="1481138"/>
            <a:ext cx="7241539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953000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Existing water network has 121 pipes with different diameters (2, 3, 4, 6, 8, 10, 12) inch of Polyethylene and polypropylene pipe. </a:t>
            </a:r>
          </a:p>
          <a:p>
            <a:pPr>
              <a:buClr>
                <a:schemeClr val="tx1"/>
              </a:buCl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has 93 nodes with different elevations.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Existing water network gets water directly from Al-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Well through the main link which has a pressure of 7.5 bar.</a:t>
            </a:r>
          </a:p>
          <a:p>
            <a:pPr>
              <a:buClr>
                <a:schemeClr val="tx1"/>
              </a:buCl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has a continuous rate of pumping 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i="1" dirty="0" smtClean="0">
                <a:latin typeface="Bodoni MT Black" pitchFamily="18" charset="0"/>
                <a:cs typeface="Times New Roman" pitchFamily="18" charset="0"/>
              </a:rPr>
              <a:t>Existing water network description </a:t>
            </a:r>
            <a:endParaRPr lang="en-US" sz="3600" i="1" dirty="0">
              <a:latin typeface="Bodoni MT Black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Bodoni MT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1078</TotalTime>
  <Words>1371</Words>
  <Application>Microsoft Office PowerPoint</Application>
  <PresentationFormat>On-screen Show (4:3)</PresentationFormat>
  <Paragraphs>448</Paragraphs>
  <Slides>26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Concourse</vt:lpstr>
      <vt:lpstr>Picture</vt:lpstr>
      <vt:lpstr> An-Najah National University Civil Engineering Department Graduation project   Hydraulic analysis &amp; Redesign of Al-Masaken &amp; Old Askar Camp Water Supply Network    Submitted by:   Leen Masri                                Duaa Dweikat                                       Supervisor: Dr. Anan Jayossi  2012 </vt:lpstr>
      <vt:lpstr>project main objectives</vt:lpstr>
      <vt:lpstr>Study Area </vt:lpstr>
      <vt:lpstr>Questionnaire analysis</vt:lpstr>
      <vt:lpstr>The Questionnaire (cont’) </vt:lpstr>
      <vt:lpstr> The Questionnaire (Cont.)</vt:lpstr>
      <vt:lpstr>EPANET</vt:lpstr>
      <vt:lpstr> EPANET Network</vt:lpstr>
      <vt:lpstr>Existing water network description </vt:lpstr>
      <vt:lpstr>       EPANET- Input Data</vt:lpstr>
      <vt:lpstr>EPANET –Input Data (cont.) </vt:lpstr>
      <vt:lpstr>EPANET-Input Data (Cont.)</vt:lpstr>
      <vt:lpstr>EPANET-Input Data</vt:lpstr>
      <vt:lpstr>EPANET - Output Data</vt:lpstr>
      <vt:lpstr>EPANET-Output Data(cont.)</vt:lpstr>
      <vt:lpstr>EPANET Output (cont.)</vt:lpstr>
      <vt:lpstr>Slide 17</vt:lpstr>
      <vt:lpstr>Population forecast</vt:lpstr>
      <vt:lpstr> Future Demand Estimation </vt:lpstr>
      <vt:lpstr>EPANET - Input Data</vt:lpstr>
      <vt:lpstr>EPANET - Input Data</vt:lpstr>
      <vt:lpstr>EPANET-Output Data</vt:lpstr>
      <vt:lpstr>Modification </vt:lpstr>
      <vt:lpstr>EPANET - Output Data</vt:lpstr>
      <vt:lpstr>Cost</vt:lpstr>
      <vt:lpstr>Slide 26</vt:lpstr>
    </vt:vector>
  </TitlesOfParts>
  <Company>zakazico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An-Najah National University Civil Engineering Department   Designing &amp; Analyzing of Al-Masaken &amp; Old Askar Camp Water Supply Network     Submitted by:   Leen Masri             Duaa Dweikat                                       Supervisor: Dr. Anan Jayossi  2012 </dc:title>
  <dc:creator>leen</dc:creator>
  <cp:lastModifiedBy>leen</cp:lastModifiedBy>
  <cp:revision>203</cp:revision>
  <dcterms:created xsi:type="dcterms:W3CDTF">2011-12-24T19:01:40Z</dcterms:created>
  <dcterms:modified xsi:type="dcterms:W3CDTF">2012-05-25T16:02:11Z</dcterms:modified>
</cp:coreProperties>
</file>