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256" r:id="rId3"/>
    <p:sldId id="257" r:id="rId4"/>
    <p:sldId id="258" r:id="rId5"/>
    <p:sldId id="259" r:id="rId6"/>
    <p:sldId id="260" r:id="rId7"/>
    <p:sldId id="277" r:id="rId8"/>
    <p:sldId id="278" r:id="rId9"/>
    <p:sldId id="262" r:id="rId10"/>
    <p:sldId id="279" r:id="rId11"/>
    <p:sldId id="264" r:id="rId12"/>
    <p:sldId id="280" r:id="rId13"/>
    <p:sldId id="282" r:id="rId14"/>
    <p:sldId id="266" r:id="rId15"/>
    <p:sldId id="281" r:id="rId16"/>
    <p:sldId id="284" r:id="rId17"/>
    <p:sldId id="285" r:id="rId18"/>
    <p:sldId id="286" r:id="rId19"/>
    <p:sldId id="269" r:id="rId20"/>
    <p:sldId id="287" r:id="rId21"/>
    <p:sldId id="288" r:id="rId22"/>
    <p:sldId id="272" r:id="rId23"/>
    <p:sldId id="273" r:id="rId24"/>
    <p:sldId id="292" r:id="rId25"/>
    <p:sldId id="275" r:id="rId26"/>
    <p:sldId id="289" r:id="rId27"/>
    <p:sldId id="290"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826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8"/>
  <c:chart>
    <c:title>
      <c:layout/>
    </c:title>
    <c:plotArea>
      <c:layout/>
      <c:scatterChart>
        <c:scatterStyle val="smoothMarker"/>
        <c:ser>
          <c:idx val="0"/>
          <c:order val="0"/>
          <c:tx>
            <c:strRef>
              <c:f>Sheet1!$B$1</c:f>
              <c:strCache>
                <c:ptCount val="1"/>
                <c:pt idx="0">
                  <c:v>Slump (mm)</c:v>
                </c:pt>
              </c:strCache>
            </c:strRef>
          </c:tx>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30</c:v>
                </c:pt>
                <c:pt idx="1">
                  <c:v>40</c:v>
                </c:pt>
                <c:pt idx="2">
                  <c:v>60</c:v>
                </c:pt>
                <c:pt idx="3">
                  <c:v>40</c:v>
                </c:pt>
                <c:pt idx="4">
                  <c:v>15</c:v>
                </c:pt>
              </c:numCache>
            </c:numRef>
          </c:yVal>
          <c:smooth val="1"/>
        </c:ser>
        <c:axId val="101688448"/>
        <c:axId val="101689984"/>
      </c:scatterChart>
      <c:valAx>
        <c:axId val="101688448"/>
        <c:scaling>
          <c:orientation val="minMax"/>
        </c:scaling>
        <c:axPos val="b"/>
        <c:numFmt formatCode="General" sourceLinked="1"/>
        <c:tickLblPos val="nextTo"/>
        <c:crossAx val="101689984"/>
        <c:crosses val="autoZero"/>
        <c:crossBetween val="midCat"/>
      </c:valAx>
      <c:valAx>
        <c:axId val="101689984"/>
        <c:scaling>
          <c:orientation val="minMax"/>
        </c:scaling>
        <c:axPos val="l"/>
        <c:majorGridlines/>
        <c:numFmt formatCode="General" sourceLinked="1"/>
        <c:tickLblPos val="nextTo"/>
        <c:crossAx val="101688448"/>
        <c:crosses val="autoZero"/>
        <c:crossBetween val="midCat"/>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8"/>
  <c:chart>
    <c:title>
      <c:layout>
        <c:manualLayout>
          <c:xMode val="edge"/>
          <c:yMode val="edge"/>
          <c:x val="0.28002006359781995"/>
          <c:y val="2.8571428571428588E-2"/>
        </c:manualLayout>
      </c:layout>
    </c:title>
    <c:plotArea>
      <c:layout>
        <c:manualLayout>
          <c:layoutTarget val="inner"/>
          <c:xMode val="edge"/>
          <c:yMode val="edge"/>
          <c:x val="0.1877066929133859"/>
          <c:y val="0.11638268577083602"/>
          <c:w val="0.6598471128608947"/>
          <c:h val="0.72939296259842634"/>
        </c:manualLayout>
      </c:layout>
      <c:scatterChart>
        <c:scatterStyle val="smoothMarker"/>
        <c:ser>
          <c:idx val="0"/>
          <c:order val="0"/>
          <c:tx>
            <c:strRef>
              <c:f>Sheet1!$B$1</c:f>
              <c:strCache>
                <c:ptCount val="1"/>
                <c:pt idx="0">
                  <c:v>Compressive strength (Mpa)</c:v>
                </c:pt>
              </c:strCache>
            </c:strRef>
          </c:tx>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16.53</c:v>
                </c:pt>
                <c:pt idx="1">
                  <c:v>16.5</c:v>
                </c:pt>
                <c:pt idx="2">
                  <c:v>16.2</c:v>
                </c:pt>
                <c:pt idx="3">
                  <c:v>12.93</c:v>
                </c:pt>
                <c:pt idx="4">
                  <c:v>8.2000000000000011</c:v>
                </c:pt>
              </c:numCache>
            </c:numRef>
          </c:yVal>
          <c:smooth val="1"/>
        </c:ser>
        <c:axId val="86526592"/>
        <c:axId val="86528384"/>
      </c:scatterChart>
      <c:valAx>
        <c:axId val="86526592"/>
        <c:scaling>
          <c:orientation val="minMax"/>
        </c:scaling>
        <c:axPos val="b"/>
        <c:numFmt formatCode="General" sourceLinked="1"/>
        <c:tickLblPos val="nextTo"/>
        <c:crossAx val="86528384"/>
        <c:crosses val="autoZero"/>
        <c:crossBetween val="midCat"/>
      </c:valAx>
      <c:valAx>
        <c:axId val="86528384"/>
        <c:scaling>
          <c:orientation val="minMax"/>
        </c:scaling>
        <c:axPos val="l"/>
        <c:majorGridlines/>
        <c:numFmt formatCode="General" sourceLinked="1"/>
        <c:tickLblPos val="nextTo"/>
        <c:crossAx val="86526592"/>
        <c:crosses val="autoZero"/>
        <c:crossBetween val="midCat"/>
      </c:valAx>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8"/>
  <c:chart>
    <c:title>
      <c:layout/>
    </c:title>
    <c:plotArea>
      <c:layout>
        <c:manualLayout>
          <c:layoutTarget val="inner"/>
          <c:xMode val="edge"/>
          <c:yMode val="edge"/>
          <c:x val="8.6235362406622371E-2"/>
          <c:y val="0.1373213083714134"/>
          <c:w val="0.575563547345043"/>
          <c:h val="0.74551124286247972"/>
        </c:manualLayout>
      </c:layout>
      <c:scatterChart>
        <c:scatterStyle val="smoothMarker"/>
        <c:ser>
          <c:idx val="0"/>
          <c:order val="0"/>
          <c:tx>
            <c:strRef>
              <c:f>Sheet1!$B$1</c:f>
              <c:strCache>
                <c:ptCount val="1"/>
                <c:pt idx="0">
                  <c:v>Compressive strength (Mpa)</c:v>
                </c:pt>
              </c:strCache>
            </c:strRef>
          </c:tx>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21.8</c:v>
                </c:pt>
                <c:pt idx="1">
                  <c:v>21.8</c:v>
                </c:pt>
                <c:pt idx="2">
                  <c:v>20.399999999999999</c:v>
                </c:pt>
                <c:pt idx="3">
                  <c:v>16</c:v>
                </c:pt>
                <c:pt idx="4">
                  <c:v>10.8</c:v>
                </c:pt>
              </c:numCache>
            </c:numRef>
          </c:yVal>
          <c:smooth val="1"/>
        </c:ser>
        <c:axId val="88085248"/>
        <c:axId val="101706368"/>
      </c:scatterChart>
      <c:valAx>
        <c:axId val="88085248"/>
        <c:scaling>
          <c:orientation val="minMax"/>
        </c:scaling>
        <c:axPos val="b"/>
        <c:numFmt formatCode="General" sourceLinked="1"/>
        <c:tickLblPos val="nextTo"/>
        <c:crossAx val="101706368"/>
        <c:crosses val="autoZero"/>
        <c:crossBetween val="midCat"/>
      </c:valAx>
      <c:valAx>
        <c:axId val="101706368"/>
        <c:scaling>
          <c:orientation val="minMax"/>
        </c:scaling>
        <c:axPos val="l"/>
        <c:majorGridlines/>
        <c:numFmt formatCode="General" sourceLinked="1"/>
        <c:tickLblPos val="nextTo"/>
        <c:crossAx val="88085248"/>
        <c:crosses val="autoZero"/>
        <c:crossBetween val="midCat"/>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8"/>
  <c:chart>
    <c:title>
      <c:layout/>
    </c:title>
    <c:plotArea>
      <c:layout>
        <c:manualLayout>
          <c:layoutTarget val="inner"/>
          <c:xMode val="edge"/>
          <c:yMode val="edge"/>
          <c:x val="8.5414073240844893E-2"/>
          <c:y val="0.10463852863980237"/>
          <c:w val="0.72190738657667841"/>
          <c:h val="0.76519993824301458"/>
        </c:manualLayout>
      </c:layout>
      <c:scatterChart>
        <c:scatterStyle val="smoothMarker"/>
        <c:ser>
          <c:idx val="0"/>
          <c:order val="0"/>
          <c:tx>
            <c:strRef>
              <c:f>Sheet1!$B$1</c:f>
              <c:strCache>
                <c:ptCount val="1"/>
                <c:pt idx="0">
                  <c:v>PI=(LL-PL)</c:v>
                </c:pt>
              </c:strCache>
            </c:strRef>
          </c:tx>
          <c:xVal>
            <c:numRef>
              <c:f>Sheet1!$A$2:$A$7</c:f>
              <c:numCache>
                <c:formatCode>General</c:formatCode>
                <c:ptCount val="6"/>
                <c:pt idx="0">
                  <c:v>1</c:v>
                </c:pt>
                <c:pt idx="1">
                  <c:v>2</c:v>
                </c:pt>
                <c:pt idx="2">
                  <c:v>3</c:v>
                </c:pt>
                <c:pt idx="3">
                  <c:v>4</c:v>
                </c:pt>
                <c:pt idx="4">
                  <c:v>5</c:v>
                </c:pt>
                <c:pt idx="5">
                  <c:v>6</c:v>
                </c:pt>
              </c:numCache>
            </c:numRef>
          </c:xVal>
          <c:yVal>
            <c:numRef>
              <c:f>Sheet1!$B$2:$B$7</c:f>
              <c:numCache>
                <c:formatCode>General</c:formatCode>
                <c:ptCount val="6"/>
                <c:pt idx="0">
                  <c:v>32.5</c:v>
                </c:pt>
                <c:pt idx="1">
                  <c:v>14.7</c:v>
                </c:pt>
                <c:pt idx="2">
                  <c:v>15.6</c:v>
                </c:pt>
                <c:pt idx="3">
                  <c:v>14</c:v>
                </c:pt>
                <c:pt idx="4">
                  <c:v>9.1</c:v>
                </c:pt>
                <c:pt idx="5">
                  <c:v>23</c:v>
                </c:pt>
              </c:numCache>
            </c:numRef>
          </c:yVal>
          <c:smooth val="1"/>
        </c:ser>
        <c:axId val="102355328"/>
        <c:axId val="102356864"/>
      </c:scatterChart>
      <c:valAx>
        <c:axId val="102355328"/>
        <c:scaling>
          <c:orientation val="minMax"/>
        </c:scaling>
        <c:axPos val="b"/>
        <c:numFmt formatCode="General" sourceLinked="1"/>
        <c:tickLblPos val="nextTo"/>
        <c:crossAx val="102356864"/>
        <c:crosses val="autoZero"/>
        <c:crossBetween val="midCat"/>
      </c:valAx>
      <c:valAx>
        <c:axId val="102356864"/>
        <c:scaling>
          <c:orientation val="minMax"/>
        </c:scaling>
        <c:axPos val="l"/>
        <c:majorGridlines/>
        <c:numFmt formatCode="General" sourceLinked="1"/>
        <c:tickLblPos val="nextTo"/>
        <c:crossAx val="102355328"/>
        <c:crosses val="autoZero"/>
        <c:crossBetween val="midCat"/>
      </c:valAx>
    </c:plotArea>
    <c:legend>
      <c:legendPos val="r"/>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0.65625</cdr:x>
      <cdr:y>0.13125</cdr:y>
    </cdr:from>
    <cdr:to>
      <cdr:x>0.73035</cdr:x>
      <cdr:y>0.24375</cdr:y>
    </cdr:to>
    <cdr:sp macro="" textlink="">
      <cdr:nvSpPr>
        <cdr:cNvPr id="25" name="Rounded Rectangle 24"/>
        <cdr:cNvSpPr/>
      </cdr:nvSpPr>
      <cdr:spPr>
        <a:xfrm xmlns:a="http://schemas.openxmlformats.org/drawingml/2006/main">
          <a:off x="4800600" y="610076"/>
          <a:ext cx="542056" cy="522923"/>
        </a:xfrm>
        <a:prstGeom xmlns:a="http://schemas.openxmlformats.org/drawingml/2006/main" prst="roundRect">
          <a:avLst/>
        </a:prstGeom>
        <a:gradFill xmlns:a="http://schemas.openxmlformats.org/drawingml/2006/main" rotWithShape="1">
          <a:gsLst>
            <a:gs pos="0">
              <a:srgbClr val="C3986D">
                <a:tint val="30000"/>
                <a:satMod val="250000"/>
              </a:srgbClr>
            </a:gs>
            <a:gs pos="72000">
              <a:srgbClr val="C3986D">
                <a:tint val="75000"/>
                <a:satMod val="210000"/>
              </a:srgbClr>
            </a:gs>
            <a:gs pos="100000">
              <a:srgbClr val="C3986D">
                <a:tint val="85000"/>
                <a:satMod val="210000"/>
              </a:srgbClr>
            </a:gs>
          </a:gsLst>
          <a:lin ang="5400000" scaled="1"/>
        </a:gradFill>
        <a:ln xmlns:a="http://schemas.openxmlformats.org/drawingml/2006/main" w="10000" cap="flat" cmpd="sng" algn="ctr">
          <a:solidFill>
            <a:srgbClr val="C3986D"/>
          </a:solidFill>
          <a:prstDash val="solid"/>
        </a:ln>
        <a:effectLst xmlns:a="http://schemas.openxmlformats.org/drawingml/2006/main">
          <a:outerShdw blurRad="76200" dist="50800" dir="5400000" rotWithShape="0">
            <a:srgbClr val="4E3B30">
              <a:alpha val="60000"/>
            </a:srgbClr>
          </a:outerShdw>
        </a:effectLst>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pPr algn="ctr"/>
          <a:r>
            <a:rPr lang="en-US" dirty="0" smtClean="0"/>
            <a:t>13</a:t>
          </a:r>
          <a:endParaRPr lang="en-US" dirty="0"/>
        </a:p>
      </cdr:txBody>
    </cdr:sp>
  </cdr:relSizeAnchor>
  <cdr:relSizeAnchor xmlns:cdr="http://schemas.openxmlformats.org/drawingml/2006/chartDrawing">
    <cdr:from>
      <cdr:x>0.75</cdr:x>
      <cdr:y>0.28571</cdr:y>
    </cdr:from>
    <cdr:to>
      <cdr:x>0.82865</cdr:x>
      <cdr:y>0.39821</cdr:y>
    </cdr:to>
    <cdr:sp macro="" textlink="">
      <cdr:nvSpPr>
        <cdr:cNvPr id="27" name="Rounded Rectangle 26"/>
        <cdr:cNvSpPr/>
      </cdr:nvSpPr>
      <cdr:spPr>
        <a:xfrm xmlns:a="http://schemas.openxmlformats.org/drawingml/2006/main">
          <a:off x="5943600" y="1524000"/>
          <a:ext cx="623285" cy="600076"/>
        </a:xfrm>
        <a:prstGeom xmlns:a="http://schemas.openxmlformats.org/drawingml/2006/main" prst="roundRect">
          <a:avLst/>
        </a:prstGeom>
        <a:gradFill xmlns:a="http://schemas.openxmlformats.org/drawingml/2006/main" rotWithShape="1">
          <a:gsLst>
            <a:gs pos="0">
              <a:srgbClr val="C3986D">
                <a:tint val="30000"/>
                <a:satMod val="250000"/>
              </a:srgbClr>
            </a:gs>
            <a:gs pos="72000">
              <a:srgbClr val="C3986D">
                <a:tint val="75000"/>
                <a:satMod val="210000"/>
              </a:srgbClr>
            </a:gs>
            <a:gs pos="100000">
              <a:srgbClr val="C3986D">
                <a:tint val="85000"/>
                <a:satMod val="210000"/>
              </a:srgbClr>
            </a:gs>
          </a:gsLst>
          <a:lin ang="5400000" scaled="1"/>
        </a:gradFill>
        <a:ln xmlns:a="http://schemas.openxmlformats.org/drawingml/2006/main" w="10000" cap="flat" cmpd="sng" algn="ctr">
          <a:solidFill>
            <a:srgbClr val="C3986D"/>
          </a:solidFill>
          <a:prstDash val="solid"/>
        </a:ln>
        <a:effectLst xmlns:a="http://schemas.openxmlformats.org/drawingml/2006/main">
          <a:outerShdw blurRad="76200" dist="50800" dir="5400000" rotWithShape="0">
            <a:srgbClr val="4E3B30">
              <a:alpha val="60000"/>
            </a:srgbClr>
          </a:outerShdw>
        </a:effectLst>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Franklin Gothic Book"/>
            </a:defRPr>
          </a:lvl1pPr>
          <a:lvl2pPr marL="457200" indent="0">
            <a:defRPr sz="1100">
              <a:solidFill>
                <a:sysClr val="windowText" lastClr="000000"/>
              </a:solidFill>
              <a:latin typeface="Franklin Gothic Book"/>
            </a:defRPr>
          </a:lvl2pPr>
          <a:lvl3pPr marL="914400" indent="0">
            <a:defRPr sz="1100">
              <a:solidFill>
                <a:sysClr val="windowText" lastClr="000000"/>
              </a:solidFill>
              <a:latin typeface="Franklin Gothic Book"/>
            </a:defRPr>
          </a:lvl3pPr>
          <a:lvl4pPr marL="1371600" indent="0">
            <a:defRPr sz="1100">
              <a:solidFill>
                <a:sysClr val="windowText" lastClr="000000"/>
              </a:solidFill>
              <a:latin typeface="Franklin Gothic Book"/>
            </a:defRPr>
          </a:lvl4pPr>
          <a:lvl5pPr marL="1828800" indent="0">
            <a:defRPr sz="1100">
              <a:solidFill>
                <a:sysClr val="windowText" lastClr="000000"/>
              </a:solidFill>
              <a:latin typeface="Franklin Gothic Book"/>
            </a:defRPr>
          </a:lvl5pPr>
          <a:lvl6pPr marL="2286000" indent="0">
            <a:defRPr sz="1100">
              <a:solidFill>
                <a:sysClr val="windowText" lastClr="000000"/>
              </a:solidFill>
              <a:latin typeface="Franklin Gothic Book"/>
            </a:defRPr>
          </a:lvl6pPr>
          <a:lvl7pPr marL="2743200" indent="0">
            <a:defRPr sz="1100">
              <a:solidFill>
                <a:sysClr val="windowText" lastClr="000000"/>
              </a:solidFill>
              <a:latin typeface="Franklin Gothic Book"/>
            </a:defRPr>
          </a:lvl7pPr>
          <a:lvl8pPr marL="3200400" indent="0">
            <a:defRPr sz="1100">
              <a:solidFill>
                <a:sysClr val="windowText" lastClr="000000"/>
              </a:solidFill>
              <a:latin typeface="Franklin Gothic Book"/>
            </a:defRPr>
          </a:lvl8pPr>
          <a:lvl9pPr marL="3657600" indent="0">
            <a:defRPr sz="1100">
              <a:solidFill>
                <a:sysClr val="windowText" lastClr="000000"/>
              </a:solidFill>
              <a:latin typeface="Franklin Gothic Book"/>
            </a:defRPr>
          </a:lvl9pPr>
        </a:lstStyle>
        <a:p xmlns:a="http://schemas.openxmlformats.org/drawingml/2006/main">
          <a:pPr algn="ctr"/>
          <a:r>
            <a:rPr lang="en-US" sz="1800" dirty="0" smtClean="0"/>
            <a:t>8.2</a:t>
          </a:r>
        </a:p>
      </cdr:txBody>
    </cdr:sp>
  </cdr:relSizeAnchor>
  <cdr:relSizeAnchor xmlns:cdr="http://schemas.openxmlformats.org/drawingml/2006/chartDrawing">
    <cdr:from>
      <cdr:x>0.73958</cdr:x>
      <cdr:y>0.4</cdr:y>
    </cdr:from>
    <cdr:to>
      <cdr:x>0.76531</cdr:x>
      <cdr:y>0.51998</cdr:y>
    </cdr:to>
    <cdr:sp macro="" textlink="">
      <cdr:nvSpPr>
        <cdr:cNvPr id="40" name="Straight Arrow Connector 39"/>
        <cdr:cNvSpPr/>
      </cdr:nvSpPr>
      <cdr:spPr>
        <a:xfrm xmlns:a="http://schemas.openxmlformats.org/drawingml/2006/main" rot="16200000">
          <a:off x="5321828" y="2182285"/>
          <a:ext cx="594258" cy="192087"/>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0.62245</cdr:x>
      <cdr:y>0.2</cdr:y>
    </cdr:from>
    <cdr:to>
      <cdr:x>0.65524</cdr:x>
      <cdr:y>0.30769</cdr:y>
    </cdr:to>
    <cdr:sp macro="" textlink="">
      <cdr:nvSpPr>
        <cdr:cNvPr id="42" name="Straight Arrow Connector 41"/>
        <cdr:cNvSpPr/>
      </cdr:nvSpPr>
      <cdr:spPr>
        <a:xfrm xmlns:a="http://schemas.openxmlformats.org/drawingml/2006/main" rot="5400000" flipH="1" flipV="1">
          <a:off x="4503947" y="1134853"/>
          <a:ext cx="533400" cy="244894"/>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0.51042</cdr:x>
      <cdr:y>0.19672</cdr:y>
    </cdr:from>
    <cdr:to>
      <cdr:x>0.52228</cdr:x>
      <cdr:y>0.35861</cdr:y>
    </cdr:to>
    <cdr:sp macro="" textlink="">
      <cdr:nvSpPr>
        <cdr:cNvPr id="44" name="Straight Arrow Connector 43"/>
        <cdr:cNvSpPr/>
      </cdr:nvSpPr>
      <cdr:spPr>
        <a:xfrm xmlns:a="http://schemas.openxmlformats.org/drawingml/2006/main" rot="5400000" flipV="1">
          <a:off x="3400966" y="1247234"/>
          <a:ext cx="752475" cy="86807"/>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cdr:x>
      <cdr:y>0.36066</cdr:y>
    </cdr:from>
    <cdr:to>
      <cdr:x>0.58989</cdr:x>
      <cdr:y>0.45441</cdr:y>
    </cdr:to>
    <cdr:sp macro="" textlink="">
      <cdr:nvSpPr>
        <cdr:cNvPr id="45" name="Rounded Rectangle 44"/>
        <cdr:cNvSpPr/>
      </cdr:nvSpPr>
      <cdr:spPr>
        <a:xfrm xmlns:a="http://schemas.openxmlformats.org/drawingml/2006/main">
          <a:off x="3657600" y="1676400"/>
          <a:ext cx="657563" cy="435769"/>
        </a:xfrm>
        <a:prstGeom xmlns:a="http://schemas.openxmlformats.org/drawingml/2006/main" prst="roundRect">
          <a:avLst>
            <a:gd name="adj" fmla="val 10211"/>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en-US" sz="1800" dirty="0" smtClean="0"/>
            <a:t>16.2</a:t>
          </a:r>
          <a:endParaRPr lang="en-US" sz="1800" dirty="0"/>
        </a:p>
      </cdr:txBody>
    </cdr:sp>
  </cdr:relSizeAnchor>
  <cdr:relSizeAnchor xmlns:cdr="http://schemas.openxmlformats.org/drawingml/2006/chartDrawing">
    <cdr:from>
      <cdr:x>0.29808</cdr:x>
      <cdr:y>0.18571</cdr:y>
    </cdr:from>
    <cdr:to>
      <cdr:x>0.34615</cdr:x>
      <cdr:y>0.32857</cdr:y>
    </cdr:to>
    <cdr:sp macro="" textlink="">
      <cdr:nvSpPr>
        <cdr:cNvPr id="10" name="Straight Arrow Connector 9"/>
        <cdr:cNvSpPr/>
      </cdr:nvSpPr>
      <cdr:spPr>
        <a:xfrm xmlns:a="http://schemas.openxmlformats.org/drawingml/2006/main" rot="16200000" flipH="1">
          <a:off x="2171700" y="1181100"/>
          <a:ext cx="762000" cy="3810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0.30769</cdr:x>
      <cdr:y>0.32857</cdr:y>
    </cdr:from>
    <cdr:to>
      <cdr:x>0.39423</cdr:x>
      <cdr:y>0.42857</cdr:y>
    </cdr:to>
    <cdr:sp macro="" textlink="">
      <cdr:nvSpPr>
        <cdr:cNvPr id="11" name="Rounded Rectangle 10"/>
        <cdr:cNvSpPr/>
      </cdr:nvSpPr>
      <cdr:spPr>
        <a:xfrm xmlns:a="http://schemas.openxmlformats.org/drawingml/2006/main">
          <a:off x="2438400" y="1752600"/>
          <a:ext cx="685800" cy="533400"/>
        </a:xfrm>
        <a:prstGeom xmlns:a="http://schemas.openxmlformats.org/drawingml/2006/main" prst="roundRect">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pPr algn="ctr"/>
          <a:r>
            <a:rPr lang="en-US" sz="1600" dirty="0" smtClean="0"/>
            <a:t>16.5</a:t>
          </a:r>
        </a:p>
      </cdr:txBody>
    </cdr:sp>
  </cdr:relSizeAnchor>
  <cdr:relSizeAnchor xmlns:cdr="http://schemas.openxmlformats.org/drawingml/2006/chartDrawing">
    <cdr:from>
      <cdr:x>0.35577</cdr:x>
      <cdr:y>0.18571</cdr:y>
    </cdr:from>
    <cdr:to>
      <cdr:x>0.40625</cdr:x>
      <cdr:y>0.32857</cdr:y>
    </cdr:to>
    <cdr:sp macro="" textlink="">
      <cdr:nvSpPr>
        <cdr:cNvPr id="17" name="Straight Arrow Connector 16"/>
        <cdr:cNvSpPr/>
      </cdr:nvSpPr>
      <cdr:spPr>
        <a:xfrm xmlns:a="http://schemas.openxmlformats.org/drawingml/2006/main" rot="16200000" flipH="1" flipV="1">
          <a:off x="2638425" y="1171575"/>
          <a:ext cx="762000" cy="400050"/>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olidFill>
          <a:prstDash val="solid"/>
          <a:tailEnd type="arrow"/>
        </a:ln>
        <a:effectLst xmlns:a="http://schemas.openxmlformats.org/drawingml/2006/main">
          <a:outerShdw blurRad="76200" dist="50800" dir="5400000" rotWithShape="0">
            <a:srgbClr val="4E3B30">
              <a:alpha val="60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Franklin Gothic Book"/>
            </a:defRPr>
          </a:lvl1pPr>
          <a:lvl2pPr marL="457200" indent="0">
            <a:defRPr sz="1100">
              <a:solidFill>
                <a:sysClr val="windowText" lastClr="000000"/>
              </a:solidFill>
              <a:latin typeface="Franklin Gothic Book"/>
            </a:defRPr>
          </a:lvl2pPr>
          <a:lvl3pPr marL="914400" indent="0">
            <a:defRPr sz="1100">
              <a:solidFill>
                <a:sysClr val="windowText" lastClr="000000"/>
              </a:solidFill>
              <a:latin typeface="Franklin Gothic Book"/>
            </a:defRPr>
          </a:lvl3pPr>
          <a:lvl4pPr marL="1371600" indent="0">
            <a:defRPr sz="1100">
              <a:solidFill>
                <a:sysClr val="windowText" lastClr="000000"/>
              </a:solidFill>
              <a:latin typeface="Franklin Gothic Book"/>
            </a:defRPr>
          </a:lvl4pPr>
          <a:lvl5pPr marL="1828800" indent="0">
            <a:defRPr sz="1100">
              <a:solidFill>
                <a:sysClr val="windowText" lastClr="000000"/>
              </a:solidFill>
              <a:latin typeface="Franklin Gothic Book"/>
            </a:defRPr>
          </a:lvl5pPr>
          <a:lvl6pPr marL="2286000" indent="0">
            <a:defRPr sz="1100">
              <a:solidFill>
                <a:sysClr val="windowText" lastClr="000000"/>
              </a:solidFill>
              <a:latin typeface="Franklin Gothic Book"/>
            </a:defRPr>
          </a:lvl6pPr>
          <a:lvl7pPr marL="2743200" indent="0">
            <a:defRPr sz="1100">
              <a:solidFill>
                <a:sysClr val="windowText" lastClr="000000"/>
              </a:solidFill>
              <a:latin typeface="Franklin Gothic Book"/>
            </a:defRPr>
          </a:lvl7pPr>
          <a:lvl8pPr marL="3200400" indent="0">
            <a:defRPr sz="1100">
              <a:solidFill>
                <a:sysClr val="windowText" lastClr="000000"/>
              </a:solidFill>
              <a:latin typeface="Franklin Gothic Book"/>
            </a:defRPr>
          </a:lvl8pPr>
          <a:lvl9pPr marL="3657600" indent="0">
            <a:defRPr sz="1100">
              <a:solidFill>
                <a:sysClr val="windowText" lastClr="000000"/>
              </a:solidFill>
              <a:latin typeface="Franklin Gothic Book"/>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7A96A-82FF-4FCE-8722-5196F104D040}" type="datetimeFigureOut">
              <a:rPr lang="en-US" smtClean="0"/>
              <a:pPr/>
              <a:t>5/19/2016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FEC8B-713D-4773-A4A2-EF25FF5AAE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7FEC8B-713D-4773-A4A2-EF25FF5AAE7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7FEC8B-713D-4773-A4A2-EF25FF5AAE77}"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7FEC8B-713D-4773-A4A2-EF25FF5AAE7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2118A9FE-0A44-4E6C-9131-C699FA47B4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118A9FE-0A44-4E6C-9131-C699FA47B49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118A9FE-0A44-4E6C-9131-C699FA47B49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2118A9FE-0A44-4E6C-9131-C699FA47B49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118A9FE-0A44-4E6C-9131-C699FA47B498}"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2118A9FE-0A44-4E6C-9131-C699FA47B498}"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18A9FE-0A44-4E6C-9131-C699FA47B4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8D6D4B24-4262-40D3-BA83-D3ECD89979F0}"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2118A9FE-0A44-4E6C-9131-C699FA47B498}"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D6D4B24-4262-40D3-BA83-D3ECD89979F0}" type="datetimeFigureOut">
              <a:rPr lang="en-US" smtClean="0"/>
              <a:pPr/>
              <a:t>5/19/2016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118A9FE-0A44-4E6C-9131-C699FA47B498}"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6D4B24-4262-40D3-BA83-D3ECD89979F0}" type="datetimeFigureOut">
              <a:rPr lang="en-US" smtClean="0"/>
              <a:pPr/>
              <a:t>5/19/2016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18A9FE-0A44-4E6C-9131-C699FA47B49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tom-aluminum.jpg"/>
          <p:cNvPicPr>
            <a:picLocks noChangeAspect="1"/>
          </p:cNvPicPr>
          <p:nvPr/>
        </p:nvPicPr>
        <p:blipFill>
          <a:blip r:embed="rId2" cstate="print">
            <a:lum/>
          </a:blip>
          <a:stretch>
            <a:fillRect/>
          </a:stretch>
        </p:blipFill>
        <p:spPr>
          <a:xfrm>
            <a:off x="0" y="0"/>
            <a:ext cx="9144000" cy="6858000"/>
          </a:xfrm>
          <a:prstGeom prst="rect">
            <a:avLst/>
          </a:prstGeom>
        </p:spPr>
      </p:pic>
      <p:sp>
        <p:nvSpPr>
          <p:cNvPr id="7" name="Rectangle 6"/>
          <p:cNvSpPr/>
          <p:nvPr/>
        </p:nvSpPr>
        <p:spPr>
          <a:xfrm>
            <a:off x="0" y="304800"/>
            <a:ext cx="9144000" cy="6309420"/>
          </a:xfrm>
          <a:prstGeom prst="rect">
            <a:avLst/>
          </a:prstGeom>
        </p:spPr>
        <p:txBody>
          <a:bodyPr wrap="square">
            <a:spAutoFit/>
          </a:bodyPr>
          <a:lstStyle/>
          <a:p>
            <a:pPr algn="ctr"/>
            <a:r>
              <a:rPr lang="en-US" sz="36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Using of Aluminum Powder Coating Waste</a:t>
            </a:r>
          </a:p>
          <a:p>
            <a:pPr algn="ctr"/>
            <a:r>
              <a:rPr lang="en-US" sz="36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 As </a:t>
            </a:r>
          </a:p>
          <a:p>
            <a:pPr algn="ctr"/>
            <a:r>
              <a:rPr lang="en-US" sz="36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a Construction Material</a:t>
            </a:r>
          </a:p>
          <a:p>
            <a:pPr algn="ctr"/>
            <a:endParaRPr lang="en-US" sz="36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endParaRPr>
          </a:p>
          <a:p>
            <a:pPr algn="ctr"/>
            <a:r>
              <a:rPr lang="en-US" sz="36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Graduation Project 2</a:t>
            </a:r>
          </a:p>
          <a:p>
            <a:pPr algn="ctr"/>
            <a:endPar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endParaRPr>
          </a:p>
          <a:p>
            <a:pPr algn="ctr"/>
            <a:r>
              <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Prepared by:</a:t>
            </a:r>
          </a:p>
          <a:p>
            <a:pPr algn="ctr"/>
            <a:r>
              <a:rPr lang="en-US" sz="3200" dirty="0" err="1"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Dyala</a:t>
            </a:r>
            <a:r>
              <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 </a:t>
            </a:r>
            <a:r>
              <a:rPr lang="en-US" sz="3200" dirty="0" err="1"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Sharaf</a:t>
            </a:r>
            <a:endPar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endParaRPr>
          </a:p>
          <a:p>
            <a:pPr algn="ctr"/>
            <a:r>
              <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Farah </a:t>
            </a:r>
            <a:r>
              <a:rPr lang="en-US" sz="3200" dirty="0" err="1"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Johar</a:t>
            </a:r>
            <a:endPar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endParaRPr>
          </a:p>
          <a:p>
            <a:pPr algn="ctr"/>
            <a:endPar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endParaRPr>
          </a:p>
          <a:p>
            <a:pPr algn="ctr"/>
            <a:r>
              <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Supervised by:</a:t>
            </a:r>
          </a:p>
          <a:p>
            <a:pPr algn="ctr"/>
            <a:r>
              <a:rPr lang="en-US" sz="3200" dirty="0"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Dr. Sami </a:t>
            </a:r>
            <a:r>
              <a:rPr lang="en-US" sz="3200" dirty="0" err="1" smtClean="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rPr>
              <a:t>Hijjawi</a:t>
            </a:r>
            <a:endParaRPr lang="en-US" sz="3200" dirty="0">
              <a:ln w="18415" cmpd="sng">
                <a:solidFill>
                  <a:srgbClr val="FFFFFF"/>
                </a:solidFill>
                <a:prstDash val="solid"/>
              </a:ln>
              <a:solidFill>
                <a:schemeClr val="bg1">
                  <a:lumMod val="95000"/>
                </a:schemeClr>
              </a:solidFill>
              <a:effectLst>
                <a:glow rad="139700">
                  <a:schemeClr val="accent2">
                    <a:satMod val="175000"/>
                    <a:alpha val="40000"/>
                  </a:schemeClr>
                </a:glow>
                <a:outerShdw blurRad="38100" dist="38100" dir="2700000" algn="tl">
                  <a:srgbClr val="000000">
                    <a:alpha val="43137"/>
                  </a:srgbClr>
                </a:outerShdw>
              </a:effectLst>
              <a:latin typeface="Franklin Gothic Boo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4476.JPG"/>
          <p:cNvPicPr/>
          <p:nvPr/>
        </p:nvPicPr>
        <p:blipFill>
          <a:blip r:embed="rId2" cstate="print"/>
          <a:stretch>
            <a:fillRect/>
          </a:stretch>
        </p:blipFill>
        <p:spPr>
          <a:xfrm rot="5400000">
            <a:off x="-1181100" y="1181100"/>
            <a:ext cx="6858000" cy="4495800"/>
          </a:xfrm>
          <a:prstGeom prst="rect">
            <a:avLst/>
          </a:prstGeom>
          <a:ln>
            <a:noFill/>
          </a:ln>
          <a:effectLst>
            <a:outerShdw blurRad="292100" dist="139700" dir="2700000" algn="tl" rotWithShape="0">
              <a:srgbClr val="333333">
                <a:alpha val="65000"/>
              </a:srgbClr>
            </a:outerShdw>
          </a:effectLst>
        </p:spPr>
      </p:pic>
      <p:pic>
        <p:nvPicPr>
          <p:cNvPr id="6" name="Picture 5" descr="IMG_4477.JPG"/>
          <p:cNvPicPr/>
          <p:nvPr/>
        </p:nvPicPr>
        <p:blipFill>
          <a:blip r:embed="rId3" cstate="print"/>
          <a:stretch>
            <a:fillRect/>
          </a:stretch>
        </p:blipFill>
        <p:spPr>
          <a:xfrm rot="5400000">
            <a:off x="3390900" y="1104900"/>
            <a:ext cx="6858000"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686800" cy="617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r>
              <a:rPr kumimoji="0" lang="en-US" sz="2800" b="1" i="0" u="none" strike="noStrike" kern="1200" cap="none" spc="0" normalizeH="0" baseline="0" noProof="0" dirty="0" smtClean="0">
                <a:ln>
                  <a:noFill/>
                </a:ln>
                <a:effectLst/>
                <a:uLnTx/>
                <a:uFillTx/>
                <a:latin typeface="+mn-lt"/>
                <a:ea typeface="+mn-ea"/>
                <a:cs typeface="+mn-cs"/>
              </a:rPr>
              <a:t>Using the powder as a soil improvement additive material</a:t>
            </a:r>
            <a:r>
              <a:rPr kumimoji="0" lang="en-US" sz="28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400" b="0" i="0" u="none" strike="noStrike" kern="1200" cap="none" spc="0" normalizeH="0" baseline="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Doing tests on a clayey soil to improve it’s properties such as</a:t>
            </a:r>
            <a:r>
              <a:rPr kumimoji="0" lang="en-US" sz="2800" b="0"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t>
            </a:r>
            <a:r>
              <a:rPr kumimoji="0" lang="en-US" sz="2800" b="1" i="0" u="none" strike="noStrike" kern="1200" cap="none" spc="0" normalizeH="0" baseline="0" noProof="0" dirty="0" smtClean="0">
                <a:ln>
                  <a:noFill/>
                </a:ln>
                <a:effectLst/>
                <a:uLnTx/>
                <a:uFillTx/>
                <a:latin typeface="+mn-lt"/>
                <a:ea typeface="+mn-ea"/>
                <a:cs typeface="+mn-cs"/>
              </a:rPr>
              <a:t>Liquid </a:t>
            </a:r>
            <a:r>
              <a:rPr kumimoji="0" lang="en-US" sz="2800" b="1" i="0" u="none" strike="noStrike" kern="1200" cap="none" spc="0" normalizeH="0" baseline="0" noProof="0" dirty="0" smtClean="0">
                <a:ln>
                  <a:noFill/>
                </a:ln>
                <a:effectLst/>
                <a:uLnTx/>
                <a:uFillTx/>
                <a:latin typeface="+mn-lt"/>
                <a:ea typeface="+mn-ea"/>
                <a:cs typeface="+mn-cs"/>
              </a:rPr>
              <a:t>limit</a:t>
            </a:r>
            <a:r>
              <a:rPr kumimoji="0" lang="en-US" sz="2800" b="1"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and </a:t>
            </a:r>
            <a:r>
              <a:rPr kumimoji="0" lang="en-US" sz="2800" b="1" i="0" u="none" strike="noStrike" kern="1200" cap="none" spc="0" normalizeH="0" baseline="0" noProof="0" dirty="0" smtClean="0">
                <a:ln>
                  <a:noFill/>
                </a:ln>
                <a:effectLst/>
                <a:uLnTx/>
                <a:uFillTx/>
                <a:latin typeface="+mn-lt"/>
                <a:ea typeface="+mn-ea"/>
                <a:cs typeface="+mn-cs"/>
              </a:rPr>
              <a:t>plastic limit </a:t>
            </a:r>
            <a:r>
              <a:rPr kumimoji="0" lang="en-US" sz="2800" b="0" i="0" u="none" strike="noStrike" kern="1200" cap="none" spc="0" normalizeH="0" baseline="0" noProof="0" dirty="0" smtClean="0">
                <a:ln>
                  <a:noFill/>
                </a:ln>
                <a:effectLst/>
                <a:uLnTx/>
                <a:uFillTx/>
                <a:latin typeface="+mn-lt"/>
                <a:ea typeface="+mn-ea"/>
                <a:cs typeface="+mn-cs"/>
              </a:rPr>
              <a:t>with different percentages of powder </a:t>
            </a:r>
            <a:r>
              <a:rPr kumimoji="0" lang="en-US" sz="2800" b="1" i="0" u="none" strike="noStrike" kern="1200" cap="none" spc="0" normalizeH="0" baseline="0" noProof="0" dirty="0" smtClean="0">
                <a:ln>
                  <a:noFill/>
                </a:ln>
                <a:effectLst/>
                <a:uLnTx/>
                <a:uFillTx/>
                <a:latin typeface="+mn-lt"/>
                <a:ea typeface="+mn-ea"/>
                <a:cs typeface="+mn-cs"/>
              </a:rPr>
              <a:t>(0 %, 3 %, 5 %, 10 %, 15 %</a:t>
            </a:r>
            <a:r>
              <a:rPr kumimoji="0" lang="en-US" sz="2800" b="1" i="0" u="none" strike="noStrike" kern="1200" cap="none" spc="0" normalizeH="0" noProof="0" dirty="0" smtClean="0">
                <a:ln>
                  <a:noFill/>
                </a:ln>
                <a:effectLst/>
                <a:uLnTx/>
                <a:uFillTx/>
                <a:latin typeface="+mn-lt"/>
                <a:ea typeface="+mn-ea"/>
                <a:cs typeface="+mn-cs"/>
              </a:rPr>
              <a:t> </a:t>
            </a:r>
            <a:r>
              <a:rPr kumimoji="0" lang="en-US" sz="2800" b="1" i="0" u="none" strike="noStrike" kern="1200" cap="none" spc="0" normalizeH="0" baseline="0" noProof="0" dirty="0" smtClean="0">
                <a:ln>
                  <a:noFill/>
                </a:ln>
                <a:effectLst/>
                <a:uLnTx/>
                <a:uFillTx/>
                <a:latin typeface="+mn-lt"/>
                <a:ea typeface="+mn-ea"/>
                <a:cs typeface="+mn-cs"/>
              </a:rPr>
              <a:t>and 25 </a:t>
            </a:r>
            <a:r>
              <a:rPr kumimoji="0" lang="en-US" sz="2800" b="1" i="0" u="none" strike="noStrike" kern="1200" cap="none" spc="0" normalizeH="0" baseline="0" noProof="0" dirty="0" smtClean="0">
                <a:ln>
                  <a:noFill/>
                </a:ln>
                <a:effectLst/>
                <a:uLnTx/>
                <a:uFillTx/>
                <a:latin typeface="+mn-lt"/>
                <a:ea typeface="+mn-ea"/>
                <a:cs typeface="+mn-cs"/>
              </a:rPr>
              <a:t>%)</a:t>
            </a:r>
            <a:r>
              <a:rPr lang="en-US" sz="2800" b="1" dirty="0" smtClean="0"/>
              <a:t>.</a:t>
            </a:r>
            <a:endParaRPr kumimoji="0" lang="en-US" sz="28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1" i="0" u="none" strike="noStrike" kern="1200" cap="none" spc="0" normalizeH="0" baseline="0" noProof="0" dirty="0" smtClean="0">
                <a:ln>
                  <a:noFill/>
                </a:ln>
                <a:effectLst/>
                <a:uLnTx/>
                <a:uFillTx/>
                <a:latin typeface="+mn-lt"/>
                <a:ea typeface="+mn-ea"/>
                <a:cs typeface="+mn-cs"/>
              </a:rPr>
              <a:t>    </a:t>
            </a:r>
            <a:r>
              <a:rPr kumimoji="0" lang="en-US" sz="2800" b="1" i="0" u="none" strike="noStrike" kern="1200" cap="none" spc="0" normalizeH="0" baseline="0" noProof="0" dirty="0" smtClean="0">
                <a:ln>
                  <a:noFill/>
                </a:ln>
                <a:effectLst/>
                <a:uLnTx/>
                <a:uFillTx/>
                <a:latin typeface="+mn-lt"/>
                <a:ea typeface="+mn-ea"/>
                <a:cs typeface="+mn-cs"/>
              </a:rPr>
              <a:t>Liquid </a:t>
            </a:r>
            <a:r>
              <a:rPr kumimoji="0" lang="en-US" sz="2800" b="1" i="0" u="none" strike="noStrike" kern="1200" cap="none" spc="0" normalizeH="0" baseline="0" noProof="0" dirty="0" smtClean="0">
                <a:ln>
                  <a:noFill/>
                </a:ln>
                <a:effectLst/>
                <a:uLnTx/>
                <a:uFillTx/>
                <a:latin typeface="+mn-lt"/>
                <a:ea typeface="+mn-ea"/>
                <a:cs typeface="+mn-cs"/>
              </a:rPr>
              <a:t>limit : </a:t>
            </a:r>
            <a:r>
              <a:rPr kumimoji="0" lang="en-US" sz="2800" b="0" i="0" u="none" strike="noStrike" kern="1200" cap="none" spc="0" normalizeH="0" baseline="0" noProof="0" dirty="0" smtClean="0">
                <a:ln>
                  <a:noFill/>
                </a:ln>
                <a:effectLst/>
                <a:uLnTx/>
                <a:uFillTx/>
                <a:latin typeface="+mn-lt"/>
                <a:ea typeface="+mn-ea"/>
                <a:cs typeface="+mn-cs"/>
              </a:rPr>
              <a:t>is the water content at which the behavior of a clayey soil changes </a:t>
            </a:r>
            <a:r>
              <a:rPr kumimoji="0" lang="en-US" sz="2800" b="0" i="0" strike="noStrike" kern="1200" cap="none" spc="0" normalizeH="0" baseline="0" noProof="0" dirty="0" smtClean="0">
                <a:ln>
                  <a:noFill/>
                </a:ln>
                <a:effectLst/>
                <a:uLnTx/>
                <a:uFillTx/>
                <a:latin typeface="+mn-lt"/>
                <a:ea typeface="+mn-ea"/>
                <a:cs typeface="+mn-cs"/>
              </a:rPr>
              <a:t>from plastic to </a:t>
            </a:r>
            <a:r>
              <a:rPr lang="en-US" sz="2800" dirty="0" smtClean="0"/>
              <a:t>liquid</a:t>
            </a:r>
            <a:r>
              <a:rPr kumimoji="0" lang="en-US" sz="2800" b="0" i="0" u="none" strike="noStrike" kern="1200" cap="none" spc="0" normalizeH="0" baseline="0" noProof="0" dirty="0" smtClean="0">
                <a:ln>
                  <a:noFill/>
                </a:ln>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1" i="0" u="none" strike="noStrike" kern="1200" cap="none" spc="0" normalizeH="0" baseline="0" noProof="0" dirty="0" smtClean="0">
                <a:ln>
                  <a:noFill/>
                </a:ln>
                <a:effectLst/>
                <a:uLnTx/>
                <a:uFillTx/>
                <a:latin typeface="+mn-lt"/>
                <a:ea typeface="+mn-ea"/>
                <a:cs typeface="+mn-cs"/>
              </a:rPr>
              <a:t>    </a:t>
            </a:r>
            <a:r>
              <a:rPr kumimoji="0" lang="en-US" sz="2800" b="1" i="0" u="none" strike="noStrike" kern="1200" cap="none" spc="0" normalizeH="0" baseline="0" noProof="0" dirty="0" smtClean="0">
                <a:ln>
                  <a:noFill/>
                </a:ln>
                <a:effectLst/>
                <a:uLnTx/>
                <a:uFillTx/>
                <a:latin typeface="+mn-lt"/>
                <a:ea typeface="+mn-ea"/>
                <a:cs typeface="+mn-cs"/>
              </a:rPr>
              <a:t>Plastic </a:t>
            </a:r>
            <a:r>
              <a:rPr kumimoji="0" lang="en-US" sz="2800" b="1" i="0" u="none" strike="noStrike" kern="1200" cap="none" spc="0" normalizeH="0" baseline="0" noProof="0" dirty="0" smtClean="0">
                <a:ln>
                  <a:noFill/>
                </a:ln>
                <a:effectLst/>
                <a:uLnTx/>
                <a:uFillTx/>
                <a:latin typeface="+mn-lt"/>
                <a:ea typeface="+mn-ea"/>
                <a:cs typeface="+mn-cs"/>
              </a:rPr>
              <a:t>limit : </a:t>
            </a:r>
            <a:r>
              <a:rPr kumimoji="0" lang="en-US" sz="2800" b="0" i="0" u="none" strike="noStrike" kern="1200" cap="none" spc="0" normalizeH="0" baseline="0" noProof="0" dirty="0" smtClean="0">
                <a:ln>
                  <a:noFill/>
                </a:ln>
                <a:effectLst/>
                <a:uLnTx/>
                <a:uFillTx/>
                <a:latin typeface="+mn-lt"/>
                <a:ea typeface="+mn-ea"/>
                <a:cs typeface="+mn-cs"/>
              </a:rPr>
              <a:t>is the water content at which the behavior of a</a:t>
            </a:r>
            <a:r>
              <a:rPr kumimoji="0" lang="en-US" sz="2800" b="0" i="0" u="none" strike="noStrike" kern="1200" cap="none" spc="0" normalizeH="0" noProof="0" dirty="0" smtClean="0">
                <a:ln>
                  <a:noFill/>
                </a:ln>
                <a:effectLst/>
                <a:uLnTx/>
                <a:uFillTx/>
                <a:latin typeface="+mn-lt"/>
                <a:ea typeface="+mn-ea"/>
                <a:cs typeface="+mn-cs"/>
              </a:rPr>
              <a:t> clayey soil changes from solid to </a:t>
            </a:r>
            <a:r>
              <a:rPr lang="en-US" sz="2800" dirty="0" smtClean="0"/>
              <a:t>plastic.	</a:t>
            </a:r>
            <a:endParaRPr kumimoji="0" lang="en-US" sz="28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400" b="0" i="0" u="none" strike="noStrike" kern="1200" cap="none" spc="0" normalizeH="0" baseline="0" noProof="0" dirty="0" smtClean="0">
                <a:ln>
                  <a:noFill/>
                </a:ln>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86800" cy="3884140"/>
          </a:xfrm>
          <a:prstGeom prst="rect">
            <a:avLst/>
          </a:prstGeom>
        </p:spPr>
        <p:txBody>
          <a:bodyPr wrap="square">
            <a:spAutoFit/>
          </a:bodyPr>
          <a:lstStyle/>
          <a:p>
            <a:pPr marL="342900" lvl="0" indent="-342900">
              <a:spcBef>
                <a:spcPct val="20000"/>
              </a:spcBef>
              <a:buClr>
                <a:schemeClr val="accent1"/>
              </a:buClr>
              <a:buSzPct val="70000"/>
              <a:defRPr/>
            </a:pPr>
            <a:r>
              <a:rPr lang="en-US" sz="2800" b="1" dirty="0" smtClean="0"/>
              <a:t>Plasticity Index (</a:t>
            </a:r>
            <a:r>
              <a:rPr lang="en-US" sz="2800" b="1" dirty="0" smtClean="0">
                <a:effectLst>
                  <a:outerShdw blurRad="38100" dist="38100" dir="2700000" algn="tl">
                    <a:srgbClr val="000000">
                      <a:alpha val="43137"/>
                    </a:srgbClr>
                  </a:outerShdw>
                </a:effectLst>
              </a:rPr>
              <a:t>PI</a:t>
            </a:r>
            <a:r>
              <a:rPr lang="en-US" sz="2800" b="1" dirty="0" smtClean="0"/>
              <a:t>) : </a:t>
            </a:r>
            <a:r>
              <a:rPr lang="en-US" sz="2800" dirty="0" smtClean="0"/>
              <a:t>is equal to the difference </a:t>
            </a:r>
          </a:p>
          <a:p>
            <a:pPr marL="342900" lvl="0" indent="-342900">
              <a:spcBef>
                <a:spcPct val="20000"/>
              </a:spcBef>
              <a:buClr>
                <a:schemeClr val="accent1"/>
              </a:buClr>
              <a:buSzPct val="70000"/>
              <a:defRPr/>
            </a:pPr>
            <a:r>
              <a:rPr lang="en-US" sz="2800" dirty="0" smtClean="0"/>
              <a:t>between </a:t>
            </a:r>
            <a:r>
              <a:rPr lang="en-US" sz="2800" dirty="0" smtClean="0">
                <a:solidFill>
                  <a:schemeClr val="tx1">
                    <a:lumMod val="95000"/>
                    <a:lumOff val="5000"/>
                  </a:schemeClr>
                </a:solidFill>
              </a:rPr>
              <a:t>liquid limit and plastic limit of a soil. It is an</a:t>
            </a:r>
          </a:p>
          <a:p>
            <a:pPr marL="342900" lvl="0" indent="-342900">
              <a:spcBef>
                <a:spcPct val="20000"/>
              </a:spcBef>
              <a:buClr>
                <a:schemeClr val="accent1"/>
              </a:buClr>
              <a:buSzPct val="70000"/>
              <a:defRPr/>
            </a:pPr>
            <a:r>
              <a:rPr lang="en-US" sz="2800" dirty="0" smtClean="0">
                <a:solidFill>
                  <a:schemeClr val="tx1">
                    <a:lumMod val="95000"/>
                    <a:lumOff val="5000"/>
                  </a:schemeClr>
                </a:solidFill>
              </a:rPr>
              <a:t>important parameter used in classifying fine-grained</a:t>
            </a:r>
          </a:p>
          <a:p>
            <a:pPr marL="342900" lvl="0" indent="-342900">
              <a:spcBef>
                <a:spcPct val="20000"/>
              </a:spcBef>
              <a:buClr>
                <a:schemeClr val="accent1"/>
              </a:buClr>
              <a:buSzPct val="70000"/>
              <a:defRPr/>
            </a:pPr>
            <a:r>
              <a:rPr lang="en-US" sz="2800" dirty="0" smtClean="0">
                <a:solidFill>
                  <a:schemeClr val="tx1">
                    <a:lumMod val="95000"/>
                    <a:lumOff val="5000"/>
                  </a:schemeClr>
                </a:solidFill>
              </a:rPr>
              <a:t>soil.</a:t>
            </a:r>
          </a:p>
          <a:p>
            <a:pPr marL="342900" lvl="0" indent="-342900">
              <a:spcBef>
                <a:spcPct val="20000"/>
              </a:spcBef>
              <a:buClr>
                <a:schemeClr val="accent1"/>
              </a:buClr>
              <a:buSzPct val="70000"/>
              <a:defRPr/>
            </a:pPr>
            <a:r>
              <a:rPr lang="en-US" sz="2800" dirty="0" smtClean="0">
                <a:solidFill>
                  <a:schemeClr val="tx1">
                    <a:lumMod val="95000"/>
                    <a:lumOff val="5000"/>
                  </a:schemeClr>
                </a:solidFill>
              </a:rPr>
              <a:t>Low plasticity index is indicative to have high</a:t>
            </a:r>
          </a:p>
          <a:p>
            <a:pPr marL="342900" lvl="0" indent="-342900">
              <a:spcBef>
                <a:spcPct val="20000"/>
              </a:spcBef>
              <a:buClr>
                <a:schemeClr val="accent1"/>
              </a:buClr>
              <a:buSzPct val="70000"/>
              <a:defRPr/>
            </a:pPr>
            <a:r>
              <a:rPr lang="en-US" sz="2800" dirty="0" smtClean="0">
                <a:solidFill>
                  <a:schemeClr val="tx1">
                    <a:lumMod val="95000"/>
                    <a:lumOff val="5000"/>
                  </a:schemeClr>
                </a:solidFill>
              </a:rPr>
              <a:t>Organic matter in soil, which is preferable</a:t>
            </a:r>
            <a:r>
              <a:rPr lang="en-US" sz="2800" dirty="0" smtClean="0"/>
              <a:t>.</a:t>
            </a:r>
          </a:p>
          <a:p>
            <a:pPr marL="342900" lvl="0" indent="-342900">
              <a:spcBef>
                <a:spcPct val="20000"/>
              </a:spcBef>
              <a:buClr>
                <a:schemeClr val="accent1"/>
              </a:buClr>
              <a:buSzPct val="70000"/>
              <a:defRPr/>
            </a:pPr>
            <a:endParaRPr lang="en-US" sz="2400" b="1" dirty="0" smtClean="0"/>
          </a:p>
          <a:p>
            <a:pPr marL="342900" lvl="0" indent="-342900">
              <a:spcBef>
                <a:spcPct val="20000"/>
              </a:spcBef>
              <a:buClr>
                <a:schemeClr val="accent1"/>
              </a:buClr>
              <a:buSzPct val="70000"/>
              <a:defRPr/>
            </a:pPr>
            <a:endParaRPr lang="en-US" b="1" dirty="0" smtClean="0"/>
          </a:p>
        </p:txBody>
      </p:sp>
      <p:sp>
        <p:nvSpPr>
          <p:cNvPr id="1025" name="Rectangle 1"/>
          <p:cNvSpPr>
            <a:spLocks noChangeArrowheads="1"/>
          </p:cNvSpPr>
          <p:nvPr/>
        </p:nvSpPr>
        <p:spPr bwMode="auto">
          <a:xfrm>
            <a:off x="304800" y="3657600"/>
            <a:ext cx="8153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800" u="none" strike="noStrike" cap="none" normalizeH="0" baseline="0" dirty="0" smtClean="0">
                <a:ln>
                  <a:noFill/>
                </a:ln>
                <a:solidFill>
                  <a:schemeClr val="tx1"/>
                </a:solidFill>
                <a:effectLst/>
                <a:ea typeface="Times New Roman" pitchFamily="18" charset="0"/>
                <a:cs typeface="Arial" pitchFamily="34" charset="0"/>
              </a:rPr>
              <a:t>Ranges of PI and their</a:t>
            </a:r>
            <a:r>
              <a:rPr kumimoji="0" lang="en-US" sz="2800" u="none" strike="noStrike" cap="none" normalizeH="0" dirty="0" smtClean="0">
                <a:ln>
                  <a:noFill/>
                </a:ln>
                <a:solidFill>
                  <a:schemeClr val="tx1"/>
                </a:solidFill>
                <a:effectLst/>
                <a:ea typeface="Times New Roman" pitchFamily="18" charset="0"/>
                <a:cs typeface="Arial" pitchFamily="34" charset="0"/>
              </a:rPr>
              <a:t> </a:t>
            </a:r>
            <a:r>
              <a:rPr kumimoji="0" lang="en-US" sz="2800" u="none" strike="noStrike" cap="none" normalizeH="0" baseline="0" dirty="0" smtClean="0">
                <a:ln>
                  <a:noFill/>
                </a:ln>
                <a:solidFill>
                  <a:schemeClr val="tx1"/>
                </a:solidFill>
                <a:effectLst/>
                <a:ea typeface="Times New Roman" pitchFamily="18" charset="0"/>
                <a:cs typeface="Arial" pitchFamily="34" charset="0"/>
              </a:rPr>
              <a:t>indications: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800" u="none" strike="noStrike" cap="none" normalizeH="0" baseline="0" dirty="0" smtClean="0">
                <a:ln>
                  <a:noFill/>
                </a:ln>
                <a:solidFill>
                  <a:schemeClr val="tx1"/>
                </a:solidFill>
                <a:effectLst/>
                <a:ea typeface="Times New Roman" pitchFamily="18" charset="0"/>
                <a:cs typeface="Times New Roman" pitchFamily="18" charset="0"/>
              </a:rPr>
              <a:t> (0-3) - Non plastic</a:t>
            </a:r>
            <a:endParaRPr kumimoji="0" lang="en-US" sz="280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800" u="none" strike="noStrike" cap="none" normalizeH="0" baseline="0" dirty="0" smtClean="0">
                <a:ln>
                  <a:noFill/>
                </a:ln>
                <a:solidFill>
                  <a:schemeClr val="tx1"/>
                </a:solidFill>
                <a:effectLst/>
                <a:ea typeface="Times New Roman" pitchFamily="18" charset="0"/>
                <a:cs typeface="Times New Roman" pitchFamily="18" charset="0"/>
              </a:rPr>
              <a:t> (3-15) - Slightly plastic</a:t>
            </a:r>
            <a:endParaRPr kumimoji="0" lang="en-US" sz="280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800" u="none" strike="noStrike" cap="none" normalizeH="0" baseline="0" dirty="0" smtClean="0">
                <a:ln>
                  <a:noFill/>
                </a:ln>
                <a:solidFill>
                  <a:schemeClr val="tx1"/>
                </a:solidFill>
                <a:effectLst/>
                <a:ea typeface="Times New Roman" pitchFamily="18" charset="0"/>
                <a:cs typeface="Times New Roman" pitchFamily="18" charset="0"/>
              </a:rPr>
              <a:t> (15-30) - Medium plastic</a:t>
            </a:r>
            <a:endParaRPr kumimoji="0" lang="en-US" sz="280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800" u="none" strike="noStrike" cap="none" normalizeH="0" baseline="0" dirty="0" smtClean="0">
                <a:ln>
                  <a:noFill/>
                </a:ln>
                <a:solidFill>
                  <a:schemeClr val="tx1"/>
                </a:solidFill>
                <a:effectLst/>
                <a:ea typeface="Times New Roman" pitchFamily="18" charset="0"/>
                <a:cs typeface="Times New Roman" pitchFamily="18" charset="0"/>
              </a:rPr>
              <a:t> &gt;30 - Highly plastic</a:t>
            </a:r>
            <a:endParaRPr kumimoji="0" lang="en-US" sz="280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543.JPG"/>
          <p:cNvPicPr>
            <a:picLocks noGrp="1"/>
          </p:cNvPicPr>
          <p:nvPr>
            <p:ph idx="1"/>
          </p:nvPr>
        </p:nvPicPr>
        <p:blipFill>
          <a:blip r:embed="rId3" cstate="print"/>
          <a:stretch>
            <a:fillRect/>
          </a:stretch>
        </p:blipFill>
        <p:spPr>
          <a:xfrm>
            <a:off x="0" y="3886200"/>
            <a:ext cx="4800600" cy="2971800"/>
          </a:xfrm>
          <a:prstGeom prst="rect">
            <a:avLst/>
          </a:prstGeom>
          <a:ln>
            <a:noFill/>
          </a:ln>
          <a:effectLst>
            <a:outerShdw blurRad="292100" dist="139700" dir="2700000" algn="tl" rotWithShape="0">
              <a:srgbClr val="333333">
                <a:alpha val="65000"/>
              </a:srgbClr>
            </a:outerShdw>
          </a:effectLst>
        </p:spPr>
      </p:pic>
      <p:pic>
        <p:nvPicPr>
          <p:cNvPr id="19" name="Picture 18" descr="IMG_5443.JPG"/>
          <p:cNvPicPr/>
          <p:nvPr/>
        </p:nvPicPr>
        <p:blipFill>
          <a:blip r:embed="rId4" cstate="print"/>
          <a:stretch>
            <a:fillRect/>
          </a:stretch>
        </p:blipFill>
        <p:spPr>
          <a:xfrm>
            <a:off x="0" y="0"/>
            <a:ext cx="4800600" cy="3886200"/>
          </a:xfrm>
          <a:prstGeom prst="rect">
            <a:avLst/>
          </a:prstGeom>
          <a:ln>
            <a:noFill/>
          </a:ln>
          <a:effectLst>
            <a:outerShdw blurRad="292100" dist="139700" dir="2700000" algn="tl" rotWithShape="0">
              <a:srgbClr val="333333">
                <a:alpha val="65000"/>
              </a:srgbClr>
            </a:outerShdw>
          </a:effectLst>
        </p:spPr>
      </p:pic>
      <p:pic>
        <p:nvPicPr>
          <p:cNvPr id="21" name="Picture 20" descr="IMG_5440.JPG"/>
          <p:cNvPicPr/>
          <p:nvPr/>
        </p:nvPicPr>
        <p:blipFill>
          <a:blip r:embed="rId5" cstate="print"/>
          <a:stretch>
            <a:fillRect/>
          </a:stretch>
        </p:blipFill>
        <p:spPr>
          <a:xfrm rot="5400000">
            <a:off x="3543301" y="1257299"/>
            <a:ext cx="6858000" cy="4343401"/>
          </a:xfrm>
          <a:prstGeom prst="rect">
            <a:avLst/>
          </a:prstGeom>
          <a:ln>
            <a:noFill/>
          </a:ln>
          <a:effectLst>
            <a:outerShdw blurRad="292100" dist="139700" dir="2700000" algn="tl" rotWithShape="0">
              <a:srgbClr val="333333">
                <a:alpha val="65000"/>
              </a:srgbClr>
            </a:outerShdw>
          </a:effectLst>
        </p:spPr>
      </p:pic>
      <p:sp>
        <p:nvSpPr>
          <p:cNvPr id="32" name="Flowchart: Connector 31"/>
          <p:cNvSpPr/>
          <p:nvPr/>
        </p:nvSpPr>
        <p:spPr>
          <a:xfrm>
            <a:off x="228600" y="1524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1</a:t>
            </a:r>
            <a:endParaRPr lang="en-US" sz="2400" b="1" dirty="0">
              <a:solidFill>
                <a:schemeClr val="tx1"/>
              </a:solidFill>
            </a:endParaRPr>
          </a:p>
        </p:txBody>
      </p:sp>
      <p:sp>
        <p:nvSpPr>
          <p:cNvPr id="33" name="Flowchart: Connector 32"/>
          <p:cNvSpPr/>
          <p:nvPr/>
        </p:nvSpPr>
        <p:spPr>
          <a:xfrm>
            <a:off x="5029200" y="1524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2</a:t>
            </a:r>
            <a:endParaRPr lang="en-US" sz="2400" b="1" dirty="0">
              <a:solidFill>
                <a:schemeClr val="tx1"/>
              </a:solidFill>
            </a:endParaRPr>
          </a:p>
        </p:txBody>
      </p:sp>
      <p:sp>
        <p:nvSpPr>
          <p:cNvPr id="34" name="Flowchart: Connector 33"/>
          <p:cNvSpPr/>
          <p:nvPr/>
        </p:nvSpPr>
        <p:spPr>
          <a:xfrm>
            <a:off x="152400" y="41148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3</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551.JPG"/>
          <p:cNvPicPr/>
          <p:nvPr/>
        </p:nvPicPr>
        <p:blipFill>
          <a:blip r:embed="rId2" cstate="print"/>
          <a:stretch>
            <a:fillRect/>
          </a:stretch>
        </p:blipFill>
        <p:spPr>
          <a:xfrm rot="5400000">
            <a:off x="3619499" y="1333501"/>
            <a:ext cx="6857999" cy="4190999"/>
          </a:xfrm>
          <a:prstGeom prst="rect">
            <a:avLst/>
          </a:prstGeom>
          <a:ln>
            <a:noFill/>
          </a:ln>
          <a:effectLst>
            <a:outerShdw blurRad="292100" dist="139700" dir="2700000" algn="tl" rotWithShape="0">
              <a:srgbClr val="333333">
                <a:alpha val="65000"/>
              </a:srgbClr>
            </a:outerShdw>
          </a:effectLst>
        </p:spPr>
      </p:pic>
      <p:pic>
        <p:nvPicPr>
          <p:cNvPr id="3" name="Picture 2" descr="IMG_5549.JPG"/>
          <p:cNvPicPr/>
          <p:nvPr/>
        </p:nvPicPr>
        <p:blipFill>
          <a:blip r:embed="rId3" cstate="print"/>
          <a:stretch>
            <a:fillRect/>
          </a:stretch>
        </p:blipFill>
        <p:spPr>
          <a:xfrm rot="5400000">
            <a:off x="723901" y="2628900"/>
            <a:ext cx="3505199" cy="4953001"/>
          </a:xfrm>
          <a:prstGeom prst="rect">
            <a:avLst/>
          </a:prstGeom>
          <a:ln>
            <a:noFill/>
          </a:ln>
          <a:effectLst>
            <a:outerShdw blurRad="292100" dist="139700" dir="2700000" algn="tl" rotWithShape="0">
              <a:srgbClr val="333333">
                <a:alpha val="65000"/>
              </a:srgbClr>
            </a:outerShdw>
          </a:effectLst>
        </p:spPr>
      </p:pic>
      <p:pic>
        <p:nvPicPr>
          <p:cNvPr id="4" name="Picture 3" descr="IMG_5544.JPG"/>
          <p:cNvPicPr/>
          <p:nvPr/>
        </p:nvPicPr>
        <p:blipFill>
          <a:blip r:embed="rId4" cstate="print"/>
          <a:stretch>
            <a:fillRect/>
          </a:stretch>
        </p:blipFill>
        <p:spPr>
          <a:xfrm rot="5400000">
            <a:off x="800100" y="-800100"/>
            <a:ext cx="3352800" cy="4953000"/>
          </a:xfrm>
          <a:prstGeom prst="rect">
            <a:avLst/>
          </a:prstGeom>
          <a:ln>
            <a:noFill/>
          </a:ln>
          <a:effectLst>
            <a:outerShdw blurRad="292100" dist="139700" dir="2700000" algn="tl" rotWithShape="0">
              <a:srgbClr val="333333">
                <a:alpha val="65000"/>
              </a:srgbClr>
            </a:outerShdw>
          </a:effectLst>
        </p:spPr>
      </p:pic>
      <p:sp>
        <p:nvSpPr>
          <p:cNvPr id="5" name="Flowchart: Connector 4"/>
          <p:cNvSpPr/>
          <p:nvPr/>
        </p:nvSpPr>
        <p:spPr>
          <a:xfrm>
            <a:off x="228600" y="1524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4</a:t>
            </a:r>
            <a:endParaRPr lang="en-US" sz="2400" b="1" dirty="0">
              <a:solidFill>
                <a:schemeClr val="tx1"/>
              </a:solidFill>
            </a:endParaRPr>
          </a:p>
        </p:txBody>
      </p:sp>
      <p:sp>
        <p:nvSpPr>
          <p:cNvPr id="6" name="Flowchart: Connector 5"/>
          <p:cNvSpPr/>
          <p:nvPr/>
        </p:nvSpPr>
        <p:spPr>
          <a:xfrm>
            <a:off x="228600" y="35814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5</a:t>
            </a:r>
            <a:endParaRPr lang="en-US" sz="2400" b="1" dirty="0">
              <a:solidFill>
                <a:schemeClr val="tx1"/>
              </a:solidFill>
            </a:endParaRPr>
          </a:p>
        </p:txBody>
      </p:sp>
      <p:sp>
        <p:nvSpPr>
          <p:cNvPr id="7" name="Flowchart: Connector 6"/>
          <p:cNvSpPr/>
          <p:nvPr/>
        </p:nvSpPr>
        <p:spPr>
          <a:xfrm>
            <a:off x="5257800" y="1524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6</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228600" y="228600"/>
            <a:ext cx="9144000" cy="5791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r>
              <a:rPr kumimoji="0" lang="en-US" sz="3200" b="1" i="0" u="none" strike="noStrike" kern="1200" cap="none" spc="0" normalizeH="0" baseline="0" noProof="0" dirty="0" smtClean="0">
                <a:ln>
                  <a:noFill/>
                </a:ln>
                <a:effectLst/>
                <a:uLnTx/>
                <a:uFillTx/>
                <a:latin typeface="+mn-lt"/>
                <a:ea typeface="+mn-ea"/>
                <a:cs typeface="+mn-cs"/>
              </a:rPr>
              <a:t>Trial mixes of concrete pipes using the powder material.</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32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400" b="0" i="0" u="none" strike="noStrike" kern="1200" cap="none" spc="0" normalizeH="0" baseline="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 visit was conducted to The Palestinian Concrete</a:t>
            </a:r>
            <a:endParaRPr lang="en-US" sz="2800" baseline="0" dirty="0" smtClean="0"/>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Products Co. (PCP) to</a:t>
            </a:r>
            <a:r>
              <a:rPr kumimoji="0" lang="en-US" sz="2800" b="0"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identify Concrete pipes, manholes</a:t>
            </a:r>
            <a:endParaRPr lang="en-US" sz="2800" baseline="0" dirty="0" smtClean="0"/>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and its production.</a:t>
            </a:r>
            <a:r>
              <a:rPr lang="en-US" sz="2800" dirty="0" smtClean="0"/>
              <a:t> </a:t>
            </a:r>
          </a:p>
          <a:p>
            <a:pPr marL="342900" indent="-342900">
              <a:spcBef>
                <a:spcPct val="20000"/>
              </a:spcBef>
              <a:buClr>
                <a:schemeClr val="accent1"/>
              </a:buClr>
              <a:buSzPct val="70000"/>
            </a:pPr>
            <a:r>
              <a:rPr lang="en-US" sz="2800" dirty="0" smtClean="0"/>
              <a:t>   The PCP Company has performed Compressive</a:t>
            </a:r>
          </a:p>
          <a:p>
            <a:pPr marL="342900" indent="-342900">
              <a:spcBef>
                <a:spcPct val="20000"/>
              </a:spcBef>
              <a:buClr>
                <a:schemeClr val="accent1"/>
              </a:buClr>
              <a:buSzPct val="70000"/>
            </a:pPr>
            <a:r>
              <a:rPr lang="en-US" sz="2800" dirty="0" smtClean="0"/>
              <a:t>   Strength test on Manholes and Concrete pipes’ mix</a:t>
            </a:r>
          </a:p>
          <a:p>
            <a:pPr marL="342900" indent="-342900">
              <a:spcBef>
                <a:spcPct val="20000"/>
              </a:spcBef>
              <a:buClr>
                <a:schemeClr val="accent1"/>
              </a:buClr>
              <a:buSzPct val="70000"/>
            </a:pPr>
            <a:r>
              <a:rPr lang="en-US" sz="2800" dirty="0" smtClean="0"/>
              <a:t>   with addition of powder coating.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lang="en-US" sz="2800" dirty="0" smtClean="0"/>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108543"/>
          </a:xfrm>
          <a:prstGeom prst="rect">
            <a:avLst/>
          </a:prstGeom>
        </p:spPr>
        <p:txBody>
          <a:bodyPr wrap="square">
            <a:spAutoFit/>
          </a:bodyPr>
          <a:lstStyle/>
          <a:p>
            <a:pPr>
              <a:buFont typeface="Wingdings" pitchFamily="2" charset="2"/>
              <a:buChar char="Ø"/>
            </a:pPr>
            <a:r>
              <a:rPr lang="en-US" sz="2800" dirty="0" smtClean="0"/>
              <a:t> The results were as follows:</a:t>
            </a:r>
          </a:p>
          <a:p>
            <a:pPr>
              <a:buNone/>
            </a:pPr>
            <a:r>
              <a:rPr lang="en-US" sz="2800" b="1" dirty="0" smtClean="0">
                <a:effectLst>
                  <a:outerShdw blurRad="38100" dist="38100" dir="2700000" algn="tl">
                    <a:srgbClr val="000000">
                      <a:alpha val="43137"/>
                    </a:srgbClr>
                  </a:outerShdw>
                </a:effectLst>
              </a:rPr>
              <a:t>Required concrete strength : Manholes B300.</a:t>
            </a:r>
            <a:endParaRPr lang="en-US" sz="2800" b="1" dirty="0" smtClean="0"/>
          </a:p>
          <a:p>
            <a:pPr lvl="0">
              <a:buNone/>
            </a:pPr>
            <a:r>
              <a:rPr lang="en-US" sz="2800" dirty="0" smtClean="0"/>
              <a:t>“Manholes’ mix with addition of Powder coating”</a:t>
            </a:r>
          </a:p>
          <a:p>
            <a:r>
              <a:rPr lang="en-US" sz="2800" dirty="0" smtClean="0"/>
              <a:t>Avg. Compressive strength</a:t>
            </a:r>
            <a:r>
              <a:rPr lang="en-US" sz="2800" b="1" dirty="0" smtClean="0"/>
              <a:t> (Kg/cm</a:t>
            </a:r>
            <a:r>
              <a:rPr lang="en-US" sz="2800" b="1" baseline="30000" dirty="0" smtClean="0"/>
              <a:t>2 </a:t>
            </a:r>
            <a:r>
              <a:rPr lang="en-US" sz="2800" b="1" dirty="0" smtClean="0"/>
              <a:t>) :</a:t>
            </a:r>
            <a:endParaRPr lang="en-US" sz="2800" dirty="0" smtClean="0"/>
          </a:p>
          <a:p>
            <a:r>
              <a:rPr lang="en-US" sz="2800" dirty="0" smtClean="0"/>
              <a:t>after 3 days  =</a:t>
            </a:r>
            <a:r>
              <a:rPr lang="en-US" sz="2800" b="1" dirty="0" smtClean="0"/>
              <a:t>367.5</a:t>
            </a:r>
            <a:endParaRPr lang="en-US" sz="2800" b="1" baseline="30000" dirty="0" smtClean="0"/>
          </a:p>
          <a:p>
            <a:r>
              <a:rPr lang="en-US" sz="2800" dirty="0" smtClean="0"/>
              <a:t>after 7 days  =</a:t>
            </a:r>
            <a:r>
              <a:rPr lang="en-US" sz="2800" b="1" dirty="0" smtClean="0"/>
              <a:t>414.5</a:t>
            </a:r>
          </a:p>
          <a:p>
            <a:pPr lvl="0"/>
            <a:r>
              <a:rPr lang="en-US" sz="2800" dirty="0" smtClean="0"/>
              <a:t>after 28 days=</a:t>
            </a:r>
            <a:r>
              <a:rPr lang="en-US" sz="2800" b="1" dirty="0" smtClean="0"/>
              <a:t>533.5</a:t>
            </a:r>
            <a:r>
              <a:rPr lang="en-US" sz="2800" dirty="0" smtClean="0"/>
              <a:t> </a:t>
            </a:r>
            <a:endParaRPr lang="en-US" sz="2800" baseline="30000" dirty="0" smtClean="0"/>
          </a:p>
        </p:txBody>
      </p:sp>
      <p:pic>
        <p:nvPicPr>
          <p:cNvPr id="4" name="Picture 3" descr="11030537_1886248531601736_5255171379074930263_o.jpg"/>
          <p:cNvPicPr/>
          <p:nvPr/>
        </p:nvPicPr>
        <p:blipFill>
          <a:blip r:embed="rId2" cstate="print"/>
          <a:stretch>
            <a:fillRect/>
          </a:stretch>
        </p:blipFill>
        <p:spPr>
          <a:xfrm>
            <a:off x="3886200" y="2209800"/>
            <a:ext cx="46482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9601200" cy="3395801"/>
          </a:xfrm>
          <a:prstGeom prst="rect">
            <a:avLst/>
          </a:prstGeom>
        </p:spPr>
        <p:txBody>
          <a:bodyPr wrap="square">
            <a:spAutoFit/>
          </a:bodyPr>
          <a:lstStyle/>
          <a:p>
            <a:r>
              <a:rPr lang="en-US" sz="2800" b="1" dirty="0" smtClean="0"/>
              <a:t>Required concrete type: Concrete Pipes.</a:t>
            </a:r>
          </a:p>
          <a:p>
            <a:pPr lvl="0"/>
            <a:endParaRPr lang="en-US" sz="2800" dirty="0" smtClean="0"/>
          </a:p>
          <a:p>
            <a:pPr lvl="0"/>
            <a:r>
              <a:rPr lang="en-US" sz="2800" dirty="0" smtClean="0"/>
              <a:t>“Manholes’ mix without addition of Powder coating”</a:t>
            </a:r>
          </a:p>
          <a:p>
            <a:pPr lvl="0"/>
            <a:r>
              <a:rPr lang="en-US" sz="2800" dirty="0" smtClean="0"/>
              <a:t>Avg. Compressive strength after 3 days = </a:t>
            </a:r>
            <a:r>
              <a:rPr lang="en-US" sz="2800" b="1" dirty="0" smtClean="0"/>
              <a:t>287.5 Kg/cm</a:t>
            </a:r>
            <a:r>
              <a:rPr lang="en-US" sz="2800" b="1" baseline="30000" dirty="0" smtClean="0"/>
              <a:t>2</a:t>
            </a:r>
          </a:p>
          <a:p>
            <a:pPr lvl="0" fontAlgn="base">
              <a:spcBef>
                <a:spcPct val="0"/>
              </a:spcBef>
              <a:spcAft>
                <a:spcPct val="0"/>
              </a:spcAft>
            </a:pPr>
            <a:endParaRPr lang="en-US" sz="2800" dirty="0" smtClean="0">
              <a:latin typeface="Calibri" pitchFamily="34" charset="0"/>
              <a:ea typeface="Times New Roman" pitchFamily="18" charset="0"/>
              <a:cs typeface="Cambria" pitchFamily="18" charset="0"/>
            </a:endParaRPr>
          </a:p>
          <a:p>
            <a:pPr lvl="0" fontAlgn="base">
              <a:spcBef>
                <a:spcPct val="0"/>
              </a:spcBef>
              <a:spcAft>
                <a:spcPct val="0"/>
              </a:spcAft>
            </a:pPr>
            <a:r>
              <a:rPr lang="en-US" sz="2800" dirty="0" smtClean="0">
                <a:latin typeface="Calibri" pitchFamily="34" charset="0"/>
                <a:ea typeface="Times New Roman" pitchFamily="18" charset="0"/>
                <a:cs typeface="Cambria" pitchFamily="18" charset="0"/>
              </a:rPr>
              <a:t>“Manholes’ mix with addition of Powder Coating”</a:t>
            </a:r>
          </a:p>
          <a:p>
            <a:pPr lvl="0" fontAlgn="base">
              <a:spcBef>
                <a:spcPct val="0"/>
              </a:spcBef>
              <a:spcAft>
                <a:spcPct val="0"/>
              </a:spcAft>
            </a:pPr>
            <a:r>
              <a:rPr lang="en-US" sz="2800" dirty="0" smtClean="0"/>
              <a:t>Avg. Compressive Strength after 3 days = </a:t>
            </a:r>
            <a:r>
              <a:rPr lang="en-US" sz="2800" b="1" dirty="0" smtClean="0"/>
              <a:t>324.5 Kg/cm</a:t>
            </a:r>
            <a:r>
              <a:rPr lang="en-US" sz="2800" b="1" baseline="30000" dirty="0" smtClean="0"/>
              <a:t>2</a:t>
            </a:r>
            <a:endParaRPr lang="en-US" sz="2800" b="1" dirty="0" smtClean="0">
              <a:latin typeface="Arial" pitchFamily="34" charset="0"/>
              <a:cs typeface="Arial" pitchFamily="34" charset="0"/>
            </a:endParaRPr>
          </a:p>
          <a:p>
            <a:pPr lvl="0"/>
            <a:endParaRPr lang="en-US" sz="2800" b="1" baseline="30000" dirty="0" smtClean="0"/>
          </a:p>
        </p:txBody>
      </p:sp>
      <p:pic>
        <p:nvPicPr>
          <p:cNvPr id="4" name="Picture 3" descr="12440644_1886250468268209_5568053122204756944_o.jpg"/>
          <p:cNvPicPr/>
          <p:nvPr/>
        </p:nvPicPr>
        <p:blipFill>
          <a:blip r:embed="rId2" cstate="print"/>
          <a:stretch>
            <a:fillRect/>
          </a:stretch>
        </p:blipFill>
        <p:spPr>
          <a:xfrm>
            <a:off x="2286000" y="3352800"/>
            <a:ext cx="4543609"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a:bodyPr>
          <a:lstStyle/>
          <a:p>
            <a:r>
              <a:rPr lang="en-US" sz="4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Data Collection and Analysis</a:t>
            </a:r>
            <a:endParaRPr lang="en-US" sz="4400" dirty="0"/>
          </a:p>
        </p:txBody>
      </p:sp>
      <p:sp>
        <p:nvSpPr>
          <p:cNvPr id="3" name="Content Placeholder 2"/>
          <p:cNvSpPr>
            <a:spLocks noGrp="1"/>
          </p:cNvSpPr>
          <p:nvPr>
            <p:ph idx="1"/>
          </p:nvPr>
        </p:nvSpPr>
        <p:spPr>
          <a:xfrm>
            <a:off x="304800" y="1371600"/>
            <a:ext cx="8686800" cy="4708525"/>
          </a:xfrm>
        </p:spPr>
        <p:txBody>
          <a:bodyPr>
            <a:normAutofit/>
          </a:bodyPr>
          <a:lstStyle/>
          <a:p>
            <a:pPr>
              <a:buFont typeface="Wingdings" pitchFamily="2" charset="2"/>
              <a:buChar char="ü"/>
            </a:pPr>
            <a:r>
              <a:rPr lang="en-US" b="1" dirty="0" smtClean="0">
                <a:solidFill>
                  <a:schemeClr val="tx1"/>
                </a:solidFill>
              </a:rPr>
              <a:t>For slump test measurement:</a:t>
            </a:r>
          </a:p>
          <a:p>
            <a:pPr>
              <a:buNone/>
            </a:pPr>
            <a:endParaRPr lang="en-US" dirty="0"/>
          </a:p>
        </p:txBody>
      </p:sp>
      <p:graphicFrame>
        <p:nvGraphicFramePr>
          <p:cNvPr id="4" name="Table 3"/>
          <p:cNvGraphicFramePr>
            <a:graphicFrameLocks noGrp="1"/>
          </p:cNvGraphicFramePr>
          <p:nvPr/>
        </p:nvGraphicFramePr>
        <p:xfrm>
          <a:off x="1143000" y="2133600"/>
          <a:ext cx="6858000" cy="3718560"/>
        </p:xfrm>
        <a:graphic>
          <a:graphicData uri="http://schemas.openxmlformats.org/drawingml/2006/table">
            <a:tbl>
              <a:tblPr firstRow="1" bandRow="1">
                <a:tableStyleId>{17292A2E-F333-43FB-9621-5CBBE7FDCDCB}</a:tableStyleId>
              </a:tblPr>
              <a:tblGrid>
                <a:gridCol w="3429000"/>
                <a:gridCol w="3429000"/>
              </a:tblGrid>
              <a:tr h="619760">
                <a:tc>
                  <a:txBody>
                    <a:bodyPr/>
                    <a:lstStyle/>
                    <a:p>
                      <a:pPr algn="ctr"/>
                      <a:r>
                        <a:rPr lang="en-US" sz="2800" dirty="0" smtClean="0">
                          <a:solidFill>
                            <a:schemeClr val="tx1"/>
                          </a:solidFill>
                        </a:rPr>
                        <a:t>Mix.</a:t>
                      </a:r>
                      <a:r>
                        <a:rPr lang="en-US" sz="2800" baseline="0" dirty="0" smtClean="0">
                          <a:solidFill>
                            <a:schemeClr val="tx1"/>
                          </a:solidFill>
                        </a:rPr>
                        <a:t> No</a:t>
                      </a:r>
                      <a:endParaRPr lang="en-US" sz="2800" dirty="0">
                        <a:solidFill>
                          <a:schemeClr val="tx1"/>
                        </a:solidFill>
                      </a:endParaRPr>
                    </a:p>
                  </a:txBody>
                  <a:tcPr/>
                </a:tc>
                <a:tc>
                  <a:txBody>
                    <a:bodyPr/>
                    <a:lstStyle/>
                    <a:p>
                      <a:pPr algn="ctr"/>
                      <a:r>
                        <a:rPr lang="en-US" sz="2800" dirty="0" smtClean="0">
                          <a:solidFill>
                            <a:schemeClr val="tx1"/>
                          </a:solidFill>
                        </a:rPr>
                        <a:t>Slump (mm)</a:t>
                      </a:r>
                      <a:endParaRPr lang="en-US" sz="2800" dirty="0">
                        <a:solidFill>
                          <a:schemeClr val="tx1"/>
                        </a:solidFill>
                      </a:endParaRPr>
                    </a:p>
                  </a:txBody>
                  <a:tcPr/>
                </a:tc>
              </a:tr>
              <a:tr h="619760">
                <a:tc>
                  <a:txBody>
                    <a:bodyPr/>
                    <a:lstStyle/>
                    <a:p>
                      <a:pPr algn="ctr"/>
                      <a:r>
                        <a:rPr lang="en-US" sz="2800" b="1" dirty="0" smtClean="0"/>
                        <a:t>1</a:t>
                      </a:r>
                      <a:endParaRPr lang="en-US" sz="2800" b="1" dirty="0"/>
                    </a:p>
                  </a:txBody>
                  <a:tcPr/>
                </a:tc>
                <a:tc>
                  <a:txBody>
                    <a:bodyPr/>
                    <a:lstStyle/>
                    <a:p>
                      <a:pPr algn="ctr"/>
                      <a:r>
                        <a:rPr lang="en-US" sz="2800" b="1" dirty="0" smtClean="0"/>
                        <a:t>30</a:t>
                      </a:r>
                      <a:endParaRPr lang="en-US" sz="2800" b="1" dirty="0"/>
                    </a:p>
                  </a:txBody>
                  <a:tcPr/>
                </a:tc>
              </a:tr>
              <a:tr h="619760">
                <a:tc>
                  <a:txBody>
                    <a:bodyPr/>
                    <a:lstStyle/>
                    <a:p>
                      <a:pPr algn="ctr"/>
                      <a:r>
                        <a:rPr lang="en-US" sz="2800" b="1" dirty="0" smtClean="0"/>
                        <a:t>2</a:t>
                      </a:r>
                      <a:endParaRPr lang="en-US" sz="2800" b="1" dirty="0"/>
                    </a:p>
                  </a:txBody>
                  <a:tcPr/>
                </a:tc>
                <a:tc>
                  <a:txBody>
                    <a:bodyPr/>
                    <a:lstStyle/>
                    <a:p>
                      <a:pPr algn="ctr"/>
                      <a:r>
                        <a:rPr lang="en-US" sz="2800" b="1" dirty="0" smtClean="0"/>
                        <a:t>40</a:t>
                      </a:r>
                      <a:endParaRPr lang="en-US" sz="2800" b="1" dirty="0"/>
                    </a:p>
                  </a:txBody>
                  <a:tcPr/>
                </a:tc>
              </a:tr>
              <a:tr h="619760">
                <a:tc>
                  <a:txBody>
                    <a:bodyPr/>
                    <a:lstStyle/>
                    <a:p>
                      <a:pPr algn="ctr"/>
                      <a:r>
                        <a:rPr lang="en-US" sz="2800" b="1" dirty="0" smtClean="0"/>
                        <a:t>3</a:t>
                      </a:r>
                      <a:endParaRPr lang="en-US" sz="2800" b="1" dirty="0"/>
                    </a:p>
                  </a:txBody>
                  <a:tcPr/>
                </a:tc>
                <a:tc>
                  <a:txBody>
                    <a:bodyPr/>
                    <a:lstStyle/>
                    <a:p>
                      <a:pPr algn="ctr"/>
                      <a:r>
                        <a:rPr lang="en-US" sz="2800" b="1" dirty="0" smtClean="0"/>
                        <a:t>60</a:t>
                      </a:r>
                      <a:endParaRPr lang="en-US" sz="2800" b="1" dirty="0"/>
                    </a:p>
                  </a:txBody>
                  <a:tcPr/>
                </a:tc>
              </a:tr>
              <a:tr h="619760">
                <a:tc>
                  <a:txBody>
                    <a:bodyPr/>
                    <a:lstStyle/>
                    <a:p>
                      <a:pPr algn="ctr"/>
                      <a:r>
                        <a:rPr lang="en-US" sz="2800" b="1" dirty="0" smtClean="0"/>
                        <a:t>4</a:t>
                      </a:r>
                      <a:endParaRPr lang="en-US" sz="2800" b="1" dirty="0"/>
                    </a:p>
                  </a:txBody>
                  <a:tcPr/>
                </a:tc>
                <a:tc>
                  <a:txBody>
                    <a:bodyPr/>
                    <a:lstStyle/>
                    <a:p>
                      <a:pPr algn="ctr"/>
                      <a:r>
                        <a:rPr lang="en-US" sz="2800" b="1" dirty="0" smtClean="0"/>
                        <a:t>40</a:t>
                      </a:r>
                      <a:endParaRPr lang="en-US" sz="2800" b="1" dirty="0"/>
                    </a:p>
                  </a:txBody>
                  <a:tcPr/>
                </a:tc>
              </a:tr>
              <a:tr h="619760">
                <a:tc>
                  <a:txBody>
                    <a:bodyPr/>
                    <a:lstStyle/>
                    <a:p>
                      <a:pPr algn="ctr"/>
                      <a:r>
                        <a:rPr lang="en-US" sz="2800" b="1" dirty="0" smtClean="0"/>
                        <a:t>5</a:t>
                      </a:r>
                      <a:endParaRPr lang="en-US" sz="2800" b="1" dirty="0"/>
                    </a:p>
                  </a:txBody>
                  <a:tcPr/>
                </a:tc>
                <a:tc>
                  <a:txBody>
                    <a:bodyPr/>
                    <a:lstStyle/>
                    <a:p>
                      <a:pPr algn="ctr"/>
                      <a:r>
                        <a:rPr lang="en-US" sz="2800" b="1" dirty="0" smtClean="0"/>
                        <a:t>15</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0" y="381000"/>
            <a:ext cx="8686800" cy="49371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Simple chart of values: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4" name="Chart 3"/>
          <p:cNvGraphicFramePr/>
          <p:nvPr/>
        </p:nvGraphicFramePr>
        <p:xfrm>
          <a:off x="533400" y="990600"/>
          <a:ext cx="82296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n-US" sz="4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Table of contents:</a:t>
            </a:r>
            <a:endParaRPr lang="en-US" sz="4400" b="1" i="1" dirty="0">
              <a:solidFill>
                <a:schemeClr val="accent1">
                  <a:lumMod val="50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lstStyle/>
          <a:p>
            <a:r>
              <a:rPr lang="en-US" dirty="0" smtClean="0">
                <a:solidFill>
                  <a:schemeClr val="tx1"/>
                </a:solidFill>
              </a:rPr>
              <a:t>Experimental Part.</a:t>
            </a:r>
          </a:p>
          <a:p>
            <a:endParaRPr lang="en-US" dirty="0" smtClean="0">
              <a:solidFill>
                <a:schemeClr val="tx1"/>
              </a:solidFill>
            </a:endParaRPr>
          </a:p>
          <a:p>
            <a:r>
              <a:rPr lang="en-US" dirty="0" smtClean="0">
                <a:solidFill>
                  <a:schemeClr val="tx1"/>
                </a:solidFill>
              </a:rPr>
              <a:t>Data Collection and Analysis.</a:t>
            </a:r>
          </a:p>
          <a:p>
            <a:endParaRPr lang="en-US" dirty="0" smtClean="0">
              <a:solidFill>
                <a:schemeClr val="tx1"/>
              </a:solidFill>
            </a:endParaRPr>
          </a:p>
          <a:p>
            <a:r>
              <a:rPr lang="en-US" dirty="0" smtClean="0">
                <a:solidFill>
                  <a:schemeClr val="tx1"/>
                </a:solidFill>
              </a:rPr>
              <a:t>Conclusions and Recommendations.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81000"/>
            <a:ext cx="8610600" cy="493712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r>
              <a:rPr kumimoji="0" lang="en-US" sz="2800" b="1" i="0" u="none" strike="noStrike" kern="1200" cap="none" spc="0" normalizeH="0" baseline="0" noProof="0" dirty="0" smtClean="0">
                <a:ln>
                  <a:noFill/>
                </a:ln>
                <a:effectLst/>
                <a:uLnTx/>
                <a:uFillTx/>
                <a:latin typeface="+mn-lt"/>
                <a:ea typeface="+mn-ea"/>
                <a:cs typeface="+mn-cs"/>
              </a:rPr>
              <a:t>For Compressive Strength measurement.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400" b="0" i="0" strike="noStrike" kern="1200" cap="none" spc="0" normalizeH="0" baseline="0" noProof="0" dirty="0" smtClean="0">
                <a:ln>
                  <a:noFill/>
                </a:ln>
                <a:effectLst/>
                <a:uLnTx/>
                <a:uFillTx/>
                <a:latin typeface="+mn-lt"/>
                <a:ea typeface="+mn-ea"/>
                <a:cs typeface="+mn-cs"/>
              </a:rPr>
              <a:t>     Obtaining the strength after 7 days in </a:t>
            </a:r>
            <a:r>
              <a:rPr kumimoji="0" lang="en-US" sz="2400" b="0" i="0" strike="noStrike" kern="1200" cap="none" spc="0" normalizeH="0" baseline="0" noProof="0" dirty="0" err="1" smtClean="0">
                <a:ln>
                  <a:noFill/>
                </a:ln>
                <a:effectLst/>
                <a:uLnTx/>
                <a:uFillTx/>
                <a:latin typeface="+mn-lt"/>
                <a:ea typeface="+mn-ea"/>
                <a:cs typeface="+mn-cs"/>
              </a:rPr>
              <a:t>MPa</a:t>
            </a:r>
            <a:r>
              <a:rPr kumimoji="0" lang="en-US" sz="2400" b="0" i="0" strike="noStrike" kern="1200" cap="none" spc="0" normalizeH="0" baseline="0" noProof="0" dirty="0" smtClean="0">
                <a:ln>
                  <a:noFill/>
                </a:ln>
                <a:effectLst/>
                <a:uLnTx/>
                <a:uFillTx/>
                <a:latin typeface="+mn-lt"/>
                <a:ea typeface="+mn-ea"/>
                <a:cs typeface="+mn-cs"/>
              </a:rPr>
              <a:t> (average values):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400" b="0" i="0" u="sng"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4" name="Chart 3"/>
          <p:cNvGraphicFramePr/>
          <p:nvPr/>
        </p:nvGraphicFramePr>
        <p:xfrm>
          <a:off x="457200" y="1371600"/>
          <a:ext cx="79248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lstStyle/>
          <a:p>
            <a:pPr>
              <a:buNone/>
            </a:pPr>
            <a:endParaRPr lang="en-US" sz="2400" u="sng" dirty="0" smtClean="0"/>
          </a:p>
          <a:p>
            <a:pPr>
              <a:buNone/>
            </a:pPr>
            <a:endParaRPr lang="en-US" sz="2400" dirty="0" smtClean="0"/>
          </a:p>
          <a:p>
            <a:pPr>
              <a:buNone/>
            </a:pPr>
            <a:endParaRPr lang="en-US" dirty="0"/>
          </a:p>
        </p:txBody>
      </p:sp>
      <p:graphicFrame>
        <p:nvGraphicFramePr>
          <p:cNvPr id="5" name="Chart 4"/>
          <p:cNvGraphicFramePr/>
          <p:nvPr/>
        </p:nvGraphicFramePr>
        <p:xfrm>
          <a:off x="533400" y="1371600"/>
          <a:ext cx="8305800" cy="502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rot="16200000" flipH="1">
            <a:off x="1866900" y="2781300"/>
            <a:ext cx="6096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5400000">
            <a:off x="2400300" y="2781300"/>
            <a:ext cx="6096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ounded Rectangle 9"/>
          <p:cNvSpPr/>
          <p:nvPr/>
        </p:nvSpPr>
        <p:spPr>
          <a:xfrm>
            <a:off x="1981200" y="3200400"/>
            <a:ext cx="762000" cy="457200"/>
          </a:xfrm>
          <a:prstGeom prst="roundRect">
            <a:avLst>
              <a:gd name="adj" fmla="val 1297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21.8</a:t>
            </a:r>
            <a:endParaRPr lang="en-US" b="1" dirty="0"/>
          </a:p>
        </p:txBody>
      </p:sp>
      <p:cxnSp>
        <p:nvCxnSpPr>
          <p:cNvPr id="12" name="Straight Arrow Connector 11"/>
          <p:cNvCxnSpPr/>
          <p:nvPr/>
        </p:nvCxnSpPr>
        <p:spPr>
          <a:xfrm rot="5400000">
            <a:off x="3276600" y="3124200"/>
            <a:ext cx="60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3200400" y="3429000"/>
            <a:ext cx="762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20.4</a:t>
            </a:r>
            <a:endParaRPr lang="en-US" sz="1600" b="1" dirty="0"/>
          </a:p>
        </p:txBody>
      </p:sp>
      <p:cxnSp>
        <p:nvCxnSpPr>
          <p:cNvPr id="15" name="Straight Arrow Connector 14"/>
          <p:cNvCxnSpPr/>
          <p:nvPr/>
        </p:nvCxnSpPr>
        <p:spPr>
          <a:xfrm rot="5400000" flipH="1" flipV="1">
            <a:off x="4229100" y="2857500"/>
            <a:ext cx="685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ounded Rectangle 15"/>
          <p:cNvSpPr/>
          <p:nvPr/>
        </p:nvSpPr>
        <p:spPr>
          <a:xfrm>
            <a:off x="4572000" y="2209800"/>
            <a:ext cx="609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16</a:t>
            </a:r>
            <a:endParaRPr lang="en-US" b="1" dirty="0"/>
          </a:p>
        </p:txBody>
      </p:sp>
      <p:cxnSp>
        <p:nvCxnSpPr>
          <p:cNvPr id="20" name="Straight Arrow Connector 19"/>
          <p:cNvCxnSpPr/>
          <p:nvPr/>
        </p:nvCxnSpPr>
        <p:spPr>
          <a:xfrm rot="5400000" flipH="1" flipV="1">
            <a:off x="5105400" y="38862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ounded Rectangle 20"/>
          <p:cNvSpPr/>
          <p:nvPr/>
        </p:nvSpPr>
        <p:spPr>
          <a:xfrm>
            <a:off x="5105400" y="3276600"/>
            <a:ext cx="762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10.8</a:t>
            </a:r>
            <a:endParaRPr lang="en-US" sz="1600" b="1" dirty="0"/>
          </a:p>
        </p:txBody>
      </p:sp>
      <p:sp>
        <p:nvSpPr>
          <p:cNvPr id="37" name="Rectangle 36"/>
          <p:cNvSpPr/>
          <p:nvPr/>
        </p:nvSpPr>
        <p:spPr>
          <a:xfrm>
            <a:off x="0" y="0"/>
            <a:ext cx="9144000" cy="954107"/>
          </a:xfrm>
          <a:prstGeom prst="rect">
            <a:avLst/>
          </a:prstGeom>
        </p:spPr>
        <p:txBody>
          <a:bodyPr wrap="square">
            <a:spAutoFit/>
          </a:bodyPr>
          <a:lstStyle/>
          <a:p>
            <a:pPr marL="342900" lvl="0" indent="-342900">
              <a:spcBef>
                <a:spcPct val="20000"/>
              </a:spcBef>
              <a:buClr>
                <a:schemeClr val="accent1"/>
              </a:buClr>
              <a:buSzPct val="70000"/>
              <a:defRPr/>
            </a:pPr>
            <a:r>
              <a:rPr lang="en-US" sz="2800" dirty="0" smtClean="0"/>
              <a:t>Obtaining the strength after 28 days in </a:t>
            </a:r>
            <a:r>
              <a:rPr lang="en-US" sz="2800" dirty="0" err="1" smtClean="0"/>
              <a:t>MPa</a:t>
            </a:r>
            <a:r>
              <a:rPr lang="en-US" sz="2800" dirty="0" smtClean="0"/>
              <a:t> (average values):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937125"/>
          </a:xfrm>
        </p:spPr>
        <p:txBody>
          <a:bodyPr/>
          <a:lstStyle/>
          <a:p>
            <a:pPr lvl="0">
              <a:buFont typeface="Wingdings" pitchFamily="2" charset="2"/>
              <a:buChar char="ü"/>
            </a:pPr>
            <a:r>
              <a:rPr lang="en-US" sz="2800" b="1" dirty="0" smtClean="0">
                <a:solidFill>
                  <a:schemeClr val="tx1"/>
                </a:solidFill>
              </a:rPr>
              <a:t>For liquid limit and plastic limit measurements.</a:t>
            </a:r>
            <a:endParaRPr lang="en-US" sz="2800" dirty="0" smtClean="0">
              <a:solidFill>
                <a:schemeClr val="tx1"/>
              </a:solidFill>
            </a:endParaRPr>
          </a:p>
          <a:p>
            <a:pPr>
              <a:buNone/>
            </a:pPr>
            <a:endParaRPr lang="en-US" dirty="0" smtClean="0"/>
          </a:p>
        </p:txBody>
      </p:sp>
      <p:graphicFrame>
        <p:nvGraphicFramePr>
          <p:cNvPr id="4" name="Chart 3"/>
          <p:cNvGraphicFramePr/>
          <p:nvPr/>
        </p:nvGraphicFramePr>
        <p:xfrm>
          <a:off x="533400" y="1295400"/>
          <a:ext cx="8001000" cy="51816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1981200" y="2057400"/>
            <a:ext cx="533400" cy="230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ounded Rectangle 6"/>
          <p:cNvSpPr/>
          <p:nvPr/>
        </p:nvSpPr>
        <p:spPr>
          <a:xfrm>
            <a:off x="2514600" y="2133600"/>
            <a:ext cx="762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32.5</a:t>
            </a:r>
            <a:endParaRPr lang="en-US" sz="1600" b="1" dirty="0"/>
          </a:p>
        </p:txBody>
      </p:sp>
      <p:cxnSp>
        <p:nvCxnSpPr>
          <p:cNvPr id="9" name="Straight Arrow Connector 8"/>
          <p:cNvCxnSpPr/>
          <p:nvPr/>
        </p:nvCxnSpPr>
        <p:spPr>
          <a:xfrm rot="5400000">
            <a:off x="2095500" y="4229100"/>
            <a:ext cx="609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ounded Rectangle 9"/>
          <p:cNvSpPr/>
          <p:nvPr/>
        </p:nvSpPr>
        <p:spPr>
          <a:xfrm>
            <a:off x="1752600" y="4724400"/>
            <a:ext cx="6858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14.7</a:t>
            </a:r>
            <a:endParaRPr lang="en-US" sz="1600" b="1" dirty="0"/>
          </a:p>
        </p:txBody>
      </p:sp>
      <p:cxnSp>
        <p:nvCxnSpPr>
          <p:cNvPr id="12" name="Straight Arrow Connector 11"/>
          <p:cNvCxnSpPr/>
          <p:nvPr/>
        </p:nvCxnSpPr>
        <p:spPr>
          <a:xfrm rot="5400000">
            <a:off x="3009900" y="4381500"/>
            <a:ext cx="6096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2895600" y="4724400"/>
            <a:ext cx="609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t>15.6</a:t>
            </a:r>
            <a:endParaRPr lang="en-US" sz="1200" b="1" dirty="0"/>
          </a:p>
        </p:txBody>
      </p:sp>
      <p:cxnSp>
        <p:nvCxnSpPr>
          <p:cNvPr id="16" name="Straight Arrow Connector 15"/>
          <p:cNvCxnSpPr/>
          <p:nvPr/>
        </p:nvCxnSpPr>
        <p:spPr>
          <a:xfrm rot="5400000">
            <a:off x="3656806" y="4572000"/>
            <a:ext cx="686594" cy="769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ounded Rectangle 16"/>
          <p:cNvSpPr/>
          <p:nvPr/>
        </p:nvSpPr>
        <p:spPr>
          <a:xfrm>
            <a:off x="3657600" y="4953000"/>
            <a:ext cx="609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14</a:t>
            </a:r>
            <a:endParaRPr lang="en-US" sz="1600" b="1" dirty="0"/>
          </a:p>
        </p:txBody>
      </p:sp>
      <p:cxnSp>
        <p:nvCxnSpPr>
          <p:cNvPr id="19" name="Straight Arrow Connector 18"/>
          <p:cNvCxnSpPr/>
          <p:nvPr/>
        </p:nvCxnSpPr>
        <p:spPr>
          <a:xfrm rot="16200000" flipH="1">
            <a:off x="4762500" y="48387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Rounded Rectangle 19"/>
          <p:cNvSpPr/>
          <p:nvPr/>
        </p:nvSpPr>
        <p:spPr>
          <a:xfrm>
            <a:off x="5181600" y="5181600"/>
            <a:ext cx="6858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9.1</a:t>
            </a:r>
            <a:endParaRPr lang="en-US" sz="1600" b="1" dirty="0"/>
          </a:p>
        </p:txBody>
      </p:sp>
      <p:cxnSp>
        <p:nvCxnSpPr>
          <p:cNvPr id="22" name="Straight Arrow Connector 21"/>
          <p:cNvCxnSpPr/>
          <p:nvPr/>
        </p:nvCxnSpPr>
        <p:spPr>
          <a:xfrm>
            <a:off x="5562600" y="3200400"/>
            <a:ext cx="60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ounded Rectangle 22"/>
          <p:cNvSpPr/>
          <p:nvPr/>
        </p:nvSpPr>
        <p:spPr>
          <a:xfrm>
            <a:off x="6172200" y="2895600"/>
            <a:ext cx="762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23</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05800" cy="4678204"/>
          </a:xfrm>
          <a:prstGeom prst="rect">
            <a:avLst/>
          </a:prstGeom>
        </p:spPr>
        <p:txBody>
          <a:bodyPr wrap="square">
            <a:spAutoFit/>
          </a:bodyPr>
          <a:lstStyle/>
          <a:p>
            <a:pPr>
              <a:buClr>
                <a:schemeClr val="accent1"/>
              </a:buClr>
              <a:buFont typeface="Wingdings" pitchFamily="2" charset="2"/>
              <a:buChar char="ü"/>
            </a:pPr>
            <a:r>
              <a:rPr lang="en-US" sz="2800" dirty="0" smtClean="0"/>
              <a:t> When the value of plasticity index decrease, the properties of clayey soil will improve.</a:t>
            </a:r>
          </a:p>
          <a:p>
            <a:pPr>
              <a:buNone/>
            </a:pPr>
            <a:endParaRPr lang="en-US" sz="2800" dirty="0" smtClean="0"/>
          </a:p>
          <a:p>
            <a:pPr>
              <a:buClr>
                <a:srgbClr val="FFC000"/>
              </a:buClr>
              <a:buFont typeface="Wingdings" pitchFamily="2" charset="2"/>
              <a:buChar char="ü"/>
            </a:pPr>
            <a:r>
              <a:rPr lang="en-US" sz="2800" dirty="0" smtClean="0"/>
              <a:t> The graph shows that PI decreases while adding powder , but when adding 25 % the value increases but it still less than if there was no powder.</a:t>
            </a:r>
          </a:p>
          <a:p>
            <a:pPr>
              <a:buFont typeface="Courier New" pitchFamily="49" charset="0"/>
              <a:buChar char="o"/>
            </a:pPr>
            <a:endParaRPr lang="en-US" sz="2800" dirty="0" smtClean="0"/>
          </a:p>
          <a:p>
            <a:pPr>
              <a:buClr>
                <a:srgbClr val="FFC000"/>
              </a:buClr>
              <a:buFont typeface="Wingdings" pitchFamily="2" charset="2"/>
              <a:buChar char="ü"/>
            </a:pPr>
            <a:r>
              <a:rPr lang="en-US" sz="2800" dirty="0" smtClean="0"/>
              <a:t> Which means powder has a positive effect on the clayey soil. </a:t>
            </a:r>
          </a:p>
          <a:p>
            <a:pPr>
              <a:buNone/>
            </a:pPr>
            <a:r>
              <a:rPr lang="en-US" sz="2800" dirty="0" smtClean="0"/>
              <a:t> </a:t>
            </a:r>
          </a:p>
          <a:p>
            <a:pPr>
              <a:buFont typeface="Courier New" pitchFamily="49" charset="0"/>
              <a:buChar char="o"/>
            </a:pPr>
            <a:endParaRPr lang="en-US"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lstStyle/>
          <a:p>
            <a:r>
              <a:rPr lang="en-US"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Conclusions and Recommendations</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pPr>
              <a:lnSpc>
                <a:spcPct val="110000"/>
              </a:lnSpc>
              <a:buNone/>
            </a:pPr>
            <a:r>
              <a:rPr lang="en-US" dirty="0" smtClean="0">
                <a:solidFill>
                  <a:schemeClr val="tx1"/>
                </a:solidFill>
              </a:rPr>
              <a:t>   </a:t>
            </a:r>
            <a:r>
              <a:rPr lang="en-US" sz="2800" dirty="0" smtClean="0">
                <a:solidFill>
                  <a:schemeClr val="tx1"/>
                </a:solidFill>
              </a:rPr>
              <a:t>After visiting factories and doing tests on concrete and clayey soil containing powder coating, the following conclusions can be made: </a:t>
            </a:r>
            <a:endParaRPr lang="en-US" sz="2800" dirty="0" smtClean="0">
              <a:solidFill>
                <a:schemeClr val="tx1"/>
              </a:solidFill>
            </a:endParaRPr>
          </a:p>
          <a:p>
            <a:pPr>
              <a:lnSpc>
                <a:spcPct val="110000"/>
              </a:lnSpc>
              <a:buNone/>
            </a:pPr>
            <a:endParaRPr lang="en-US" sz="2800" dirty="0" smtClean="0">
              <a:solidFill>
                <a:schemeClr val="tx1"/>
              </a:solidFill>
            </a:endParaRPr>
          </a:p>
          <a:p>
            <a:pPr>
              <a:lnSpc>
                <a:spcPct val="120000"/>
              </a:lnSpc>
              <a:buFont typeface="Wingdings" pitchFamily="2" charset="2"/>
              <a:buChar char="ü"/>
            </a:pPr>
            <a:r>
              <a:rPr lang="en-US" sz="2800" dirty="0" smtClean="0">
                <a:solidFill>
                  <a:schemeClr val="tx1"/>
                </a:solidFill>
              </a:rPr>
              <a:t>Aluminum Powder coating has a little effect on concrete </a:t>
            </a:r>
            <a:r>
              <a:rPr lang="en-US" sz="2800" dirty="0" smtClean="0">
                <a:solidFill>
                  <a:schemeClr val="tx1"/>
                </a:solidFill>
              </a:rPr>
              <a:t>mixes, </a:t>
            </a:r>
            <a:r>
              <a:rPr lang="en-US" sz="2800" dirty="0" smtClean="0">
                <a:solidFill>
                  <a:schemeClr val="tx1"/>
                </a:solidFill>
              </a:rPr>
              <a:t>so adding a percent of not more than 5% of powder as a replacement of fine aggregate will be optimum; since it increases workability of concrete and makes a little increase in compressive strength.</a:t>
            </a:r>
          </a:p>
          <a:p>
            <a:pPr>
              <a:lnSpc>
                <a:spcPct val="120000"/>
              </a:lnSpc>
              <a:buFont typeface="Wingdings" pitchFamily="2" charset="2"/>
              <a:buChar char="ü"/>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609600"/>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 typeface="Wingdings" pitchFamily="2" charset="2"/>
              <a:buChar char="ü"/>
            </a:pPr>
            <a:endParaRPr lang="en-US" sz="2800" dirty="0" smtClean="0"/>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FFC000"/>
                </a:solidFill>
                <a:effectLst/>
                <a:latin typeface="Calibri" pitchFamily="34" charset="0"/>
                <a:ea typeface="Times New Roman" pitchFamily="18" charset="0"/>
                <a:cs typeface="Cambria" pitchFamily="18" charset="0"/>
              </a:rPr>
              <a:t> </a:t>
            </a:r>
            <a:r>
              <a:rPr kumimoji="0" lang="en-US" sz="2800" b="0" i="0" u="none" strike="noStrike" cap="none" normalizeH="0" baseline="0" dirty="0" smtClean="0">
                <a:ln>
                  <a:noFill/>
                </a:ln>
                <a:effectLst/>
                <a:ea typeface="Times New Roman" pitchFamily="18" charset="0"/>
                <a:cs typeface="Cambria" pitchFamily="18" charset="0"/>
              </a:rPr>
              <a:t>Powder has a strong influence on clayey soils; since it decreases plasticity index of the soil </a:t>
            </a:r>
            <a:r>
              <a:rPr kumimoji="0" lang="en-US" sz="2800" b="0" i="0" u="none" strike="noStrike" cap="none" normalizeH="0" baseline="0" dirty="0" smtClean="0">
                <a:ln>
                  <a:noFill/>
                </a:ln>
                <a:effectLst/>
                <a:ea typeface="Times New Roman" pitchFamily="18" charset="0"/>
                <a:cs typeface="Cambria" pitchFamily="18" charset="0"/>
              </a:rPr>
              <a:t>and </a:t>
            </a:r>
            <a:r>
              <a:rPr kumimoji="0" lang="en-US" sz="2800" b="0" i="0" u="none" strike="noStrike" cap="none" normalizeH="0" baseline="0" dirty="0" smtClean="0">
                <a:ln>
                  <a:noFill/>
                </a:ln>
                <a:effectLst/>
                <a:ea typeface="Times New Roman" pitchFamily="18" charset="0"/>
                <a:cs typeface="Cambria" pitchFamily="18" charset="0"/>
              </a:rPr>
              <a:t>therefore increases the strength of soil, which indicates that the </a:t>
            </a:r>
            <a:r>
              <a:rPr kumimoji="0" lang="en-US" sz="2800" b="0" i="0" u="none" strike="noStrike" cap="none" normalizeH="0" baseline="0" dirty="0" smtClean="0">
                <a:ln>
                  <a:noFill/>
                </a:ln>
                <a:effectLst/>
                <a:ea typeface="Times New Roman" pitchFamily="18" charset="0"/>
                <a:cs typeface="Cambria" pitchFamily="18" charset="0"/>
              </a:rPr>
              <a:t>durability </a:t>
            </a:r>
            <a:r>
              <a:rPr kumimoji="0" lang="en-US" sz="2800" b="0" i="0" u="none" strike="noStrike" cap="none" normalizeH="0" baseline="0" dirty="0" smtClean="0">
                <a:ln>
                  <a:noFill/>
                </a:ln>
                <a:effectLst/>
                <a:ea typeface="Times New Roman" pitchFamily="18" charset="0"/>
                <a:cs typeface="Cambria" pitchFamily="18" charset="0"/>
              </a:rPr>
              <a:t>of the soil will increase.</a:t>
            </a:r>
          </a:p>
          <a:p>
            <a:pPr marL="457200" marR="0" lvl="1" indent="0" algn="l"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effectLst/>
              <a:cs typeface="Arial" pitchFamily="34" charset="0"/>
            </a:endParaRPr>
          </a:p>
          <a:p>
            <a:pPr marL="457200" marR="0" lvl="1" indent="0" algn="l" defTabSz="914400" rtl="0" eaLnBrk="0" fontAlgn="base" latinLnBrk="0" hangingPunct="0">
              <a:lnSpc>
                <a:spcPct val="100000"/>
              </a:lnSpc>
              <a:spcBef>
                <a:spcPct val="0"/>
              </a:spcBef>
              <a:spcAft>
                <a:spcPct val="0"/>
              </a:spcAft>
              <a:buClr>
                <a:srgbClr val="FFC000"/>
              </a:buClr>
              <a:buSzTx/>
              <a:buFont typeface="Wingdings" pitchFamily="2" charset="2"/>
              <a:buChar char="ü"/>
              <a:tabLst/>
            </a:pPr>
            <a:r>
              <a:rPr kumimoji="0" lang="en-US" sz="2800" b="0" i="0" u="none" strike="noStrike" cap="none" normalizeH="0" baseline="0" dirty="0" smtClean="0">
                <a:ln>
                  <a:noFill/>
                </a:ln>
                <a:effectLst/>
                <a:ea typeface="Times New Roman" pitchFamily="18" charset="0"/>
                <a:cs typeface="Cambria" pitchFamily="18" charset="0"/>
              </a:rPr>
              <a:t> Powder has a perfect effect on the strength of concrete pipes since its addition increases the compressive strength of the pipes.</a:t>
            </a:r>
            <a:endParaRPr kumimoji="0" lang="en-US" sz="28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28600" y="228600"/>
            <a:ext cx="89154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Cambria" pitchFamily="18" charset="0"/>
              </a:rPr>
              <a:t>it is recommended to carry out additional set of tests to study the effect of using the aluminum powder coating on the physical and mechanical properties of more kinds of construction materials manufactured in the local market, such as cement tile, concrete block,</a:t>
            </a:r>
            <a:r>
              <a:rPr kumimoji="0" lang="en-US" sz="2800" b="0" i="0" u="none" strike="noStrike" cap="none" normalizeH="0" dirty="0" smtClean="0">
                <a:ln>
                  <a:noFill/>
                </a:ln>
                <a:solidFill>
                  <a:schemeClr val="tx1"/>
                </a:solidFill>
                <a:effectLst/>
                <a:ea typeface="Times New Roman" pitchFamily="18" charset="0"/>
                <a:cs typeface="Cambria" pitchFamily="18" charset="0"/>
              </a:rPr>
              <a:t> curbstone,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ea typeface="Times New Roman" pitchFamily="18" charset="0"/>
                <a:cs typeface="Cambria" pitchFamily="18" charset="0"/>
              </a:rPr>
              <a:t>block for paving, etc.</a:t>
            </a:r>
            <a:endParaRPr lang="en-US" sz="2800" baseline="0" dirty="0" smtClean="0">
              <a:ea typeface="Times New Roman" pitchFamily="18" charset="0"/>
              <a:cs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Decorative Street Print.jpg"/>
          <p:cNvPicPr>
            <a:picLocks noChangeAspect="1"/>
          </p:cNvPicPr>
          <p:nvPr/>
        </p:nvPicPr>
        <p:blipFill>
          <a:blip r:embed="rId2"/>
          <a:stretch>
            <a:fillRect/>
          </a:stretch>
        </p:blipFill>
        <p:spPr>
          <a:xfrm>
            <a:off x="0" y="4648200"/>
            <a:ext cx="6166884" cy="2209800"/>
          </a:xfrm>
          <a:prstGeom prst="rect">
            <a:avLst/>
          </a:prstGeom>
          <a:ln>
            <a:noFill/>
          </a:ln>
          <a:effectLst>
            <a:outerShdw blurRad="292100" dist="139700" dir="2700000" algn="tl" rotWithShape="0">
              <a:srgbClr val="333333">
                <a:alpha val="65000"/>
              </a:srgbClr>
            </a:outerShdw>
          </a:effectLst>
        </p:spPr>
      </p:pic>
      <p:pic>
        <p:nvPicPr>
          <p:cNvPr id="7" name="Picture 4" descr="http://www.phastor.com.gh/_content/index/slider/81.png"/>
          <p:cNvPicPr>
            <a:picLocks noChangeAspect="1" noChangeArrowheads="1"/>
          </p:cNvPicPr>
          <p:nvPr/>
        </p:nvPicPr>
        <p:blipFill>
          <a:blip r:embed="rId3" cstate="print"/>
          <a:srcRect/>
          <a:stretch>
            <a:fillRect/>
          </a:stretch>
        </p:blipFill>
        <p:spPr bwMode="auto">
          <a:xfrm>
            <a:off x="3352800" y="2438400"/>
            <a:ext cx="5791200" cy="24843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543800" cy="5509200"/>
          </a:xfrm>
          <a:prstGeom prst="rect">
            <a:avLst/>
          </a:prstGeom>
        </p:spPr>
        <p:txBody>
          <a:bodyPr wrap="square">
            <a:spAutoFit/>
          </a:bodyPr>
          <a:lstStyle/>
          <a:p>
            <a:pPr algn="ctr"/>
            <a:endParaRPr lang="en-US" sz="4400" dirty="0" smtClean="0"/>
          </a:p>
          <a:p>
            <a:pPr algn="ctr"/>
            <a:endParaRPr lang="en-US" sz="4400" dirty="0" smtClean="0"/>
          </a:p>
          <a:p>
            <a:pPr algn="ctr"/>
            <a:r>
              <a:rPr lang="en-US" sz="4400" dirty="0" smtClean="0"/>
              <a:t> </a:t>
            </a:r>
            <a:r>
              <a:rPr lang="en-US" sz="8000" dirty="0" smtClean="0">
                <a:effectLst>
                  <a:outerShdw blurRad="38100" dist="38100" dir="2700000" algn="tl">
                    <a:srgbClr val="000000">
                      <a:alpha val="43137"/>
                    </a:srgbClr>
                  </a:outerShdw>
                </a:effectLst>
              </a:rPr>
              <a:t>Questions ?</a:t>
            </a:r>
          </a:p>
          <a:p>
            <a:pPr algn="ctr"/>
            <a:endParaRPr lang="en-US" sz="4400" dirty="0" smtClean="0"/>
          </a:p>
          <a:p>
            <a:pPr algn="ctr"/>
            <a:endParaRPr lang="en-US" sz="4400" dirty="0" smtClean="0"/>
          </a:p>
          <a:p>
            <a:pPr algn="ctr"/>
            <a:r>
              <a:rPr lang="en-US" sz="3200" dirty="0" smtClean="0">
                <a:effectLst>
                  <a:outerShdw blurRad="38100" dist="38100" dir="2700000" algn="tl">
                    <a:srgbClr val="000000">
                      <a:alpha val="43137"/>
                    </a:srgbClr>
                  </a:outerShdw>
                </a:effectLst>
              </a:rPr>
              <a:t>Presented by:</a:t>
            </a:r>
          </a:p>
          <a:p>
            <a:pPr algn="ctr"/>
            <a:r>
              <a:rPr lang="en-US" sz="3200" dirty="0" err="1" smtClean="0">
                <a:effectLst>
                  <a:outerShdw blurRad="38100" dist="38100" dir="2700000" algn="tl">
                    <a:srgbClr val="000000">
                      <a:alpha val="43137"/>
                    </a:srgbClr>
                  </a:outerShdw>
                </a:effectLst>
              </a:rPr>
              <a:t>Dyala</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Sharaf</a:t>
            </a:r>
            <a:endParaRPr lang="en-US" sz="3200" dirty="0" smtClean="0">
              <a:effectLst>
                <a:outerShdw blurRad="38100" dist="38100" dir="2700000" algn="tl">
                  <a:srgbClr val="000000">
                    <a:alpha val="43137"/>
                  </a:srgbClr>
                </a:outerShdw>
              </a:effectLst>
            </a:endParaRPr>
          </a:p>
          <a:p>
            <a:pPr algn="ctr"/>
            <a:r>
              <a:rPr lang="en-US" sz="3200" dirty="0" smtClean="0">
                <a:effectLst>
                  <a:outerShdw blurRad="38100" dist="38100" dir="2700000" algn="tl">
                    <a:srgbClr val="000000">
                      <a:alpha val="43137"/>
                    </a:srgbClr>
                  </a:outerShdw>
                </a:effectLst>
              </a:rPr>
              <a:t>Farah </a:t>
            </a:r>
            <a:r>
              <a:rPr lang="en-US" sz="3200" dirty="0" err="1" smtClean="0">
                <a:effectLst>
                  <a:outerShdw blurRad="38100" dist="38100" dir="2700000" algn="tl">
                    <a:srgbClr val="000000">
                      <a:alpha val="43137"/>
                    </a:srgbClr>
                  </a:outerShdw>
                </a:effectLst>
              </a:rPr>
              <a:t>Johar</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a:bodyPr>
          <a:lstStyle/>
          <a:p>
            <a:r>
              <a:rPr lang="en-US" sz="4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Experimental Part</a:t>
            </a:r>
            <a:endParaRPr lang="en-US" sz="4400" dirty="0"/>
          </a:p>
        </p:txBody>
      </p:sp>
      <p:sp>
        <p:nvSpPr>
          <p:cNvPr id="3" name="Content Placeholder 2"/>
          <p:cNvSpPr>
            <a:spLocks noGrp="1"/>
          </p:cNvSpPr>
          <p:nvPr>
            <p:ph idx="1"/>
          </p:nvPr>
        </p:nvSpPr>
        <p:spPr>
          <a:xfrm>
            <a:off x="228600" y="1554162"/>
            <a:ext cx="8763000" cy="4999038"/>
          </a:xfrm>
        </p:spPr>
        <p:txBody>
          <a:bodyPr>
            <a:normAutofit/>
          </a:bodyPr>
          <a:lstStyle/>
          <a:p>
            <a:pPr lvl="0">
              <a:buSzPct val="90000"/>
              <a:buFont typeface="Wingdings" pitchFamily="2" charset="2"/>
              <a:buChar char="ü"/>
            </a:pPr>
            <a:r>
              <a:rPr lang="en-US" sz="2800" b="1" dirty="0" smtClean="0">
                <a:solidFill>
                  <a:schemeClr val="tx1"/>
                </a:solidFill>
              </a:rPr>
              <a:t>Trial mixes of Concrete using the powder material.</a:t>
            </a:r>
          </a:p>
          <a:p>
            <a:pPr lvl="0">
              <a:buSzPct val="90000"/>
              <a:buFont typeface="Wingdings" pitchFamily="2" charset="2"/>
              <a:buChar char="ü"/>
            </a:pPr>
            <a:endParaRPr lang="ar-JO" sz="2800" b="1" dirty="0" smtClean="0">
              <a:solidFill>
                <a:schemeClr val="tx1"/>
              </a:solidFill>
            </a:endParaRPr>
          </a:p>
          <a:p>
            <a:pPr lvl="0">
              <a:buSzPct val="90000"/>
              <a:buNone/>
            </a:pPr>
            <a:r>
              <a:rPr lang="en-US" sz="2800" dirty="0" smtClean="0">
                <a:solidFill>
                  <a:schemeClr val="tx1"/>
                </a:solidFill>
              </a:rPr>
              <a:t>    Making concrete according to the mix design used which is </a:t>
            </a:r>
            <a:r>
              <a:rPr lang="en-US" sz="2800" b="1" dirty="0" smtClean="0">
                <a:solidFill>
                  <a:schemeClr val="tx1"/>
                </a:solidFill>
              </a:rPr>
              <a:t>1:2:4 .</a:t>
            </a:r>
          </a:p>
          <a:p>
            <a:pPr lvl="0">
              <a:buSzPct val="90000"/>
              <a:buNone/>
            </a:pPr>
            <a:r>
              <a:rPr lang="en-US" sz="2800" dirty="0" smtClean="0">
                <a:solidFill>
                  <a:schemeClr val="tx1"/>
                </a:solidFill>
              </a:rPr>
              <a:t>    For strength requirements, select the water to cement ratio by weight </a:t>
            </a:r>
            <a:r>
              <a:rPr lang="en-US" sz="2800" b="1" dirty="0" smtClean="0">
                <a:solidFill>
                  <a:schemeClr val="tx1"/>
                </a:solidFill>
              </a:rPr>
              <a:t>(w/c) = 0.7 </a:t>
            </a:r>
          </a:p>
          <a:p>
            <a:pPr lvl="0">
              <a:buNone/>
            </a:pPr>
            <a:r>
              <a:rPr lang="en-US" sz="2800" dirty="0" smtClean="0">
                <a:solidFill>
                  <a:schemeClr val="tx1"/>
                </a:solidFill>
              </a:rPr>
              <a:t>    Sand replacement with certain proportions of powder  ( </a:t>
            </a:r>
            <a:r>
              <a:rPr lang="en-US" sz="2800" b="1" dirty="0" smtClean="0">
                <a:solidFill>
                  <a:schemeClr val="tx1"/>
                </a:solidFill>
              </a:rPr>
              <a:t>3%</a:t>
            </a:r>
            <a:r>
              <a:rPr lang="en-US" sz="2800" dirty="0" smtClean="0">
                <a:solidFill>
                  <a:schemeClr val="tx1"/>
                </a:solidFill>
              </a:rPr>
              <a:t>, </a:t>
            </a:r>
            <a:r>
              <a:rPr lang="en-US" sz="2800" b="1" dirty="0" smtClean="0">
                <a:solidFill>
                  <a:schemeClr val="tx1"/>
                </a:solidFill>
              </a:rPr>
              <a:t>5%</a:t>
            </a:r>
            <a:r>
              <a:rPr lang="en-US" sz="2800" dirty="0" smtClean="0">
                <a:solidFill>
                  <a:schemeClr val="tx1"/>
                </a:solidFill>
              </a:rPr>
              <a:t>, </a:t>
            </a:r>
            <a:r>
              <a:rPr lang="en-US" sz="2800" b="1" dirty="0" smtClean="0">
                <a:solidFill>
                  <a:schemeClr val="tx1"/>
                </a:solidFill>
              </a:rPr>
              <a:t>10%</a:t>
            </a:r>
            <a:r>
              <a:rPr lang="en-US" sz="2800" dirty="0" smtClean="0">
                <a:solidFill>
                  <a:schemeClr val="tx1"/>
                </a:solidFill>
              </a:rPr>
              <a:t>  and </a:t>
            </a:r>
            <a:r>
              <a:rPr lang="en-US" sz="2800" b="1" dirty="0" smtClean="0">
                <a:solidFill>
                  <a:schemeClr val="tx1"/>
                </a:solidFill>
              </a:rPr>
              <a:t>15%</a:t>
            </a:r>
            <a:r>
              <a:rPr lang="en-US" sz="2800" dirty="0" smtClean="0">
                <a:solidFill>
                  <a:schemeClr val="tx1"/>
                </a:solidFill>
              </a:rPr>
              <a:t> ) and keeping cement, coarse aggregate, and water as fixed materials.</a:t>
            </a:r>
          </a:p>
          <a:p>
            <a:pPr lvl="0">
              <a:buNone/>
            </a:pPr>
            <a:r>
              <a:rPr lang="en-US" sz="2800" dirty="0" smtClean="0">
                <a:solidFill>
                  <a:schemeClr val="tx1"/>
                </a:solidFill>
              </a:rPr>
              <a:t>  </a:t>
            </a:r>
          </a:p>
          <a:p>
            <a:pPr lvl="0">
              <a:buNone/>
            </a:pPr>
            <a:endParaRPr lang="en-US" sz="2400" dirty="0" smtClean="0"/>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en-US" dirty="0" smtClean="0"/>
              <a:t>                                                           </a:t>
            </a:r>
          </a:p>
        </p:txBody>
      </p:sp>
      <p:pic>
        <p:nvPicPr>
          <p:cNvPr id="12" name="Picture 11" descr="IMG_4352.JPG"/>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295400" y="533400"/>
            <a:ext cx="1524001" cy="523220"/>
          </a:xfrm>
          <a:prstGeom prst="rect">
            <a:avLst/>
          </a:prstGeom>
          <a:solidFill>
            <a:schemeClr val="tx1">
              <a:lumMod val="50000"/>
              <a:lumOff val="50000"/>
            </a:schemeClr>
          </a:solidFill>
        </p:spPr>
        <p:txBody>
          <a:bodyPr wrap="square" rtlCol="0">
            <a:spAutoFit/>
          </a:bodyPr>
          <a:lstStyle/>
          <a:p>
            <a:pPr algn="ctr"/>
            <a:r>
              <a:rPr lang="en-US" sz="2800" b="1" dirty="0" smtClean="0">
                <a:solidFill>
                  <a:schemeClr val="bg1"/>
                </a:solidFill>
              </a:rPr>
              <a:t>Powder</a:t>
            </a:r>
            <a:endParaRPr lang="en-US" sz="2800" b="1" dirty="0">
              <a:solidFill>
                <a:schemeClr val="bg1"/>
              </a:solidFill>
            </a:endParaRPr>
          </a:p>
        </p:txBody>
      </p:sp>
      <p:cxnSp>
        <p:nvCxnSpPr>
          <p:cNvPr id="17" name="Straight Arrow Connector 16"/>
          <p:cNvCxnSpPr/>
          <p:nvPr/>
        </p:nvCxnSpPr>
        <p:spPr>
          <a:xfrm>
            <a:off x="2133600" y="1066800"/>
            <a:ext cx="1143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34346_1880545275505395_1500583129739581591_o.jpg"/>
          <p:cNvPicPr>
            <a:picLocks noGrp="1"/>
          </p:cNvPicPr>
          <p:nvPr>
            <p:ph idx="1"/>
          </p:nvPr>
        </p:nvPicPr>
        <p:blipFill>
          <a:blip r:embed="rId3" cstate="print"/>
          <a:stretch>
            <a:fillRect/>
          </a:stretch>
        </p:blipFill>
        <p:spPr>
          <a:xfrm>
            <a:off x="0" y="3429000"/>
            <a:ext cx="4495800" cy="3429000"/>
          </a:xfrm>
          <a:prstGeom prst="rect">
            <a:avLst/>
          </a:prstGeom>
          <a:ln>
            <a:noFill/>
          </a:ln>
          <a:effectLst>
            <a:outerShdw blurRad="292100" dist="139700" dir="2700000" algn="tl" rotWithShape="0">
              <a:srgbClr val="333333">
                <a:alpha val="65000"/>
              </a:srgbClr>
            </a:outerShdw>
          </a:effectLst>
        </p:spPr>
      </p:pic>
      <p:pic>
        <p:nvPicPr>
          <p:cNvPr id="5" name="Picture 4" descr="IMG_4345.JPG"/>
          <p:cNvPicPr/>
          <p:nvPr/>
        </p:nvPicPr>
        <p:blipFill>
          <a:blip r:embed="rId4" cstate="print"/>
          <a:stretch>
            <a:fillRect/>
          </a:stretch>
        </p:blipFill>
        <p:spPr>
          <a:xfrm rot="10800000">
            <a:off x="4495800" y="0"/>
            <a:ext cx="4648200" cy="6858000"/>
          </a:xfrm>
          <a:prstGeom prst="rect">
            <a:avLst/>
          </a:prstGeom>
          <a:ln>
            <a:noFill/>
          </a:ln>
          <a:effectLst>
            <a:outerShdw blurRad="292100" dist="139700" dir="2700000" algn="tl" rotWithShape="0">
              <a:srgbClr val="333333">
                <a:alpha val="65000"/>
              </a:srgbClr>
            </a:outerShdw>
          </a:effectLst>
        </p:spPr>
      </p:pic>
      <p:pic>
        <p:nvPicPr>
          <p:cNvPr id="6" name="Picture 5" descr="Capture.JPG"/>
          <p:cNvPicPr/>
          <p:nvPr/>
        </p:nvPicPr>
        <p:blipFill>
          <a:blip r:embed="rId5" cstate="print"/>
          <a:stretch>
            <a:fillRect/>
          </a:stretch>
        </p:blipFill>
        <p:spPr>
          <a:xfrm>
            <a:off x="0" y="0"/>
            <a:ext cx="4495800" cy="3429000"/>
          </a:xfrm>
          <a:prstGeom prst="rect">
            <a:avLst/>
          </a:prstGeom>
          <a:ln>
            <a:noFill/>
          </a:ln>
          <a:effectLst>
            <a:outerShdw blurRad="292100" dist="139700" dir="2700000" algn="tl" rotWithShape="0">
              <a:srgbClr val="333333">
                <a:alpha val="65000"/>
              </a:srgbClr>
            </a:outerShdw>
          </a:effectLst>
        </p:spPr>
      </p:pic>
      <p:sp>
        <p:nvSpPr>
          <p:cNvPr id="13" name="Flowchart: Connector 12"/>
          <p:cNvSpPr/>
          <p:nvPr/>
        </p:nvSpPr>
        <p:spPr>
          <a:xfrm>
            <a:off x="228600" y="2286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1</a:t>
            </a:r>
            <a:endParaRPr lang="en-US" sz="2400" b="1" dirty="0">
              <a:solidFill>
                <a:schemeClr val="bg1"/>
              </a:solidFill>
            </a:endParaRPr>
          </a:p>
        </p:txBody>
      </p:sp>
      <p:sp>
        <p:nvSpPr>
          <p:cNvPr id="14" name="Flowchart: Connector 13"/>
          <p:cNvSpPr/>
          <p:nvPr/>
        </p:nvSpPr>
        <p:spPr>
          <a:xfrm>
            <a:off x="228600" y="60960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2</a:t>
            </a:r>
            <a:endParaRPr lang="en-US" sz="2400" b="1" dirty="0">
              <a:solidFill>
                <a:schemeClr val="bg1"/>
              </a:solidFill>
            </a:endParaRPr>
          </a:p>
        </p:txBody>
      </p:sp>
      <p:sp>
        <p:nvSpPr>
          <p:cNvPr id="15" name="Flowchart: Connector 14"/>
          <p:cNvSpPr/>
          <p:nvPr/>
        </p:nvSpPr>
        <p:spPr>
          <a:xfrm>
            <a:off x="4800600" y="60960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3</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لتنتلام.JPG"/>
          <p:cNvPicPr/>
          <p:nvPr/>
        </p:nvPicPr>
        <p:blipFill>
          <a:blip r:embed="rId2" cstate="print"/>
          <a:stretch>
            <a:fillRect/>
          </a:stretch>
        </p:blipFill>
        <p:spPr>
          <a:xfrm>
            <a:off x="0" y="0"/>
            <a:ext cx="5257800" cy="3733800"/>
          </a:xfrm>
          <a:prstGeom prst="rect">
            <a:avLst/>
          </a:prstGeom>
          <a:ln>
            <a:noFill/>
          </a:ln>
          <a:effectLst>
            <a:outerShdw blurRad="292100" dist="139700" dir="2700000" algn="tl" rotWithShape="0">
              <a:srgbClr val="333333">
                <a:alpha val="65000"/>
              </a:srgbClr>
            </a:outerShdw>
          </a:effectLst>
        </p:spPr>
      </p:pic>
      <p:pic>
        <p:nvPicPr>
          <p:cNvPr id="6" name="Picture 5" descr="شششششش.JPG"/>
          <p:cNvPicPr/>
          <p:nvPr/>
        </p:nvPicPr>
        <p:blipFill>
          <a:blip r:embed="rId3" cstate="print"/>
          <a:stretch>
            <a:fillRect/>
          </a:stretch>
        </p:blipFill>
        <p:spPr>
          <a:xfrm>
            <a:off x="5257800" y="0"/>
            <a:ext cx="3886200" cy="6858000"/>
          </a:xfrm>
          <a:prstGeom prst="rect">
            <a:avLst/>
          </a:prstGeom>
          <a:ln>
            <a:noFill/>
          </a:ln>
          <a:effectLst>
            <a:outerShdw blurRad="292100" dist="139700" dir="2700000" algn="tl" rotWithShape="0">
              <a:srgbClr val="333333">
                <a:alpha val="65000"/>
              </a:srgbClr>
            </a:outerShdw>
          </a:effectLst>
        </p:spPr>
      </p:pic>
      <p:pic>
        <p:nvPicPr>
          <p:cNvPr id="7" name="Picture 6" descr="IMG_4017.JPG"/>
          <p:cNvPicPr/>
          <p:nvPr/>
        </p:nvPicPr>
        <p:blipFill>
          <a:blip r:embed="rId4" cstate="print"/>
          <a:stretch>
            <a:fillRect/>
          </a:stretch>
        </p:blipFill>
        <p:spPr>
          <a:xfrm>
            <a:off x="0" y="3657600"/>
            <a:ext cx="5257800" cy="3200400"/>
          </a:xfrm>
          <a:prstGeom prst="rect">
            <a:avLst/>
          </a:prstGeom>
          <a:ln>
            <a:noFill/>
          </a:ln>
          <a:effectLst>
            <a:outerShdw blurRad="292100" dist="139700" dir="2700000" algn="tl" rotWithShape="0">
              <a:srgbClr val="333333">
                <a:alpha val="65000"/>
              </a:srgbClr>
            </a:outerShdw>
          </a:effectLst>
        </p:spPr>
      </p:pic>
      <p:sp>
        <p:nvSpPr>
          <p:cNvPr id="8" name="Flowchart: Connector 7"/>
          <p:cNvSpPr/>
          <p:nvPr/>
        </p:nvSpPr>
        <p:spPr>
          <a:xfrm>
            <a:off x="228600" y="2286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4</a:t>
            </a:r>
            <a:endParaRPr lang="en-US" sz="2400" b="1" dirty="0">
              <a:solidFill>
                <a:schemeClr val="bg1"/>
              </a:solidFill>
            </a:endParaRPr>
          </a:p>
        </p:txBody>
      </p:sp>
      <p:sp>
        <p:nvSpPr>
          <p:cNvPr id="10" name="Flowchart: Connector 9"/>
          <p:cNvSpPr/>
          <p:nvPr/>
        </p:nvSpPr>
        <p:spPr>
          <a:xfrm>
            <a:off x="5486400" y="2286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5</a:t>
            </a:r>
            <a:endParaRPr lang="en-US" sz="2400" b="1" dirty="0">
              <a:solidFill>
                <a:schemeClr val="bg1"/>
              </a:solidFill>
            </a:endParaRPr>
          </a:p>
        </p:txBody>
      </p:sp>
      <p:sp>
        <p:nvSpPr>
          <p:cNvPr id="11" name="Flowchart: Connector 10"/>
          <p:cNvSpPr/>
          <p:nvPr/>
        </p:nvSpPr>
        <p:spPr>
          <a:xfrm>
            <a:off x="228600" y="3810000"/>
            <a:ext cx="609600" cy="533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6</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838200"/>
            <a:ext cx="8686800" cy="4800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q"/>
              <a:tabLst/>
              <a:defRPr/>
            </a:pPr>
            <a:r>
              <a:rPr kumimoji="0" lang="en-US" sz="3200" b="1" i="0" u="none" strike="noStrike" kern="1200" cap="none" spc="0" normalizeH="0" baseline="0" noProof="0" dirty="0" smtClean="0">
                <a:ln>
                  <a:noFill/>
                </a:ln>
                <a:effectLst/>
                <a:uLnTx/>
                <a:uFillTx/>
                <a:latin typeface="+mn-lt"/>
                <a:ea typeface="+mn-ea"/>
                <a:cs typeface="+mn-cs"/>
              </a:rPr>
              <a:t>Slump Test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is an empirical test that measures workability of fresh concrete, It is performed to check consistency of freshly made concrete.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Five classes of slump are designed:</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Very dry mixes                                      (0 _ 25) mm.</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Low workability mixes                          (25_ 40) mm.</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Medium Workability mixes                  (50_ 90) mm.</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High Workability mixes                        &gt; 100 mm.</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Right Arrow 2"/>
          <p:cNvSpPr/>
          <p:nvPr/>
        </p:nvSpPr>
        <p:spPr>
          <a:xfrm>
            <a:off x="4876800" y="34290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876800" y="38862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876800" y="44196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76800" y="4876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4020.JPG"/>
          <p:cNvPicPr/>
          <p:nvPr/>
        </p:nvPicPr>
        <p:blipFill>
          <a:blip r:embed="rId3" cstate="print"/>
          <a:stretch>
            <a:fillRect/>
          </a:stretch>
        </p:blipFill>
        <p:spPr>
          <a:xfrm rot="5400000">
            <a:off x="3429000" y="1143000"/>
            <a:ext cx="6858000" cy="4572000"/>
          </a:xfrm>
          <a:prstGeom prst="rect">
            <a:avLst/>
          </a:prstGeom>
          <a:ln>
            <a:noFill/>
          </a:ln>
          <a:effectLst>
            <a:outerShdw blurRad="292100" dist="139700" dir="2700000" algn="tl" rotWithShape="0">
              <a:srgbClr val="333333">
                <a:alpha val="65000"/>
              </a:srgbClr>
            </a:outerShdw>
          </a:effectLst>
        </p:spPr>
      </p:pic>
      <p:pic>
        <p:nvPicPr>
          <p:cNvPr id="6" name="Picture 5" descr="Captureakjj.JPG"/>
          <p:cNvPicPr/>
          <p:nvPr/>
        </p:nvPicPr>
        <p:blipFill>
          <a:blip r:embed="rId4" cstate="print"/>
          <a:stretch>
            <a:fillRect/>
          </a:stretch>
        </p:blipFill>
        <p:spPr>
          <a:xfrm>
            <a:off x="0" y="0"/>
            <a:ext cx="4572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81000"/>
            <a:ext cx="8686800" cy="3581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q"/>
              <a:tabLst/>
              <a:defRPr/>
            </a:pPr>
            <a:r>
              <a:rPr kumimoji="0" lang="en-US" sz="3200" b="1" i="0" u="none" strike="noStrike" kern="1200" cap="none" spc="0" normalizeH="0" baseline="0" noProof="0" dirty="0" smtClean="0">
                <a:ln>
                  <a:noFill/>
                </a:ln>
                <a:effectLst/>
                <a:uLnTx/>
                <a:uFillTx/>
                <a:latin typeface="+mn-lt"/>
                <a:ea typeface="+mn-ea"/>
                <a:cs typeface="+mn-cs"/>
              </a:rPr>
              <a:t>Compression Test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1" i="0" u="none" strike="noStrike" kern="1200" cap="none" spc="0" normalizeH="0" baseline="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 test is conducted to determine the compressive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strength of concrete or its ability to resist a crushing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force. This test is performed to check powder effect on concrete strength.</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effectLst/>
                <a:uLnTx/>
                <a:uFillTx/>
                <a:latin typeface="+mn-lt"/>
                <a:ea typeface="+mn-ea"/>
                <a:cs typeface="+mn-cs"/>
              </a:rPr>
              <a:t>    For each mix, three cubes are tested after 7 days, and three are tested after 28 days.</a:t>
            </a:r>
          </a:p>
        </p:txBody>
      </p:sp>
      <p:pic>
        <p:nvPicPr>
          <p:cNvPr id="3" name="Picture 2" descr="IMG_4475.JPG"/>
          <p:cNvPicPr>
            <a:picLocks noChangeAspect="1"/>
          </p:cNvPicPr>
          <p:nvPr/>
        </p:nvPicPr>
        <p:blipFill>
          <a:blip r:embed="rId2" cstate="print"/>
          <a:stretch>
            <a:fillRect/>
          </a:stretch>
        </p:blipFill>
        <p:spPr>
          <a:xfrm>
            <a:off x="5016500" y="3886200"/>
            <a:ext cx="41275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TotalTime>
  <Words>835</Words>
  <Application>Microsoft Office PowerPoint</Application>
  <PresentationFormat>On-screen Show (4:3)</PresentationFormat>
  <Paragraphs>163</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Trek</vt:lpstr>
      <vt:lpstr>Apex</vt:lpstr>
      <vt:lpstr>Slide 1</vt:lpstr>
      <vt:lpstr>Table of contents:</vt:lpstr>
      <vt:lpstr>Experimental Part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Data Collection and Analysis</vt:lpstr>
      <vt:lpstr>Slide 19</vt:lpstr>
      <vt:lpstr>Slide 20</vt:lpstr>
      <vt:lpstr>Slide 21</vt:lpstr>
      <vt:lpstr>Slide 22</vt:lpstr>
      <vt:lpstr>Slide 23</vt:lpstr>
      <vt:lpstr>Conclusions and Recommendations</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icdl user</dc:creator>
  <cp:lastModifiedBy>Dyala</cp:lastModifiedBy>
  <cp:revision>109</cp:revision>
  <dcterms:created xsi:type="dcterms:W3CDTF">2016-05-16T11:51:29Z</dcterms:created>
  <dcterms:modified xsi:type="dcterms:W3CDTF">2016-05-19T07:26:26Z</dcterms:modified>
</cp:coreProperties>
</file>