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8" r:id="rId1"/>
  </p:sldMasterIdLst>
  <p:sldIdLst>
    <p:sldId id="322" r:id="rId2"/>
    <p:sldId id="305" r:id="rId3"/>
    <p:sldId id="353" r:id="rId4"/>
    <p:sldId id="354" r:id="rId5"/>
    <p:sldId id="329" r:id="rId6"/>
    <p:sldId id="330" r:id="rId7"/>
    <p:sldId id="332" r:id="rId8"/>
    <p:sldId id="333" r:id="rId9"/>
    <p:sldId id="334" r:id="rId10"/>
    <p:sldId id="335" r:id="rId11"/>
    <p:sldId id="336" r:id="rId12"/>
    <p:sldId id="337" r:id="rId13"/>
    <p:sldId id="355" r:id="rId14"/>
    <p:sldId id="338" r:id="rId15"/>
    <p:sldId id="356" r:id="rId16"/>
    <p:sldId id="357" r:id="rId17"/>
    <p:sldId id="339" r:id="rId18"/>
    <p:sldId id="340" r:id="rId19"/>
    <p:sldId id="341" r:id="rId20"/>
    <p:sldId id="358" r:id="rId21"/>
    <p:sldId id="342" r:id="rId22"/>
    <p:sldId id="343" r:id="rId23"/>
    <p:sldId id="346" r:id="rId24"/>
    <p:sldId id="349" r:id="rId25"/>
    <p:sldId id="350" r:id="rId26"/>
    <p:sldId id="351" r:id="rId27"/>
    <p:sldId id="352" r:id="rId28"/>
    <p:sldId id="297"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r" defTabSz="914400" rtl="1" eaLnBrk="1" latinLnBrk="0" hangingPunct="1">
      <a:defRPr sz="2400" kern="1200">
        <a:solidFill>
          <a:schemeClr val="tx1"/>
        </a:solidFill>
        <a:latin typeface="Arial" pitchFamily="34" charset="0"/>
        <a:ea typeface="+mn-ea"/>
        <a:cs typeface="+mn-cs"/>
      </a:defRPr>
    </a:lvl6pPr>
    <a:lvl7pPr marL="2743200" algn="r" defTabSz="914400" rtl="1" eaLnBrk="1" latinLnBrk="0" hangingPunct="1">
      <a:defRPr sz="2400" kern="1200">
        <a:solidFill>
          <a:schemeClr val="tx1"/>
        </a:solidFill>
        <a:latin typeface="Arial" pitchFamily="34" charset="0"/>
        <a:ea typeface="+mn-ea"/>
        <a:cs typeface="+mn-cs"/>
      </a:defRPr>
    </a:lvl7pPr>
    <a:lvl8pPr marL="3200400" algn="r" defTabSz="914400" rtl="1" eaLnBrk="1" latinLnBrk="0" hangingPunct="1">
      <a:defRPr sz="2400" kern="1200">
        <a:solidFill>
          <a:schemeClr val="tx1"/>
        </a:solidFill>
        <a:latin typeface="Arial" pitchFamily="34" charset="0"/>
        <a:ea typeface="+mn-ea"/>
        <a:cs typeface="+mn-cs"/>
      </a:defRPr>
    </a:lvl8pPr>
    <a:lvl9pPr marL="3657600" algn="r" defTabSz="914400" rtl="1"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FFFFFF"/>
    <a:srgbClr val="CC00CC"/>
    <a:srgbClr val="0000CC"/>
    <a:srgbClr val="CC3300"/>
    <a:srgbClr val="663300"/>
    <a:srgbClr val="FF00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75" d="100"/>
          <a:sy n="75" d="100"/>
        </p:scale>
        <p:origin x="-122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4" name="عنصر نائب للتاريخ 29"/>
          <p:cNvSpPr>
            <a:spLocks noGrp="1"/>
          </p:cNvSpPr>
          <p:nvPr>
            <p:ph type="dt" sz="half" idx="10"/>
          </p:nvPr>
        </p:nvSpPr>
        <p:spPr/>
        <p:txBody>
          <a:bodyPr/>
          <a:lstStyle>
            <a:lvl1pPr>
              <a:defRPr/>
            </a:lvl1pPr>
          </a:lstStyle>
          <a:p>
            <a:pPr>
              <a:defRPr/>
            </a:pPr>
            <a:endParaRPr lang="en-US"/>
          </a:p>
        </p:txBody>
      </p:sp>
      <p:sp>
        <p:nvSpPr>
          <p:cNvPr id="5" name="عنصر نائب للتذييل 18"/>
          <p:cNvSpPr>
            <a:spLocks noGrp="1"/>
          </p:cNvSpPr>
          <p:nvPr>
            <p:ph type="ftr" sz="quarter" idx="11"/>
          </p:nvPr>
        </p:nvSpPr>
        <p:spPr/>
        <p:txBody>
          <a:bodyPr/>
          <a:lstStyle>
            <a:lvl1pPr>
              <a:defRPr/>
            </a:lvl1pPr>
          </a:lstStyle>
          <a:p>
            <a:pPr>
              <a:defRPr/>
            </a:pPr>
            <a:endParaRPr lang="en-US"/>
          </a:p>
        </p:txBody>
      </p:sp>
      <p:sp>
        <p:nvSpPr>
          <p:cNvPr id="6" name="عنصر نائب لرقم الشريحة 26"/>
          <p:cNvSpPr>
            <a:spLocks noGrp="1"/>
          </p:cNvSpPr>
          <p:nvPr>
            <p:ph type="sldNum" sz="quarter" idx="12"/>
          </p:nvPr>
        </p:nvSpPr>
        <p:spPr/>
        <p:txBody>
          <a:bodyPr/>
          <a:lstStyle>
            <a:lvl1pPr>
              <a:defRPr/>
            </a:lvl1pPr>
          </a:lstStyle>
          <a:p>
            <a:pPr>
              <a:defRPr/>
            </a:pPr>
            <a:fld id="{3F3B6A44-00DE-45E5-BBC2-9DDD7D38A92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endParaRPr lang="en-US"/>
          </a:p>
        </p:txBody>
      </p:sp>
      <p:sp>
        <p:nvSpPr>
          <p:cNvPr id="5" name="عنصر نائب للتذييل 21"/>
          <p:cNvSpPr>
            <a:spLocks noGrp="1"/>
          </p:cNvSpPr>
          <p:nvPr>
            <p:ph type="ftr" sz="quarter" idx="11"/>
          </p:nvPr>
        </p:nvSpPr>
        <p:spPr/>
        <p:txBody>
          <a:bodyPr/>
          <a:lstStyle>
            <a:lvl1pPr>
              <a:defRPr/>
            </a:lvl1pPr>
          </a:lstStyle>
          <a:p>
            <a:pPr>
              <a:defRPr/>
            </a:pPr>
            <a:endParaRPr lang="en-US"/>
          </a:p>
        </p:txBody>
      </p:sp>
      <p:sp>
        <p:nvSpPr>
          <p:cNvPr id="6" name="عنصر نائب لرقم الشريحة 17"/>
          <p:cNvSpPr>
            <a:spLocks noGrp="1"/>
          </p:cNvSpPr>
          <p:nvPr>
            <p:ph type="sldNum" sz="quarter" idx="12"/>
          </p:nvPr>
        </p:nvSpPr>
        <p:spPr/>
        <p:txBody>
          <a:bodyPr/>
          <a:lstStyle>
            <a:lvl1pPr>
              <a:defRPr/>
            </a:lvl1pPr>
          </a:lstStyle>
          <a:p>
            <a:pPr>
              <a:defRPr/>
            </a:pPr>
            <a:fld id="{4DC780A8-513F-44D6-B023-A618AD3EE52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endParaRPr lang="en-US"/>
          </a:p>
        </p:txBody>
      </p:sp>
      <p:sp>
        <p:nvSpPr>
          <p:cNvPr id="5" name="عنصر نائب للتذييل 21"/>
          <p:cNvSpPr>
            <a:spLocks noGrp="1"/>
          </p:cNvSpPr>
          <p:nvPr>
            <p:ph type="ftr" sz="quarter" idx="11"/>
          </p:nvPr>
        </p:nvSpPr>
        <p:spPr/>
        <p:txBody>
          <a:bodyPr/>
          <a:lstStyle>
            <a:lvl1pPr>
              <a:defRPr/>
            </a:lvl1pPr>
          </a:lstStyle>
          <a:p>
            <a:pPr>
              <a:defRPr/>
            </a:pPr>
            <a:endParaRPr lang="en-US"/>
          </a:p>
        </p:txBody>
      </p:sp>
      <p:sp>
        <p:nvSpPr>
          <p:cNvPr id="6" name="عنصر نائب لرقم الشريحة 17"/>
          <p:cNvSpPr>
            <a:spLocks noGrp="1"/>
          </p:cNvSpPr>
          <p:nvPr>
            <p:ph type="sldNum" sz="quarter" idx="12"/>
          </p:nvPr>
        </p:nvSpPr>
        <p:spPr/>
        <p:txBody>
          <a:bodyPr/>
          <a:lstStyle>
            <a:lvl1pPr>
              <a:defRPr/>
            </a:lvl1pPr>
          </a:lstStyle>
          <a:p>
            <a:pPr>
              <a:defRPr/>
            </a:pPr>
            <a:fld id="{1265021E-3661-4287-A4F0-04C0E6F4A5E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endParaRPr lang="en-US"/>
          </a:p>
        </p:txBody>
      </p:sp>
      <p:sp>
        <p:nvSpPr>
          <p:cNvPr id="5" name="عنصر نائب للتذييل 21"/>
          <p:cNvSpPr>
            <a:spLocks noGrp="1"/>
          </p:cNvSpPr>
          <p:nvPr>
            <p:ph type="ftr" sz="quarter" idx="11"/>
          </p:nvPr>
        </p:nvSpPr>
        <p:spPr/>
        <p:txBody>
          <a:bodyPr/>
          <a:lstStyle>
            <a:lvl1pPr>
              <a:defRPr/>
            </a:lvl1pPr>
          </a:lstStyle>
          <a:p>
            <a:pPr>
              <a:defRPr/>
            </a:pPr>
            <a:endParaRPr lang="en-US"/>
          </a:p>
        </p:txBody>
      </p:sp>
      <p:sp>
        <p:nvSpPr>
          <p:cNvPr id="6" name="عنصر نائب لرقم الشريحة 17"/>
          <p:cNvSpPr>
            <a:spLocks noGrp="1"/>
          </p:cNvSpPr>
          <p:nvPr>
            <p:ph type="sldNum" sz="quarter" idx="12"/>
          </p:nvPr>
        </p:nvSpPr>
        <p:spPr/>
        <p:txBody>
          <a:bodyPr/>
          <a:lstStyle>
            <a:lvl1pPr>
              <a:defRPr/>
            </a:lvl1pPr>
          </a:lstStyle>
          <a:p>
            <a:pPr>
              <a:defRPr/>
            </a:pPr>
            <a:fld id="{DD005A6E-DFB9-49A2-B30E-DC8A480F520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8EC5DF55-B493-4D6B-B435-71A6256EA1E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endParaRPr lang="en-US"/>
          </a:p>
        </p:txBody>
      </p:sp>
      <p:sp>
        <p:nvSpPr>
          <p:cNvPr id="6" name="عنصر نائب للتذييل 21"/>
          <p:cNvSpPr>
            <a:spLocks noGrp="1"/>
          </p:cNvSpPr>
          <p:nvPr>
            <p:ph type="ftr" sz="quarter" idx="11"/>
          </p:nvPr>
        </p:nvSpPr>
        <p:spPr/>
        <p:txBody>
          <a:bodyPr/>
          <a:lstStyle>
            <a:lvl1pPr>
              <a:defRPr/>
            </a:lvl1pPr>
          </a:lstStyle>
          <a:p>
            <a:pPr>
              <a:defRPr/>
            </a:pPr>
            <a:endParaRPr lang="en-US"/>
          </a:p>
        </p:txBody>
      </p:sp>
      <p:sp>
        <p:nvSpPr>
          <p:cNvPr id="7" name="عنصر نائب لرقم الشريحة 17"/>
          <p:cNvSpPr>
            <a:spLocks noGrp="1"/>
          </p:cNvSpPr>
          <p:nvPr>
            <p:ph type="sldNum" sz="quarter" idx="12"/>
          </p:nvPr>
        </p:nvSpPr>
        <p:spPr/>
        <p:txBody>
          <a:bodyPr/>
          <a:lstStyle>
            <a:lvl1pPr>
              <a:defRPr/>
            </a:lvl1pPr>
          </a:lstStyle>
          <a:p>
            <a:pPr>
              <a:defRPr/>
            </a:pPr>
            <a:fld id="{71856486-FC30-42D3-BA5D-C863036DEF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9"/>
          <p:cNvSpPr>
            <a:spLocks noGrp="1"/>
          </p:cNvSpPr>
          <p:nvPr>
            <p:ph type="dt" sz="half" idx="10"/>
          </p:nvPr>
        </p:nvSpPr>
        <p:spPr/>
        <p:txBody>
          <a:bodyPr/>
          <a:lstStyle>
            <a:lvl1pPr>
              <a:defRPr/>
            </a:lvl1pPr>
          </a:lstStyle>
          <a:p>
            <a:pPr>
              <a:defRPr/>
            </a:pPr>
            <a:endParaRPr lang="en-US"/>
          </a:p>
        </p:txBody>
      </p:sp>
      <p:sp>
        <p:nvSpPr>
          <p:cNvPr id="8" name="عنصر نائب للتذييل 21"/>
          <p:cNvSpPr>
            <a:spLocks noGrp="1"/>
          </p:cNvSpPr>
          <p:nvPr>
            <p:ph type="ftr" sz="quarter" idx="11"/>
          </p:nvPr>
        </p:nvSpPr>
        <p:spPr/>
        <p:txBody>
          <a:bodyPr/>
          <a:lstStyle>
            <a:lvl1pPr>
              <a:defRPr/>
            </a:lvl1pPr>
          </a:lstStyle>
          <a:p>
            <a:pPr>
              <a:defRPr/>
            </a:pPr>
            <a:endParaRPr lang="en-US"/>
          </a:p>
        </p:txBody>
      </p:sp>
      <p:sp>
        <p:nvSpPr>
          <p:cNvPr id="9" name="عنصر نائب لرقم الشريحة 17"/>
          <p:cNvSpPr>
            <a:spLocks noGrp="1"/>
          </p:cNvSpPr>
          <p:nvPr>
            <p:ph type="sldNum" sz="quarter" idx="12"/>
          </p:nvPr>
        </p:nvSpPr>
        <p:spPr/>
        <p:txBody>
          <a:bodyPr/>
          <a:lstStyle>
            <a:lvl1pPr>
              <a:defRPr/>
            </a:lvl1pPr>
          </a:lstStyle>
          <a:p>
            <a:pPr>
              <a:defRPr/>
            </a:pPr>
            <a:fld id="{A8A7E7F1-1F9C-400F-9E35-D61ABA39031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عنصر نائب للتاريخ 9"/>
          <p:cNvSpPr>
            <a:spLocks noGrp="1"/>
          </p:cNvSpPr>
          <p:nvPr>
            <p:ph type="dt" sz="half" idx="10"/>
          </p:nvPr>
        </p:nvSpPr>
        <p:spPr/>
        <p:txBody>
          <a:bodyPr/>
          <a:lstStyle>
            <a:lvl1pPr>
              <a:defRPr/>
            </a:lvl1pPr>
          </a:lstStyle>
          <a:p>
            <a:pPr>
              <a:defRPr/>
            </a:pPr>
            <a:endParaRPr lang="en-US"/>
          </a:p>
        </p:txBody>
      </p:sp>
      <p:sp>
        <p:nvSpPr>
          <p:cNvPr id="4" name="عنصر نائب للتذييل 21"/>
          <p:cNvSpPr>
            <a:spLocks noGrp="1"/>
          </p:cNvSpPr>
          <p:nvPr>
            <p:ph type="ftr" sz="quarter" idx="11"/>
          </p:nvPr>
        </p:nvSpPr>
        <p:spPr/>
        <p:txBody>
          <a:bodyPr/>
          <a:lstStyle>
            <a:lvl1pPr>
              <a:defRPr/>
            </a:lvl1pPr>
          </a:lstStyle>
          <a:p>
            <a:pPr>
              <a:defRPr/>
            </a:pPr>
            <a:endParaRPr lang="en-US"/>
          </a:p>
        </p:txBody>
      </p:sp>
      <p:sp>
        <p:nvSpPr>
          <p:cNvPr id="5" name="عنصر نائب لرقم الشريحة 17"/>
          <p:cNvSpPr>
            <a:spLocks noGrp="1"/>
          </p:cNvSpPr>
          <p:nvPr>
            <p:ph type="sldNum" sz="quarter" idx="12"/>
          </p:nvPr>
        </p:nvSpPr>
        <p:spPr/>
        <p:txBody>
          <a:bodyPr/>
          <a:lstStyle>
            <a:lvl1pPr>
              <a:defRPr/>
            </a:lvl1pPr>
          </a:lstStyle>
          <a:p>
            <a:pPr>
              <a:defRPr/>
            </a:pPr>
            <a:fld id="{4B0CF10D-D718-46CD-AFDD-0677A6EA14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endParaRPr lang="en-US"/>
          </a:p>
        </p:txBody>
      </p:sp>
      <p:sp>
        <p:nvSpPr>
          <p:cNvPr id="3" name="عنصر نائب للتذييل 21"/>
          <p:cNvSpPr>
            <a:spLocks noGrp="1"/>
          </p:cNvSpPr>
          <p:nvPr>
            <p:ph type="ftr" sz="quarter" idx="11"/>
          </p:nvPr>
        </p:nvSpPr>
        <p:spPr/>
        <p:txBody>
          <a:bodyPr/>
          <a:lstStyle>
            <a:lvl1pPr>
              <a:defRPr/>
            </a:lvl1pPr>
          </a:lstStyle>
          <a:p>
            <a:pPr>
              <a:defRPr/>
            </a:pPr>
            <a:endParaRPr lang="en-US"/>
          </a:p>
        </p:txBody>
      </p:sp>
      <p:sp>
        <p:nvSpPr>
          <p:cNvPr id="4" name="عنصر نائب لرقم الشريحة 17"/>
          <p:cNvSpPr>
            <a:spLocks noGrp="1"/>
          </p:cNvSpPr>
          <p:nvPr>
            <p:ph type="sldNum" sz="quarter" idx="12"/>
          </p:nvPr>
        </p:nvSpPr>
        <p:spPr/>
        <p:txBody>
          <a:bodyPr/>
          <a:lstStyle>
            <a:lvl1pPr>
              <a:defRPr/>
            </a:lvl1pPr>
          </a:lstStyle>
          <a:p>
            <a:pPr>
              <a:defRPr/>
            </a:pPr>
            <a:fld id="{CDE4FF27-3B08-497D-BC02-8AF1A6E6DF6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endParaRPr lang="en-US"/>
          </a:p>
        </p:txBody>
      </p:sp>
      <p:sp>
        <p:nvSpPr>
          <p:cNvPr id="6" name="عنصر نائب للتذييل 21"/>
          <p:cNvSpPr>
            <a:spLocks noGrp="1"/>
          </p:cNvSpPr>
          <p:nvPr>
            <p:ph type="ftr" sz="quarter" idx="11"/>
          </p:nvPr>
        </p:nvSpPr>
        <p:spPr/>
        <p:txBody>
          <a:bodyPr/>
          <a:lstStyle>
            <a:lvl1pPr>
              <a:defRPr/>
            </a:lvl1pPr>
          </a:lstStyle>
          <a:p>
            <a:pPr>
              <a:defRPr/>
            </a:pPr>
            <a:endParaRPr lang="en-US"/>
          </a:p>
        </p:txBody>
      </p:sp>
      <p:sp>
        <p:nvSpPr>
          <p:cNvPr id="7" name="عنصر نائب لرقم الشريحة 17"/>
          <p:cNvSpPr>
            <a:spLocks noGrp="1"/>
          </p:cNvSpPr>
          <p:nvPr>
            <p:ph type="sldNum" sz="quarter" idx="12"/>
          </p:nvPr>
        </p:nvSpPr>
        <p:spPr/>
        <p:txBody>
          <a:bodyPr/>
          <a:lstStyle>
            <a:lvl1pPr>
              <a:defRPr/>
            </a:lvl1pPr>
          </a:lstStyle>
          <a:p>
            <a:pPr>
              <a:defRPr/>
            </a:pPr>
            <a:fld id="{3B187A62-E8FC-44DE-B01D-D31591C7793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ذو زاوية واحدة مخدوشة ودائرية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مثلث قائم الزاوية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شكل حر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شكل حر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عنوان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ar-SA" smtClean="0"/>
              <a:t>انقر لتحرير نمط العنوان الرئيسي</a:t>
            </a:r>
            <a:endParaRPr lang="en-US"/>
          </a:p>
        </p:txBody>
      </p:sp>
      <p:sp>
        <p:nvSpPr>
          <p:cNvPr id="4" name="عنصر نائب للنص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9" name="عنصر نائب للتاريخ 4"/>
          <p:cNvSpPr>
            <a:spLocks noGrp="1"/>
          </p:cNvSpPr>
          <p:nvPr>
            <p:ph type="dt" sz="half" idx="10"/>
          </p:nvPr>
        </p:nvSpPr>
        <p:spPr/>
        <p:txBody>
          <a:bodyPr/>
          <a:lstStyle>
            <a:lvl1pPr>
              <a:defRPr/>
            </a:lvl1pPr>
          </a:lstStyle>
          <a:p>
            <a:pPr>
              <a:defRPr/>
            </a:pPr>
            <a:endParaRPr lang="en-US"/>
          </a:p>
        </p:txBody>
      </p:sp>
      <p:sp>
        <p:nvSpPr>
          <p:cNvPr id="10" name="عنصر نائب للتذييل 5"/>
          <p:cNvSpPr>
            <a:spLocks noGrp="1"/>
          </p:cNvSpPr>
          <p:nvPr>
            <p:ph type="ftr" sz="quarter" idx="11"/>
          </p:nvPr>
        </p:nvSpPr>
        <p:spPr/>
        <p:txBody>
          <a:bodyPr/>
          <a:lstStyle>
            <a:lvl1pPr>
              <a:defRPr/>
            </a:lvl1pPr>
          </a:lstStyle>
          <a:p>
            <a:pPr>
              <a:defRPr/>
            </a:pPr>
            <a:endParaRPr lang="en-US"/>
          </a:p>
        </p:txBody>
      </p:sp>
      <p:sp>
        <p:nvSpPr>
          <p:cNvPr id="11" name="عنصر نائب لرقم الشريحة 6"/>
          <p:cNvSpPr>
            <a:spLocks noGrp="1"/>
          </p:cNvSpPr>
          <p:nvPr>
            <p:ph type="sldNum" sz="quarter" idx="12"/>
          </p:nvPr>
        </p:nvSpPr>
        <p:spPr>
          <a:xfrm>
            <a:off x="8077200" y="6356350"/>
            <a:ext cx="609600" cy="365125"/>
          </a:xfrm>
        </p:spPr>
        <p:txBody>
          <a:bodyPr/>
          <a:lstStyle>
            <a:lvl1pPr>
              <a:defRPr/>
            </a:lvl1pPr>
          </a:lstStyle>
          <a:p>
            <a:pPr>
              <a:defRPr/>
            </a:pPr>
            <a:fld id="{481490C0-1722-4451-B9F0-3554382BF12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شكل حر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عنصر نائب للعنوان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ar-SA" smtClean="0"/>
              <a:t>انقر لتحرير نمط العنوان الرئيسي</a:t>
            </a:r>
          </a:p>
        </p:txBody>
      </p:sp>
      <p:sp>
        <p:nvSpPr>
          <p:cNvPr id="1029" name="عنصر نائب للنص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D950D750-447C-4DD0-8155-4293A6740725}" type="slidenum">
              <a:rPr lang="en-US"/>
              <a:pPr>
                <a:defRPr/>
              </a:pPr>
              <a:t>‹#›</a:t>
            </a:fld>
            <a:endParaRPr lang="en-US" dirty="0"/>
          </a:p>
        </p:txBody>
      </p:sp>
      <p:grpSp>
        <p:nvGrpSpPr>
          <p:cNvPr id="1033" name="مجموعة 1"/>
          <p:cNvGrpSpPr>
            <a:grpSpLocks/>
          </p:cNvGrpSpPr>
          <p:nvPr/>
        </p:nvGrpSpPr>
        <p:grpSpPr bwMode="auto">
          <a:xfrm>
            <a:off x="-19050" y="203200"/>
            <a:ext cx="9180513" cy="647700"/>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1" r:id="rId1"/>
    <p:sldLayoutId id="2147484033" r:id="rId2"/>
    <p:sldLayoutId id="2147484042" r:id="rId3"/>
    <p:sldLayoutId id="2147484034" r:id="rId4"/>
    <p:sldLayoutId id="2147484035" r:id="rId5"/>
    <p:sldLayoutId id="2147484036" r:id="rId6"/>
    <p:sldLayoutId id="2147484037" r:id="rId7"/>
    <p:sldLayoutId id="2147484038" r:id="rId8"/>
    <p:sldLayoutId id="2147484043" r:id="rId9"/>
    <p:sldLayoutId id="2147484039" r:id="rId10"/>
    <p:sldLayoutId id="2147484040" r:id="rId11"/>
  </p:sldLayoutIdLst>
  <p:txStyles>
    <p:titleStyle>
      <a:lvl1pPr algn="l" rtl="1" fontAlgn="base">
        <a:spcBef>
          <a:spcPct val="0"/>
        </a:spcBef>
        <a:spcAft>
          <a:spcPct val="0"/>
        </a:spcAft>
        <a:defRPr sz="5000" kern="1200">
          <a:solidFill>
            <a:schemeClr val="tx2"/>
          </a:solidFill>
          <a:latin typeface="+mj-lt"/>
          <a:ea typeface="+mj-ea"/>
          <a:cs typeface="Arial" pitchFamily="34" charset="0"/>
        </a:defRPr>
      </a:lvl1pPr>
      <a:lvl2pPr algn="l" rtl="1" fontAlgn="base">
        <a:spcBef>
          <a:spcPct val="0"/>
        </a:spcBef>
        <a:spcAft>
          <a:spcPct val="0"/>
        </a:spcAft>
        <a:defRPr sz="5000">
          <a:solidFill>
            <a:schemeClr val="tx2"/>
          </a:solidFill>
          <a:latin typeface="Calibri" pitchFamily="34" charset="0"/>
          <a:cs typeface="Arial" pitchFamily="34" charset="0"/>
        </a:defRPr>
      </a:lvl2pPr>
      <a:lvl3pPr algn="l" rtl="1" fontAlgn="base">
        <a:spcBef>
          <a:spcPct val="0"/>
        </a:spcBef>
        <a:spcAft>
          <a:spcPct val="0"/>
        </a:spcAft>
        <a:defRPr sz="5000">
          <a:solidFill>
            <a:schemeClr val="tx2"/>
          </a:solidFill>
          <a:latin typeface="Calibri" pitchFamily="34" charset="0"/>
          <a:cs typeface="Arial" pitchFamily="34" charset="0"/>
        </a:defRPr>
      </a:lvl3pPr>
      <a:lvl4pPr algn="l" rtl="1" fontAlgn="base">
        <a:spcBef>
          <a:spcPct val="0"/>
        </a:spcBef>
        <a:spcAft>
          <a:spcPct val="0"/>
        </a:spcAft>
        <a:defRPr sz="5000">
          <a:solidFill>
            <a:schemeClr val="tx2"/>
          </a:solidFill>
          <a:latin typeface="Calibri" pitchFamily="34" charset="0"/>
          <a:cs typeface="Arial" pitchFamily="34" charset="0"/>
        </a:defRPr>
      </a:lvl4pPr>
      <a:lvl5pPr algn="l" rtl="1" fontAlgn="base">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p:titleStyle>
    <p:bodyStyle>
      <a:lvl1pPr marL="273050" indent="-273050" algn="r" rtl="1"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Arial" pitchFamily="34" charset="0"/>
        </a:defRPr>
      </a:lvl1pPr>
      <a:lvl2pPr marL="639763" indent="-246063" algn="r" rtl="1"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1"/>
            <a:r>
              <a:rPr lang="en-US" dirty="0" smtClean="0"/>
              <a:t>         Variation </a:t>
            </a:r>
            <a:r>
              <a:rPr lang="en-US" dirty="0"/>
              <a:t>O</a:t>
            </a:r>
            <a:r>
              <a:rPr lang="en-US" dirty="0" smtClean="0"/>
              <a:t>rders</a:t>
            </a:r>
            <a:endParaRPr lang="ar-SA" dirty="0"/>
          </a:p>
        </p:txBody>
      </p:sp>
      <p:sp>
        <p:nvSpPr>
          <p:cNvPr id="3" name="Subtitle 2"/>
          <p:cNvSpPr>
            <a:spLocks noGrp="1"/>
          </p:cNvSpPr>
          <p:nvPr>
            <p:ph type="subTitle" idx="1"/>
          </p:nvPr>
        </p:nvSpPr>
        <p:spPr>
          <a:xfrm>
            <a:off x="533400" y="3228536"/>
            <a:ext cx="7854696" cy="2486464"/>
          </a:xfrm>
        </p:spPr>
        <p:txBody>
          <a:bodyPr/>
          <a:lstStyle/>
          <a:p>
            <a:pPr algn="l" rtl="0"/>
            <a:r>
              <a:rPr lang="en-US" dirty="0" smtClean="0"/>
              <a:t>By: 1.majed </a:t>
            </a:r>
            <a:r>
              <a:rPr lang="en-US" dirty="0" err="1" smtClean="0"/>
              <a:t>bushnaq</a:t>
            </a:r>
            <a:r>
              <a:rPr lang="en-US" dirty="0" smtClean="0"/>
              <a:t>  2.mahmoud </a:t>
            </a:r>
            <a:r>
              <a:rPr lang="en-US" dirty="0" err="1" smtClean="0"/>
              <a:t>battat</a:t>
            </a:r>
            <a:endParaRPr lang="en-US" dirty="0" smtClean="0"/>
          </a:p>
          <a:p>
            <a:pPr algn="l" rtl="0"/>
            <a:r>
              <a:rPr lang="en-US" dirty="0"/>
              <a:t> </a:t>
            </a:r>
            <a:r>
              <a:rPr lang="en-US" dirty="0" smtClean="0"/>
              <a:t>     3.ibrahim </a:t>
            </a:r>
            <a:r>
              <a:rPr lang="en-US" dirty="0" err="1" smtClean="0"/>
              <a:t>obaidi</a:t>
            </a:r>
            <a:r>
              <a:rPr lang="en-US" dirty="0" smtClean="0"/>
              <a:t>  4.medhat </a:t>
            </a:r>
            <a:r>
              <a:rPr lang="en-US" dirty="0" err="1" smtClean="0"/>
              <a:t>athamneh</a:t>
            </a:r>
            <a:endParaRPr lang="en-US" dirty="0" smtClean="0"/>
          </a:p>
          <a:p>
            <a:pPr algn="l" rtl="0"/>
            <a:endParaRPr lang="en-US" dirty="0" smtClean="0"/>
          </a:p>
          <a:p>
            <a:pPr algn="l" rtl="0"/>
            <a:r>
              <a:rPr lang="en-US" dirty="0" smtClean="0"/>
              <a:t>Under supervision of </a:t>
            </a:r>
            <a:r>
              <a:rPr lang="en-US" dirty="0" err="1" smtClean="0"/>
              <a:t>Eng.Reema</a:t>
            </a:r>
            <a:r>
              <a:rPr lang="en-US" dirty="0" smtClean="0"/>
              <a:t> </a:t>
            </a:r>
            <a:r>
              <a:rPr lang="en-US" dirty="0" err="1" smtClean="0"/>
              <a:t>Nassar</a:t>
            </a:r>
            <a:endParaRPr lang="en-US" dirty="0" smtClean="0"/>
          </a:p>
          <a:p>
            <a:pPr algn="l" rtl="0"/>
            <a:endParaRPr lang="ar-S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81000"/>
            <a:ext cx="2143125" cy="2133600"/>
          </a:xfrm>
          <a:prstGeom prst="rect">
            <a:avLst/>
          </a:prstGeom>
          <a:ln>
            <a:noFill/>
          </a:ln>
          <a:effectLst>
            <a:softEdge rad="112500"/>
          </a:effectLst>
        </p:spPr>
      </p:pic>
    </p:spTree>
    <p:extLst>
      <p:ext uri="{BB962C8B-B14F-4D97-AF65-F5344CB8AC3E}">
        <p14:creationId xmlns:p14="http://schemas.microsoft.com/office/powerpoint/2010/main" val="1521344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9"/>
          <p:cNvSpPr>
            <a:spLocks noGrp="1" noChangeArrowheads="1"/>
          </p:cNvSpPr>
          <p:nvPr>
            <p:ph type="title"/>
          </p:nvPr>
        </p:nvSpPr>
        <p:spPr/>
        <p:txBody>
          <a:bodyPr/>
          <a:lstStyle/>
          <a:p>
            <a:pPr algn="l" eaLnBrk="1" hangingPunct="1"/>
            <a:r>
              <a:rPr lang="en-US" b="1" dirty="0" smtClean="0"/>
              <a:t> Pilot Study</a:t>
            </a:r>
            <a:endParaRPr lang="en-US" dirty="0" smtClean="0"/>
          </a:p>
        </p:txBody>
      </p:sp>
      <p:sp>
        <p:nvSpPr>
          <p:cNvPr id="19459" name="Rectangle 11"/>
          <p:cNvSpPr>
            <a:spLocks noGrp="1" noChangeArrowheads="1"/>
          </p:cNvSpPr>
          <p:nvPr>
            <p:ph type="body" idx="1"/>
          </p:nvPr>
        </p:nvSpPr>
        <p:spPr>
          <a:xfrm>
            <a:off x="457200" y="1935163"/>
            <a:ext cx="8229600" cy="4541837"/>
          </a:xfrm>
        </p:spPr>
        <p:txBody>
          <a:bodyPr/>
          <a:lstStyle/>
          <a:p>
            <a:pPr algn="l" rtl="0"/>
            <a:r>
              <a:rPr lang="en-US" sz="3000" dirty="0" smtClean="0"/>
              <a:t>The piloting process conducted by interviewing three experts.</a:t>
            </a:r>
          </a:p>
          <a:p>
            <a:pPr algn="l" rtl="0"/>
            <a:r>
              <a:rPr lang="en-US" sz="3000" dirty="0" smtClean="0"/>
              <a:t> we were asked to review the questionnaire and make some modifications</a:t>
            </a:r>
          </a:p>
          <a:p>
            <a:pPr algn="l" rtl="0"/>
            <a:r>
              <a:rPr lang="en-US" sz="3000" dirty="0" smtClean="0"/>
              <a:t>. In general, experts agreed that the questionnaire is suitable to achieve the goals of the study.</a:t>
            </a:r>
          </a:p>
          <a:p>
            <a:pPr algn="l" rtl="0"/>
            <a:r>
              <a:rPr lang="en-US" sz="3000" dirty="0" smtClean="0"/>
              <a:t>some </a:t>
            </a:r>
            <a:r>
              <a:rPr lang="en-US" sz="3000" dirty="0"/>
              <a:t>modifications have </a:t>
            </a:r>
            <a:r>
              <a:rPr lang="en-US" sz="3000" dirty="0" smtClean="0"/>
              <a:t>been done on important comments.</a:t>
            </a:r>
            <a:endParaRPr lang="en-US" dirty="0" smtClean="0"/>
          </a:p>
        </p:txBody>
      </p:sp>
    </p:spTree>
    <p:extLst>
      <p:ext uri="{BB962C8B-B14F-4D97-AF65-F5344CB8AC3E}">
        <p14:creationId xmlns:p14="http://schemas.microsoft.com/office/powerpoint/2010/main" val="1347564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908050"/>
            <a:ext cx="7772400" cy="1225550"/>
          </a:xfrm>
        </p:spPr>
        <p:txBody>
          <a:bodyPr/>
          <a:lstStyle/>
          <a:p>
            <a:pPr eaLnBrk="1" hangingPunct="1"/>
            <a:r>
              <a:rPr lang="en-US" b="1" smtClean="0"/>
              <a:t>Limitation of the Research:</a:t>
            </a:r>
            <a:r>
              <a:rPr lang="en-US" smtClean="0"/>
              <a:t/>
            </a:r>
            <a:br>
              <a:rPr lang="en-US" smtClean="0"/>
            </a:br>
            <a:endParaRPr lang="en-US" smtClean="0"/>
          </a:p>
        </p:txBody>
      </p:sp>
      <p:sp>
        <p:nvSpPr>
          <p:cNvPr id="20483" name="Rectangle 3"/>
          <p:cNvSpPr>
            <a:spLocks noGrp="1" noChangeArrowheads="1"/>
          </p:cNvSpPr>
          <p:nvPr>
            <p:ph type="body" idx="1"/>
          </p:nvPr>
        </p:nvSpPr>
        <p:spPr/>
        <p:txBody>
          <a:bodyPr/>
          <a:lstStyle/>
          <a:p>
            <a:pPr algn="l" rtl="0"/>
            <a:r>
              <a:rPr lang="en-US" sz="3000" dirty="0" smtClean="0"/>
              <a:t> The research have  merged between areas of the north, represented by the city of Nablus and</a:t>
            </a:r>
            <a:r>
              <a:rPr lang="en-US" sz="3000" dirty="0"/>
              <a:t> the south </a:t>
            </a:r>
            <a:r>
              <a:rPr lang="en-US" sz="3000" dirty="0" smtClean="0"/>
              <a:t>represented by Hebron </a:t>
            </a:r>
            <a:endParaRPr lang="en-US" sz="3000" dirty="0"/>
          </a:p>
          <a:p>
            <a:pPr algn="l" rtl="0"/>
            <a:r>
              <a:rPr lang="en-US" sz="3000" dirty="0" smtClean="0"/>
              <a:t> to get the most accurate answers and Studies on this topic ,survey was limited to contracting  and consulting companies that are classified as first degrees , which have a valid registration in Palestinian contractor union PCU. </a:t>
            </a:r>
            <a:r>
              <a:rPr lang="en-US" sz="3000" dirty="0"/>
              <a:t>And Engineers </a:t>
            </a:r>
            <a:r>
              <a:rPr lang="en-US" sz="3000" dirty="0" smtClean="0"/>
              <a:t>Association. </a:t>
            </a:r>
          </a:p>
        </p:txBody>
      </p:sp>
    </p:spTree>
    <p:extLst>
      <p:ext uri="{BB962C8B-B14F-4D97-AF65-F5344CB8AC3E}">
        <p14:creationId xmlns:p14="http://schemas.microsoft.com/office/powerpoint/2010/main" val="3502699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188913"/>
            <a:ext cx="7772400" cy="1368425"/>
          </a:xfrm>
        </p:spPr>
        <p:txBody>
          <a:bodyPr/>
          <a:lstStyle/>
          <a:p>
            <a:pPr rtl="0"/>
            <a:r>
              <a:rPr lang="en-US" b="1" dirty="0" smtClean="0"/>
              <a:t>CASE STUDY:</a:t>
            </a:r>
            <a:endParaRPr lang="ar-JO" dirty="0" smtClean="0"/>
          </a:p>
        </p:txBody>
      </p:sp>
      <p:sp>
        <p:nvSpPr>
          <p:cNvPr id="3" name="Content Placeholder 2"/>
          <p:cNvSpPr>
            <a:spLocks noGrp="1"/>
          </p:cNvSpPr>
          <p:nvPr>
            <p:ph idx="1"/>
          </p:nvPr>
        </p:nvSpPr>
        <p:spPr>
          <a:xfrm>
            <a:off x="685800" y="1628775"/>
            <a:ext cx="7772400" cy="4467225"/>
          </a:xfrm>
        </p:spPr>
        <p:txBody>
          <a:bodyPr/>
          <a:lstStyle/>
          <a:p>
            <a:pPr marL="0" indent="0" algn="l" rtl="0">
              <a:buFontTx/>
              <a:buNone/>
              <a:defRPr/>
            </a:pPr>
            <a:r>
              <a:rPr lang="en-US" sz="3000" b="1" dirty="0"/>
              <a:t>Case study description:</a:t>
            </a:r>
            <a:endParaRPr lang="en-US" sz="3000" dirty="0"/>
          </a:p>
          <a:p>
            <a:pPr algn="l" rtl="0">
              <a:defRPr/>
            </a:pPr>
            <a:r>
              <a:rPr lang="en-US" sz="2800" dirty="0"/>
              <a:t>Project: construction, completion and maintenance of Al </a:t>
            </a:r>
            <a:r>
              <a:rPr lang="en-US" sz="2800" dirty="0" err="1"/>
              <a:t>Rehiyeh</a:t>
            </a:r>
            <a:r>
              <a:rPr lang="en-US" sz="2800" dirty="0"/>
              <a:t> Secondary Girls School,  Al </a:t>
            </a:r>
            <a:r>
              <a:rPr lang="en-US" sz="2800" dirty="0" err="1"/>
              <a:t>Rehiyeh</a:t>
            </a:r>
            <a:r>
              <a:rPr lang="en-US" sz="2800" dirty="0"/>
              <a:t> village, Hebron city, owned by Ministry of Education and Higher Education, designed and supervised by Arab Engineers company , contractor was </a:t>
            </a:r>
            <a:r>
              <a:rPr lang="en-US" sz="2800" dirty="0" err="1"/>
              <a:t>Abulfilat</a:t>
            </a:r>
            <a:r>
              <a:rPr lang="en-US" sz="2800" dirty="0"/>
              <a:t> construction cooperation .</a:t>
            </a:r>
          </a:p>
          <a:p>
            <a:pPr>
              <a:defRPr/>
            </a:pPr>
            <a:endParaRPr lang="ar-JO" dirty="0"/>
          </a:p>
        </p:txBody>
      </p:sp>
    </p:spTree>
    <p:extLst>
      <p:ext uri="{BB962C8B-B14F-4D97-AF65-F5344CB8AC3E}">
        <p14:creationId xmlns:p14="http://schemas.microsoft.com/office/powerpoint/2010/main" val="1201546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STUDY:</a:t>
            </a:r>
            <a:endParaRPr lang="en-US" dirty="0"/>
          </a:p>
        </p:txBody>
      </p:sp>
      <p:sp>
        <p:nvSpPr>
          <p:cNvPr id="3" name="Content Placeholder 2"/>
          <p:cNvSpPr>
            <a:spLocks noGrp="1"/>
          </p:cNvSpPr>
          <p:nvPr>
            <p:ph idx="1"/>
          </p:nvPr>
        </p:nvSpPr>
        <p:spPr/>
        <p:txBody>
          <a:bodyPr/>
          <a:lstStyle/>
          <a:p>
            <a:pPr algn="l" rtl="0"/>
            <a:r>
              <a:rPr lang="en-US" sz="3000" dirty="0"/>
              <a:t>A substitution variation order in the form of unforeseen terrain conditions of bearing capacity of the soil after requesting and reviewing the results and following the recommendations of geotechnical inspection report for the school site</a:t>
            </a:r>
          </a:p>
          <a:p>
            <a:pPr marL="0" indent="0" algn="l" rtl="0">
              <a:buNone/>
            </a:pPr>
            <a:endParaRPr lang="en-US" dirty="0"/>
          </a:p>
        </p:txBody>
      </p:sp>
    </p:spTree>
    <p:extLst>
      <p:ext uri="{BB962C8B-B14F-4D97-AF65-F5344CB8AC3E}">
        <p14:creationId xmlns:p14="http://schemas.microsoft.com/office/powerpoint/2010/main" val="1273046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1219200"/>
            <a:ext cx="7772400" cy="82550"/>
          </a:xfrm>
        </p:spPr>
        <p:txBody>
          <a:bodyPr/>
          <a:lstStyle/>
          <a:p>
            <a:r>
              <a:rPr lang="en-US" b="1" dirty="0"/>
              <a:t>CASE STUDY:</a:t>
            </a:r>
            <a:endParaRPr lang="ar-JO" dirty="0" smtClean="0"/>
          </a:p>
        </p:txBody>
      </p:sp>
      <p:sp>
        <p:nvSpPr>
          <p:cNvPr id="3" name="Content Placeholder 2"/>
          <p:cNvSpPr>
            <a:spLocks noGrp="1"/>
          </p:cNvSpPr>
          <p:nvPr>
            <p:ph idx="1"/>
          </p:nvPr>
        </p:nvSpPr>
        <p:spPr>
          <a:xfrm>
            <a:off x="684213" y="1412875"/>
            <a:ext cx="7772400" cy="4970463"/>
          </a:xfrm>
        </p:spPr>
        <p:txBody>
          <a:bodyPr/>
          <a:lstStyle/>
          <a:p>
            <a:pPr algn="l" rtl="0">
              <a:defRPr/>
            </a:pPr>
            <a:r>
              <a:rPr lang="en-US" sz="3000" dirty="0" smtClean="0"/>
              <a:t>the </a:t>
            </a:r>
            <a:r>
              <a:rPr lang="en-US" sz="3000" dirty="0"/>
              <a:t>variation order was to </a:t>
            </a:r>
            <a:r>
              <a:rPr lang="en-US" sz="3000" b="1" dirty="0"/>
              <a:t>substitute</a:t>
            </a:r>
            <a:r>
              <a:rPr lang="en-US" sz="3000" dirty="0"/>
              <a:t> the selected </a:t>
            </a:r>
            <a:r>
              <a:rPr lang="en-US" sz="3000" b="1" dirty="0"/>
              <a:t>sub base fill</a:t>
            </a:r>
            <a:r>
              <a:rPr lang="en-US" sz="3000" dirty="0"/>
              <a:t> of 60cm </a:t>
            </a:r>
            <a:r>
              <a:rPr lang="en-US" sz="3000" b="1" dirty="0"/>
              <a:t>and base course</a:t>
            </a:r>
            <a:r>
              <a:rPr lang="en-US" sz="3000" dirty="0"/>
              <a:t> layer of 1m under the footings in the original project drawings </a:t>
            </a:r>
            <a:r>
              <a:rPr lang="en-US" sz="3000" b="1" dirty="0"/>
              <a:t>with rubble concrete</a:t>
            </a:r>
            <a:r>
              <a:rPr lang="en-US" sz="3000" dirty="0"/>
              <a:t> layer of 40cm thickness.</a:t>
            </a:r>
          </a:p>
          <a:p>
            <a:pPr>
              <a:defRPr/>
            </a:pPr>
            <a:endParaRPr lang="ar-JO" dirty="0"/>
          </a:p>
        </p:txBody>
      </p:sp>
    </p:spTree>
    <p:extLst>
      <p:ext uri="{BB962C8B-B14F-4D97-AF65-F5344CB8AC3E}">
        <p14:creationId xmlns:p14="http://schemas.microsoft.com/office/powerpoint/2010/main" val="471722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3200" b="1" dirty="0"/>
              <a:t>Tracking the conducted procedure:</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lvl="0" algn="l" rtl="0"/>
            <a:r>
              <a:rPr lang="en-US" dirty="0" smtClean="0"/>
              <a:t>The </a:t>
            </a:r>
            <a:r>
              <a:rPr lang="en-US" dirty="0"/>
              <a:t>consultant requested the contractor to prepare a geotechnical inspection report for the site providing description of site condition and geotechnical recommendations relating to the allowable bearing pressure and footing construction.</a:t>
            </a:r>
          </a:p>
          <a:p>
            <a:pPr lvl="0" algn="l" rtl="0"/>
            <a:r>
              <a:rPr lang="en-US" dirty="0"/>
              <a:t>Contractor requested the building center company to prepare the report</a:t>
            </a:r>
          </a:p>
          <a:p>
            <a:pPr lvl="0" algn="l" rtl="0"/>
            <a:r>
              <a:rPr lang="en-US" sz="2500" dirty="0"/>
              <a:t>After reviewing the report results </a:t>
            </a:r>
            <a:r>
              <a:rPr lang="en-US" sz="2500" dirty="0" smtClean="0"/>
              <a:t>and recommendation </a:t>
            </a:r>
            <a:r>
              <a:rPr lang="en-US" sz="2500" dirty="0"/>
              <a:t>the consultant decided to perform the variation order</a:t>
            </a:r>
          </a:p>
          <a:p>
            <a:pPr algn="l" rtl="0"/>
            <a:endParaRPr lang="en-US" dirty="0"/>
          </a:p>
        </p:txBody>
      </p:sp>
    </p:spTree>
    <p:extLst>
      <p:ext uri="{BB962C8B-B14F-4D97-AF65-F5344CB8AC3E}">
        <p14:creationId xmlns:p14="http://schemas.microsoft.com/office/powerpoint/2010/main" val="3683357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Tracking the conducted procedure:</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lvl="0" algn="l" rtl="0"/>
            <a:r>
              <a:rPr lang="en-US" sz="2400" dirty="0"/>
              <a:t>Consultant ordered the contractor to prepare the needed bill of quantities of earth works before and after modification.</a:t>
            </a:r>
          </a:p>
          <a:p>
            <a:pPr lvl="0" algn="l" rtl="0"/>
            <a:r>
              <a:rPr lang="en-US" sz="2400" dirty="0"/>
              <a:t>Consultant revised the contractor rates and compared it with the original bill of quantities of the contract and made the necessary correction on them and adopted them.</a:t>
            </a:r>
          </a:p>
          <a:p>
            <a:pPr lvl="0" algn="l" rtl="0"/>
            <a:r>
              <a:rPr lang="en-US" sz="2400" dirty="0"/>
              <a:t>Consultant sent a notice to the owner clearing the VO and the deducted price from the items of concern.</a:t>
            </a:r>
          </a:p>
          <a:p>
            <a:pPr lvl="0" algn="l" rtl="0"/>
            <a:r>
              <a:rPr lang="en-US" sz="2400" dirty="0"/>
              <a:t>Owner approved the VO and all parties signed on VO documents. </a:t>
            </a:r>
          </a:p>
          <a:p>
            <a:pPr lvl="0" algn="l" rtl="0"/>
            <a:r>
              <a:rPr lang="en-US" sz="2400" dirty="0"/>
              <a:t>The VO was performed.</a:t>
            </a:r>
          </a:p>
          <a:p>
            <a:pPr algn="l" rtl="0"/>
            <a:endParaRPr lang="en-US" dirty="0"/>
          </a:p>
        </p:txBody>
      </p:sp>
    </p:spTree>
    <p:extLst>
      <p:ext uri="{BB962C8B-B14F-4D97-AF65-F5344CB8AC3E}">
        <p14:creationId xmlns:p14="http://schemas.microsoft.com/office/powerpoint/2010/main" val="2299306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476250"/>
            <a:ext cx="7772400" cy="1008063"/>
          </a:xfrm>
        </p:spPr>
        <p:txBody>
          <a:bodyPr/>
          <a:lstStyle/>
          <a:p>
            <a:r>
              <a:rPr lang="en-US" b="1" dirty="0" smtClean="0"/>
              <a:t>CONCLUSION </a:t>
            </a:r>
            <a:endParaRPr lang="ar-JO" dirty="0" smtClean="0"/>
          </a:p>
        </p:txBody>
      </p:sp>
      <p:sp>
        <p:nvSpPr>
          <p:cNvPr id="23555" name="Content Placeholder 2"/>
          <p:cNvSpPr>
            <a:spLocks noGrp="1"/>
          </p:cNvSpPr>
          <p:nvPr>
            <p:ph idx="1"/>
          </p:nvPr>
        </p:nvSpPr>
        <p:spPr>
          <a:xfrm>
            <a:off x="685800" y="1341438"/>
            <a:ext cx="7772400" cy="4754562"/>
          </a:xfrm>
        </p:spPr>
        <p:txBody>
          <a:bodyPr/>
          <a:lstStyle/>
          <a:p>
            <a:pPr algn="l" rtl="0"/>
            <a:r>
              <a:rPr lang="en-US" sz="2800" dirty="0" smtClean="0"/>
              <a:t>The most preferred contracting system for both contractors and consultants was the traditional "design-bid- build" contracts for less variation orders or better type for overcoming.</a:t>
            </a:r>
          </a:p>
          <a:p>
            <a:pPr algn="l" rtl="0"/>
            <a:r>
              <a:rPr lang="en-US" sz="2800" dirty="0" smtClean="0"/>
              <a:t>Most of consultants and contractors said that the delay caused by variation orders as a percent from the original schedule was from 0-10%.</a:t>
            </a:r>
          </a:p>
          <a:p>
            <a:pPr algn="l" rtl="0"/>
            <a:r>
              <a:rPr lang="en-US" sz="2800" dirty="0" smtClean="0"/>
              <a:t>Majority of consultants agreed that the amount of variation orders as a percent from the contract value was from 0-10%, where contractors considered its limited up to 5%.</a:t>
            </a:r>
          </a:p>
          <a:p>
            <a:endParaRPr lang="ar-JO" sz="2000" dirty="0" smtClean="0"/>
          </a:p>
        </p:txBody>
      </p:sp>
    </p:spTree>
    <p:extLst>
      <p:ext uri="{BB962C8B-B14F-4D97-AF65-F5344CB8AC3E}">
        <p14:creationId xmlns:p14="http://schemas.microsoft.com/office/powerpoint/2010/main" val="2910373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90600" y="457200"/>
            <a:ext cx="7772400" cy="863600"/>
          </a:xfrm>
        </p:spPr>
        <p:txBody>
          <a:bodyPr/>
          <a:lstStyle/>
          <a:p>
            <a:r>
              <a:rPr lang="en-US" b="1" dirty="0"/>
              <a:t>CONCLUSION</a:t>
            </a:r>
            <a:endParaRPr lang="ar-JO" dirty="0" smtClean="0"/>
          </a:p>
        </p:txBody>
      </p:sp>
      <p:sp>
        <p:nvSpPr>
          <p:cNvPr id="25603" name="Content Placeholder 2"/>
          <p:cNvSpPr>
            <a:spLocks noGrp="1"/>
          </p:cNvSpPr>
          <p:nvPr>
            <p:ph idx="1"/>
          </p:nvPr>
        </p:nvSpPr>
        <p:spPr>
          <a:xfrm>
            <a:off x="609600" y="1371600"/>
            <a:ext cx="7772400" cy="6092825"/>
          </a:xfrm>
        </p:spPr>
        <p:txBody>
          <a:bodyPr/>
          <a:lstStyle/>
          <a:p>
            <a:pPr algn="l" rtl="0">
              <a:defRPr/>
            </a:pPr>
            <a:r>
              <a:rPr lang="en-US" sz="2400" dirty="0" smtClean="0"/>
              <a:t>Contractors said that; the main originator of variation orders are the consultants where consultants referred the responsibility to the owner.</a:t>
            </a:r>
          </a:p>
          <a:p>
            <a:pPr algn="l" rtl="0">
              <a:defRPr/>
            </a:pPr>
            <a:r>
              <a:rPr lang="en-US" sz="2400" dirty="0" smtClean="0"/>
              <a:t>The ten most important factors that contribute to the occurrence of variation orders in construction projects in Palestine  are :</a:t>
            </a:r>
          </a:p>
          <a:p>
            <a:pPr marL="0" indent="0" algn="l" rtl="0">
              <a:buNone/>
              <a:defRPr/>
            </a:pPr>
            <a:r>
              <a:rPr lang="en-US" sz="2400" dirty="0"/>
              <a:t> </a:t>
            </a:r>
            <a:r>
              <a:rPr lang="en-US" sz="2400" dirty="0" smtClean="0"/>
              <a:t> 1) Owner’s financial problems</a:t>
            </a:r>
          </a:p>
          <a:p>
            <a:pPr marL="0" indent="0" algn="l" rtl="0">
              <a:buNone/>
              <a:defRPr/>
            </a:pPr>
            <a:r>
              <a:rPr lang="en-US" sz="2400" dirty="0"/>
              <a:t> </a:t>
            </a:r>
            <a:r>
              <a:rPr lang="en-US" sz="2400" dirty="0" smtClean="0"/>
              <a:t> 2) Change of scope by owner .   3) Design complexity. </a:t>
            </a:r>
          </a:p>
          <a:p>
            <a:pPr marL="0" indent="0" algn="l" rtl="0">
              <a:buNone/>
              <a:defRPr/>
            </a:pPr>
            <a:r>
              <a:rPr lang="en-US" sz="2400" dirty="0"/>
              <a:t> </a:t>
            </a:r>
            <a:r>
              <a:rPr lang="en-US" sz="2400" dirty="0" smtClean="0"/>
              <a:t> 4) Change in design.                  5) lack of coordination. </a:t>
            </a:r>
          </a:p>
          <a:p>
            <a:pPr marL="0" indent="0" algn="l" rtl="0">
              <a:buFontTx/>
              <a:buNone/>
              <a:defRPr/>
            </a:pPr>
            <a:r>
              <a:rPr lang="en-US" sz="2400" dirty="0" smtClean="0"/>
              <a:t>  6) Weather conditions.              7) Unforeseen problems.</a:t>
            </a:r>
          </a:p>
          <a:p>
            <a:pPr marL="0" indent="0" algn="l" rtl="0">
              <a:buFontTx/>
              <a:buNone/>
              <a:defRPr/>
            </a:pPr>
            <a:r>
              <a:rPr lang="en-US" sz="2400" dirty="0" smtClean="0"/>
              <a:t>  8) Errors in design. </a:t>
            </a:r>
          </a:p>
          <a:p>
            <a:pPr marL="0" indent="0" algn="l" rtl="0">
              <a:buFontTx/>
              <a:buNone/>
              <a:defRPr/>
            </a:pPr>
            <a:r>
              <a:rPr lang="en-US" sz="2400" dirty="0" smtClean="0"/>
              <a:t>  9) Change in economic conditions. </a:t>
            </a:r>
          </a:p>
          <a:p>
            <a:pPr marL="0" indent="0" algn="l" rtl="0">
              <a:buFontTx/>
              <a:buNone/>
              <a:defRPr/>
            </a:pPr>
            <a:r>
              <a:rPr lang="en-US" sz="2400" dirty="0" smtClean="0"/>
              <a:t>  10) Conflicts between contract documents.</a:t>
            </a:r>
          </a:p>
          <a:p>
            <a:pPr marL="0" indent="0">
              <a:buFontTx/>
              <a:buNone/>
              <a:defRPr/>
            </a:pPr>
            <a:endParaRPr lang="en-US" sz="2400" dirty="0" smtClean="0"/>
          </a:p>
          <a:p>
            <a:pPr>
              <a:defRPr/>
            </a:pPr>
            <a:endParaRPr lang="ar-JO" sz="2400" dirty="0" smtClean="0"/>
          </a:p>
        </p:txBody>
      </p:sp>
    </p:spTree>
    <p:extLst>
      <p:ext uri="{BB962C8B-B14F-4D97-AF65-F5344CB8AC3E}">
        <p14:creationId xmlns:p14="http://schemas.microsoft.com/office/powerpoint/2010/main" val="2118421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rot="10800000" flipV="1">
            <a:off x="685800" y="0"/>
            <a:ext cx="7772400" cy="609600"/>
          </a:xfrm>
        </p:spPr>
        <p:txBody>
          <a:bodyPr anchor="t"/>
          <a:lstStyle/>
          <a:p>
            <a:r>
              <a:rPr lang="en-US" b="1" dirty="0" smtClean="0"/>
              <a:t>CONCLUSION:</a:t>
            </a:r>
            <a:endParaRPr lang="ar-JO" dirty="0" smtClean="0"/>
          </a:p>
        </p:txBody>
      </p:sp>
      <p:sp>
        <p:nvSpPr>
          <p:cNvPr id="25603" name="Content Placeholder 2"/>
          <p:cNvSpPr>
            <a:spLocks noGrp="1"/>
          </p:cNvSpPr>
          <p:nvPr>
            <p:ph idx="1"/>
          </p:nvPr>
        </p:nvSpPr>
        <p:spPr>
          <a:xfrm>
            <a:off x="533400" y="1143000"/>
            <a:ext cx="7772400" cy="4178300"/>
          </a:xfrm>
        </p:spPr>
        <p:txBody>
          <a:bodyPr/>
          <a:lstStyle/>
          <a:p>
            <a:pPr marL="0" indent="0" algn="l" rtl="0">
              <a:buNone/>
            </a:pPr>
            <a:r>
              <a:rPr lang="en-US" sz="2800" dirty="0" smtClean="0"/>
              <a:t>The five most important effects of variation orders in construction projects in Palestine are</a:t>
            </a:r>
            <a:r>
              <a:rPr lang="en-US" sz="2800" dirty="0" smtClean="0"/>
              <a:t>;</a:t>
            </a:r>
          </a:p>
          <a:p>
            <a:pPr marL="0" indent="0" algn="l" rtl="0">
              <a:buNone/>
            </a:pPr>
            <a:r>
              <a:rPr lang="en-US" sz="2800" dirty="0" smtClean="0"/>
              <a:t> </a:t>
            </a:r>
            <a:r>
              <a:rPr lang="en-US" sz="2800" dirty="0" smtClean="0"/>
              <a:t>1) overhead expenses increase</a:t>
            </a:r>
            <a:r>
              <a:rPr lang="en-US" sz="2800" dirty="0" smtClean="0"/>
              <a:t>.</a:t>
            </a:r>
          </a:p>
          <a:p>
            <a:pPr marL="0" indent="0" algn="l" rtl="0">
              <a:buNone/>
            </a:pPr>
            <a:r>
              <a:rPr lang="en-US" sz="2800" dirty="0" smtClean="0"/>
              <a:t> </a:t>
            </a:r>
            <a:r>
              <a:rPr lang="en-US" sz="2800" dirty="0" smtClean="0"/>
              <a:t>2) Completion schedule delay </a:t>
            </a:r>
            <a:r>
              <a:rPr lang="en-US" sz="2800" dirty="0" smtClean="0"/>
              <a:t>.</a:t>
            </a:r>
          </a:p>
          <a:p>
            <a:pPr marL="0" indent="0" algn="l" rtl="0">
              <a:buNone/>
            </a:pPr>
            <a:r>
              <a:rPr lang="en-US" sz="2800" dirty="0" smtClean="0"/>
              <a:t>3</a:t>
            </a:r>
            <a:r>
              <a:rPr lang="en-US" sz="2800" dirty="0" smtClean="0"/>
              <a:t>) Project cost increase</a:t>
            </a:r>
            <a:r>
              <a:rPr lang="en-US" sz="2800" dirty="0" smtClean="0"/>
              <a:t>.</a:t>
            </a:r>
          </a:p>
          <a:p>
            <a:pPr marL="0" indent="0" algn="l" rtl="0">
              <a:buNone/>
            </a:pPr>
            <a:r>
              <a:rPr lang="en-US" sz="2800" dirty="0" smtClean="0"/>
              <a:t> </a:t>
            </a:r>
            <a:r>
              <a:rPr lang="en-US" sz="2800" dirty="0" smtClean="0"/>
              <a:t>4) Delay in </a:t>
            </a:r>
            <a:r>
              <a:rPr lang="en-US" sz="2800" dirty="0" smtClean="0"/>
              <a:t>payment.</a:t>
            </a:r>
          </a:p>
          <a:p>
            <a:pPr marL="0" indent="0" algn="l" rtl="0">
              <a:buNone/>
            </a:pPr>
            <a:r>
              <a:rPr lang="en-US" sz="2800" dirty="0" smtClean="0"/>
              <a:t>5</a:t>
            </a:r>
            <a:r>
              <a:rPr lang="en-US" sz="2800" dirty="0" smtClean="0"/>
              <a:t>) Productivity </a:t>
            </a:r>
            <a:r>
              <a:rPr lang="en-US" sz="2800" dirty="0" smtClean="0"/>
              <a:t>degradation.</a:t>
            </a:r>
            <a:endParaRPr lang="en-US" sz="2800" dirty="0" smtClean="0"/>
          </a:p>
          <a:p>
            <a:pPr marL="0" indent="0">
              <a:buNone/>
            </a:pPr>
            <a:endParaRPr lang="ar-JO" sz="2200" dirty="0" smtClean="0"/>
          </a:p>
        </p:txBody>
      </p:sp>
    </p:spTree>
    <p:extLst>
      <p:ext uri="{BB962C8B-B14F-4D97-AF65-F5344CB8AC3E}">
        <p14:creationId xmlns:p14="http://schemas.microsoft.com/office/powerpoint/2010/main" val="1431907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eaLnBrk="0" hangingPunct="0">
              <a:defRPr/>
            </a:pPr>
            <a:r>
              <a:rPr lang="en-US" sz="4400" b="1" dirty="0" smtClean="0">
                <a:latin typeface="+mn-lt"/>
                <a:ea typeface="+mn-ea"/>
                <a:cs typeface="+mn-cs"/>
              </a:rPr>
              <a:t>OUTLINE:</a:t>
            </a:r>
            <a:endParaRPr lang="ar-SA" sz="4400" dirty="0">
              <a:latin typeface="+mn-lt"/>
            </a:endParaRPr>
          </a:p>
        </p:txBody>
      </p:sp>
      <p:sp>
        <p:nvSpPr>
          <p:cNvPr id="3" name="Content Placeholder 2"/>
          <p:cNvSpPr>
            <a:spLocks noGrp="1"/>
          </p:cNvSpPr>
          <p:nvPr>
            <p:ph idx="1"/>
          </p:nvPr>
        </p:nvSpPr>
        <p:spPr/>
        <p:txBody>
          <a:bodyPr/>
          <a:lstStyle/>
          <a:p>
            <a:pPr algn="l" rtl="0"/>
            <a:r>
              <a:rPr lang="en-US" sz="4500" dirty="0" smtClean="0"/>
              <a:t>Part one of the research</a:t>
            </a:r>
          </a:p>
          <a:p>
            <a:pPr algn="l" rtl="0"/>
            <a:r>
              <a:rPr lang="en-US" sz="4500" dirty="0" smtClean="0"/>
              <a:t>Questionnaire</a:t>
            </a:r>
          </a:p>
          <a:p>
            <a:pPr algn="l" rtl="0"/>
            <a:r>
              <a:rPr lang="en-US" sz="4500" b="1" dirty="0" smtClean="0"/>
              <a:t> </a:t>
            </a:r>
            <a:r>
              <a:rPr lang="en-US" sz="4500" dirty="0" smtClean="0"/>
              <a:t>Case study</a:t>
            </a:r>
          </a:p>
          <a:p>
            <a:pPr algn="l" rtl="0"/>
            <a:r>
              <a:rPr lang="en-US" sz="4500" dirty="0" smtClean="0"/>
              <a:t> Analysis and conclusion</a:t>
            </a:r>
          </a:p>
          <a:p>
            <a:pPr algn="l" rtl="0"/>
            <a:r>
              <a:rPr lang="en-US" sz="4500" dirty="0" smtClean="0"/>
              <a:t>Recommendation</a:t>
            </a:r>
            <a:endParaRPr lang="en-US" sz="4500" dirty="0"/>
          </a:p>
          <a:p>
            <a:pPr marL="0" indent="0" algn="l" rtl="0">
              <a:buNone/>
            </a:pPr>
            <a:endParaRPr lang="ar-SA" dirty="0"/>
          </a:p>
        </p:txBody>
      </p:sp>
    </p:spTree>
    <p:extLst>
      <p:ext uri="{BB962C8B-B14F-4D97-AF65-F5344CB8AC3E}">
        <p14:creationId xmlns:p14="http://schemas.microsoft.com/office/powerpoint/2010/main" val="598137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pPr marL="0" indent="0" algn="l">
              <a:buNone/>
            </a:pPr>
            <a:r>
              <a:rPr lang="en-US" sz="2400" dirty="0"/>
              <a:t>The five most effective control techniques of variation orders in our study area came as following</a:t>
            </a:r>
            <a:r>
              <a:rPr lang="en-US" sz="2400" dirty="0" smtClean="0"/>
              <a:t>;</a:t>
            </a:r>
          </a:p>
          <a:p>
            <a:pPr marL="0" indent="0" algn="l">
              <a:buNone/>
            </a:pPr>
            <a:r>
              <a:rPr lang="en-US" sz="2400" dirty="0" smtClean="0"/>
              <a:t> </a:t>
            </a:r>
            <a:r>
              <a:rPr lang="en-US" sz="2400" dirty="0"/>
              <a:t>1) The designer must be familiar with all regulations </a:t>
            </a:r>
            <a:r>
              <a:rPr lang="en-US" sz="2400" dirty="0" smtClean="0"/>
              <a:t>.</a:t>
            </a:r>
          </a:p>
          <a:p>
            <a:pPr marL="0" indent="0" algn="l">
              <a:buNone/>
            </a:pPr>
            <a:r>
              <a:rPr lang="en-US" sz="2400" dirty="0" smtClean="0"/>
              <a:t>2</a:t>
            </a:r>
            <a:r>
              <a:rPr lang="en-US" sz="2400" dirty="0"/>
              <a:t>) No contradiction between contract </a:t>
            </a:r>
            <a:r>
              <a:rPr lang="en-US" sz="2400" dirty="0" smtClean="0"/>
              <a:t>documents.</a:t>
            </a:r>
          </a:p>
          <a:p>
            <a:pPr marL="0" indent="0" algn="l">
              <a:buNone/>
            </a:pPr>
            <a:r>
              <a:rPr lang="en-US" sz="2400" dirty="0" smtClean="0"/>
              <a:t> </a:t>
            </a:r>
            <a:r>
              <a:rPr lang="en-US" sz="2400" dirty="0"/>
              <a:t>3) Items in BOQ must be obvious </a:t>
            </a:r>
            <a:r>
              <a:rPr lang="en-US" sz="2400" dirty="0" smtClean="0"/>
              <a:t>.</a:t>
            </a:r>
          </a:p>
          <a:p>
            <a:pPr marL="0" indent="0" algn="l">
              <a:buNone/>
            </a:pPr>
            <a:r>
              <a:rPr lang="en-US" sz="2400" dirty="0" smtClean="0"/>
              <a:t>4</a:t>
            </a:r>
            <a:r>
              <a:rPr lang="en-US" sz="2400" dirty="0"/>
              <a:t>) Written approvals and documentation </a:t>
            </a:r>
            <a:r>
              <a:rPr lang="en-US" sz="2400" dirty="0" smtClean="0"/>
              <a:t>.</a:t>
            </a:r>
          </a:p>
          <a:p>
            <a:pPr marL="0" indent="0" algn="l">
              <a:buNone/>
            </a:pPr>
            <a:r>
              <a:rPr lang="en-US" sz="2400" dirty="0" smtClean="0"/>
              <a:t>5</a:t>
            </a:r>
            <a:r>
              <a:rPr lang="en-US" sz="2400" dirty="0"/>
              <a:t>) Owner’s involvement during construction. </a:t>
            </a:r>
          </a:p>
          <a:p>
            <a:endParaRPr lang="ar-JO" dirty="0"/>
          </a:p>
        </p:txBody>
      </p:sp>
    </p:spTree>
    <p:extLst>
      <p:ext uri="{BB962C8B-B14F-4D97-AF65-F5344CB8AC3E}">
        <p14:creationId xmlns:p14="http://schemas.microsoft.com/office/powerpoint/2010/main" val="2466171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457200"/>
            <a:ext cx="7772400" cy="504826"/>
          </a:xfrm>
        </p:spPr>
        <p:txBody>
          <a:bodyPr/>
          <a:lstStyle/>
          <a:p>
            <a:r>
              <a:rPr lang="en-US" b="1" dirty="0"/>
              <a:t>CONCLUSION:</a:t>
            </a:r>
            <a:endParaRPr lang="ar-JO" dirty="0" smtClean="0"/>
          </a:p>
        </p:txBody>
      </p:sp>
      <p:sp>
        <p:nvSpPr>
          <p:cNvPr id="26627" name="Content Placeholder 2"/>
          <p:cNvSpPr>
            <a:spLocks noGrp="1"/>
          </p:cNvSpPr>
          <p:nvPr>
            <p:ph idx="1"/>
          </p:nvPr>
        </p:nvSpPr>
        <p:spPr>
          <a:xfrm>
            <a:off x="685800" y="1052513"/>
            <a:ext cx="7772400" cy="5043487"/>
          </a:xfrm>
        </p:spPr>
        <p:txBody>
          <a:bodyPr/>
          <a:lstStyle/>
          <a:p>
            <a:pPr algn="l" rtl="0"/>
            <a:r>
              <a:rPr lang="en-US" sz="2800" dirty="0" smtClean="0"/>
              <a:t>Value additions of variation orders:</a:t>
            </a:r>
            <a:r>
              <a:rPr lang="en-US" sz="2800" i="1" dirty="0" smtClean="0"/>
              <a:t> </a:t>
            </a:r>
            <a:r>
              <a:rPr lang="en-US" sz="2800" dirty="0" smtClean="0"/>
              <a:t>a very important point we concluded at a late stage of our project was; nothing wrong with variation orders as long as they were initiated for project improvement purposes. There should not be any damage of relationships between parties to the contract following the occurrence of variation orders; the presence of a variation clause is an indication of flexibility of contract arrangements in order to accommodate changes to solve problems arising within the project.</a:t>
            </a:r>
          </a:p>
          <a:p>
            <a:endParaRPr lang="ar-JO" sz="2800" dirty="0" smtClean="0"/>
          </a:p>
        </p:txBody>
      </p:sp>
    </p:spTree>
    <p:extLst>
      <p:ext uri="{BB962C8B-B14F-4D97-AF65-F5344CB8AC3E}">
        <p14:creationId xmlns:p14="http://schemas.microsoft.com/office/powerpoint/2010/main" val="1920083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38200" y="76200"/>
            <a:ext cx="7772400" cy="1655763"/>
          </a:xfrm>
        </p:spPr>
        <p:txBody>
          <a:bodyPr/>
          <a:lstStyle/>
          <a:p>
            <a:pPr rtl="0"/>
            <a:r>
              <a:rPr lang="en-US" b="1" dirty="0" smtClean="0"/>
              <a:t>RECCOMENDATION</a:t>
            </a:r>
            <a:endParaRPr lang="ar-JO" dirty="0" smtClean="0"/>
          </a:p>
        </p:txBody>
      </p:sp>
      <p:sp>
        <p:nvSpPr>
          <p:cNvPr id="27651" name="Content Placeholder 2"/>
          <p:cNvSpPr>
            <a:spLocks noGrp="1"/>
          </p:cNvSpPr>
          <p:nvPr>
            <p:ph idx="1"/>
          </p:nvPr>
        </p:nvSpPr>
        <p:spPr>
          <a:xfrm>
            <a:off x="685800" y="1916113"/>
            <a:ext cx="7772400" cy="4941887"/>
          </a:xfrm>
        </p:spPr>
        <p:txBody>
          <a:bodyPr/>
          <a:lstStyle/>
          <a:p>
            <a:pPr marL="914400" lvl="2" indent="0" algn="l" rtl="0">
              <a:buFontTx/>
              <a:buNone/>
            </a:pPr>
            <a:r>
              <a:rPr lang="en-US" sz="3200" b="1" dirty="0" smtClean="0">
                <a:solidFill>
                  <a:schemeClr val="tx2"/>
                </a:solidFill>
              </a:rPr>
              <a:t>Adoption of DBB:</a:t>
            </a:r>
          </a:p>
          <a:p>
            <a:pPr algn="l" rtl="0"/>
            <a:r>
              <a:rPr lang="en-US" dirty="0" smtClean="0"/>
              <a:t>most effective and comfortable as results of respondents opinions have shown.</a:t>
            </a:r>
          </a:p>
          <a:p>
            <a:endParaRPr lang="ar-JO" dirty="0" smtClean="0"/>
          </a:p>
        </p:txBody>
      </p:sp>
    </p:spTree>
    <p:extLst>
      <p:ext uri="{BB962C8B-B14F-4D97-AF65-F5344CB8AC3E}">
        <p14:creationId xmlns:p14="http://schemas.microsoft.com/office/powerpoint/2010/main" val="3881022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09600" y="685800"/>
            <a:ext cx="7620000" cy="1143000"/>
          </a:xfrm>
        </p:spPr>
        <p:txBody>
          <a:bodyPr/>
          <a:lstStyle/>
          <a:p>
            <a:pPr algn="ctr"/>
            <a:r>
              <a:rPr lang="en-US" sz="3200" b="1" dirty="0" smtClean="0"/>
              <a:t>Minimizing potential variations and subsequent claims</a:t>
            </a:r>
            <a:endParaRPr lang="ar-JO" sz="3200" b="1" dirty="0" smtClean="0"/>
          </a:p>
        </p:txBody>
      </p:sp>
      <p:sp>
        <p:nvSpPr>
          <p:cNvPr id="3" name="Content Placeholder 2"/>
          <p:cNvSpPr>
            <a:spLocks noGrp="1"/>
          </p:cNvSpPr>
          <p:nvPr>
            <p:ph idx="1"/>
          </p:nvPr>
        </p:nvSpPr>
        <p:spPr/>
        <p:txBody>
          <a:bodyPr/>
          <a:lstStyle/>
          <a:p>
            <a:pPr algn="l" rtl="0">
              <a:defRPr/>
            </a:pPr>
            <a:r>
              <a:rPr lang="en-US" sz="3200" dirty="0" smtClean="0"/>
              <a:t>Concise drawings</a:t>
            </a:r>
            <a:r>
              <a:rPr lang="en-US" sz="3200" dirty="0"/>
              <a:t>, </a:t>
            </a:r>
            <a:r>
              <a:rPr lang="en-US" sz="3200" dirty="0" smtClean="0"/>
              <a:t>BOQs, specifications. </a:t>
            </a:r>
          </a:p>
          <a:p>
            <a:pPr algn="l" rtl="0">
              <a:defRPr/>
            </a:pPr>
            <a:r>
              <a:rPr lang="en-US" sz="3200" dirty="0" smtClean="0"/>
              <a:t>Comprehensive project </a:t>
            </a:r>
            <a:r>
              <a:rPr lang="en-US" sz="3200" dirty="0"/>
              <a:t>brief </a:t>
            </a:r>
            <a:r>
              <a:rPr lang="en-US" sz="3200" dirty="0" smtClean="0"/>
              <a:t>,supported </a:t>
            </a:r>
            <a:r>
              <a:rPr lang="en-US" sz="3200" dirty="0"/>
              <a:t>by stakeholders.</a:t>
            </a:r>
          </a:p>
          <a:p>
            <a:pPr algn="l" rtl="0">
              <a:defRPr/>
            </a:pPr>
            <a:r>
              <a:rPr lang="en-US" sz="3200" dirty="0" smtClean="0"/>
              <a:t>Legislative requirements </a:t>
            </a:r>
          </a:p>
          <a:p>
            <a:pPr algn="l" rtl="0">
              <a:defRPr/>
            </a:pPr>
            <a:r>
              <a:rPr lang="en-US" sz="3200" dirty="0" smtClean="0"/>
              <a:t>Identifying risks.</a:t>
            </a:r>
            <a:endParaRPr lang="en-US" sz="3200" dirty="0"/>
          </a:p>
          <a:p>
            <a:pPr algn="l" rtl="0">
              <a:defRPr/>
            </a:pPr>
            <a:r>
              <a:rPr lang="en-US" sz="3200" dirty="0" smtClean="0"/>
              <a:t>co-ordinated designs</a:t>
            </a:r>
            <a:endParaRPr lang="ar-JO" sz="3200" dirty="0"/>
          </a:p>
        </p:txBody>
      </p:sp>
    </p:spTree>
    <p:extLst>
      <p:ext uri="{BB962C8B-B14F-4D97-AF65-F5344CB8AC3E}">
        <p14:creationId xmlns:p14="http://schemas.microsoft.com/office/powerpoint/2010/main" val="4175625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1143000"/>
            <a:ext cx="7772400" cy="442913"/>
          </a:xfrm>
        </p:spPr>
        <p:txBody>
          <a:bodyPr/>
          <a:lstStyle/>
          <a:p>
            <a:pPr algn="ctr"/>
            <a:r>
              <a:rPr lang="en-US" sz="3200" b="1" dirty="0"/>
              <a:t>Minimizing potential variations and subsequent claims</a:t>
            </a:r>
            <a:endParaRPr lang="ar-JO" sz="3200" dirty="0" smtClean="0"/>
          </a:p>
        </p:txBody>
      </p:sp>
      <p:sp>
        <p:nvSpPr>
          <p:cNvPr id="29699" name="Content Placeholder 2"/>
          <p:cNvSpPr>
            <a:spLocks noGrp="1"/>
          </p:cNvSpPr>
          <p:nvPr>
            <p:ph idx="1"/>
          </p:nvPr>
        </p:nvSpPr>
        <p:spPr>
          <a:xfrm>
            <a:off x="685800" y="1981200"/>
            <a:ext cx="7772400" cy="5043487"/>
          </a:xfrm>
        </p:spPr>
        <p:txBody>
          <a:bodyPr/>
          <a:lstStyle/>
          <a:p>
            <a:pPr algn="l" rtl="0"/>
            <a:r>
              <a:rPr lang="en-US" sz="2800" dirty="0" smtClean="0"/>
              <a:t> Unambiguous and explicit.</a:t>
            </a:r>
          </a:p>
          <a:p>
            <a:pPr algn="l" rtl="0"/>
            <a:r>
              <a:rPr lang="en-US" sz="2800" dirty="0" smtClean="0"/>
              <a:t>Contractor's rates </a:t>
            </a:r>
          </a:p>
          <a:p>
            <a:pPr algn="l" rtl="0"/>
            <a:r>
              <a:rPr lang="en-US" sz="2800" dirty="0" smtClean="0"/>
              <a:t>Planning </a:t>
            </a:r>
          </a:p>
          <a:p>
            <a:pPr algn="l" rtl="0"/>
            <a:r>
              <a:rPr lang="en-US" sz="2800" dirty="0" smtClean="0"/>
              <a:t>Completeness of the design .</a:t>
            </a:r>
          </a:p>
          <a:p>
            <a:pPr algn="l" rtl="0"/>
            <a:r>
              <a:rPr lang="en-US" sz="2800" dirty="0" smtClean="0"/>
              <a:t>Time allocated to the pre-contract.</a:t>
            </a:r>
            <a:endParaRPr lang="ar-JO" sz="2800" dirty="0" smtClean="0"/>
          </a:p>
        </p:txBody>
      </p:sp>
    </p:spTree>
    <p:extLst>
      <p:ext uri="{BB962C8B-B14F-4D97-AF65-F5344CB8AC3E}">
        <p14:creationId xmlns:p14="http://schemas.microsoft.com/office/powerpoint/2010/main" val="1066662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914400"/>
            <a:ext cx="7772400" cy="692150"/>
          </a:xfrm>
        </p:spPr>
        <p:txBody>
          <a:bodyPr/>
          <a:lstStyle/>
          <a:p>
            <a:pPr algn="ctr"/>
            <a:r>
              <a:rPr lang="en-US" sz="3200" b="1" dirty="0"/>
              <a:t>Minimizing potential variations and subsequent </a:t>
            </a:r>
            <a:r>
              <a:rPr lang="en-US" sz="3200" b="1" dirty="0" smtClean="0"/>
              <a:t>claims</a:t>
            </a:r>
            <a:endParaRPr lang="ar-JO" sz="3200" dirty="0" smtClean="0"/>
          </a:p>
        </p:txBody>
      </p:sp>
      <p:sp>
        <p:nvSpPr>
          <p:cNvPr id="30723" name="Content Placeholder 2"/>
          <p:cNvSpPr>
            <a:spLocks noGrp="1"/>
          </p:cNvSpPr>
          <p:nvPr>
            <p:ph idx="1"/>
          </p:nvPr>
        </p:nvSpPr>
        <p:spPr>
          <a:xfrm>
            <a:off x="609600" y="1752600"/>
            <a:ext cx="7772400" cy="5330825"/>
          </a:xfrm>
        </p:spPr>
        <p:txBody>
          <a:bodyPr/>
          <a:lstStyle/>
          <a:p>
            <a:pPr algn="l" rtl="0"/>
            <a:r>
              <a:rPr lang="en-US" sz="3200" dirty="0" smtClean="0"/>
              <a:t>Clear brief</a:t>
            </a:r>
          </a:p>
          <a:p>
            <a:pPr algn="l" rtl="0"/>
            <a:r>
              <a:rPr lang="en-US" sz="3200" dirty="0" smtClean="0"/>
              <a:t>Forecast .</a:t>
            </a:r>
          </a:p>
          <a:p>
            <a:pPr algn="l" rtl="0"/>
            <a:r>
              <a:rPr lang="en-US" sz="3200" dirty="0" smtClean="0"/>
              <a:t>Co-ordination.</a:t>
            </a:r>
            <a:endParaRPr lang="en-US" sz="3200" dirty="0"/>
          </a:p>
          <a:p>
            <a:pPr algn="l" rtl="0"/>
            <a:r>
              <a:rPr lang="en-US" sz="3200" dirty="0" smtClean="0"/>
              <a:t>Communication.</a:t>
            </a:r>
          </a:p>
          <a:p>
            <a:pPr algn="l" rtl="0"/>
            <a:r>
              <a:rPr lang="en-US" sz="3200" dirty="0" smtClean="0"/>
              <a:t>experienced , dedicated supervisor.</a:t>
            </a:r>
          </a:p>
          <a:p>
            <a:pPr algn="l" rtl="0"/>
            <a:r>
              <a:rPr lang="en-US" sz="3200" dirty="0" smtClean="0"/>
              <a:t>Budgetary considerations </a:t>
            </a:r>
            <a:r>
              <a:rPr lang="en-US" sz="3200" dirty="0"/>
              <a:t>.</a:t>
            </a:r>
            <a:endParaRPr lang="ar-JO" sz="3200" dirty="0" smtClean="0"/>
          </a:p>
        </p:txBody>
      </p:sp>
    </p:spTree>
    <p:extLst>
      <p:ext uri="{BB962C8B-B14F-4D97-AF65-F5344CB8AC3E}">
        <p14:creationId xmlns:p14="http://schemas.microsoft.com/office/powerpoint/2010/main" val="1876751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836613"/>
            <a:ext cx="7772400" cy="1223962"/>
          </a:xfrm>
        </p:spPr>
        <p:txBody>
          <a:bodyPr/>
          <a:lstStyle/>
          <a:p>
            <a:pPr marL="342900" indent="-342900"/>
            <a:r>
              <a:rPr lang="en-US" sz="3200" b="1" dirty="0" smtClean="0"/>
              <a:t>Suggested road map to manage V.Os in the construction projects:</a:t>
            </a:r>
            <a:r>
              <a:rPr lang="en-US" sz="3200" dirty="0" smtClean="0"/>
              <a:t/>
            </a:r>
            <a:br>
              <a:rPr lang="en-US" sz="3200" dirty="0" smtClean="0"/>
            </a:br>
            <a:endParaRPr lang="ar-JO" sz="3200" dirty="0" smtClean="0"/>
          </a:p>
        </p:txBody>
      </p:sp>
      <p:sp>
        <p:nvSpPr>
          <p:cNvPr id="31747" name="Content Placeholder 2"/>
          <p:cNvSpPr>
            <a:spLocks noGrp="1"/>
          </p:cNvSpPr>
          <p:nvPr>
            <p:ph idx="1"/>
          </p:nvPr>
        </p:nvSpPr>
        <p:spPr/>
        <p:txBody>
          <a:bodyPr/>
          <a:lstStyle/>
          <a:p>
            <a:pPr algn="l" rtl="0"/>
            <a:r>
              <a:rPr lang="en-US" sz="2200" dirty="0" smtClean="0"/>
              <a:t>1. </a:t>
            </a:r>
            <a:r>
              <a:rPr lang="en-US" sz="2200" b="1" dirty="0" smtClean="0"/>
              <a:t>Project Initiation Stage: - </a:t>
            </a:r>
            <a:r>
              <a:rPr lang="en-US" sz="2200" dirty="0" smtClean="0"/>
              <a:t>Preparation of clear project brief and conducting of credible feasibility study. </a:t>
            </a:r>
          </a:p>
          <a:p>
            <a:pPr algn="l" rtl="0"/>
            <a:r>
              <a:rPr lang="en-US" sz="2200" dirty="0" smtClean="0"/>
              <a:t>2. </a:t>
            </a:r>
            <a:r>
              <a:rPr lang="en-US" sz="2200" b="1" dirty="0" smtClean="0"/>
              <a:t>Project Planning Stage: -</a:t>
            </a:r>
            <a:r>
              <a:rPr lang="en-US" sz="2200" dirty="0" smtClean="0"/>
              <a:t> project design, project scheduling, contract documentation and cost estimation. </a:t>
            </a:r>
          </a:p>
          <a:p>
            <a:pPr algn="l" rtl="0"/>
            <a:r>
              <a:rPr lang="en-US" sz="2200" b="1" dirty="0" smtClean="0"/>
              <a:t>3. Project Execution Stage: - </a:t>
            </a:r>
            <a:r>
              <a:rPr lang="en-US" sz="2200" dirty="0" smtClean="0"/>
              <a:t>Identify the contract requirements, identify the potential variation and create a potential variation order file, evaluation of PVO, execution of VO and documentation of VO. </a:t>
            </a:r>
          </a:p>
          <a:p>
            <a:pPr algn="l" rtl="0"/>
            <a:r>
              <a:rPr lang="en-US" sz="2200" dirty="0" smtClean="0"/>
              <a:t>4. </a:t>
            </a:r>
            <a:r>
              <a:rPr lang="en-US" sz="2200" b="1" dirty="0" smtClean="0"/>
              <a:t>Project Closure Stage: - </a:t>
            </a:r>
            <a:r>
              <a:rPr lang="en-US" sz="2200" dirty="0" smtClean="0"/>
              <a:t>Production of as-built drawings, project completion reports and lessons learned log. </a:t>
            </a:r>
          </a:p>
          <a:p>
            <a:endParaRPr lang="ar-JO" sz="2200" dirty="0" smtClean="0"/>
          </a:p>
        </p:txBody>
      </p:sp>
    </p:spTree>
    <p:extLst>
      <p:ext uri="{BB962C8B-B14F-4D97-AF65-F5344CB8AC3E}">
        <p14:creationId xmlns:p14="http://schemas.microsoft.com/office/powerpoint/2010/main" val="2804679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838200" y="304800"/>
            <a:ext cx="6858000" cy="6324600"/>
          </a:xfrm>
          <a:prstGeom prst="rect">
            <a:avLst/>
          </a:prstGeom>
        </p:spPr>
      </p:pic>
    </p:spTree>
    <p:extLst>
      <p:ext uri="{BB962C8B-B14F-4D97-AF65-F5344CB8AC3E}">
        <p14:creationId xmlns:p14="http://schemas.microsoft.com/office/powerpoint/2010/main" val="338820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2362200"/>
            <a:ext cx="8458199" cy="3416320"/>
          </a:xfrm>
          <a:prstGeom prst="rect">
            <a:avLst/>
          </a:prstGeom>
          <a:noFill/>
        </p:spPr>
        <p:txBody>
          <a:bodyPr>
            <a:spAutoFit/>
          </a:bodyPr>
          <a:lstStyle/>
          <a:p>
            <a:pPr algn="ctr">
              <a:defRPr/>
            </a:pP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 you </a:t>
            </a:r>
          </a:p>
          <a:p>
            <a:pPr algn="ctr">
              <a:defRPr/>
            </a:pP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defRPr/>
            </a:pP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defRPr/>
            </a:pPr>
            <a:endParaRPr lang="ar-SA"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pPr rtl="0" eaLnBrk="0" hangingPunct="0">
              <a:defRPr/>
            </a:pPr>
            <a:r>
              <a:rPr lang="en-US" sz="4400" dirty="0"/>
              <a:t>Part one of the </a:t>
            </a:r>
            <a:r>
              <a:rPr lang="en-US" sz="4400" dirty="0" smtClean="0"/>
              <a:t>research:</a:t>
            </a:r>
            <a:r>
              <a:rPr lang="en-US" sz="4400" dirty="0"/>
              <a:t/>
            </a:r>
            <a:br>
              <a:rPr lang="en-US" sz="4400" dirty="0"/>
            </a:br>
            <a:endParaRPr lang="ar-SA" sz="4400" dirty="0"/>
          </a:p>
        </p:txBody>
      </p:sp>
      <p:sp>
        <p:nvSpPr>
          <p:cNvPr id="3" name="Content Placeholder 2"/>
          <p:cNvSpPr>
            <a:spLocks noGrp="1"/>
          </p:cNvSpPr>
          <p:nvPr>
            <p:ph idx="1"/>
          </p:nvPr>
        </p:nvSpPr>
        <p:spPr/>
        <p:txBody>
          <a:bodyPr/>
          <a:lstStyle/>
          <a:p>
            <a:pPr algn="l" rtl="0"/>
            <a:r>
              <a:rPr lang="en-US" dirty="0"/>
              <a:t> </a:t>
            </a:r>
            <a:r>
              <a:rPr lang="en-US" sz="3000" dirty="0" smtClean="0"/>
              <a:t>Research background</a:t>
            </a:r>
          </a:p>
          <a:p>
            <a:pPr algn="l" rtl="0"/>
            <a:r>
              <a:rPr lang="en-US" sz="3000" dirty="0" smtClean="0"/>
              <a:t>Variation orders </a:t>
            </a:r>
            <a:r>
              <a:rPr lang="en-US" sz="3000" dirty="0"/>
              <a:t>definition </a:t>
            </a:r>
          </a:p>
          <a:p>
            <a:pPr algn="l" rtl="0"/>
            <a:r>
              <a:rPr lang="en-US" sz="3000" dirty="0"/>
              <a:t>Causes of variation </a:t>
            </a:r>
            <a:r>
              <a:rPr lang="en-US" sz="3000" dirty="0" smtClean="0"/>
              <a:t>orders</a:t>
            </a:r>
            <a:endParaRPr lang="en-US" sz="3000" dirty="0"/>
          </a:p>
          <a:p>
            <a:pPr algn="l" rtl="0"/>
            <a:r>
              <a:rPr lang="en-US" sz="3000" dirty="0"/>
              <a:t>Effects  of variation </a:t>
            </a:r>
            <a:r>
              <a:rPr lang="en-US" sz="3000" dirty="0" smtClean="0"/>
              <a:t>orders</a:t>
            </a:r>
          </a:p>
          <a:p>
            <a:pPr algn="l" rtl="0"/>
            <a:r>
              <a:rPr lang="en-US" sz="3000" dirty="0" smtClean="0"/>
              <a:t>Variation </a:t>
            </a:r>
            <a:r>
              <a:rPr lang="en-US" sz="3000" dirty="0"/>
              <a:t>orders in FIDIC and World </a:t>
            </a:r>
            <a:r>
              <a:rPr lang="en-US" sz="3000" dirty="0" smtClean="0"/>
              <a:t>Bank</a:t>
            </a:r>
            <a:endParaRPr lang="en-US" sz="3000" dirty="0"/>
          </a:p>
          <a:p>
            <a:pPr algn="l" rtl="0"/>
            <a:r>
              <a:rPr lang="en-US" sz="3000" dirty="0"/>
              <a:t>Previous </a:t>
            </a:r>
            <a:r>
              <a:rPr lang="en-US" sz="3000" dirty="0" smtClean="0"/>
              <a:t>studies</a:t>
            </a:r>
            <a:endParaRPr lang="en-US" sz="3000" dirty="0"/>
          </a:p>
          <a:p>
            <a:pPr algn="l" rtl="0"/>
            <a:r>
              <a:rPr lang="en-US" sz="3000" dirty="0"/>
              <a:t>Research Methodology</a:t>
            </a:r>
          </a:p>
          <a:p>
            <a:pPr algn="l" rtl="0"/>
            <a:endParaRPr lang="ar-SA" dirty="0"/>
          </a:p>
        </p:txBody>
      </p:sp>
    </p:spTree>
    <p:extLst>
      <p:ext uri="{BB962C8B-B14F-4D97-AF65-F5344CB8AC3E}">
        <p14:creationId xmlns:p14="http://schemas.microsoft.com/office/powerpoint/2010/main" val="1581448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مستطيل 2"/>
          <p:cNvSpPr>
            <a:spLocks noChangeArrowheads="1"/>
          </p:cNvSpPr>
          <p:nvPr/>
        </p:nvSpPr>
        <p:spPr bwMode="auto">
          <a:xfrm>
            <a:off x="838200" y="1295400"/>
            <a:ext cx="5461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u="sng" dirty="0">
                <a:latin typeface="+mn-lt"/>
              </a:rPr>
              <a:t>Definition of variation order</a:t>
            </a:r>
          </a:p>
          <a:p>
            <a:endParaRPr lang="en-US" b="1" dirty="0"/>
          </a:p>
          <a:p>
            <a:endParaRPr lang="en-US" b="1" dirty="0"/>
          </a:p>
          <a:p>
            <a:endParaRPr lang="en-US" b="1" dirty="0"/>
          </a:p>
          <a:p>
            <a:endParaRPr lang="en-US" b="1" dirty="0"/>
          </a:p>
          <a:p>
            <a:endParaRPr lang="en-US" b="1" dirty="0"/>
          </a:p>
          <a:p>
            <a:endParaRPr lang="ar-JO" dirty="0">
              <a:ea typeface="Majalla UI"/>
              <a:cs typeface="Majalla UI"/>
            </a:endParaRPr>
          </a:p>
        </p:txBody>
      </p:sp>
      <p:sp>
        <p:nvSpPr>
          <p:cNvPr id="32771" name="مستطيل 3"/>
          <p:cNvSpPr>
            <a:spLocks noChangeArrowheads="1"/>
          </p:cNvSpPr>
          <p:nvPr/>
        </p:nvSpPr>
        <p:spPr bwMode="auto">
          <a:xfrm>
            <a:off x="838200" y="2057400"/>
            <a:ext cx="792480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latin typeface="+mn-lt"/>
              </a:rPr>
              <a:t>Is an alteration to the scope of works in a</a:t>
            </a:r>
            <a:r>
              <a:rPr lang="en-US">
                <a:latin typeface="+mn-lt"/>
              </a:rPr>
              <a:t> </a:t>
            </a:r>
            <a:r>
              <a:rPr lang="en-US" smtClean="0">
                <a:latin typeface="+mn-lt"/>
              </a:rPr>
              <a:t>construction </a:t>
            </a:r>
            <a:r>
              <a:rPr lang="en-US" dirty="0">
                <a:latin typeface="+mn-lt"/>
              </a:rPr>
              <a:t>contract in the form of an addition, substitution or omission from the original  scope of works.</a:t>
            </a:r>
          </a:p>
          <a:p>
            <a:endParaRPr lang="en-US" dirty="0">
              <a:latin typeface="+mn-lt"/>
            </a:endParaRPr>
          </a:p>
          <a:p>
            <a:r>
              <a:rPr lang="en-US" b="1" dirty="0">
                <a:latin typeface="+mn-lt"/>
              </a:rPr>
              <a:t>Variations may include:</a:t>
            </a:r>
          </a:p>
          <a:p>
            <a:r>
              <a:rPr lang="en-US" dirty="0">
                <a:latin typeface="+mn-lt"/>
              </a:rPr>
              <a:t>Alterations to the design.</a:t>
            </a:r>
          </a:p>
          <a:p>
            <a:r>
              <a:rPr lang="en-US" dirty="0">
                <a:latin typeface="+mn-lt"/>
              </a:rPr>
              <a:t>Alterations to quantities.</a:t>
            </a:r>
          </a:p>
          <a:p>
            <a:r>
              <a:rPr lang="en-US" dirty="0">
                <a:latin typeface="+mn-lt"/>
              </a:rPr>
              <a:t>Alterations to quality.</a:t>
            </a:r>
          </a:p>
          <a:p>
            <a:r>
              <a:rPr lang="en-US" dirty="0">
                <a:latin typeface="+mn-lt"/>
              </a:rPr>
              <a:t>Alterations to working conditions.</a:t>
            </a:r>
          </a:p>
          <a:p>
            <a:r>
              <a:rPr lang="en-US" dirty="0">
                <a:latin typeface="+mn-lt"/>
              </a:rPr>
              <a:t>Alterations to the sequence of work.</a:t>
            </a:r>
          </a:p>
          <a:p>
            <a:endParaRPr lang="en-US" sz="1600" dirty="0"/>
          </a:p>
          <a:p>
            <a:endParaRPr lang="en-US" sz="1600" dirty="0"/>
          </a:p>
          <a:p>
            <a:endParaRPr lang="ar-JO" sz="1800" dirty="0">
              <a:ea typeface="Majalla UI"/>
              <a:cs typeface="Majalla UI"/>
            </a:endParaRPr>
          </a:p>
        </p:txBody>
      </p:sp>
    </p:spTree>
    <p:extLst>
      <p:ext uri="{BB962C8B-B14F-4D97-AF65-F5344CB8AC3E}">
        <p14:creationId xmlns:p14="http://schemas.microsoft.com/office/powerpoint/2010/main" val="109389360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QUESTIONNAIRE</a:t>
            </a:r>
            <a:endParaRPr lang="en-US" dirty="0"/>
          </a:p>
        </p:txBody>
      </p:sp>
      <p:sp>
        <p:nvSpPr>
          <p:cNvPr id="3" name="Content Placeholder 2"/>
          <p:cNvSpPr>
            <a:spLocks noGrp="1"/>
          </p:cNvSpPr>
          <p:nvPr>
            <p:ph idx="1"/>
          </p:nvPr>
        </p:nvSpPr>
        <p:spPr/>
        <p:txBody>
          <a:bodyPr/>
          <a:lstStyle/>
          <a:p>
            <a:pPr marL="0" indent="0" algn="l" rtl="0">
              <a:buNone/>
              <a:defRPr/>
            </a:pPr>
            <a:endParaRPr lang="en-US" sz="2800" b="1" dirty="0" smtClean="0"/>
          </a:p>
          <a:p>
            <a:pPr algn="l" rtl="0">
              <a:defRPr/>
            </a:pPr>
            <a:r>
              <a:rPr lang="en-US" sz="3000" dirty="0" smtClean="0"/>
              <a:t>Understand </a:t>
            </a:r>
            <a:r>
              <a:rPr lang="en-US" sz="3000" dirty="0"/>
              <a:t>the attributes of a well-designed </a:t>
            </a:r>
            <a:r>
              <a:rPr lang="en-US" sz="3000" dirty="0" smtClean="0"/>
              <a:t>questionnaire.</a:t>
            </a:r>
          </a:p>
          <a:p>
            <a:pPr marL="0" indent="0" algn="l" rtl="0">
              <a:buNone/>
              <a:defRPr/>
            </a:pPr>
            <a:endParaRPr lang="en-US" sz="3000" dirty="0" smtClean="0"/>
          </a:p>
          <a:p>
            <a:pPr algn="l" rtl="0">
              <a:defRPr/>
            </a:pPr>
            <a:r>
              <a:rPr lang="en-US" sz="3000" dirty="0" smtClean="0"/>
              <a:t>Adopt </a:t>
            </a:r>
            <a:r>
              <a:rPr lang="en-US" sz="3000" dirty="0"/>
              <a:t>a framework for developing questionnaires</a:t>
            </a:r>
            <a:r>
              <a:rPr lang="en-US" sz="2800" dirty="0"/>
              <a:t>.</a:t>
            </a:r>
          </a:p>
          <a:p>
            <a:pPr algn="l" rtl="0"/>
            <a:endParaRPr lang="en-US" dirty="0" smtClean="0"/>
          </a:p>
          <a:p>
            <a:pPr marL="0" indent="0" algn="l" rtl="0">
              <a:buNone/>
            </a:pPr>
            <a:endParaRPr lang="en-US" dirty="0"/>
          </a:p>
        </p:txBody>
      </p:sp>
    </p:spTree>
    <p:extLst>
      <p:ext uri="{BB962C8B-B14F-4D97-AF65-F5344CB8AC3E}">
        <p14:creationId xmlns:p14="http://schemas.microsoft.com/office/powerpoint/2010/main" val="19532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dirty="0" smtClean="0"/>
              <a:t>Questionnaire Design:</a:t>
            </a:r>
            <a:endParaRPr lang="en-US" dirty="0" smtClean="0"/>
          </a:p>
        </p:txBody>
      </p:sp>
      <p:sp>
        <p:nvSpPr>
          <p:cNvPr id="4099" name="Rectangle 3"/>
          <p:cNvSpPr>
            <a:spLocks noGrp="1" noChangeArrowheads="1"/>
          </p:cNvSpPr>
          <p:nvPr>
            <p:ph type="body" idx="1"/>
          </p:nvPr>
        </p:nvSpPr>
        <p:spPr/>
        <p:txBody>
          <a:bodyPr/>
          <a:lstStyle/>
          <a:p>
            <a:pPr algn="l" rtl="0">
              <a:defRPr/>
            </a:pPr>
            <a:r>
              <a:rPr lang="en-US" sz="3000" dirty="0" smtClean="0"/>
              <a:t>Questionnaires have been usually used in order to find out facts, opinions and views.</a:t>
            </a:r>
          </a:p>
          <a:p>
            <a:pPr marL="0" indent="0" algn="l" rtl="0">
              <a:buNone/>
              <a:defRPr/>
            </a:pPr>
            <a:endParaRPr lang="en-US" sz="3000" dirty="0" smtClean="0"/>
          </a:p>
          <a:p>
            <a:pPr algn="l" rtl="0" eaLnBrk="1" hangingPunct="1">
              <a:defRPr/>
            </a:pPr>
            <a:r>
              <a:rPr lang="en-US" sz="3000" dirty="0" smtClean="0"/>
              <a:t> All the information that could help in achieving the study objectives were collected, reviewed, and formalized to be appropriate for the study survey.</a:t>
            </a:r>
          </a:p>
        </p:txBody>
      </p:sp>
    </p:spTree>
    <p:extLst>
      <p:ext uri="{BB962C8B-B14F-4D97-AF65-F5344CB8AC3E}">
        <p14:creationId xmlns:p14="http://schemas.microsoft.com/office/powerpoint/2010/main" val="3248716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ctr"/>
            <a:r>
              <a:rPr lang="en-US" sz="3600" b="1" dirty="0"/>
              <a:t>Preliminary decisions in questionnaire design:</a:t>
            </a:r>
            <a:br>
              <a:rPr lang="en-US" sz="3600" b="1" dirty="0"/>
            </a:br>
            <a:endParaRPr lang="en-US" sz="3600" dirty="0"/>
          </a:p>
        </p:txBody>
      </p:sp>
      <p:sp>
        <p:nvSpPr>
          <p:cNvPr id="3" name="Content Placeholder 2"/>
          <p:cNvSpPr>
            <a:spLocks noGrp="1"/>
          </p:cNvSpPr>
          <p:nvPr>
            <p:ph idx="1"/>
          </p:nvPr>
        </p:nvSpPr>
        <p:spPr/>
        <p:txBody>
          <a:bodyPr/>
          <a:lstStyle/>
          <a:p>
            <a:pPr algn="l" rtl="0">
              <a:defRPr/>
            </a:pPr>
            <a:r>
              <a:rPr lang="en-US" sz="3000" dirty="0"/>
              <a:t>Decide the information required.</a:t>
            </a:r>
          </a:p>
          <a:p>
            <a:pPr algn="l" rtl="0">
              <a:defRPr/>
            </a:pPr>
            <a:r>
              <a:rPr lang="en-US" sz="3000" dirty="0" smtClean="0"/>
              <a:t>Define </a:t>
            </a:r>
            <a:r>
              <a:rPr lang="en-US" sz="3000" dirty="0"/>
              <a:t>the target respondents.</a:t>
            </a:r>
          </a:p>
          <a:p>
            <a:pPr algn="l" rtl="0">
              <a:defRPr/>
            </a:pPr>
            <a:r>
              <a:rPr lang="en-US" sz="3000" dirty="0" smtClean="0"/>
              <a:t> </a:t>
            </a:r>
            <a:r>
              <a:rPr lang="en-US" sz="3000" dirty="0"/>
              <a:t>Put questions into a meaningful order and format.</a:t>
            </a:r>
          </a:p>
          <a:p>
            <a:pPr algn="l" rtl="0">
              <a:defRPr/>
            </a:pPr>
            <a:r>
              <a:rPr lang="en-US" sz="3000" dirty="0" smtClean="0"/>
              <a:t> </a:t>
            </a:r>
            <a:r>
              <a:rPr lang="en-US" sz="3000" dirty="0"/>
              <a:t>Pre-test the questionnaire.</a:t>
            </a:r>
          </a:p>
          <a:p>
            <a:pPr algn="l" rtl="0">
              <a:defRPr/>
            </a:pPr>
            <a:r>
              <a:rPr lang="en-US" sz="3000" dirty="0" smtClean="0"/>
              <a:t> </a:t>
            </a:r>
            <a:r>
              <a:rPr lang="en-US" sz="3000" dirty="0"/>
              <a:t>Develop the final survey form</a:t>
            </a:r>
          </a:p>
          <a:p>
            <a:pPr algn="l" rtl="0"/>
            <a:endParaRPr lang="en-US" dirty="0"/>
          </a:p>
        </p:txBody>
      </p:sp>
    </p:spTree>
    <p:extLst>
      <p:ext uri="{BB962C8B-B14F-4D97-AF65-F5344CB8AC3E}">
        <p14:creationId xmlns:p14="http://schemas.microsoft.com/office/powerpoint/2010/main" val="331966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3000" y="762000"/>
            <a:ext cx="7772400" cy="1584325"/>
          </a:xfrm>
        </p:spPr>
        <p:txBody>
          <a:bodyPr/>
          <a:lstStyle/>
          <a:p>
            <a:pPr eaLnBrk="1" hangingPunct="1"/>
            <a:r>
              <a:rPr lang="en-US" b="1" dirty="0" smtClean="0"/>
              <a:t>Questionnaire Content:</a:t>
            </a:r>
            <a:br>
              <a:rPr lang="en-US" b="1" dirty="0" smtClean="0"/>
            </a:br>
            <a:endParaRPr lang="en-US" dirty="0" smtClean="0"/>
          </a:p>
        </p:txBody>
      </p:sp>
      <p:sp>
        <p:nvSpPr>
          <p:cNvPr id="18435" name="Rectangle 3"/>
          <p:cNvSpPr>
            <a:spLocks noGrp="1" noChangeArrowheads="1"/>
          </p:cNvSpPr>
          <p:nvPr>
            <p:ph type="body" idx="1"/>
          </p:nvPr>
        </p:nvSpPr>
        <p:spPr>
          <a:xfrm>
            <a:off x="685800" y="1752600"/>
            <a:ext cx="7772400" cy="4967288"/>
          </a:xfrm>
        </p:spPr>
        <p:txBody>
          <a:bodyPr/>
          <a:lstStyle/>
          <a:p>
            <a:pPr algn="l" rtl="0"/>
            <a:r>
              <a:rPr lang="en-US" sz="3000" dirty="0" smtClean="0"/>
              <a:t>The questionnaire design was composed of three parts to accomplish  the aim of the research, as follows:</a:t>
            </a:r>
          </a:p>
          <a:p>
            <a:pPr algn="l" rtl="0"/>
            <a:r>
              <a:rPr lang="en-US" sz="3000" dirty="0" smtClean="0"/>
              <a:t> 1. The first group contained general information about the companies consists from seven questions.</a:t>
            </a:r>
          </a:p>
          <a:p>
            <a:pPr algn="l" rtl="0"/>
            <a:r>
              <a:rPr lang="en-US" sz="3000" dirty="0" smtClean="0"/>
              <a:t> 2. The second part contained information about industry characteristics of variation orders.</a:t>
            </a:r>
          </a:p>
        </p:txBody>
      </p:sp>
    </p:spTree>
    <p:extLst>
      <p:ext uri="{BB962C8B-B14F-4D97-AF65-F5344CB8AC3E}">
        <p14:creationId xmlns:p14="http://schemas.microsoft.com/office/powerpoint/2010/main" val="2636351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229600" cy="590550"/>
          </a:xfrm>
        </p:spPr>
        <p:txBody>
          <a:bodyPr/>
          <a:lstStyle/>
          <a:p>
            <a:r>
              <a:rPr lang="en-US" b="1" dirty="0"/>
              <a:t>Questionnaire Content:</a:t>
            </a:r>
            <a:br>
              <a:rPr lang="en-US" b="1" dirty="0"/>
            </a:br>
            <a:endParaRPr lang="en-US" dirty="0"/>
          </a:p>
        </p:txBody>
      </p:sp>
      <p:sp>
        <p:nvSpPr>
          <p:cNvPr id="3" name="Content Placeholder 2"/>
          <p:cNvSpPr>
            <a:spLocks noGrp="1"/>
          </p:cNvSpPr>
          <p:nvPr>
            <p:ph idx="1"/>
          </p:nvPr>
        </p:nvSpPr>
        <p:spPr>
          <a:xfrm>
            <a:off x="457200" y="1676400"/>
            <a:ext cx="8229600" cy="4922837"/>
          </a:xfrm>
        </p:spPr>
        <p:txBody>
          <a:bodyPr/>
          <a:lstStyle/>
          <a:p>
            <a:pPr algn="l" rtl="0"/>
            <a:r>
              <a:rPr lang="en-US" sz="2800" dirty="0"/>
              <a:t> 3</a:t>
            </a:r>
            <a:r>
              <a:rPr lang="en-US" sz="3000" dirty="0"/>
              <a:t>. The third part: Identify the </a:t>
            </a:r>
            <a:r>
              <a:rPr lang="en-US" sz="3000" dirty="0" smtClean="0"/>
              <a:t>causes</a:t>
            </a:r>
            <a:r>
              <a:rPr lang="en-US" sz="3000" dirty="0"/>
              <a:t>, effects and controls </a:t>
            </a:r>
            <a:r>
              <a:rPr lang="en-US" sz="3000" dirty="0" smtClean="0"/>
              <a:t>of the </a:t>
            </a:r>
            <a:r>
              <a:rPr lang="en-US" sz="3000" dirty="0"/>
              <a:t>variation </a:t>
            </a:r>
            <a:r>
              <a:rPr lang="en-US" sz="3000" dirty="0" smtClean="0"/>
              <a:t>orders :</a:t>
            </a:r>
          </a:p>
          <a:p>
            <a:pPr algn="l" rtl="0"/>
            <a:r>
              <a:rPr lang="en-US" sz="3000" dirty="0" smtClean="0"/>
              <a:t> </a:t>
            </a:r>
            <a:r>
              <a:rPr lang="en-US" sz="3000" dirty="0"/>
              <a:t>Group (1) potential causes : Causes  </a:t>
            </a:r>
            <a:r>
              <a:rPr lang="en-US" sz="3000" dirty="0" smtClean="0"/>
              <a:t>related </a:t>
            </a:r>
            <a:r>
              <a:rPr lang="en-US" sz="3000" dirty="0"/>
              <a:t>to the owner </a:t>
            </a:r>
            <a:r>
              <a:rPr lang="en-US" sz="3000" dirty="0" smtClean="0"/>
              <a:t>;contains six choices, </a:t>
            </a:r>
            <a:r>
              <a:rPr lang="en-US" sz="3000" dirty="0"/>
              <a:t>causes </a:t>
            </a:r>
            <a:r>
              <a:rPr lang="en-US" sz="3000" dirty="0" smtClean="0"/>
              <a:t>related </a:t>
            </a:r>
            <a:r>
              <a:rPr lang="en-US" sz="3000" dirty="0"/>
              <a:t>to the design </a:t>
            </a:r>
            <a:r>
              <a:rPr lang="en-US" sz="3000" dirty="0" smtClean="0"/>
              <a:t>consultant; contains thirteen choices </a:t>
            </a:r>
            <a:r>
              <a:rPr lang="en-US" sz="3000" dirty="0"/>
              <a:t>and other </a:t>
            </a:r>
            <a:r>
              <a:rPr lang="en-US" sz="3000" dirty="0" smtClean="0"/>
              <a:t>causes; contains six choices</a:t>
            </a:r>
          </a:p>
          <a:p>
            <a:pPr algn="l" rtl="0"/>
            <a:r>
              <a:rPr lang="en-US" sz="3000" dirty="0" smtClean="0"/>
              <a:t>Group </a:t>
            </a:r>
            <a:r>
              <a:rPr lang="en-US" sz="3000" dirty="0"/>
              <a:t>(2) effects of variations </a:t>
            </a:r>
            <a:r>
              <a:rPr lang="en-US" sz="3000" dirty="0" smtClean="0"/>
              <a:t>; contains </a:t>
            </a:r>
            <a:r>
              <a:rPr lang="en-US" sz="3000" dirty="0"/>
              <a:t>seven </a:t>
            </a:r>
            <a:r>
              <a:rPr lang="en-US" sz="3000" dirty="0" smtClean="0"/>
              <a:t>choices.</a:t>
            </a:r>
            <a:endParaRPr lang="en-US" sz="3000" dirty="0"/>
          </a:p>
          <a:p>
            <a:pPr algn="l" rtl="0"/>
            <a:r>
              <a:rPr lang="en-US" sz="3000" dirty="0"/>
              <a:t>Group (3) controls of variations ;</a:t>
            </a:r>
            <a:r>
              <a:rPr lang="en-US" sz="3000" dirty="0" smtClean="0"/>
              <a:t>contains </a:t>
            </a:r>
            <a:r>
              <a:rPr lang="en-US" sz="3000" dirty="0"/>
              <a:t>twelve </a:t>
            </a:r>
            <a:r>
              <a:rPr lang="en-US" sz="3000" dirty="0" smtClean="0"/>
              <a:t>choices.</a:t>
            </a:r>
            <a:endParaRPr lang="en-US" sz="3000" dirty="0"/>
          </a:p>
          <a:p>
            <a:endParaRPr lang="en-US" dirty="0"/>
          </a:p>
        </p:txBody>
      </p:sp>
    </p:spTree>
    <p:extLst>
      <p:ext uri="{BB962C8B-B14F-4D97-AF65-F5344CB8AC3E}">
        <p14:creationId xmlns:p14="http://schemas.microsoft.com/office/powerpoint/2010/main" val="2543654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1611</TotalTime>
  <Words>1298</Words>
  <Application>Microsoft Office PowerPoint</Application>
  <PresentationFormat>On-screen Show (4:3)</PresentationFormat>
  <Paragraphs>140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تدفق</vt:lpstr>
      <vt:lpstr>         Variation Orders</vt:lpstr>
      <vt:lpstr>OUTLINE:</vt:lpstr>
      <vt:lpstr>Part one of the research: </vt:lpstr>
      <vt:lpstr>PowerPoint Presentation</vt:lpstr>
      <vt:lpstr>QUESTIONNAIRE</vt:lpstr>
      <vt:lpstr>Questionnaire Design:</vt:lpstr>
      <vt:lpstr>Preliminary decisions in questionnaire design: </vt:lpstr>
      <vt:lpstr>Questionnaire Content: </vt:lpstr>
      <vt:lpstr>Questionnaire Content: </vt:lpstr>
      <vt:lpstr> Pilot Study</vt:lpstr>
      <vt:lpstr>Limitation of the Research: </vt:lpstr>
      <vt:lpstr>CASE STUDY:</vt:lpstr>
      <vt:lpstr>CASE STUDY:</vt:lpstr>
      <vt:lpstr>CASE STUDY:</vt:lpstr>
      <vt:lpstr>Tracking the conducted procedure: </vt:lpstr>
      <vt:lpstr>Tracking the conducted procedure: </vt:lpstr>
      <vt:lpstr>CONCLUSION </vt:lpstr>
      <vt:lpstr>CONCLUSION</vt:lpstr>
      <vt:lpstr>CONCLUSION:</vt:lpstr>
      <vt:lpstr>PowerPoint Presentation</vt:lpstr>
      <vt:lpstr>CONCLUSION:</vt:lpstr>
      <vt:lpstr>RECCOMENDATION</vt:lpstr>
      <vt:lpstr>Minimizing potential variations and subsequent claims</vt:lpstr>
      <vt:lpstr>Minimizing potential variations and subsequent claims</vt:lpstr>
      <vt:lpstr>Minimizing potential variations and subsequent claims</vt:lpstr>
      <vt:lpstr>Suggested road map to manage V.Os in the construction projects: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MANAGEMENT</dc:title>
  <dc:creator>DR.I.SELVARAJ</dc:creator>
  <cp:lastModifiedBy>probook</cp:lastModifiedBy>
  <cp:revision>147</cp:revision>
  <cp:lastPrinted>1601-01-01T00:00:00Z</cp:lastPrinted>
  <dcterms:created xsi:type="dcterms:W3CDTF">1601-01-01T00:00:00Z</dcterms:created>
  <dcterms:modified xsi:type="dcterms:W3CDTF">2016-05-19T07:12:49Z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