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891" r:id="rId3"/>
  </p:sldMasterIdLst>
  <p:notesMasterIdLst>
    <p:notesMasterId r:id="rId35"/>
  </p:notesMasterIdLst>
  <p:sldIdLst>
    <p:sldId id="344" r:id="rId4"/>
    <p:sldId id="328" r:id="rId5"/>
    <p:sldId id="337" r:id="rId6"/>
    <p:sldId id="308" r:id="rId7"/>
    <p:sldId id="326" r:id="rId8"/>
    <p:sldId id="327" r:id="rId9"/>
    <p:sldId id="316" r:id="rId10"/>
    <p:sldId id="338" r:id="rId11"/>
    <p:sldId id="309" r:id="rId12"/>
    <p:sldId id="339" r:id="rId13"/>
    <p:sldId id="347" r:id="rId14"/>
    <p:sldId id="312" r:id="rId15"/>
    <p:sldId id="302" r:id="rId16"/>
    <p:sldId id="349" r:id="rId17"/>
    <p:sldId id="317" r:id="rId18"/>
    <p:sldId id="348" r:id="rId19"/>
    <p:sldId id="320" r:id="rId20"/>
    <p:sldId id="330" r:id="rId21"/>
    <p:sldId id="331" r:id="rId22"/>
    <p:sldId id="332" r:id="rId23"/>
    <p:sldId id="345" r:id="rId24"/>
    <p:sldId id="333" r:id="rId25"/>
    <p:sldId id="346" r:id="rId26"/>
    <p:sldId id="340" r:id="rId27"/>
    <p:sldId id="321" r:id="rId28"/>
    <p:sldId id="341" r:id="rId29"/>
    <p:sldId id="334" r:id="rId30"/>
    <p:sldId id="342" r:id="rId31"/>
    <p:sldId id="335" r:id="rId32"/>
    <p:sldId id="343" r:id="rId33"/>
    <p:sldId id="325" r:id="rId34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BDF9"/>
    <a:srgbClr val="0099DE"/>
    <a:srgbClr val="4393EB"/>
    <a:srgbClr val="000000"/>
    <a:srgbClr val="FF5B5B"/>
    <a:srgbClr val="E83618"/>
    <a:srgbClr val="F50736"/>
    <a:srgbClr val="FF3300"/>
    <a:srgbClr val="A2000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3" autoAdjust="0"/>
  </p:normalViewPr>
  <p:slideViewPr>
    <p:cSldViewPr snapToGrid="0">
      <p:cViewPr>
        <p:scale>
          <a:sx n="78" d="100"/>
          <a:sy n="78" d="100"/>
        </p:scale>
        <p:origin x="-840" y="12"/>
      </p:cViewPr>
      <p:guideLst>
        <p:guide orient="horz" pos="3935"/>
        <p:guide pos="55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19A01-C1AC-4EE4-B24B-E460507149F7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C00B3-CF6C-44B3-BDE6-28D82D12B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6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0" dirty="0" smtClean="0"/>
              <a:t>Animated pointer and light-up text</a:t>
            </a:r>
          </a:p>
          <a:p>
            <a:r>
              <a:rPr lang="en-US" sz="1400" dirty="0" smtClean="0"/>
              <a:t>(Advanced)</a:t>
            </a:r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1200" b="0" baseline="0" dirty="0" smtClean="0">
                <a:latin typeface="+mn-lt"/>
              </a:rPr>
              <a:t>To reproduce the background effects on this slide, do the following: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dirty="0" smtClean="0">
                <a:latin typeface="+mn-lt"/>
              </a:rPr>
              <a:t> tab, 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Slides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Layout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Blank</a:t>
            </a:r>
            <a:r>
              <a:rPr lang="en-US" sz="1200" i="0" baseline="0" dirty="0" smtClean="0">
                <a:latin typeface="+mn-lt"/>
              </a:rPr>
              <a:t>.</a:t>
            </a:r>
            <a:endParaRPr lang="en-US" sz="1200" i="0" dirty="0" smtClean="0">
              <a:latin typeface="+mn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0" lvl="0" indent="0">
              <a:buFontTx/>
              <a:buNone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endParaRPr lang="en-US" sz="120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rectangle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Rectangles</a:t>
            </a:r>
            <a:r>
              <a:rPr lang="en-US" sz="1200" i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Rounded Rectangle </a:t>
            </a:r>
            <a:r>
              <a:rPr lang="en-US" sz="1200" b="0" i="0" baseline="0" dirty="0" smtClean="0">
                <a:latin typeface="+mn-lt"/>
              </a:rPr>
              <a:t>(second option from the left). On the slide, drag to draw a rounded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rectangle. Drag the </a:t>
            </a:r>
            <a:r>
              <a:rPr lang="en-US" sz="1200" b="0" baseline="0" dirty="0" smtClean="0">
                <a:latin typeface="+mn-lt"/>
              </a:rPr>
              <a:t>yellow diamond adjustment handle to the left to decrease the amount of rounding on the corners.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rounded rectangle still selected,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0.25”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Shape Styles</a:t>
            </a:r>
            <a:r>
              <a:rPr lang="en-US" sz="1200" b="0" i="0" baseline="0" dirty="0" smtClean="0">
                <a:latin typeface="+mn-lt"/>
              </a:rPr>
              <a:t> group, click the </a:t>
            </a:r>
            <a:r>
              <a:rPr lang="en-US" sz="1200" b="1" i="0" baseline="0" dirty="0" smtClean="0">
                <a:latin typeface="+mn-lt"/>
              </a:rPr>
              <a:t>Format Shape</a:t>
            </a:r>
            <a:r>
              <a:rPr lang="en-US" sz="1200" b="0" i="0" baseline="0" dirty="0" smtClean="0">
                <a:latin typeface="+mn-lt"/>
              </a:rPr>
              <a:t> dialog box launcher.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Fill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Solid fill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15%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Line Color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No line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</a:t>
            </a:r>
            <a:r>
              <a:rPr lang="en-US" sz="1200" b="1" i="0" baseline="0" dirty="0" smtClean="0">
                <a:latin typeface="+mn-lt"/>
              </a:rPr>
              <a:t> Shadow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Outer</a:t>
            </a:r>
            <a:r>
              <a:rPr lang="en-US" sz="1200" b="0" i="0" baseline="0" dirty="0" smtClean="0">
                <a:latin typeface="+mn-lt"/>
              </a:rPr>
              <a:t> select </a:t>
            </a:r>
            <a:r>
              <a:rPr lang="en-US" sz="1200" b="1" i="0" baseline="0" dirty="0" smtClean="0">
                <a:latin typeface="+mn-lt"/>
              </a:rPr>
              <a:t>Offset Bottom</a:t>
            </a:r>
            <a:r>
              <a:rPr lang="en-US" sz="1200" b="0" i="0" baseline="0" dirty="0" smtClean="0">
                <a:latin typeface="+mn-lt"/>
              </a:rPr>
              <a:t> (first row, second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3-D Format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3-D Format</a:t>
            </a:r>
            <a:r>
              <a:rPr lang="en-US" sz="1200" b="0" i="0" baseline="0" dirty="0" smtClean="0">
                <a:latin typeface="+mn-lt"/>
              </a:rPr>
              <a:t> tab,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Circle</a:t>
            </a:r>
            <a:r>
              <a:rPr lang="en-US" sz="1200" b="0" i="0" baseline="0" dirty="0" smtClean="0">
                <a:latin typeface="+mn-lt"/>
              </a:rPr>
              <a:t> (first row, first option from the left).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in the </a:t>
            </a:r>
            <a:r>
              <a:rPr lang="en-US" sz="1200" b="1" i="0" baseline="0" dirty="0" smtClean="0">
                <a:latin typeface="+mn-lt"/>
              </a:rPr>
              <a:t>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, and in the </a:t>
            </a:r>
            <a:r>
              <a:rPr lang="en-US" sz="1200" b="1" i="0" baseline="0" dirty="0" smtClean="0">
                <a:latin typeface="+mn-lt"/>
              </a:rPr>
              <a:t>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baseline="0" dirty="0" smtClean="0">
                <a:latin typeface="+mn-lt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baseline="0" dirty="0" smtClean="0">
                <a:latin typeface="+mn-lt"/>
              </a:rPr>
              <a:t>lick the button next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third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select the rounded rectangle.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rectangle.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Shape Fill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No Fill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No Outline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second rectangle above the first rectangle until the lower edge overlays the top edge of the first rectangle.</a:t>
            </a:r>
            <a:r>
              <a:rPr lang="en-US" sz="1200" b="0" dirty="0" smtClean="0">
                <a:latin typeface="+mn-lt"/>
              </a:rPr>
              <a:t> (Note:</a:t>
            </a:r>
            <a:r>
              <a:rPr lang="en-US" sz="1200" b="1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When the spinning animation effect is created later for these rectangles, the spin will center where the edges of the rectangles meet.)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Press and hold CTRL, and then select both rectangles.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and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Selected Objects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Center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Group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group until it is centered horizontally on the left edge of the slide (straddling the edge).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dashed arc on this slide, do the following: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Basic Shapes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Arc</a:t>
            </a:r>
            <a:r>
              <a:rPr lang="en-US" sz="1200" b="0" i="0" baseline="0" dirty="0" smtClean="0">
                <a:latin typeface="+mn-lt"/>
              </a:rPr>
              <a:t> (third row, 12</a:t>
            </a:r>
            <a:r>
              <a:rPr lang="en-US" sz="1200" b="0" i="0" baseline="30000" dirty="0" smtClean="0">
                <a:latin typeface="+mn-lt"/>
              </a:rPr>
              <a:t>th</a:t>
            </a:r>
            <a:r>
              <a:rPr lang="en-US" sz="1200" b="0" i="0" baseline="0" dirty="0" smtClean="0">
                <a:latin typeface="+mn-lt"/>
              </a:rPr>
              <a:t> option from the left). On the slide, drag to draw an arc.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arc.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7.5”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7.5”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arc still selected,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, click </a:t>
            </a:r>
            <a:r>
              <a:rPr lang="en-US" sz="1200" b="1" i="0" baseline="0" dirty="0" smtClean="0">
                <a:latin typeface="+mn-lt"/>
              </a:rPr>
              <a:t>White, Background 1, Darker 15%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Dashes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Dash </a:t>
            </a:r>
            <a:r>
              <a:rPr lang="en-US" sz="1200" b="0" i="0" baseline="0" dirty="0" smtClean="0">
                <a:latin typeface="+mn-lt"/>
              </a:rPr>
              <a:t>(fourth option from the top).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yellow diamond adjustment handle on the right side of the arc to the bottom of the arc to create a half circle.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arc until the yellow diamond adjustment handles are on the left edge of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arc still selected,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arrow under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half circle on this slide, do the following: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select the arc.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arc.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3.33”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3.33”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second arc still selected,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arrow next to </a:t>
            </a:r>
            <a:r>
              <a:rPr lang="en-US" sz="1200" b="1" i="0" baseline="0" dirty="0" smtClean="0">
                <a:latin typeface="+mn-lt"/>
              </a:rPr>
              <a:t>Shape Fill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5% </a:t>
            </a:r>
            <a:r>
              <a:rPr lang="en-US" sz="1200" b="0" i="0" baseline="0" dirty="0" smtClean="0">
                <a:latin typeface="+mn-lt"/>
              </a:rPr>
              <a:t>(second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,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b="0" i="0" baseline="0" dirty="0" smtClean="0">
                <a:latin typeface="+mn-lt"/>
              </a:rPr>
              <a:t>and then click </a:t>
            </a:r>
            <a:r>
              <a:rPr lang="en-US" sz="1200" b="1" i="0" baseline="0" dirty="0" smtClean="0">
                <a:latin typeface="+mn-lt"/>
              </a:rPr>
              <a:t>No Outline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</a:t>
            </a:r>
            <a:r>
              <a:rPr lang="en-US" sz="1200" b="1" i="0" baseline="0" dirty="0" smtClean="0">
                <a:latin typeface="+mn-lt"/>
              </a:rPr>
              <a:t>Shape Effects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Options</a:t>
            </a:r>
            <a:r>
              <a:rPr lang="en-US" sz="1200" b="0" i="0" baseline="0" dirty="0" smtClean="0">
                <a:latin typeface="+mn-lt"/>
              </a:rPr>
              <a:t>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 , under </a:t>
            </a:r>
            <a:r>
              <a:rPr lang="en-US" sz="1200" b="1" i="0" baseline="0" dirty="0" smtClean="0">
                <a:latin typeface="+mn-lt"/>
              </a:rPr>
              <a:t>Inner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Inside Right </a:t>
            </a:r>
            <a:r>
              <a:rPr lang="en-US" sz="1200" b="0" i="0" baseline="0" dirty="0" smtClean="0">
                <a:latin typeface="+mn-lt"/>
              </a:rPr>
              <a:t>(second row, third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86%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second arc until the yellow diamond adjustment handles are on the left edge of the slide.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1" baseline="0" dirty="0" smtClean="0">
                <a:latin typeface="+mn-lt"/>
              </a:rPr>
              <a:t>. </a:t>
            </a:r>
            <a:endParaRPr lang="en-US" sz="1200" b="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Send to Back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button shapes on this slide, do the following: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Basic Shapes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Oval </a:t>
            </a:r>
            <a:r>
              <a:rPr lang="en-US" sz="1200" b="0" i="0" baseline="0" dirty="0" smtClean="0">
                <a:latin typeface="+mn-lt"/>
              </a:rPr>
              <a:t>(first row, second option from the left). On the slide, drag to draw an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oval.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0.34”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0.34”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</a:t>
            </a:r>
            <a:r>
              <a:rPr lang="en-US" sz="1200" b="1" i="0" baseline="0" dirty="0" smtClean="0">
                <a:latin typeface="+mn-lt"/>
              </a:rPr>
              <a:t>More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Light 1 Outline, Colored Fill – Olive Green, Accent 3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 launcher.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Solid Fill</a:t>
            </a:r>
            <a:r>
              <a:rPr lang="en-US" sz="1200" b="0" i="0" baseline="0" dirty="0" smtClean="0">
                <a:latin typeface="+mn-lt"/>
              </a:rPr>
              <a:t>. Click the button next to </a:t>
            </a:r>
            <a:r>
              <a:rPr lang="en-US" sz="1200" b="1" i="0" baseline="0" dirty="0" smtClean="0">
                <a:latin typeface="+mn-lt"/>
              </a:rPr>
              <a:t>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 </a:t>
            </a: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Olive Green, Accent 3, Lighter 80</a:t>
            </a:r>
            <a:r>
              <a:rPr lang="en-US" sz="1200" b="1" i="0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b="0" i="0" baseline="0" dirty="0" smtClean="0">
                <a:latin typeface="+mn-lt"/>
              </a:rPr>
              <a:t>(second row, seventh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No line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Shadow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Outer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Offset Bottom </a:t>
            </a:r>
            <a:r>
              <a:rPr lang="en-US" sz="1200" b="0" i="0" baseline="0" dirty="0" smtClean="0">
                <a:latin typeface="+mn-lt"/>
              </a:rPr>
              <a:t>(first row, second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3-D Format</a:t>
            </a:r>
            <a:r>
              <a:rPr lang="en-US" sz="1200" b="0" i="0" baseline="0" dirty="0" smtClean="0">
                <a:latin typeface="+mn-lt"/>
              </a:rPr>
              <a:t> in the left pane, and then do the following in the </a:t>
            </a:r>
            <a:r>
              <a:rPr lang="en-US" sz="1200" b="1" i="0" baseline="0" dirty="0" smtClean="0">
                <a:latin typeface="+mn-lt"/>
              </a:rPr>
              <a:t>3-D Format </a:t>
            </a:r>
            <a:r>
              <a:rPr lang="en-US" sz="1200" b="0" i="0" baseline="0" dirty="0" smtClean="0">
                <a:latin typeface="+mn-lt"/>
              </a:rPr>
              <a:t>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Art Deco</a:t>
            </a:r>
            <a:r>
              <a:rPr lang="en-US" sz="1200" b="0" i="0" baseline="0" dirty="0" smtClean="0">
                <a:latin typeface="+mn-lt"/>
              </a:rPr>
              <a:t> (third row, fourth option from the left).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in the </a:t>
            </a:r>
            <a:r>
              <a:rPr lang="en-US" sz="1200" b="1" i="0" baseline="0" dirty="0" smtClean="0">
                <a:latin typeface="+mn-lt"/>
              </a:rPr>
              <a:t>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, and in the </a:t>
            </a:r>
            <a:r>
              <a:rPr lang="en-US" sz="1200" b="1" i="0" baseline="0" dirty="0" smtClean="0">
                <a:latin typeface="+mn-lt"/>
              </a:rPr>
              <a:t>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Contour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left).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3.5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the button next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third option from the left).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slide, s</a:t>
            </a:r>
            <a:r>
              <a:rPr lang="en-US" sz="1200" i="0" dirty="0" smtClean="0">
                <a:latin typeface="+mn-lt"/>
              </a:rPr>
              <a:t>elect the oval. </a:t>
            </a: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2.98”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Vertical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1.5”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oval.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Clipboard</a:t>
            </a:r>
            <a:r>
              <a:rPr lang="en-US" sz="1200" i="0" baseline="0" dirty="0" smtClean="0">
                <a:latin typeface="+mn-lt"/>
              </a:rPr>
              <a:t> group, click the arrow under </a:t>
            </a:r>
            <a:r>
              <a:rPr lang="en-US" sz="1200" b="1" i="0" baseline="0" dirty="0" smtClean="0">
                <a:latin typeface="+mn-lt"/>
              </a:rPr>
              <a:t>Paste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Duplicate</a:t>
            </a:r>
            <a:r>
              <a:rPr lang="en-US" sz="120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oval.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3.52”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Vertical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2.98”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Repeat step 9 two more times, for a total of four ovals. </a:t>
            </a: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third oval on the slide, and then enter </a:t>
            </a:r>
            <a:r>
              <a:rPr lang="en-US" sz="1200" b="1" i="0" baseline="0" dirty="0" smtClean="0">
                <a:latin typeface="+mn-lt"/>
              </a:rPr>
              <a:t>3.52”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i="0" baseline="0" dirty="0" smtClean="0">
                <a:latin typeface="+mn-lt"/>
              </a:rPr>
              <a:t> box and </a:t>
            </a:r>
            <a:r>
              <a:rPr lang="en-US" sz="1200" b="1" i="0" baseline="0" dirty="0" smtClean="0">
                <a:latin typeface="+mn-lt"/>
              </a:rPr>
              <a:t>4.27”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b="1" i="0" baseline="0" dirty="0" smtClean="0">
                <a:latin typeface="+mn-lt"/>
              </a:rPr>
              <a:t> Vertical </a:t>
            </a:r>
            <a:r>
              <a:rPr lang="en-US" sz="1200" b="0" i="0" baseline="0" dirty="0" smtClean="0">
                <a:latin typeface="+mn-lt"/>
              </a:rPr>
              <a:t>box.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fourth oval on the slide, and then enter </a:t>
            </a:r>
            <a:r>
              <a:rPr lang="en-US" sz="1200" b="1" i="0" baseline="0" dirty="0" smtClean="0">
                <a:latin typeface="+mn-lt"/>
              </a:rPr>
              <a:t>2.99”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i="0" baseline="0" dirty="0" smtClean="0">
                <a:latin typeface="+mn-lt"/>
              </a:rPr>
              <a:t> box and </a:t>
            </a:r>
            <a:r>
              <a:rPr lang="en-US" sz="1200" b="1" i="0" baseline="0" dirty="0" smtClean="0">
                <a:latin typeface="+mn-lt"/>
              </a:rPr>
              <a:t>5.66”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b="1" i="0" baseline="0" dirty="0" smtClean="0">
                <a:latin typeface="+mn-lt"/>
              </a:rPr>
              <a:t> Vertical </a:t>
            </a:r>
            <a:r>
              <a:rPr lang="en-US" sz="1200" b="0" i="0" baseline="0" dirty="0" smtClean="0">
                <a:latin typeface="+mn-lt"/>
              </a:rPr>
              <a:t>box.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text on this slide, do the following:</a:t>
            </a:r>
            <a:endParaRPr lang="en-US" sz="1200" i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Insert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Text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Text Box</a:t>
            </a:r>
            <a:r>
              <a:rPr lang="en-US" sz="1200" i="0" baseline="0" dirty="0" smtClean="0">
                <a:latin typeface="+mn-lt"/>
              </a:rPr>
              <a:t>, and then on the slide, drag to draw the text box.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Enter text in the text box and select the text. O</a:t>
            </a:r>
            <a:r>
              <a:rPr lang="en-US" sz="1200" i="0" dirty="0" smtClean="0">
                <a:latin typeface="+mn-lt"/>
              </a:rPr>
              <a:t>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Font</a:t>
            </a:r>
            <a:r>
              <a:rPr lang="en-US" sz="1200" i="0" baseline="0" dirty="0" smtClean="0">
                <a:latin typeface="+mn-lt"/>
              </a:rPr>
              <a:t> group, do the following: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</a:t>
            </a:r>
            <a:r>
              <a:rPr lang="en-US" sz="1200" i="0" baseline="0" dirty="0" smtClean="0">
                <a:latin typeface="+mn-lt"/>
              </a:rPr>
              <a:t>list, select </a:t>
            </a:r>
            <a:r>
              <a:rPr lang="en-US" sz="1200" b="1" i="0" baseline="0" dirty="0" smtClean="0">
                <a:latin typeface="+mn-lt"/>
              </a:rPr>
              <a:t>Corbel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Size </a:t>
            </a:r>
            <a:r>
              <a:rPr lang="en-US" sz="1200" i="0" baseline="0" dirty="0" smtClean="0">
                <a:latin typeface="+mn-lt"/>
              </a:rPr>
              <a:t>list, select </a:t>
            </a:r>
            <a:r>
              <a:rPr lang="en-US" sz="1200" b="1" i="0" baseline="0" dirty="0" smtClean="0">
                <a:latin typeface="+mn-lt"/>
              </a:rPr>
              <a:t>22</a:t>
            </a:r>
            <a:r>
              <a:rPr lang="en-US" sz="1200" b="0" i="0" baseline="0" dirty="0" smtClean="0">
                <a:latin typeface="+mn-lt"/>
              </a:rPr>
              <a:t>.</a:t>
            </a:r>
            <a:r>
              <a:rPr lang="en-US" sz="1200" b="1" i="0" baseline="0" dirty="0" smtClean="0">
                <a:latin typeface="+mn-lt"/>
              </a:rPr>
              <a:t> </a:t>
            </a:r>
            <a:endParaRPr lang="en-US" sz="120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Font 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50% </a:t>
            </a:r>
            <a:r>
              <a:rPr lang="en-US" sz="1200" b="0" i="0" baseline="0" dirty="0" smtClean="0">
                <a:latin typeface="+mn-lt"/>
              </a:rPr>
              <a:t>(sixth row, first option from the left).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Paragraph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Align Text Left </a:t>
            </a:r>
            <a:r>
              <a:rPr lang="en-US" sz="1200" i="0" baseline="0" dirty="0" smtClean="0">
                <a:latin typeface="+mn-lt"/>
              </a:rPr>
              <a:t>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slide, drag the text box to the right of the first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text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in the text box and edit the text.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second text box to the right of the second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Repeat steps 5-7 to create the third and fourth text boxes, dragging them to the right of the third and fourth ovals. </a:t>
            </a:r>
          </a:p>
          <a:p>
            <a:endParaRPr lang="en-US" sz="1200" i="1" baseline="0" dirty="0" smtClean="0">
              <a:latin typeface="+mn-lt"/>
            </a:endParaRPr>
          </a:p>
          <a:p>
            <a:endParaRPr lang="en-US" sz="1200" i="1" baseline="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Editing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Select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Selection Pane</a:t>
            </a:r>
            <a:r>
              <a:rPr lang="en-US" sz="120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task pane, select the rectangle </a:t>
            </a:r>
            <a:r>
              <a:rPr lang="en-US" sz="1200" b="0" i="0" baseline="0" dirty="0" smtClean="0"/>
              <a:t>group.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Emphasis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 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Effects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Amount </a:t>
            </a:r>
            <a:r>
              <a:rPr lang="en-US" sz="1200" b="0" dirty="0" smtClean="0"/>
              <a:t>list,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123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0" baseline="0" dirty="0" smtClean="0">
                <a:latin typeface="Verdana"/>
                <a:ea typeface="Verdana"/>
                <a:cs typeface="Verdana"/>
              </a:rPr>
              <a:t>,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 </a:t>
            </a:r>
            <a:r>
              <a:rPr lang="en-US" sz="1200" b="0" baseline="0" dirty="0" smtClean="0"/>
              <a:t>and then press ENTER. </a:t>
            </a:r>
            <a:r>
              <a:rPr lang="en-US" sz="1200" b="0" baseline="0" dirty="0" smtClean="0">
                <a:latin typeface="+mn-lt"/>
                <a:ea typeface="+mn-ea"/>
                <a:cs typeface="+mn-cs"/>
              </a:rPr>
              <a:t>Also in the </a:t>
            </a:r>
            <a:r>
              <a:rPr lang="en-US" sz="1200" b="1" baseline="0" dirty="0" smtClean="0">
                <a:latin typeface="+mn-lt"/>
                <a:ea typeface="+mn-ea"/>
                <a:cs typeface="+mn-cs"/>
              </a:rPr>
              <a:t>Amount</a:t>
            </a:r>
            <a:r>
              <a:rPr lang="en-US" sz="1200" b="0" baseline="0" dirty="0" smtClean="0">
                <a:latin typeface="+mn-lt"/>
                <a:ea typeface="+mn-ea"/>
                <a:cs typeface="+mn-cs"/>
              </a:rPr>
              <a:t> list,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Counterclockwise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</a:t>
            </a:r>
            <a:r>
              <a:rPr lang="en-US" sz="1200" dirty="0" smtClean="0"/>
              <a:t>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dirty="0" smtClean="0"/>
              <a:t>, select </a:t>
            </a:r>
            <a:r>
              <a:rPr lang="en-US" sz="1200" b="1" dirty="0" smtClean="0"/>
              <a:t>1.00</a:t>
            </a:r>
            <a:r>
              <a:rPr lang="en-US" sz="1200" dirty="0" smtClean="0"/>
              <a:t>. 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</a:t>
            </a:r>
            <a:r>
              <a:rPr lang="en-US" sz="1200" dirty="0" smtClean="0"/>
              <a:t>n </a:t>
            </a:r>
            <a:r>
              <a:rPr lang="en-US" sz="1200" b="0" baseline="0" dirty="0" smtClean="0"/>
              <a:t>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first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Animation, </a:t>
            </a:r>
            <a:r>
              <a:rPr lang="en-US" sz="1200" b="0" baseline="0" dirty="0" smtClean="0"/>
              <a:t>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the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="0" baseline="0" dirty="0" smtClean="0"/>
              <a:t>box, 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first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task pane, select the rectangle </a:t>
            </a:r>
            <a:r>
              <a:rPr lang="en-US" sz="1200" b="0" i="0" baseline="0" dirty="0" smtClean="0"/>
              <a:t>group. </a:t>
            </a: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Emphasis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</a:t>
            </a:r>
            <a:r>
              <a:rPr lang="en-US" sz="1200" b="0" baseline="0" dirty="0" smtClean="0"/>
              <a:t> dialog box launcher. In the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 dialog box,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Effects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Amount </a:t>
            </a:r>
            <a:r>
              <a:rPr lang="en-US" sz="1200" b="0" dirty="0" smtClean="0"/>
              <a:t>list,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22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0" baseline="0" dirty="0" smtClean="0"/>
              <a:t>, and then press ENTER.</a:t>
            </a:r>
            <a:r>
              <a:rPr lang="en-US" sz="1200" dirty="0" smtClean="0"/>
              <a:t> </a:t>
            </a:r>
            <a:r>
              <a:rPr lang="en-US" sz="1200" b="0" baseline="0" dirty="0" smtClean="0"/>
              <a:t> Also in the </a:t>
            </a:r>
            <a:r>
              <a:rPr lang="en-US" sz="1200" b="1" baseline="0" dirty="0" smtClean="0"/>
              <a:t>Amount</a:t>
            </a:r>
            <a:r>
              <a:rPr lang="en-US" sz="1200" b="0" baseline="0" dirty="0" smtClean="0"/>
              <a:t> list, click </a:t>
            </a:r>
            <a:r>
              <a:rPr lang="en-US" sz="1200" b="1" baseline="0" dirty="0" smtClean="0"/>
              <a:t>Clockwise</a:t>
            </a:r>
            <a:r>
              <a:rPr lang="en-US" sz="1200" b="0" baseline="0" dirty="0" smtClean="0"/>
              <a:t>.</a:t>
            </a:r>
            <a:r>
              <a:rPr lang="en-US" sz="120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On Click</a:t>
            </a:r>
            <a:r>
              <a:rPr lang="en-US" sz="1200" b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</a:t>
            </a:r>
            <a:r>
              <a:rPr lang="en-US" sz="1200" b="0" i="0" baseline="0" dirty="0" smtClean="0"/>
              <a:t>the </a:t>
            </a:r>
            <a:r>
              <a:rPr lang="en-US" sz="1200" b="1" i="0" baseline="0" dirty="0" smtClean="0"/>
              <a:t>Duration </a:t>
            </a:r>
            <a:r>
              <a:rPr lang="en-US" sz="1200" b="0" i="0" baseline="0" dirty="0" smtClean="0"/>
              <a:t>box, enter </a:t>
            </a:r>
            <a:r>
              <a:rPr lang="en-US" sz="1200" b="1" i="0" baseline="0" dirty="0" smtClean="0"/>
              <a:t>0.50</a:t>
            </a:r>
            <a:r>
              <a:rPr lang="en-US" sz="1200" b="0" i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second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="0" baseline="0" dirty="0" smtClean="0"/>
              <a:t>box,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second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="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third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Speed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Very Fast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third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="0" dirty="0" smtClean="0"/>
              <a:t>box, enter </a:t>
            </a:r>
            <a:r>
              <a:rPr lang="en-US" sz="1200" b="1" dirty="0" smtClean="0"/>
              <a:t>0.50.</a:t>
            </a:r>
            <a:endParaRPr lang="en-US" sz="1200" b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fourth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baseline="0" dirty="0" smtClean="0"/>
              <a:t>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fourth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0:50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0" dirty="0" smtClean="0"/>
              <a:t>Animated pointer and light-up text</a:t>
            </a:r>
          </a:p>
          <a:p>
            <a:r>
              <a:rPr lang="en-US" sz="1400" dirty="0" smtClean="0"/>
              <a:t>(Advanced)</a:t>
            </a:r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1200" b="0" baseline="0" dirty="0" smtClean="0">
                <a:latin typeface="+mn-lt"/>
              </a:rPr>
              <a:t>To reproduce the background effects on this slide, do the following: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dirty="0" smtClean="0">
                <a:latin typeface="+mn-lt"/>
              </a:rPr>
              <a:t> tab, 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Slides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Layout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Blank</a:t>
            </a:r>
            <a:r>
              <a:rPr lang="en-US" sz="1200" i="0" baseline="0" dirty="0" smtClean="0">
                <a:latin typeface="+mn-lt"/>
              </a:rPr>
              <a:t>.</a:t>
            </a:r>
            <a:endParaRPr lang="en-US" sz="1200" i="0" dirty="0" smtClean="0">
              <a:latin typeface="+mn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0" lvl="0" indent="0">
              <a:buFontTx/>
              <a:buNone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endParaRPr lang="en-US" sz="120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rectangle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Rectangles</a:t>
            </a:r>
            <a:r>
              <a:rPr lang="en-US" sz="1200" i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Rounded Rectangle </a:t>
            </a:r>
            <a:r>
              <a:rPr lang="en-US" sz="1200" b="0" i="0" baseline="0" dirty="0" smtClean="0">
                <a:latin typeface="+mn-lt"/>
              </a:rPr>
              <a:t>(second option from the left). On the slide, drag to draw a rounded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rectangle. Drag the </a:t>
            </a:r>
            <a:r>
              <a:rPr lang="en-US" sz="1200" b="0" baseline="0" dirty="0" smtClean="0">
                <a:latin typeface="+mn-lt"/>
              </a:rPr>
              <a:t>yellow diamond adjustment handle to the left to decrease the amount of rounding on the corners.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rounded rectangle still selected,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0.25”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Shape Styles</a:t>
            </a:r>
            <a:r>
              <a:rPr lang="en-US" sz="1200" b="0" i="0" baseline="0" dirty="0" smtClean="0">
                <a:latin typeface="+mn-lt"/>
              </a:rPr>
              <a:t> group, click the </a:t>
            </a:r>
            <a:r>
              <a:rPr lang="en-US" sz="1200" b="1" i="0" baseline="0" dirty="0" smtClean="0">
                <a:latin typeface="+mn-lt"/>
              </a:rPr>
              <a:t>Format Shape</a:t>
            </a:r>
            <a:r>
              <a:rPr lang="en-US" sz="1200" b="0" i="0" baseline="0" dirty="0" smtClean="0">
                <a:latin typeface="+mn-lt"/>
              </a:rPr>
              <a:t> dialog box launcher.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Fill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Solid fill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15%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Line Color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No line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</a:t>
            </a:r>
            <a:r>
              <a:rPr lang="en-US" sz="1200" b="1" i="0" baseline="0" dirty="0" smtClean="0">
                <a:latin typeface="+mn-lt"/>
              </a:rPr>
              <a:t> Shadow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Outer</a:t>
            </a:r>
            <a:r>
              <a:rPr lang="en-US" sz="1200" b="0" i="0" baseline="0" dirty="0" smtClean="0">
                <a:latin typeface="+mn-lt"/>
              </a:rPr>
              <a:t> select </a:t>
            </a:r>
            <a:r>
              <a:rPr lang="en-US" sz="1200" b="1" i="0" baseline="0" dirty="0" smtClean="0">
                <a:latin typeface="+mn-lt"/>
              </a:rPr>
              <a:t>Offset Bottom</a:t>
            </a:r>
            <a:r>
              <a:rPr lang="en-US" sz="1200" b="0" i="0" baseline="0" dirty="0" smtClean="0">
                <a:latin typeface="+mn-lt"/>
              </a:rPr>
              <a:t> (first row, second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3-D Format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3-D Format</a:t>
            </a:r>
            <a:r>
              <a:rPr lang="en-US" sz="1200" b="0" i="0" baseline="0" dirty="0" smtClean="0">
                <a:latin typeface="+mn-lt"/>
              </a:rPr>
              <a:t> tab,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Circle</a:t>
            </a:r>
            <a:r>
              <a:rPr lang="en-US" sz="1200" b="0" i="0" baseline="0" dirty="0" smtClean="0">
                <a:latin typeface="+mn-lt"/>
              </a:rPr>
              <a:t> (first row, first option from the left).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in the </a:t>
            </a:r>
            <a:r>
              <a:rPr lang="en-US" sz="1200" b="1" i="0" baseline="0" dirty="0" smtClean="0">
                <a:latin typeface="+mn-lt"/>
              </a:rPr>
              <a:t>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, and in the </a:t>
            </a:r>
            <a:r>
              <a:rPr lang="en-US" sz="1200" b="1" i="0" baseline="0" dirty="0" smtClean="0">
                <a:latin typeface="+mn-lt"/>
              </a:rPr>
              <a:t>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baseline="0" dirty="0" smtClean="0">
                <a:latin typeface="+mn-lt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baseline="0" dirty="0" smtClean="0">
                <a:latin typeface="+mn-lt"/>
              </a:rPr>
              <a:t>lick the button next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third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select the rounded rectangle.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rectangle.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Shape Fill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No Fill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No Outline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second rectangle above the first rectangle until the lower edge overlays the top edge of the first rectangle.</a:t>
            </a:r>
            <a:r>
              <a:rPr lang="en-US" sz="1200" b="0" dirty="0" smtClean="0">
                <a:latin typeface="+mn-lt"/>
              </a:rPr>
              <a:t> (Note:</a:t>
            </a:r>
            <a:r>
              <a:rPr lang="en-US" sz="1200" b="1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When the spinning animation effect is created later for these rectangles, the spin will center where the edges of the rectangles meet.)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Press and hold CTRL, and then select both rectangles.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and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Selected Objects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Center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Group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group until it is centered horizontally on the left edge of the slide (straddling the edge).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dashed arc on this slide, do the following: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Basic Shapes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Arc</a:t>
            </a:r>
            <a:r>
              <a:rPr lang="en-US" sz="1200" b="0" i="0" baseline="0" dirty="0" smtClean="0">
                <a:latin typeface="+mn-lt"/>
              </a:rPr>
              <a:t> (third row, 12</a:t>
            </a:r>
            <a:r>
              <a:rPr lang="en-US" sz="1200" b="0" i="0" baseline="30000" dirty="0" smtClean="0">
                <a:latin typeface="+mn-lt"/>
              </a:rPr>
              <a:t>th</a:t>
            </a:r>
            <a:r>
              <a:rPr lang="en-US" sz="1200" b="0" i="0" baseline="0" dirty="0" smtClean="0">
                <a:latin typeface="+mn-lt"/>
              </a:rPr>
              <a:t> option from the left). On the slide, drag to draw an arc.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arc.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7.5”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7.5”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arc still selected,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, click </a:t>
            </a:r>
            <a:r>
              <a:rPr lang="en-US" sz="1200" b="1" i="0" baseline="0" dirty="0" smtClean="0">
                <a:latin typeface="+mn-lt"/>
              </a:rPr>
              <a:t>White, Background 1, Darker 15%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Dashes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Dash </a:t>
            </a:r>
            <a:r>
              <a:rPr lang="en-US" sz="1200" b="0" i="0" baseline="0" dirty="0" smtClean="0">
                <a:latin typeface="+mn-lt"/>
              </a:rPr>
              <a:t>(fourth option from the top).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yellow diamond adjustment handle on the right side of the arc to the bottom of the arc to create a half circle.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arc until the yellow diamond adjustment handles are on the left edge of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arc still selected,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arrow under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half circle on this slide, do the following: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select the arc.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arc.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3.33”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3.33”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second arc still selected,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arrow next to </a:t>
            </a:r>
            <a:r>
              <a:rPr lang="en-US" sz="1200" b="1" i="0" baseline="0" dirty="0" smtClean="0">
                <a:latin typeface="+mn-lt"/>
              </a:rPr>
              <a:t>Shape Fill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5% </a:t>
            </a:r>
            <a:r>
              <a:rPr lang="en-US" sz="1200" b="0" i="0" baseline="0" dirty="0" smtClean="0">
                <a:latin typeface="+mn-lt"/>
              </a:rPr>
              <a:t>(second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,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b="0" i="0" baseline="0" dirty="0" smtClean="0">
                <a:latin typeface="+mn-lt"/>
              </a:rPr>
              <a:t>and then click </a:t>
            </a:r>
            <a:r>
              <a:rPr lang="en-US" sz="1200" b="1" i="0" baseline="0" dirty="0" smtClean="0">
                <a:latin typeface="+mn-lt"/>
              </a:rPr>
              <a:t>No Outline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</a:t>
            </a:r>
            <a:r>
              <a:rPr lang="en-US" sz="1200" b="1" i="0" baseline="0" dirty="0" smtClean="0">
                <a:latin typeface="+mn-lt"/>
              </a:rPr>
              <a:t>Shape Effects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Options</a:t>
            </a:r>
            <a:r>
              <a:rPr lang="en-US" sz="1200" b="0" i="0" baseline="0" dirty="0" smtClean="0">
                <a:latin typeface="+mn-lt"/>
              </a:rPr>
              <a:t>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 , under </a:t>
            </a:r>
            <a:r>
              <a:rPr lang="en-US" sz="1200" b="1" i="0" baseline="0" dirty="0" smtClean="0">
                <a:latin typeface="+mn-lt"/>
              </a:rPr>
              <a:t>Inner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Inside Right </a:t>
            </a:r>
            <a:r>
              <a:rPr lang="en-US" sz="1200" b="0" i="0" baseline="0" dirty="0" smtClean="0">
                <a:latin typeface="+mn-lt"/>
              </a:rPr>
              <a:t>(second row, third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86%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second arc until the yellow diamond adjustment handles are on the left edge of the slide.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1" baseline="0" dirty="0" smtClean="0">
                <a:latin typeface="+mn-lt"/>
              </a:rPr>
              <a:t>. </a:t>
            </a:r>
            <a:endParaRPr lang="en-US" sz="1200" b="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Send to Back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button shapes on this slide, do the following: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Basic Shapes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Oval </a:t>
            </a:r>
            <a:r>
              <a:rPr lang="en-US" sz="1200" b="0" i="0" baseline="0" dirty="0" smtClean="0">
                <a:latin typeface="+mn-lt"/>
              </a:rPr>
              <a:t>(first row, second option from the left). On the slide, drag to draw an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oval.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0.34”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0.34”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</a:t>
            </a:r>
            <a:r>
              <a:rPr lang="en-US" sz="1200" b="1" i="0" baseline="0" dirty="0" smtClean="0">
                <a:latin typeface="+mn-lt"/>
              </a:rPr>
              <a:t>More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Light 1 Outline, Colored Fill – Olive Green, Accent 3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 launcher.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Solid Fill</a:t>
            </a:r>
            <a:r>
              <a:rPr lang="en-US" sz="1200" b="0" i="0" baseline="0" dirty="0" smtClean="0">
                <a:latin typeface="+mn-lt"/>
              </a:rPr>
              <a:t>. Click the button next to </a:t>
            </a:r>
            <a:r>
              <a:rPr lang="en-US" sz="1200" b="1" i="0" baseline="0" dirty="0" smtClean="0">
                <a:latin typeface="+mn-lt"/>
              </a:rPr>
              <a:t>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 </a:t>
            </a: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Olive Green, Accent 3, Lighter 80</a:t>
            </a:r>
            <a:r>
              <a:rPr lang="en-US" sz="1200" b="1" i="0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b="0" i="0" baseline="0" dirty="0" smtClean="0">
                <a:latin typeface="+mn-lt"/>
              </a:rPr>
              <a:t>(second row, seventh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No line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Shadow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Outer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Offset Bottom </a:t>
            </a:r>
            <a:r>
              <a:rPr lang="en-US" sz="1200" b="0" i="0" baseline="0" dirty="0" smtClean="0">
                <a:latin typeface="+mn-lt"/>
              </a:rPr>
              <a:t>(first row, second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3-D Format</a:t>
            </a:r>
            <a:r>
              <a:rPr lang="en-US" sz="1200" b="0" i="0" baseline="0" dirty="0" smtClean="0">
                <a:latin typeface="+mn-lt"/>
              </a:rPr>
              <a:t> in the left pane, and then do the following in the </a:t>
            </a:r>
            <a:r>
              <a:rPr lang="en-US" sz="1200" b="1" i="0" baseline="0" dirty="0" smtClean="0">
                <a:latin typeface="+mn-lt"/>
              </a:rPr>
              <a:t>3-D Format </a:t>
            </a:r>
            <a:r>
              <a:rPr lang="en-US" sz="1200" b="0" i="0" baseline="0" dirty="0" smtClean="0">
                <a:latin typeface="+mn-lt"/>
              </a:rPr>
              <a:t>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Art Deco</a:t>
            </a:r>
            <a:r>
              <a:rPr lang="en-US" sz="1200" b="0" i="0" baseline="0" dirty="0" smtClean="0">
                <a:latin typeface="+mn-lt"/>
              </a:rPr>
              <a:t> (third row, fourth option from the left).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in the </a:t>
            </a:r>
            <a:r>
              <a:rPr lang="en-US" sz="1200" b="1" i="0" baseline="0" dirty="0" smtClean="0">
                <a:latin typeface="+mn-lt"/>
              </a:rPr>
              <a:t>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, and in the </a:t>
            </a:r>
            <a:r>
              <a:rPr lang="en-US" sz="1200" b="1" i="0" baseline="0" dirty="0" smtClean="0">
                <a:latin typeface="+mn-lt"/>
              </a:rPr>
              <a:t>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Contour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left).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3.5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the button next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third option from the left).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slide, s</a:t>
            </a:r>
            <a:r>
              <a:rPr lang="en-US" sz="1200" i="0" dirty="0" smtClean="0">
                <a:latin typeface="+mn-lt"/>
              </a:rPr>
              <a:t>elect the oval. </a:t>
            </a: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2.98”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Vertical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1.5”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oval.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Clipboard</a:t>
            </a:r>
            <a:r>
              <a:rPr lang="en-US" sz="1200" i="0" baseline="0" dirty="0" smtClean="0">
                <a:latin typeface="+mn-lt"/>
              </a:rPr>
              <a:t> group, click the arrow under </a:t>
            </a:r>
            <a:r>
              <a:rPr lang="en-US" sz="1200" b="1" i="0" baseline="0" dirty="0" smtClean="0">
                <a:latin typeface="+mn-lt"/>
              </a:rPr>
              <a:t>Paste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Duplicate</a:t>
            </a:r>
            <a:r>
              <a:rPr lang="en-US" sz="120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oval.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3.52”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Vertical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2.98”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Repeat step 9 two more times, for a total of four ovals. </a:t>
            </a: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third oval on the slide, and then enter </a:t>
            </a:r>
            <a:r>
              <a:rPr lang="en-US" sz="1200" b="1" i="0" baseline="0" dirty="0" smtClean="0">
                <a:latin typeface="+mn-lt"/>
              </a:rPr>
              <a:t>3.52”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i="0" baseline="0" dirty="0" smtClean="0">
                <a:latin typeface="+mn-lt"/>
              </a:rPr>
              <a:t> box and </a:t>
            </a:r>
            <a:r>
              <a:rPr lang="en-US" sz="1200" b="1" i="0" baseline="0" dirty="0" smtClean="0">
                <a:latin typeface="+mn-lt"/>
              </a:rPr>
              <a:t>4.27”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b="1" i="0" baseline="0" dirty="0" smtClean="0">
                <a:latin typeface="+mn-lt"/>
              </a:rPr>
              <a:t> Vertical </a:t>
            </a:r>
            <a:r>
              <a:rPr lang="en-US" sz="1200" b="0" i="0" baseline="0" dirty="0" smtClean="0">
                <a:latin typeface="+mn-lt"/>
              </a:rPr>
              <a:t>box.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fourth oval on the slide, and then enter </a:t>
            </a:r>
            <a:r>
              <a:rPr lang="en-US" sz="1200" b="1" i="0" baseline="0" dirty="0" smtClean="0">
                <a:latin typeface="+mn-lt"/>
              </a:rPr>
              <a:t>2.99”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i="0" baseline="0" dirty="0" smtClean="0">
                <a:latin typeface="+mn-lt"/>
              </a:rPr>
              <a:t> box and </a:t>
            </a:r>
            <a:r>
              <a:rPr lang="en-US" sz="1200" b="1" i="0" baseline="0" dirty="0" smtClean="0">
                <a:latin typeface="+mn-lt"/>
              </a:rPr>
              <a:t>5.66”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b="1" i="0" baseline="0" dirty="0" smtClean="0">
                <a:latin typeface="+mn-lt"/>
              </a:rPr>
              <a:t> Vertical </a:t>
            </a:r>
            <a:r>
              <a:rPr lang="en-US" sz="1200" b="0" i="0" baseline="0" dirty="0" smtClean="0">
                <a:latin typeface="+mn-lt"/>
              </a:rPr>
              <a:t>box.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text on this slide, do the following:</a:t>
            </a:r>
            <a:endParaRPr lang="en-US" sz="1200" i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Insert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Text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Text Box</a:t>
            </a:r>
            <a:r>
              <a:rPr lang="en-US" sz="1200" i="0" baseline="0" dirty="0" smtClean="0">
                <a:latin typeface="+mn-lt"/>
              </a:rPr>
              <a:t>, and then on the slide, drag to draw the text box.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Enter text in the text box and select the text. O</a:t>
            </a:r>
            <a:r>
              <a:rPr lang="en-US" sz="1200" i="0" dirty="0" smtClean="0">
                <a:latin typeface="+mn-lt"/>
              </a:rPr>
              <a:t>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Font</a:t>
            </a:r>
            <a:r>
              <a:rPr lang="en-US" sz="1200" i="0" baseline="0" dirty="0" smtClean="0">
                <a:latin typeface="+mn-lt"/>
              </a:rPr>
              <a:t> group, do the following: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</a:t>
            </a:r>
            <a:r>
              <a:rPr lang="en-US" sz="1200" i="0" baseline="0" dirty="0" smtClean="0">
                <a:latin typeface="+mn-lt"/>
              </a:rPr>
              <a:t>list, select </a:t>
            </a:r>
            <a:r>
              <a:rPr lang="en-US" sz="1200" b="1" i="0" baseline="0" dirty="0" smtClean="0">
                <a:latin typeface="+mn-lt"/>
              </a:rPr>
              <a:t>Corbel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Size </a:t>
            </a:r>
            <a:r>
              <a:rPr lang="en-US" sz="1200" i="0" baseline="0" dirty="0" smtClean="0">
                <a:latin typeface="+mn-lt"/>
              </a:rPr>
              <a:t>list, select </a:t>
            </a:r>
            <a:r>
              <a:rPr lang="en-US" sz="1200" b="1" i="0" baseline="0" dirty="0" smtClean="0">
                <a:latin typeface="+mn-lt"/>
              </a:rPr>
              <a:t>22</a:t>
            </a:r>
            <a:r>
              <a:rPr lang="en-US" sz="1200" b="0" i="0" baseline="0" dirty="0" smtClean="0">
                <a:latin typeface="+mn-lt"/>
              </a:rPr>
              <a:t>.</a:t>
            </a:r>
            <a:r>
              <a:rPr lang="en-US" sz="1200" b="1" i="0" baseline="0" dirty="0" smtClean="0">
                <a:latin typeface="+mn-lt"/>
              </a:rPr>
              <a:t> </a:t>
            </a:r>
            <a:endParaRPr lang="en-US" sz="120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Font 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50% </a:t>
            </a:r>
            <a:r>
              <a:rPr lang="en-US" sz="1200" b="0" i="0" baseline="0" dirty="0" smtClean="0">
                <a:latin typeface="+mn-lt"/>
              </a:rPr>
              <a:t>(sixth row, first option from the left).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Paragraph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Align Text Left </a:t>
            </a:r>
            <a:r>
              <a:rPr lang="en-US" sz="1200" i="0" baseline="0" dirty="0" smtClean="0">
                <a:latin typeface="+mn-lt"/>
              </a:rPr>
              <a:t>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slide, drag the text box to the right of the first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text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in the text box and edit the text.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second text box to the right of the second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Repeat steps 5-7 to create the third and fourth text boxes, dragging them to the right of the third and fourth ovals. </a:t>
            </a:r>
          </a:p>
          <a:p>
            <a:endParaRPr lang="en-US" sz="1200" i="1" baseline="0" dirty="0" smtClean="0">
              <a:latin typeface="+mn-lt"/>
            </a:endParaRPr>
          </a:p>
          <a:p>
            <a:endParaRPr lang="en-US" sz="1200" i="1" baseline="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Editing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Select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Selection Pane</a:t>
            </a:r>
            <a:r>
              <a:rPr lang="en-US" sz="120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task pane, select the rectangle </a:t>
            </a:r>
            <a:r>
              <a:rPr lang="en-US" sz="1200" b="0" i="0" baseline="0" dirty="0" smtClean="0"/>
              <a:t>group.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Emphasis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 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Effects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Amount </a:t>
            </a:r>
            <a:r>
              <a:rPr lang="en-US" sz="1200" b="0" dirty="0" smtClean="0"/>
              <a:t>list,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123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0" baseline="0" dirty="0" smtClean="0">
                <a:latin typeface="Verdana"/>
                <a:ea typeface="Verdana"/>
                <a:cs typeface="Verdana"/>
              </a:rPr>
              <a:t>,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 </a:t>
            </a:r>
            <a:r>
              <a:rPr lang="en-US" sz="1200" b="0" baseline="0" dirty="0" smtClean="0"/>
              <a:t>and then press ENTER. </a:t>
            </a:r>
            <a:r>
              <a:rPr lang="en-US" sz="1200" b="0" baseline="0" dirty="0" smtClean="0">
                <a:latin typeface="+mn-lt"/>
                <a:ea typeface="+mn-ea"/>
                <a:cs typeface="+mn-cs"/>
              </a:rPr>
              <a:t>Also in the </a:t>
            </a:r>
            <a:r>
              <a:rPr lang="en-US" sz="1200" b="1" baseline="0" dirty="0" smtClean="0">
                <a:latin typeface="+mn-lt"/>
                <a:ea typeface="+mn-ea"/>
                <a:cs typeface="+mn-cs"/>
              </a:rPr>
              <a:t>Amount</a:t>
            </a:r>
            <a:r>
              <a:rPr lang="en-US" sz="1200" b="0" baseline="0" dirty="0" smtClean="0">
                <a:latin typeface="+mn-lt"/>
                <a:ea typeface="+mn-ea"/>
                <a:cs typeface="+mn-cs"/>
              </a:rPr>
              <a:t> list,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Counterclockwise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</a:t>
            </a:r>
            <a:r>
              <a:rPr lang="en-US" sz="1200" dirty="0" smtClean="0"/>
              <a:t>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dirty="0" smtClean="0"/>
              <a:t>, select </a:t>
            </a:r>
            <a:r>
              <a:rPr lang="en-US" sz="1200" b="1" dirty="0" smtClean="0"/>
              <a:t>1.00</a:t>
            </a:r>
            <a:r>
              <a:rPr lang="en-US" sz="1200" dirty="0" smtClean="0"/>
              <a:t>. 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</a:t>
            </a:r>
            <a:r>
              <a:rPr lang="en-US" sz="1200" dirty="0" smtClean="0"/>
              <a:t>n </a:t>
            </a:r>
            <a:r>
              <a:rPr lang="en-US" sz="1200" b="0" baseline="0" dirty="0" smtClean="0"/>
              <a:t>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first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Animation, </a:t>
            </a:r>
            <a:r>
              <a:rPr lang="en-US" sz="1200" b="0" baseline="0" dirty="0" smtClean="0"/>
              <a:t>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the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="0" baseline="0" dirty="0" smtClean="0"/>
              <a:t>box, 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first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task pane, select the rectangle </a:t>
            </a:r>
            <a:r>
              <a:rPr lang="en-US" sz="1200" b="0" i="0" baseline="0" dirty="0" smtClean="0"/>
              <a:t>group. </a:t>
            </a: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Emphasis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</a:t>
            </a:r>
            <a:r>
              <a:rPr lang="en-US" sz="1200" b="0" baseline="0" dirty="0" smtClean="0"/>
              <a:t> dialog box launcher. In the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 dialog box,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Effects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Amount </a:t>
            </a:r>
            <a:r>
              <a:rPr lang="en-US" sz="1200" b="0" dirty="0" smtClean="0"/>
              <a:t>list,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22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0" baseline="0" dirty="0" smtClean="0"/>
              <a:t>, and then press ENTER.</a:t>
            </a:r>
            <a:r>
              <a:rPr lang="en-US" sz="1200" dirty="0" smtClean="0"/>
              <a:t> </a:t>
            </a:r>
            <a:r>
              <a:rPr lang="en-US" sz="1200" b="0" baseline="0" dirty="0" smtClean="0"/>
              <a:t> Also in the </a:t>
            </a:r>
            <a:r>
              <a:rPr lang="en-US" sz="1200" b="1" baseline="0" dirty="0" smtClean="0"/>
              <a:t>Amount</a:t>
            </a:r>
            <a:r>
              <a:rPr lang="en-US" sz="1200" b="0" baseline="0" dirty="0" smtClean="0"/>
              <a:t> list, click </a:t>
            </a:r>
            <a:r>
              <a:rPr lang="en-US" sz="1200" b="1" baseline="0" dirty="0" smtClean="0"/>
              <a:t>Clockwise</a:t>
            </a:r>
            <a:r>
              <a:rPr lang="en-US" sz="1200" b="0" baseline="0" dirty="0" smtClean="0"/>
              <a:t>.</a:t>
            </a:r>
            <a:r>
              <a:rPr lang="en-US" sz="120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On Click</a:t>
            </a:r>
            <a:r>
              <a:rPr lang="en-US" sz="1200" b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</a:t>
            </a:r>
            <a:r>
              <a:rPr lang="en-US" sz="1200" b="0" i="0" baseline="0" dirty="0" smtClean="0"/>
              <a:t>the </a:t>
            </a:r>
            <a:r>
              <a:rPr lang="en-US" sz="1200" b="1" i="0" baseline="0" dirty="0" smtClean="0"/>
              <a:t>Duration </a:t>
            </a:r>
            <a:r>
              <a:rPr lang="en-US" sz="1200" b="0" i="0" baseline="0" dirty="0" smtClean="0"/>
              <a:t>box, enter </a:t>
            </a:r>
            <a:r>
              <a:rPr lang="en-US" sz="1200" b="1" i="0" baseline="0" dirty="0" smtClean="0"/>
              <a:t>0.50</a:t>
            </a:r>
            <a:r>
              <a:rPr lang="en-US" sz="1200" b="0" i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second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="0" baseline="0" dirty="0" smtClean="0"/>
              <a:t>box,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second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="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third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Speed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Very Fast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third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="0" dirty="0" smtClean="0"/>
              <a:t>box, enter </a:t>
            </a:r>
            <a:r>
              <a:rPr lang="en-US" sz="1200" b="1" dirty="0" smtClean="0"/>
              <a:t>0.50.</a:t>
            </a:r>
            <a:endParaRPr lang="en-US" sz="1200" b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fourth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baseline="0" dirty="0" smtClean="0"/>
              <a:t>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fourth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0:50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0" dirty="0" smtClean="0"/>
              <a:t>Animated pointer and light-up text</a:t>
            </a:r>
          </a:p>
          <a:p>
            <a:r>
              <a:rPr lang="en-US" sz="1400" dirty="0" smtClean="0"/>
              <a:t>(Advanced)</a:t>
            </a:r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1200" b="0" baseline="0" dirty="0" smtClean="0">
                <a:latin typeface="+mn-lt"/>
              </a:rPr>
              <a:t>To reproduce the background effects on this slide, do the following: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dirty="0" smtClean="0">
                <a:latin typeface="+mn-lt"/>
              </a:rPr>
              <a:t> tab, 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Slides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Layout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Blank</a:t>
            </a:r>
            <a:r>
              <a:rPr lang="en-US" sz="1200" i="0" baseline="0" dirty="0" smtClean="0">
                <a:latin typeface="+mn-lt"/>
              </a:rPr>
              <a:t>.</a:t>
            </a:r>
            <a:endParaRPr lang="en-US" sz="1200" i="0" dirty="0" smtClean="0">
              <a:latin typeface="+mn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0" lvl="0" indent="0">
              <a:buFontTx/>
              <a:buNone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endParaRPr lang="en-US" sz="120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rectangle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Rectangles</a:t>
            </a:r>
            <a:r>
              <a:rPr lang="en-US" sz="1200" i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Rounded Rectangle </a:t>
            </a:r>
            <a:r>
              <a:rPr lang="en-US" sz="1200" b="0" i="0" baseline="0" dirty="0" smtClean="0">
                <a:latin typeface="+mn-lt"/>
              </a:rPr>
              <a:t>(second option from the left). On the slide, drag to draw a rounded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rectangle. Drag the </a:t>
            </a:r>
            <a:r>
              <a:rPr lang="en-US" sz="1200" b="0" baseline="0" dirty="0" smtClean="0">
                <a:latin typeface="+mn-lt"/>
              </a:rPr>
              <a:t>yellow diamond adjustment handle to the left to decrease the amount of rounding on the corners.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rounded rectangle still selected,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0.25”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Shape Styles</a:t>
            </a:r>
            <a:r>
              <a:rPr lang="en-US" sz="1200" b="0" i="0" baseline="0" dirty="0" smtClean="0">
                <a:latin typeface="+mn-lt"/>
              </a:rPr>
              <a:t> group, click the </a:t>
            </a:r>
            <a:r>
              <a:rPr lang="en-US" sz="1200" b="1" i="0" baseline="0" dirty="0" smtClean="0">
                <a:latin typeface="+mn-lt"/>
              </a:rPr>
              <a:t>Format Shape</a:t>
            </a:r>
            <a:r>
              <a:rPr lang="en-US" sz="1200" b="0" i="0" baseline="0" dirty="0" smtClean="0">
                <a:latin typeface="+mn-lt"/>
              </a:rPr>
              <a:t> dialog box launcher.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Fill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Solid fill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15%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Line Color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No line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</a:t>
            </a:r>
            <a:r>
              <a:rPr lang="en-US" sz="1200" b="1" i="0" baseline="0" dirty="0" smtClean="0">
                <a:latin typeface="+mn-lt"/>
              </a:rPr>
              <a:t> Shadow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Outer</a:t>
            </a:r>
            <a:r>
              <a:rPr lang="en-US" sz="1200" b="0" i="0" baseline="0" dirty="0" smtClean="0">
                <a:latin typeface="+mn-lt"/>
              </a:rPr>
              <a:t> select </a:t>
            </a:r>
            <a:r>
              <a:rPr lang="en-US" sz="1200" b="1" i="0" baseline="0" dirty="0" smtClean="0">
                <a:latin typeface="+mn-lt"/>
              </a:rPr>
              <a:t>Offset Bottom</a:t>
            </a:r>
            <a:r>
              <a:rPr lang="en-US" sz="1200" b="0" i="0" baseline="0" dirty="0" smtClean="0">
                <a:latin typeface="+mn-lt"/>
              </a:rPr>
              <a:t> (first row, second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3-D Format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3-D Format</a:t>
            </a:r>
            <a:r>
              <a:rPr lang="en-US" sz="1200" b="0" i="0" baseline="0" dirty="0" smtClean="0">
                <a:latin typeface="+mn-lt"/>
              </a:rPr>
              <a:t> tab,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Circle</a:t>
            </a:r>
            <a:r>
              <a:rPr lang="en-US" sz="1200" b="0" i="0" baseline="0" dirty="0" smtClean="0">
                <a:latin typeface="+mn-lt"/>
              </a:rPr>
              <a:t> (first row, first option from the left).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in the </a:t>
            </a:r>
            <a:r>
              <a:rPr lang="en-US" sz="1200" b="1" i="0" baseline="0" dirty="0" smtClean="0">
                <a:latin typeface="+mn-lt"/>
              </a:rPr>
              <a:t>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, and in the </a:t>
            </a:r>
            <a:r>
              <a:rPr lang="en-US" sz="1200" b="1" i="0" baseline="0" dirty="0" smtClean="0">
                <a:latin typeface="+mn-lt"/>
              </a:rPr>
              <a:t>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baseline="0" dirty="0" smtClean="0">
                <a:latin typeface="+mn-lt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baseline="0" dirty="0" smtClean="0">
                <a:latin typeface="+mn-lt"/>
              </a:rPr>
              <a:t>lick the button next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third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select the rounded rectangle.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rectangle.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Shape Fill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No Fill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No Outline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second rectangle above the first rectangle until the lower edge overlays the top edge of the first rectangle.</a:t>
            </a:r>
            <a:r>
              <a:rPr lang="en-US" sz="1200" b="0" dirty="0" smtClean="0">
                <a:latin typeface="+mn-lt"/>
              </a:rPr>
              <a:t> (Note:</a:t>
            </a:r>
            <a:r>
              <a:rPr lang="en-US" sz="1200" b="1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When the spinning animation effect is created later for these rectangles, the spin will center where the edges of the rectangles meet.)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Press and hold CTRL, and then select both rectangles.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and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Selected Objects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Center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Group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group until it is centered horizontally on the left edge of the slide (straddling the edge).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dashed arc on this slide, do the following: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Basic Shapes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Arc</a:t>
            </a:r>
            <a:r>
              <a:rPr lang="en-US" sz="1200" b="0" i="0" baseline="0" dirty="0" smtClean="0">
                <a:latin typeface="+mn-lt"/>
              </a:rPr>
              <a:t> (third row, 12</a:t>
            </a:r>
            <a:r>
              <a:rPr lang="en-US" sz="1200" b="0" i="0" baseline="30000" dirty="0" smtClean="0">
                <a:latin typeface="+mn-lt"/>
              </a:rPr>
              <a:t>th</a:t>
            </a:r>
            <a:r>
              <a:rPr lang="en-US" sz="1200" b="0" i="0" baseline="0" dirty="0" smtClean="0">
                <a:latin typeface="+mn-lt"/>
              </a:rPr>
              <a:t> option from the left). On the slide, drag to draw an arc.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arc.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7.5”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7.5”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arc still selected,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, click </a:t>
            </a:r>
            <a:r>
              <a:rPr lang="en-US" sz="1200" b="1" i="0" baseline="0" dirty="0" smtClean="0">
                <a:latin typeface="+mn-lt"/>
              </a:rPr>
              <a:t>White, Background 1, Darker 15%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Dashes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Dash </a:t>
            </a:r>
            <a:r>
              <a:rPr lang="en-US" sz="1200" b="0" i="0" baseline="0" dirty="0" smtClean="0">
                <a:latin typeface="+mn-lt"/>
              </a:rPr>
              <a:t>(fourth option from the top).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yellow diamond adjustment handle on the right side of the arc to the bottom of the arc to create a half circle.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arc until the yellow diamond adjustment handles are on the left edge of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arc still selected,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arrow under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half circle on this slide, do the following: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select the arc.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arc.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3.33”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3.33”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second arc still selected,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arrow next to </a:t>
            </a:r>
            <a:r>
              <a:rPr lang="en-US" sz="1200" b="1" i="0" baseline="0" dirty="0" smtClean="0">
                <a:latin typeface="+mn-lt"/>
              </a:rPr>
              <a:t>Shape Fill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5% </a:t>
            </a:r>
            <a:r>
              <a:rPr lang="en-US" sz="1200" b="0" i="0" baseline="0" dirty="0" smtClean="0">
                <a:latin typeface="+mn-lt"/>
              </a:rPr>
              <a:t>(second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,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b="0" i="0" baseline="0" dirty="0" smtClean="0">
                <a:latin typeface="+mn-lt"/>
              </a:rPr>
              <a:t>and then click </a:t>
            </a:r>
            <a:r>
              <a:rPr lang="en-US" sz="1200" b="1" i="0" baseline="0" dirty="0" smtClean="0">
                <a:latin typeface="+mn-lt"/>
              </a:rPr>
              <a:t>No Outline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</a:t>
            </a:r>
            <a:r>
              <a:rPr lang="en-US" sz="1200" b="1" i="0" baseline="0" dirty="0" smtClean="0">
                <a:latin typeface="+mn-lt"/>
              </a:rPr>
              <a:t>Shape Effects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Options</a:t>
            </a:r>
            <a:r>
              <a:rPr lang="en-US" sz="1200" b="0" i="0" baseline="0" dirty="0" smtClean="0">
                <a:latin typeface="+mn-lt"/>
              </a:rPr>
              <a:t>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 , under </a:t>
            </a:r>
            <a:r>
              <a:rPr lang="en-US" sz="1200" b="1" i="0" baseline="0" dirty="0" smtClean="0">
                <a:latin typeface="+mn-lt"/>
              </a:rPr>
              <a:t>Inner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Inside Right </a:t>
            </a:r>
            <a:r>
              <a:rPr lang="en-US" sz="1200" b="0" i="0" baseline="0" dirty="0" smtClean="0">
                <a:latin typeface="+mn-lt"/>
              </a:rPr>
              <a:t>(second row, third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86%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second arc until the yellow diamond adjustment handles are on the left edge of the slide.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1" baseline="0" dirty="0" smtClean="0">
                <a:latin typeface="+mn-lt"/>
              </a:rPr>
              <a:t>. </a:t>
            </a:r>
            <a:endParaRPr lang="en-US" sz="1200" b="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Send to Back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button shapes on this slide, do the following: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Basic Shapes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Oval </a:t>
            </a:r>
            <a:r>
              <a:rPr lang="en-US" sz="1200" b="0" i="0" baseline="0" dirty="0" smtClean="0">
                <a:latin typeface="+mn-lt"/>
              </a:rPr>
              <a:t>(first row, second option from the left). On the slide, drag to draw an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oval.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0.34”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0.34”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</a:t>
            </a:r>
            <a:r>
              <a:rPr lang="en-US" sz="1200" b="1" i="0" baseline="0" dirty="0" smtClean="0">
                <a:latin typeface="+mn-lt"/>
              </a:rPr>
              <a:t>More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Light 1 Outline, Colored Fill – Olive Green, Accent 3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 launcher.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Solid Fill</a:t>
            </a:r>
            <a:r>
              <a:rPr lang="en-US" sz="1200" b="0" i="0" baseline="0" dirty="0" smtClean="0">
                <a:latin typeface="+mn-lt"/>
              </a:rPr>
              <a:t>. Click the button next to </a:t>
            </a:r>
            <a:r>
              <a:rPr lang="en-US" sz="1200" b="1" i="0" baseline="0" dirty="0" smtClean="0">
                <a:latin typeface="+mn-lt"/>
              </a:rPr>
              <a:t>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 </a:t>
            </a: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Olive Green, Accent 3, Lighter 80</a:t>
            </a:r>
            <a:r>
              <a:rPr lang="en-US" sz="1200" b="1" i="0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b="0" i="0" baseline="0" dirty="0" smtClean="0">
                <a:latin typeface="+mn-lt"/>
              </a:rPr>
              <a:t>(second row, seventh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No line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Shadow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Outer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Offset Bottom </a:t>
            </a:r>
            <a:r>
              <a:rPr lang="en-US" sz="1200" b="0" i="0" baseline="0" dirty="0" smtClean="0">
                <a:latin typeface="+mn-lt"/>
              </a:rPr>
              <a:t>(first row, second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3-D Format</a:t>
            </a:r>
            <a:r>
              <a:rPr lang="en-US" sz="1200" b="0" i="0" baseline="0" dirty="0" smtClean="0">
                <a:latin typeface="+mn-lt"/>
              </a:rPr>
              <a:t> in the left pane, and then do the following in the </a:t>
            </a:r>
            <a:r>
              <a:rPr lang="en-US" sz="1200" b="1" i="0" baseline="0" dirty="0" smtClean="0">
                <a:latin typeface="+mn-lt"/>
              </a:rPr>
              <a:t>3-D Format </a:t>
            </a:r>
            <a:r>
              <a:rPr lang="en-US" sz="1200" b="0" i="0" baseline="0" dirty="0" smtClean="0">
                <a:latin typeface="+mn-lt"/>
              </a:rPr>
              <a:t>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Art Deco</a:t>
            </a:r>
            <a:r>
              <a:rPr lang="en-US" sz="1200" b="0" i="0" baseline="0" dirty="0" smtClean="0">
                <a:latin typeface="+mn-lt"/>
              </a:rPr>
              <a:t> (third row, fourth option from the left).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in the </a:t>
            </a:r>
            <a:r>
              <a:rPr lang="en-US" sz="1200" b="1" i="0" baseline="0" dirty="0" smtClean="0">
                <a:latin typeface="+mn-lt"/>
              </a:rPr>
              <a:t>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, and in the </a:t>
            </a:r>
            <a:r>
              <a:rPr lang="en-US" sz="1200" b="1" i="0" baseline="0" dirty="0" smtClean="0">
                <a:latin typeface="+mn-lt"/>
              </a:rPr>
              <a:t>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Contour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left).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3.5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the button next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third option from the left).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slide, s</a:t>
            </a:r>
            <a:r>
              <a:rPr lang="en-US" sz="1200" i="0" dirty="0" smtClean="0">
                <a:latin typeface="+mn-lt"/>
              </a:rPr>
              <a:t>elect the oval. </a:t>
            </a: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2.98”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Vertical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1.5”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oval.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Clipboard</a:t>
            </a:r>
            <a:r>
              <a:rPr lang="en-US" sz="1200" i="0" baseline="0" dirty="0" smtClean="0">
                <a:latin typeface="+mn-lt"/>
              </a:rPr>
              <a:t> group, click the arrow under </a:t>
            </a:r>
            <a:r>
              <a:rPr lang="en-US" sz="1200" b="1" i="0" baseline="0" dirty="0" smtClean="0">
                <a:latin typeface="+mn-lt"/>
              </a:rPr>
              <a:t>Paste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Duplicate</a:t>
            </a:r>
            <a:r>
              <a:rPr lang="en-US" sz="120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oval.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3.52”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Vertical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2.98”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Repeat step 9 two more times, for a total of four ovals. </a:t>
            </a: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third oval on the slide, and then enter </a:t>
            </a:r>
            <a:r>
              <a:rPr lang="en-US" sz="1200" b="1" i="0" baseline="0" dirty="0" smtClean="0">
                <a:latin typeface="+mn-lt"/>
              </a:rPr>
              <a:t>3.52”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i="0" baseline="0" dirty="0" smtClean="0">
                <a:latin typeface="+mn-lt"/>
              </a:rPr>
              <a:t> box and </a:t>
            </a:r>
            <a:r>
              <a:rPr lang="en-US" sz="1200" b="1" i="0" baseline="0" dirty="0" smtClean="0">
                <a:latin typeface="+mn-lt"/>
              </a:rPr>
              <a:t>4.27”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b="1" i="0" baseline="0" dirty="0" smtClean="0">
                <a:latin typeface="+mn-lt"/>
              </a:rPr>
              <a:t> Vertical </a:t>
            </a:r>
            <a:r>
              <a:rPr lang="en-US" sz="1200" b="0" i="0" baseline="0" dirty="0" smtClean="0">
                <a:latin typeface="+mn-lt"/>
              </a:rPr>
              <a:t>box.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fourth oval on the slide, and then enter </a:t>
            </a:r>
            <a:r>
              <a:rPr lang="en-US" sz="1200" b="1" i="0" baseline="0" dirty="0" smtClean="0">
                <a:latin typeface="+mn-lt"/>
              </a:rPr>
              <a:t>2.99”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i="0" baseline="0" dirty="0" smtClean="0">
                <a:latin typeface="+mn-lt"/>
              </a:rPr>
              <a:t> box and </a:t>
            </a:r>
            <a:r>
              <a:rPr lang="en-US" sz="1200" b="1" i="0" baseline="0" dirty="0" smtClean="0">
                <a:latin typeface="+mn-lt"/>
              </a:rPr>
              <a:t>5.66”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b="1" i="0" baseline="0" dirty="0" smtClean="0">
                <a:latin typeface="+mn-lt"/>
              </a:rPr>
              <a:t> Vertical </a:t>
            </a:r>
            <a:r>
              <a:rPr lang="en-US" sz="1200" b="0" i="0" baseline="0" dirty="0" smtClean="0">
                <a:latin typeface="+mn-lt"/>
              </a:rPr>
              <a:t>box.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text on this slide, do the following:</a:t>
            </a:r>
            <a:endParaRPr lang="en-US" sz="1200" i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Insert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Text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Text Box</a:t>
            </a:r>
            <a:r>
              <a:rPr lang="en-US" sz="1200" i="0" baseline="0" dirty="0" smtClean="0">
                <a:latin typeface="+mn-lt"/>
              </a:rPr>
              <a:t>, and then on the slide, drag to draw the text box.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Enter text in the text box and select the text. O</a:t>
            </a:r>
            <a:r>
              <a:rPr lang="en-US" sz="1200" i="0" dirty="0" smtClean="0">
                <a:latin typeface="+mn-lt"/>
              </a:rPr>
              <a:t>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Font</a:t>
            </a:r>
            <a:r>
              <a:rPr lang="en-US" sz="1200" i="0" baseline="0" dirty="0" smtClean="0">
                <a:latin typeface="+mn-lt"/>
              </a:rPr>
              <a:t> group, do the following: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</a:t>
            </a:r>
            <a:r>
              <a:rPr lang="en-US" sz="1200" i="0" baseline="0" dirty="0" smtClean="0">
                <a:latin typeface="+mn-lt"/>
              </a:rPr>
              <a:t>list, select </a:t>
            </a:r>
            <a:r>
              <a:rPr lang="en-US" sz="1200" b="1" i="0" baseline="0" dirty="0" smtClean="0">
                <a:latin typeface="+mn-lt"/>
              </a:rPr>
              <a:t>Corbel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Size </a:t>
            </a:r>
            <a:r>
              <a:rPr lang="en-US" sz="1200" i="0" baseline="0" dirty="0" smtClean="0">
                <a:latin typeface="+mn-lt"/>
              </a:rPr>
              <a:t>list, select </a:t>
            </a:r>
            <a:r>
              <a:rPr lang="en-US" sz="1200" b="1" i="0" baseline="0" dirty="0" smtClean="0">
                <a:latin typeface="+mn-lt"/>
              </a:rPr>
              <a:t>22</a:t>
            </a:r>
            <a:r>
              <a:rPr lang="en-US" sz="1200" b="0" i="0" baseline="0" dirty="0" smtClean="0">
                <a:latin typeface="+mn-lt"/>
              </a:rPr>
              <a:t>.</a:t>
            </a:r>
            <a:r>
              <a:rPr lang="en-US" sz="1200" b="1" i="0" baseline="0" dirty="0" smtClean="0">
                <a:latin typeface="+mn-lt"/>
              </a:rPr>
              <a:t> </a:t>
            </a:r>
            <a:endParaRPr lang="en-US" sz="120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Font 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50% </a:t>
            </a:r>
            <a:r>
              <a:rPr lang="en-US" sz="1200" b="0" i="0" baseline="0" dirty="0" smtClean="0">
                <a:latin typeface="+mn-lt"/>
              </a:rPr>
              <a:t>(sixth row, first option from the left).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Paragraph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Align Text Left </a:t>
            </a:r>
            <a:r>
              <a:rPr lang="en-US" sz="1200" i="0" baseline="0" dirty="0" smtClean="0">
                <a:latin typeface="+mn-lt"/>
              </a:rPr>
              <a:t>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slide, drag the text box to the right of the first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text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in the text box and edit the text.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second text box to the right of the second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Repeat steps 5-7 to create the third and fourth text boxes, dragging them to the right of the third and fourth ovals. </a:t>
            </a:r>
          </a:p>
          <a:p>
            <a:endParaRPr lang="en-US" sz="1200" i="1" baseline="0" dirty="0" smtClean="0">
              <a:latin typeface="+mn-lt"/>
            </a:endParaRPr>
          </a:p>
          <a:p>
            <a:endParaRPr lang="en-US" sz="1200" i="1" baseline="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Editing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Select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Selection Pane</a:t>
            </a:r>
            <a:r>
              <a:rPr lang="en-US" sz="120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task pane, select the rectangle </a:t>
            </a:r>
            <a:r>
              <a:rPr lang="en-US" sz="1200" b="0" i="0" baseline="0" dirty="0" smtClean="0"/>
              <a:t>group.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Emphasis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 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Effects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Amount </a:t>
            </a:r>
            <a:r>
              <a:rPr lang="en-US" sz="1200" b="0" dirty="0" smtClean="0"/>
              <a:t>list,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123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0" baseline="0" dirty="0" smtClean="0">
                <a:latin typeface="Verdana"/>
                <a:ea typeface="Verdana"/>
                <a:cs typeface="Verdana"/>
              </a:rPr>
              <a:t>,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 </a:t>
            </a:r>
            <a:r>
              <a:rPr lang="en-US" sz="1200" b="0" baseline="0" dirty="0" smtClean="0"/>
              <a:t>and then press ENTER. </a:t>
            </a:r>
            <a:r>
              <a:rPr lang="en-US" sz="1200" b="0" baseline="0" dirty="0" smtClean="0">
                <a:latin typeface="+mn-lt"/>
                <a:ea typeface="+mn-ea"/>
                <a:cs typeface="+mn-cs"/>
              </a:rPr>
              <a:t>Also in the </a:t>
            </a:r>
            <a:r>
              <a:rPr lang="en-US" sz="1200" b="1" baseline="0" dirty="0" smtClean="0">
                <a:latin typeface="+mn-lt"/>
                <a:ea typeface="+mn-ea"/>
                <a:cs typeface="+mn-cs"/>
              </a:rPr>
              <a:t>Amount</a:t>
            </a:r>
            <a:r>
              <a:rPr lang="en-US" sz="1200" b="0" baseline="0" dirty="0" smtClean="0">
                <a:latin typeface="+mn-lt"/>
                <a:ea typeface="+mn-ea"/>
                <a:cs typeface="+mn-cs"/>
              </a:rPr>
              <a:t> list,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Counterclockwise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</a:t>
            </a:r>
            <a:r>
              <a:rPr lang="en-US" sz="1200" dirty="0" smtClean="0"/>
              <a:t>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dirty="0" smtClean="0"/>
              <a:t>, select </a:t>
            </a:r>
            <a:r>
              <a:rPr lang="en-US" sz="1200" b="1" dirty="0" smtClean="0"/>
              <a:t>1.00</a:t>
            </a:r>
            <a:r>
              <a:rPr lang="en-US" sz="1200" dirty="0" smtClean="0"/>
              <a:t>. 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</a:t>
            </a:r>
            <a:r>
              <a:rPr lang="en-US" sz="1200" dirty="0" smtClean="0"/>
              <a:t>n </a:t>
            </a:r>
            <a:r>
              <a:rPr lang="en-US" sz="1200" b="0" baseline="0" dirty="0" smtClean="0"/>
              <a:t>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first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Animation, </a:t>
            </a:r>
            <a:r>
              <a:rPr lang="en-US" sz="1200" b="0" baseline="0" dirty="0" smtClean="0"/>
              <a:t>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the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="0" baseline="0" dirty="0" smtClean="0"/>
              <a:t>box, 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first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task pane, select the rectangle </a:t>
            </a:r>
            <a:r>
              <a:rPr lang="en-US" sz="1200" b="0" i="0" baseline="0" dirty="0" smtClean="0"/>
              <a:t>group. </a:t>
            </a: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Emphasis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</a:t>
            </a:r>
            <a:r>
              <a:rPr lang="en-US" sz="1200" b="0" baseline="0" dirty="0" smtClean="0"/>
              <a:t> dialog box launcher. In the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 dialog box,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Effects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Amount </a:t>
            </a:r>
            <a:r>
              <a:rPr lang="en-US" sz="1200" b="0" dirty="0" smtClean="0"/>
              <a:t>list,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22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0" baseline="0" dirty="0" smtClean="0"/>
              <a:t>, and then press ENTER.</a:t>
            </a:r>
            <a:r>
              <a:rPr lang="en-US" sz="1200" dirty="0" smtClean="0"/>
              <a:t> </a:t>
            </a:r>
            <a:r>
              <a:rPr lang="en-US" sz="1200" b="0" baseline="0" dirty="0" smtClean="0"/>
              <a:t> Also in the </a:t>
            </a:r>
            <a:r>
              <a:rPr lang="en-US" sz="1200" b="1" baseline="0" dirty="0" smtClean="0"/>
              <a:t>Amount</a:t>
            </a:r>
            <a:r>
              <a:rPr lang="en-US" sz="1200" b="0" baseline="0" dirty="0" smtClean="0"/>
              <a:t> list, click </a:t>
            </a:r>
            <a:r>
              <a:rPr lang="en-US" sz="1200" b="1" baseline="0" dirty="0" smtClean="0"/>
              <a:t>Clockwise</a:t>
            </a:r>
            <a:r>
              <a:rPr lang="en-US" sz="1200" b="0" baseline="0" dirty="0" smtClean="0"/>
              <a:t>.</a:t>
            </a:r>
            <a:r>
              <a:rPr lang="en-US" sz="120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On Click</a:t>
            </a:r>
            <a:r>
              <a:rPr lang="en-US" sz="1200" b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</a:t>
            </a:r>
            <a:r>
              <a:rPr lang="en-US" sz="1200" b="0" i="0" baseline="0" dirty="0" smtClean="0"/>
              <a:t>the </a:t>
            </a:r>
            <a:r>
              <a:rPr lang="en-US" sz="1200" b="1" i="0" baseline="0" dirty="0" smtClean="0"/>
              <a:t>Duration </a:t>
            </a:r>
            <a:r>
              <a:rPr lang="en-US" sz="1200" b="0" i="0" baseline="0" dirty="0" smtClean="0"/>
              <a:t>box, enter </a:t>
            </a:r>
            <a:r>
              <a:rPr lang="en-US" sz="1200" b="1" i="0" baseline="0" dirty="0" smtClean="0"/>
              <a:t>0.50</a:t>
            </a:r>
            <a:r>
              <a:rPr lang="en-US" sz="1200" b="0" i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second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="0" baseline="0" dirty="0" smtClean="0"/>
              <a:t>box,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second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="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third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Speed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Very Fast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third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="0" dirty="0" smtClean="0"/>
              <a:t>box, enter </a:t>
            </a:r>
            <a:r>
              <a:rPr lang="en-US" sz="1200" b="1" dirty="0" smtClean="0"/>
              <a:t>0.50.</a:t>
            </a:r>
            <a:endParaRPr lang="en-US" sz="1200" b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fourth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baseline="0" dirty="0" smtClean="0"/>
              <a:t>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fourth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0:50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0" dirty="0" smtClean="0"/>
              <a:t>Animated pointer and light-up text</a:t>
            </a:r>
          </a:p>
          <a:p>
            <a:r>
              <a:rPr lang="en-US" sz="1400" dirty="0" smtClean="0"/>
              <a:t>(Advanced)</a:t>
            </a:r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1200" b="0" baseline="0" dirty="0" smtClean="0">
                <a:latin typeface="+mn-lt"/>
              </a:rPr>
              <a:t>To reproduce the background effects on this slide, do the following: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dirty="0" smtClean="0">
                <a:latin typeface="+mn-lt"/>
              </a:rPr>
              <a:t> tab, 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Slides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Layout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Blank</a:t>
            </a:r>
            <a:r>
              <a:rPr lang="en-US" sz="1200" i="0" baseline="0" dirty="0" smtClean="0">
                <a:latin typeface="+mn-lt"/>
              </a:rPr>
              <a:t>.</a:t>
            </a:r>
            <a:endParaRPr lang="en-US" sz="1200" i="0" dirty="0" smtClean="0">
              <a:latin typeface="+mn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0" lvl="0" indent="0">
              <a:buFontTx/>
              <a:buNone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endParaRPr lang="en-US" sz="120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rectangle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Rectangles</a:t>
            </a:r>
            <a:r>
              <a:rPr lang="en-US" sz="1200" i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Rounded Rectangle </a:t>
            </a:r>
            <a:r>
              <a:rPr lang="en-US" sz="1200" b="0" i="0" baseline="0" dirty="0" smtClean="0">
                <a:latin typeface="+mn-lt"/>
              </a:rPr>
              <a:t>(second option from the left). On the slide, drag to draw a rounded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rectangle. Drag the </a:t>
            </a:r>
            <a:r>
              <a:rPr lang="en-US" sz="1200" b="0" baseline="0" dirty="0" smtClean="0">
                <a:latin typeface="+mn-lt"/>
              </a:rPr>
              <a:t>yellow diamond adjustment handle to the left to decrease the amount of rounding on the corners.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rounded rectangle still selected,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0.25”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Shape Styles</a:t>
            </a:r>
            <a:r>
              <a:rPr lang="en-US" sz="1200" b="0" i="0" baseline="0" dirty="0" smtClean="0">
                <a:latin typeface="+mn-lt"/>
              </a:rPr>
              <a:t> group, click the </a:t>
            </a:r>
            <a:r>
              <a:rPr lang="en-US" sz="1200" b="1" i="0" baseline="0" dirty="0" smtClean="0">
                <a:latin typeface="+mn-lt"/>
              </a:rPr>
              <a:t>Format Shape</a:t>
            </a:r>
            <a:r>
              <a:rPr lang="en-US" sz="1200" b="0" i="0" baseline="0" dirty="0" smtClean="0">
                <a:latin typeface="+mn-lt"/>
              </a:rPr>
              <a:t> dialog box launcher.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Fill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Solid fill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15%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Line Color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No line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</a:t>
            </a:r>
            <a:r>
              <a:rPr lang="en-US" sz="1200" b="1" i="0" baseline="0" dirty="0" smtClean="0">
                <a:latin typeface="+mn-lt"/>
              </a:rPr>
              <a:t> Shadow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Outer</a:t>
            </a:r>
            <a:r>
              <a:rPr lang="en-US" sz="1200" b="0" i="0" baseline="0" dirty="0" smtClean="0">
                <a:latin typeface="+mn-lt"/>
              </a:rPr>
              <a:t> select </a:t>
            </a:r>
            <a:r>
              <a:rPr lang="en-US" sz="1200" b="1" i="0" baseline="0" dirty="0" smtClean="0">
                <a:latin typeface="+mn-lt"/>
              </a:rPr>
              <a:t>Offset Bottom</a:t>
            </a:r>
            <a:r>
              <a:rPr lang="en-US" sz="1200" b="0" i="0" baseline="0" dirty="0" smtClean="0">
                <a:latin typeface="+mn-lt"/>
              </a:rPr>
              <a:t> (first row, second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3-D Format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3-D Format</a:t>
            </a:r>
            <a:r>
              <a:rPr lang="en-US" sz="1200" b="0" i="0" baseline="0" dirty="0" smtClean="0">
                <a:latin typeface="+mn-lt"/>
              </a:rPr>
              <a:t> tab,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Circle</a:t>
            </a:r>
            <a:r>
              <a:rPr lang="en-US" sz="1200" b="0" i="0" baseline="0" dirty="0" smtClean="0">
                <a:latin typeface="+mn-lt"/>
              </a:rPr>
              <a:t> (first row, first option from the left).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in the </a:t>
            </a:r>
            <a:r>
              <a:rPr lang="en-US" sz="1200" b="1" i="0" baseline="0" dirty="0" smtClean="0">
                <a:latin typeface="+mn-lt"/>
              </a:rPr>
              <a:t>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, and in the </a:t>
            </a:r>
            <a:r>
              <a:rPr lang="en-US" sz="1200" b="1" i="0" baseline="0" dirty="0" smtClean="0">
                <a:latin typeface="+mn-lt"/>
              </a:rPr>
              <a:t>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baseline="0" dirty="0" smtClean="0">
                <a:latin typeface="+mn-lt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baseline="0" dirty="0" smtClean="0">
                <a:latin typeface="+mn-lt"/>
              </a:rPr>
              <a:t>lick the button next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third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select the rounded rectangle.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rectangle.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Shape Fill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No Fill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No Outline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second rectangle above the first rectangle until the lower edge overlays the top edge of the first rectangle.</a:t>
            </a:r>
            <a:r>
              <a:rPr lang="en-US" sz="1200" b="0" dirty="0" smtClean="0">
                <a:latin typeface="+mn-lt"/>
              </a:rPr>
              <a:t> (Note:</a:t>
            </a:r>
            <a:r>
              <a:rPr lang="en-US" sz="1200" b="1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When the spinning animation effect is created later for these rectangles, the spin will center where the edges of the rectangles meet.)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Press and hold CTRL, and then select both rectangles.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and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Selected Objects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Center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Group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group until it is centered horizontally on the left edge of the slide (straddling the edge).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dashed arc on this slide, do the following: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Basic Shapes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Arc</a:t>
            </a:r>
            <a:r>
              <a:rPr lang="en-US" sz="1200" b="0" i="0" baseline="0" dirty="0" smtClean="0">
                <a:latin typeface="+mn-lt"/>
              </a:rPr>
              <a:t> (third row, 12</a:t>
            </a:r>
            <a:r>
              <a:rPr lang="en-US" sz="1200" b="0" i="0" baseline="30000" dirty="0" smtClean="0">
                <a:latin typeface="+mn-lt"/>
              </a:rPr>
              <a:t>th</a:t>
            </a:r>
            <a:r>
              <a:rPr lang="en-US" sz="1200" b="0" i="0" baseline="0" dirty="0" smtClean="0">
                <a:latin typeface="+mn-lt"/>
              </a:rPr>
              <a:t> option from the left). On the slide, drag to draw an arc.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arc.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7.5”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7.5”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arc still selected,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, click </a:t>
            </a:r>
            <a:r>
              <a:rPr lang="en-US" sz="1200" b="1" i="0" baseline="0" dirty="0" smtClean="0">
                <a:latin typeface="+mn-lt"/>
              </a:rPr>
              <a:t>White, Background 1, Darker 15%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Dashes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Dash </a:t>
            </a:r>
            <a:r>
              <a:rPr lang="en-US" sz="1200" b="0" i="0" baseline="0" dirty="0" smtClean="0">
                <a:latin typeface="+mn-lt"/>
              </a:rPr>
              <a:t>(fourth option from the top).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yellow diamond adjustment handle on the right side of the arc to the bottom of the arc to create a half circle.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arc until the yellow diamond adjustment handles are on the left edge of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arc still selected,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arrow under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half circle on this slide, do the following: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select the arc.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arc.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3.33”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3.33”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second arc still selected,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arrow next to </a:t>
            </a:r>
            <a:r>
              <a:rPr lang="en-US" sz="1200" b="1" i="0" baseline="0" dirty="0" smtClean="0">
                <a:latin typeface="+mn-lt"/>
              </a:rPr>
              <a:t>Shape Fill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5% </a:t>
            </a:r>
            <a:r>
              <a:rPr lang="en-US" sz="1200" b="0" i="0" baseline="0" dirty="0" smtClean="0">
                <a:latin typeface="+mn-lt"/>
              </a:rPr>
              <a:t>(second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,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b="0" i="0" baseline="0" dirty="0" smtClean="0">
                <a:latin typeface="+mn-lt"/>
              </a:rPr>
              <a:t>and then click </a:t>
            </a:r>
            <a:r>
              <a:rPr lang="en-US" sz="1200" b="1" i="0" baseline="0" dirty="0" smtClean="0">
                <a:latin typeface="+mn-lt"/>
              </a:rPr>
              <a:t>No Outline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</a:t>
            </a:r>
            <a:r>
              <a:rPr lang="en-US" sz="1200" b="1" i="0" baseline="0" dirty="0" smtClean="0">
                <a:latin typeface="+mn-lt"/>
              </a:rPr>
              <a:t>Shape Effects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Options</a:t>
            </a:r>
            <a:r>
              <a:rPr lang="en-US" sz="1200" b="0" i="0" baseline="0" dirty="0" smtClean="0">
                <a:latin typeface="+mn-lt"/>
              </a:rPr>
              <a:t>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 , under </a:t>
            </a:r>
            <a:r>
              <a:rPr lang="en-US" sz="1200" b="1" i="0" baseline="0" dirty="0" smtClean="0">
                <a:latin typeface="+mn-lt"/>
              </a:rPr>
              <a:t>Inner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Inside Right </a:t>
            </a:r>
            <a:r>
              <a:rPr lang="en-US" sz="1200" b="0" i="0" baseline="0" dirty="0" smtClean="0">
                <a:latin typeface="+mn-lt"/>
              </a:rPr>
              <a:t>(second row, third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86%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second arc until the yellow diamond adjustment handles are on the left edge of the slide.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1" baseline="0" dirty="0" smtClean="0">
                <a:latin typeface="+mn-lt"/>
              </a:rPr>
              <a:t>. </a:t>
            </a:r>
            <a:endParaRPr lang="en-US" sz="1200" b="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Send to Back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button shapes on this slide, do the following: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Basic Shapes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Oval </a:t>
            </a:r>
            <a:r>
              <a:rPr lang="en-US" sz="1200" b="0" i="0" baseline="0" dirty="0" smtClean="0">
                <a:latin typeface="+mn-lt"/>
              </a:rPr>
              <a:t>(first row, second option from the left). On the slide, drag to draw an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oval.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0.34”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0.34”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</a:t>
            </a:r>
            <a:r>
              <a:rPr lang="en-US" sz="1200" b="1" i="0" baseline="0" dirty="0" smtClean="0">
                <a:latin typeface="+mn-lt"/>
              </a:rPr>
              <a:t>More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Light 1 Outline, Colored Fill – Olive Green, Accent 3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 launcher.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Solid Fill</a:t>
            </a:r>
            <a:r>
              <a:rPr lang="en-US" sz="1200" b="0" i="0" baseline="0" dirty="0" smtClean="0">
                <a:latin typeface="+mn-lt"/>
              </a:rPr>
              <a:t>. Click the button next to </a:t>
            </a:r>
            <a:r>
              <a:rPr lang="en-US" sz="1200" b="1" i="0" baseline="0" dirty="0" smtClean="0">
                <a:latin typeface="+mn-lt"/>
              </a:rPr>
              <a:t>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 </a:t>
            </a: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Olive Green, Accent 3, Lighter 80</a:t>
            </a:r>
            <a:r>
              <a:rPr lang="en-US" sz="1200" b="1" i="0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b="0" i="0" baseline="0" dirty="0" smtClean="0">
                <a:latin typeface="+mn-lt"/>
              </a:rPr>
              <a:t>(second row, seventh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No line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Shadow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Outer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Offset Bottom </a:t>
            </a:r>
            <a:r>
              <a:rPr lang="en-US" sz="1200" b="0" i="0" baseline="0" dirty="0" smtClean="0">
                <a:latin typeface="+mn-lt"/>
              </a:rPr>
              <a:t>(first row, second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3-D Format</a:t>
            </a:r>
            <a:r>
              <a:rPr lang="en-US" sz="1200" b="0" i="0" baseline="0" dirty="0" smtClean="0">
                <a:latin typeface="+mn-lt"/>
              </a:rPr>
              <a:t> in the left pane, and then do the following in the </a:t>
            </a:r>
            <a:r>
              <a:rPr lang="en-US" sz="1200" b="1" i="0" baseline="0" dirty="0" smtClean="0">
                <a:latin typeface="+mn-lt"/>
              </a:rPr>
              <a:t>3-D Format </a:t>
            </a:r>
            <a:r>
              <a:rPr lang="en-US" sz="1200" b="0" i="0" baseline="0" dirty="0" smtClean="0">
                <a:latin typeface="+mn-lt"/>
              </a:rPr>
              <a:t>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Art Deco</a:t>
            </a:r>
            <a:r>
              <a:rPr lang="en-US" sz="1200" b="0" i="0" baseline="0" dirty="0" smtClean="0">
                <a:latin typeface="+mn-lt"/>
              </a:rPr>
              <a:t> (third row, fourth option from the left).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in the </a:t>
            </a:r>
            <a:r>
              <a:rPr lang="en-US" sz="1200" b="1" i="0" baseline="0" dirty="0" smtClean="0">
                <a:latin typeface="+mn-lt"/>
              </a:rPr>
              <a:t>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, and in the </a:t>
            </a:r>
            <a:r>
              <a:rPr lang="en-US" sz="1200" b="1" i="0" baseline="0" dirty="0" smtClean="0">
                <a:latin typeface="+mn-lt"/>
              </a:rPr>
              <a:t>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Contour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left).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3.5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the button next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third option from the left).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slide, s</a:t>
            </a:r>
            <a:r>
              <a:rPr lang="en-US" sz="1200" i="0" dirty="0" smtClean="0">
                <a:latin typeface="+mn-lt"/>
              </a:rPr>
              <a:t>elect the oval. </a:t>
            </a: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2.98”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Vertical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1.5”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oval.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Clipboard</a:t>
            </a:r>
            <a:r>
              <a:rPr lang="en-US" sz="1200" i="0" baseline="0" dirty="0" smtClean="0">
                <a:latin typeface="+mn-lt"/>
              </a:rPr>
              <a:t> group, click the arrow under </a:t>
            </a:r>
            <a:r>
              <a:rPr lang="en-US" sz="1200" b="1" i="0" baseline="0" dirty="0" smtClean="0">
                <a:latin typeface="+mn-lt"/>
              </a:rPr>
              <a:t>Paste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Duplicate</a:t>
            </a:r>
            <a:r>
              <a:rPr lang="en-US" sz="120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oval.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3.52”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Vertical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2.98”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Repeat step 9 two more times, for a total of four ovals. </a:t>
            </a: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third oval on the slide, and then enter </a:t>
            </a:r>
            <a:r>
              <a:rPr lang="en-US" sz="1200" b="1" i="0" baseline="0" dirty="0" smtClean="0">
                <a:latin typeface="+mn-lt"/>
              </a:rPr>
              <a:t>3.52”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i="0" baseline="0" dirty="0" smtClean="0">
                <a:latin typeface="+mn-lt"/>
              </a:rPr>
              <a:t> box and </a:t>
            </a:r>
            <a:r>
              <a:rPr lang="en-US" sz="1200" b="1" i="0" baseline="0" dirty="0" smtClean="0">
                <a:latin typeface="+mn-lt"/>
              </a:rPr>
              <a:t>4.27”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b="1" i="0" baseline="0" dirty="0" smtClean="0">
                <a:latin typeface="+mn-lt"/>
              </a:rPr>
              <a:t> Vertical </a:t>
            </a:r>
            <a:r>
              <a:rPr lang="en-US" sz="1200" b="0" i="0" baseline="0" dirty="0" smtClean="0">
                <a:latin typeface="+mn-lt"/>
              </a:rPr>
              <a:t>box.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fourth oval on the slide, and then enter </a:t>
            </a:r>
            <a:r>
              <a:rPr lang="en-US" sz="1200" b="1" i="0" baseline="0" dirty="0" smtClean="0">
                <a:latin typeface="+mn-lt"/>
              </a:rPr>
              <a:t>2.99”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i="0" baseline="0" dirty="0" smtClean="0">
                <a:latin typeface="+mn-lt"/>
              </a:rPr>
              <a:t> box and </a:t>
            </a:r>
            <a:r>
              <a:rPr lang="en-US" sz="1200" b="1" i="0" baseline="0" dirty="0" smtClean="0">
                <a:latin typeface="+mn-lt"/>
              </a:rPr>
              <a:t>5.66”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b="1" i="0" baseline="0" dirty="0" smtClean="0">
                <a:latin typeface="+mn-lt"/>
              </a:rPr>
              <a:t> Vertical </a:t>
            </a:r>
            <a:r>
              <a:rPr lang="en-US" sz="1200" b="0" i="0" baseline="0" dirty="0" smtClean="0">
                <a:latin typeface="+mn-lt"/>
              </a:rPr>
              <a:t>box.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text on this slide, do the following:</a:t>
            </a:r>
            <a:endParaRPr lang="en-US" sz="1200" i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Insert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Text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Text Box</a:t>
            </a:r>
            <a:r>
              <a:rPr lang="en-US" sz="1200" i="0" baseline="0" dirty="0" smtClean="0">
                <a:latin typeface="+mn-lt"/>
              </a:rPr>
              <a:t>, and then on the slide, drag to draw the text box.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Enter text in the text box and select the text. O</a:t>
            </a:r>
            <a:r>
              <a:rPr lang="en-US" sz="1200" i="0" dirty="0" smtClean="0">
                <a:latin typeface="+mn-lt"/>
              </a:rPr>
              <a:t>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Font</a:t>
            </a:r>
            <a:r>
              <a:rPr lang="en-US" sz="1200" i="0" baseline="0" dirty="0" smtClean="0">
                <a:latin typeface="+mn-lt"/>
              </a:rPr>
              <a:t> group, do the following: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</a:t>
            </a:r>
            <a:r>
              <a:rPr lang="en-US" sz="1200" i="0" baseline="0" dirty="0" smtClean="0">
                <a:latin typeface="+mn-lt"/>
              </a:rPr>
              <a:t>list, select </a:t>
            </a:r>
            <a:r>
              <a:rPr lang="en-US" sz="1200" b="1" i="0" baseline="0" dirty="0" smtClean="0">
                <a:latin typeface="+mn-lt"/>
              </a:rPr>
              <a:t>Corbel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Size </a:t>
            </a:r>
            <a:r>
              <a:rPr lang="en-US" sz="1200" i="0" baseline="0" dirty="0" smtClean="0">
                <a:latin typeface="+mn-lt"/>
              </a:rPr>
              <a:t>list, select </a:t>
            </a:r>
            <a:r>
              <a:rPr lang="en-US" sz="1200" b="1" i="0" baseline="0" dirty="0" smtClean="0">
                <a:latin typeface="+mn-lt"/>
              </a:rPr>
              <a:t>22</a:t>
            </a:r>
            <a:r>
              <a:rPr lang="en-US" sz="1200" b="0" i="0" baseline="0" dirty="0" smtClean="0">
                <a:latin typeface="+mn-lt"/>
              </a:rPr>
              <a:t>.</a:t>
            </a:r>
            <a:r>
              <a:rPr lang="en-US" sz="1200" b="1" i="0" baseline="0" dirty="0" smtClean="0">
                <a:latin typeface="+mn-lt"/>
              </a:rPr>
              <a:t> </a:t>
            </a:r>
            <a:endParaRPr lang="en-US" sz="120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Font 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50% </a:t>
            </a:r>
            <a:r>
              <a:rPr lang="en-US" sz="1200" b="0" i="0" baseline="0" dirty="0" smtClean="0">
                <a:latin typeface="+mn-lt"/>
              </a:rPr>
              <a:t>(sixth row, first option from the left).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Paragraph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Align Text Left </a:t>
            </a:r>
            <a:r>
              <a:rPr lang="en-US" sz="1200" i="0" baseline="0" dirty="0" smtClean="0">
                <a:latin typeface="+mn-lt"/>
              </a:rPr>
              <a:t>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slide, drag the text box to the right of the first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text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in the text box and edit the text.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second text box to the right of the second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Repeat steps 5-7 to create the third and fourth text boxes, dragging them to the right of the third and fourth ovals. </a:t>
            </a:r>
          </a:p>
          <a:p>
            <a:endParaRPr lang="en-US" sz="1200" i="1" baseline="0" dirty="0" smtClean="0">
              <a:latin typeface="+mn-lt"/>
            </a:endParaRPr>
          </a:p>
          <a:p>
            <a:endParaRPr lang="en-US" sz="1200" i="1" baseline="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Editing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Select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Selection Pane</a:t>
            </a:r>
            <a:r>
              <a:rPr lang="en-US" sz="120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task pane, select the rectangle </a:t>
            </a:r>
            <a:r>
              <a:rPr lang="en-US" sz="1200" b="0" i="0" baseline="0" dirty="0" smtClean="0"/>
              <a:t>group.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Emphasis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 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Effects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Amount </a:t>
            </a:r>
            <a:r>
              <a:rPr lang="en-US" sz="1200" b="0" dirty="0" smtClean="0"/>
              <a:t>list,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123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0" baseline="0" dirty="0" smtClean="0">
                <a:latin typeface="Verdana"/>
                <a:ea typeface="Verdana"/>
                <a:cs typeface="Verdana"/>
              </a:rPr>
              <a:t>,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 </a:t>
            </a:r>
            <a:r>
              <a:rPr lang="en-US" sz="1200" b="0" baseline="0" dirty="0" smtClean="0"/>
              <a:t>and then press ENTER. </a:t>
            </a:r>
            <a:r>
              <a:rPr lang="en-US" sz="1200" b="0" baseline="0" dirty="0" smtClean="0">
                <a:latin typeface="+mn-lt"/>
                <a:ea typeface="+mn-ea"/>
                <a:cs typeface="+mn-cs"/>
              </a:rPr>
              <a:t>Also in the </a:t>
            </a:r>
            <a:r>
              <a:rPr lang="en-US" sz="1200" b="1" baseline="0" dirty="0" smtClean="0">
                <a:latin typeface="+mn-lt"/>
                <a:ea typeface="+mn-ea"/>
                <a:cs typeface="+mn-cs"/>
              </a:rPr>
              <a:t>Amount</a:t>
            </a:r>
            <a:r>
              <a:rPr lang="en-US" sz="1200" b="0" baseline="0" dirty="0" smtClean="0">
                <a:latin typeface="+mn-lt"/>
                <a:ea typeface="+mn-ea"/>
                <a:cs typeface="+mn-cs"/>
              </a:rPr>
              <a:t> list,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Counterclockwise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</a:t>
            </a:r>
            <a:r>
              <a:rPr lang="en-US" sz="1200" dirty="0" smtClean="0"/>
              <a:t>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dirty="0" smtClean="0"/>
              <a:t>, select </a:t>
            </a:r>
            <a:r>
              <a:rPr lang="en-US" sz="1200" b="1" dirty="0" smtClean="0"/>
              <a:t>1.00</a:t>
            </a:r>
            <a:r>
              <a:rPr lang="en-US" sz="1200" dirty="0" smtClean="0"/>
              <a:t>. 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</a:t>
            </a:r>
            <a:r>
              <a:rPr lang="en-US" sz="1200" dirty="0" smtClean="0"/>
              <a:t>n </a:t>
            </a:r>
            <a:r>
              <a:rPr lang="en-US" sz="1200" b="0" baseline="0" dirty="0" smtClean="0"/>
              <a:t>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first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Animation, </a:t>
            </a:r>
            <a:r>
              <a:rPr lang="en-US" sz="1200" b="0" baseline="0" dirty="0" smtClean="0"/>
              <a:t>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the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="0" baseline="0" dirty="0" smtClean="0"/>
              <a:t>box, 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first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task pane, select the rectangle </a:t>
            </a:r>
            <a:r>
              <a:rPr lang="en-US" sz="1200" b="0" i="0" baseline="0" dirty="0" smtClean="0"/>
              <a:t>group. </a:t>
            </a: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Emphasis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</a:t>
            </a:r>
            <a:r>
              <a:rPr lang="en-US" sz="1200" b="0" baseline="0" dirty="0" smtClean="0"/>
              <a:t> dialog box launcher. In the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 dialog box,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Effects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Amount </a:t>
            </a:r>
            <a:r>
              <a:rPr lang="en-US" sz="1200" b="0" dirty="0" smtClean="0"/>
              <a:t>list,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22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0" baseline="0" dirty="0" smtClean="0"/>
              <a:t>, and then press ENTER.</a:t>
            </a:r>
            <a:r>
              <a:rPr lang="en-US" sz="1200" dirty="0" smtClean="0"/>
              <a:t> </a:t>
            </a:r>
            <a:r>
              <a:rPr lang="en-US" sz="1200" b="0" baseline="0" dirty="0" smtClean="0"/>
              <a:t> Also in the </a:t>
            </a:r>
            <a:r>
              <a:rPr lang="en-US" sz="1200" b="1" baseline="0" dirty="0" smtClean="0"/>
              <a:t>Amount</a:t>
            </a:r>
            <a:r>
              <a:rPr lang="en-US" sz="1200" b="0" baseline="0" dirty="0" smtClean="0"/>
              <a:t> list, click </a:t>
            </a:r>
            <a:r>
              <a:rPr lang="en-US" sz="1200" b="1" baseline="0" dirty="0" smtClean="0"/>
              <a:t>Clockwise</a:t>
            </a:r>
            <a:r>
              <a:rPr lang="en-US" sz="1200" b="0" baseline="0" dirty="0" smtClean="0"/>
              <a:t>.</a:t>
            </a:r>
            <a:r>
              <a:rPr lang="en-US" sz="120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On Click</a:t>
            </a:r>
            <a:r>
              <a:rPr lang="en-US" sz="1200" b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</a:t>
            </a:r>
            <a:r>
              <a:rPr lang="en-US" sz="1200" b="0" i="0" baseline="0" dirty="0" smtClean="0"/>
              <a:t>the </a:t>
            </a:r>
            <a:r>
              <a:rPr lang="en-US" sz="1200" b="1" i="0" baseline="0" dirty="0" smtClean="0"/>
              <a:t>Duration </a:t>
            </a:r>
            <a:r>
              <a:rPr lang="en-US" sz="1200" b="0" i="0" baseline="0" dirty="0" smtClean="0"/>
              <a:t>box, enter </a:t>
            </a:r>
            <a:r>
              <a:rPr lang="en-US" sz="1200" b="1" i="0" baseline="0" dirty="0" smtClean="0"/>
              <a:t>0.50</a:t>
            </a:r>
            <a:r>
              <a:rPr lang="en-US" sz="1200" b="0" i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second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="0" baseline="0" dirty="0" smtClean="0"/>
              <a:t>box,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second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="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third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Speed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Very Fast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third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="0" dirty="0" smtClean="0"/>
              <a:t>box, enter </a:t>
            </a:r>
            <a:r>
              <a:rPr lang="en-US" sz="1200" b="1" dirty="0" smtClean="0"/>
              <a:t>0.50.</a:t>
            </a:r>
            <a:endParaRPr lang="en-US" sz="1200" b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fourth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baseline="0" dirty="0" smtClean="0"/>
              <a:t>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fourth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0:50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00B3-CF6C-44B3-BDE6-28D82D12B5A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0" dirty="0" smtClean="0"/>
              <a:t>Animated pointer and light-up text</a:t>
            </a:r>
          </a:p>
          <a:p>
            <a:r>
              <a:rPr lang="en-US" sz="1400" dirty="0" smtClean="0"/>
              <a:t>(Advanced)</a:t>
            </a:r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1200" b="0" baseline="0" dirty="0" smtClean="0">
                <a:latin typeface="+mn-lt"/>
              </a:rPr>
              <a:t>To reproduce the background effects on this slide, do the following: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dirty="0" smtClean="0">
                <a:latin typeface="+mn-lt"/>
              </a:rPr>
              <a:t> tab, 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Slides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Layout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Blank</a:t>
            </a:r>
            <a:r>
              <a:rPr lang="en-US" sz="1200" i="0" baseline="0" dirty="0" smtClean="0">
                <a:latin typeface="+mn-lt"/>
              </a:rPr>
              <a:t>.</a:t>
            </a:r>
            <a:endParaRPr lang="en-US" sz="1200" i="0" dirty="0" smtClean="0">
              <a:latin typeface="+mn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0" lvl="0" indent="0">
              <a:buFontTx/>
              <a:buNone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endParaRPr lang="en-US" sz="120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rectangle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Rectangles</a:t>
            </a:r>
            <a:r>
              <a:rPr lang="en-US" sz="1200" i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Rounded Rectangle </a:t>
            </a:r>
            <a:r>
              <a:rPr lang="en-US" sz="1200" b="0" i="0" baseline="0" dirty="0" smtClean="0">
                <a:latin typeface="+mn-lt"/>
              </a:rPr>
              <a:t>(second option from the left). On the slide, drag to draw a rounded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rectangle. Drag the </a:t>
            </a:r>
            <a:r>
              <a:rPr lang="en-US" sz="1200" b="0" baseline="0" dirty="0" smtClean="0">
                <a:latin typeface="+mn-lt"/>
              </a:rPr>
              <a:t>yellow diamond adjustment handle to the left to decrease the amount of rounding on the corners.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rounded rectangle still selected,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0.25”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Shape Styles</a:t>
            </a:r>
            <a:r>
              <a:rPr lang="en-US" sz="1200" b="0" i="0" baseline="0" dirty="0" smtClean="0">
                <a:latin typeface="+mn-lt"/>
              </a:rPr>
              <a:t> group, click the </a:t>
            </a:r>
            <a:r>
              <a:rPr lang="en-US" sz="1200" b="1" i="0" baseline="0" dirty="0" smtClean="0">
                <a:latin typeface="+mn-lt"/>
              </a:rPr>
              <a:t>Format Shape</a:t>
            </a:r>
            <a:r>
              <a:rPr lang="en-US" sz="1200" b="0" i="0" baseline="0" dirty="0" smtClean="0">
                <a:latin typeface="+mn-lt"/>
              </a:rPr>
              <a:t> dialog box launcher.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Fill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Solid fill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15%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Line Color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No line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</a:t>
            </a:r>
            <a:r>
              <a:rPr lang="en-US" sz="1200" b="1" i="0" baseline="0" dirty="0" smtClean="0">
                <a:latin typeface="+mn-lt"/>
              </a:rPr>
              <a:t> Shadow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Outer</a:t>
            </a:r>
            <a:r>
              <a:rPr lang="en-US" sz="1200" b="0" i="0" baseline="0" dirty="0" smtClean="0">
                <a:latin typeface="+mn-lt"/>
              </a:rPr>
              <a:t> select </a:t>
            </a:r>
            <a:r>
              <a:rPr lang="en-US" sz="1200" b="1" i="0" baseline="0" dirty="0" smtClean="0">
                <a:latin typeface="+mn-lt"/>
              </a:rPr>
              <a:t>Offset Bottom</a:t>
            </a:r>
            <a:r>
              <a:rPr lang="en-US" sz="1200" b="0" i="0" baseline="0" dirty="0" smtClean="0">
                <a:latin typeface="+mn-lt"/>
              </a:rPr>
              <a:t> (first row, second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3-D Format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3-D Format</a:t>
            </a:r>
            <a:r>
              <a:rPr lang="en-US" sz="1200" b="0" i="0" baseline="0" dirty="0" smtClean="0">
                <a:latin typeface="+mn-lt"/>
              </a:rPr>
              <a:t> tab,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Circle</a:t>
            </a:r>
            <a:r>
              <a:rPr lang="en-US" sz="1200" b="0" i="0" baseline="0" dirty="0" smtClean="0">
                <a:latin typeface="+mn-lt"/>
              </a:rPr>
              <a:t> (first row, first option from the left).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in the </a:t>
            </a:r>
            <a:r>
              <a:rPr lang="en-US" sz="1200" b="1" i="0" baseline="0" dirty="0" smtClean="0">
                <a:latin typeface="+mn-lt"/>
              </a:rPr>
              <a:t>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, and in the </a:t>
            </a:r>
            <a:r>
              <a:rPr lang="en-US" sz="1200" b="1" i="0" baseline="0" dirty="0" smtClean="0">
                <a:latin typeface="+mn-lt"/>
              </a:rPr>
              <a:t>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baseline="0" dirty="0" smtClean="0">
                <a:latin typeface="+mn-lt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baseline="0" dirty="0" smtClean="0">
                <a:latin typeface="+mn-lt"/>
              </a:rPr>
              <a:t>lick the button next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third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select the rounded rectangle.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rectangle.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Shape Fill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No Fill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No Outline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second rectangle above the first rectangle until the lower edge overlays the top edge of the first rectangle.</a:t>
            </a:r>
            <a:r>
              <a:rPr lang="en-US" sz="1200" b="0" dirty="0" smtClean="0">
                <a:latin typeface="+mn-lt"/>
              </a:rPr>
              <a:t> (Note:</a:t>
            </a:r>
            <a:r>
              <a:rPr lang="en-US" sz="1200" b="1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When the spinning animation effect is created later for these rectangles, the spin will center where the edges of the rectangles meet.)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Press and hold CTRL, and then select both rectangles.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and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Selected Objects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Center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Group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group until it is centered horizontally on the left edge of the slide (straddling the edge).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dashed arc on this slide, do the following: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Basic Shapes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Arc</a:t>
            </a:r>
            <a:r>
              <a:rPr lang="en-US" sz="1200" b="0" i="0" baseline="0" dirty="0" smtClean="0">
                <a:latin typeface="+mn-lt"/>
              </a:rPr>
              <a:t> (third row, 12</a:t>
            </a:r>
            <a:r>
              <a:rPr lang="en-US" sz="1200" b="0" i="0" baseline="30000" dirty="0" smtClean="0">
                <a:latin typeface="+mn-lt"/>
              </a:rPr>
              <a:t>th</a:t>
            </a:r>
            <a:r>
              <a:rPr lang="en-US" sz="1200" b="0" i="0" baseline="0" dirty="0" smtClean="0">
                <a:latin typeface="+mn-lt"/>
              </a:rPr>
              <a:t> option from the left). On the slide, drag to draw an arc.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arc.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7.5”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7.5”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arc still selected,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, click </a:t>
            </a:r>
            <a:r>
              <a:rPr lang="en-US" sz="1200" b="1" i="0" baseline="0" dirty="0" smtClean="0">
                <a:latin typeface="+mn-lt"/>
              </a:rPr>
              <a:t>White, Background 1, Darker 15%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Dashes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Dash </a:t>
            </a:r>
            <a:r>
              <a:rPr lang="en-US" sz="1200" b="0" i="0" baseline="0" dirty="0" smtClean="0">
                <a:latin typeface="+mn-lt"/>
              </a:rPr>
              <a:t>(fourth option from the top).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yellow diamond adjustment handle on the right side of the arc to the bottom of the arc to create a half circle.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arc until the yellow diamond adjustment handles are on the left edge of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arc still selected,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arrow under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half circle on this slide, do the following: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select the arc.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arc.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3.33”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3.33”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second arc still selected,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arrow next to </a:t>
            </a:r>
            <a:r>
              <a:rPr lang="en-US" sz="1200" b="1" i="0" baseline="0" dirty="0" smtClean="0">
                <a:latin typeface="+mn-lt"/>
              </a:rPr>
              <a:t>Shape Fill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5% </a:t>
            </a:r>
            <a:r>
              <a:rPr lang="en-US" sz="1200" b="0" i="0" baseline="0" dirty="0" smtClean="0">
                <a:latin typeface="+mn-lt"/>
              </a:rPr>
              <a:t>(second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,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b="0" i="0" baseline="0" dirty="0" smtClean="0">
                <a:latin typeface="+mn-lt"/>
              </a:rPr>
              <a:t>and then click </a:t>
            </a:r>
            <a:r>
              <a:rPr lang="en-US" sz="1200" b="1" i="0" baseline="0" dirty="0" smtClean="0">
                <a:latin typeface="+mn-lt"/>
              </a:rPr>
              <a:t>No Outline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</a:t>
            </a:r>
            <a:r>
              <a:rPr lang="en-US" sz="1200" b="1" i="0" baseline="0" dirty="0" smtClean="0">
                <a:latin typeface="+mn-lt"/>
              </a:rPr>
              <a:t>Shape Effects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Options</a:t>
            </a:r>
            <a:r>
              <a:rPr lang="en-US" sz="1200" b="0" i="0" baseline="0" dirty="0" smtClean="0">
                <a:latin typeface="+mn-lt"/>
              </a:rPr>
              <a:t>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 , under </a:t>
            </a:r>
            <a:r>
              <a:rPr lang="en-US" sz="1200" b="1" i="0" baseline="0" dirty="0" smtClean="0">
                <a:latin typeface="+mn-lt"/>
              </a:rPr>
              <a:t>Inner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Inside Right </a:t>
            </a:r>
            <a:r>
              <a:rPr lang="en-US" sz="1200" b="0" i="0" baseline="0" dirty="0" smtClean="0">
                <a:latin typeface="+mn-lt"/>
              </a:rPr>
              <a:t>(second row, third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86%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second arc until the yellow diamond adjustment handles are on the left edge of the slide.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1" baseline="0" dirty="0" smtClean="0">
                <a:latin typeface="+mn-lt"/>
              </a:rPr>
              <a:t>. </a:t>
            </a:r>
            <a:endParaRPr lang="en-US" sz="1200" b="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Send to Back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button shapes on this slide, do the following: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Basic Shapes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Oval </a:t>
            </a:r>
            <a:r>
              <a:rPr lang="en-US" sz="1200" b="0" i="0" baseline="0" dirty="0" smtClean="0">
                <a:latin typeface="+mn-lt"/>
              </a:rPr>
              <a:t>(first row, second option from the left). On the slide, drag to draw an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oval.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0.34”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0.34”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</a:t>
            </a:r>
            <a:r>
              <a:rPr lang="en-US" sz="1200" b="1" i="0" baseline="0" dirty="0" smtClean="0">
                <a:latin typeface="+mn-lt"/>
              </a:rPr>
              <a:t>More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Light 1 Outline, Colored Fill – Olive Green, Accent 3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 launcher.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Solid Fill</a:t>
            </a:r>
            <a:r>
              <a:rPr lang="en-US" sz="1200" b="0" i="0" baseline="0" dirty="0" smtClean="0">
                <a:latin typeface="+mn-lt"/>
              </a:rPr>
              <a:t>. Click the button next to </a:t>
            </a:r>
            <a:r>
              <a:rPr lang="en-US" sz="1200" b="1" i="0" baseline="0" dirty="0" smtClean="0">
                <a:latin typeface="+mn-lt"/>
              </a:rPr>
              <a:t>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 </a:t>
            </a: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Olive Green, Accent 3, Lighter 80</a:t>
            </a:r>
            <a:r>
              <a:rPr lang="en-US" sz="1200" b="1" i="0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b="0" i="0" baseline="0" dirty="0" smtClean="0">
                <a:latin typeface="+mn-lt"/>
              </a:rPr>
              <a:t>(second row, seventh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No line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Shadow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Outer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Offset Bottom </a:t>
            </a:r>
            <a:r>
              <a:rPr lang="en-US" sz="1200" b="0" i="0" baseline="0" dirty="0" smtClean="0">
                <a:latin typeface="+mn-lt"/>
              </a:rPr>
              <a:t>(first row, second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3-D Format</a:t>
            </a:r>
            <a:r>
              <a:rPr lang="en-US" sz="1200" b="0" i="0" baseline="0" dirty="0" smtClean="0">
                <a:latin typeface="+mn-lt"/>
              </a:rPr>
              <a:t> in the left pane, and then do the following in the </a:t>
            </a:r>
            <a:r>
              <a:rPr lang="en-US" sz="1200" b="1" i="0" baseline="0" dirty="0" smtClean="0">
                <a:latin typeface="+mn-lt"/>
              </a:rPr>
              <a:t>3-D Format </a:t>
            </a:r>
            <a:r>
              <a:rPr lang="en-US" sz="1200" b="0" i="0" baseline="0" dirty="0" smtClean="0">
                <a:latin typeface="+mn-lt"/>
              </a:rPr>
              <a:t>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Art Deco</a:t>
            </a:r>
            <a:r>
              <a:rPr lang="en-US" sz="1200" b="0" i="0" baseline="0" dirty="0" smtClean="0">
                <a:latin typeface="+mn-lt"/>
              </a:rPr>
              <a:t> (third row, fourth option from the left).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in the </a:t>
            </a:r>
            <a:r>
              <a:rPr lang="en-US" sz="1200" b="1" i="0" baseline="0" dirty="0" smtClean="0">
                <a:latin typeface="+mn-lt"/>
              </a:rPr>
              <a:t>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, and in the </a:t>
            </a:r>
            <a:r>
              <a:rPr lang="en-US" sz="1200" b="1" i="0" baseline="0" dirty="0" smtClean="0">
                <a:latin typeface="+mn-lt"/>
              </a:rPr>
              <a:t>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Contour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left).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3.5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the button next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third option from the left).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slide, s</a:t>
            </a:r>
            <a:r>
              <a:rPr lang="en-US" sz="1200" i="0" dirty="0" smtClean="0">
                <a:latin typeface="+mn-lt"/>
              </a:rPr>
              <a:t>elect the oval. </a:t>
            </a: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2.98”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Vertical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1.5”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oval.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Clipboard</a:t>
            </a:r>
            <a:r>
              <a:rPr lang="en-US" sz="1200" i="0" baseline="0" dirty="0" smtClean="0">
                <a:latin typeface="+mn-lt"/>
              </a:rPr>
              <a:t> group, click the arrow under </a:t>
            </a:r>
            <a:r>
              <a:rPr lang="en-US" sz="1200" b="1" i="0" baseline="0" dirty="0" smtClean="0">
                <a:latin typeface="+mn-lt"/>
              </a:rPr>
              <a:t>Paste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Duplicate</a:t>
            </a:r>
            <a:r>
              <a:rPr lang="en-US" sz="120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oval.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3.52”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Vertical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2.98”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Repeat step 9 two more times, for a total of four ovals. </a:t>
            </a: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third oval on the slide, and then enter </a:t>
            </a:r>
            <a:r>
              <a:rPr lang="en-US" sz="1200" b="1" i="0" baseline="0" dirty="0" smtClean="0">
                <a:latin typeface="+mn-lt"/>
              </a:rPr>
              <a:t>3.52”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i="0" baseline="0" dirty="0" smtClean="0">
                <a:latin typeface="+mn-lt"/>
              </a:rPr>
              <a:t> box and </a:t>
            </a:r>
            <a:r>
              <a:rPr lang="en-US" sz="1200" b="1" i="0" baseline="0" dirty="0" smtClean="0">
                <a:latin typeface="+mn-lt"/>
              </a:rPr>
              <a:t>4.27”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b="1" i="0" baseline="0" dirty="0" smtClean="0">
                <a:latin typeface="+mn-lt"/>
              </a:rPr>
              <a:t> Vertical </a:t>
            </a:r>
            <a:r>
              <a:rPr lang="en-US" sz="1200" b="0" i="0" baseline="0" dirty="0" smtClean="0">
                <a:latin typeface="+mn-lt"/>
              </a:rPr>
              <a:t>box.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fourth oval on the slide, and then enter </a:t>
            </a:r>
            <a:r>
              <a:rPr lang="en-US" sz="1200" b="1" i="0" baseline="0" dirty="0" smtClean="0">
                <a:latin typeface="+mn-lt"/>
              </a:rPr>
              <a:t>2.99”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i="0" baseline="0" dirty="0" smtClean="0">
                <a:latin typeface="+mn-lt"/>
              </a:rPr>
              <a:t> box and </a:t>
            </a:r>
            <a:r>
              <a:rPr lang="en-US" sz="1200" b="1" i="0" baseline="0" dirty="0" smtClean="0">
                <a:latin typeface="+mn-lt"/>
              </a:rPr>
              <a:t>5.66”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b="1" i="0" baseline="0" dirty="0" smtClean="0">
                <a:latin typeface="+mn-lt"/>
              </a:rPr>
              <a:t> Vertical </a:t>
            </a:r>
            <a:r>
              <a:rPr lang="en-US" sz="1200" b="0" i="0" baseline="0" dirty="0" smtClean="0">
                <a:latin typeface="+mn-lt"/>
              </a:rPr>
              <a:t>box.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text on this slide, do the following:</a:t>
            </a:r>
            <a:endParaRPr lang="en-US" sz="1200" i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Insert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Text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Text Box</a:t>
            </a:r>
            <a:r>
              <a:rPr lang="en-US" sz="1200" i="0" baseline="0" dirty="0" smtClean="0">
                <a:latin typeface="+mn-lt"/>
              </a:rPr>
              <a:t>, and then on the slide, drag to draw the text box.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Enter text in the text box and select the text. O</a:t>
            </a:r>
            <a:r>
              <a:rPr lang="en-US" sz="1200" i="0" dirty="0" smtClean="0">
                <a:latin typeface="+mn-lt"/>
              </a:rPr>
              <a:t>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Font</a:t>
            </a:r>
            <a:r>
              <a:rPr lang="en-US" sz="1200" i="0" baseline="0" dirty="0" smtClean="0">
                <a:latin typeface="+mn-lt"/>
              </a:rPr>
              <a:t> group, do the following: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</a:t>
            </a:r>
            <a:r>
              <a:rPr lang="en-US" sz="1200" i="0" baseline="0" dirty="0" smtClean="0">
                <a:latin typeface="+mn-lt"/>
              </a:rPr>
              <a:t>list, select </a:t>
            </a:r>
            <a:r>
              <a:rPr lang="en-US" sz="1200" b="1" i="0" baseline="0" dirty="0" smtClean="0">
                <a:latin typeface="+mn-lt"/>
              </a:rPr>
              <a:t>Corbel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Size </a:t>
            </a:r>
            <a:r>
              <a:rPr lang="en-US" sz="1200" i="0" baseline="0" dirty="0" smtClean="0">
                <a:latin typeface="+mn-lt"/>
              </a:rPr>
              <a:t>list, select </a:t>
            </a:r>
            <a:r>
              <a:rPr lang="en-US" sz="1200" b="1" i="0" baseline="0" dirty="0" smtClean="0">
                <a:latin typeface="+mn-lt"/>
              </a:rPr>
              <a:t>22</a:t>
            </a:r>
            <a:r>
              <a:rPr lang="en-US" sz="1200" b="0" i="0" baseline="0" dirty="0" smtClean="0">
                <a:latin typeface="+mn-lt"/>
              </a:rPr>
              <a:t>.</a:t>
            </a:r>
            <a:r>
              <a:rPr lang="en-US" sz="1200" b="1" i="0" baseline="0" dirty="0" smtClean="0">
                <a:latin typeface="+mn-lt"/>
              </a:rPr>
              <a:t> </a:t>
            </a:r>
            <a:endParaRPr lang="en-US" sz="120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Font 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50% </a:t>
            </a:r>
            <a:r>
              <a:rPr lang="en-US" sz="1200" b="0" i="0" baseline="0" dirty="0" smtClean="0">
                <a:latin typeface="+mn-lt"/>
              </a:rPr>
              <a:t>(sixth row, first option from the left).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Paragraph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Align Text Left </a:t>
            </a:r>
            <a:r>
              <a:rPr lang="en-US" sz="1200" i="0" baseline="0" dirty="0" smtClean="0">
                <a:latin typeface="+mn-lt"/>
              </a:rPr>
              <a:t>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slide, drag the text box to the right of the first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text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in the text box and edit the text.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second text box to the right of the second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Repeat steps 5-7 to create the third and fourth text boxes, dragging them to the right of the third and fourth ovals. </a:t>
            </a:r>
          </a:p>
          <a:p>
            <a:endParaRPr lang="en-US" sz="1200" i="1" baseline="0" dirty="0" smtClean="0">
              <a:latin typeface="+mn-lt"/>
            </a:endParaRPr>
          </a:p>
          <a:p>
            <a:endParaRPr lang="en-US" sz="1200" i="1" baseline="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Editing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Select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Selection Pane</a:t>
            </a:r>
            <a:r>
              <a:rPr lang="en-US" sz="120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task pane, select the rectangle </a:t>
            </a:r>
            <a:r>
              <a:rPr lang="en-US" sz="1200" b="0" i="0" baseline="0" dirty="0" smtClean="0"/>
              <a:t>group.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Emphasis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 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Effects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Amount </a:t>
            </a:r>
            <a:r>
              <a:rPr lang="en-US" sz="1200" b="0" dirty="0" smtClean="0"/>
              <a:t>list,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123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0" baseline="0" dirty="0" smtClean="0">
                <a:latin typeface="Verdana"/>
                <a:ea typeface="Verdana"/>
                <a:cs typeface="Verdana"/>
              </a:rPr>
              <a:t>,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 </a:t>
            </a:r>
            <a:r>
              <a:rPr lang="en-US" sz="1200" b="0" baseline="0" dirty="0" smtClean="0"/>
              <a:t>and then press ENTER. </a:t>
            </a:r>
            <a:r>
              <a:rPr lang="en-US" sz="1200" b="0" baseline="0" dirty="0" smtClean="0">
                <a:latin typeface="+mn-lt"/>
                <a:ea typeface="+mn-ea"/>
                <a:cs typeface="+mn-cs"/>
              </a:rPr>
              <a:t>Also in the </a:t>
            </a:r>
            <a:r>
              <a:rPr lang="en-US" sz="1200" b="1" baseline="0" dirty="0" smtClean="0">
                <a:latin typeface="+mn-lt"/>
                <a:ea typeface="+mn-ea"/>
                <a:cs typeface="+mn-cs"/>
              </a:rPr>
              <a:t>Amount</a:t>
            </a:r>
            <a:r>
              <a:rPr lang="en-US" sz="1200" b="0" baseline="0" dirty="0" smtClean="0">
                <a:latin typeface="+mn-lt"/>
                <a:ea typeface="+mn-ea"/>
                <a:cs typeface="+mn-cs"/>
              </a:rPr>
              <a:t> list,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Counterclockwise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</a:t>
            </a:r>
            <a:r>
              <a:rPr lang="en-US" sz="1200" dirty="0" smtClean="0"/>
              <a:t>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dirty="0" smtClean="0"/>
              <a:t>, select </a:t>
            </a:r>
            <a:r>
              <a:rPr lang="en-US" sz="1200" b="1" dirty="0" smtClean="0"/>
              <a:t>1.00</a:t>
            </a:r>
            <a:r>
              <a:rPr lang="en-US" sz="1200" dirty="0" smtClean="0"/>
              <a:t>. 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</a:t>
            </a:r>
            <a:r>
              <a:rPr lang="en-US" sz="1200" dirty="0" smtClean="0"/>
              <a:t>n </a:t>
            </a:r>
            <a:r>
              <a:rPr lang="en-US" sz="1200" b="0" baseline="0" dirty="0" smtClean="0"/>
              <a:t>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first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Animation, </a:t>
            </a:r>
            <a:r>
              <a:rPr lang="en-US" sz="1200" b="0" baseline="0" dirty="0" smtClean="0"/>
              <a:t>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the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="0" baseline="0" dirty="0" smtClean="0"/>
              <a:t>box, 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first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task pane, select the rectangle </a:t>
            </a:r>
            <a:r>
              <a:rPr lang="en-US" sz="1200" b="0" i="0" baseline="0" dirty="0" smtClean="0"/>
              <a:t>group. </a:t>
            </a: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Emphasis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</a:t>
            </a:r>
            <a:r>
              <a:rPr lang="en-US" sz="1200" b="0" baseline="0" dirty="0" smtClean="0"/>
              <a:t> dialog box launcher. In the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 dialog box,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Effects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Amount </a:t>
            </a:r>
            <a:r>
              <a:rPr lang="en-US" sz="1200" b="0" dirty="0" smtClean="0"/>
              <a:t>list,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22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0" baseline="0" dirty="0" smtClean="0"/>
              <a:t>, and then press ENTER.</a:t>
            </a:r>
            <a:r>
              <a:rPr lang="en-US" sz="1200" dirty="0" smtClean="0"/>
              <a:t> </a:t>
            </a:r>
            <a:r>
              <a:rPr lang="en-US" sz="1200" b="0" baseline="0" dirty="0" smtClean="0"/>
              <a:t> Also in the </a:t>
            </a:r>
            <a:r>
              <a:rPr lang="en-US" sz="1200" b="1" baseline="0" dirty="0" smtClean="0"/>
              <a:t>Amount</a:t>
            </a:r>
            <a:r>
              <a:rPr lang="en-US" sz="1200" b="0" baseline="0" dirty="0" smtClean="0"/>
              <a:t> list, click </a:t>
            </a:r>
            <a:r>
              <a:rPr lang="en-US" sz="1200" b="1" baseline="0" dirty="0" smtClean="0"/>
              <a:t>Clockwise</a:t>
            </a:r>
            <a:r>
              <a:rPr lang="en-US" sz="1200" b="0" baseline="0" dirty="0" smtClean="0"/>
              <a:t>.</a:t>
            </a:r>
            <a:r>
              <a:rPr lang="en-US" sz="120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On Click</a:t>
            </a:r>
            <a:r>
              <a:rPr lang="en-US" sz="1200" b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</a:t>
            </a:r>
            <a:r>
              <a:rPr lang="en-US" sz="1200" b="0" i="0" baseline="0" dirty="0" smtClean="0"/>
              <a:t>the </a:t>
            </a:r>
            <a:r>
              <a:rPr lang="en-US" sz="1200" b="1" i="0" baseline="0" dirty="0" smtClean="0"/>
              <a:t>Duration </a:t>
            </a:r>
            <a:r>
              <a:rPr lang="en-US" sz="1200" b="0" i="0" baseline="0" dirty="0" smtClean="0"/>
              <a:t>box, enter </a:t>
            </a:r>
            <a:r>
              <a:rPr lang="en-US" sz="1200" b="1" i="0" baseline="0" dirty="0" smtClean="0"/>
              <a:t>0.50</a:t>
            </a:r>
            <a:r>
              <a:rPr lang="en-US" sz="1200" b="0" i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second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="0" baseline="0" dirty="0" smtClean="0"/>
              <a:t>box,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second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="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third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Speed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Very Fast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third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="0" dirty="0" smtClean="0"/>
              <a:t>box, enter </a:t>
            </a:r>
            <a:r>
              <a:rPr lang="en-US" sz="1200" b="1" dirty="0" smtClean="0"/>
              <a:t>0.50.</a:t>
            </a:r>
            <a:endParaRPr lang="en-US" sz="1200" b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fourth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baseline="0" dirty="0" smtClean="0"/>
              <a:t>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fourth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0:50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0" dirty="0" smtClean="0"/>
              <a:t>Animated pointer and light-up text</a:t>
            </a:r>
          </a:p>
          <a:p>
            <a:r>
              <a:rPr lang="en-US" sz="1400" dirty="0" smtClean="0"/>
              <a:t>(Advanced)</a:t>
            </a:r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1200" b="0" baseline="0" dirty="0" smtClean="0">
                <a:latin typeface="+mn-lt"/>
              </a:rPr>
              <a:t>To reproduce the background effects on this slide, do the following: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dirty="0" smtClean="0">
                <a:latin typeface="+mn-lt"/>
              </a:rPr>
              <a:t> tab, 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Slides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Layout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Blank</a:t>
            </a:r>
            <a:r>
              <a:rPr lang="en-US" sz="1200" i="0" baseline="0" dirty="0" smtClean="0">
                <a:latin typeface="+mn-lt"/>
              </a:rPr>
              <a:t>.</a:t>
            </a:r>
            <a:endParaRPr lang="en-US" sz="1200" i="0" dirty="0" smtClean="0">
              <a:latin typeface="+mn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0" lvl="0" indent="0">
              <a:buFontTx/>
              <a:buNone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endParaRPr lang="en-US" sz="120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rectangle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Rectangles</a:t>
            </a:r>
            <a:r>
              <a:rPr lang="en-US" sz="1200" i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Rounded Rectangle </a:t>
            </a:r>
            <a:r>
              <a:rPr lang="en-US" sz="1200" b="0" i="0" baseline="0" dirty="0" smtClean="0">
                <a:latin typeface="+mn-lt"/>
              </a:rPr>
              <a:t>(second option from the left). On the slide, drag to draw a rounded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rectangle. Drag the </a:t>
            </a:r>
            <a:r>
              <a:rPr lang="en-US" sz="1200" b="0" baseline="0" dirty="0" smtClean="0">
                <a:latin typeface="+mn-lt"/>
              </a:rPr>
              <a:t>yellow diamond adjustment handle to the left to decrease the amount of rounding on the corners.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rounded rectangle still selected,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0.25”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Shape Styles</a:t>
            </a:r>
            <a:r>
              <a:rPr lang="en-US" sz="1200" b="0" i="0" baseline="0" dirty="0" smtClean="0">
                <a:latin typeface="+mn-lt"/>
              </a:rPr>
              <a:t> group, click the </a:t>
            </a:r>
            <a:r>
              <a:rPr lang="en-US" sz="1200" b="1" i="0" baseline="0" dirty="0" smtClean="0">
                <a:latin typeface="+mn-lt"/>
              </a:rPr>
              <a:t>Format Shape</a:t>
            </a:r>
            <a:r>
              <a:rPr lang="en-US" sz="1200" b="0" i="0" baseline="0" dirty="0" smtClean="0">
                <a:latin typeface="+mn-lt"/>
              </a:rPr>
              <a:t> dialog box launcher.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Fill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Solid fill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15%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Line Color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No line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</a:t>
            </a:r>
            <a:r>
              <a:rPr lang="en-US" sz="1200" b="1" i="0" baseline="0" dirty="0" smtClean="0">
                <a:latin typeface="+mn-lt"/>
              </a:rPr>
              <a:t> Shadow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Outer</a:t>
            </a:r>
            <a:r>
              <a:rPr lang="en-US" sz="1200" b="0" i="0" baseline="0" dirty="0" smtClean="0">
                <a:latin typeface="+mn-lt"/>
              </a:rPr>
              <a:t> select </a:t>
            </a:r>
            <a:r>
              <a:rPr lang="en-US" sz="1200" b="1" i="0" baseline="0" dirty="0" smtClean="0">
                <a:latin typeface="+mn-lt"/>
              </a:rPr>
              <a:t>Offset Bottom</a:t>
            </a:r>
            <a:r>
              <a:rPr lang="en-US" sz="1200" b="0" i="0" baseline="0" dirty="0" smtClean="0">
                <a:latin typeface="+mn-lt"/>
              </a:rPr>
              <a:t> (first row, second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3-D Format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3-D Format</a:t>
            </a:r>
            <a:r>
              <a:rPr lang="en-US" sz="1200" b="0" i="0" baseline="0" dirty="0" smtClean="0">
                <a:latin typeface="+mn-lt"/>
              </a:rPr>
              <a:t> tab,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Circle</a:t>
            </a:r>
            <a:r>
              <a:rPr lang="en-US" sz="1200" b="0" i="0" baseline="0" dirty="0" smtClean="0">
                <a:latin typeface="+mn-lt"/>
              </a:rPr>
              <a:t> (first row, first option from the left).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in the </a:t>
            </a:r>
            <a:r>
              <a:rPr lang="en-US" sz="1200" b="1" i="0" baseline="0" dirty="0" smtClean="0">
                <a:latin typeface="+mn-lt"/>
              </a:rPr>
              <a:t>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, and in the </a:t>
            </a:r>
            <a:r>
              <a:rPr lang="en-US" sz="1200" b="1" i="0" baseline="0" dirty="0" smtClean="0">
                <a:latin typeface="+mn-lt"/>
              </a:rPr>
              <a:t>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baseline="0" dirty="0" smtClean="0">
                <a:latin typeface="+mn-lt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baseline="0" dirty="0" smtClean="0">
                <a:latin typeface="+mn-lt"/>
              </a:rPr>
              <a:t>lick the button next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third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select the rounded rectangle.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rectangle.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Shape Fill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No Fill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No Outline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second rectangle above the first rectangle until the lower edge overlays the top edge of the first rectangle.</a:t>
            </a:r>
            <a:r>
              <a:rPr lang="en-US" sz="1200" b="0" dirty="0" smtClean="0">
                <a:latin typeface="+mn-lt"/>
              </a:rPr>
              <a:t> (Note:</a:t>
            </a:r>
            <a:r>
              <a:rPr lang="en-US" sz="1200" b="1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When the spinning animation effect is created later for these rectangles, the spin will center where the edges of the rectangles meet.)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Press and hold CTRL, and then select both rectangles.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and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Selected Objects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Center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Group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group until it is centered horizontally on the left edge of the slide (straddling the edge).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dashed arc on this slide, do the following: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Basic Shapes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Arc</a:t>
            </a:r>
            <a:r>
              <a:rPr lang="en-US" sz="1200" b="0" i="0" baseline="0" dirty="0" smtClean="0">
                <a:latin typeface="+mn-lt"/>
              </a:rPr>
              <a:t> (third row, 12</a:t>
            </a:r>
            <a:r>
              <a:rPr lang="en-US" sz="1200" b="0" i="0" baseline="30000" dirty="0" smtClean="0">
                <a:latin typeface="+mn-lt"/>
              </a:rPr>
              <a:t>th</a:t>
            </a:r>
            <a:r>
              <a:rPr lang="en-US" sz="1200" b="0" i="0" baseline="0" dirty="0" smtClean="0">
                <a:latin typeface="+mn-lt"/>
              </a:rPr>
              <a:t> option from the left). On the slide, drag to draw an arc.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arc.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7.5”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7.5”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arc still selected,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, click </a:t>
            </a:r>
            <a:r>
              <a:rPr lang="en-US" sz="1200" b="1" i="0" baseline="0" dirty="0" smtClean="0">
                <a:latin typeface="+mn-lt"/>
              </a:rPr>
              <a:t>White, Background 1, Darker 15%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Dashes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Dash </a:t>
            </a:r>
            <a:r>
              <a:rPr lang="en-US" sz="1200" b="0" i="0" baseline="0" dirty="0" smtClean="0">
                <a:latin typeface="+mn-lt"/>
              </a:rPr>
              <a:t>(fourth option from the top).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yellow diamond adjustment handle on the right side of the arc to the bottom of the arc to create a half circle.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arc until the yellow diamond adjustment handles are on the left edge of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arc still selected,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arrow under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half circle on this slide, do the following: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select the arc.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arc.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3.33”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3.33”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second arc still selected,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arrow next to </a:t>
            </a:r>
            <a:r>
              <a:rPr lang="en-US" sz="1200" b="1" i="0" baseline="0" dirty="0" smtClean="0">
                <a:latin typeface="+mn-lt"/>
              </a:rPr>
              <a:t>Shape Fill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5% </a:t>
            </a:r>
            <a:r>
              <a:rPr lang="en-US" sz="1200" b="0" i="0" baseline="0" dirty="0" smtClean="0">
                <a:latin typeface="+mn-lt"/>
              </a:rPr>
              <a:t>(second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,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b="0" i="0" baseline="0" dirty="0" smtClean="0">
                <a:latin typeface="+mn-lt"/>
              </a:rPr>
              <a:t>and then click </a:t>
            </a:r>
            <a:r>
              <a:rPr lang="en-US" sz="1200" b="1" i="0" baseline="0" dirty="0" smtClean="0">
                <a:latin typeface="+mn-lt"/>
              </a:rPr>
              <a:t>No Outline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</a:t>
            </a:r>
            <a:r>
              <a:rPr lang="en-US" sz="1200" b="1" i="0" baseline="0" dirty="0" smtClean="0">
                <a:latin typeface="+mn-lt"/>
              </a:rPr>
              <a:t>Shape Effects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Options</a:t>
            </a:r>
            <a:r>
              <a:rPr lang="en-US" sz="1200" b="0" i="0" baseline="0" dirty="0" smtClean="0">
                <a:latin typeface="+mn-lt"/>
              </a:rPr>
              <a:t>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 , under </a:t>
            </a:r>
            <a:r>
              <a:rPr lang="en-US" sz="1200" b="1" i="0" baseline="0" dirty="0" smtClean="0">
                <a:latin typeface="+mn-lt"/>
              </a:rPr>
              <a:t>Inner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Inside Right </a:t>
            </a:r>
            <a:r>
              <a:rPr lang="en-US" sz="1200" b="0" i="0" baseline="0" dirty="0" smtClean="0">
                <a:latin typeface="+mn-lt"/>
              </a:rPr>
              <a:t>(second row, third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86%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second arc until the yellow diamond adjustment handles are on the left edge of the slide.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1" baseline="0" dirty="0" smtClean="0">
                <a:latin typeface="+mn-lt"/>
              </a:rPr>
              <a:t>. </a:t>
            </a:r>
            <a:endParaRPr lang="en-US" sz="1200" b="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Send to Back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button shapes on this slide, do the following: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Basic Shapes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Oval </a:t>
            </a:r>
            <a:r>
              <a:rPr lang="en-US" sz="1200" b="0" i="0" baseline="0" dirty="0" smtClean="0">
                <a:latin typeface="+mn-lt"/>
              </a:rPr>
              <a:t>(first row, second option from the left). On the slide, drag to draw an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oval.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0.34”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0.34”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</a:t>
            </a:r>
            <a:r>
              <a:rPr lang="en-US" sz="1200" b="1" i="0" baseline="0" dirty="0" smtClean="0">
                <a:latin typeface="+mn-lt"/>
              </a:rPr>
              <a:t>More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Light 1 Outline, Colored Fill – Olive Green, Accent 3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 launcher.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Solid Fill</a:t>
            </a:r>
            <a:r>
              <a:rPr lang="en-US" sz="1200" b="0" i="0" baseline="0" dirty="0" smtClean="0">
                <a:latin typeface="+mn-lt"/>
              </a:rPr>
              <a:t>. Click the button next to </a:t>
            </a:r>
            <a:r>
              <a:rPr lang="en-US" sz="1200" b="1" i="0" baseline="0" dirty="0" smtClean="0">
                <a:latin typeface="+mn-lt"/>
              </a:rPr>
              <a:t>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 </a:t>
            </a: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Olive Green, Accent 3, Lighter 80</a:t>
            </a:r>
            <a:r>
              <a:rPr lang="en-US" sz="1200" b="1" i="0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b="0" i="0" baseline="0" dirty="0" smtClean="0">
                <a:latin typeface="+mn-lt"/>
              </a:rPr>
              <a:t>(second row, seventh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No line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Shadow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Outer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Offset Bottom </a:t>
            </a:r>
            <a:r>
              <a:rPr lang="en-US" sz="1200" b="0" i="0" baseline="0" dirty="0" smtClean="0">
                <a:latin typeface="+mn-lt"/>
              </a:rPr>
              <a:t>(first row, second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3-D Format</a:t>
            </a:r>
            <a:r>
              <a:rPr lang="en-US" sz="1200" b="0" i="0" baseline="0" dirty="0" smtClean="0">
                <a:latin typeface="+mn-lt"/>
              </a:rPr>
              <a:t> in the left pane, and then do the following in the </a:t>
            </a:r>
            <a:r>
              <a:rPr lang="en-US" sz="1200" b="1" i="0" baseline="0" dirty="0" smtClean="0">
                <a:latin typeface="+mn-lt"/>
              </a:rPr>
              <a:t>3-D Format </a:t>
            </a:r>
            <a:r>
              <a:rPr lang="en-US" sz="1200" b="0" i="0" baseline="0" dirty="0" smtClean="0">
                <a:latin typeface="+mn-lt"/>
              </a:rPr>
              <a:t>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Art Deco</a:t>
            </a:r>
            <a:r>
              <a:rPr lang="en-US" sz="1200" b="0" i="0" baseline="0" dirty="0" smtClean="0">
                <a:latin typeface="+mn-lt"/>
              </a:rPr>
              <a:t> (third row, fourth option from the left).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in the </a:t>
            </a:r>
            <a:r>
              <a:rPr lang="en-US" sz="1200" b="1" i="0" baseline="0" dirty="0" smtClean="0">
                <a:latin typeface="+mn-lt"/>
              </a:rPr>
              <a:t>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, and in the </a:t>
            </a:r>
            <a:r>
              <a:rPr lang="en-US" sz="1200" b="1" i="0" baseline="0" dirty="0" smtClean="0">
                <a:latin typeface="+mn-lt"/>
              </a:rPr>
              <a:t>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Contour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left).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3.5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the button next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third option from the left).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slide, s</a:t>
            </a:r>
            <a:r>
              <a:rPr lang="en-US" sz="1200" i="0" dirty="0" smtClean="0">
                <a:latin typeface="+mn-lt"/>
              </a:rPr>
              <a:t>elect the oval. </a:t>
            </a: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2.98”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Vertical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1.5”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oval.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Clipboard</a:t>
            </a:r>
            <a:r>
              <a:rPr lang="en-US" sz="1200" i="0" baseline="0" dirty="0" smtClean="0">
                <a:latin typeface="+mn-lt"/>
              </a:rPr>
              <a:t> group, click the arrow under </a:t>
            </a:r>
            <a:r>
              <a:rPr lang="en-US" sz="1200" b="1" i="0" baseline="0" dirty="0" smtClean="0">
                <a:latin typeface="+mn-lt"/>
              </a:rPr>
              <a:t>Paste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Duplicate</a:t>
            </a:r>
            <a:r>
              <a:rPr lang="en-US" sz="120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oval.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3.52”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Vertical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2.98”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Repeat step 9 two more times, for a total of four ovals. </a:t>
            </a: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third oval on the slide, and then enter </a:t>
            </a:r>
            <a:r>
              <a:rPr lang="en-US" sz="1200" b="1" i="0" baseline="0" dirty="0" smtClean="0">
                <a:latin typeface="+mn-lt"/>
              </a:rPr>
              <a:t>3.52”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i="0" baseline="0" dirty="0" smtClean="0">
                <a:latin typeface="+mn-lt"/>
              </a:rPr>
              <a:t> box and </a:t>
            </a:r>
            <a:r>
              <a:rPr lang="en-US" sz="1200" b="1" i="0" baseline="0" dirty="0" smtClean="0">
                <a:latin typeface="+mn-lt"/>
              </a:rPr>
              <a:t>4.27”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b="1" i="0" baseline="0" dirty="0" smtClean="0">
                <a:latin typeface="+mn-lt"/>
              </a:rPr>
              <a:t> Vertical </a:t>
            </a:r>
            <a:r>
              <a:rPr lang="en-US" sz="1200" b="0" i="0" baseline="0" dirty="0" smtClean="0">
                <a:latin typeface="+mn-lt"/>
              </a:rPr>
              <a:t>box.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fourth oval on the slide, and then enter </a:t>
            </a:r>
            <a:r>
              <a:rPr lang="en-US" sz="1200" b="1" i="0" baseline="0" dirty="0" smtClean="0">
                <a:latin typeface="+mn-lt"/>
              </a:rPr>
              <a:t>2.99”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i="0" baseline="0" dirty="0" smtClean="0">
                <a:latin typeface="+mn-lt"/>
              </a:rPr>
              <a:t> box and </a:t>
            </a:r>
            <a:r>
              <a:rPr lang="en-US" sz="1200" b="1" i="0" baseline="0" dirty="0" smtClean="0">
                <a:latin typeface="+mn-lt"/>
              </a:rPr>
              <a:t>5.66”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b="1" i="0" baseline="0" dirty="0" smtClean="0">
                <a:latin typeface="+mn-lt"/>
              </a:rPr>
              <a:t> Vertical </a:t>
            </a:r>
            <a:r>
              <a:rPr lang="en-US" sz="1200" b="0" i="0" baseline="0" dirty="0" smtClean="0">
                <a:latin typeface="+mn-lt"/>
              </a:rPr>
              <a:t>box.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text on this slide, do the following:</a:t>
            </a:r>
            <a:endParaRPr lang="en-US" sz="1200" i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Insert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Text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Text Box</a:t>
            </a:r>
            <a:r>
              <a:rPr lang="en-US" sz="1200" i="0" baseline="0" dirty="0" smtClean="0">
                <a:latin typeface="+mn-lt"/>
              </a:rPr>
              <a:t>, and then on the slide, drag to draw the text box.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Enter text in the text box and select the text. O</a:t>
            </a:r>
            <a:r>
              <a:rPr lang="en-US" sz="1200" i="0" dirty="0" smtClean="0">
                <a:latin typeface="+mn-lt"/>
              </a:rPr>
              <a:t>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Font</a:t>
            </a:r>
            <a:r>
              <a:rPr lang="en-US" sz="1200" i="0" baseline="0" dirty="0" smtClean="0">
                <a:latin typeface="+mn-lt"/>
              </a:rPr>
              <a:t> group, do the following: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</a:t>
            </a:r>
            <a:r>
              <a:rPr lang="en-US" sz="1200" i="0" baseline="0" dirty="0" smtClean="0">
                <a:latin typeface="+mn-lt"/>
              </a:rPr>
              <a:t>list, select </a:t>
            </a:r>
            <a:r>
              <a:rPr lang="en-US" sz="1200" b="1" i="0" baseline="0" dirty="0" smtClean="0">
                <a:latin typeface="+mn-lt"/>
              </a:rPr>
              <a:t>Corbel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Size </a:t>
            </a:r>
            <a:r>
              <a:rPr lang="en-US" sz="1200" i="0" baseline="0" dirty="0" smtClean="0">
                <a:latin typeface="+mn-lt"/>
              </a:rPr>
              <a:t>list, select </a:t>
            </a:r>
            <a:r>
              <a:rPr lang="en-US" sz="1200" b="1" i="0" baseline="0" dirty="0" smtClean="0">
                <a:latin typeface="+mn-lt"/>
              </a:rPr>
              <a:t>22</a:t>
            </a:r>
            <a:r>
              <a:rPr lang="en-US" sz="1200" b="0" i="0" baseline="0" dirty="0" smtClean="0">
                <a:latin typeface="+mn-lt"/>
              </a:rPr>
              <a:t>.</a:t>
            </a:r>
            <a:r>
              <a:rPr lang="en-US" sz="1200" b="1" i="0" baseline="0" dirty="0" smtClean="0">
                <a:latin typeface="+mn-lt"/>
              </a:rPr>
              <a:t> </a:t>
            </a:r>
            <a:endParaRPr lang="en-US" sz="120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Font 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50% </a:t>
            </a:r>
            <a:r>
              <a:rPr lang="en-US" sz="1200" b="0" i="0" baseline="0" dirty="0" smtClean="0">
                <a:latin typeface="+mn-lt"/>
              </a:rPr>
              <a:t>(sixth row, first option from the left).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Paragraph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Align Text Left </a:t>
            </a:r>
            <a:r>
              <a:rPr lang="en-US" sz="1200" i="0" baseline="0" dirty="0" smtClean="0">
                <a:latin typeface="+mn-lt"/>
              </a:rPr>
              <a:t>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slide, drag the text box to the right of the first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text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in the text box and edit the text.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second text box to the right of the second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Repeat steps 5-7 to create the third and fourth text boxes, dragging them to the right of the third and fourth ovals. </a:t>
            </a:r>
          </a:p>
          <a:p>
            <a:endParaRPr lang="en-US" sz="1200" i="1" baseline="0" dirty="0" smtClean="0">
              <a:latin typeface="+mn-lt"/>
            </a:endParaRPr>
          </a:p>
          <a:p>
            <a:endParaRPr lang="en-US" sz="1200" i="1" baseline="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Editing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Select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Selection Pane</a:t>
            </a:r>
            <a:r>
              <a:rPr lang="en-US" sz="120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task pane, select the rectangle </a:t>
            </a:r>
            <a:r>
              <a:rPr lang="en-US" sz="1200" b="0" i="0" baseline="0" dirty="0" smtClean="0"/>
              <a:t>group.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Emphasis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 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Effects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Amount </a:t>
            </a:r>
            <a:r>
              <a:rPr lang="en-US" sz="1200" b="0" dirty="0" smtClean="0"/>
              <a:t>list,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123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0" baseline="0" dirty="0" smtClean="0">
                <a:latin typeface="Verdana"/>
                <a:ea typeface="Verdana"/>
                <a:cs typeface="Verdana"/>
              </a:rPr>
              <a:t>,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 </a:t>
            </a:r>
            <a:r>
              <a:rPr lang="en-US" sz="1200" b="0" baseline="0" dirty="0" smtClean="0"/>
              <a:t>and then press ENTER. </a:t>
            </a:r>
            <a:r>
              <a:rPr lang="en-US" sz="1200" b="0" baseline="0" dirty="0" smtClean="0">
                <a:latin typeface="+mn-lt"/>
                <a:ea typeface="+mn-ea"/>
                <a:cs typeface="+mn-cs"/>
              </a:rPr>
              <a:t>Also in the </a:t>
            </a:r>
            <a:r>
              <a:rPr lang="en-US" sz="1200" b="1" baseline="0" dirty="0" smtClean="0">
                <a:latin typeface="+mn-lt"/>
                <a:ea typeface="+mn-ea"/>
                <a:cs typeface="+mn-cs"/>
              </a:rPr>
              <a:t>Amount</a:t>
            </a:r>
            <a:r>
              <a:rPr lang="en-US" sz="1200" b="0" baseline="0" dirty="0" smtClean="0">
                <a:latin typeface="+mn-lt"/>
                <a:ea typeface="+mn-ea"/>
                <a:cs typeface="+mn-cs"/>
              </a:rPr>
              <a:t> list,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Counterclockwise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</a:t>
            </a:r>
            <a:r>
              <a:rPr lang="en-US" sz="1200" dirty="0" smtClean="0"/>
              <a:t>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dirty="0" smtClean="0"/>
              <a:t>, select </a:t>
            </a:r>
            <a:r>
              <a:rPr lang="en-US" sz="1200" b="1" dirty="0" smtClean="0"/>
              <a:t>1.00</a:t>
            </a:r>
            <a:r>
              <a:rPr lang="en-US" sz="1200" dirty="0" smtClean="0"/>
              <a:t>. 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</a:t>
            </a:r>
            <a:r>
              <a:rPr lang="en-US" sz="1200" dirty="0" smtClean="0"/>
              <a:t>n </a:t>
            </a:r>
            <a:r>
              <a:rPr lang="en-US" sz="1200" b="0" baseline="0" dirty="0" smtClean="0"/>
              <a:t>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first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Animation, </a:t>
            </a:r>
            <a:r>
              <a:rPr lang="en-US" sz="1200" b="0" baseline="0" dirty="0" smtClean="0"/>
              <a:t>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the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="0" baseline="0" dirty="0" smtClean="0"/>
              <a:t>box, 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first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task pane, select the rectangle </a:t>
            </a:r>
            <a:r>
              <a:rPr lang="en-US" sz="1200" b="0" i="0" baseline="0" dirty="0" smtClean="0"/>
              <a:t>group. </a:t>
            </a: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Emphasis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</a:t>
            </a:r>
            <a:r>
              <a:rPr lang="en-US" sz="1200" b="0" baseline="0" dirty="0" smtClean="0"/>
              <a:t> dialog box launcher. In the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 dialog box,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Effects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Amount </a:t>
            </a:r>
            <a:r>
              <a:rPr lang="en-US" sz="1200" b="0" dirty="0" smtClean="0"/>
              <a:t>list,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22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0" baseline="0" dirty="0" smtClean="0"/>
              <a:t>, and then press ENTER.</a:t>
            </a:r>
            <a:r>
              <a:rPr lang="en-US" sz="1200" dirty="0" smtClean="0"/>
              <a:t> </a:t>
            </a:r>
            <a:r>
              <a:rPr lang="en-US" sz="1200" b="0" baseline="0" dirty="0" smtClean="0"/>
              <a:t> Also in the </a:t>
            </a:r>
            <a:r>
              <a:rPr lang="en-US" sz="1200" b="1" baseline="0" dirty="0" smtClean="0"/>
              <a:t>Amount</a:t>
            </a:r>
            <a:r>
              <a:rPr lang="en-US" sz="1200" b="0" baseline="0" dirty="0" smtClean="0"/>
              <a:t> list, click </a:t>
            </a:r>
            <a:r>
              <a:rPr lang="en-US" sz="1200" b="1" baseline="0" dirty="0" smtClean="0"/>
              <a:t>Clockwise</a:t>
            </a:r>
            <a:r>
              <a:rPr lang="en-US" sz="1200" b="0" baseline="0" dirty="0" smtClean="0"/>
              <a:t>.</a:t>
            </a:r>
            <a:r>
              <a:rPr lang="en-US" sz="120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On Click</a:t>
            </a:r>
            <a:r>
              <a:rPr lang="en-US" sz="1200" b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</a:t>
            </a:r>
            <a:r>
              <a:rPr lang="en-US" sz="1200" b="0" i="0" baseline="0" dirty="0" smtClean="0"/>
              <a:t>the </a:t>
            </a:r>
            <a:r>
              <a:rPr lang="en-US" sz="1200" b="1" i="0" baseline="0" dirty="0" smtClean="0"/>
              <a:t>Duration </a:t>
            </a:r>
            <a:r>
              <a:rPr lang="en-US" sz="1200" b="0" i="0" baseline="0" dirty="0" smtClean="0"/>
              <a:t>box, enter </a:t>
            </a:r>
            <a:r>
              <a:rPr lang="en-US" sz="1200" b="1" i="0" baseline="0" dirty="0" smtClean="0"/>
              <a:t>0.50</a:t>
            </a:r>
            <a:r>
              <a:rPr lang="en-US" sz="1200" b="0" i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second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="0" baseline="0" dirty="0" smtClean="0"/>
              <a:t>box,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second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="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third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Speed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Very Fast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third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="0" dirty="0" smtClean="0"/>
              <a:t>box, enter </a:t>
            </a:r>
            <a:r>
              <a:rPr lang="en-US" sz="1200" b="1" dirty="0" smtClean="0"/>
              <a:t>0.50.</a:t>
            </a:r>
            <a:endParaRPr lang="en-US" sz="1200" b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fourth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baseline="0" dirty="0" smtClean="0"/>
              <a:t>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fourth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0:50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0" dirty="0" smtClean="0"/>
              <a:t>Animated pointer and light-up text</a:t>
            </a:r>
          </a:p>
          <a:p>
            <a:r>
              <a:rPr lang="en-US" sz="1400" dirty="0" smtClean="0"/>
              <a:t>(Advanced)</a:t>
            </a:r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1200" b="0" baseline="0" dirty="0" smtClean="0">
                <a:latin typeface="+mn-lt"/>
              </a:rPr>
              <a:t>To reproduce the background effects on this slide, do the following: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dirty="0" smtClean="0">
                <a:latin typeface="+mn-lt"/>
              </a:rPr>
              <a:t> tab, 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Slides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Layout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Blank</a:t>
            </a:r>
            <a:r>
              <a:rPr lang="en-US" sz="1200" i="0" baseline="0" dirty="0" smtClean="0">
                <a:latin typeface="+mn-lt"/>
              </a:rPr>
              <a:t>.</a:t>
            </a:r>
            <a:endParaRPr lang="en-US" sz="1200" i="0" dirty="0" smtClean="0">
              <a:latin typeface="+mn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0" lvl="0" indent="0">
              <a:buFontTx/>
              <a:buNone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endParaRPr lang="en-US" sz="120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rectangle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Rectangles</a:t>
            </a:r>
            <a:r>
              <a:rPr lang="en-US" sz="1200" i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Rounded Rectangle </a:t>
            </a:r>
            <a:r>
              <a:rPr lang="en-US" sz="1200" b="0" i="0" baseline="0" dirty="0" smtClean="0">
                <a:latin typeface="+mn-lt"/>
              </a:rPr>
              <a:t>(second option from the left). On the slide, drag to draw a rounded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rectangle. Drag the </a:t>
            </a:r>
            <a:r>
              <a:rPr lang="en-US" sz="1200" b="0" baseline="0" dirty="0" smtClean="0">
                <a:latin typeface="+mn-lt"/>
              </a:rPr>
              <a:t>yellow diamond adjustment handle to the left to decrease the amount of rounding on the corners.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rounded rectangle still selected,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0.25”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Shape Styles</a:t>
            </a:r>
            <a:r>
              <a:rPr lang="en-US" sz="1200" b="0" i="0" baseline="0" dirty="0" smtClean="0">
                <a:latin typeface="+mn-lt"/>
              </a:rPr>
              <a:t> group, click the </a:t>
            </a:r>
            <a:r>
              <a:rPr lang="en-US" sz="1200" b="1" i="0" baseline="0" dirty="0" smtClean="0">
                <a:latin typeface="+mn-lt"/>
              </a:rPr>
              <a:t>Format Shape</a:t>
            </a:r>
            <a:r>
              <a:rPr lang="en-US" sz="1200" b="0" i="0" baseline="0" dirty="0" smtClean="0">
                <a:latin typeface="+mn-lt"/>
              </a:rPr>
              <a:t> dialog box launcher.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Fill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Solid fill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15%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Line Color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No line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</a:t>
            </a:r>
            <a:r>
              <a:rPr lang="en-US" sz="1200" b="1" i="0" baseline="0" dirty="0" smtClean="0">
                <a:latin typeface="+mn-lt"/>
              </a:rPr>
              <a:t> Shadow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Outer</a:t>
            </a:r>
            <a:r>
              <a:rPr lang="en-US" sz="1200" b="0" i="0" baseline="0" dirty="0" smtClean="0">
                <a:latin typeface="+mn-lt"/>
              </a:rPr>
              <a:t> select </a:t>
            </a:r>
            <a:r>
              <a:rPr lang="en-US" sz="1200" b="1" i="0" baseline="0" dirty="0" smtClean="0">
                <a:latin typeface="+mn-lt"/>
              </a:rPr>
              <a:t>Offset Bottom</a:t>
            </a:r>
            <a:r>
              <a:rPr lang="en-US" sz="1200" b="0" i="0" baseline="0" dirty="0" smtClean="0">
                <a:latin typeface="+mn-lt"/>
              </a:rPr>
              <a:t> (first row, second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3-D Format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3-D Format</a:t>
            </a:r>
            <a:r>
              <a:rPr lang="en-US" sz="1200" b="0" i="0" baseline="0" dirty="0" smtClean="0">
                <a:latin typeface="+mn-lt"/>
              </a:rPr>
              <a:t> tab,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Circle</a:t>
            </a:r>
            <a:r>
              <a:rPr lang="en-US" sz="1200" b="0" i="0" baseline="0" dirty="0" smtClean="0">
                <a:latin typeface="+mn-lt"/>
              </a:rPr>
              <a:t> (first row, first option from the left).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in the </a:t>
            </a:r>
            <a:r>
              <a:rPr lang="en-US" sz="1200" b="1" i="0" baseline="0" dirty="0" smtClean="0">
                <a:latin typeface="+mn-lt"/>
              </a:rPr>
              <a:t>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, and in the </a:t>
            </a:r>
            <a:r>
              <a:rPr lang="en-US" sz="1200" b="1" i="0" baseline="0" dirty="0" smtClean="0">
                <a:latin typeface="+mn-lt"/>
              </a:rPr>
              <a:t>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baseline="0" dirty="0" smtClean="0">
                <a:latin typeface="+mn-lt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baseline="0" dirty="0" smtClean="0">
                <a:latin typeface="+mn-lt"/>
              </a:rPr>
              <a:t>lick the button next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third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select the rounded rectangle.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rectangle.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Shape Fill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No Fill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No Outline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second rectangle above the first rectangle until the lower edge overlays the top edge of the first rectangle.</a:t>
            </a:r>
            <a:r>
              <a:rPr lang="en-US" sz="1200" b="0" dirty="0" smtClean="0">
                <a:latin typeface="+mn-lt"/>
              </a:rPr>
              <a:t> (Note:</a:t>
            </a:r>
            <a:r>
              <a:rPr lang="en-US" sz="1200" b="1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When the spinning animation effect is created later for these rectangles, the spin will center where the edges of the rectangles meet.)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Press and hold CTRL, and then select both rectangles.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and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Selected Objects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Center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Group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group until it is centered horizontally on the left edge of the slide (straddling the edge).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dashed arc on this slide, do the following: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Basic Shapes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Arc</a:t>
            </a:r>
            <a:r>
              <a:rPr lang="en-US" sz="1200" b="0" i="0" baseline="0" dirty="0" smtClean="0">
                <a:latin typeface="+mn-lt"/>
              </a:rPr>
              <a:t> (third row, 12</a:t>
            </a:r>
            <a:r>
              <a:rPr lang="en-US" sz="1200" b="0" i="0" baseline="30000" dirty="0" smtClean="0">
                <a:latin typeface="+mn-lt"/>
              </a:rPr>
              <a:t>th</a:t>
            </a:r>
            <a:r>
              <a:rPr lang="en-US" sz="1200" b="0" i="0" baseline="0" dirty="0" smtClean="0">
                <a:latin typeface="+mn-lt"/>
              </a:rPr>
              <a:t> option from the left). On the slide, drag to draw an arc.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arc.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7.5”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7.5”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arc still selected,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, click </a:t>
            </a:r>
            <a:r>
              <a:rPr lang="en-US" sz="1200" b="1" i="0" baseline="0" dirty="0" smtClean="0">
                <a:latin typeface="+mn-lt"/>
              </a:rPr>
              <a:t>White, Background 1, Darker 15%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Dashes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Dash </a:t>
            </a:r>
            <a:r>
              <a:rPr lang="en-US" sz="1200" b="0" i="0" baseline="0" dirty="0" smtClean="0">
                <a:latin typeface="+mn-lt"/>
              </a:rPr>
              <a:t>(fourth option from the top).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yellow diamond adjustment handle on the right side of the arc to the bottom of the arc to create a half circle.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arc until the yellow diamond adjustment handles are on the left edge of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arc still selected,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arrow under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half circle on this slide, do the following: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select the arc.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arc.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3.33”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3.33”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second arc still selected,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arrow next to </a:t>
            </a:r>
            <a:r>
              <a:rPr lang="en-US" sz="1200" b="1" i="0" baseline="0" dirty="0" smtClean="0">
                <a:latin typeface="+mn-lt"/>
              </a:rPr>
              <a:t>Shape Fill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5% </a:t>
            </a:r>
            <a:r>
              <a:rPr lang="en-US" sz="1200" b="0" i="0" baseline="0" dirty="0" smtClean="0">
                <a:latin typeface="+mn-lt"/>
              </a:rPr>
              <a:t>(second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,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b="0" i="0" baseline="0" dirty="0" smtClean="0">
                <a:latin typeface="+mn-lt"/>
              </a:rPr>
              <a:t>and then click </a:t>
            </a:r>
            <a:r>
              <a:rPr lang="en-US" sz="1200" b="1" i="0" baseline="0" dirty="0" smtClean="0">
                <a:latin typeface="+mn-lt"/>
              </a:rPr>
              <a:t>No Outline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</a:t>
            </a:r>
            <a:r>
              <a:rPr lang="en-US" sz="1200" b="1" i="0" baseline="0" dirty="0" smtClean="0">
                <a:latin typeface="+mn-lt"/>
              </a:rPr>
              <a:t>Shape Effects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Options</a:t>
            </a:r>
            <a:r>
              <a:rPr lang="en-US" sz="1200" b="0" i="0" baseline="0" dirty="0" smtClean="0">
                <a:latin typeface="+mn-lt"/>
              </a:rPr>
              <a:t>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 , under </a:t>
            </a:r>
            <a:r>
              <a:rPr lang="en-US" sz="1200" b="1" i="0" baseline="0" dirty="0" smtClean="0">
                <a:latin typeface="+mn-lt"/>
              </a:rPr>
              <a:t>Inner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Inside Right </a:t>
            </a:r>
            <a:r>
              <a:rPr lang="en-US" sz="1200" b="0" i="0" baseline="0" dirty="0" smtClean="0">
                <a:latin typeface="+mn-lt"/>
              </a:rPr>
              <a:t>(second row, third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86%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second arc until the yellow diamond adjustment handles are on the left edge of the slide.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1" baseline="0" dirty="0" smtClean="0">
                <a:latin typeface="+mn-lt"/>
              </a:rPr>
              <a:t>. </a:t>
            </a:r>
            <a:endParaRPr lang="en-US" sz="1200" b="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Send to Back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button shapes on this slide, do the following: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Basic Shapes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Oval </a:t>
            </a:r>
            <a:r>
              <a:rPr lang="en-US" sz="1200" b="0" i="0" baseline="0" dirty="0" smtClean="0">
                <a:latin typeface="+mn-lt"/>
              </a:rPr>
              <a:t>(first row, second option from the left). On the slide, drag to draw an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oval.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0.34”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0.34”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</a:t>
            </a:r>
            <a:r>
              <a:rPr lang="en-US" sz="1200" b="1" i="0" baseline="0" dirty="0" smtClean="0">
                <a:latin typeface="+mn-lt"/>
              </a:rPr>
              <a:t>More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Light 1 Outline, Colored Fill – Olive Green, Accent 3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 launcher.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Solid Fill</a:t>
            </a:r>
            <a:r>
              <a:rPr lang="en-US" sz="1200" b="0" i="0" baseline="0" dirty="0" smtClean="0">
                <a:latin typeface="+mn-lt"/>
              </a:rPr>
              <a:t>. Click the button next to </a:t>
            </a:r>
            <a:r>
              <a:rPr lang="en-US" sz="1200" b="1" i="0" baseline="0" dirty="0" smtClean="0">
                <a:latin typeface="+mn-lt"/>
              </a:rPr>
              <a:t>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 </a:t>
            </a: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Olive Green, Accent 3, Lighter 80</a:t>
            </a:r>
            <a:r>
              <a:rPr lang="en-US" sz="1200" b="1" i="0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b="0" i="0" baseline="0" dirty="0" smtClean="0">
                <a:latin typeface="+mn-lt"/>
              </a:rPr>
              <a:t>(second row, seventh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No line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Shadow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Outer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Offset Bottom </a:t>
            </a:r>
            <a:r>
              <a:rPr lang="en-US" sz="1200" b="0" i="0" baseline="0" dirty="0" smtClean="0">
                <a:latin typeface="+mn-lt"/>
              </a:rPr>
              <a:t>(first row, second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3-D Format</a:t>
            </a:r>
            <a:r>
              <a:rPr lang="en-US" sz="1200" b="0" i="0" baseline="0" dirty="0" smtClean="0">
                <a:latin typeface="+mn-lt"/>
              </a:rPr>
              <a:t> in the left pane, and then do the following in the </a:t>
            </a:r>
            <a:r>
              <a:rPr lang="en-US" sz="1200" b="1" i="0" baseline="0" dirty="0" smtClean="0">
                <a:latin typeface="+mn-lt"/>
              </a:rPr>
              <a:t>3-D Format </a:t>
            </a:r>
            <a:r>
              <a:rPr lang="en-US" sz="1200" b="0" i="0" baseline="0" dirty="0" smtClean="0">
                <a:latin typeface="+mn-lt"/>
              </a:rPr>
              <a:t>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Art Deco</a:t>
            </a:r>
            <a:r>
              <a:rPr lang="en-US" sz="1200" b="0" i="0" baseline="0" dirty="0" smtClean="0">
                <a:latin typeface="+mn-lt"/>
              </a:rPr>
              <a:t> (third row, fourth option from the left).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in the </a:t>
            </a:r>
            <a:r>
              <a:rPr lang="en-US" sz="1200" b="1" i="0" baseline="0" dirty="0" smtClean="0">
                <a:latin typeface="+mn-lt"/>
              </a:rPr>
              <a:t>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, and in the </a:t>
            </a:r>
            <a:r>
              <a:rPr lang="en-US" sz="1200" b="1" i="0" baseline="0" dirty="0" smtClean="0">
                <a:latin typeface="+mn-lt"/>
              </a:rPr>
              <a:t>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Contour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left).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3.5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the button next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third option from the left).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slide, s</a:t>
            </a:r>
            <a:r>
              <a:rPr lang="en-US" sz="1200" i="0" dirty="0" smtClean="0">
                <a:latin typeface="+mn-lt"/>
              </a:rPr>
              <a:t>elect the oval. </a:t>
            </a: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2.98”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Vertical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1.5”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oval.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Clipboard</a:t>
            </a:r>
            <a:r>
              <a:rPr lang="en-US" sz="1200" i="0" baseline="0" dirty="0" smtClean="0">
                <a:latin typeface="+mn-lt"/>
              </a:rPr>
              <a:t> group, click the arrow under </a:t>
            </a:r>
            <a:r>
              <a:rPr lang="en-US" sz="1200" b="1" i="0" baseline="0" dirty="0" smtClean="0">
                <a:latin typeface="+mn-lt"/>
              </a:rPr>
              <a:t>Paste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Duplicate</a:t>
            </a:r>
            <a:r>
              <a:rPr lang="en-US" sz="120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oval.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3.52”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Vertical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2.98”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Repeat step 9 two more times, for a total of four ovals. </a:t>
            </a: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third oval on the slide, and then enter </a:t>
            </a:r>
            <a:r>
              <a:rPr lang="en-US" sz="1200" b="1" i="0" baseline="0" dirty="0" smtClean="0">
                <a:latin typeface="+mn-lt"/>
              </a:rPr>
              <a:t>3.52”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i="0" baseline="0" dirty="0" smtClean="0">
                <a:latin typeface="+mn-lt"/>
              </a:rPr>
              <a:t> box and </a:t>
            </a:r>
            <a:r>
              <a:rPr lang="en-US" sz="1200" b="1" i="0" baseline="0" dirty="0" smtClean="0">
                <a:latin typeface="+mn-lt"/>
              </a:rPr>
              <a:t>4.27”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b="1" i="0" baseline="0" dirty="0" smtClean="0">
                <a:latin typeface="+mn-lt"/>
              </a:rPr>
              <a:t> Vertical </a:t>
            </a:r>
            <a:r>
              <a:rPr lang="en-US" sz="1200" b="0" i="0" baseline="0" dirty="0" smtClean="0">
                <a:latin typeface="+mn-lt"/>
              </a:rPr>
              <a:t>box.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fourth oval on the slide, and then enter </a:t>
            </a:r>
            <a:r>
              <a:rPr lang="en-US" sz="1200" b="1" i="0" baseline="0" dirty="0" smtClean="0">
                <a:latin typeface="+mn-lt"/>
              </a:rPr>
              <a:t>2.99”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i="0" baseline="0" dirty="0" smtClean="0">
                <a:latin typeface="+mn-lt"/>
              </a:rPr>
              <a:t> box and </a:t>
            </a:r>
            <a:r>
              <a:rPr lang="en-US" sz="1200" b="1" i="0" baseline="0" dirty="0" smtClean="0">
                <a:latin typeface="+mn-lt"/>
              </a:rPr>
              <a:t>5.66”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b="1" i="0" baseline="0" dirty="0" smtClean="0">
                <a:latin typeface="+mn-lt"/>
              </a:rPr>
              <a:t> Vertical </a:t>
            </a:r>
            <a:r>
              <a:rPr lang="en-US" sz="1200" b="0" i="0" baseline="0" dirty="0" smtClean="0">
                <a:latin typeface="+mn-lt"/>
              </a:rPr>
              <a:t>box.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text on this slide, do the following:</a:t>
            </a:r>
            <a:endParaRPr lang="en-US" sz="1200" i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Insert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Text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Text Box</a:t>
            </a:r>
            <a:r>
              <a:rPr lang="en-US" sz="1200" i="0" baseline="0" dirty="0" smtClean="0">
                <a:latin typeface="+mn-lt"/>
              </a:rPr>
              <a:t>, and then on the slide, drag to draw the text box.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Enter text in the text box and select the text. O</a:t>
            </a:r>
            <a:r>
              <a:rPr lang="en-US" sz="1200" i="0" dirty="0" smtClean="0">
                <a:latin typeface="+mn-lt"/>
              </a:rPr>
              <a:t>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Font</a:t>
            </a:r>
            <a:r>
              <a:rPr lang="en-US" sz="1200" i="0" baseline="0" dirty="0" smtClean="0">
                <a:latin typeface="+mn-lt"/>
              </a:rPr>
              <a:t> group, do the following: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</a:t>
            </a:r>
            <a:r>
              <a:rPr lang="en-US" sz="1200" i="0" baseline="0" dirty="0" smtClean="0">
                <a:latin typeface="+mn-lt"/>
              </a:rPr>
              <a:t>list, select </a:t>
            </a:r>
            <a:r>
              <a:rPr lang="en-US" sz="1200" b="1" i="0" baseline="0" dirty="0" smtClean="0">
                <a:latin typeface="+mn-lt"/>
              </a:rPr>
              <a:t>Corbel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Size </a:t>
            </a:r>
            <a:r>
              <a:rPr lang="en-US" sz="1200" i="0" baseline="0" dirty="0" smtClean="0">
                <a:latin typeface="+mn-lt"/>
              </a:rPr>
              <a:t>list, select </a:t>
            </a:r>
            <a:r>
              <a:rPr lang="en-US" sz="1200" b="1" i="0" baseline="0" dirty="0" smtClean="0">
                <a:latin typeface="+mn-lt"/>
              </a:rPr>
              <a:t>22</a:t>
            </a:r>
            <a:r>
              <a:rPr lang="en-US" sz="1200" b="0" i="0" baseline="0" dirty="0" smtClean="0">
                <a:latin typeface="+mn-lt"/>
              </a:rPr>
              <a:t>.</a:t>
            </a:r>
            <a:r>
              <a:rPr lang="en-US" sz="1200" b="1" i="0" baseline="0" dirty="0" smtClean="0">
                <a:latin typeface="+mn-lt"/>
              </a:rPr>
              <a:t> </a:t>
            </a:r>
            <a:endParaRPr lang="en-US" sz="120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Font 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50% </a:t>
            </a:r>
            <a:r>
              <a:rPr lang="en-US" sz="1200" b="0" i="0" baseline="0" dirty="0" smtClean="0">
                <a:latin typeface="+mn-lt"/>
              </a:rPr>
              <a:t>(sixth row, first option from the left).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Paragraph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Align Text Left </a:t>
            </a:r>
            <a:r>
              <a:rPr lang="en-US" sz="1200" i="0" baseline="0" dirty="0" smtClean="0">
                <a:latin typeface="+mn-lt"/>
              </a:rPr>
              <a:t>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slide, drag the text box to the right of the first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text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in the text box and edit the text.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second text box to the right of the second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Repeat steps 5-7 to create the third and fourth text boxes, dragging them to the right of the third and fourth ovals. </a:t>
            </a:r>
          </a:p>
          <a:p>
            <a:endParaRPr lang="en-US" sz="1200" i="1" baseline="0" dirty="0" smtClean="0">
              <a:latin typeface="+mn-lt"/>
            </a:endParaRPr>
          </a:p>
          <a:p>
            <a:endParaRPr lang="en-US" sz="1200" i="1" baseline="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Editing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Select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Selection Pane</a:t>
            </a:r>
            <a:r>
              <a:rPr lang="en-US" sz="120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task pane, select the rectangle </a:t>
            </a:r>
            <a:r>
              <a:rPr lang="en-US" sz="1200" b="0" i="0" baseline="0" dirty="0" smtClean="0"/>
              <a:t>group.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Emphasis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 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Effects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Amount </a:t>
            </a:r>
            <a:r>
              <a:rPr lang="en-US" sz="1200" b="0" dirty="0" smtClean="0"/>
              <a:t>list,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123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0" baseline="0" dirty="0" smtClean="0">
                <a:latin typeface="Verdana"/>
                <a:ea typeface="Verdana"/>
                <a:cs typeface="Verdana"/>
              </a:rPr>
              <a:t>,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 </a:t>
            </a:r>
            <a:r>
              <a:rPr lang="en-US" sz="1200" b="0" baseline="0" dirty="0" smtClean="0"/>
              <a:t>and then press ENTER. </a:t>
            </a:r>
            <a:r>
              <a:rPr lang="en-US" sz="1200" b="0" baseline="0" dirty="0" smtClean="0">
                <a:latin typeface="+mn-lt"/>
                <a:ea typeface="+mn-ea"/>
                <a:cs typeface="+mn-cs"/>
              </a:rPr>
              <a:t>Also in the </a:t>
            </a:r>
            <a:r>
              <a:rPr lang="en-US" sz="1200" b="1" baseline="0" dirty="0" smtClean="0">
                <a:latin typeface="+mn-lt"/>
                <a:ea typeface="+mn-ea"/>
                <a:cs typeface="+mn-cs"/>
              </a:rPr>
              <a:t>Amount</a:t>
            </a:r>
            <a:r>
              <a:rPr lang="en-US" sz="1200" b="0" baseline="0" dirty="0" smtClean="0">
                <a:latin typeface="+mn-lt"/>
                <a:ea typeface="+mn-ea"/>
                <a:cs typeface="+mn-cs"/>
              </a:rPr>
              <a:t> list,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Counterclockwise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</a:t>
            </a:r>
            <a:r>
              <a:rPr lang="en-US" sz="1200" dirty="0" smtClean="0"/>
              <a:t>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dirty="0" smtClean="0"/>
              <a:t>, select </a:t>
            </a:r>
            <a:r>
              <a:rPr lang="en-US" sz="1200" b="1" dirty="0" smtClean="0"/>
              <a:t>1.00</a:t>
            </a:r>
            <a:r>
              <a:rPr lang="en-US" sz="1200" dirty="0" smtClean="0"/>
              <a:t>. 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</a:t>
            </a:r>
            <a:r>
              <a:rPr lang="en-US" sz="1200" dirty="0" smtClean="0"/>
              <a:t>n </a:t>
            </a:r>
            <a:r>
              <a:rPr lang="en-US" sz="1200" b="0" baseline="0" dirty="0" smtClean="0"/>
              <a:t>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first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Animation, </a:t>
            </a:r>
            <a:r>
              <a:rPr lang="en-US" sz="1200" b="0" baseline="0" dirty="0" smtClean="0"/>
              <a:t>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the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="0" baseline="0" dirty="0" smtClean="0"/>
              <a:t>box, 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first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task pane, select the rectangle </a:t>
            </a:r>
            <a:r>
              <a:rPr lang="en-US" sz="1200" b="0" i="0" baseline="0" dirty="0" smtClean="0"/>
              <a:t>group. </a:t>
            </a: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Emphasis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</a:t>
            </a:r>
            <a:r>
              <a:rPr lang="en-US" sz="1200" b="0" baseline="0" dirty="0" smtClean="0"/>
              <a:t> dialog box launcher. In the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 dialog box,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Effects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Amount </a:t>
            </a:r>
            <a:r>
              <a:rPr lang="en-US" sz="1200" b="0" dirty="0" smtClean="0"/>
              <a:t>list,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22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0" baseline="0" dirty="0" smtClean="0"/>
              <a:t>, and then press ENTER.</a:t>
            </a:r>
            <a:r>
              <a:rPr lang="en-US" sz="1200" dirty="0" smtClean="0"/>
              <a:t> </a:t>
            </a:r>
            <a:r>
              <a:rPr lang="en-US" sz="1200" b="0" baseline="0" dirty="0" smtClean="0"/>
              <a:t> Also in the </a:t>
            </a:r>
            <a:r>
              <a:rPr lang="en-US" sz="1200" b="1" baseline="0" dirty="0" smtClean="0"/>
              <a:t>Amount</a:t>
            </a:r>
            <a:r>
              <a:rPr lang="en-US" sz="1200" b="0" baseline="0" dirty="0" smtClean="0"/>
              <a:t> list, click </a:t>
            </a:r>
            <a:r>
              <a:rPr lang="en-US" sz="1200" b="1" baseline="0" dirty="0" smtClean="0"/>
              <a:t>Clockwise</a:t>
            </a:r>
            <a:r>
              <a:rPr lang="en-US" sz="1200" b="0" baseline="0" dirty="0" smtClean="0"/>
              <a:t>.</a:t>
            </a:r>
            <a:r>
              <a:rPr lang="en-US" sz="120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On Click</a:t>
            </a:r>
            <a:r>
              <a:rPr lang="en-US" sz="1200" b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</a:t>
            </a:r>
            <a:r>
              <a:rPr lang="en-US" sz="1200" b="0" i="0" baseline="0" dirty="0" smtClean="0"/>
              <a:t>the </a:t>
            </a:r>
            <a:r>
              <a:rPr lang="en-US" sz="1200" b="1" i="0" baseline="0" dirty="0" smtClean="0"/>
              <a:t>Duration </a:t>
            </a:r>
            <a:r>
              <a:rPr lang="en-US" sz="1200" b="0" i="0" baseline="0" dirty="0" smtClean="0"/>
              <a:t>box, enter </a:t>
            </a:r>
            <a:r>
              <a:rPr lang="en-US" sz="1200" b="1" i="0" baseline="0" dirty="0" smtClean="0"/>
              <a:t>0.50</a:t>
            </a:r>
            <a:r>
              <a:rPr lang="en-US" sz="1200" b="0" i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second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="0" baseline="0" dirty="0" smtClean="0"/>
              <a:t>box,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second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="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third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Speed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Very Fast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third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="0" dirty="0" smtClean="0"/>
              <a:t>box, enter </a:t>
            </a:r>
            <a:r>
              <a:rPr lang="en-US" sz="1200" b="1" dirty="0" smtClean="0"/>
              <a:t>0.50.</a:t>
            </a:r>
            <a:endParaRPr lang="en-US" sz="1200" b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fourth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baseline="0" dirty="0" smtClean="0"/>
              <a:t>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fourth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0:50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0" dirty="0" smtClean="0"/>
              <a:t>Animated pointer and light-up text</a:t>
            </a:r>
          </a:p>
          <a:p>
            <a:r>
              <a:rPr lang="en-US" sz="1400" dirty="0" smtClean="0"/>
              <a:t>(Advanced)</a:t>
            </a:r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1200" b="0" baseline="0" dirty="0" smtClean="0">
                <a:latin typeface="+mn-lt"/>
              </a:rPr>
              <a:t>To reproduce the background effects on this slide, do the following: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dirty="0" smtClean="0">
                <a:latin typeface="+mn-lt"/>
              </a:rPr>
              <a:t> tab, 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Slides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Layout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Blank</a:t>
            </a:r>
            <a:r>
              <a:rPr lang="en-US" sz="1200" i="0" baseline="0" dirty="0" smtClean="0">
                <a:latin typeface="+mn-lt"/>
              </a:rPr>
              <a:t>.</a:t>
            </a:r>
            <a:endParaRPr lang="en-US" sz="1200" i="0" dirty="0" smtClean="0">
              <a:latin typeface="+mn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0" lvl="0" indent="0">
              <a:buFontTx/>
              <a:buNone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endParaRPr lang="en-US" sz="120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rectangle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Rectangles</a:t>
            </a:r>
            <a:r>
              <a:rPr lang="en-US" sz="1200" i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Rounded Rectangle </a:t>
            </a:r>
            <a:r>
              <a:rPr lang="en-US" sz="1200" b="0" i="0" baseline="0" dirty="0" smtClean="0">
                <a:latin typeface="+mn-lt"/>
              </a:rPr>
              <a:t>(second option from the left). On the slide, drag to draw a rounded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rectangle. Drag the </a:t>
            </a:r>
            <a:r>
              <a:rPr lang="en-US" sz="1200" b="0" baseline="0" dirty="0" smtClean="0">
                <a:latin typeface="+mn-lt"/>
              </a:rPr>
              <a:t>yellow diamond adjustment handle to the left to decrease the amount of rounding on the corners.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rounded rectangle still selected,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0.25”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Shape Styles</a:t>
            </a:r>
            <a:r>
              <a:rPr lang="en-US" sz="1200" b="0" i="0" baseline="0" dirty="0" smtClean="0">
                <a:latin typeface="+mn-lt"/>
              </a:rPr>
              <a:t> group, click the </a:t>
            </a:r>
            <a:r>
              <a:rPr lang="en-US" sz="1200" b="1" i="0" baseline="0" dirty="0" smtClean="0">
                <a:latin typeface="+mn-lt"/>
              </a:rPr>
              <a:t>Format Shape</a:t>
            </a:r>
            <a:r>
              <a:rPr lang="en-US" sz="1200" b="0" i="0" baseline="0" dirty="0" smtClean="0">
                <a:latin typeface="+mn-lt"/>
              </a:rPr>
              <a:t> dialog box launcher.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Fill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Solid fill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15%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Line Color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No line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</a:t>
            </a:r>
            <a:r>
              <a:rPr lang="en-US" sz="1200" b="1" i="0" baseline="0" dirty="0" smtClean="0">
                <a:latin typeface="+mn-lt"/>
              </a:rPr>
              <a:t> Shadow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Outer</a:t>
            </a:r>
            <a:r>
              <a:rPr lang="en-US" sz="1200" b="0" i="0" baseline="0" dirty="0" smtClean="0">
                <a:latin typeface="+mn-lt"/>
              </a:rPr>
              <a:t> select </a:t>
            </a:r>
            <a:r>
              <a:rPr lang="en-US" sz="1200" b="1" i="0" baseline="0" dirty="0" smtClean="0">
                <a:latin typeface="+mn-lt"/>
              </a:rPr>
              <a:t>Offset Bottom</a:t>
            </a:r>
            <a:r>
              <a:rPr lang="en-US" sz="1200" b="0" i="0" baseline="0" dirty="0" smtClean="0">
                <a:latin typeface="+mn-lt"/>
              </a:rPr>
              <a:t> (first row, second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3-D Format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3-D Format</a:t>
            </a:r>
            <a:r>
              <a:rPr lang="en-US" sz="1200" b="0" i="0" baseline="0" dirty="0" smtClean="0">
                <a:latin typeface="+mn-lt"/>
              </a:rPr>
              <a:t> tab,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Circle</a:t>
            </a:r>
            <a:r>
              <a:rPr lang="en-US" sz="1200" b="0" i="0" baseline="0" dirty="0" smtClean="0">
                <a:latin typeface="+mn-lt"/>
              </a:rPr>
              <a:t> (first row, first option from the left).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in the </a:t>
            </a:r>
            <a:r>
              <a:rPr lang="en-US" sz="1200" b="1" i="0" baseline="0" dirty="0" smtClean="0">
                <a:latin typeface="+mn-lt"/>
              </a:rPr>
              <a:t>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, and in the </a:t>
            </a:r>
            <a:r>
              <a:rPr lang="en-US" sz="1200" b="1" i="0" baseline="0" dirty="0" smtClean="0">
                <a:latin typeface="+mn-lt"/>
              </a:rPr>
              <a:t>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baseline="0" dirty="0" smtClean="0">
                <a:latin typeface="+mn-lt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baseline="0" dirty="0" smtClean="0">
                <a:latin typeface="+mn-lt"/>
              </a:rPr>
              <a:t>lick the button next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third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select the rounded rectangle.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rectangle.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Shape Fill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No Fill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No Outline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second rectangle above the first rectangle until the lower edge overlays the top edge of the first rectangle.</a:t>
            </a:r>
            <a:r>
              <a:rPr lang="en-US" sz="1200" b="0" dirty="0" smtClean="0">
                <a:latin typeface="+mn-lt"/>
              </a:rPr>
              <a:t> (Note:</a:t>
            </a:r>
            <a:r>
              <a:rPr lang="en-US" sz="1200" b="1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When the spinning animation effect is created later for these rectangles, the spin will center where the edges of the rectangles meet.)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Press and hold CTRL, and then select both rectangles.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and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Selected Objects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Center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Group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group until it is centered horizontally on the left edge of the slide (straddling the edge).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dashed arc on this slide, do the following: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Basic Shapes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Arc</a:t>
            </a:r>
            <a:r>
              <a:rPr lang="en-US" sz="1200" b="0" i="0" baseline="0" dirty="0" smtClean="0">
                <a:latin typeface="+mn-lt"/>
              </a:rPr>
              <a:t> (third row, 12</a:t>
            </a:r>
            <a:r>
              <a:rPr lang="en-US" sz="1200" b="0" i="0" baseline="30000" dirty="0" smtClean="0">
                <a:latin typeface="+mn-lt"/>
              </a:rPr>
              <a:t>th</a:t>
            </a:r>
            <a:r>
              <a:rPr lang="en-US" sz="1200" b="0" i="0" baseline="0" dirty="0" smtClean="0">
                <a:latin typeface="+mn-lt"/>
              </a:rPr>
              <a:t> option from the left). On the slide, drag to draw an arc.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arc.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7.5”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7.5”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arc still selected,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, click </a:t>
            </a:r>
            <a:r>
              <a:rPr lang="en-US" sz="1200" b="1" i="0" baseline="0" dirty="0" smtClean="0">
                <a:latin typeface="+mn-lt"/>
              </a:rPr>
              <a:t>White, Background 1, Darker 15%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Dashes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Dash </a:t>
            </a:r>
            <a:r>
              <a:rPr lang="en-US" sz="1200" b="0" i="0" baseline="0" dirty="0" smtClean="0">
                <a:latin typeface="+mn-lt"/>
              </a:rPr>
              <a:t>(fourth option from the top).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yellow diamond adjustment handle on the right side of the arc to the bottom of the arc to create a half circle.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arc until the yellow diamond adjustment handles are on the left edge of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arc still selected,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the arrow under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half circle on this slide, do the following: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select the arc.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arc.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3.33”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3.33”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With the second arc still selected,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arrow next to </a:t>
            </a:r>
            <a:r>
              <a:rPr lang="en-US" sz="1200" b="1" i="0" baseline="0" dirty="0" smtClean="0">
                <a:latin typeface="+mn-lt"/>
              </a:rPr>
              <a:t>Shape Fill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5% </a:t>
            </a:r>
            <a:r>
              <a:rPr lang="en-US" sz="1200" b="0" i="0" baseline="0" dirty="0" smtClean="0">
                <a:latin typeface="+mn-lt"/>
              </a:rPr>
              <a:t>(second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arrow next to </a:t>
            </a:r>
            <a:r>
              <a:rPr lang="en-US" sz="1200" b="1" i="0" baseline="0" dirty="0" smtClean="0">
                <a:latin typeface="+mn-lt"/>
              </a:rPr>
              <a:t>Shape Outline</a:t>
            </a:r>
            <a:r>
              <a:rPr lang="en-US" sz="1200" b="0" i="0" baseline="0" dirty="0" smtClean="0">
                <a:latin typeface="+mn-lt"/>
              </a:rPr>
              <a:t>,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b="0" i="0" baseline="0" dirty="0" smtClean="0">
                <a:latin typeface="+mn-lt"/>
              </a:rPr>
              <a:t>and then click </a:t>
            </a:r>
            <a:r>
              <a:rPr lang="en-US" sz="1200" b="1" i="0" baseline="0" dirty="0" smtClean="0">
                <a:latin typeface="+mn-lt"/>
              </a:rPr>
              <a:t>No Outline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</a:t>
            </a:r>
            <a:r>
              <a:rPr lang="en-US" sz="1200" b="1" i="0" baseline="0" dirty="0" smtClean="0">
                <a:latin typeface="+mn-lt"/>
              </a:rPr>
              <a:t>Shape Effects</a:t>
            </a:r>
            <a:r>
              <a:rPr lang="en-US" sz="1200" b="0" i="0" baseline="0" dirty="0" smtClean="0">
                <a:latin typeface="+mn-lt"/>
              </a:rPr>
              <a:t>, point to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Options</a:t>
            </a:r>
            <a:r>
              <a:rPr lang="en-US" sz="1200" b="0" i="0" baseline="0" dirty="0" smtClean="0">
                <a:latin typeface="+mn-lt"/>
              </a:rPr>
              <a:t>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 , under </a:t>
            </a:r>
            <a:r>
              <a:rPr lang="en-US" sz="1200" b="1" i="0" baseline="0" dirty="0" smtClean="0">
                <a:latin typeface="+mn-lt"/>
              </a:rPr>
              <a:t>Inner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Inside Right </a:t>
            </a:r>
            <a:r>
              <a:rPr lang="en-US" sz="1200" b="0" i="0" baseline="0" dirty="0" smtClean="0">
                <a:latin typeface="+mn-lt"/>
              </a:rPr>
              <a:t>(second row, third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86%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slide, drag the second arc until the yellow diamond adjustment handles are on the left edge of the slide.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Arrange</a:t>
            </a:r>
            <a:r>
              <a:rPr lang="en-US" sz="1200" b="0" i="0" baseline="0" dirty="0" smtClean="0">
                <a:latin typeface="+mn-lt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to Slide</a:t>
            </a:r>
            <a:r>
              <a:rPr lang="en-US" sz="1200" b="0" i="1" baseline="0" dirty="0" smtClean="0">
                <a:latin typeface="+mn-lt"/>
              </a:rPr>
              <a:t>. </a:t>
            </a:r>
            <a:endParaRPr lang="en-US" sz="1200" b="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Point to </a:t>
            </a:r>
            <a:r>
              <a:rPr lang="en-US" sz="1200" b="1" i="0" baseline="0" dirty="0" smtClean="0">
                <a:latin typeface="+mn-lt"/>
              </a:rPr>
              <a:t>Align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Align Middle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Send to Back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button shapes on this slide, do the following: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Drawing</a:t>
            </a:r>
            <a:r>
              <a:rPr lang="en-US" sz="1200" b="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Shapes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Basic Shapes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Oval </a:t>
            </a:r>
            <a:r>
              <a:rPr lang="en-US" sz="1200" b="0" i="0" baseline="0" dirty="0" smtClean="0">
                <a:latin typeface="+mn-lt"/>
              </a:rPr>
              <a:t>(first row, second option from the left). On the slide, drag to draw an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oval.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Size</a:t>
            </a:r>
            <a:r>
              <a:rPr lang="en-US" sz="1200" b="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0.34”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Shape 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0.34”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</a:t>
            </a:r>
            <a:r>
              <a:rPr lang="en-US" sz="1200" b="1" i="0" baseline="0" dirty="0" smtClean="0">
                <a:latin typeface="+mn-lt"/>
              </a:rPr>
              <a:t>More</a:t>
            </a:r>
            <a:r>
              <a:rPr lang="en-US" sz="1200" b="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Light 1 Outline, Colored Fill – Olive Green, Accent 3 </a:t>
            </a:r>
            <a:r>
              <a:rPr lang="en-US" sz="1200" b="0" i="0" baseline="0" dirty="0" smtClean="0">
                <a:latin typeface="+mn-lt"/>
              </a:rPr>
              <a:t>(third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Shape Styles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 launcher.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Fill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Solid Fill</a:t>
            </a:r>
            <a:r>
              <a:rPr lang="en-US" sz="1200" b="0" i="0" baseline="0" dirty="0" smtClean="0">
                <a:latin typeface="+mn-lt"/>
              </a:rPr>
              <a:t>. Click the button next to </a:t>
            </a:r>
            <a:r>
              <a:rPr lang="en-US" sz="1200" b="1" i="0" baseline="0" dirty="0" smtClean="0">
                <a:latin typeface="+mn-lt"/>
              </a:rPr>
              <a:t>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 </a:t>
            </a:r>
            <a:r>
              <a:rPr lang="en-US" sz="1200" b="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Olive Green, Accent 3, Lighter 80</a:t>
            </a:r>
            <a:r>
              <a:rPr lang="en-US" sz="1200" b="1" i="0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b="0" i="0" baseline="0" dirty="0" smtClean="0">
                <a:latin typeface="+mn-lt"/>
              </a:rPr>
              <a:t>(second row, seventh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in the left pane. In the </a:t>
            </a:r>
            <a:r>
              <a:rPr lang="en-US" sz="1200" b="1" i="0" baseline="0" dirty="0" smtClean="0">
                <a:latin typeface="+mn-lt"/>
              </a:rPr>
              <a:t>Line Color</a:t>
            </a:r>
            <a:r>
              <a:rPr lang="en-US" sz="1200" b="0" i="0" baseline="0" dirty="0" smtClean="0">
                <a:latin typeface="+mn-lt"/>
              </a:rPr>
              <a:t> pane, select </a:t>
            </a:r>
            <a:r>
              <a:rPr lang="en-US" sz="1200" b="1" i="0" baseline="0" dirty="0" smtClean="0">
                <a:latin typeface="+mn-lt"/>
              </a:rPr>
              <a:t>No line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Shadow </a:t>
            </a:r>
            <a:r>
              <a:rPr lang="en-US" sz="1200" b="0" i="0" baseline="0" dirty="0" smtClean="0">
                <a:latin typeface="+mn-lt"/>
              </a:rPr>
              <a:t>in the left pane. In the </a:t>
            </a:r>
            <a:r>
              <a:rPr lang="en-US" sz="1200" b="1" i="0" baseline="0" dirty="0" smtClean="0">
                <a:latin typeface="+mn-lt"/>
              </a:rPr>
              <a:t>Shadow</a:t>
            </a:r>
            <a:r>
              <a:rPr lang="en-US" sz="1200" b="0" i="0" baseline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Outer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Offset Bottom </a:t>
            </a:r>
            <a:r>
              <a:rPr lang="en-US" sz="1200" b="0" i="0" baseline="0" dirty="0" smtClean="0">
                <a:latin typeface="+mn-lt"/>
              </a:rPr>
              <a:t>(first row, second option from the left),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8.5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Also 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b="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3-D Format</a:t>
            </a:r>
            <a:r>
              <a:rPr lang="en-US" sz="1200" b="0" i="0" baseline="0" dirty="0" smtClean="0">
                <a:latin typeface="+mn-lt"/>
              </a:rPr>
              <a:t> in the left pane, and then do the following in the </a:t>
            </a:r>
            <a:r>
              <a:rPr lang="en-US" sz="1200" b="1" i="0" baseline="0" dirty="0" smtClean="0">
                <a:latin typeface="+mn-lt"/>
              </a:rPr>
              <a:t>3-D Format </a:t>
            </a:r>
            <a:r>
              <a:rPr lang="en-US" sz="1200" b="0" i="0" baseline="0" dirty="0" smtClean="0">
                <a:latin typeface="+mn-lt"/>
              </a:rPr>
              <a:t>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, click the button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Bevel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Art Deco</a:t>
            </a:r>
            <a:r>
              <a:rPr lang="en-US" sz="1200" b="0" i="0" baseline="0" dirty="0" smtClean="0">
                <a:latin typeface="+mn-lt"/>
              </a:rPr>
              <a:t> (third row, fourth option from the left). Next to </a:t>
            </a:r>
            <a:r>
              <a:rPr lang="en-US" sz="1200" b="1" i="0" baseline="0" dirty="0" smtClean="0">
                <a:latin typeface="+mn-lt"/>
              </a:rPr>
              <a:t>Top</a:t>
            </a:r>
            <a:r>
              <a:rPr lang="en-US" sz="1200" b="0" i="0" baseline="0" dirty="0" smtClean="0">
                <a:latin typeface="+mn-lt"/>
              </a:rPr>
              <a:t>, in the </a:t>
            </a:r>
            <a:r>
              <a:rPr lang="en-US" sz="1200" b="1" i="0" baseline="0" dirty="0" smtClean="0">
                <a:latin typeface="+mn-lt"/>
              </a:rPr>
              <a:t>Width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, and in the </a:t>
            </a:r>
            <a:r>
              <a:rPr lang="en-US" sz="1200" b="1" i="0" baseline="0" dirty="0" smtClean="0">
                <a:latin typeface="+mn-lt"/>
              </a:rPr>
              <a:t>Height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5 pt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Contour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left).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3.5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C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the button next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third option from the left).</a:t>
            </a: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slide, s</a:t>
            </a:r>
            <a:r>
              <a:rPr lang="en-US" sz="1200" i="0" dirty="0" smtClean="0">
                <a:latin typeface="+mn-lt"/>
              </a:rPr>
              <a:t>elect the oval. </a:t>
            </a: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2.98”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Vertical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1.5”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oval. 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Clipboard</a:t>
            </a:r>
            <a:r>
              <a:rPr lang="en-US" sz="1200" i="0" baseline="0" dirty="0" smtClean="0">
                <a:latin typeface="+mn-lt"/>
              </a:rPr>
              <a:t> group, click the arrow under </a:t>
            </a:r>
            <a:r>
              <a:rPr lang="en-US" sz="1200" b="1" i="0" baseline="0" dirty="0" smtClean="0">
                <a:latin typeface="+mn-lt"/>
              </a:rPr>
              <a:t>Paste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Duplicate</a:t>
            </a:r>
            <a:r>
              <a:rPr lang="en-US" sz="120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Select the duplicate oval. 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3.52”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Vertical</a:t>
            </a:r>
            <a:r>
              <a:rPr lang="en-US" sz="1200" b="0" i="0" baseline="0" dirty="0" smtClean="0">
                <a:latin typeface="+mn-lt"/>
              </a:rPr>
              <a:t> box, enter </a:t>
            </a:r>
            <a:r>
              <a:rPr lang="en-US" sz="1200" b="1" i="0" baseline="0" dirty="0" smtClean="0">
                <a:latin typeface="+mn-lt"/>
              </a:rPr>
              <a:t>2.98”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Repeat step 9 two more times, for a total of four ovals. </a:t>
            </a:r>
            <a:r>
              <a:rPr lang="en-US" sz="1200" b="0" i="0" baseline="0" dirty="0" smtClean="0">
                <a:latin typeface="+mn-lt"/>
              </a:rPr>
              <a:t>Under </a:t>
            </a:r>
            <a:r>
              <a:rPr lang="en-US" sz="1200" b="1" i="0" baseline="0" dirty="0" smtClean="0">
                <a:latin typeface="+mn-lt"/>
              </a:rPr>
              <a:t>Drawing Tools</a:t>
            </a:r>
            <a:r>
              <a:rPr lang="en-US" sz="1200" b="0" i="0" baseline="0" dirty="0" smtClean="0">
                <a:latin typeface="+mn-lt"/>
              </a:rPr>
              <a:t>, on the </a:t>
            </a:r>
            <a:r>
              <a:rPr lang="en-US" sz="1200" b="1" i="0" baseline="0" dirty="0" smtClean="0">
                <a:latin typeface="+mn-lt"/>
              </a:rPr>
              <a:t>Format</a:t>
            </a:r>
            <a:r>
              <a:rPr lang="en-US" sz="1200" b="0" i="0" baseline="0" dirty="0" smtClean="0">
                <a:latin typeface="+mn-lt"/>
              </a:rPr>
              <a:t> tab, in the bottom right corner of the </a:t>
            </a:r>
            <a:r>
              <a:rPr lang="en-US" sz="1200" b="1" i="0" baseline="0" dirty="0" smtClean="0">
                <a:latin typeface="+mn-lt"/>
              </a:rPr>
              <a:t>Size </a:t>
            </a:r>
            <a:r>
              <a:rPr lang="en-US" sz="1200" b="0" i="0" baseline="0" dirty="0" smtClean="0">
                <a:latin typeface="+mn-lt"/>
              </a:rPr>
              <a:t>group, click the </a:t>
            </a:r>
            <a:r>
              <a:rPr lang="en-US" sz="1200" b="1" i="0" baseline="0" dirty="0" smtClean="0">
                <a:latin typeface="+mn-lt"/>
              </a:rPr>
              <a:t>Size and Position </a:t>
            </a:r>
            <a:r>
              <a:rPr lang="en-US" sz="1200" b="0" i="0" baseline="0" dirty="0" smtClean="0">
                <a:latin typeface="+mn-lt"/>
              </a:rPr>
              <a:t>dialog box launcher. </a:t>
            </a: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Format Shape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in the left pane, and in the </a:t>
            </a:r>
            <a:r>
              <a:rPr lang="en-US" sz="1200" b="1" i="0" baseline="0" dirty="0" smtClean="0">
                <a:latin typeface="+mn-lt"/>
              </a:rPr>
              <a:t>Position</a:t>
            </a:r>
            <a:r>
              <a:rPr lang="en-US" sz="1200" i="0" baseline="0" dirty="0" smtClean="0">
                <a:latin typeface="+mn-lt"/>
              </a:rPr>
              <a:t> pane, do the following to position the third and fourth ovals: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third oval on the slide, and then enter </a:t>
            </a:r>
            <a:r>
              <a:rPr lang="en-US" sz="1200" b="1" i="0" baseline="0" dirty="0" smtClean="0">
                <a:latin typeface="+mn-lt"/>
              </a:rPr>
              <a:t>3.52”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i="0" baseline="0" dirty="0" smtClean="0">
                <a:latin typeface="+mn-lt"/>
              </a:rPr>
              <a:t> box and </a:t>
            </a:r>
            <a:r>
              <a:rPr lang="en-US" sz="1200" b="1" i="0" baseline="0" dirty="0" smtClean="0">
                <a:latin typeface="+mn-lt"/>
              </a:rPr>
              <a:t>4.27”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b="1" i="0" baseline="0" dirty="0" smtClean="0">
                <a:latin typeface="+mn-lt"/>
              </a:rPr>
              <a:t> Vertical </a:t>
            </a:r>
            <a:r>
              <a:rPr lang="en-US" sz="1200" b="0" i="0" baseline="0" dirty="0" smtClean="0">
                <a:latin typeface="+mn-lt"/>
              </a:rPr>
              <a:t>box.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fourth oval on the slide, and then enter </a:t>
            </a:r>
            <a:r>
              <a:rPr lang="en-US" sz="1200" b="1" i="0" baseline="0" dirty="0" smtClean="0">
                <a:latin typeface="+mn-lt"/>
              </a:rPr>
              <a:t>2.99”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i="0" baseline="0" dirty="0" smtClean="0">
                <a:latin typeface="+mn-lt"/>
              </a:rPr>
              <a:t> </a:t>
            </a:r>
            <a:r>
              <a:rPr lang="en-US" sz="1200" b="1" i="0" baseline="0" dirty="0" smtClean="0">
                <a:latin typeface="+mn-lt"/>
              </a:rPr>
              <a:t>Horizontal</a:t>
            </a:r>
            <a:r>
              <a:rPr lang="en-US" sz="1200" i="0" baseline="0" dirty="0" smtClean="0">
                <a:latin typeface="+mn-lt"/>
              </a:rPr>
              <a:t> box and </a:t>
            </a:r>
            <a:r>
              <a:rPr lang="en-US" sz="1200" b="1" i="0" baseline="0" dirty="0" smtClean="0">
                <a:latin typeface="+mn-lt"/>
              </a:rPr>
              <a:t>5.66” </a:t>
            </a:r>
            <a:r>
              <a:rPr lang="en-US" sz="1200" b="0" i="0" baseline="0" dirty="0" smtClean="0">
                <a:latin typeface="+mn-lt"/>
              </a:rPr>
              <a:t>in the</a:t>
            </a:r>
            <a:r>
              <a:rPr lang="en-US" sz="1200" b="1" i="0" baseline="0" dirty="0" smtClean="0">
                <a:latin typeface="+mn-lt"/>
              </a:rPr>
              <a:t> Vertical </a:t>
            </a:r>
            <a:r>
              <a:rPr lang="en-US" sz="1200" b="0" i="0" baseline="0" dirty="0" smtClean="0">
                <a:latin typeface="+mn-lt"/>
              </a:rPr>
              <a:t>box.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+mn-lt"/>
              </a:rPr>
              <a:t>To reproduce the text on this slide, do the following:</a:t>
            </a:r>
            <a:endParaRPr lang="en-US" sz="1200" i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Insert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Text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Text Box</a:t>
            </a:r>
            <a:r>
              <a:rPr lang="en-US" sz="1200" i="0" baseline="0" dirty="0" smtClean="0">
                <a:latin typeface="+mn-lt"/>
              </a:rPr>
              <a:t>, and then on the slide, drag to draw the text box.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Enter text in the text box and select the text. O</a:t>
            </a:r>
            <a:r>
              <a:rPr lang="en-US" sz="1200" i="0" dirty="0" smtClean="0">
                <a:latin typeface="+mn-lt"/>
              </a:rPr>
              <a:t>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Font</a:t>
            </a:r>
            <a:r>
              <a:rPr lang="en-US" sz="1200" i="0" baseline="0" dirty="0" smtClean="0">
                <a:latin typeface="+mn-lt"/>
              </a:rPr>
              <a:t> group, do the following: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</a:t>
            </a:r>
            <a:r>
              <a:rPr lang="en-US" sz="1200" i="0" baseline="0" dirty="0" smtClean="0">
                <a:latin typeface="+mn-lt"/>
              </a:rPr>
              <a:t>list, select </a:t>
            </a:r>
            <a:r>
              <a:rPr lang="en-US" sz="1200" b="1" i="0" baseline="0" dirty="0" smtClean="0">
                <a:latin typeface="+mn-lt"/>
              </a:rPr>
              <a:t>Corbel</a:t>
            </a:r>
            <a:r>
              <a:rPr lang="en-US" sz="1200" b="0" i="0" baseline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Size </a:t>
            </a:r>
            <a:r>
              <a:rPr lang="en-US" sz="1200" i="0" baseline="0" dirty="0" smtClean="0">
                <a:latin typeface="+mn-lt"/>
              </a:rPr>
              <a:t>list, select </a:t>
            </a:r>
            <a:r>
              <a:rPr lang="en-US" sz="1200" b="1" i="0" baseline="0" dirty="0" smtClean="0">
                <a:latin typeface="+mn-lt"/>
              </a:rPr>
              <a:t>22</a:t>
            </a:r>
            <a:r>
              <a:rPr lang="en-US" sz="1200" b="0" i="0" baseline="0" dirty="0" smtClean="0">
                <a:latin typeface="+mn-lt"/>
              </a:rPr>
              <a:t>.</a:t>
            </a:r>
            <a:r>
              <a:rPr lang="en-US" sz="1200" b="1" i="0" baseline="0" dirty="0" smtClean="0">
                <a:latin typeface="+mn-lt"/>
              </a:rPr>
              <a:t> </a:t>
            </a:r>
            <a:endParaRPr lang="en-US" sz="120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Font Color</a:t>
            </a:r>
            <a:r>
              <a:rPr lang="en-US" sz="1200" b="0" i="0" baseline="0" dirty="0" smtClean="0">
                <a:latin typeface="+mn-lt"/>
              </a:rPr>
              <a:t>, and then under </a:t>
            </a:r>
            <a:r>
              <a:rPr lang="en-US" sz="1200" b="1" i="0" baseline="0" dirty="0" smtClean="0">
                <a:latin typeface="+mn-lt"/>
              </a:rPr>
              <a:t>Theme Colors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White, Background 1, Darker 50% </a:t>
            </a:r>
            <a:r>
              <a:rPr lang="en-US" sz="1200" b="0" i="0" baseline="0" dirty="0" smtClean="0">
                <a:latin typeface="+mn-lt"/>
              </a:rPr>
              <a:t>(sixth row, first option from the left).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Paragraph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Align Text Left </a:t>
            </a:r>
            <a:r>
              <a:rPr lang="en-US" sz="1200" i="0" baseline="0" dirty="0" smtClean="0">
                <a:latin typeface="+mn-lt"/>
              </a:rPr>
              <a:t>to align the text left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slide, drag the text box to the right of the first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Select the text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b="0" i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Click in the text box and edit the text.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Drag the second text box to the right of the second oval.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>
                <a:latin typeface="+mn-lt"/>
              </a:rPr>
              <a:t>Repeat steps 5-7 to create the third and fourth text boxes, dragging them to the right of the third and fourth ovals. </a:t>
            </a:r>
          </a:p>
          <a:p>
            <a:endParaRPr lang="en-US" sz="1200" i="1" baseline="0" dirty="0" smtClean="0">
              <a:latin typeface="+mn-lt"/>
            </a:endParaRPr>
          </a:p>
          <a:p>
            <a:endParaRPr lang="en-US" sz="1200" i="1" baseline="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Editing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Select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Selection Pane</a:t>
            </a:r>
            <a:r>
              <a:rPr lang="en-US" sz="120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task pane, select the rectangle </a:t>
            </a:r>
            <a:r>
              <a:rPr lang="en-US" sz="1200" b="0" i="0" baseline="0" dirty="0" smtClean="0"/>
              <a:t>group.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Emphasis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 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Effects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Amount </a:t>
            </a:r>
            <a:r>
              <a:rPr lang="en-US" sz="1200" b="0" dirty="0" smtClean="0"/>
              <a:t>list,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123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0" baseline="0" dirty="0" smtClean="0">
                <a:latin typeface="Verdana"/>
                <a:ea typeface="Verdana"/>
                <a:cs typeface="Verdana"/>
              </a:rPr>
              <a:t>,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 </a:t>
            </a:r>
            <a:r>
              <a:rPr lang="en-US" sz="1200" b="0" baseline="0" dirty="0" smtClean="0"/>
              <a:t>and then press ENTER. </a:t>
            </a:r>
            <a:r>
              <a:rPr lang="en-US" sz="1200" b="0" baseline="0" dirty="0" smtClean="0">
                <a:latin typeface="+mn-lt"/>
                <a:ea typeface="+mn-ea"/>
                <a:cs typeface="+mn-cs"/>
              </a:rPr>
              <a:t>Also in the </a:t>
            </a:r>
            <a:r>
              <a:rPr lang="en-US" sz="1200" b="1" baseline="0" dirty="0" smtClean="0">
                <a:latin typeface="+mn-lt"/>
                <a:ea typeface="+mn-ea"/>
                <a:cs typeface="+mn-cs"/>
              </a:rPr>
              <a:t>Amount</a:t>
            </a:r>
            <a:r>
              <a:rPr lang="en-US" sz="1200" b="0" baseline="0" dirty="0" smtClean="0">
                <a:latin typeface="+mn-lt"/>
                <a:ea typeface="+mn-ea"/>
                <a:cs typeface="+mn-cs"/>
              </a:rPr>
              <a:t> list,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Counterclockwise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</a:t>
            </a:r>
            <a:r>
              <a:rPr lang="en-US" sz="1200" dirty="0" smtClean="0"/>
              <a:t>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dirty="0" smtClean="0"/>
              <a:t>, select </a:t>
            </a:r>
            <a:r>
              <a:rPr lang="en-US" sz="1200" b="1" dirty="0" smtClean="0"/>
              <a:t>1.00</a:t>
            </a:r>
            <a:r>
              <a:rPr lang="en-US" sz="1200" dirty="0" smtClean="0"/>
              <a:t>. 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</a:t>
            </a:r>
            <a:r>
              <a:rPr lang="en-US" sz="1200" dirty="0" smtClean="0"/>
              <a:t>n </a:t>
            </a:r>
            <a:r>
              <a:rPr lang="en-US" sz="1200" b="0" baseline="0" dirty="0" smtClean="0"/>
              <a:t>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first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Animation, </a:t>
            </a:r>
            <a:r>
              <a:rPr lang="en-US" sz="1200" b="0" baseline="0" dirty="0" smtClean="0"/>
              <a:t>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the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="0" baseline="0" dirty="0" smtClean="0"/>
              <a:t>box, 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first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task pane, select the rectangle </a:t>
            </a:r>
            <a:r>
              <a:rPr lang="en-US" sz="1200" b="0" i="0" baseline="0" dirty="0" smtClean="0"/>
              <a:t>group. </a:t>
            </a: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Emphasis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</a:t>
            </a:r>
            <a:r>
              <a:rPr lang="en-US" sz="1200" b="0" baseline="0" dirty="0" smtClean="0"/>
              <a:t> dialog box launcher. In the </a:t>
            </a:r>
            <a:r>
              <a:rPr lang="en-US" sz="1200" b="1" baseline="0" dirty="0" smtClean="0"/>
              <a:t>Spin</a:t>
            </a:r>
            <a:r>
              <a:rPr lang="en-US" sz="1200" b="0" baseline="0" dirty="0" smtClean="0"/>
              <a:t> dialog box,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Effects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Amount </a:t>
            </a:r>
            <a:r>
              <a:rPr lang="en-US" sz="1200" b="0" dirty="0" smtClean="0"/>
              <a:t>list,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22</a:t>
            </a:r>
            <a:r>
              <a:rPr lang="en-US" sz="1200" b="1" baseline="0" dirty="0" smtClean="0">
                <a:latin typeface="Verdana"/>
                <a:ea typeface="Verdana"/>
                <a:cs typeface="Verdana"/>
              </a:rPr>
              <a:t>°</a:t>
            </a:r>
            <a:r>
              <a:rPr lang="en-US" sz="1200" b="0" baseline="0" dirty="0" smtClean="0"/>
              <a:t>, and then press ENTER.</a:t>
            </a:r>
            <a:r>
              <a:rPr lang="en-US" sz="1200" dirty="0" smtClean="0"/>
              <a:t> </a:t>
            </a:r>
            <a:r>
              <a:rPr lang="en-US" sz="1200" b="0" baseline="0" dirty="0" smtClean="0"/>
              <a:t> Also in the </a:t>
            </a:r>
            <a:r>
              <a:rPr lang="en-US" sz="1200" b="1" baseline="0" dirty="0" smtClean="0"/>
              <a:t>Amount</a:t>
            </a:r>
            <a:r>
              <a:rPr lang="en-US" sz="1200" b="0" baseline="0" dirty="0" smtClean="0"/>
              <a:t> list, click </a:t>
            </a:r>
            <a:r>
              <a:rPr lang="en-US" sz="1200" b="1" baseline="0" dirty="0" smtClean="0"/>
              <a:t>Clockwise</a:t>
            </a:r>
            <a:r>
              <a:rPr lang="en-US" sz="1200" b="0" baseline="0" dirty="0" smtClean="0"/>
              <a:t>.</a:t>
            </a:r>
            <a:r>
              <a:rPr lang="en-US" sz="120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On Click</a:t>
            </a:r>
            <a:r>
              <a:rPr lang="en-US" sz="1200" b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</a:t>
            </a:r>
            <a:r>
              <a:rPr lang="en-US" sz="1200" b="0" i="0" baseline="0" dirty="0" smtClean="0"/>
              <a:t>the </a:t>
            </a:r>
            <a:r>
              <a:rPr lang="en-US" sz="1200" b="1" i="0" baseline="0" dirty="0" smtClean="0"/>
              <a:t>Duration </a:t>
            </a:r>
            <a:r>
              <a:rPr lang="en-US" sz="1200" b="0" i="0" baseline="0" dirty="0" smtClean="0"/>
              <a:t>box, enter </a:t>
            </a:r>
            <a:r>
              <a:rPr lang="en-US" sz="1200" b="1" i="0" baseline="0" dirty="0" smtClean="0"/>
              <a:t>0.50</a:t>
            </a:r>
            <a:r>
              <a:rPr lang="en-US" sz="1200" b="0" i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second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="0" baseline="0" dirty="0" smtClean="0"/>
              <a:t>box,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second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="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third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Speed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Very Fast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third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="0" dirty="0" smtClean="0"/>
              <a:t>box, enter </a:t>
            </a:r>
            <a:r>
              <a:rPr lang="en-US" sz="1200" b="1" dirty="0" smtClean="0"/>
              <a:t>0.50.</a:t>
            </a:r>
            <a:endParaRPr lang="en-US" sz="1200" b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select the fourth oval.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More Emphasis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Emphasis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Fill Color</a:t>
            </a:r>
            <a:r>
              <a:rPr lang="en-US" sz="1200" b="0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Effect Options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Fill Color </a:t>
            </a:r>
            <a:r>
              <a:rPr lang="en-US" sz="1200" b="0" baseline="0" dirty="0" smtClean="0"/>
              <a:t>list, click </a:t>
            </a:r>
            <a:r>
              <a:rPr lang="en-US" sz="1200" b="1" baseline="0" dirty="0" smtClean="0"/>
              <a:t>More Colors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Custom</a:t>
            </a:r>
            <a:r>
              <a:rPr lang="en-US" sz="1200" b="0" baseline="0" dirty="0" smtClean="0"/>
              <a:t> tab, enter values for Red:</a:t>
            </a:r>
            <a:r>
              <a:rPr lang="en-US" sz="1200" b="1" baseline="0" dirty="0" smtClean="0"/>
              <a:t>130</a:t>
            </a:r>
            <a:r>
              <a:rPr lang="en-US" sz="1200" b="0" baseline="0" dirty="0" smtClean="0"/>
              <a:t>, Green:</a:t>
            </a:r>
            <a:r>
              <a:rPr lang="en-US" sz="1200" b="1" baseline="0" dirty="0" smtClean="0"/>
              <a:t>153</a:t>
            </a:r>
            <a:r>
              <a:rPr lang="en-US" sz="1200" b="0" baseline="0" dirty="0" smtClean="0"/>
              <a:t>, Blue: </a:t>
            </a:r>
            <a:r>
              <a:rPr lang="en-US" sz="1200" b="1" baseline="0" dirty="0" smtClean="0"/>
              <a:t>117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</a:t>
            </a:r>
            <a:r>
              <a:rPr lang="en-US" sz="1200" baseline="0" dirty="0" smtClean="0"/>
              <a:t>list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After Previous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baseline="0" dirty="0" smtClean="0"/>
              <a:t>, enter </a:t>
            </a:r>
            <a:r>
              <a:rPr lang="en-US" sz="1200" b="1" baseline="0" dirty="0" smtClean="0"/>
              <a:t>0.50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slide, select the fourth text box. 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Advanced Animation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Add Animation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Fade</a:t>
            </a:r>
            <a:r>
              <a:rPr lang="en-US" sz="1200" b="0" baseline="0" dirty="0" smtClean="0"/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Start</a:t>
            </a:r>
            <a:r>
              <a:rPr lang="en-US" sz="1200" baseline="0" dirty="0" smtClean="0"/>
              <a:t> list, select</a:t>
            </a:r>
            <a:r>
              <a:rPr lang="en-US" sz="1200" dirty="0" smtClean="0"/>
              <a:t>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In the </a:t>
            </a:r>
            <a:r>
              <a:rPr lang="en-US" sz="1200" b="1" dirty="0" smtClean="0"/>
              <a:t>Duration </a:t>
            </a:r>
            <a:r>
              <a:rPr lang="en-US" sz="1200" baseline="0" dirty="0" smtClean="0"/>
              <a:t>box</a:t>
            </a:r>
            <a:r>
              <a:rPr lang="en-US" sz="1200" b="0" dirty="0" smtClean="0"/>
              <a:t>,</a:t>
            </a:r>
            <a:r>
              <a:rPr lang="en-US" sz="1200" b="0" baseline="0" dirty="0" smtClean="0"/>
              <a:t> enter </a:t>
            </a:r>
            <a:r>
              <a:rPr lang="en-US" sz="1200" b="1" baseline="0" dirty="0" smtClean="0"/>
              <a:t>0:50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073B62CC-05CC-4886-8E88-8DAF6F243F28}" type="datetime1">
              <a:rPr lang="da-DK"/>
              <a:pPr>
                <a:defRPr/>
              </a:pPr>
              <a:t>18-04-2012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DDB6A00-92FD-4F76-8510-70B290037FA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1A6DC43-467D-449E-94A0-D56147AE8E86}" type="datetime1">
              <a:rPr lang="da-DK"/>
              <a:pPr>
                <a:defRPr/>
              </a:pPr>
              <a:t>18-04-2012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C37689E-EF9A-435C-9830-4BFB46C4755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EF05EF-6168-407F-8025-E41839E12504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91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768350"/>
            <a:ext cx="9144000" cy="1235075"/>
          </a:xfrm>
          <a:prstGeom prst="rect">
            <a:avLst/>
          </a:prstGeom>
          <a:gradFill flip="none" rotWithShape="1">
            <a:gsLst>
              <a:gs pos="89000">
                <a:srgbClr val="C00000"/>
              </a:gs>
              <a:gs pos="20000">
                <a:srgbClr val="F50736"/>
              </a:gs>
              <a:gs pos="11000">
                <a:srgbClr val="F50736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" name="Billede 3" descr="dreamstime_Hospital docto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763588"/>
            <a:ext cx="16891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7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8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9144000" cy="1968500"/>
            <a:chOff x="0" y="0"/>
            <a:chExt cx="9144000" cy="1968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0"/>
              <a:ext cx="9144000" cy="19685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/>
          </p:nvSpPr>
          <p:spPr bwMode="auto">
            <a:xfrm>
              <a:off x="0" y="1661160"/>
              <a:ext cx="9144000" cy="30480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237044A-7D07-45EC-847F-06AC221D2F9F}" type="datetime1">
              <a:rPr lang="da-DK"/>
              <a:pPr>
                <a:defRPr/>
              </a:pPr>
              <a:t>18-04-2012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F124BAE-5ADB-46E5-B4C0-0C1246F1D34C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A2B8912-C860-442D-B5C8-43E10014C6FD}" type="datetime1">
              <a:rPr lang="da-DK"/>
              <a:pPr>
                <a:defRPr/>
              </a:pPr>
              <a:t>18-04-2012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B783B56E-B37D-4C6A-8F5C-3235ADB27661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25AB9AC-8C2B-41B2-ABDE-3EEB0543DB7D}" type="datetime1">
              <a:rPr lang="da-DK"/>
              <a:pPr>
                <a:defRPr/>
              </a:pPr>
              <a:t>18-04-2012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4BF5E44-8A2E-4142-A08F-B67B33DFE6A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961CDDE-BE02-4FDD-A1BC-A4294927D3D3}" type="datetime1">
              <a:rPr lang="da-DK"/>
              <a:pPr>
                <a:defRPr/>
              </a:pPr>
              <a:t>18-04-2012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ED6F41A-3397-45DF-AF92-813699CF3CD9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7"/>
          <p:cNvGrpSpPr/>
          <p:nvPr userDrawn="1"/>
        </p:nvGrpSpPr>
        <p:grpSpPr>
          <a:xfrm>
            <a:off x="0" y="763289"/>
            <a:ext cx="9144000" cy="1246485"/>
            <a:chOff x="0" y="763289"/>
            <a:chExt cx="9144000" cy="124648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772815"/>
              <a:ext cx="9144000" cy="12312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pic>
          <p:nvPicPr>
            <p:cNvPr id="7" name="Billede 3" descr="dreamstime_Hospital doctor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455258" y="763289"/>
              <a:ext cx="1688742" cy="12464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FDE2D2C-45DD-4E5F-B6D3-FAE36B5046AF}" type="datetime1">
              <a:rPr lang="da-DK"/>
              <a:pPr>
                <a:defRPr/>
              </a:pPr>
              <a:t>18-04-2012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38F0870-DAEF-4C57-9606-92482EE97D9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E7D377F-9A0C-47C1-9718-D345C1DC8C06}" type="datetime1">
              <a:rPr lang="da-DK"/>
              <a:pPr>
                <a:defRPr/>
              </a:pPr>
              <a:t>18-04-2012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9530A44-B423-4A96-8D61-EBF1158249E8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013DC07D-5A1B-475A-8538-723B38D844ED}" type="datetime1">
              <a:rPr lang="da-DK"/>
              <a:pPr>
                <a:defRPr/>
              </a:pPr>
              <a:t>18-04-2012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0348EDB8-FB72-4280-8AE4-388D7D3D109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7C54AA2-7B38-45A8-AEFA-B34105299B46}" type="datetime1">
              <a:rPr lang="da-DK"/>
              <a:pPr>
                <a:defRPr/>
              </a:pPr>
              <a:t>18-04-2012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0908307-83D4-4637-B773-7CF986C09FE1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9144000" cy="1968500"/>
            <a:chOff x="0" y="0"/>
            <a:chExt cx="9144000" cy="1968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0"/>
              <a:ext cx="9144000" cy="19685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/>
          </p:nvSpPr>
          <p:spPr bwMode="auto">
            <a:xfrm>
              <a:off x="0" y="1661160"/>
              <a:ext cx="9144000" cy="30480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7E439B4-870C-4CCE-A1FC-E07FCED82A10}" type="datetime1">
              <a:rPr lang="da-DK"/>
              <a:pPr>
                <a:defRPr/>
              </a:pPr>
              <a:t>18-04-2012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9C525ED-66E9-401D-9E0D-F5CF7806DEC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EEE2643A-85B3-488B-A442-027285BB5102}" type="datetime1">
              <a:rPr lang="da-DK"/>
              <a:pPr>
                <a:defRPr/>
              </a:pPr>
              <a:t>18-04-2012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4A950384-4EAA-4A03-A4E2-CB111C47BBF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3E296A5-4FE0-4558-AF36-CE4719A374D5}" type="datetime1">
              <a:rPr lang="da-DK"/>
              <a:pPr>
                <a:defRPr/>
              </a:pPr>
              <a:t>18-04-2012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7517DFB-6793-4DA8-B49A-13739542CF1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D43378A-0042-4AF6-8C19-950CD23B04AB}" type="datetime1">
              <a:rPr lang="da-DK"/>
              <a:pPr>
                <a:defRPr/>
              </a:pPr>
              <a:t>18-04-2012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4FE4316-4526-48F1-B4C0-8A309AA381D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C5A3271-3E88-41A0-BDA6-D56194849FF1}" type="datetime1">
              <a:rPr lang="da-DK"/>
              <a:pPr>
                <a:defRPr/>
              </a:pPr>
              <a:t>18-04-2012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6411D1F-8E6F-4F53-9224-607C93DADD2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BB011C4B-5C51-4D2C-B610-AAAC9A203B2A}" type="datetime1">
              <a:rPr lang="da-DK"/>
              <a:pPr>
                <a:defRPr/>
              </a:pPr>
              <a:t>18-04-2012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0E7CC0A5-607D-4EE9-9E4C-7A3ACE8F6CE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29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400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64000" t="-10000" r="-1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29001" y="0"/>
            <a:ext cx="6858002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826326" y="702419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Introduction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335479" y="1342494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For Whom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567543" y="2245754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Features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764969" y="3097075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challenges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75608" y="917863"/>
            <a:ext cx="311727" cy="3117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05547" y="1461654"/>
            <a:ext cx="311727" cy="3117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17274" y="2305335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62744" y="3190250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3129150" y="3314700"/>
            <a:ext cx="6246420" cy="22860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3193472" y="4110423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81745" y="4964380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275608" y="5719771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730334" y="4000041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Used Technology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3429001" y="4934285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Future Work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2772292" y="5719771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Demo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610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3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28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7"/>
          <p:cNvSpPr/>
          <p:nvPr/>
        </p:nvSpPr>
        <p:spPr>
          <a:xfrm>
            <a:off x="658368" y="280416"/>
            <a:ext cx="7741920" cy="597408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1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latin typeface="Arial" pitchFamily="34" charset="0"/>
            </a:endParaRPr>
          </a:p>
        </p:txBody>
      </p:sp>
      <p:grpSp>
        <p:nvGrpSpPr>
          <p:cNvPr id="14" name="Gruppe 29"/>
          <p:cNvGrpSpPr>
            <a:grpSpLocks/>
          </p:cNvGrpSpPr>
          <p:nvPr/>
        </p:nvGrpSpPr>
        <p:grpSpPr bwMode="auto">
          <a:xfrm>
            <a:off x="2566926" y="2056468"/>
            <a:ext cx="4053330" cy="698924"/>
            <a:chOff x="1687513" y="1860550"/>
            <a:chExt cx="2764030" cy="212725"/>
          </a:xfrm>
        </p:grpSpPr>
        <p:sp>
          <p:nvSpPr>
            <p:cNvPr id="15" name="Rektangel 63"/>
            <p:cNvSpPr>
              <a:spLocks noChangeArrowheads="1"/>
            </p:cNvSpPr>
            <p:nvPr/>
          </p:nvSpPr>
          <p:spPr bwMode="auto">
            <a:xfrm>
              <a:off x="1687513" y="1860550"/>
              <a:ext cx="2764030" cy="21272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endParaRPr lang="da-DK" noProof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16" name="Rectangle 5"/>
            <p:cNvSpPr txBox="1">
              <a:spLocks noChangeArrowheads="1"/>
            </p:cNvSpPr>
            <p:nvPr/>
          </p:nvSpPr>
          <p:spPr bwMode="gray">
            <a:xfrm>
              <a:off x="1783557" y="1885950"/>
              <a:ext cx="2247899" cy="161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buNone/>
              </a:pPr>
              <a:r>
                <a:rPr lang="en-US" sz="2400" b="1" dirty="0" smtClean="0"/>
                <a:t> Backend System</a:t>
              </a:r>
            </a:p>
          </p:txBody>
        </p:sp>
      </p:grpSp>
      <p:sp>
        <p:nvSpPr>
          <p:cNvPr id="17" name="Rektangel 63"/>
          <p:cNvSpPr>
            <a:spLocks noChangeArrowheads="1"/>
          </p:cNvSpPr>
          <p:nvPr/>
        </p:nvSpPr>
        <p:spPr bwMode="auto">
          <a:xfrm>
            <a:off x="2640078" y="4291584"/>
            <a:ext cx="4077714" cy="69494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da-DK" noProof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0" name="Rektangel 63"/>
          <p:cNvSpPr>
            <a:spLocks noChangeArrowheads="1"/>
          </p:cNvSpPr>
          <p:nvPr/>
        </p:nvSpPr>
        <p:spPr bwMode="auto">
          <a:xfrm>
            <a:off x="2615694" y="3145536"/>
            <a:ext cx="4077714" cy="7071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da-DK" noProof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3" name="Rectangle 5"/>
          <p:cNvSpPr txBox="1">
            <a:spLocks noChangeArrowheads="1"/>
          </p:cNvSpPr>
          <p:nvPr/>
        </p:nvSpPr>
        <p:spPr bwMode="gray">
          <a:xfrm>
            <a:off x="2682240" y="4309611"/>
            <a:ext cx="4023360" cy="7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buNone/>
            </a:pPr>
            <a:r>
              <a:rPr lang="en-US" sz="2000" b="1" dirty="0" smtClean="0"/>
              <a:t> Web interface for managing the patient data</a:t>
            </a:r>
          </a:p>
        </p:txBody>
      </p:sp>
      <p:sp>
        <p:nvSpPr>
          <p:cNvPr id="24" name="Rectangle 5"/>
          <p:cNvSpPr txBox="1">
            <a:spLocks noChangeArrowheads="1"/>
          </p:cNvSpPr>
          <p:nvPr/>
        </p:nvSpPr>
        <p:spPr bwMode="gray">
          <a:xfrm>
            <a:off x="2609088" y="3267456"/>
            <a:ext cx="4096512" cy="58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buNone/>
            </a:pPr>
            <a:r>
              <a:rPr lang="en-US" sz="2200" b="1" dirty="0" smtClean="0"/>
              <a:t> Mobile Application for  Patients</a:t>
            </a:r>
          </a:p>
        </p:txBody>
      </p:sp>
      <p:sp>
        <p:nvSpPr>
          <p:cNvPr id="25" name="Rektangel 63"/>
          <p:cNvSpPr>
            <a:spLocks noChangeArrowheads="1"/>
          </p:cNvSpPr>
          <p:nvPr/>
        </p:nvSpPr>
        <p:spPr bwMode="auto">
          <a:xfrm>
            <a:off x="853440" y="782404"/>
            <a:ext cx="4998720" cy="69892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da-DK" noProof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7824" y="804672"/>
            <a:ext cx="5096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Our project consists of: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1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bg1"/>
            </a:gs>
            <a:gs pos="33000">
              <a:schemeClr val="bg1"/>
            </a:gs>
            <a:gs pos="33000">
              <a:schemeClr val="bg1"/>
            </a:gs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upper 32"/>
          <p:cNvGrpSpPr>
            <a:grpSpLocks/>
          </p:cNvGrpSpPr>
          <p:nvPr/>
        </p:nvGrpSpPr>
        <p:grpSpPr bwMode="auto">
          <a:xfrm>
            <a:off x="2621280" y="2133603"/>
            <a:ext cx="5300345" cy="1206501"/>
            <a:chOff x="2318686" y="2133600"/>
            <a:chExt cx="5301314" cy="1205943"/>
          </a:xfrm>
        </p:grpSpPr>
        <p:sp>
          <p:nvSpPr>
            <p:cNvPr id="25" name="Rektangel 24"/>
            <p:cNvSpPr/>
            <p:nvPr/>
          </p:nvSpPr>
          <p:spPr>
            <a:xfrm>
              <a:off x="2400934" y="2133600"/>
              <a:ext cx="5219066" cy="120594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8696" name="Tekstboks 26"/>
            <p:cNvSpPr txBox="1">
              <a:spLocks noChangeArrowheads="1"/>
            </p:cNvSpPr>
            <p:nvPr/>
          </p:nvSpPr>
          <p:spPr bwMode="auto">
            <a:xfrm>
              <a:off x="2318686" y="2396124"/>
              <a:ext cx="5219130" cy="584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bg2">
                      <a:lumMod val="10000"/>
                    </a:schemeClr>
                  </a:solidFill>
                </a:rPr>
                <a:t>The Patient Can Use Mobile App. For All Emergency Situations</a:t>
              </a:r>
              <a:endParaRPr lang="da-DK" sz="1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8677" name="Grupper 34"/>
          <p:cNvGrpSpPr>
            <a:grpSpLocks/>
          </p:cNvGrpSpPr>
          <p:nvPr/>
        </p:nvGrpSpPr>
        <p:grpSpPr bwMode="auto">
          <a:xfrm>
            <a:off x="2703513" y="3416300"/>
            <a:ext cx="5218112" cy="1206500"/>
            <a:chOff x="2400934" y="3416301"/>
            <a:chExt cx="5219066" cy="1205933"/>
          </a:xfrm>
        </p:grpSpPr>
        <p:sp>
          <p:nvSpPr>
            <p:cNvPr id="26" name="Rektangel 25"/>
            <p:cNvSpPr/>
            <p:nvPr/>
          </p:nvSpPr>
          <p:spPr>
            <a:xfrm>
              <a:off x="2400934" y="3416301"/>
              <a:ext cx="5219066" cy="120593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8694" name="Tekstboks 28"/>
            <p:cNvSpPr txBox="1">
              <a:spLocks noChangeArrowheads="1"/>
            </p:cNvSpPr>
            <p:nvPr/>
          </p:nvSpPr>
          <p:spPr bwMode="auto">
            <a:xfrm>
              <a:off x="2541572" y="3604683"/>
              <a:ext cx="3207657" cy="26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da-DK" sz="1100" dirty="0">
                <a:solidFill>
                  <a:srgbClr val="171717"/>
                </a:solidFill>
              </a:endParaRPr>
            </a:p>
          </p:txBody>
        </p:sp>
      </p:grpSp>
      <p:grpSp>
        <p:nvGrpSpPr>
          <p:cNvPr id="28678" name="Grupper 35"/>
          <p:cNvGrpSpPr>
            <a:grpSpLocks/>
          </p:cNvGrpSpPr>
          <p:nvPr/>
        </p:nvGrpSpPr>
        <p:grpSpPr bwMode="auto">
          <a:xfrm>
            <a:off x="2703513" y="4711701"/>
            <a:ext cx="5218112" cy="1206500"/>
            <a:chOff x="2400934" y="4711700"/>
            <a:chExt cx="5219066" cy="1205909"/>
          </a:xfrm>
        </p:grpSpPr>
        <p:sp>
          <p:nvSpPr>
            <p:cNvPr id="23" name="Rektangel 22"/>
            <p:cNvSpPr/>
            <p:nvPr/>
          </p:nvSpPr>
          <p:spPr>
            <a:xfrm>
              <a:off x="2400934" y="4711700"/>
              <a:ext cx="5219066" cy="120590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8692" name="Tekstboks 31"/>
            <p:cNvSpPr txBox="1">
              <a:spLocks noChangeArrowheads="1"/>
            </p:cNvSpPr>
            <p:nvPr/>
          </p:nvSpPr>
          <p:spPr bwMode="auto">
            <a:xfrm>
              <a:off x="2556283" y="5028715"/>
              <a:ext cx="5043497" cy="584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bg2">
                      <a:lumMod val="10000"/>
                    </a:schemeClr>
                  </a:solidFill>
                </a:rPr>
                <a:t>Mapping GPS coordinates with Google maps. And display the patient location map on the website.</a:t>
              </a:r>
            </a:p>
          </p:txBody>
        </p:sp>
      </p:grpSp>
      <p:sp>
        <p:nvSpPr>
          <p:cNvPr id="28679" name="Rectangle 4"/>
          <p:cNvSpPr>
            <a:spLocks noChangeArrowheads="1"/>
          </p:cNvSpPr>
          <p:nvPr/>
        </p:nvSpPr>
        <p:spPr bwMode="gray">
          <a:xfrm>
            <a:off x="4511929" y="4467352"/>
            <a:ext cx="48529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/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28680" name="Rectangle 5"/>
          <p:cNvSpPr txBox="1">
            <a:spLocks noChangeArrowheads="1"/>
          </p:cNvSpPr>
          <p:nvPr/>
        </p:nvSpPr>
        <p:spPr bwMode="gray">
          <a:xfrm>
            <a:off x="4978781" y="2864295"/>
            <a:ext cx="3860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endParaRPr lang="en-US" sz="3000" b="1" dirty="0">
              <a:solidFill>
                <a:srgbClr val="171717"/>
              </a:solidFill>
            </a:endParaRPr>
          </a:p>
        </p:txBody>
      </p:sp>
      <p:grpSp>
        <p:nvGrpSpPr>
          <p:cNvPr id="28682" name="Gruppe 34"/>
          <p:cNvGrpSpPr>
            <a:grpSpLocks/>
          </p:cNvGrpSpPr>
          <p:nvPr/>
        </p:nvGrpSpPr>
        <p:grpSpPr bwMode="auto">
          <a:xfrm>
            <a:off x="1222375" y="2146300"/>
            <a:ext cx="1346200" cy="3771900"/>
            <a:chOff x="1222375" y="2146300"/>
            <a:chExt cx="1346200" cy="3771900"/>
          </a:xfrm>
        </p:grpSpPr>
        <p:sp>
          <p:nvSpPr>
            <p:cNvPr id="6" name="Rektangel 5"/>
            <p:cNvSpPr>
              <a:spLocks noChangeArrowheads="1"/>
            </p:cNvSpPr>
            <p:nvPr/>
          </p:nvSpPr>
          <p:spPr bwMode="auto">
            <a:xfrm>
              <a:off x="1231900" y="4738688"/>
              <a:ext cx="1333500" cy="1179512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8" name="Højrepil 7"/>
            <p:cNvSpPr/>
            <p:nvPr/>
          </p:nvSpPr>
          <p:spPr bwMode="auto">
            <a:xfrm rot="5400000">
              <a:off x="1631156" y="4653757"/>
              <a:ext cx="485775" cy="354012"/>
            </a:xfrm>
            <a:prstGeom prst="rightArrow">
              <a:avLst>
                <a:gd name="adj1" fmla="val 50000"/>
                <a:gd name="adj2" fmla="val 82469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" name="Rektangel 4"/>
            <p:cNvSpPr>
              <a:spLocks noChangeArrowheads="1"/>
            </p:cNvSpPr>
            <p:nvPr/>
          </p:nvSpPr>
          <p:spPr bwMode="auto">
            <a:xfrm>
              <a:off x="1231900" y="3441700"/>
              <a:ext cx="1333500" cy="11795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Højrepil 6"/>
            <p:cNvSpPr/>
            <p:nvPr/>
          </p:nvSpPr>
          <p:spPr bwMode="auto">
            <a:xfrm rot="5400000">
              <a:off x="1654969" y="3358356"/>
              <a:ext cx="485775" cy="354013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Rektangel 3"/>
            <p:cNvSpPr>
              <a:spLocks noChangeArrowheads="1"/>
            </p:cNvSpPr>
            <p:nvPr/>
          </p:nvSpPr>
          <p:spPr bwMode="auto">
            <a:xfrm>
              <a:off x="1231900" y="2146300"/>
              <a:ext cx="1333500" cy="117951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0" name="Text Box 52"/>
            <p:cNvSpPr txBox="1">
              <a:spLocks noChangeArrowheads="1"/>
            </p:cNvSpPr>
            <p:nvPr/>
          </p:nvSpPr>
          <p:spPr bwMode="gray">
            <a:xfrm>
              <a:off x="1222375" y="5084763"/>
              <a:ext cx="1346200" cy="56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  <a:defRPr/>
              </a:pPr>
              <a:r>
                <a:rPr lang="da-DK" sz="1400" b="1" noProof="1" smtClean="0">
                  <a:solidFill>
                    <a:schemeClr val="accent1">
                      <a:lumMod val="1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Server Side</a:t>
              </a:r>
            </a:p>
            <a:p>
              <a:pPr algn="ctr" defTabSz="801688">
                <a:spcBef>
                  <a:spcPct val="20000"/>
                </a:spcBef>
                <a:defRPr/>
              </a:pPr>
              <a:r>
                <a:rPr lang="da-DK" sz="1400" b="1" noProof="1" smtClean="0">
                  <a:solidFill>
                    <a:schemeClr val="accent1">
                      <a:lumMod val="1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’Maping’</a:t>
              </a:r>
              <a:endParaRPr lang="da-DK" sz="1400" b="1" noProof="1">
                <a:solidFill>
                  <a:schemeClr val="accent1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8689" name="Text Box 52"/>
            <p:cNvSpPr txBox="1">
              <a:spLocks noChangeArrowheads="1"/>
            </p:cNvSpPr>
            <p:nvPr/>
          </p:nvSpPr>
          <p:spPr bwMode="gray">
            <a:xfrm>
              <a:off x="1222375" y="3762375"/>
              <a:ext cx="1346200" cy="56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en-US" sz="1400" b="1" noProof="1" smtClean="0">
                  <a:solidFill>
                    <a:schemeClr val="tx2"/>
                  </a:solidFill>
                </a:rPr>
                <a:t>Send SMS  &amp;</a:t>
              </a:r>
            </a:p>
            <a:p>
              <a:pPr algn="ctr" defTabSz="801688">
                <a:spcBef>
                  <a:spcPct val="20000"/>
                </a:spcBef>
              </a:pPr>
              <a:r>
                <a:rPr lang="en-US" sz="1400" b="1" noProof="1" smtClean="0">
                  <a:solidFill>
                    <a:schemeClr val="tx2"/>
                  </a:solidFill>
                </a:rPr>
                <a:t>HTTP request</a:t>
              </a:r>
              <a:endParaRPr lang="en-US" sz="1400" b="1" noProof="1">
                <a:solidFill>
                  <a:schemeClr val="tx2"/>
                </a:solidFill>
              </a:endParaRPr>
            </a:p>
          </p:txBody>
        </p:sp>
        <p:sp>
          <p:nvSpPr>
            <p:cNvPr id="28690" name="Text Box 52"/>
            <p:cNvSpPr txBox="1">
              <a:spLocks noChangeArrowheads="1"/>
            </p:cNvSpPr>
            <p:nvPr/>
          </p:nvSpPr>
          <p:spPr bwMode="gray">
            <a:xfrm>
              <a:off x="1222375" y="2447926"/>
              <a:ext cx="1346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en-US" sz="1400" b="1" noProof="1" smtClean="0">
                  <a:solidFill>
                    <a:srgbClr val="171717"/>
                  </a:solidFill>
                </a:rPr>
                <a:t>Mobile Application</a:t>
              </a:r>
              <a:endParaRPr lang="en-US" sz="1400" b="1" noProof="1">
                <a:solidFill>
                  <a:srgbClr val="171717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863596" y="3389376"/>
            <a:ext cx="49053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1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A text message will be sent to the doctor’s mobile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 Another text message will be sent to patient’s friend</a:t>
            </a:r>
          </a:p>
          <a:p>
            <a:pPr lvl="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Send the GPS coordinates to a web server via http request. </a:t>
            </a:r>
          </a:p>
          <a:p>
            <a:endParaRPr lang="en-US" sz="1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762000"/>
            <a:ext cx="7448550" cy="12668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0688" y="914400"/>
            <a:ext cx="441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829056"/>
            <a:ext cx="3791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Mobile Application:</a:t>
            </a:r>
          </a:p>
          <a:p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633984" y="1365504"/>
            <a:ext cx="3291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1688"/>
            <a:r>
              <a:rPr lang="en-US" sz="2600" b="1" dirty="0" smtClean="0"/>
              <a:t>Emergency Service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gray">
          <a:xfrm>
            <a:off x="874713" y="1355725"/>
            <a:ext cx="4852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30723" name="Rectangle 5"/>
          <p:cNvSpPr txBox="1">
            <a:spLocks noChangeArrowheads="1"/>
          </p:cNvSpPr>
          <p:nvPr/>
        </p:nvSpPr>
        <p:spPr bwMode="gray">
          <a:xfrm>
            <a:off x="728408" y="535623"/>
            <a:ext cx="391674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Emergency service </a:t>
            </a:r>
            <a:endParaRPr lang="en-US" sz="3000" b="1" dirty="0">
              <a:solidFill>
                <a:srgbClr val="171717"/>
              </a:solidFill>
            </a:endParaRPr>
          </a:p>
        </p:txBody>
      </p:sp>
      <p:pic>
        <p:nvPicPr>
          <p:cNvPr id="34" name="Picture 3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51" y="1572768"/>
            <a:ext cx="3352800" cy="2667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2721" y="4274820"/>
            <a:ext cx="204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Request sent by the mobile App.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24144" y="4408932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 map displayed on the website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Picture 3" descr="C:\Users\STORM\Desktop\Ambula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880" y="4967169"/>
            <a:ext cx="1890831" cy="189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STORM\Desktop\Untitled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41" y="4161727"/>
            <a:ext cx="10953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urved Connector 9"/>
          <p:cNvCxnSpPr>
            <a:endCxn id="9" idx="3"/>
          </p:cNvCxnSpPr>
          <p:nvPr/>
        </p:nvCxnSpPr>
        <p:spPr>
          <a:xfrm rot="10800000">
            <a:off x="4823817" y="4676078"/>
            <a:ext cx="945415" cy="882699"/>
          </a:xfrm>
          <a:prstGeom prst="curvedConnector3">
            <a:avLst>
              <a:gd name="adj1" fmla="val 9133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1"/>
          <p:cNvCxnSpPr>
            <a:stCxn id="9" idx="1"/>
          </p:cNvCxnSpPr>
          <p:nvPr/>
        </p:nvCxnSpPr>
        <p:spPr>
          <a:xfrm rot="10800000" flipV="1">
            <a:off x="2952365" y="4676076"/>
            <a:ext cx="776076" cy="1098723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:\Users\STORM\Desktop\Sick_Day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46" y="5444239"/>
            <a:ext cx="1097108" cy="109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64" y="1341120"/>
            <a:ext cx="3182112" cy="271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/>
          <p:cNvSpPr>
            <a:spLocks noChangeArrowheads="1"/>
          </p:cNvSpPr>
          <p:nvPr/>
        </p:nvSpPr>
        <p:spPr bwMode="auto">
          <a:xfrm>
            <a:off x="3724275" y="2376619"/>
            <a:ext cx="4260850" cy="37703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gray">
          <a:xfrm>
            <a:off x="2146300" y="1355725"/>
            <a:ext cx="48529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/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32774" name="Rectangle 5"/>
          <p:cNvSpPr txBox="1">
            <a:spLocks noChangeArrowheads="1"/>
          </p:cNvSpPr>
          <p:nvPr/>
        </p:nvSpPr>
        <p:spPr bwMode="gray">
          <a:xfrm>
            <a:off x="2552572" y="157671"/>
            <a:ext cx="353123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30" name="Højrepil 29"/>
          <p:cNvSpPr/>
          <p:nvPr/>
        </p:nvSpPr>
        <p:spPr bwMode="auto">
          <a:xfrm>
            <a:off x="3231674" y="5465178"/>
            <a:ext cx="486018" cy="353572"/>
          </a:xfrm>
          <a:prstGeom prst="rightArrow">
            <a:avLst>
              <a:gd name="adj1" fmla="val 50000"/>
              <a:gd name="adj2" fmla="val 82469"/>
            </a:avLst>
          </a:prstGeom>
          <a:gradFill flip="none" rotWithShape="1">
            <a:gsLst>
              <a:gs pos="100000">
                <a:schemeClr val="bg2"/>
              </a:gs>
              <a:gs pos="0">
                <a:schemeClr val="tx1"/>
              </a:gs>
            </a:gsLst>
            <a:lin ang="0" scaled="0"/>
            <a:tileRect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contourClr>
              <a:schemeClr val="accent6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rPr>
              <a:t> </a:t>
            </a:r>
          </a:p>
        </p:txBody>
      </p:sp>
      <p:sp>
        <p:nvSpPr>
          <p:cNvPr id="32778" name="Tekstboks 30"/>
          <p:cNvSpPr txBox="1">
            <a:spLocks noChangeArrowheads="1"/>
          </p:cNvSpPr>
          <p:nvPr/>
        </p:nvSpPr>
        <p:spPr bwMode="auto">
          <a:xfrm>
            <a:off x="4102100" y="2823612"/>
            <a:ext cx="3505200" cy="280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ko-KR" sz="1400" b="1" dirty="0" smtClean="0">
                <a:solidFill>
                  <a:srgbClr val="FFFFFF"/>
                </a:solidFill>
                <a:latin typeface="Verdana" pitchFamily="34" charset="0"/>
                <a:ea typeface="굴림" charset="-127"/>
              </a:rPr>
              <a:t>Medical History such as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altLang="ko-KR" sz="1400" b="1" dirty="0" smtClean="0">
              <a:solidFill>
                <a:srgbClr val="FFFFFF"/>
              </a:solidFill>
              <a:latin typeface="Verdana" pitchFamily="34" charset="0"/>
              <a:ea typeface="굴림" charset="-127"/>
            </a:endParaRPr>
          </a:p>
          <a:p>
            <a:pPr fontAlgn="t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FFFF"/>
                </a:solidFill>
              </a:rPr>
              <a:t>ABO and RH (blood type)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FFFF"/>
                </a:solidFill>
              </a:rPr>
              <a:t>Allergies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FFFF"/>
                </a:solidFill>
              </a:rPr>
              <a:t>Previous Surgery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FFFF"/>
                </a:solidFill>
              </a:rPr>
              <a:t>Chronic Diseases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FFFF"/>
                </a:solidFill>
              </a:rPr>
              <a:t>Drugs</a:t>
            </a:r>
          </a:p>
          <a:p>
            <a:pPr>
              <a:buFont typeface="Wingdings" pitchFamily="2" charset="2"/>
              <a:buChar char="Ø"/>
            </a:pPr>
            <a:endParaRPr lang="en-US" sz="1400" b="1" dirty="0" smtClean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b="1" dirty="0" smtClean="0">
                <a:solidFill>
                  <a:srgbClr val="FFFFFF"/>
                </a:solidFill>
              </a:rPr>
              <a:t> All these info are available at the patient’s fingertips whenever he needs it. 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>
                <a:solidFill>
                  <a:srgbClr val="FFFFFF"/>
                </a:solidFill>
              </a:rPr>
              <a:t>Taken in consideration the security issues</a:t>
            </a:r>
            <a:endParaRPr lang="da-DK" sz="1400" b="1" dirty="0">
              <a:solidFill>
                <a:srgbClr val="FFFFFF"/>
              </a:solidFill>
            </a:endParaRPr>
          </a:p>
        </p:txBody>
      </p:sp>
      <p:grpSp>
        <p:nvGrpSpPr>
          <p:cNvPr id="32779" name="Gruppe 19"/>
          <p:cNvGrpSpPr>
            <a:grpSpLocks/>
          </p:cNvGrpSpPr>
          <p:nvPr/>
        </p:nvGrpSpPr>
        <p:grpSpPr bwMode="auto">
          <a:xfrm>
            <a:off x="1788508" y="2393377"/>
            <a:ext cx="1443166" cy="3826913"/>
            <a:chOff x="1318608" y="2112961"/>
            <a:chExt cx="1443166" cy="3826913"/>
          </a:xfrm>
        </p:grpSpPr>
        <p:sp>
          <p:nvSpPr>
            <p:cNvPr id="21" name="Rektangel 20"/>
            <p:cNvSpPr>
              <a:spLocks noChangeArrowheads="1"/>
            </p:cNvSpPr>
            <p:nvPr/>
          </p:nvSpPr>
          <p:spPr bwMode="auto">
            <a:xfrm>
              <a:off x="1405730" y="4760362"/>
              <a:ext cx="1333500" cy="1179512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2" name="Højrepil 21"/>
            <p:cNvSpPr/>
            <p:nvPr/>
          </p:nvSpPr>
          <p:spPr bwMode="auto">
            <a:xfrm rot="5400000">
              <a:off x="1829593" y="4653758"/>
              <a:ext cx="485775" cy="354012"/>
            </a:xfrm>
            <a:prstGeom prst="rightArrow">
              <a:avLst>
                <a:gd name="adj1" fmla="val 50000"/>
                <a:gd name="adj2" fmla="val 82469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" name="Rektangel 22"/>
            <p:cNvSpPr>
              <a:spLocks noChangeArrowheads="1"/>
            </p:cNvSpPr>
            <p:nvPr/>
          </p:nvSpPr>
          <p:spPr bwMode="auto">
            <a:xfrm>
              <a:off x="1428274" y="3441700"/>
              <a:ext cx="1333500" cy="11795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4" name="Højrepil 23"/>
            <p:cNvSpPr/>
            <p:nvPr/>
          </p:nvSpPr>
          <p:spPr bwMode="auto">
            <a:xfrm rot="5400000">
              <a:off x="1852136" y="3337527"/>
              <a:ext cx="485775" cy="354013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6" name="Rektangel 25"/>
            <p:cNvSpPr>
              <a:spLocks noChangeArrowheads="1"/>
            </p:cNvSpPr>
            <p:nvPr/>
          </p:nvSpPr>
          <p:spPr bwMode="auto">
            <a:xfrm>
              <a:off x="1428274" y="2112961"/>
              <a:ext cx="1333500" cy="117951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1" name="Text Box 52"/>
            <p:cNvSpPr txBox="1">
              <a:spLocks noChangeArrowheads="1"/>
            </p:cNvSpPr>
            <p:nvPr/>
          </p:nvSpPr>
          <p:spPr bwMode="gray">
            <a:xfrm>
              <a:off x="1393030" y="5073652"/>
              <a:ext cx="1346200" cy="78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  <a:defRPr/>
              </a:pPr>
              <a:r>
                <a:rPr lang="da-DK" sz="1400" b="1" noProof="1" smtClean="0">
                  <a:solidFill>
                    <a:srgbClr val="E6E6E6">
                      <a:lumMod val="10000"/>
                    </a:srgbClr>
                  </a:solidFill>
                  <a:latin typeface="Arial" pitchFamily="34" charset="0"/>
                  <a:ea typeface="ＭＳ Ｐゴシック" pitchFamily="-97" charset="-128"/>
                </a:rPr>
                <a:t>Response</a:t>
              </a:r>
            </a:p>
            <a:p>
              <a:pPr algn="ctr" defTabSz="801688">
                <a:spcBef>
                  <a:spcPct val="20000"/>
                </a:spcBef>
                <a:defRPr/>
              </a:pPr>
              <a:r>
                <a:rPr lang="da-DK" sz="1400" b="1" noProof="1" smtClean="0">
                  <a:solidFill>
                    <a:srgbClr val="E6E6E6">
                      <a:lumMod val="10000"/>
                    </a:srgbClr>
                  </a:solidFill>
                  <a:latin typeface="Arial" pitchFamily="34" charset="0"/>
                  <a:ea typeface="ＭＳ Ｐゴシック" pitchFamily="-97" charset="-128"/>
                </a:rPr>
                <a:t>medical history</a:t>
              </a:r>
              <a:endParaRPr lang="da-DK" sz="1400" b="1" noProof="1">
                <a:solidFill>
                  <a:srgbClr val="E6E6E6">
                    <a:lumMod val="10000"/>
                  </a:srgbClr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2786" name="Text Box 52"/>
            <p:cNvSpPr txBox="1">
              <a:spLocks noChangeArrowheads="1"/>
            </p:cNvSpPr>
            <p:nvPr/>
          </p:nvSpPr>
          <p:spPr bwMode="gray">
            <a:xfrm>
              <a:off x="1318608" y="3698802"/>
              <a:ext cx="1346200" cy="880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en-US" sz="1600" b="1" noProof="1" smtClean="0">
                  <a:solidFill>
                    <a:srgbClr val="FFFFFF"/>
                  </a:solidFill>
                </a:rPr>
                <a:t>Request</a:t>
              </a:r>
            </a:p>
            <a:p>
              <a:pPr algn="ctr" defTabSz="801688">
                <a:spcBef>
                  <a:spcPct val="20000"/>
                </a:spcBef>
              </a:pPr>
              <a:r>
                <a:rPr lang="en-US" sz="1600" b="1" noProof="1" smtClean="0">
                  <a:solidFill>
                    <a:srgbClr val="FFFFFF"/>
                  </a:solidFill>
                </a:rPr>
                <a:t>Medical History</a:t>
              </a:r>
              <a:endParaRPr lang="en-US" sz="1600" b="1" noProof="1">
                <a:solidFill>
                  <a:srgbClr val="FFFFFF"/>
                </a:solidFill>
              </a:endParaRPr>
            </a:p>
          </p:txBody>
        </p:sp>
        <p:sp>
          <p:nvSpPr>
            <p:cNvPr id="32787" name="Text Box 52"/>
            <p:cNvSpPr txBox="1">
              <a:spLocks noChangeArrowheads="1"/>
            </p:cNvSpPr>
            <p:nvPr/>
          </p:nvSpPr>
          <p:spPr bwMode="gray">
            <a:xfrm>
              <a:off x="1393030" y="2328672"/>
              <a:ext cx="1346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en-US" sz="1400" b="1" noProof="1" smtClean="0">
                  <a:solidFill>
                    <a:srgbClr val="171717"/>
                  </a:solidFill>
                </a:rPr>
                <a:t>LogIn to our Mobile App</a:t>
              </a:r>
              <a:endParaRPr lang="en-US" sz="1400" b="1" noProof="1">
                <a:solidFill>
                  <a:srgbClr val="171717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762000"/>
            <a:ext cx="7448550" cy="12668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528" y="1121664"/>
            <a:ext cx="3486912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hangingPunct="0">
              <a:lnSpc>
                <a:spcPct val="95000"/>
              </a:lnSpc>
            </a:pPr>
            <a:r>
              <a:rPr lang="en-US" sz="2800" b="1" dirty="0" smtClean="0">
                <a:solidFill>
                  <a:prstClr val="white"/>
                </a:solidFill>
              </a:rPr>
              <a:t>Medical History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376619"/>
            <a:ext cx="1788507" cy="3312943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2393377"/>
            <a:ext cx="1788509" cy="35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gray">
          <a:xfrm>
            <a:off x="2109724" y="1111885"/>
            <a:ext cx="48529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/>
            <a:r>
              <a:rPr lang="en-US" sz="2000" dirty="0" smtClean="0">
                <a:solidFill>
                  <a:srgbClr val="171717"/>
                </a:solidFill>
              </a:rPr>
              <a:t>Getting an </a:t>
            </a:r>
            <a:r>
              <a:rPr lang="en-US" sz="2000" b="1" dirty="0" smtClean="0">
                <a:solidFill>
                  <a:srgbClr val="171717"/>
                </a:solidFill>
              </a:rPr>
              <a:t>Appointment</a:t>
            </a:r>
            <a:r>
              <a:rPr lang="en-US" sz="2000" dirty="0" smtClean="0">
                <a:solidFill>
                  <a:srgbClr val="171717"/>
                </a:solidFill>
              </a:rPr>
              <a:t> with Doctor </a:t>
            </a:r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35845" name="Rectangle 5"/>
          <p:cNvSpPr txBox="1">
            <a:spLocks noChangeArrowheads="1"/>
          </p:cNvSpPr>
          <p:nvPr/>
        </p:nvSpPr>
        <p:spPr bwMode="gray">
          <a:xfrm>
            <a:off x="3052445" y="450279"/>
            <a:ext cx="2673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Features</a:t>
            </a:r>
            <a:endParaRPr lang="en-US" sz="3000" b="1" dirty="0">
              <a:solidFill>
                <a:srgbClr val="171717"/>
              </a:solidFill>
            </a:endParaRPr>
          </a:p>
        </p:txBody>
      </p:sp>
      <p:grpSp>
        <p:nvGrpSpPr>
          <p:cNvPr id="35846" name="Gruppe 70"/>
          <p:cNvGrpSpPr>
            <a:grpSpLocks/>
          </p:cNvGrpSpPr>
          <p:nvPr/>
        </p:nvGrpSpPr>
        <p:grpSpPr bwMode="auto">
          <a:xfrm>
            <a:off x="2311727" y="1601847"/>
            <a:ext cx="4532250" cy="4409090"/>
            <a:chOff x="3043696" y="2146300"/>
            <a:chExt cx="2780172" cy="3771900"/>
          </a:xfrm>
        </p:grpSpPr>
        <p:sp>
          <p:nvSpPr>
            <p:cNvPr id="43" name="Rektangel 42"/>
            <p:cNvSpPr>
              <a:spLocks noChangeArrowheads="1"/>
            </p:cNvSpPr>
            <p:nvPr/>
          </p:nvSpPr>
          <p:spPr bwMode="auto">
            <a:xfrm>
              <a:off x="4445000" y="2146300"/>
              <a:ext cx="1333500" cy="1179513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44" name="Højrepil 43"/>
            <p:cNvSpPr/>
            <p:nvPr/>
          </p:nvSpPr>
          <p:spPr bwMode="auto">
            <a:xfrm rot="16200000">
              <a:off x="4893469" y="3056731"/>
              <a:ext cx="485775" cy="354013"/>
            </a:xfrm>
            <a:prstGeom prst="rightArrow">
              <a:avLst>
                <a:gd name="adj1" fmla="val 50000"/>
                <a:gd name="adj2" fmla="val 82469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46" name="Rektangel 45"/>
            <p:cNvSpPr>
              <a:spLocks noChangeArrowheads="1"/>
            </p:cNvSpPr>
            <p:nvPr/>
          </p:nvSpPr>
          <p:spPr bwMode="auto">
            <a:xfrm>
              <a:off x="4445000" y="3443288"/>
              <a:ext cx="1333500" cy="117951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47" name="Højrepil 46"/>
            <p:cNvSpPr/>
            <p:nvPr/>
          </p:nvSpPr>
          <p:spPr bwMode="auto">
            <a:xfrm rot="16200000">
              <a:off x="4869656" y="4352132"/>
              <a:ext cx="485775" cy="354012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48" name="Rektangel 47"/>
            <p:cNvSpPr>
              <a:spLocks noChangeArrowheads="1"/>
            </p:cNvSpPr>
            <p:nvPr/>
          </p:nvSpPr>
          <p:spPr bwMode="auto">
            <a:xfrm>
              <a:off x="4445000" y="4738688"/>
              <a:ext cx="1333500" cy="117951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3" name="Højrepil 62"/>
            <p:cNvSpPr/>
            <p:nvPr/>
          </p:nvSpPr>
          <p:spPr bwMode="auto">
            <a:xfrm>
              <a:off x="4308120" y="5249298"/>
              <a:ext cx="486171" cy="353627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100000">
                  <a:schemeClr val="bg2"/>
                </a:gs>
                <a:gs pos="0">
                  <a:schemeClr val="tx1"/>
                </a:gs>
              </a:gsLst>
              <a:lin ang="0" scaled="0"/>
              <a:tileRect/>
            </a:gradFill>
            <a:ln w="6350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contourClr>
                <a:schemeClr val="accent6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1200" dirty="0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 </a:t>
              </a:r>
            </a:p>
          </p:txBody>
        </p:sp>
        <p:grpSp>
          <p:nvGrpSpPr>
            <p:cNvPr id="35855" name="Gruppe 28"/>
            <p:cNvGrpSpPr>
              <a:grpSpLocks/>
            </p:cNvGrpSpPr>
            <p:nvPr/>
          </p:nvGrpSpPr>
          <p:grpSpPr bwMode="auto">
            <a:xfrm>
              <a:off x="3043696" y="2146300"/>
              <a:ext cx="1353679" cy="3771900"/>
              <a:chOff x="1214896" y="2146300"/>
              <a:chExt cx="1353679" cy="3771900"/>
            </a:xfrm>
          </p:grpSpPr>
          <p:sp>
            <p:nvSpPr>
              <p:cNvPr id="30" name="Rektangel 29"/>
              <p:cNvSpPr>
                <a:spLocks noChangeArrowheads="1"/>
              </p:cNvSpPr>
              <p:nvPr/>
            </p:nvSpPr>
            <p:spPr bwMode="auto">
              <a:xfrm>
                <a:off x="1231900" y="4738688"/>
                <a:ext cx="1333500" cy="1179512"/>
              </a:xfrm>
              <a:prstGeom prst="rect">
                <a:avLst/>
              </a:prstGeom>
              <a:gradFill flip="none" rotWithShape="1">
                <a:gsLst>
                  <a:gs pos="0">
                    <a:srgbClr val="CFCFCF"/>
                  </a:gs>
                  <a:gs pos="50000">
                    <a:srgbClr val="D5D5D5"/>
                  </a:gs>
                  <a:gs pos="100000">
                    <a:srgbClr val="C4C4C4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31" name="Højrepil 30"/>
              <p:cNvSpPr/>
              <p:nvPr/>
            </p:nvSpPr>
            <p:spPr bwMode="auto">
              <a:xfrm rot="5400000">
                <a:off x="1631156" y="4653757"/>
                <a:ext cx="485775" cy="354012"/>
              </a:xfrm>
              <a:prstGeom prst="rightArrow">
                <a:avLst>
                  <a:gd name="adj1" fmla="val 50000"/>
                  <a:gd name="adj2" fmla="val 82469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indent="-342900" algn="ctr">
                  <a:buFont typeface="+mj-lt"/>
                  <a:buAutoNum type="arabicPeriod"/>
                  <a:defRPr/>
                </a:pPr>
                <a:endParaRPr lang="da-DK" noProof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2" name="Rektangel 31"/>
              <p:cNvSpPr>
                <a:spLocks noChangeArrowheads="1"/>
              </p:cNvSpPr>
              <p:nvPr/>
            </p:nvSpPr>
            <p:spPr bwMode="auto">
              <a:xfrm>
                <a:off x="1231900" y="3441700"/>
                <a:ext cx="1333500" cy="117951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indent="-342900" algn="ctr">
                  <a:buFont typeface="+mj-lt"/>
                  <a:buAutoNum type="arabicPeriod"/>
                  <a:defRPr/>
                </a:pPr>
                <a:endParaRPr lang="da-DK" noProof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" name="Højrepil 32"/>
              <p:cNvSpPr/>
              <p:nvPr/>
            </p:nvSpPr>
            <p:spPr bwMode="auto">
              <a:xfrm rot="5400000">
                <a:off x="1654969" y="3358356"/>
                <a:ext cx="485775" cy="354013"/>
              </a:xfrm>
              <a:prstGeom prst="rightArrow">
                <a:avLst>
                  <a:gd name="adj1" fmla="val 50000"/>
                  <a:gd name="adj2" fmla="val 82469"/>
                </a:avLst>
              </a:prstGeom>
              <a:gradFill flip="none" rotWithShape="1">
                <a:gsLst>
                  <a:gs pos="0">
                    <a:srgbClr val="CFCFCF"/>
                  </a:gs>
                  <a:gs pos="50000">
                    <a:srgbClr val="D5D5D5"/>
                  </a:gs>
                  <a:gs pos="100000">
                    <a:srgbClr val="C4C4C4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35" name="Rektangel 34"/>
              <p:cNvSpPr>
                <a:spLocks noChangeArrowheads="1"/>
              </p:cNvSpPr>
              <p:nvPr/>
            </p:nvSpPr>
            <p:spPr bwMode="auto">
              <a:xfrm>
                <a:off x="1231900" y="2146300"/>
                <a:ext cx="1333500" cy="117951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16200000"/>
              </a:gradFill>
              <a:ln w="9525">
                <a:solidFill>
                  <a:srgbClr val="E1E1E1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da-DK" dirty="0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36" name="Text Box 52"/>
              <p:cNvSpPr txBox="1">
                <a:spLocks noChangeArrowheads="1"/>
              </p:cNvSpPr>
              <p:nvPr/>
            </p:nvSpPr>
            <p:spPr bwMode="gray">
              <a:xfrm>
                <a:off x="1222375" y="5084763"/>
                <a:ext cx="1346200" cy="484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801688">
                  <a:spcBef>
                    <a:spcPct val="20000"/>
                  </a:spcBef>
                  <a:defRPr/>
                </a:pPr>
                <a:r>
                  <a:rPr lang="da-DK" sz="1400" b="1" noProof="1" smtClean="0">
                    <a:solidFill>
                      <a:schemeClr val="accent1">
                        <a:lumMod val="10000"/>
                      </a:schemeClr>
                    </a:solidFill>
                    <a:latin typeface="Arial" pitchFamily="34" charset="0"/>
                    <a:ea typeface="ＭＳ Ｐゴシック" pitchFamily="-97" charset="-128"/>
                  </a:rPr>
                  <a:t>Choose a Doctor</a:t>
                </a:r>
              </a:p>
              <a:p>
                <a:pPr algn="ctr" defTabSz="801688">
                  <a:spcBef>
                    <a:spcPct val="20000"/>
                  </a:spcBef>
                  <a:defRPr/>
                </a:pPr>
                <a:r>
                  <a:rPr lang="da-DK" sz="1400" b="1" noProof="1" smtClean="0">
                    <a:solidFill>
                      <a:schemeClr val="accent1">
                        <a:lumMod val="10000"/>
                      </a:schemeClr>
                    </a:solidFill>
                    <a:latin typeface="Arial" pitchFamily="34" charset="0"/>
                    <a:ea typeface="ＭＳ Ｐゴシック" pitchFamily="-97" charset="-128"/>
                  </a:rPr>
                  <a:t>From doctors list</a:t>
                </a:r>
                <a:endParaRPr lang="da-DK" sz="1400" b="1" noProof="1">
                  <a:solidFill>
                    <a:schemeClr val="accent1">
                      <a:lumMod val="10000"/>
                    </a:schemeClr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35865" name="Text Box 52"/>
              <p:cNvSpPr txBox="1">
                <a:spLocks noChangeArrowheads="1"/>
              </p:cNvSpPr>
              <p:nvPr/>
            </p:nvSpPr>
            <p:spPr bwMode="gray">
              <a:xfrm>
                <a:off x="1214896" y="3967001"/>
                <a:ext cx="1346200" cy="263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400" b="1" noProof="1" smtClean="0">
                    <a:solidFill>
                      <a:schemeClr val="tx2"/>
                    </a:solidFill>
                  </a:rPr>
                  <a:t>Send Http Request</a:t>
                </a:r>
                <a:endParaRPr lang="en-US" sz="1400" b="1" noProof="1">
                  <a:solidFill>
                    <a:schemeClr val="tx2"/>
                  </a:solidFill>
                </a:endParaRPr>
              </a:p>
            </p:txBody>
          </p:sp>
          <p:sp>
            <p:nvSpPr>
              <p:cNvPr id="35866" name="Text Box 52"/>
              <p:cNvSpPr txBox="1">
                <a:spLocks noChangeArrowheads="1"/>
              </p:cNvSpPr>
              <p:nvPr/>
            </p:nvSpPr>
            <p:spPr bwMode="gray">
              <a:xfrm>
                <a:off x="1222375" y="2527394"/>
                <a:ext cx="1346200" cy="447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400" b="1" noProof="1" smtClean="0">
                    <a:solidFill>
                      <a:srgbClr val="171717"/>
                    </a:solidFill>
                  </a:rPr>
                  <a:t>LogIn to the Mobile App.</a:t>
                </a:r>
                <a:endParaRPr lang="en-US" sz="1400" b="1" noProof="1">
                  <a:solidFill>
                    <a:srgbClr val="171717"/>
                  </a:solidFill>
                </a:endParaRPr>
              </a:p>
            </p:txBody>
          </p:sp>
        </p:grpSp>
        <p:sp>
          <p:nvSpPr>
            <p:cNvPr id="35856" name="Text Box 52"/>
            <p:cNvSpPr txBox="1">
              <a:spLocks noChangeArrowheads="1"/>
            </p:cNvSpPr>
            <p:nvPr/>
          </p:nvSpPr>
          <p:spPr bwMode="gray">
            <a:xfrm>
              <a:off x="4477668" y="5036778"/>
              <a:ext cx="1346200" cy="484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en-US" sz="1400" b="1" noProof="1" smtClean="0">
                  <a:solidFill>
                    <a:schemeClr val="tx2"/>
                  </a:solidFill>
                </a:rPr>
                <a:t>Book an Appointment</a:t>
              </a:r>
            </a:p>
            <a:p>
              <a:pPr algn="ctr" defTabSz="801688">
                <a:spcBef>
                  <a:spcPct val="20000"/>
                </a:spcBef>
              </a:pPr>
              <a:r>
                <a:rPr lang="en-US" sz="1400" b="1" noProof="1" smtClean="0">
                  <a:solidFill>
                    <a:schemeClr val="tx2"/>
                  </a:solidFill>
                </a:rPr>
                <a:t>From the list</a:t>
              </a:r>
              <a:endParaRPr lang="en-US" sz="1400" b="1" noProof="1">
                <a:solidFill>
                  <a:schemeClr val="tx2"/>
                </a:solidFill>
              </a:endParaRPr>
            </a:p>
          </p:txBody>
        </p:sp>
        <p:sp>
          <p:nvSpPr>
            <p:cNvPr id="69" name="Text Box 52"/>
            <p:cNvSpPr txBox="1">
              <a:spLocks noChangeArrowheads="1"/>
            </p:cNvSpPr>
            <p:nvPr/>
          </p:nvSpPr>
          <p:spPr bwMode="gray">
            <a:xfrm>
              <a:off x="4397376" y="3813175"/>
              <a:ext cx="1346200" cy="263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  <a:defRPr/>
              </a:pPr>
              <a:r>
                <a:rPr lang="da-DK" sz="1400" b="1" noProof="1" smtClean="0">
                  <a:solidFill>
                    <a:schemeClr val="accent1">
                      <a:lumMod val="1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Confirm the request</a:t>
              </a:r>
              <a:endParaRPr lang="da-DK" sz="1400" b="1" noProof="1">
                <a:solidFill>
                  <a:schemeClr val="accent1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5858" name="Text Box 52"/>
            <p:cNvSpPr txBox="1">
              <a:spLocks noChangeArrowheads="1"/>
            </p:cNvSpPr>
            <p:nvPr/>
          </p:nvSpPr>
          <p:spPr bwMode="gray">
            <a:xfrm>
              <a:off x="4397375" y="2552794"/>
              <a:ext cx="1346200" cy="263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en-US" sz="1400" b="1" noProof="1" smtClean="0">
                  <a:solidFill>
                    <a:srgbClr val="171717"/>
                  </a:solidFill>
                </a:rPr>
                <a:t>Store it in the database</a:t>
              </a:r>
              <a:endParaRPr lang="en-US" sz="1400" b="1" noProof="1">
                <a:solidFill>
                  <a:srgbClr val="171717"/>
                </a:solidFill>
              </a:endParaRPr>
            </a:p>
          </p:txBody>
        </p:sp>
      </p:grpSp>
      <p:pic>
        <p:nvPicPr>
          <p:cNvPr id="24" name="Picture 2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3" y="1606805"/>
            <a:ext cx="1767840" cy="2416555"/>
          </a:xfrm>
          <a:prstGeom prst="rect">
            <a:avLst/>
          </a:prstGeom>
        </p:spPr>
      </p:pic>
      <p:pic>
        <p:nvPicPr>
          <p:cNvPr id="26" name="Picture 25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63" y="1596971"/>
            <a:ext cx="1760757" cy="2414197"/>
          </a:xfrm>
          <a:prstGeom prst="rect">
            <a:avLst/>
          </a:prstGeom>
        </p:spPr>
      </p:pic>
      <p:pic>
        <p:nvPicPr>
          <p:cNvPr id="27" name="Picture 26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94" y="1604968"/>
            <a:ext cx="1767617" cy="2381816"/>
          </a:xfrm>
          <a:prstGeom prst="rect">
            <a:avLst/>
          </a:prstGeom>
        </p:spPr>
      </p:pic>
      <p:pic>
        <p:nvPicPr>
          <p:cNvPr id="28" name="Picture 27" descr="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95" y="1623277"/>
            <a:ext cx="1804193" cy="2436659"/>
          </a:xfrm>
          <a:prstGeom prst="rect">
            <a:avLst/>
          </a:prstGeom>
        </p:spPr>
      </p:pic>
      <p:pic>
        <p:nvPicPr>
          <p:cNvPr id="29" name="Picture 28" descr="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155" y="1621355"/>
            <a:ext cx="1833909" cy="2438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gray">
          <a:xfrm>
            <a:off x="3632750" y="1355725"/>
            <a:ext cx="1819719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2000" dirty="0" smtClean="0">
                <a:solidFill>
                  <a:srgbClr val="171717"/>
                </a:solidFill>
              </a:rPr>
              <a:t>Prescription</a:t>
            </a:r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36867" name="Rectangle 5"/>
          <p:cNvSpPr txBox="1">
            <a:spLocks noChangeArrowheads="1"/>
          </p:cNvSpPr>
          <p:nvPr/>
        </p:nvSpPr>
        <p:spPr bwMode="gray">
          <a:xfrm>
            <a:off x="3072003" y="755650"/>
            <a:ext cx="2673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Features</a:t>
            </a: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1260474" y="2500313"/>
            <a:ext cx="4053871" cy="584992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50000">
                <a:srgbClr val="FFFFFF">
                  <a:lumMod val="75000"/>
                </a:srgbClr>
              </a:gs>
              <a:gs pos="100000">
                <a:srgbClr val="E6E6E6">
                  <a:lumMod val="7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2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auto">
          <a:xfrm>
            <a:off x="1260473" y="3956050"/>
            <a:ext cx="4046697" cy="512375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50000">
                <a:srgbClr val="FFFFFF">
                  <a:lumMod val="75000"/>
                </a:srgbClr>
              </a:gs>
              <a:gs pos="100000">
                <a:srgbClr val="E6E6E6">
                  <a:lumMod val="7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2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auto">
          <a:xfrm>
            <a:off x="1272667" y="4596384"/>
            <a:ext cx="4107244" cy="454054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50000">
                <a:srgbClr val="FFFFFF">
                  <a:lumMod val="75000"/>
                </a:srgbClr>
              </a:gs>
              <a:gs pos="100000">
                <a:srgbClr val="E6E6E6">
                  <a:lumMod val="7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2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3" name="Rektangel 22"/>
          <p:cNvSpPr>
            <a:spLocks noChangeArrowheads="1"/>
          </p:cNvSpPr>
          <p:nvPr/>
        </p:nvSpPr>
        <p:spPr bwMode="auto">
          <a:xfrm>
            <a:off x="1242028" y="3200451"/>
            <a:ext cx="4072318" cy="647808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50000">
                <a:srgbClr val="FFFFFF">
                  <a:lumMod val="75000"/>
                </a:srgbClr>
              </a:gs>
              <a:gs pos="100000">
                <a:srgbClr val="E6E6E6">
                  <a:lumMod val="7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2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4" name="Rektangel 23"/>
          <p:cNvSpPr>
            <a:spLocks noChangeArrowheads="1"/>
          </p:cNvSpPr>
          <p:nvPr/>
        </p:nvSpPr>
        <p:spPr bwMode="auto">
          <a:xfrm>
            <a:off x="1260473" y="5236777"/>
            <a:ext cx="4107245" cy="456887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50000">
                <a:srgbClr val="FFFFFF">
                  <a:lumMod val="75000"/>
                </a:srgbClr>
              </a:gs>
              <a:gs pos="100000">
                <a:srgbClr val="E6E6E6">
                  <a:lumMod val="7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2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6877" name="Tekstboks 8"/>
          <p:cNvSpPr txBox="1">
            <a:spLocks noChangeArrowheads="1"/>
          </p:cNvSpPr>
          <p:nvPr/>
        </p:nvSpPr>
        <p:spPr bwMode="auto">
          <a:xfrm>
            <a:off x="1287159" y="2637729"/>
            <a:ext cx="4000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rgbClr val="D7D8D9">
                    <a:lumMod val="10000"/>
                  </a:srgbClr>
                </a:solidFill>
              </a:rPr>
              <a:t>You won’t miss medication anymore!</a:t>
            </a:r>
            <a:endParaRPr lang="en-US" sz="1400" b="1" dirty="0">
              <a:solidFill>
                <a:srgbClr val="D7D8D9">
                  <a:lumMod val="10000"/>
                </a:srgbClr>
              </a:solidFill>
            </a:endParaRPr>
          </a:p>
        </p:txBody>
      </p:sp>
      <p:sp>
        <p:nvSpPr>
          <p:cNvPr id="36879" name="Tekstboks 10"/>
          <p:cNvSpPr txBox="1">
            <a:spLocks noChangeArrowheads="1"/>
          </p:cNvSpPr>
          <p:nvPr/>
        </p:nvSpPr>
        <p:spPr bwMode="auto">
          <a:xfrm>
            <a:off x="1374117" y="4077899"/>
            <a:ext cx="40005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D7D8D9">
                    <a:lumMod val="10000"/>
                  </a:srgbClr>
                </a:solidFill>
              </a:rPr>
              <a:t>You can Find Drug name</a:t>
            </a:r>
            <a:endParaRPr lang="da-DK" sz="1200" b="1" dirty="0">
              <a:solidFill>
                <a:srgbClr val="D7D8D9">
                  <a:lumMod val="10000"/>
                </a:srgbClr>
              </a:solidFill>
            </a:endParaRPr>
          </a:p>
        </p:txBody>
      </p:sp>
      <p:sp>
        <p:nvSpPr>
          <p:cNvPr id="36880" name="Tekstboks 11"/>
          <p:cNvSpPr txBox="1">
            <a:spLocks noChangeArrowheads="1"/>
          </p:cNvSpPr>
          <p:nvPr/>
        </p:nvSpPr>
        <p:spPr bwMode="auto">
          <a:xfrm>
            <a:off x="1384466" y="5358476"/>
            <a:ext cx="40005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D7D8D9">
                    <a:lumMod val="10000"/>
                  </a:srgbClr>
                </a:solidFill>
              </a:rPr>
              <a:t>Number of times</a:t>
            </a:r>
            <a:endParaRPr lang="da-DK" sz="1200" b="1" dirty="0">
              <a:solidFill>
                <a:srgbClr val="D7D8D9">
                  <a:lumMod val="10000"/>
                </a:srgbClr>
              </a:solidFill>
            </a:endParaRPr>
          </a:p>
        </p:txBody>
      </p:sp>
      <p:sp>
        <p:nvSpPr>
          <p:cNvPr id="36881" name="Tekstboks 12"/>
          <p:cNvSpPr txBox="1">
            <a:spLocks noChangeArrowheads="1"/>
          </p:cNvSpPr>
          <p:nvPr/>
        </p:nvSpPr>
        <p:spPr bwMode="auto">
          <a:xfrm>
            <a:off x="1196975" y="3231197"/>
            <a:ext cx="4000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D7D8D9">
                    <a:lumMod val="10000"/>
                  </a:srgbClr>
                </a:solidFill>
              </a:rPr>
              <a:t>Our application allows physicians to send medication reminders to patients over their mobile phones </a:t>
            </a:r>
          </a:p>
        </p:txBody>
      </p:sp>
      <p:sp>
        <p:nvSpPr>
          <p:cNvPr id="36882" name="Tekstboks 13"/>
          <p:cNvSpPr txBox="1">
            <a:spLocks noChangeArrowheads="1"/>
          </p:cNvSpPr>
          <p:nvPr/>
        </p:nvSpPr>
        <p:spPr bwMode="auto">
          <a:xfrm>
            <a:off x="1349755" y="4742109"/>
            <a:ext cx="40005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D7D8D9">
                    <a:lumMod val="10000"/>
                  </a:srgbClr>
                </a:solidFill>
              </a:rPr>
              <a:t>Start Time</a:t>
            </a:r>
            <a:endParaRPr lang="da-DK" sz="1200" dirty="0">
              <a:solidFill>
                <a:srgbClr val="D7D8D9">
                  <a:lumMod val="10000"/>
                </a:srgbClr>
              </a:solidFill>
            </a:endParaRPr>
          </a:p>
        </p:txBody>
      </p:sp>
      <p:sp>
        <p:nvSpPr>
          <p:cNvPr id="36885" name="Tekstboks 49"/>
          <p:cNvSpPr txBox="1">
            <a:spLocks noChangeArrowheads="1"/>
          </p:cNvSpPr>
          <p:nvPr/>
        </p:nvSpPr>
        <p:spPr bwMode="auto">
          <a:xfrm>
            <a:off x="533400" y="25273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171717"/>
                </a:solidFill>
                <a:latin typeface="Zapf Dingbats" charset="2"/>
              </a:rPr>
              <a:t>✓</a:t>
            </a:r>
            <a:endParaRPr lang="da-DK" dirty="0">
              <a:solidFill>
                <a:srgbClr val="171717"/>
              </a:solidFill>
            </a:endParaRPr>
          </a:p>
        </p:txBody>
      </p:sp>
      <p:sp>
        <p:nvSpPr>
          <p:cNvPr id="36887" name="Tekstboks 51"/>
          <p:cNvSpPr txBox="1">
            <a:spLocks noChangeArrowheads="1"/>
          </p:cNvSpPr>
          <p:nvPr/>
        </p:nvSpPr>
        <p:spPr bwMode="auto">
          <a:xfrm>
            <a:off x="475488" y="5300131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171717"/>
                </a:solidFill>
                <a:latin typeface="Zapf Dingbats" charset="2"/>
              </a:rPr>
              <a:t>✓</a:t>
            </a:r>
            <a:endParaRPr lang="da-DK" dirty="0">
              <a:solidFill>
                <a:srgbClr val="171717"/>
              </a:solidFill>
            </a:endParaRPr>
          </a:p>
        </p:txBody>
      </p:sp>
      <p:sp>
        <p:nvSpPr>
          <p:cNvPr id="36888" name="Tekstboks 52"/>
          <p:cNvSpPr txBox="1">
            <a:spLocks noChangeArrowheads="1"/>
          </p:cNvSpPr>
          <p:nvPr/>
        </p:nvSpPr>
        <p:spPr bwMode="auto">
          <a:xfrm>
            <a:off x="475488" y="4644254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171717"/>
                </a:solidFill>
                <a:latin typeface="Zapf Dingbats" charset="2"/>
              </a:rPr>
              <a:t>✓</a:t>
            </a:r>
            <a:endParaRPr lang="da-DK" dirty="0">
              <a:solidFill>
                <a:srgbClr val="171717"/>
              </a:solidFill>
            </a:endParaRPr>
          </a:p>
        </p:txBody>
      </p:sp>
      <p:sp>
        <p:nvSpPr>
          <p:cNvPr id="36889" name="Tekstboks 53"/>
          <p:cNvSpPr txBox="1">
            <a:spLocks noChangeArrowheads="1"/>
          </p:cNvSpPr>
          <p:nvPr/>
        </p:nvSpPr>
        <p:spPr bwMode="auto">
          <a:xfrm>
            <a:off x="475488" y="4065847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171717"/>
                </a:solidFill>
                <a:latin typeface="Zapf Dingbats" charset="2"/>
              </a:rPr>
              <a:t>✓</a:t>
            </a:r>
            <a:endParaRPr lang="da-DK" dirty="0">
              <a:solidFill>
                <a:srgbClr val="171717"/>
              </a:solidFill>
            </a:endParaRPr>
          </a:p>
        </p:txBody>
      </p:sp>
      <p:sp>
        <p:nvSpPr>
          <p:cNvPr id="36890" name="Tekstboks 54"/>
          <p:cNvSpPr txBox="1">
            <a:spLocks noChangeArrowheads="1"/>
          </p:cNvSpPr>
          <p:nvPr/>
        </p:nvSpPr>
        <p:spPr bwMode="auto">
          <a:xfrm>
            <a:off x="519112" y="3361315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171717"/>
                </a:solidFill>
                <a:latin typeface="Zapf Dingbats" charset="2"/>
              </a:rPr>
              <a:t>✓</a:t>
            </a:r>
            <a:endParaRPr lang="da-DK" dirty="0">
              <a:solidFill>
                <a:srgbClr val="171717"/>
              </a:solidFill>
            </a:endParaRPr>
          </a:p>
        </p:txBody>
      </p:sp>
      <p:grpSp>
        <p:nvGrpSpPr>
          <p:cNvPr id="36891" name="Gruppe 73"/>
          <p:cNvGrpSpPr>
            <a:grpSpLocks/>
          </p:cNvGrpSpPr>
          <p:nvPr/>
        </p:nvGrpSpPr>
        <p:grpSpPr bwMode="auto">
          <a:xfrm>
            <a:off x="838200" y="2555226"/>
            <a:ext cx="365125" cy="370857"/>
            <a:chOff x="918336" y="2324100"/>
            <a:chExt cx="365125" cy="272575"/>
          </a:xfrm>
        </p:grpSpPr>
        <p:sp>
          <p:nvSpPr>
            <p:cNvPr id="57" name="Rektangel 7"/>
            <p:cNvSpPr>
              <a:spLocks noChangeArrowheads="1"/>
            </p:cNvSpPr>
            <p:nvPr/>
          </p:nvSpPr>
          <p:spPr bwMode="auto">
            <a:xfrm>
              <a:off x="935798" y="2324100"/>
              <a:ext cx="347663" cy="2725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3" name="Tekstboks 8"/>
            <p:cNvSpPr txBox="1">
              <a:spLocks noChangeArrowheads="1"/>
            </p:cNvSpPr>
            <p:nvPr/>
          </p:nvSpPr>
          <p:spPr bwMode="auto">
            <a:xfrm>
              <a:off x="918336" y="2384742"/>
              <a:ext cx="251585" cy="20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solidFill>
                    <a:prstClr val="white"/>
                  </a:solidFill>
                  <a:latin typeface="Arial" pitchFamily="34" charset="0"/>
                  <a:ea typeface="ＭＳ Ｐゴシック" pitchFamily="-97" charset="-128"/>
                </a:rPr>
                <a:t>1</a:t>
              </a:r>
            </a:p>
          </p:txBody>
        </p:sp>
      </p:grpSp>
      <p:grpSp>
        <p:nvGrpSpPr>
          <p:cNvPr id="36892" name="Gruppe 51"/>
          <p:cNvGrpSpPr>
            <a:grpSpLocks/>
          </p:cNvGrpSpPr>
          <p:nvPr/>
        </p:nvGrpSpPr>
        <p:grpSpPr bwMode="auto">
          <a:xfrm>
            <a:off x="6101982" y="2393950"/>
            <a:ext cx="2400300" cy="2806700"/>
            <a:chOff x="5359400" y="2489200"/>
            <a:chExt cx="2946400" cy="2946400"/>
          </a:xfrm>
        </p:grpSpPr>
        <p:sp>
          <p:nvSpPr>
            <p:cNvPr id="51" name="Rektangel 50"/>
            <p:cNvSpPr>
              <a:spLocks noChangeArrowheads="1"/>
            </p:cNvSpPr>
            <p:nvPr/>
          </p:nvSpPr>
          <p:spPr bwMode="auto">
            <a:xfrm>
              <a:off x="5359400" y="2489200"/>
              <a:ext cx="2946400" cy="2946400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5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rgbClr val="4F81BD">
                    <a:lumMod val="2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36894" name="Billede 49" descr="dreamstime_medicine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61994" y="2603082"/>
              <a:ext cx="2741213" cy="2692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Rektangel 13"/>
          <p:cNvSpPr>
            <a:spLocks noChangeArrowheads="1"/>
          </p:cNvSpPr>
          <p:nvPr/>
        </p:nvSpPr>
        <p:spPr bwMode="auto">
          <a:xfrm>
            <a:off x="823912" y="4038861"/>
            <a:ext cx="379413" cy="4238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7" name="Rektangel 13"/>
          <p:cNvSpPr>
            <a:spLocks noChangeArrowheads="1"/>
          </p:cNvSpPr>
          <p:nvPr/>
        </p:nvSpPr>
        <p:spPr bwMode="auto">
          <a:xfrm>
            <a:off x="840580" y="4632381"/>
            <a:ext cx="342362" cy="4352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8" name="Rektangel 13"/>
          <p:cNvSpPr>
            <a:spLocks noChangeArrowheads="1"/>
          </p:cNvSpPr>
          <p:nvPr/>
        </p:nvSpPr>
        <p:spPr bwMode="auto">
          <a:xfrm>
            <a:off x="840579" y="5245301"/>
            <a:ext cx="336075" cy="4511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2" name="Tekstboks 53"/>
          <p:cNvSpPr txBox="1">
            <a:spLocks noChangeArrowheads="1"/>
          </p:cNvSpPr>
          <p:nvPr/>
        </p:nvSpPr>
        <p:spPr bwMode="auto">
          <a:xfrm>
            <a:off x="840580" y="4112292"/>
            <a:ext cx="3460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a-DK" sz="1200" dirty="0" smtClean="0">
                <a:solidFill>
                  <a:prstClr val="white"/>
                </a:solidFill>
                <a:latin typeface="Arial" pitchFamily="34" charset="0"/>
                <a:ea typeface="ＭＳ Ｐゴシック" pitchFamily="-97" charset="-128"/>
              </a:rPr>
              <a:t>3</a:t>
            </a:r>
            <a:endParaRPr lang="da-DK" sz="1200" dirty="0">
              <a:solidFill>
                <a:prstClr val="white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64" name="Tekstboks 27"/>
          <p:cNvSpPr txBox="1">
            <a:spLocks noChangeArrowheads="1"/>
          </p:cNvSpPr>
          <p:nvPr/>
        </p:nvSpPr>
        <p:spPr bwMode="auto">
          <a:xfrm>
            <a:off x="792481" y="4717350"/>
            <a:ext cx="37795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a-DK" sz="1200" dirty="0" smtClean="0">
                <a:solidFill>
                  <a:prstClr val="white"/>
                </a:solidFill>
                <a:latin typeface="Arial" pitchFamily="34" charset="0"/>
                <a:ea typeface="ＭＳ Ｐゴシック" pitchFamily="-97" charset="-128"/>
              </a:rPr>
              <a:t>4</a:t>
            </a:r>
            <a:endParaRPr lang="da-DK" sz="1200" dirty="0">
              <a:solidFill>
                <a:prstClr val="white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65" name="Tekstboks 27"/>
          <p:cNvSpPr txBox="1">
            <a:spLocks noChangeArrowheads="1"/>
          </p:cNvSpPr>
          <p:nvPr/>
        </p:nvSpPr>
        <p:spPr bwMode="auto">
          <a:xfrm>
            <a:off x="860425" y="5366204"/>
            <a:ext cx="3619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a-DK" sz="1200" dirty="0" smtClean="0">
                <a:solidFill>
                  <a:prstClr val="white"/>
                </a:solidFill>
                <a:latin typeface="Arial" pitchFamily="34" charset="0"/>
                <a:ea typeface="ＭＳ Ｐゴシック" pitchFamily="-97" charset="-128"/>
              </a:rPr>
              <a:t>5</a:t>
            </a:r>
            <a:endParaRPr lang="da-DK" sz="1200" dirty="0">
              <a:solidFill>
                <a:prstClr val="white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4" name="Rektangel 13"/>
          <p:cNvSpPr>
            <a:spLocks noChangeArrowheads="1"/>
          </p:cNvSpPr>
          <p:nvPr/>
        </p:nvSpPr>
        <p:spPr bwMode="auto">
          <a:xfrm>
            <a:off x="861471" y="3319892"/>
            <a:ext cx="347663" cy="4962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7" name="Tekstboks 53"/>
          <p:cNvSpPr txBox="1">
            <a:spLocks noChangeArrowheads="1"/>
          </p:cNvSpPr>
          <p:nvPr/>
        </p:nvSpPr>
        <p:spPr bwMode="auto">
          <a:xfrm>
            <a:off x="876046" y="3452755"/>
            <a:ext cx="327025" cy="37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da-DK" sz="1200" dirty="0">
                <a:solidFill>
                  <a:prstClr val="white"/>
                </a:solidFill>
                <a:latin typeface="Arial" pitchFamily="34" charset="0"/>
                <a:ea typeface="ＭＳ Ｐゴシック" pitchFamily="-97" charset="-128"/>
              </a:rPr>
              <a:t>2</a:t>
            </a:r>
          </a:p>
        </p:txBody>
      </p:sp>
      <p:pic>
        <p:nvPicPr>
          <p:cNvPr id="33" name="Picture 32" descr="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101982" y="1895634"/>
            <a:ext cx="2400300" cy="3905250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4"/>
          <a:stretch>
            <a:fillRect/>
          </a:stretch>
        </p:blipFill>
        <p:spPr>
          <a:xfrm>
            <a:off x="6101982" y="1895634"/>
            <a:ext cx="2400300" cy="3905250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82" y="1895633"/>
            <a:ext cx="2400300" cy="3905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42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36877" grpId="0"/>
      <p:bldP spid="36879" grpId="0"/>
      <p:bldP spid="36880" grpId="0"/>
      <p:bldP spid="36881" grpId="0"/>
      <p:bldP spid="36882" grpId="0"/>
      <p:bldP spid="36885" grpId="0"/>
      <p:bldP spid="36887" grpId="0"/>
      <p:bldP spid="36888" grpId="0"/>
      <p:bldP spid="36889" grpId="0"/>
      <p:bldP spid="36890" grpId="0"/>
      <p:bldP spid="46" grpId="0" animBg="1"/>
      <p:bldP spid="47" grpId="0" animBg="1"/>
      <p:bldP spid="48" grpId="0" animBg="1"/>
      <p:bldP spid="52" grpId="0"/>
      <p:bldP spid="64" grpId="0"/>
      <p:bldP spid="65" grpId="0"/>
      <p:bldP spid="34" grpId="0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762000"/>
            <a:ext cx="7448550" cy="12668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9100" y="923925"/>
            <a:ext cx="270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Features 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43025" y="1600200"/>
            <a:ext cx="2428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Settings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1050" y="2324100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patient could specify the family phone number and doctors phone number in the database of his phone</a:t>
            </a: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Save the username of the patient to be sent to the server in emergency cases.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More flexibility for the patient.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gray">
          <a:xfrm>
            <a:off x="874713" y="951184"/>
            <a:ext cx="485298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2000" dirty="0" smtClean="0">
                <a:solidFill>
                  <a:srgbClr val="171717"/>
                </a:solidFill>
              </a:rPr>
              <a:t>Website For Doctors</a:t>
            </a:r>
            <a:endParaRPr lang="en-US" sz="2000" dirty="0">
              <a:solidFill>
                <a:srgbClr val="171717"/>
              </a:solidFill>
            </a:endParaRPr>
          </a:p>
          <a:p>
            <a:pPr defTabSz="801688"/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30723" name="Rectangle 5"/>
          <p:cNvSpPr txBox="1">
            <a:spLocks noChangeArrowheads="1"/>
          </p:cNvSpPr>
          <p:nvPr/>
        </p:nvSpPr>
        <p:spPr bwMode="gray">
          <a:xfrm>
            <a:off x="924560" y="455611"/>
            <a:ext cx="421295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 Features</a:t>
            </a: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gray">
          <a:xfrm>
            <a:off x="8747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1200" dirty="0" smtClean="0">
                <a:solidFill>
                  <a:srgbClr val="171717"/>
                </a:solidFill>
              </a:rPr>
              <a:t>Healthy All The Time</a:t>
            </a:r>
            <a:endParaRPr lang="en-US" sz="1200" dirty="0">
              <a:solidFill>
                <a:srgbClr val="171717"/>
              </a:solidFill>
            </a:endParaRP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gray">
          <a:xfrm>
            <a:off x="67675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01688"/>
            <a:r>
              <a:rPr lang="en-US" sz="1200">
                <a:solidFill>
                  <a:srgbClr val="171717"/>
                </a:solidFill>
              </a:rPr>
              <a:t>Your Logo</a:t>
            </a: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2" y="1385093"/>
            <a:ext cx="7968342" cy="477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4"/>
          <p:cNvGrpSpPr>
            <a:grpSpLocks/>
          </p:cNvGrpSpPr>
          <p:nvPr/>
        </p:nvGrpSpPr>
        <p:grpSpPr bwMode="auto">
          <a:xfrm>
            <a:off x="874713" y="2433557"/>
            <a:ext cx="7366000" cy="1194986"/>
            <a:chOff x="914400" y="2057400"/>
            <a:chExt cx="7366000" cy="1130300"/>
          </a:xfrm>
        </p:grpSpPr>
        <p:sp>
          <p:nvSpPr>
            <p:cNvPr id="65" name="Rektangel 64"/>
            <p:cNvSpPr>
              <a:spLocks noChangeArrowheads="1"/>
            </p:cNvSpPr>
            <p:nvPr/>
          </p:nvSpPr>
          <p:spPr bwMode="auto">
            <a:xfrm>
              <a:off x="914400" y="2425700"/>
              <a:ext cx="7364413" cy="76200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1000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0510" name="Tekstboks 72"/>
            <p:cNvSpPr txBox="1">
              <a:spLocks noChangeArrowheads="1"/>
            </p:cNvSpPr>
            <p:nvPr/>
          </p:nvSpPr>
          <p:spPr bwMode="auto">
            <a:xfrm>
              <a:off x="1571171" y="2660744"/>
              <a:ext cx="6667500" cy="378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da-DK" sz="2000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Add New Patient </a:t>
              </a:r>
              <a:r>
                <a:rPr lang="da-DK" sz="11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.</a:t>
              </a:r>
              <a:endParaRPr lang="da-DK" sz="11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grpSp>
          <p:nvGrpSpPr>
            <p:cNvPr id="3" name="Gruppe 33"/>
            <p:cNvGrpSpPr>
              <a:grpSpLocks/>
            </p:cNvGrpSpPr>
            <p:nvPr/>
          </p:nvGrpSpPr>
          <p:grpSpPr bwMode="auto">
            <a:xfrm>
              <a:off x="914400" y="2057400"/>
              <a:ext cx="7366000" cy="306388"/>
              <a:chOff x="914400" y="2057400"/>
              <a:chExt cx="7366000" cy="306388"/>
            </a:xfrm>
          </p:grpSpPr>
          <p:sp>
            <p:nvSpPr>
              <p:cNvPr id="64" name="Rektangel 63"/>
              <p:cNvSpPr>
                <a:spLocks noChangeArrowheads="1"/>
              </p:cNvSpPr>
              <p:nvPr/>
            </p:nvSpPr>
            <p:spPr bwMode="auto">
              <a:xfrm>
                <a:off x="914400" y="2057400"/>
                <a:ext cx="7366000" cy="30638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20507" name="Rectangle 5"/>
              <p:cNvSpPr txBox="1">
                <a:spLocks noChangeArrowheads="1"/>
              </p:cNvSpPr>
              <p:nvPr/>
            </p:nvSpPr>
            <p:spPr bwMode="gray">
              <a:xfrm>
                <a:off x="1001712" y="2057401"/>
                <a:ext cx="4458561" cy="241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defTabSz="914400" eaLnBrk="0" hangingPunct="0">
                  <a:lnSpc>
                    <a:spcPct val="95000"/>
                  </a:lnSpc>
                  <a:defRPr/>
                </a:pPr>
                <a:r>
                  <a:rPr lang="en-US" sz="1200" b="1" dirty="0" smtClean="0">
                    <a:latin typeface="Arial" pitchFamily="34" charset="0"/>
                    <a:ea typeface="ＭＳ Ｐゴシック" pitchFamily="-97" charset="-128"/>
                  </a:rPr>
                  <a:t>Allows Doctors to manage their  patient’s data</a:t>
                </a:r>
                <a:endParaRPr lang="en-US" sz="1200" b="1" dirty="0">
                  <a:latin typeface="Arial" pitchFamily="34" charset="0"/>
                  <a:ea typeface="ＭＳ Ｐゴシック" pitchFamily="-97" charset="-128"/>
                </a:endParaRPr>
              </a:p>
            </p:txBody>
          </p:sp>
        </p:grpSp>
        <p:sp>
          <p:nvSpPr>
            <p:cNvPr id="53" name="Rektangel 52"/>
            <p:cNvSpPr>
              <a:spLocks noChangeArrowheads="1"/>
            </p:cNvSpPr>
            <p:nvPr/>
          </p:nvSpPr>
          <p:spPr bwMode="auto">
            <a:xfrm>
              <a:off x="1035050" y="2579688"/>
              <a:ext cx="344488" cy="346075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kern="0" noProof="1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1</a:t>
              </a:r>
            </a:p>
          </p:txBody>
        </p:sp>
      </p:grpSp>
      <p:grpSp>
        <p:nvGrpSpPr>
          <p:cNvPr id="4" name="Gruppe 34"/>
          <p:cNvGrpSpPr>
            <a:grpSpLocks/>
          </p:cNvGrpSpPr>
          <p:nvPr/>
        </p:nvGrpSpPr>
        <p:grpSpPr bwMode="auto">
          <a:xfrm>
            <a:off x="874713" y="5194682"/>
            <a:ext cx="7366000" cy="1109453"/>
            <a:chOff x="914400" y="2057400"/>
            <a:chExt cx="7366000" cy="1130300"/>
          </a:xfrm>
        </p:grpSpPr>
        <p:sp>
          <p:nvSpPr>
            <p:cNvPr id="35" name="Rektangel 64"/>
            <p:cNvSpPr>
              <a:spLocks noChangeArrowheads="1"/>
            </p:cNvSpPr>
            <p:nvPr/>
          </p:nvSpPr>
          <p:spPr bwMode="auto">
            <a:xfrm>
              <a:off x="914400" y="2425700"/>
              <a:ext cx="7364413" cy="76200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1000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6" name="Tekstboks 72"/>
            <p:cNvSpPr txBox="1">
              <a:spLocks noChangeArrowheads="1"/>
            </p:cNvSpPr>
            <p:nvPr/>
          </p:nvSpPr>
          <p:spPr bwMode="auto">
            <a:xfrm>
              <a:off x="1571171" y="2660744"/>
              <a:ext cx="6667500" cy="407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da-DK" sz="2000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Update their info</a:t>
              </a:r>
              <a:r>
                <a:rPr lang="da-DK" sz="11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.</a:t>
              </a:r>
              <a:endParaRPr lang="da-DK" sz="11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grpSp>
          <p:nvGrpSpPr>
            <p:cNvPr id="5" name="Gruppe 33"/>
            <p:cNvGrpSpPr>
              <a:grpSpLocks/>
            </p:cNvGrpSpPr>
            <p:nvPr/>
          </p:nvGrpSpPr>
          <p:grpSpPr bwMode="auto">
            <a:xfrm>
              <a:off x="914400" y="2057400"/>
              <a:ext cx="7366000" cy="306388"/>
              <a:chOff x="914400" y="2057400"/>
              <a:chExt cx="7366000" cy="306388"/>
            </a:xfrm>
          </p:grpSpPr>
          <p:sp>
            <p:nvSpPr>
              <p:cNvPr id="39" name="Rektangel 63"/>
              <p:cNvSpPr>
                <a:spLocks noChangeArrowheads="1"/>
              </p:cNvSpPr>
              <p:nvPr/>
            </p:nvSpPr>
            <p:spPr bwMode="auto">
              <a:xfrm>
                <a:off x="914400" y="2057400"/>
                <a:ext cx="7366000" cy="30638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0" name="Rectangle 5"/>
              <p:cNvSpPr txBox="1">
                <a:spLocks noChangeArrowheads="1"/>
              </p:cNvSpPr>
              <p:nvPr/>
            </p:nvSpPr>
            <p:spPr bwMode="gray">
              <a:xfrm>
                <a:off x="1001712" y="2057401"/>
                <a:ext cx="4458561" cy="241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defTabSz="914400" eaLnBrk="0" hangingPunct="0">
                  <a:lnSpc>
                    <a:spcPct val="95000"/>
                  </a:lnSpc>
                  <a:defRPr/>
                </a:pPr>
                <a:endParaRPr lang="en-US" sz="1200" b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</p:grpSp>
        <p:sp>
          <p:nvSpPr>
            <p:cNvPr id="38" name="Rektangel 52"/>
            <p:cNvSpPr>
              <a:spLocks noChangeArrowheads="1"/>
            </p:cNvSpPr>
            <p:nvPr/>
          </p:nvSpPr>
          <p:spPr bwMode="auto">
            <a:xfrm>
              <a:off x="1035050" y="2579688"/>
              <a:ext cx="344488" cy="346075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kern="0" noProof="1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3</a:t>
              </a:r>
            </a:p>
          </p:txBody>
        </p:sp>
      </p:grpSp>
      <p:grpSp>
        <p:nvGrpSpPr>
          <p:cNvPr id="6" name="Gruppe 34"/>
          <p:cNvGrpSpPr>
            <a:grpSpLocks/>
          </p:cNvGrpSpPr>
          <p:nvPr/>
        </p:nvGrpSpPr>
        <p:grpSpPr bwMode="auto">
          <a:xfrm>
            <a:off x="871539" y="3936742"/>
            <a:ext cx="7366000" cy="962215"/>
            <a:chOff x="914400" y="2057400"/>
            <a:chExt cx="7366000" cy="1130300"/>
          </a:xfrm>
        </p:grpSpPr>
        <p:sp>
          <p:nvSpPr>
            <p:cNvPr id="42" name="Rektangel 64"/>
            <p:cNvSpPr>
              <a:spLocks noChangeArrowheads="1"/>
            </p:cNvSpPr>
            <p:nvPr/>
          </p:nvSpPr>
          <p:spPr bwMode="auto">
            <a:xfrm>
              <a:off x="914400" y="2425700"/>
              <a:ext cx="7364413" cy="76200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1000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43" name="Tekstboks 72"/>
            <p:cNvSpPr txBox="1">
              <a:spLocks noChangeArrowheads="1"/>
            </p:cNvSpPr>
            <p:nvPr/>
          </p:nvSpPr>
          <p:spPr bwMode="auto">
            <a:xfrm>
              <a:off x="1571171" y="2660744"/>
              <a:ext cx="6667500" cy="470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da-DK" sz="2000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Add New Doctor </a:t>
              </a:r>
              <a:r>
                <a:rPr lang="da-DK" sz="11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.</a:t>
              </a:r>
              <a:endParaRPr lang="da-DK" sz="11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grpSp>
          <p:nvGrpSpPr>
            <p:cNvPr id="7" name="Gruppe 33"/>
            <p:cNvGrpSpPr>
              <a:grpSpLocks/>
            </p:cNvGrpSpPr>
            <p:nvPr/>
          </p:nvGrpSpPr>
          <p:grpSpPr bwMode="auto">
            <a:xfrm>
              <a:off x="914400" y="2057400"/>
              <a:ext cx="7366000" cy="306388"/>
              <a:chOff x="914400" y="2057400"/>
              <a:chExt cx="7366000" cy="306388"/>
            </a:xfrm>
          </p:grpSpPr>
          <p:sp>
            <p:nvSpPr>
              <p:cNvPr id="46" name="Rektangel 63"/>
              <p:cNvSpPr>
                <a:spLocks noChangeArrowheads="1"/>
              </p:cNvSpPr>
              <p:nvPr/>
            </p:nvSpPr>
            <p:spPr bwMode="auto">
              <a:xfrm>
                <a:off x="914400" y="2057400"/>
                <a:ext cx="7366000" cy="30638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7" name="Rectangle 5"/>
              <p:cNvSpPr txBox="1">
                <a:spLocks noChangeArrowheads="1"/>
              </p:cNvSpPr>
              <p:nvPr/>
            </p:nvSpPr>
            <p:spPr bwMode="gray">
              <a:xfrm>
                <a:off x="1001712" y="2057401"/>
                <a:ext cx="4458561" cy="241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defTabSz="914400" eaLnBrk="0" hangingPunct="0">
                  <a:lnSpc>
                    <a:spcPct val="95000"/>
                  </a:lnSpc>
                  <a:defRPr/>
                </a:pPr>
                <a:endParaRPr lang="en-US" sz="1200" b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</p:grpSp>
        <p:sp>
          <p:nvSpPr>
            <p:cNvPr id="45" name="Rektangel 52"/>
            <p:cNvSpPr>
              <a:spLocks noChangeArrowheads="1"/>
            </p:cNvSpPr>
            <p:nvPr/>
          </p:nvSpPr>
          <p:spPr bwMode="auto">
            <a:xfrm>
              <a:off x="1035050" y="2579688"/>
              <a:ext cx="344488" cy="346075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kern="0" noProof="1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2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762000"/>
            <a:ext cx="7448550" cy="12668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0" y="841248"/>
            <a:ext cx="44866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Features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Website For Doctors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35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64000" t="-10000" r="-1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29001" y="0"/>
            <a:ext cx="6858002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826326" y="702419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Introduction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335479" y="1342494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For Whom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567543" y="2245754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Features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764969" y="3097075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challenges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75608" y="917863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05547" y="1461654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17274" y="2305335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62744" y="3190250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3129150" y="3314700"/>
            <a:ext cx="6246420" cy="22860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3193472" y="4110423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81745" y="4964380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275608" y="5719771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730334" y="4000041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Future Work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3429001" y="4934285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Used Technology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2772292" y="5719771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Demo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02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281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281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28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281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281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281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281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4"/>
          <p:cNvGrpSpPr>
            <a:grpSpLocks/>
          </p:cNvGrpSpPr>
          <p:nvPr/>
        </p:nvGrpSpPr>
        <p:grpSpPr bwMode="auto">
          <a:xfrm>
            <a:off x="2057337" y="214614"/>
            <a:ext cx="4794567" cy="1272812"/>
            <a:chOff x="914400" y="2057399"/>
            <a:chExt cx="7366000" cy="948575"/>
          </a:xfrm>
        </p:grpSpPr>
        <p:sp>
          <p:nvSpPr>
            <p:cNvPr id="65" name="Rektangel 64"/>
            <p:cNvSpPr>
              <a:spLocks noChangeArrowheads="1"/>
            </p:cNvSpPr>
            <p:nvPr/>
          </p:nvSpPr>
          <p:spPr bwMode="auto">
            <a:xfrm>
              <a:off x="914400" y="2425699"/>
              <a:ext cx="7364413" cy="580275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1000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0510" name="Tekstboks 72"/>
            <p:cNvSpPr txBox="1">
              <a:spLocks noChangeArrowheads="1"/>
            </p:cNvSpPr>
            <p:nvPr/>
          </p:nvSpPr>
          <p:spPr bwMode="auto">
            <a:xfrm>
              <a:off x="1571172" y="2542623"/>
              <a:ext cx="6667500" cy="25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da-DK" sz="2000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Manage Appointments </a:t>
              </a:r>
              <a:r>
                <a:rPr lang="da-DK" sz="11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.</a:t>
              </a:r>
              <a:endParaRPr lang="da-DK" sz="11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grpSp>
          <p:nvGrpSpPr>
            <p:cNvPr id="3" name="Gruppe 33"/>
            <p:cNvGrpSpPr>
              <a:grpSpLocks/>
            </p:cNvGrpSpPr>
            <p:nvPr/>
          </p:nvGrpSpPr>
          <p:grpSpPr bwMode="auto">
            <a:xfrm>
              <a:off x="914400" y="2057399"/>
              <a:ext cx="7366000" cy="306388"/>
              <a:chOff x="914400" y="2057399"/>
              <a:chExt cx="7366000" cy="306388"/>
            </a:xfrm>
          </p:grpSpPr>
          <p:sp>
            <p:nvSpPr>
              <p:cNvPr id="64" name="Rektangel 63"/>
              <p:cNvSpPr>
                <a:spLocks noChangeArrowheads="1"/>
              </p:cNvSpPr>
              <p:nvPr/>
            </p:nvSpPr>
            <p:spPr bwMode="auto">
              <a:xfrm>
                <a:off x="914400" y="2057399"/>
                <a:ext cx="7366000" cy="30638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20507" name="Rectangle 5"/>
              <p:cNvSpPr txBox="1">
                <a:spLocks noChangeArrowheads="1"/>
              </p:cNvSpPr>
              <p:nvPr/>
            </p:nvSpPr>
            <p:spPr bwMode="gray">
              <a:xfrm>
                <a:off x="1001712" y="2057401"/>
                <a:ext cx="4458561" cy="241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defTabSz="914400" eaLnBrk="0" hangingPunct="0">
                  <a:lnSpc>
                    <a:spcPct val="95000"/>
                  </a:lnSpc>
                  <a:defRPr/>
                </a:pPr>
                <a:endParaRPr lang="en-US" sz="1200" b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</p:grpSp>
        <p:sp>
          <p:nvSpPr>
            <p:cNvPr id="53" name="Rektangel 52"/>
            <p:cNvSpPr>
              <a:spLocks noChangeArrowheads="1"/>
            </p:cNvSpPr>
            <p:nvPr/>
          </p:nvSpPr>
          <p:spPr bwMode="auto">
            <a:xfrm>
              <a:off x="1035050" y="2516084"/>
              <a:ext cx="344488" cy="346075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kern="0" noProof="1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3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206752" y="219456"/>
            <a:ext cx="4181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Features</a:t>
            </a:r>
            <a:r>
              <a:rPr lang="en-US" sz="2000" b="1" dirty="0" smtClean="0"/>
              <a:t>   </a:t>
            </a:r>
            <a:r>
              <a:rPr lang="en-US" sz="1600" b="1" dirty="0" smtClean="0"/>
              <a:t>Website for doctor </a:t>
            </a:r>
            <a:endParaRPr lang="en-US" sz="1600" b="1" dirty="0"/>
          </a:p>
        </p:txBody>
      </p:sp>
      <p:pic>
        <p:nvPicPr>
          <p:cNvPr id="20" name="Picture 19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719072"/>
            <a:ext cx="7581900" cy="437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gray">
          <a:xfrm>
            <a:off x="874713" y="1055687"/>
            <a:ext cx="485298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2000" dirty="0" smtClean="0">
                <a:solidFill>
                  <a:srgbClr val="171717"/>
                </a:solidFill>
              </a:rPr>
              <a:t>Website For Doctors</a:t>
            </a:r>
            <a:endParaRPr lang="en-US" sz="2000" dirty="0">
              <a:solidFill>
                <a:srgbClr val="171717"/>
              </a:solidFill>
            </a:endParaRPr>
          </a:p>
          <a:p>
            <a:pPr defTabSz="801688"/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30723" name="Rectangle 5"/>
          <p:cNvSpPr txBox="1">
            <a:spLocks noChangeArrowheads="1"/>
          </p:cNvSpPr>
          <p:nvPr/>
        </p:nvSpPr>
        <p:spPr bwMode="gray">
          <a:xfrm>
            <a:off x="924560" y="455612"/>
            <a:ext cx="421295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Features</a:t>
            </a: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gray">
          <a:xfrm>
            <a:off x="8747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1200" dirty="0" smtClean="0">
                <a:solidFill>
                  <a:srgbClr val="171717"/>
                </a:solidFill>
              </a:rPr>
              <a:t>Healthy All The Time</a:t>
            </a:r>
            <a:endParaRPr lang="en-US" sz="1200" dirty="0">
              <a:solidFill>
                <a:srgbClr val="171717"/>
              </a:solidFill>
            </a:endParaRPr>
          </a:p>
        </p:txBody>
      </p:sp>
      <p:grpSp>
        <p:nvGrpSpPr>
          <p:cNvPr id="4" name="Gruppe 34"/>
          <p:cNvGrpSpPr>
            <a:grpSpLocks/>
          </p:cNvGrpSpPr>
          <p:nvPr/>
        </p:nvGrpSpPr>
        <p:grpSpPr bwMode="auto">
          <a:xfrm>
            <a:off x="629286" y="1727596"/>
            <a:ext cx="7366000" cy="1802607"/>
            <a:chOff x="914400" y="2057400"/>
            <a:chExt cx="7366000" cy="1130300"/>
          </a:xfrm>
        </p:grpSpPr>
        <p:sp>
          <p:nvSpPr>
            <p:cNvPr id="35" name="Rektangel 64"/>
            <p:cNvSpPr>
              <a:spLocks noChangeArrowheads="1"/>
            </p:cNvSpPr>
            <p:nvPr/>
          </p:nvSpPr>
          <p:spPr bwMode="auto">
            <a:xfrm>
              <a:off x="914400" y="2425700"/>
              <a:ext cx="7364413" cy="76200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1000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6" name="Tekstboks 72"/>
            <p:cNvSpPr txBox="1">
              <a:spLocks noChangeArrowheads="1"/>
            </p:cNvSpPr>
            <p:nvPr/>
          </p:nvSpPr>
          <p:spPr bwMode="auto">
            <a:xfrm>
              <a:off x="1571171" y="2660744"/>
              <a:ext cx="6667500" cy="25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da-DK" sz="2000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Get an alert in case of emergency</a:t>
              </a:r>
              <a:r>
                <a:rPr lang="da-DK" sz="11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.</a:t>
              </a:r>
              <a:endParaRPr lang="da-DK" sz="11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grpSp>
          <p:nvGrpSpPr>
            <p:cNvPr id="5" name="Gruppe 33"/>
            <p:cNvGrpSpPr>
              <a:grpSpLocks/>
            </p:cNvGrpSpPr>
            <p:nvPr/>
          </p:nvGrpSpPr>
          <p:grpSpPr bwMode="auto">
            <a:xfrm>
              <a:off x="914400" y="2057400"/>
              <a:ext cx="7366000" cy="306388"/>
              <a:chOff x="914400" y="2057400"/>
              <a:chExt cx="7366000" cy="306388"/>
            </a:xfrm>
          </p:grpSpPr>
          <p:sp>
            <p:nvSpPr>
              <p:cNvPr id="39" name="Rektangel 63"/>
              <p:cNvSpPr>
                <a:spLocks noChangeArrowheads="1"/>
              </p:cNvSpPr>
              <p:nvPr/>
            </p:nvSpPr>
            <p:spPr bwMode="auto">
              <a:xfrm>
                <a:off x="914400" y="2057400"/>
                <a:ext cx="7366000" cy="30638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0" name="Rectangle 5"/>
              <p:cNvSpPr txBox="1">
                <a:spLocks noChangeArrowheads="1"/>
              </p:cNvSpPr>
              <p:nvPr/>
            </p:nvSpPr>
            <p:spPr bwMode="gray">
              <a:xfrm>
                <a:off x="1001712" y="2057401"/>
                <a:ext cx="4458561" cy="241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defTabSz="914400" eaLnBrk="0" hangingPunct="0">
                  <a:lnSpc>
                    <a:spcPct val="95000"/>
                  </a:lnSpc>
                  <a:defRPr/>
                </a:pPr>
                <a:endParaRPr lang="en-US" sz="1200" b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</p:grpSp>
        <p:sp>
          <p:nvSpPr>
            <p:cNvPr id="38" name="Rektangel 52"/>
            <p:cNvSpPr>
              <a:spLocks noChangeArrowheads="1"/>
            </p:cNvSpPr>
            <p:nvPr/>
          </p:nvSpPr>
          <p:spPr bwMode="auto">
            <a:xfrm>
              <a:off x="1035050" y="2579688"/>
              <a:ext cx="344488" cy="346075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kern="0" noProof="1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51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gray">
          <a:xfrm>
            <a:off x="874713" y="1055687"/>
            <a:ext cx="485298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2000" dirty="0" smtClean="0">
                <a:solidFill>
                  <a:srgbClr val="171717"/>
                </a:solidFill>
              </a:rPr>
              <a:t>Website For Doctors</a:t>
            </a:r>
            <a:endParaRPr lang="en-US" sz="2000" dirty="0">
              <a:solidFill>
                <a:srgbClr val="171717"/>
              </a:solidFill>
            </a:endParaRPr>
          </a:p>
          <a:p>
            <a:pPr defTabSz="801688"/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30723" name="Rectangle 5"/>
          <p:cNvSpPr txBox="1">
            <a:spLocks noChangeArrowheads="1"/>
          </p:cNvSpPr>
          <p:nvPr/>
        </p:nvSpPr>
        <p:spPr bwMode="gray">
          <a:xfrm>
            <a:off x="924560" y="455612"/>
            <a:ext cx="421295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Features</a:t>
            </a: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gray">
          <a:xfrm>
            <a:off x="423609" y="6333363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1200" dirty="0" smtClean="0">
                <a:solidFill>
                  <a:srgbClr val="171717"/>
                </a:solidFill>
              </a:rPr>
              <a:t>Healthy All The Time</a:t>
            </a:r>
            <a:endParaRPr lang="en-US" sz="1200" dirty="0">
              <a:solidFill>
                <a:srgbClr val="171717"/>
              </a:solidFill>
            </a:endParaRPr>
          </a:p>
        </p:txBody>
      </p:sp>
      <p:grpSp>
        <p:nvGrpSpPr>
          <p:cNvPr id="2" name="Gruppe 34"/>
          <p:cNvGrpSpPr>
            <a:grpSpLocks/>
          </p:cNvGrpSpPr>
          <p:nvPr/>
        </p:nvGrpSpPr>
        <p:grpSpPr bwMode="auto">
          <a:xfrm>
            <a:off x="874713" y="1425439"/>
            <a:ext cx="7366000" cy="4916623"/>
            <a:chOff x="914400" y="2044506"/>
            <a:chExt cx="7366000" cy="1434840"/>
          </a:xfrm>
        </p:grpSpPr>
        <p:sp>
          <p:nvSpPr>
            <p:cNvPr id="65" name="Rektangel 64"/>
            <p:cNvSpPr>
              <a:spLocks noChangeArrowheads="1"/>
            </p:cNvSpPr>
            <p:nvPr/>
          </p:nvSpPr>
          <p:spPr bwMode="auto">
            <a:xfrm>
              <a:off x="914400" y="2285806"/>
              <a:ext cx="7364413" cy="119354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1000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0510" name="Tekstboks 72"/>
            <p:cNvSpPr txBox="1">
              <a:spLocks noChangeArrowheads="1"/>
            </p:cNvSpPr>
            <p:nvPr/>
          </p:nvSpPr>
          <p:spPr bwMode="auto">
            <a:xfrm>
              <a:off x="1379538" y="2339759"/>
              <a:ext cx="6667500" cy="116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da-DK" sz="2000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Get a map of Patient’s Location </a:t>
              </a:r>
              <a:r>
                <a:rPr lang="da-DK" sz="11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.</a:t>
              </a:r>
              <a:endParaRPr lang="da-DK" sz="11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grpSp>
          <p:nvGrpSpPr>
            <p:cNvPr id="3" name="Gruppe 33"/>
            <p:cNvGrpSpPr>
              <a:grpSpLocks/>
            </p:cNvGrpSpPr>
            <p:nvPr/>
          </p:nvGrpSpPr>
          <p:grpSpPr bwMode="auto">
            <a:xfrm>
              <a:off x="914400" y="2044506"/>
              <a:ext cx="7366000" cy="241300"/>
              <a:chOff x="914400" y="2044506"/>
              <a:chExt cx="7366000" cy="241300"/>
            </a:xfrm>
          </p:grpSpPr>
          <p:sp>
            <p:nvSpPr>
              <p:cNvPr id="64" name="Rektangel 63"/>
              <p:cNvSpPr>
                <a:spLocks noChangeArrowheads="1"/>
              </p:cNvSpPr>
              <p:nvPr/>
            </p:nvSpPr>
            <p:spPr bwMode="auto">
              <a:xfrm>
                <a:off x="914400" y="2057400"/>
                <a:ext cx="7366000" cy="18106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20507" name="Rectangle 5"/>
              <p:cNvSpPr txBox="1">
                <a:spLocks noChangeArrowheads="1"/>
              </p:cNvSpPr>
              <p:nvPr/>
            </p:nvSpPr>
            <p:spPr bwMode="gray">
              <a:xfrm>
                <a:off x="964247" y="2044506"/>
                <a:ext cx="4458561" cy="241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defTabSz="914400" eaLnBrk="0" hangingPunct="0">
                  <a:lnSpc>
                    <a:spcPct val="95000"/>
                  </a:lnSpc>
                  <a:defRPr/>
                </a:pPr>
                <a:endParaRPr lang="en-US" sz="1200" b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</p:grpSp>
        <p:sp>
          <p:nvSpPr>
            <p:cNvPr id="53" name="Rektangel 52"/>
            <p:cNvSpPr>
              <a:spLocks noChangeArrowheads="1"/>
            </p:cNvSpPr>
            <p:nvPr/>
          </p:nvSpPr>
          <p:spPr bwMode="auto">
            <a:xfrm>
              <a:off x="987154" y="2323389"/>
              <a:ext cx="344488" cy="141812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kern="0" noProof="1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5</a:t>
              </a: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28" y="2837264"/>
            <a:ext cx="3621024" cy="31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2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5"/>
          <p:cNvSpPr txBox="1">
            <a:spLocks noChangeArrowheads="1"/>
          </p:cNvSpPr>
          <p:nvPr/>
        </p:nvSpPr>
        <p:spPr bwMode="gray">
          <a:xfrm>
            <a:off x="924560" y="455612"/>
            <a:ext cx="421295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Features</a:t>
            </a: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gray">
          <a:xfrm>
            <a:off x="8747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1200" dirty="0" smtClean="0">
                <a:solidFill>
                  <a:srgbClr val="171717"/>
                </a:solidFill>
              </a:rPr>
              <a:t>Healthy All The Time</a:t>
            </a:r>
            <a:endParaRPr lang="en-US" sz="1200" dirty="0">
              <a:solidFill>
                <a:srgbClr val="171717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" y="1055688"/>
            <a:ext cx="8522208" cy="580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2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64000" t="-10000" r="-1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29001" y="0"/>
            <a:ext cx="6858002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826326" y="702419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Introduction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335479" y="1342494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For Whom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567543" y="2245754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Features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764969" y="3097075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challenges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75608" y="917863"/>
            <a:ext cx="311727" cy="3117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05547" y="1461654"/>
            <a:ext cx="311727" cy="3117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17274" y="2305335"/>
            <a:ext cx="311727" cy="3117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62744" y="3190250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3129150" y="3314700"/>
            <a:ext cx="6246420" cy="22860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3193472" y="4110423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81745" y="4964380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275608" y="5719771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730334" y="4000041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Future Work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3429001" y="4934285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Used Technology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2772292" y="5719771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Demo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60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28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762000"/>
            <a:ext cx="7448550" cy="12668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52399" y="1019175"/>
            <a:ext cx="4676775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hangingPunct="0">
              <a:lnSpc>
                <a:spcPct val="95000"/>
              </a:lnSpc>
            </a:pPr>
            <a:r>
              <a:rPr lang="en-US" sz="2800" b="1" dirty="0" smtClean="0"/>
              <a:t>Challenges and Problems</a:t>
            </a:r>
            <a:endParaRPr lang="en-US" sz="2800" b="1" dirty="0"/>
          </a:p>
        </p:txBody>
      </p:sp>
      <p:sp>
        <p:nvSpPr>
          <p:cNvPr id="44" name="Rektangel 52"/>
          <p:cNvSpPr>
            <a:spLocks noChangeArrowheads="1"/>
          </p:cNvSpPr>
          <p:nvPr/>
        </p:nvSpPr>
        <p:spPr bwMode="auto">
          <a:xfrm>
            <a:off x="690292" y="2407024"/>
            <a:ext cx="344488" cy="522477"/>
          </a:xfrm>
          <a:prstGeom prst="rect">
            <a:avLst/>
          </a:prstGeom>
          <a:gradFill flip="none"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noProof="1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1</a:t>
            </a:r>
          </a:p>
        </p:txBody>
      </p:sp>
      <p:sp>
        <p:nvSpPr>
          <p:cNvPr id="45" name="Tekstboks 72"/>
          <p:cNvSpPr txBox="1">
            <a:spLocks noChangeArrowheads="1"/>
          </p:cNvSpPr>
          <p:nvPr/>
        </p:nvSpPr>
        <p:spPr bwMode="auto">
          <a:xfrm>
            <a:off x="1130301" y="2391136"/>
            <a:ext cx="6667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da-DK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ＭＳ Ｐゴシック" pitchFamily="-97" charset="-128"/>
              </a:rPr>
              <a:t>There is no clear maps for  Palestine on Google Maps.</a:t>
            </a:r>
            <a:endParaRPr lang="da-DK" sz="2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6" name="Rektangel 52"/>
          <p:cNvSpPr>
            <a:spLocks noChangeArrowheads="1"/>
          </p:cNvSpPr>
          <p:nvPr/>
        </p:nvSpPr>
        <p:spPr bwMode="auto">
          <a:xfrm>
            <a:off x="672989" y="3265010"/>
            <a:ext cx="344488" cy="522477"/>
          </a:xfrm>
          <a:prstGeom prst="rect">
            <a:avLst/>
          </a:prstGeom>
          <a:gradFill flip="none"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noProof="1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2</a:t>
            </a:r>
          </a:p>
        </p:txBody>
      </p:sp>
      <p:sp>
        <p:nvSpPr>
          <p:cNvPr id="47" name="Tekstboks 72"/>
          <p:cNvSpPr txBox="1">
            <a:spLocks noChangeArrowheads="1"/>
          </p:cNvSpPr>
          <p:nvPr/>
        </p:nvSpPr>
        <p:spPr bwMode="auto">
          <a:xfrm>
            <a:off x="1112727" y="3335718"/>
            <a:ext cx="6667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da-DK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ＭＳ Ｐゴシック" pitchFamily="-97" charset="-128"/>
              </a:rPr>
              <a:t>Mobile does not support GPS inside buildings</a:t>
            </a:r>
            <a:endParaRPr lang="da-DK" sz="2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8" name="Rektangel 63"/>
          <p:cNvSpPr>
            <a:spLocks noChangeArrowheads="1"/>
          </p:cNvSpPr>
          <p:nvPr/>
        </p:nvSpPr>
        <p:spPr bwMode="auto">
          <a:xfrm>
            <a:off x="0" y="4152738"/>
            <a:ext cx="2972842" cy="66709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kern="0" noProof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ＭＳ Ｐゴシック" pitchFamily="-97" charset="-128"/>
              </a:rPr>
              <a:t>Solution</a:t>
            </a:r>
            <a:endParaRPr lang="da-DK" b="1" kern="0" noProof="1">
              <a:solidFill>
                <a:schemeClr val="bg2">
                  <a:lumMod val="25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9" name="Tekstboks 72"/>
          <p:cNvSpPr txBox="1">
            <a:spLocks noChangeArrowheads="1"/>
          </p:cNvSpPr>
          <p:nvPr/>
        </p:nvSpPr>
        <p:spPr bwMode="auto">
          <a:xfrm>
            <a:off x="749189" y="4977556"/>
            <a:ext cx="6667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da-DK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ＭＳ Ｐゴシック" pitchFamily="-97" charset="-128"/>
              </a:rPr>
              <a:t>Tracks the GPS location and take the last value of GPS coordinates stored in the device.</a:t>
            </a:r>
            <a:endParaRPr lang="da-DK" sz="2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 animBg="1"/>
      <p:bldP spid="45" grpId="0" build="p"/>
      <p:bldP spid="46" grpId="0" build="p" animBg="1"/>
      <p:bldP spid="47" grpId="0" build="p"/>
      <p:bldP spid="48" grpId="0" build="p" animBg="1"/>
      <p:bldP spid="4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64000" t="-10000" r="-1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29001" y="0"/>
            <a:ext cx="6858002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826326" y="702419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Introduction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335479" y="1342494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For Whom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567543" y="2245754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Features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764969" y="3097075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challenges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75608" y="917863"/>
            <a:ext cx="311727" cy="3117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05547" y="1461654"/>
            <a:ext cx="311727" cy="3117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17274" y="2305335"/>
            <a:ext cx="311727" cy="3117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62744" y="3190250"/>
            <a:ext cx="311727" cy="3117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3129150" y="3314700"/>
            <a:ext cx="6246420" cy="22860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3193472" y="4110423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81745" y="4964380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275608" y="5719771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730334" y="4000041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Future Work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3429001" y="4934285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Used Technology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2772292" y="5719771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Demo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91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5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5C8D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762000"/>
            <a:ext cx="7448550" cy="12668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52399" y="1019175"/>
            <a:ext cx="4676775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hangingPunct="0">
              <a:lnSpc>
                <a:spcPct val="95000"/>
              </a:lnSpc>
            </a:pPr>
            <a:r>
              <a:rPr lang="en-US" sz="2800" b="1" dirty="0" smtClean="0"/>
              <a:t>Future Expectation</a:t>
            </a:r>
            <a:endParaRPr lang="en-US" sz="2800" b="1" dirty="0"/>
          </a:p>
        </p:txBody>
      </p:sp>
      <p:sp>
        <p:nvSpPr>
          <p:cNvPr id="11" name="Tekstboks 72"/>
          <p:cNvSpPr txBox="1">
            <a:spLocks noChangeArrowheads="1"/>
          </p:cNvSpPr>
          <p:nvPr/>
        </p:nvSpPr>
        <p:spPr bwMode="auto">
          <a:xfrm>
            <a:off x="691747" y="2761224"/>
            <a:ext cx="6667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da-DK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ＭＳ Ｐゴシック" pitchFamily="-97" charset="-128"/>
              </a:rPr>
              <a:t>Connect all hospitals in our country together.</a:t>
            </a:r>
            <a:endParaRPr lang="da-DK" sz="2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2" name="Tekstboks 72"/>
          <p:cNvSpPr txBox="1">
            <a:spLocks noChangeArrowheads="1"/>
          </p:cNvSpPr>
          <p:nvPr/>
        </p:nvSpPr>
        <p:spPr bwMode="auto">
          <a:xfrm>
            <a:off x="718344" y="3477935"/>
            <a:ext cx="6667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da-DK" sz="2000" b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ＭＳ Ｐゴシック" pitchFamily="-97" charset="-128"/>
              </a:rPr>
              <a:t>The next goal is making a center medical system in all palestine.</a:t>
            </a:r>
            <a:endParaRPr lang="da-DK" sz="2000" b="1" dirty="0">
              <a:solidFill>
                <a:schemeClr val="accent1">
                  <a:lumMod val="25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64000" t="-10000" r="-1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29001" y="0"/>
            <a:ext cx="6858002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826326" y="702419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Introduction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335479" y="1342494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For Whom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567543" y="2245754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Features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764969" y="3097075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challenges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75608" y="917863"/>
            <a:ext cx="311727" cy="3117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05547" y="1461654"/>
            <a:ext cx="311727" cy="3117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17274" y="2305335"/>
            <a:ext cx="311727" cy="3117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62744" y="3190250"/>
            <a:ext cx="311727" cy="3117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3129150" y="3314700"/>
            <a:ext cx="6246420" cy="22860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3193472" y="4110423"/>
            <a:ext cx="311727" cy="3117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81745" y="4964380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275608" y="5719771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730334" y="4000041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Future Work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3429001" y="4934285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Used Technology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2772292" y="5719771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Demo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44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281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762000"/>
            <a:ext cx="7448550" cy="12668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52399" y="1019175"/>
            <a:ext cx="4676775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hangingPunct="0">
              <a:lnSpc>
                <a:spcPct val="95000"/>
              </a:lnSpc>
            </a:pPr>
            <a:r>
              <a:rPr lang="en-US" sz="2800" b="1" dirty="0" smtClean="0"/>
              <a:t>Used Technology</a:t>
            </a:r>
            <a:endParaRPr lang="en-US" sz="2800" b="1" dirty="0"/>
          </a:p>
        </p:txBody>
      </p:sp>
      <p:sp>
        <p:nvSpPr>
          <p:cNvPr id="11" name="Tekstboks 72"/>
          <p:cNvSpPr txBox="1">
            <a:spLocks noChangeArrowheads="1"/>
          </p:cNvSpPr>
          <p:nvPr/>
        </p:nvSpPr>
        <p:spPr bwMode="auto">
          <a:xfrm>
            <a:off x="691747" y="2761224"/>
            <a:ext cx="6667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Website (WEB)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         PHP, HTML, Jquery,CSS , AJAX,Javascript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kstboks 72"/>
          <p:cNvSpPr txBox="1">
            <a:spLocks noChangeArrowheads="1"/>
          </p:cNvSpPr>
          <p:nvPr/>
        </p:nvSpPr>
        <p:spPr bwMode="auto">
          <a:xfrm>
            <a:off x="718344" y="3477935"/>
            <a:ext cx="6667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buNone/>
            </a:pPr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Mobile (android)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      Java for android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64000" t="-10000" r="-1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29001" y="12192"/>
            <a:ext cx="6858002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826326" y="702419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Introduction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335479" y="1342494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For Whom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567543" y="2245754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Features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764969" y="3097075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challenges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75608" y="917863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05547" y="1461654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17274" y="2305335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62744" y="3190250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3129150" y="3314700"/>
            <a:ext cx="6246420" cy="22860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3193472" y="4110423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81745" y="4964380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275608" y="5719771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730334" y="4000041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Future Work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3429001" y="4934285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Used Technology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2772292" y="5719771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Demo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06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281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64000" t="-10000" r="-1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29001" y="0"/>
            <a:ext cx="6858002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826326" y="702419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Introduction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335479" y="1342494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For Whom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567543" y="2245754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Features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764969" y="3097075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challenges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75608" y="917863"/>
            <a:ext cx="311727" cy="3117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05547" y="1461654"/>
            <a:ext cx="311727" cy="3117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17274" y="2305335"/>
            <a:ext cx="311727" cy="3117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62744" y="3190250"/>
            <a:ext cx="311727" cy="3117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3129150" y="3314700"/>
            <a:ext cx="6246420" cy="22860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3193472" y="4110423"/>
            <a:ext cx="311727" cy="3117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81745" y="4964380"/>
            <a:ext cx="311727" cy="3117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275608" y="5719771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730334" y="4000041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Used Technology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3429001" y="4934285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Future Work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2772292" y="5719771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Demo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77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5C8D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1594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0" y="2552764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1200000" lon="1200000" rev="0"/>
            </a:camera>
            <a:lightRig rig="threePt" dir="t"/>
          </a:scene3d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6000" b="1" dirty="0" smtClean="0">
                <a:solidFill>
                  <a:schemeClr val="tx2"/>
                </a:solidFill>
                <a:cs typeface="Arial" charset="0"/>
              </a:rPr>
              <a:t>Well, why don’t we try it together now </a:t>
            </a:r>
            <a:r>
              <a:rPr lang="en-US" sz="6000" b="1" dirty="0" smtClean="0">
                <a:solidFill>
                  <a:schemeClr val="tx2"/>
                </a:solidFill>
                <a:cs typeface="Arial" charset="0"/>
                <a:sym typeface="Wingdings" pitchFamily="2" charset="2"/>
              </a:rPr>
              <a:t></a:t>
            </a:r>
            <a:endParaRPr lang="en-US" sz="6000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gray">
          <a:xfrm>
            <a:off x="67675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01688"/>
            <a:r>
              <a:rPr lang="en-US" sz="1200">
                <a:solidFill>
                  <a:srgbClr val="171717"/>
                </a:solidFill>
              </a:rPr>
              <a:t>Your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4"/>
          <p:cNvSpPr>
            <a:spLocks noChangeArrowheads="1"/>
          </p:cNvSpPr>
          <p:nvPr/>
        </p:nvSpPr>
        <p:spPr bwMode="gray">
          <a:xfrm>
            <a:off x="1198563" y="1412875"/>
            <a:ext cx="4852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>
              <a:defRPr/>
            </a:pPr>
            <a:endParaRPr lang="en-US" sz="2000" dirty="0">
              <a:solidFill>
                <a:schemeClr val="accent1">
                  <a:lumMod val="25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  <a:p>
            <a:pPr defTabSz="801688">
              <a:defRPr/>
            </a:pPr>
            <a:endParaRPr lang="en-US" sz="2000" dirty="0">
              <a:solidFill>
                <a:schemeClr val="accent1">
                  <a:lumMod val="25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762000"/>
            <a:ext cx="7448550" cy="12668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0" hangingPunct="0">
              <a:lnSpc>
                <a:spcPct val="95000"/>
              </a:lnSpc>
            </a:pP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 bwMode="gray">
          <a:xfrm>
            <a:off x="588963" y="1177989"/>
            <a:ext cx="2673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 bwMode="gray">
          <a:xfrm>
            <a:off x="467043" y="1007301"/>
            <a:ext cx="2673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Introduction:</a:t>
            </a: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Rektangel 7"/>
          <p:cNvSpPr/>
          <p:nvPr/>
        </p:nvSpPr>
        <p:spPr>
          <a:xfrm>
            <a:off x="865632" y="2109215"/>
            <a:ext cx="7380288" cy="449943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1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latin typeface="Arial" pitchFamily="34" charset="0"/>
            </a:endParaRPr>
          </a:p>
        </p:txBody>
      </p:sp>
      <p:sp>
        <p:nvSpPr>
          <p:cNvPr id="22" name="Tekstboks 9"/>
          <p:cNvSpPr txBox="1">
            <a:spLocks noChangeArrowheads="1"/>
          </p:cNvSpPr>
          <p:nvPr/>
        </p:nvSpPr>
        <p:spPr bwMode="auto">
          <a:xfrm>
            <a:off x="964438" y="1706881"/>
            <a:ext cx="6997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/>
            <a:endParaRPr lang="da-DK" sz="2000" dirty="0" smtClean="0">
              <a:solidFill>
                <a:srgbClr val="171717"/>
              </a:solidFill>
            </a:endParaRPr>
          </a:p>
          <a:p>
            <a:pPr lvl="2"/>
            <a:endParaRPr lang="da-DK" sz="2000" dirty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r>
              <a:rPr lang="da-DK" sz="2000" b="1" dirty="0" smtClean="0">
                <a:solidFill>
                  <a:schemeClr val="bg2">
                    <a:lumMod val="25000"/>
                  </a:schemeClr>
                </a:solidFill>
              </a:rPr>
              <a:t>What if you need an immediate assistance but for some reason you cannot talk?</a:t>
            </a:r>
          </a:p>
        </p:txBody>
      </p:sp>
      <p:pic>
        <p:nvPicPr>
          <p:cNvPr id="23" name="Picture 22" descr="Emergency-SO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552" y="3109543"/>
            <a:ext cx="3291840" cy="224332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36320" y="5499175"/>
            <a:ext cx="635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da-DK" b="1" dirty="0" smtClean="0">
                <a:solidFill>
                  <a:schemeClr val="bg2">
                    <a:lumMod val="25000"/>
                  </a:schemeClr>
                </a:solidFill>
              </a:rPr>
              <a:t>What if you had an accident  but you’re not able to clearly explain where you are?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  <p:bldP spid="2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Billed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90" y="1587"/>
            <a:ext cx="8553544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ktangel 9"/>
          <p:cNvSpPr/>
          <p:nvPr/>
        </p:nvSpPr>
        <p:spPr>
          <a:xfrm>
            <a:off x="914400" y="884238"/>
            <a:ext cx="7380288" cy="735012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1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latin typeface="Arial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914400" y="1722438"/>
            <a:ext cx="7380288" cy="3732212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1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latin typeface="Arial" pitchFamily="34" charset="0"/>
            </a:endParaRPr>
          </a:p>
        </p:txBody>
      </p:sp>
      <p:sp>
        <p:nvSpPr>
          <p:cNvPr id="23559" name="Tekstboks 9"/>
          <p:cNvSpPr txBox="1">
            <a:spLocks noChangeArrowheads="1"/>
          </p:cNvSpPr>
          <p:nvPr/>
        </p:nvSpPr>
        <p:spPr bwMode="auto">
          <a:xfrm>
            <a:off x="888999" y="1619249"/>
            <a:ext cx="73691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a-DK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 an emergency situation, what if you are unable to speak and give vital information to alert others concerning your health?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What about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굴림" charset="-127"/>
                <a:cs typeface="Arial" pitchFamily="34" charset="0"/>
              </a:rPr>
              <a:t>Medication Scheduling and Reminders ?</a:t>
            </a:r>
          </a:p>
          <a:p>
            <a:endParaRPr lang="en-US" sz="20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20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kern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굴림" charset="-127"/>
                <a:cs typeface="Arial" pitchFamily="34" charset="0"/>
              </a:rPr>
              <a:t>What about Scheduling a Doctor Appointment using only one click ?  </a:t>
            </a:r>
            <a:endParaRPr lang="en-US" sz="2000" dirty="0" smtClean="0">
              <a:latin typeface="Verdana" pitchFamily="34" charset="0"/>
              <a:ea typeface="굴림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000" b="1" kern="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ea typeface="굴림" charset="-127"/>
              <a:cs typeface="Arial" pitchFamily="34" charset="0"/>
            </a:endParaRPr>
          </a:p>
          <a:p>
            <a:pPr marL="342900" lvl="0" indent="-342900" defTabSz="9144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105A5B"/>
              </a:solidFill>
            </a:endParaRPr>
          </a:p>
          <a:p>
            <a:pPr marL="342900" lvl="0" indent="-342900" defTabSz="9144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105A5B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gray">
          <a:xfrm>
            <a:off x="1198563" y="1412875"/>
            <a:ext cx="4852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>
              <a:defRPr/>
            </a:pPr>
            <a:endParaRPr lang="en-US" sz="2000" dirty="0">
              <a:solidFill>
                <a:schemeClr val="accent1">
                  <a:lumMod val="25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  <a:p>
            <a:pPr defTabSz="801688">
              <a:defRPr/>
            </a:pPr>
            <a:endParaRPr lang="en-US" sz="2000" dirty="0">
              <a:solidFill>
                <a:schemeClr val="accent1">
                  <a:lumMod val="25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3561" name="Rectangle 5"/>
          <p:cNvSpPr txBox="1">
            <a:spLocks noChangeArrowheads="1"/>
          </p:cNvSpPr>
          <p:nvPr/>
        </p:nvSpPr>
        <p:spPr bwMode="gray">
          <a:xfrm>
            <a:off x="1198563" y="836613"/>
            <a:ext cx="2673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Billede 14" descr="dreamstime_Hospital doct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5987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952500" y="1770063"/>
            <a:ext cx="7380288" cy="3732212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1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latin typeface="Arial" pitchFamily="34" charset="0"/>
            </a:endParaRPr>
          </a:p>
        </p:txBody>
      </p:sp>
      <p:sp>
        <p:nvSpPr>
          <p:cNvPr id="23559" name="Tekstboks 9"/>
          <p:cNvSpPr txBox="1">
            <a:spLocks noChangeArrowheads="1"/>
          </p:cNvSpPr>
          <p:nvPr/>
        </p:nvSpPr>
        <p:spPr bwMode="auto">
          <a:xfrm>
            <a:off x="888999" y="1619249"/>
            <a:ext cx="7369175" cy="30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a-DK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defTabSz="914400">
              <a:defRPr/>
            </a:pPr>
            <a:r>
              <a:rPr lang="en-US" sz="2000" b="1" kern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Well then, here is the solution:</a:t>
            </a:r>
          </a:p>
          <a:p>
            <a:pPr lvl="0" defTabSz="914400">
              <a:defRPr/>
            </a:pPr>
            <a:r>
              <a:rPr lang="en-US" sz="2000" b="1" kern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pPr lvl="0" defTabSz="914400">
              <a:defRPr/>
            </a:pPr>
            <a:r>
              <a:rPr lang="en-US" sz="2000" b="1" kern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200" b="1" kern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Location-aware Healthcare system   </a:t>
            </a:r>
          </a:p>
          <a:p>
            <a:endParaRPr lang="da-DK" sz="3200" dirty="0">
              <a:solidFill>
                <a:schemeClr val="bg2">
                  <a:lumMod val="25000"/>
                </a:schemeClr>
              </a:solidFill>
            </a:endParaRPr>
          </a:p>
          <a:p>
            <a:pPr lvl="2"/>
            <a:endParaRPr lang="da-DK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gray">
          <a:xfrm>
            <a:off x="1198563" y="1412875"/>
            <a:ext cx="4852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>
              <a:defRPr/>
            </a:pPr>
            <a:endParaRPr lang="en-US" sz="2000" dirty="0">
              <a:solidFill>
                <a:schemeClr val="accent1">
                  <a:lumMod val="25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  <a:p>
            <a:pPr defTabSz="801688">
              <a:defRPr/>
            </a:pPr>
            <a:endParaRPr lang="en-US" sz="2000" dirty="0">
              <a:solidFill>
                <a:schemeClr val="accent1">
                  <a:lumMod val="25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3561" name="Rectangle 5"/>
          <p:cNvSpPr txBox="1">
            <a:spLocks noChangeArrowheads="1"/>
          </p:cNvSpPr>
          <p:nvPr/>
        </p:nvSpPr>
        <p:spPr bwMode="gray">
          <a:xfrm>
            <a:off x="1198563" y="836613"/>
            <a:ext cx="2673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gray">
          <a:xfrm>
            <a:off x="874713" y="2093088"/>
            <a:ext cx="4852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endParaRPr lang="en-US" sz="2000" dirty="0">
              <a:solidFill>
                <a:srgbClr val="171717"/>
              </a:solidFill>
            </a:endParaRPr>
          </a:p>
          <a:p>
            <a:pPr defTabSz="801688"/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15370" name="Tekstboks 39"/>
          <p:cNvSpPr txBox="1">
            <a:spLocks noChangeArrowheads="1"/>
          </p:cNvSpPr>
          <p:nvPr/>
        </p:nvSpPr>
        <p:spPr bwMode="auto">
          <a:xfrm>
            <a:off x="549275" y="3650934"/>
            <a:ext cx="3838575" cy="203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kern="0" noProof="1">
              <a:solidFill>
                <a:schemeClr val="tx2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4" name="Rektangel 31"/>
          <p:cNvSpPr>
            <a:spLocks noChangeArrowheads="1"/>
          </p:cNvSpPr>
          <p:nvPr/>
        </p:nvSpPr>
        <p:spPr bwMode="auto">
          <a:xfrm>
            <a:off x="959102" y="2411541"/>
            <a:ext cx="3442209" cy="76200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lvl="1">
              <a:lnSpc>
                <a:spcPct val="80000"/>
              </a:lnSpc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5" name="Picture 24" descr="emerp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3" y="2441758"/>
            <a:ext cx="768096" cy="74619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03376" y="2462531"/>
            <a:ext cx="2779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Emergency Service</a:t>
            </a:r>
          </a:p>
          <a:p>
            <a:pPr>
              <a:buFont typeface="Wingdings" pitchFamily="2" charset="2"/>
              <a:buChar char="§"/>
            </a:pPr>
            <a:endParaRPr lang="en-US" sz="2000" b="1" dirty="0"/>
          </a:p>
        </p:txBody>
      </p:sp>
      <p:pic>
        <p:nvPicPr>
          <p:cNvPr id="28" name="Picture 27" descr="historp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2" y="3358643"/>
            <a:ext cx="731520" cy="755904"/>
          </a:xfrm>
          <a:prstGeom prst="rect">
            <a:avLst/>
          </a:prstGeom>
        </p:spPr>
      </p:pic>
      <p:pic>
        <p:nvPicPr>
          <p:cNvPr id="32" name="Picture 31" descr="drugpi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64" y="4565698"/>
            <a:ext cx="707136" cy="707089"/>
          </a:xfrm>
          <a:prstGeom prst="rect">
            <a:avLst/>
          </a:prstGeom>
        </p:spPr>
      </p:pic>
      <p:pic>
        <p:nvPicPr>
          <p:cNvPr id="33" name="Picture 32" descr="datepi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" y="5772659"/>
            <a:ext cx="761905" cy="713184"/>
          </a:xfrm>
          <a:prstGeom prst="rect">
            <a:avLst/>
          </a:prstGeom>
        </p:spPr>
      </p:pic>
      <p:sp>
        <p:nvSpPr>
          <p:cNvPr id="36" name="Rektangel 31"/>
          <p:cNvSpPr>
            <a:spLocks noChangeArrowheads="1"/>
          </p:cNvSpPr>
          <p:nvPr/>
        </p:nvSpPr>
        <p:spPr bwMode="auto">
          <a:xfrm>
            <a:off x="940814" y="5746053"/>
            <a:ext cx="3484881" cy="76200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lvl="1">
              <a:lnSpc>
                <a:spcPct val="80000"/>
              </a:lnSpc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3712" y="5906771"/>
            <a:ext cx="391363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Scheduling appointments </a:t>
            </a:r>
          </a:p>
        </p:txBody>
      </p:sp>
      <p:sp>
        <p:nvSpPr>
          <p:cNvPr id="41" name="Rektangel 31"/>
          <p:cNvSpPr>
            <a:spLocks noChangeArrowheads="1"/>
          </p:cNvSpPr>
          <p:nvPr/>
        </p:nvSpPr>
        <p:spPr bwMode="auto">
          <a:xfrm>
            <a:off x="922526" y="3350325"/>
            <a:ext cx="3490977" cy="76200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lvl="1">
              <a:lnSpc>
                <a:spcPct val="80000"/>
              </a:lnSpc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Rektangel 31"/>
          <p:cNvSpPr>
            <a:spLocks noChangeArrowheads="1"/>
          </p:cNvSpPr>
          <p:nvPr/>
        </p:nvSpPr>
        <p:spPr bwMode="auto">
          <a:xfrm>
            <a:off x="934718" y="4581717"/>
            <a:ext cx="3484881" cy="76200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lvl="1">
              <a:lnSpc>
                <a:spcPct val="80000"/>
              </a:lnSpc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6720" y="4846067"/>
            <a:ext cx="492556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Drug Alarm and Prescription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11936" y="3492755"/>
            <a:ext cx="436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Medical History</a:t>
            </a:r>
          </a:p>
          <a:p>
            <a:pPr>
              <a:buFont typeface="Wingdings" pitchFamily="2" charset="2"/>
              <a:buChar char="§"/>
            </a:pPr>
            <a:endParaRPr lang="en-US" sz="2000" b="1" dirty="0"/>
          </a:p>
        </p:txBody>
      </p:sp>
      <p:sp>
        <p:nvSpPr>
          <p:cNvPr id="45" name="Rektangel 31"/>
          <p:cNvSpPr>
            <a:spLocks noChangeArrowheads="1"/>
          </p:cNvSpPr>
          <p:nvPr/>
        </p:nvSpPr>
        <p:spPr bwMode="auto">
          <a:xfrm>
            <a:off x="5329934" y="3344229"/>
            <a:ext cx="3442209" cy="76200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lvl="1">
              <a:lnSpc>
                <a:spcPct val="80000"/>
              </a:lnSpc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ktangel 31"/>
          <p:cNvSpPr>
            <a:spLocks noChangeArrowheads="1"/>
          </p:cNvSpPr>
          <p:nvPr/>
        </p:nvSpPr>
        <p:spPr bwMode="auto">
          <a:xfrm>
            <a:off x="5336030" y="4471989"/>
            <a:ext cx="3442209" cy="76200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lvl="1">
              <a:lnSpc>
                <a:spcPct val="80000"/>
              </a:lnSpc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7" name="Picture 46" descr="1325523538_doc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6384" y="3395219"/>
            <a:ext cx="780288" cy="71018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425440" y="3431795"/>
            <a:ext cx="2779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Add Doctors</a:t>
            </a:r>
          </a:p>
          <a:p>
            <a:pPr>
              <a:buFont typeface="Wingdings" pitchFamily="2" charset="2"/>
              <a:buChar char="§"/>
            </a:pPr>
            <a:endParaRPr 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498592" y="4602227"/>
            <a:ext cx="2779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Add Patients</a:t>
            </a:r>
          </a:p>
        </p:txBody>
      </p:sp>
      <p:pic>
        <p:nvPicPr>
          <p:cNvPr id="52" name="Picture 51" descr="1325523627_patie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808" y="4458971"/>
            <a:ext cx="816864" cy="777240"/>
          </a:xfrm>
          <a:prstGeom prst="rect">
            <a:avLst/>
          </a:prstGeom>
        </p:spPr>
      </p:pic>
      <p:sp>
        <p:nvSpPr>
          <p:cNvPr id="53" name="Rektangel 31"/>
          <p:cNvSpPr>
            <a:spLocks noChangeArrowheads="1"/>
          </p:cNvSpPr>
          <p:nvPr/>
        </p:nvSpPr>
        <p:spPr bwMode="auto">
          <a:xfrm>
            <a:off x="5354318" y="5697285"/>
            <a:ext cx="3442209" cy="76200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lvl="1">
              <a:lnSpc>
                <a:spcPct val="80000"/>
              </a:lnSpc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09616" y="5876291"/>
            <a:ext cx="3688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Full Clinic Management  </a:t>
            </a:r>
          </a:p>
        </p:txBody>
      </p:sp>
      <p:pic>
        <p:nvPicPr>
          <p:cNvPr id="55" name="Picture 54" descr="1325524061_data_manageme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3232" y="5726939"/>
            <a:ext cx="829056" cy="740664"/>
          </a:xfrm>
          <a:prstGeom prst="rect">
            <a:avLst/>
          </a:prstGeom>
        </p:spPr>
      </p:pic>
      <p:sp>
        <p:nvSpPr>
          <p:cNvPr id="57" name="Rektangel 31"/>
          <p:cNvSpPr>
            <a:spLocks noChangeArrowheads="1"/>
          </p:cNvSpPr>
          <p:nvPr/>
        </p:nvSpPr>
        <p:spPr bwMode="auto">
          <a:xfrm>
            <a:off x="5390894" y="2332293"/>
            <a:ext cx="3442209" cy="76200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lvl="1">
              <a:lnSpc>
                <a:spcPct val="80000"/>
              </a:lnSpc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94960" y="2462531"/>
            <a:ext cx="3358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Map of Patient’s location</a:t>
            </a:r>
          </a:p>
          <a:p>
            <a:pPr>
              <a:buFont typeface="Wingdings" pitchFamily="2" charset="2"/>
              <a:buChar char="§"/>
            </a:pPr>
            <a:endParaRPr lang="en-US" sz="2000" b="1" dirty="0"/>
          </a:p>
        </p:txBody>
      </p:sp>
      <p:pic>
        <p:nvPicPr>
          <p:cNvPr id="59" name="Picture 58" descr="1325524321_map-ico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7616" y="2249171"/>
            <a:ext cx="825176" cy="975360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0" y="762000"/>
            <a:ext cx="7448550" cy="12668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92608" y="1048512"/>
            <a:ext cx="4486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Overview: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36" grpId="0" animBg="1"/>
      <p:bldP spid="39" grpId="0"/>
      <p:bldP spid="41" grpId="0" animBg="1"/>
      <p:bldP spid="42" grpId="0" animBg="1"/>
      <p:bldP spid="43" grpId="0"/>
      <p:bldP spid="44" grpId="0"/>
      <p:bldP spid="45" grpId="0" animBg="1"/>
      <p:bldP spid="46" grpId="0" animBg="1"/>
      <p:bldP spid="49" grpId="0"/>
      <p:bldP spid="50" grpId="0"/>
      <p:bldP spid="53" grpId="0" animBg="1"/>
      <p:bldP spid="54" grpId="0"/>
      <p:bldP spid="57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64000" t="-10000" r="-1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29001" y="0"/>
            <a:ext cx="6858002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826326" y="702419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Introduction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335479" y="1342494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For Whom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567543" y="2245754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Features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764969" y="3097075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challenges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75608" y="917863"/>
            <a:ext cx="311727" cy="3117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05547" y="1461654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17274" y="2305335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62744" y="3190250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3129150" y="3314700"/>
            <a:ext cx="6246420" cy="22860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3193472" y="4110423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81745" y="4964380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275608" y="5719771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730334" y="4000041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Future Work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3429001" y="4934285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Used Technology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2772292" y="5719771"/>
            <a:ext cx="3445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Demo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11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28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gray">
          <a:xfrm>
            <a:off x="8747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1200">
                <a:solidFill>
                  <a:schemeClr val="tx2"/>
                </a:solidFill>
              </a:rPr>
              <a:t>Your own footer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gray">
          <a:xfrm>
            <a:off x="67675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01688"/>
            <a:r>
              <a:rPr lang="en-US" sz="1200">
                <a:solidFill>
                  <a:schemeClr val="tx2"/>
                </a:solidFill>
              </a:rPr>
              <a:t>Your Logo</a:t>
            </a:r>
          </a:p>
        </p:txBody>
      </p:sp>
      <p:grpSp>
        <p:nvGrpSpPr>
          <p:cNvPr id="26630" name="Gruppe 29"/>
          <p:cNvGrpSpPr>
            <a:grpSpLocks/>
          </p:cNvGrpSpPr>
          <p:nvPr/>
        </p:nvGrpSpPr>
        <p:grpSpPr bwMode="auto">
          <a:xfrm>
            <a:off x="1354074" y="2350897"/>
            <a:ext cx="6651181" cy="3884613"/>
            <a:chOff x="1656207" y="1860550"/>
            <a:chExt cx="6651181" cy="3884613"/>
          </a:xfrm>
        </p:grpSpPr>
        <p:sp>
          <p:nvSpPr>
            <p:cNvPr id="26634" name="Rectangle 5"/>
            <p:cNvSpPr txBox="1">
              <a:spLocks noChangeArrowheads="1"/>
            </p:cNvSpPr>
            <p:nvPr/>
          </p:nvSpPr>
          <p:spPr bwMode="gray">
            <a:xfrm>
              <a:off x="3429000" y="1952625"/>
              <a:ext cx="183515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endParaRPr 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64" name="Rektangel 63"/>
            <p:cNvSpPr>
              <a:spLocks noChangeArrowheads="1"/>
            </p:cNvSpPr>
            <p:nvPr/>
          </p:nvSpPr>
          <p:spPr bwMode="auto">
            <a:xfrm>
              <a:off x="1687513" y="1860550"/>
              <a:ext cx="2589212" cy="4254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endParaRPr lang="da-DK" noProof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65" name="Rektangel 64"/>
            <p:cNvSpPr>
              <a:spLocks noChangeArrowheads="1"/>
            </p:cNvSpPr>
            <p:nvPr/>
          </p:nvSpPr>
          <p:spPr bwMode="auto">
            <a:xfrm>
              <a:off x="1690179" y="2324100"/>
              <a:ext cx="2598737" cy="3421063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1000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6638" name="Rectangle 5"/>
            <p:cNvSpPr txBox="1">
              <a:spLocks noChangeArrowheads="1"/>
            </p:cNvSpPr>
            <p:nvPr/>
          </p:nvSpPr>
          <p:spPr bwMode="gray">
            <a:xfrm>
              <a:off x="1708023" y="1924050"/>
              <a:ext cx="2654046" cy="323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>
                <a:buNone/>
              </a:pPr>
              <a:r>
                <a:rPr lang="en-US" b="1" dirty="0" smtClean="0"/>
                <a:t> Mobile Application for:</a:t>
              </a:r>
            </a:p>
          </p:txBody>
        </p:sp>
        <p:sp>
          <p:nvSpPr>
            <p:cNvPr id="26641" name="Tekstboks 27"/>
            <p:cNvSpPr txBox="1">
              <a:spLocks noChangeArrowheads="1"/>
            </p:cNvSpPr>
            <p:nvPr/>
          </p:nvSpPr>
          <p:spPr bwMode="auto">
            <a:xfrm>
              <a:off x="6372225" y="2262188"/>
              <a:ext cx="193516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endParaRPr lang="da-DK" sz="1100" dirty="0"/>
            </a:p>
          </p:txBody>
        </p:sp>
        <p:sp>
          <p:nvSpPr>
            <p:cNvPr id="26643" name="Tekstboks 35"/>
            <p:cNvSpPr txBox="1">
              <a:spLocks noChangeArrowheads="1"/>
            </p:cNvSpPr>
            <p:nvPr/>
          </p:nvSpPr>
          <p:spPr bwMode="auto">
            <a:xfrm>
              <a:off x="1656207" y="2350389"/>
              <a:ext cx="2754630" cy="2862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endParaRPr lang="en-US" sz="20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just">
                <a:buFont typeface="Arial" pitchFamily="34" charset="0"/>
                <a:buChar char="•"/>
              </a:pPr>
              <a:r>
                <a:rPr lang="en-US" sz="2000" b="1" dirty="0" smtClean="0">
                  <a:solidFill>
                    <a:schemeClr val="bg2">
                      <a:lumMod val="25000"/>
                    </a:schemeClr>
                  </a:solidFill>
                </a:rPr>
                <a:t>For elderly people</a:t>
              </a:r>
            </a:p>
            <a:p>
              <a:pPr algn="just"/>
              <a:endParaRPr lang="en-US" sz="20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just"/>
              <a:endParaRPr lang="en-US" sz="20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just">
                <a:buFont typeface="Arial" pitchFamily="34" charset="0"/>
                <a:buChar char="•"/>
              </a:pPr>
              <a:r>
                <a:rPr lang="en-US" sz="2000" b="1" dirty="0" smtClean="0">
                  <a:solidFill>
                    <a:schemeClr val="bg2">
                      <a:lumMod val="25000"/>
                    </a:schemeClr>
                  </a:solidFill>
                </a:rPr>
                <a:t>For chronically ill</a:t>
              </a:r>
            </a:p>
            <a:p>
              <a:pPr algn="just">
                <a:buFont typeface="Arial" pitchFamily="34" charset="0"/>
                <a:buChar char="•"/>
              </a:pPr>
              <a:endParaRPr lang="en-US" sz="20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just">
                <a:buFont typeface="Arial" pitchFamily="34" charset="0"/>
                <a:buChar char="•"/>
              </a:pPr>
              <a:endParaRPr lang="en-US" sz="20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just">
                <a:buFont typeface="Arial" pitchFamily="34" charset="0"/>
                <a:buChar char="•"/>
              </a:pPr>
              <a:r>
                <a:rPr lang="en-US" sz="2000" b="1" dirty="0" smtClean="0">
                  <a:solidFill>
                    <a:schemeClr val="bg2">
                      <a:lumMod val="25000"/>
                    </a:schemeClr>
                  </a:solidFill>
                </a:rPr>
                <a:t>All people</a:t>
              </a:r>
            </a:p>
            <a:p>
              <a:pPr algn="just"/>
              <a:endParaRPr lang="en-US" sz="20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28" name="Rektangel 63"/>
          <p:cNvSpPr>
            <a:spLocks noChangeArrowheads="1"/>
          </p:cNvSpPr>
          <p:nvPr/>
        </p:nvSpPr>
        <p:spPr bwMode="auto">
          <a:xfrm>
            <a:off x="4575112" y="2326513"/>
            <a:ext cx="2618168" cy="425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da-DK" noProof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0" name="Rektangel 64"/>
          <p:cNvSpPr>
            <a:spLocks noChangeArrowheads="1"/>
          </p:cNvSpPr>
          <p:nvPr/>
        </p:nvSpPr>
        <p:spPr bwMode="auto">
          <a:xfrm>
            <a:off x="4584636" y="2792730"/>
            <a:ext cx="2657411" cy="3421063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2" name="Rectangle 5"/>
          <p:cNvSpPr txBox="1">
            <a:spLocks noChangeArrowheads="1"/>
          </p:cNvSpPr>
          <p:nvPr/>
        </p:nvSpPr>
        <p:spPr bwMode="gray">
          <a:xfrm>
            <a:off x="4768977" y="2372487"/>
            <a:ext cx="2247899" cy="32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buNone/>
            </a:pPr>
            <a:r>
              <a:rPr lang="en-US" b="1" dirty="0" smtClean="0"/>
              <a:t>The Website for: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29200" y="3121152"/>
            <a:ext cx="14954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Doctors</a:t>
            </a:r>
          </a:p>
          <a:p>
            <a:pPr>
              <a:lnSpc>
                <a:spcPct val="80000"/>
              </a:lnSpc>
            </a:pPr>
            <a:endParaRPr lang="en-US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Hospitals</a:t>
            </a:r>
          </a:p>
          <a:p>
            <a:pPr>
              <a:lnSpc>
                <a:spcPct val="80000"/>
              </a:lnSpc>
            </a:pPr>
            <a:endParaRPr lang="en-US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Clinics </a:t>
            </a:r>
          </a:p>
          <a:p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762000"/>
            <a:ext cx="7448550" cy="12668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8224" y="1085088"/>
            <a:ext cx="3157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kern="0" dirty="0" smtClean="0">
                <a:solidFill>
                  <a:schemeClr val="tx2"/>
                </a:solidFill>
              </a:rPr>
              <a:t>For whom?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75489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4D294EC-8BB3-4C9E-A77D-435A889AE8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TS101875489</Template>
  <TotalTime>1059</TotalTime>
  <Words>28538</Words>
  <Application>Microsoft Office PowerPoint</Application>
  <PresentationFormat>On-screen Show (4:3)</PresentationFormat>
  <Paragraphs>1565</Paragraphs>
  <Slides>31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TS101875489</vt:lpstr>
      <vt:lpstr>1_Kontortema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ayah</dc:creator>
  <cp:lastModifiedBy>israa</cp:lastModifiedBy>
  <cp:revision>149</cp:revision>
  <dcterms:created xsi:type="dcterms:W3CDTF">2011-12-24T16:31:09Z</dcterms:created>
  <dcterms:modified xsi:type="dcterms:W3CDTF">2012-04-18T21:23:10Z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TC018754899991</vt:lpwstr>
  </property>
</Properties>
</file>