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7" r:id="rId3"/>
    <p:sldId id="294" r:id="rId4"/>
    <p:sldId id="29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8" r:id="rId32"/>
    <p:sldId id="289" r:id="rId33"/>
    <p:sldId id="290" r:id="rId34"/>
    <p:sldId id="291" r:id="rId35"/>
    <p:sldId id="292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7539E-B35B-488E-B6A7-26AB3AC77E31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5ADF7-199A-42DF-A082-6C4221F63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DDA9-A216-45B2-8097-D41071AD1234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1E15-04C5-4F16-9B82-F25CC5383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"/>
            <a:ext cx="2220913" cy="19716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9050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endParaRPr lang="en-US" sz="2000" b="1" dirty="0" smtClean="0"/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r>
              <a:rPr lang="en-US" sz="2000" b="1" dirty="0" smtClean="0"/>
              <a:t>SAR Reduction In The Human Head and Investigation of Impact of Radio Frequency Exposure on Children Health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Prepared by: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Dawwas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Najjar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Wala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Hanani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Submitted in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Partial Fulfillment of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BSc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Degree in Telecommunication Engineering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Supervisor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Dr.Yousuf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Dama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An-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Najah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National University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7675" algn="l"/>
                <a:tab pos="3105150" algn="ctr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2015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</a:p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Electric Field Radiation Patterns</a:t>
            </a:r>
            <a:endParaRPr lang="en-US" sz="2800" dirty="0"/>
          </a:p>
        </p:txBody>
      </p:sp>
      <p:pic>
        <p:nvPicPr>
          <p:cNvPr id="4" name="صورة 11" descr="E:\GP2\front.bmp"/>
          <p:cNvPicPr/>
          <p:nvPr/>
        </p:nvPicPr>
        <p:blipFill>
          <a:blip r:embed="rId2"/>
          <a:srcRect l="54936"/>
          <a:stretch>
            <a:fillRect/>
          </a:stretch>
        </p:blipFill>
        <p:spPr bwMode="auto">
          <a:xfrm>
            <a:off x="609600" y="2133600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2" descr="E:\GP2\back view.bmp"/>
          <p:cNvPicPr/>
          <p:nvPr/>
        </p:nvPicPr>
        <p:blipFill>
          <a:blip r:embed="rId3"/>
          <a:srcRect l="58277"/>
          <a:stretch>
            <a:fillRect/>
          </a:stretch>
        </p:blipFill>
        <p:spPr bwMode="auto">
          <a:xfrm>
            <a:off x="4191000" y="21336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5638800"/>
            <a:ext cx="197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Front view at 0.9GHz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953000" y="5638800"/>
            <a:ext cx="1901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Back view at 0.9GHz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</a:p>
          <a:p>
            <a:pPr algn="ctr"/>
            <a:endParaRPr lang="en-US" sz="4000" dirty="0" smtClean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47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Electric Field Radiation Patterns</a:t>
            </a:r>
          </a:p>
          <a:p>
            <a:endParaRPr lang="en-US" sz="2800" dirty="0"/>
          </a:p>
        </p:txBody>
      </p:sp>
      <p:pic>
        <p:nvPicPr>
          <p:cNvPr id="6" name="صورة 13" descr="E:\GP2\front1.8.bmp"/>
          <p:cNvPicPr/>
          <p:nvPr/>
        </p:nvPicPr>
        <p:blipFill>
          <a:blip r:embed="rId2"/>
          <a:srcRect l="57261"/>
          <a:stretch>
            <a:fillRect/>
          </a:stretch>
        </p:blipFill>
        <p:spPr bwMode="auto">
          <a:xfrm>
            <a:off x="990600" y="21336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14" descr="E:\GP2\back1.8.bmp"/>
          <p:cNvPicPr/>
          <p:nvPr/>
        </p:nvPicPr>
        <p:blipFill>
          <a:blip r:embed="rId3"/>
          <a:srcRect l="54042"/>
          <a:stretch>
            <a:fillRect/>
          </a:stretch>
        </p:blipFill>
        <p:spPr bwMode="auto">
          <a:xfrm>
            <a:off x="3962400" y="213360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295400" y="5486400"/>
            <a:ext cx="2003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Front view at 1.8GHz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343400" y="5486400"/>
            <a:ext cx="1866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Back view at 1.8GHz</a:t>
            </a:r>
            <a:endParaRPr lang="en-US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</a:p>
          <a:p>
            <a:pPr algn="ctr"/>
            <a:endParaRPr lang="en-US" sz="4000" dirty="0" smtClean="0">
              <a:latin typeface="+mj-lt"/>
            </a:endParaRPr>
          </a:p>
          <a:p>
            <a:endParaRPr lang="en-US" sz="4000" dirty="0" smtClean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SAR Analysis </a:t>
            </a:r>
            <a:endParaRPr lang="en-US" sz="2800" dirty="0"/>
          </a:p>
        </p:txBody>
      </p:sp>
      <p:pic>
        <p:nvPicPr>
          <p:cNvPr id="4" name="صورة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16" descr="E:\GP2\.999.bmp"/>
          <p:cNvPicPr/>
          <p:nvPr/>
        </p:nvPicPr>
        <p:blipFill>
          <a:blip r:embed="rId3"/>
          <a:srcRect l="71567"/>
          <a:stretch>
            <a:fillRect/>
          </a:stretch>
        </p:blipFill>
        <p:spPr bwMode="auto">
          <a:xfrm>
            <a:off x="3200400" y="22860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18" descr="E:\GP2\.9ll.bmp"/>
          <p:cNvPicPr/>
          <p:nvPr/>
        </p:nvPicPr>
        <p:blipFill>
          <a:blip r:embed="rId4"/>
          <a:srcRect l="70170"/>
          <a:stretch>
            <a:fillRect/>
          </a:stretch>
        </p:blipFill>
        <p:spPr bwMode="auto">
          <a:xfrm>
            <a:off x="5638800" y="22860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66800" y="5562600"/>
            <a:ext cx="35408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SAR distribution for 900 MHZ over1g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</a:p>
          <a:p>
            <a:pPr algn="ctr"/>
            <a:endParaRPr lang="en-US" sz="4000" dirty="0" smtClean="0">
              <a:latin typeface="+mj-lt"/>
            </a:endParaRPr>
          </a:p>
          <a:p>
            <a:pPr algn="ctr"/>
            <a:endParaRPr lang="en-US" sz="4000" dirty="0" smtClean="0">
              <a:latin typeface="+mj-lt"/>
            </a:endParaRPr>
          </a:p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2212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SAR Analysis </a:t>
            </a:r>
            <a:endParaRPr lang="en-US" sz="2800" dirty="0"/>
          </a:p>
        </p:txBody>
      </p:sp>
      <p:pic>
        <p:nvPicPr>
          <p:cNvPr id="4" name="صورة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20" descr="E:\GP2\jjjjjjj.bmp"/>
          <p:cNvPicPr/>
          <p:nvPr/>
        </p:nvPicPr>
        <p:blipFill>
          <a:blip r:embed="rId3"/>
          <a:srcRect l="71567"/>
          <a:stretch>
            <a:fillRect/>
          </a:stretch>
        </p:blipFill>
        <p:spPr bwMode="auto">
          <a:xfrm>
            <a:off x="3429000" y="2286000"/>
            <a:ext cx="198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17" descr="E:\GP2\1.8;.bmp"/>
          <p:cNvPicPr/>
          <p:nvPr/>
        </p:nvPicPr>
        <p:blipFill>
          <a:blip r:embed="rId4"/>
          <a:srcRect l="67990"/>
          <a:stretch>
            <a:fillRect/>
          </a:stretch>
        </p:blipFill>
        <p:spPr bwMode="auto">
          <a:xfrm>
            <a:off x="5410200" y="22860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71600" y="5638800"/>
            <a:ext cx="3311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SAR distribution for1800MHZ over1g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1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</a:p>
          <a:p>
            <a:pPr algn="ctr"/>
            <a:endParaRPr lang="en-US" sz="4000" dirty="0" smtClean="0">
              <a:latin typeface="+mj-lt"/>
            </a:endParaRPr>
          </a:p>
          <a:p>
            <a:pPr algn="ctr"/>
            <a:endParaRPr lang="en-US" sz="4000" dirty="0" smtClean="0">
              <a:latin typeface="+mj-lt"/>
            </a:endParaRPr>
          </a:p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524000"/>
            <a:ext cx="2212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SAR Analysis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514600"/>
          <a:ext cx="6850380" cy="178612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83460"/>
                <a:gridCol w="2283460"/>
                <a:gridCol w="2283460"/>
              </a:tblGrid>
              <a:tr h="893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F(GHz)</a:t>
                      </a:r>
                      <a:endParaRPr lang="en-US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SAR(1g.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avg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) [W/kg]  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  without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EBG                     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            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with EBG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0.9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.947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.587</a:t>
                      </a:r>
                      <a:endParaRPr lang="en-US" sz="140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46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1.8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1.37</a:t>
                      </a:r>
                      <a:endParaRPr lang="en-US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.47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6" name="AutoShape 2"/>
          <p:cNvSpPr>
            <a:spLocks noChangeShapeType="1"/>
          </p:cNvSpPr>
          <p:nvPr/>
        </p:nvSpPr>
        <p:spPr bwMode="auto">
          <a:xfrm>
            <a:off x="3276600" y="2971800"/>
            <a:ext cx="3721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AutoShape 1"/>
          <p:cNvSpPr>
            <a:spLocks noChangeShapeType="1"/>
          </p:cNvSpPr>
          <p:nvPr/>
        </p:nvSpPr>
        <p:spPr bwMode="auto">
          <a:xfrm flipV="1">
            <a:off x="5334000" y="2971800"/>
            <a:ext cx="0" cy="307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3400" y="4724400"/>
            <a:ext cx="899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SAR over (1g) values using the EBG structures are reduced and are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reduced in comparison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 the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PIFA value 44%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0.9GHz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69.2%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1.8GHz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+mj-lt"/>
              </a:rPr>
              <a:t>Methodology:</a:t>
            </a:r>
          </a:p>
          <a:p>
            <a:endParaRPr lang="en-US" sz="40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Study sample:</a:t>
            </a:r>
          </a:p>
          <a:p>
            <a:endParaRPr lang="en-US" sz="2000" dirty="0"/>
          </a:p>
          <a:p>
            <a:r>
              <a:rPr lang="en-US" sz="2000" dirty="0" smtClean="0">
                <a:latin typeface="Arial"/>
                <a:ea typeface="Calibri"/>
              </a:rPr>
              <a:t>The sample of this study is kids of both genders, distributed in two different kindergartens. The sample ages were between 5-6 years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8610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Selecting </a:t>
            </a:r>
            <a:r>
              <a:rPr lang="en-US" sz="2000" dirty="0"/>
              <a:t>kindergartens in </a:t>
            </a:r>
            <a:r>
              <a:rPr lang="en-US" sz="2000" dirty="0" err="1"/>
              <a:t>Beit</a:t>
            </a:r>
            <a:r>
              <a:rPr lang="en-US" sz="2000" dirty="0"/>
              <a:t> </a:t>
            </a:r>
            <a:r>
              <a:rPr lang="en-US" sz="2000" dirty="0" err="1"/>
              <a:t>Foureek</a:t>
            </a:r>
            <a:r>
              <a:rPr lang="en-US" sz="2000" dirty="0"/>
              <a:t> area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Measuring </a:t>
            </a:r>
            <a:r>
              <a:rPr lang="en-US" sz="2000" dirty="0"/>
              <a:t>the EMR intensity in different places in kindergartens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Measuring the parameters as following: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     Temperature</a:t>
            </a:r>
            <a:endParaRPr lang="en-US" sz="2000" dirty="0"/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      Blood </a:t>
            </a:r>
            <a:r>
              <a:rPr lang="en-US" sz="2000" dirty="0"/>
              <a:t>pressure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      Heart </a:t>
            </a:r>
            <a:r>
              <a:rPr lang="en-US" sz="2000" dirty="0"/>
              <a:t>pulse </a:t>
            </a:r>
            <a:r>
              <a:rPr lang="en-US" sz="2000" dirty="0" smtClean="0"/>
              <a:t>rate</a:t>
            </a:r>
          </a:p>
          <a:p>
            <a:pPr lvl="0"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/>
              <a:t>All measurements for each student were repeated; three times at </a:t>
            </a:r>
            <a:r>
              <a:rPr lang="en-US" sz="2000" dirty="0" smtClean="0"/>
              <a:t>     morning       (</a:t>
            </a:r>
            <a:r>
              <a:rPr lang="en-US" sz="2000" dirty="0"/>
              <a:t>8:00 – 8:30) </a:t>
            </a:r>
            <a:r>
              <a:rPr lang="en-US" sz="2000" dirty="0" err="1"/>
              <a:t>a.m</a:t>
            </a:r>
            <a:r>
              <a:rPr lang="en-US" sz="2000" dirty="0"/>
              <a:t>, three times after midday (12:30 – 1) p.m. </a:t>
            </a:r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Stages of Study</a:t>
            </a:r>
            <a:endParaRPr lang="en-US" sz="2800" dirty="0">
              <a:latin typeface="+mj-lt"/>
            </a:endParaRPr>
          </a:p>
          <a:p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Methodology: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Experimental Apparatus :</a:t>
            </a:r>
          </a:p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Narda Broadband Field Meter NBM-550 </a:t>
            </a:r>
            <a:endParaRPr lang="en-US" sz="2800" dirty="0"/>
          </a:p>
        </p:txBody>
      </p:sp>
      <p:pic>
        <p:nvPicPr>
          <p:cNvPr id="4" name="صورة 2" descr="fff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209800"/>
            <a:ext cx="6324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Electronic THM thermometer 392S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7467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Experimental Apparatus :</a:t>
            </a:r>
          </a:p>
          <a:p>
            <a:endParaRPr lang="en-US" dirty="0"/>
          </a:p>
        </p:txBody>
      </p:sp>
      <p:pic>
        <p:nvPicPr>
          <p:cNvPr id="4" name="صورة 0" descr="dd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0" y="2209800"/>
            <a:ext cx="51054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458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</a:p>
          <a:p>
            <a:r>
              <a:rPr lang="en-US" sz="2800" dirty="0" smtClean="0"/>
              <a:t>Multi –Function  Automatic blood pressure with children's cuff UA-851V/VL: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57200"/>
            <a:ext cx="701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Experimental Apparatus :</a:t>
            </a:r>
          </a:p>
          <a:p>
            <a:endParaRPr lang="en-US" dirty="0"/>
          </a:p>
        </p:txBody>
      </p:sp>
      <p:pic>
        <p:nvPicPr>
          <p:cNvPr id="5" name="صورة 1" descr="vv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2971800"/>
            <a:ext cx="5410200" cy="3352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Content:</a:t>
            </a:r>
            <a:endParaRPr lang="en-US" sz="4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Phase one: SAR reduction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Phase two: Investigation of Impact of Radio      Frequency Exposure on Children Health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Methodology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Results and measurements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Dissection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Conclusion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Recommendation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Results and measurements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Power Density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133599"/>
          <a:ext cx="8229601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90601"/>
                <a:gridCol w="762000"/>
                <a:gridCol w="990600"/>
                <a:gridCol w="762000"/>
                <a:gridCol w="990600"/>
                <a:gridCol w="762000"/>
                <a:gridCol w="990600"/>
                <a:gridCol w="838200"/>
                <a:gridCol w="1143000"/>
              </a:tblGrid>
              <a:tr h="6966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Position 4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Position3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Position 2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Position 1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Position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Freq.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MHz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52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Max.hold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STD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Max.hold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STD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Max.hold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STD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Max.hold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STD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5.072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0.0758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4.962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0.0741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9.126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0.1364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7.365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0.110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4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3.515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0.1571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2.295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0.1104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10.520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0.5058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5.325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0.2561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4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6.168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0.2460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31.2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1.244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3.391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0.1352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3.161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0.1261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500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40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3.515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0.0779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3.232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0.0716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3.644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0.0807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5.325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0.118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900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732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5.379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0.0596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1.679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0.0186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5.443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0.0603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10.340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0.0927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1800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867400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Kindergarten 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Results and measurements:</a:t>
            </a:r>
          </a:p>
          <a:p>
            <a:pPr algn="ctr"/>
            <a:endParaRPr lang="en-US" sz="40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Power Density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057400"/>
          <a:ext cx="8382001" cy="34290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66800"/>
                <a:gridCol w="762000"/>
                <a:gridCol w="1066800"/>
                <a:gridCol w="762000"/>
                <a:gridCol w="990600"/>
                <a:gridCol w="762000"/>
                <a:gridCol w="990600"/>
                <a:gridCol w="762000"/>
                <a:gridCol w="1219201"/>
              </a:tblGrid>
              <a:tr h="6530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Position 4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Position3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Position 2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Position 1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Position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Freq.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MHz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61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Max.hold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STD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Max.hold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STD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Max.hold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STD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Max.hold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STD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15.770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0.2356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23.16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0.3461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6.209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0.0928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6.391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0.0955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3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3.932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0.1891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10.58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0.5088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9.304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0.4474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5.821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0.2799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12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3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5.337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0.2128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3.363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0.1341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8.327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0.3321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6.703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0.2673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500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3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7.053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0.1563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18.14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0.4018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5.287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0.1171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12.76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0.2826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900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37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4.657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0.0516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5.759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0.0638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3.884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0.0430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18.51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0.2051</a:t>
                      </a:r>
                      <a:endParaRPr lang="en-US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1800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5626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Kindergarten B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Measurements of Physical Parameters 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344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Child’s Temperature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09800" y="2667000"/>
          <a:ext cx="6477000" cy="2971800"/>
        </p:xfrm>
        <a:graphic>
          <a:graphicData uri="http://schemas.openxmlformats.org/drawingml/2006/table">
            <a:tbl>
              <a:tblPr/>
              <a:tblGrid>
                <a:gridCol w="1037881"/>
                <a:gridCol w="2017234"/>
                <a:gridCol w="760852"/>
                <a:gridCol w="819380"/>
                <a:gridCol w="936434"/>
                <a:gridCol w="905219"/>
              </a:tblGrid>
              <a:tr h="620358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Kinder garden   A          </a:t>
                      </a:r>
                      <a:r>
                        <a:rPr lang="ar-JO" sz="1800" b="1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Average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power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density    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03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Variable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Normal Range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Min.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Max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Mean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S.D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11107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T (˚c)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35.5˚c to 37.5˚c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35.30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37.4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36.51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0.41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T  ̀ (˚c)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35.43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37.7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36.72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0.40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81000" y="2590800"/>
            <a:ext cx="1828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normal values , Min , Max , mean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S.D values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oral temperature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A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895600"/>
            <a:ext cx="766763" cy="457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09800" y="2286000"/>
          <a:ext cx="6400801" cy="3414908"/>
        </p:xfrm>
        <a:graphic>
          <a:graphicData uri="http://schemas.openxmlformats.org/drawingml/2006/table">
            <a:tbl>
              <a:tblPr/>
              <a:tblGrid>
                <a:gridCol w="1066800"/>
                <a:gridCol w="2073442"/>
                <a:gridCol w="782054"/>
                <a:gridCol w="842211"/>
                <a:gridCol w="962526"/>
                <a:gridCol w="673768"/>
              </a:tblGrid>
              <a:tr h="76200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Kinder garden   B          </a:t>
                      </a:r>
                      <a:r>
                        <a:rPr lang="ar-JO" sz="1800" b="1" dirty="0">
                          <a:latin typeface="Times New Roman"/>
                          <a:ea typeface="Times New Roman"/>
                          <a:cs typeface="Arial"/>
                        </a:rPr>
                        <a:t>  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   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Average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power density </a:t>
                      </a:r>
                      <a:r>
                        <a:rPr lang="en-US" sz="1800" b="1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45.248     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Variable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Normal Range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Min.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Max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Mean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S.D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12531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T (˚c)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35.5˚c to 37.5˚c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35.2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37.5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36.33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0.57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8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T(˚c) ̀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36.33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37.77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36.73</a:t>
                      </a:r>
                      <a:endParaRPr lang="en-US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0.50</a:t>
                      </a:r>
                      <a:endParaRPr lang="en-US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667000"/>
            <a:ext cx="792307" cy="285750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33400" y="2667000"/>
            <a:ext cx="1828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normal values , Min , Max , mean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S.D values of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oral temperature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in B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Measurements of Physical Parameters </a:t>
            </a:r>
            <a:endParaRPr lang="en-US" sz="4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295400"/>
            <a:ext cx="344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Child’s Temperature 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371600"/>
            <a:ext cx="4656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Systolic Blood Pressure (SBP)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43200" y="2362200"/>
          <a:ext cx="6080760" cy="2404474"/>
        </p:xfrm>
        <a:graphic>
          <a:graphicData uri="http://schemas.openxmlformats.org/drawingml/2006/table">
            <a:tbl>
              <a:tblPr/>
              <a:tblGrid>
                <a:gridCol w="1013460"/>
                <a:gridCol w="1969770"/>
                <a:gridCol w="742950"/>
                <a:gridCol w="800100"/>
                <a:gridCol w="914400"/>
                <a:gridCol w="640080"/>
              </a:tblGrid>
              <a:tr h="568658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Kinder garden   A           Average power density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24.25 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   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Variable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Normal Range (mm Hg)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Min.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Max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Mean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S.D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5686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SBP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90-125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90.3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110.33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99.8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5.31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SBP ̀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92.00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112.33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102.8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5.22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2438400"/>
            <a:ext cx="533400" cy="2000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26670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normal values , Min , Max , mean ,S.D values of SBP in A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Measurements of Physical Parameters 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8956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normal values , Min , Max , mean ,S.D values of the </a:t>
            </a:r>
            <a:r>
              <a:rPr lang="en-US" b="1" dirty="0" err="1" smtClean="0"/>
              <a:t>SBPe</a:t>
            </a:r>
            <a:r>
              <a:rPr lang="en-US" b="1" dirty="0" smtClean="0"/>
              <a:t> in B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95600" y="2438400"/>
          <a:ext cx="5623560" cy="2462331"/>
        </p:xfrm>
        <a:graphic>
          <a:graphicData uri="http://schemas.openxmlformats.org/drawingml/2006/table">
            <a:tbl>
              <a:tblPr/>
              <a:tblGrid>
                <a:gridCol w="960120"/>
                <a:gridCol w="1738630"/>
                <a:gridCol w="697230"/>
                <a:gridCol w="757555"/>
                <a:gridCol w="870585"/>
                <a:gridCol w="599440"/>
              </a:tblGrid>
              <a:tr h="587002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Kinder garden   B           Average power density 45.248     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Variable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Normal Range (mm Hg)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Min.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Max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Mean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S.D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5870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SBP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90-125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88.10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117.00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98.99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8.73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SBP ̀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90.00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128.33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105.4828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9.48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2514600"/>
            <a:ext cx="533400" cy="2000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1371600"/>
            <a:ext cx="4656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Systolic Blood Pressure (SBP)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Measurements of Physical Parameters 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4949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Diastolic  Blood Pressure (DBP)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09600" y="2590800"/>
            <a:ext cx="167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normal values , Min , Max , mean ,S.D values of DBP in A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2133600"/>
          <a:ext cx="6080760" cy="2819401"/>
        </p:xfrm>
        <a:graphic>
          <a:graphicData uri="http://schemas.openxmlformats.org/drawingml/2006/table">
            <a:tbl>
              <a:tblPr/>
              <a:tblGrid>
                <a:gridCol w="1013460"/>
                <a:gridCol w="1969770"/>
                <a:gridCol w="742950"/>
                <a:gridCol w="800100"/>
                <a:gridCol w="914400"/>
                <a:gridCol w="640080"/>
              </a:tblGrid>
              <a:tr h="658895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Kinder garden   A           Average power density    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8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Variable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Normal Range (mm Hg)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Min.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Max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Mean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S.D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6588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DBP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50-84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50.66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80.33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66.1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6.9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DBP ̀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52.66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83.33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67.0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7.1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209800"/>
            <a:ext cx="1028700" cy="209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Measurements of Physical Parameters 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81000" y="2971800"/>
            <a:ext cx="243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normal values , Min , Max , mean ,S.D values of DBP in B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43200" y="2514600"/>
          <a:ext cx="6080760" cy="2824862"/>
        </p:xfrm>
        <a:graphic>
          <a:graphicData uri="http://schemas.openxmlformats.org/drawingml/2006/table">
            <a:tbl>
              <a:tblPr/>
              <a:tblGrid>
                <a:gridCol w="1013460"/>
                <a:gridCol w="1969770"/>
                <a:gridCol w="742950"/>
                <a:gridCol w="800100"/>
                <a:gridCol w="914400"/>
                <a:gridCol w="640080"/>
              </a:tblGrid>
              <a:tr h="641857">
                <a:tc grid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Kinder garden   B           Average power density  45.248      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9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Variable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Normal Range (mm Hg)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Min.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Max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Mean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S.D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6639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DBP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50-84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49.00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82.33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66.86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6.34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DBP ̀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52.00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89.33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72.34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6.96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2590800"/>
            <a:ext cx="581025" cy="2095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Measurements of Physical Parameters </a:t>
            </a:r>
            <a:endParaRPr lang="en-US" sz="4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524000"/>
            <a:ext cx="4949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Diastolic  Blood Pressure (DBP)</a:t>
            </a:r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3874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Heart Pulse Rate  (HPR)</a:t>
            </a:r>
            <a:endParaRPr lang="en-US" sz="28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04800" y="2743200"/>
            <a:ext cx="205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normal values , Min , Max , mean ,S.D values of HPR in A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2362200"/>
          <a:ext cx="6080760" cy="2895599"/>
        </p:xfrm>
        <a:graphic>
          <a:graphicData uri="http://schemas.openxmlformats.org/drawingml/2006/table">
            <a:tbl>
              <a:tblPr/>
              <a:tblGrid>
                <a:gridCol w="1013460"/>
                <a:gridCol w="1969770"/>
                <a:gridCol w="742950"/>
                <a:gridCol w="800100"/>
                <a:gridCol w="914400"/>
                <a:gridCol w="640080"/>
              </a:tblGrid>
              <a:tr h="67670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Kinder garden   A           Average power density   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Variable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Normal Beat/min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Min.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Max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Mean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S.D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676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HPR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75-115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72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112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90.0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7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4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HPR ̀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73.3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117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93.5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6.4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2743200"/>
            <a:ext cx="1028700" cy="209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Measurements of Physical Parameters 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19200"/>
            <a:ext cx="3874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Heart Pulse Rate  (HPR)</a:t>
            </a:r>
            <a:endParaRPr lang="en-US" sz="2800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81000" y="2895600"/>
            <a:ext cx="2057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normal values , Min , Max , mean ,S.D values of HPR in B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2362200"/>
          <a:ext cx="6080760" cy="2743198"/>
        </p:xfrm>
        <a:graphic>
          <a:graphicData uri="http://schemas.openxmlformats.org/drawingml/2006/table">
            <a:tbl>
              <a:tblPr/>
              <a:tblGrid>
                <a:gridCol w="1013460"/>
                <a:gridCol w="1969770"/>
                <a:gridCol w="742950"/>
                <a:gridCol w="800100"/>
                <a:gridCol w="914400"/>
                <a:gridCol w="640080"/>
              </a:tblGrid>
              <a:tr h="64108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Kinder garden   B           Average power density 45.248     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Variable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Normal Beat/min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Min.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Max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Mean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S.D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641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HR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75-115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72.33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114.00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90.33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10.66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HR ̀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74.33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121.33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94.00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11.00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2438400"/>
            <a:ext cx="581025" cy="209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Measurements of Physical Parameters 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Where were we ?</a:t>
            </a:r>
            <a:endParaRPr lang="en-US" dirty="0"/>
          </a:p>
        </p:txBody>
      </p:sp>
      <p:pic>
        <p:nvPicPr>
          <p:cNvPr id="6" name="صورة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114800"/>
            <a:ext cx="231428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 descr="E:\graduation project\3d esign.png"/>
          <p:cNvPicPr/>
          <p:nvPr/>
        </p:nvPicPr>
        <p:blipFill>
          <a:blip r:embed="rId3"/>
          <a:srcRect b="25084"/>
          <a:stretch>
            <a:fillRect/>
          </a:stretch>
        </p:blipFill>
        <p:spPr bwMode="auto">
          <a:xfrm rot="16200000" flipH="1">
            <a:off x="304800" y="1676400"/>
            <a:ext cx="28956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114800"/>
            <a:ext cx="22033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/>
          <p:cNvSpPr txBox="1"/>
          <p:nvPr/>
        </p:nvSpPr>
        <p:spPr>
          <a:xfrm>
            <a:off x="2667000" y="6248400"/>
            <a:ext cx="12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900 MHz</a:t>
            </a:r>
            <a:endParaRPr lang="en-US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791200" y="6324600"/>
            <a:ext cx="14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1800  MHz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0668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52600" y="2819400"/>
          <a:ext cx="5943600" cy="3048000"/>
        </p:xfrm>
        <a:graphic>
          <a:graphicData uri="http://schemas.openxmlformats.org/drawingml/2006/table">
            <a:tbl>
              <a:tblPr/>
              <a:tblGrid>
                <a:gridCol w="1807257"/>
                <a:gridCol w="2013630"/>
                <a:gridCol w="2122713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Health Parameter 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Kinder garden A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Kinder garden B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 ∆T ˚ (C)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0.21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0.40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 ∆SPB mm Hg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3.00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15.49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 ∆DBP mm Hg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0.90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5.48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 ∆HPR  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Arial"/>
                        </a:rPr>
                        <a:t>3.50</a:t>
                      </a:r>
                      <a:endParaRPr lang="en-US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75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Arial"/>
                        </a:rPr>
                        <a:t>3.76</a:t>
                      </a:r>
                      <a:endParaRPr lang="en-US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Measurements of Physical Parameters </a:t>
            </a:r>
            <a:endParaRPr lang="en-US" sz="4000" dirty="0">
              <a:latin typeface="+mj-lt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81000" y="17526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net change of oral temperature , systolic blood pressure ,diastolic blood pressure and heart pulse rate in kinder garden A and 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 Discussion </a:t>
            </a:r>
            <a:endParaRPr lang="en-US" sz="4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3322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Power Flux Density 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124199"/>
          <a:ext cx="7086601" cy="2831027"/>
        </p:xfrm>
        <a:graphic>
          <a:graphicData uri="http://schemas.openxmlformats.org/drawingml/2006/table">
            <a:tbl>
              <a:tblPr/>
              <a:tblGrid>
                <a:gridCol w="1975152"/>
                <a:gridCol w="920448"/>
                <a:gridCol w="1143000"/>
                <a:gridCol w="2057401"/>
                <a:gridCol w="990600"/>
              </a:tblGrid>
              <a:tr h="150811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Power flux density</a:t>
                      </a:r>
                      <a:endParaRPr lang="en-US" sz="105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en-US" sz="105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Permissible  limits (w/)  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Measured values (w/ )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28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Kinder garden  A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Kinder garden  B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93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 MHz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6.631 * 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12.864 * 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12 MHz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-</a:t>
                      </a:r>
                      <a:endParaRPr lang="en-US" sz="105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5.413 * 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7.423   *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93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500 MHz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2.5</a:t>
                      </a:r>
                      <a:endParaRPr lang="en-US" sz="105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3.947 *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5.925   *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3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900 MHz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4.5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3.916 *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10.81   *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93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1800 MHz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5.687 *</a:t>
                      </a:r>
                      <a:endParaRPr lang="en-US" sz="10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8.201   *</a:t>
                      </a:r>
                      <a:endParaRPr lang="en-US" sz="105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1019" marR="3101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85775" cy="171450"/>
          </a:xfrm>
          <a:prstGeom prst="rect">
            <a:avLst/>
          </a:prstGeom>
          <a:noFill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0025" cy="171450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0025" cy="171450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71450"/>
          </a:xfrm>
          <a:prstGeom prst="rect">
            <a:avLst/>
          </a:prstGeom>
          <a:noFill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7145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71450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71450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71450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7145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7145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714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66700" cy="171450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733800"/>
            <a:ext cx="266700" cy="171450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00200"/>
            <a:ext cx="6253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Effect of EMR on Body temperature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 Discussion </a:t>
            </a:r>
            <a:endParaRPr lang="en-US" sz="4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514600"/>
            <a:ext cx="2534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kinder garden 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kinder garden B  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91000" y="2743200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05400" y="2514600"/>
            <a:ext cx="947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0.54%</a:t>
            </a:r>
          </a:p>
          <a:p>
            <a:r>
              <a:rPr lang="en-US" sz="2400" dirty="0" smtClean="0"/>
              <a:t>1.1 %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3124200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9600" y="3962400"/>
            <a:ext cx="8534400" cy="98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The Effect of EMR on Heart Pulse Rate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4876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kinder garden 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kinder garden B  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14800" y="5562600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14800" y="5105400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53000" y="4953000"/>
            <a:ext cx="10855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3.80 % </a:t>
            </a:r>
          </a:p>
          <a:p>
            <a:r>
              <a:rPr lang="en-US" sz="2400" dirty="0" smtClean="0"/>
              <a:t>4.1%</a:t>
            </a:r>
            <a:endParaRPr lang="en-US" sz="2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19200"/>
            <a:ext cx="7026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Effect of EMR on Arterial Blood Pressure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600200" y="1981200"/>
            <a:ext cx="2295500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SBP</a:t>
            </a:r>
          </a:p>
          <a:p>
            <a:r>
              <a:rPr lang="en-US" sz="2400" dirty="0" smtClean="0"/>
              <a:t>kinder garden  A</a:t>
            </a:r>
          </a:p>
          <a:p>
            <a:r>
              <a:rPr lang="en-US" sz="2400" dirty="0" smtClean="0"/>
              <a:t>kinder garden  </a:t>
            </a:r>
            <a:r>
              <a:rPr lang="en-US" sz="2400" b="1" dirty="0" smtClean="0"/>
              <a:t>B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DBP</a:t>
            </a:r>
          </a:p>
          <a:p>
            <a:r>
              <a:rPr lang="en-US" sz="2400" dirty="0" smtClean="0"/>
              <a:t>kinder garden  A</a:t>
            </a:r>
          </a:p>
          <a:p>
            <a:r>
              <a:rPr lang="en-US" sz="2400" dirty="0" smtClean="0"/>
              <a:t>kinder garden  </a:t>
            </a:r>
            <a:r>
              <a:rPr lang="en-US" sz="2400" b="1" dirty="0" smtClean="0"/>
              <a:t>B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2590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62400" y="29718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24400" y="2362200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3.00% 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86200" y="4419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86200" y="48006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0" y="4191000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1.3%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724400" y="2819400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15.6%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4572000" y="4572000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8.1% 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0" y="457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Discussion</a:t>
            </a:r>
            <a:endParaRPr lang="en-US" sz="4000" dirty="0"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1752600"/>
            <a:ext cx="8686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The power flux density readings were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much less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than the international standard(ICNIPR 1998)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All the vital routine  signs  of children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increased in both kinder garden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after  four hours  because of their activities and having the lunch  , but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increasing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kinder garden (B)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which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has the larger power flux density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value  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Indicate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correlation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between the power flux density and SBP ,DBP, HPR and body temperature  values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increment of the measured values may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because of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EMR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only 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The increment of this study is remaining in the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normal range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but when they reach adulthood, today’s children will have a much higher cumulative exposure to RF than today’s adults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Conclusion </a:t>
            </a:r>
            <a:endParaRPr lang="en-US" sz="40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+mj-lt"/>
              </a:rPr>
              <a:t> Recommendations</a:t>
            </a:r>
            <a:endParaRPr lang="en-US" sz="4000" dirty="0"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524000"/>
            <a:ext cx="868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Spread the risk resulting from radiation between the citizens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Building the Kindergartens in locations far away from antenna at least 50m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Avoid materials in building which may causing reflects of EMR and adding some materials to increase the absorption of radiation.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Conduct regular check for power flux density  and routine vital signs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http://beyondradiation.blogs.com/photos/uncategorized/2008/10/03/cell_towe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4" name="Picture 4" descr="http://beyondradiation.blogs.com/photos/uncategorized/2008/10/03/cell_tow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9600"/>
            <a:ext cx="4295775" cy="594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1828800"/>
            <a:ext cx="2438400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 you for your attention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</a:p>
          <a:p>
            <a:pPr algn="ctr"/>
            <a:r>
              <a:rPr lang="en-US" sz="4000" b="1" dirty="0" smtClean="0"/>
              <a:t>Electromagnetic Band Gap (</a:t>
            </a:r>
            <a:r>
              <a:rPr lang="en-US" sz="4000" b="1" dirty="0" smtClean="0">
                <a:latin typeface="+mj-lt"/>
              </a:rPr>
              <a:t>EBG)</a:t>
            </a:r>
            <a:endParaRPr lang="en-US" sz="40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Applied to the mobile phone ground plane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Causing </a:t>
            </a:r>
            <a:r>
              <a:rPr lang="en-US" sz="2400" dirty="0" smtClean="0">
                <a:solidFill>
                  <a:srgbClr val="FF0000"/>
                </a:solidFill>
              </a:rPr>
              <a:t>suppression of  the surface wave </a:t>
            </a:r>
            <a:r>
              <a:rPr lang="en-US" sz="2400" dirty="0" smtClean="0"/>
              <a:t>of the ground plane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preventing </a:t>
            </a:r>
            <a:r>
              <a:rPr lang="en-US" sz="2400" dirty="0" smtClean="0">
                <a:solidFill>
                  <a:srgbClr val="FF0000"/>
                </a:solidFill>
              </a:rPr>
              <a:t>the undesired electromagnetic wave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صورة 1"/>
          <p:cNvPicPr/>
          <p:nvPr/>
        </p:nvPicPr>
        <p:blipFill>
          <a:blip r:embed="rId2"/>
          <a:srcRect b="11293"/>
          <a:stretch>
            <a:fillRect/>
          </a:stretch>
        </p:blipFill>
        <p:spPr bwMode="auto">
          <a:xfrm>
            <a:off x="228600" y="2819400"/>
            <a:ext cx="4196931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352800"/>
            <a:ext cx="367044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1905000" y="5867400"/>
            <a:ext cx="176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 MUSHROOM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019800" y="6019800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Planar</a:t>
            </a:r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EBG Geometry </a:t>
            </a:r>
            <a:endParaRPr lang="en-US" sz="2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</a:p>
          <a:p>
            <a:endParaRPr lang="en-US" dirty="0"/>
          </a:p>
        </p:txBody>
      </p:sp>
      <p:pic>
        <p:nvPicPr>
          <p:cNvPr id="4" name="صورة 3" descr="E:\GP2\11bmp.bmp"/>
          <p:cNvPicPr/>
          <p:nvPr/>
        </p:nvPicPr>
        <p:blipFill>
          <a:blip r:embed="rId2"/>
          <a:srcRect l="27656" r="15810"/>
          <a:stretch>
            <a:fillRect/>
          </a:stretch>
        </p:blipFill>
        <p:spPr bwMode="auto">
          <a:xfrm>
            <a:off x="533400" y="2286000"/>
            <a:ext cx="3505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E:\graduation project\structure.bmp"/>
          <p:cNvPicPr/>
          <p:nvPr/>
        </p:nvPicPr>
        <p:blipFill>
          <a:blip r:embed="rId3"/>
          <a:srcRect l="24516" r="16753"/>
          <a:stretch>
            <a:fillRect/>
          </a:stretch>
        </p:blipFill>
        <p:spPr bwMode="auto">
          <a:xfrm>
            <a:off x="4800600" y="3962400"/>
            <a:ext cx="349493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24400" y="2286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i="1" dirty="0" smtClean="0"/>
              <a:t>ground plane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/>
              <a:t> substrate</a:t>
            </a:r>
          </a:p>
          <a:p>
            <a:pPr>
              <a:buFont typeface="Wingdings" pitchFamily="2" charset="2"/>
              <a:buChar char="Ø"/>
            </a:pPr>
            <a:r>
              <a:rPr lang="en-US" sz="2400" i="1" dirty="0" smtClean="0"/>
              <a:t>  squared patches 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95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+mj-lt"/>
              </a:rPr>
              <a:t>EBG Analysis</a:t>
            </a:r>
            <a:endParaRPr lang="en-US" sz="32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  <a:endParaRPr lang="en-US" sz="4000" b="1" dirty="0">
              <a:latin typeface="+mj-lt"/>
            </a:endParaRPr>
          </a:p>
        </p:txBody>
      </p:sp>
      <p:pic>
        <p:nvPicPr>
          <p:cNvPr id="4" name="صورة 6" descr="E:\GP2\.9.bmp"/>
          <p:cNvPicPr/>
          <p:nvPr/>
        </p:nvPicPr>
        <p:blipFill>
          <a:blip r:embed="rId2"/>
          <a:srcRect l="40630"/>
          <a:stretch>
            <a:fillRect/>
          </a:stretch>
        </p:blipFill>
        <p:spPr bwMode="auto">
          <a:xfrm>
            <a:off x="586154" y="2209800"/>
            <a:ext cx="39624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7" descr="E:\GP2\surface current.bmp"/>
          <p:cNvPicPr/>
          <p:nvPr/>
        </p:nvPicPr>
        <p:blipFill>
          <a:blip r:embed="rId3"/>
          <a:srcRect l="34729"/>
          <a:stretch>
            <a:fillRect/>
          </a:stretch>
        </p:blipFill>
        <p:spPr bwMode="auto">
          <a:xfrm>
            <a:off x="4419600" y="4419600"/>
            <a:ext cx="3880884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29200" y="2590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surface current at 0.9GHz</a:t>
            </a:r>
          </a:p>
          <a:p>
            <a:r>
              <a:rPr lang="en-US" sz="2000" i="1" dirty="0" smtClean="0"/>
              <a:t>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surface current at 1.8GHz </a:t>
            </a:r>
            <a:endParaRPr lang="en-US" sz="2000" dirty="0"/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4648200" y="2971800"/>
            <a:ext cx="12954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2209800" y="5562600"/>
            <a:ext cx="16002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</a:p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Applying EBG to the PIFA Antenna: </a:t>
            </a:r>
            <a:endParaRPr lang="en-US" sz="2800" dirty="0"/>
          </a:p>
        </p:txBody>
      </p:sp>
      <p:pic>
        <p:nvPicPr>
          <p:cNvPr id="4" name="صورة 8" descr="E:\graduation project\antenna withebg.bmp"/>
          <p:cNvPicPr/>
          <p:nvPr/>
        </p:nvPicPr>
        <p:blipFill>
          <a:blip r:embed="rId2"/>
          <a:srcRect l="20207"/>
          <a:stretch>
            <a:fillRect/>
          </a:stretch>
        </p:blipFill>
        <p:spPr bwMode="auto">
          <a:xfrm>
            <a:off x="838200" y="2209800"/>
            <a:ext cx="51816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</a:p>
          <a:p>
            <a:pPr algn="ctr"/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Return Loss</a:t>
            </a:r>
            <a:endParaRPr lang="en-US" sz="2800" dirty="0"/>
          </a:p>
        </p:txBody>
      </p:sp>
      <p:pic>
        <p:nvPicPr>
          <p:cNvPr id="4" name="صورة 9" descr="E:\GP2\ee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SAR Reduction:</a:t>
            </a:r>
          </a:p>
          <a:p>
            <a:pPr algn="ctr"/>
            <a:endParaRPr lang="en-US" sz="4000" dirty="0" smtClean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VSWR Response</a:t>
            </a:r>
            <a:endParaRPr lang="en-US" sz="2800" dirty="0"/>
          </a:p>
        </p:txBody>
      </p:sp>
      <p:pic>
        <p:nvPicPr>
          <p:cNvPr id="4" name="صورة 10" descr="E:\GP2\vswr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1263" b="10891"/>
          <a:stretch>
            <a:fillRect/>
          </a:stretch>
        </p:blipFill>
        <p:spPr bwMode="auto">
          <a:xfrm>
            <a:off x="1" y="0"/>
            <a:ext cx="304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3323"/>
          <a:stretch>
            <a:fillRect/>
          </a:stretch>
        </p:blipFill>
        <p:spPr bwMode="auto">
          <a:xfrm flipV="1">
            <a:off x="304799" y="1143000"/>
            <a:ext cx="8839201" cy="6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Words>1390</Words>
  <Application>Microsoft Office PowerPoint</Application>
  <PresentationFormat>عرض على الشاشة (3:4)‏</PresentationFormat>
  <Paragraphs>496</Paragraphs>
  <Slides>36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سمة Office</vt:lpstr>
      <vt:lpstr>الشريحة 1</vt:lpstr>
      <vt:lpstr>الشريحة 2</vt:lpstr>
      <vt:lpstr>Where were we ?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wala2</dc:creator>
  <cp:lastModifiedBy>Monee</cp:lastModifiedBy>
  <cp:revision>27</cp:revision>
  <dcterms:created xsi:type="dcterms:W3CDTF">2015-04-23T07:44:27Z</dcterms:created>
  <dcterms:modified xsi:type="dcterms:W3CDTF">2015-04-29T20:58:44Z</dcterms:modified>
</cp:coreProperties>
</file>