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58"/>
  </p:notesMasterIdLst>
  <p:sldIdLst>
    <p:sldId id="256" r:id="rId2"/>
    <p:sldId id="303" r:id="rId3"/>
    <p:sldId id="305" r:id="rId4"/>
    <p:sldId id="306" r:id="rId5"/>
    <p:sldId id="262" r:id="rId6"/>
    <p:sldId id="264" r:id="rId7"/>
    <p:sldId id="265" r:id="rId8"/>
    <p:sldId id="268" r:id="rId9"/>
    <p:sldId id="266" r:id="rId10"/>
    <p:sldId id="267" r:id="rId11"/>
    <p:sldId id="270" r:id="rId12"/>
    <p:sldId id="271" r:id="rId13"/>
    <p:sldId id="307" r:id="rId14"/>
    <p:sldId id="272" r:id="rId15"/>
    <p:sldId id="273" r:id="rId16"/>
    <p:sldId id="308" r:id="rId17"/>
    <p:sldId id="274" r:id="rId18"/>
    <p:sldId id="309" r:id="rId19"/>
    <p:sldId id="275" r:id="rId20"/>
    <p:sldId id="276" r:id="rId21"/>
    <p:sldId id="277" r:id="rId22"/>
    <p:sldId id="278" r:id="rId23"/>
    <p:sldId id="279" r:id="rId24"/>
    <p:sldId id="280" r:id="rId25"/>
    <p:sldId id="281" r:id="rId26"/>
    <p:sldId id="310" r:id="rId27"/>
    <p:sldId id="311" r:id="rId28"/>
    <p:sldId id="312" r:id="rId29"/>
    <p:sldId id="313" r:id="rId30"/>
    <p:sldId id="282" r:id="rId31"/>
    <p:sldId id="283" r:id="rId32"/>
    <p:sldId id="284" r:id="rId33"/>
    <p:sldId id="286" r:id="rId34"/>
    <p:sldId id="287" r:id="rId35"/>
    <p:sldId id="288" r:id="rId36"/>
    <p:sldId id="289" r:id="rId37"/>
    <p:sldId id="290"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4671" autoAdjust="0"/>
  </p:normalViewPr>
  <p:slideViewPr>
    <p:cSldViewPr>
      <p:cViewPr>
        <p:scale>
          <a:sx n="75" d="100"/>
          <a:sy n="75" d="100"/>
        </p:scale>
        <p:origin x="-123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50E9B-F12D-4A23-AACB-9E2DBAA9ECC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1561472-CEC5-4E52-9FA0-41A511C9A684}">
      <dgm:prSet custT="1"/>
      <dgm:spPr/>
      <dgm:t>
        <a:bodyPr/>
        <a:lstStyle/>
        <a:p>
          <a:pPr rtl="0"/>
          <a:r>
            <a:rPr lang="en-US" sz="4000" dirty="0" smtClean="0"/>
            <a:t>Introduction.</a:t>
          </a:r>
          <a:endParaRPr lang="en-US" sz="4000" dirty="0"/>
        </a:p>
      </dgm:t>
    </dgm:pt>
    <dgm:pt modelId="{5037797F-688C-4F8B-9D5C-A37BAB9DCE64}" type="parTrans" cxnId="{863FDB3D-D76D-4FB9-94DB-C1F1EAD09D70}">
      <dgm:prSet/>
      <dgm:spPr/>
      <dgm:t>
        <a:bodyPr/>
        <a:lstStyle/>
        <a:p>
          <a:endParaRPr lang="en-US"/>
        </a:p>
      </dgm:t>
    </dgm:pt>
    <dgm:pt modelId="{704A5C15-9468-4622-8C3F-8E103E37536D}" type="sibTrans" cxnId="{863FDB3D-D76D-4FB9-94DB-C1F1EAD09D70}">
      <dgm:prSet/>
      <dgm:spPr/>
      <dgm:t>
        <a:bodyPr/>
        <a:lstStyle/>
        <a:p>
          <a:endParaRPr lang="en-US"/>
        </a:p>
      </dgm:t>
    </dgm:pt>
    <dgm:pt modelId="{9EE15E07-1519-432C-B37E-74DB147D7514}">
      <dgm:prSet custT="1"/>
      <dgm:spPr/>
      <dgm:t>
        <a:bodyPr/>
        <a:lstStyle/>
        <a:p>
          <a:pPr rtl="0"/>
          <a:r>
            <a:rPr lang="en-US" sz="4000" dirty="0" smtClean="0"/>
            <a:t>Modeling</a:t>
          </a:r>
          <a:r>
            <a:rPr lang="en-US" sz="4200" dirty="0" smtClean="0"/>
            <a:t>.</a:t>
          </a:r>
          <a:endParaRPr lang="en-US" sz="4200" dirty="0"/>
        </a:p>
      </dgm:t>
    </dgm:pt>
    <dgm:pt modelId="{75F977EA-59C1-4D06-8E16-399F0548622F}" type="parTrans" cxnId="{449C688D-8FE5-412C-B9D4-BE7AA41E11AC}">
      <dgm:prSet/>
      <dgm:spPr/>
      <dgm:t>
        <a:bodyPr/>
        <a:lstStyle/>
        <a:p>
          <a:endParaRPr lang="en-US"/>
        </a:p>
      </dgm:t>
    </dgm:pt>
    <dgm:pt modelId="{B60E730D-9A94-4511-BD79-FB7504FD908B}" type="sibTrans" cxnId="{449C688D-8FE5-412C-B9D4-BE7AA41E11AC}">
      <dgm:prSet/>
      <dgm:spPr/>
      <dgm:t>
        <a:bodyPr/>
        <a:lstStyle/>
        <a:p>
          <a:endParaRPr lang="en-US"/>
        </a:p>
      </dgm:t>
    </dgm:pt>
    <dgm:pt modelId="{6AF57597-D55F-4CFF-8B26-1B679AA2E7BC}">
      <dgm:prSet custT="1"/>
      <dgm:spPr/>
      <dgm:t>
        <a:bodyPr/>
        <a:lstStyle/>
        <a:p>
          <a:pPr rtl="0"/>
          <a:r>
            <a:rPr lang="en-US" sz="4000" dirty="0" smtClean="0"/>
            <a:t>Checks and verifications.</a:t>
          </a:r>
          <a:endParaRPr lang="en-US" sz="4000" dirty="0"/>
        </a:p>
      </dgm:t>
    </dgm:pt>
    <dgm:pt modelId="{584491DE-D4EA-4D2F-B6BA-44DBF6DF788E}" type="parTrans" cxnId="{764E0985-C965-474C-BFB0-E19E12B95A07}">
      <dgm:prSet/>
      <dgm:spPr/>
      <dgm:t>
        <a:bodyPr/>
        <a:lstStyle/>
        <a:p>
          <a:endParaRPr lang="en-US"/>
        </a:p>
      </dgm:t>
    </dgm:pt>
    <dgm:pt modelId="{4929E79D-D670-4532-B32F-42FDD34901CB}" type="sibTrans" cxnId="{764E0985-C965-474C-BFB0-E19E12B95A07}">
      <dgm:prSet/>
      <dgm:spPr/>
      <dgm:t>
        <a:bodyPr/>
        <a:lstStyle/>
        <a:p>
          <a:endParaRPr lang="en-US"/>
        </a:p>
      </dgm:t>
    </dgm:pt>
    <dgm:pt modelId="{3CE4AF05-7838-4DBD-9C32-741BC2AADC20}">
      <dgm:prSet custT="1"/>
      <dgm:spPr/>
      <dgm:t>
        <a:bodyPr/>
        <a:lstStyle/>
        <a:p>
          <a:pPr rtl="0"/>
          <a:r>
            <a:rPr lang="en-US" sz="4000" dirty="0" smtClean="0"/>
            <a:t>Design for gravity.</a:t>
          </a:r>
          <a:endParaRPr lang="en-US" sz="4000" dirty="0"/>
        </a:p>
      </dgm:t>
    </dgm:pt>
    <dgm:pt modelId="{01BCC4B4-FE88-4863-8982-0F0BF1525577}" type="parTrans" cxnId="{21EBC118-CD04-4B38-93F0-97B6A371F28B}">
      <dgm:prSet/>
      <dgm:spPr/>
      <dgm:t>
        <a:bodyPr/>
        <a:lstStyle/>
        <a:p>
          <a:endParaRPr lang="en-US"/>
        </a:p>
      </dgm:t>
    </dgm:pt>
    <dgm:pt modelId="{E5B0DB80-B036-4C8E-B616-25CB101358F9}" type="sibTrans" cxnId="{21EBC118-CD04-4B38-93F0-97B6A371F28B}">
      <dgm:prSet/>
      <dgm:spPr/>
      <dgm:t>
        <a:bodyPr/>
        <a:lstStyle/>
        <a:p>
          <a:endParaRPr lang="en-US"/>
        </a:p>
      </dgm:t>
    </dgm:pt>
    <dgm:pt modelId="{8DAD9532-18AF-432F-960E-7634717B3A6B}" type="pres">
      <dgm:prSet presAssocID="{44350E9B-F12D-4A23-AACB-9E2DBAA9ECCC}" presName="Name0" presStyleCnt="0">
        <dgm:presLayoutVars>
          <dgm:chPref val="3"/>
          <dgm:dir/>
          <dgm:animLvl val="lvl"/>
          <dgm:resizeHandles/>
        </dgm:presLayoutVars>
      </dgm:prSet>
      <dgm:spPr/>
      <dgm:t>
        <a:bodyPr/>
        <a:lstStyle/>
        <a:p>
          <a:endParaRPr lang="en-US"/>
        </a:p>
      </dgm:t>
    </dgm:pt>
    <dgm:pt modelId="{6E730AFE-3991-49DD-B7AF-5A5B82752355}" type="pres">
      <dgm:prSet presAssocID="{A1561472-CEC5-4E52-9FA0-41A511C9A684}" presName="horFlow" presStyleCnt="0"/>
      <dgm:spPr/>
      <dgm:t>
        <a:bodyPr/>
        <a:lstStyle/>
        <a:p>
          <a:pPr rtl="1"/>
          <a:endParaRPr lang="ar-SA"/>
        </a:p>
      </dgm:t>
    </dgm:pt>
    <dgm:pt modelId="{43D6D976-B2F5-4AA6-9105-63B1ED26501D}" type="pres">
      <dgm:prSet presAssocID="{A1561472-CEC5-4E52-9FA0-41A511C9A684}" presName="bigChev" presStyleLbl="node1" presStyleIdx="0" presStyleCnt="4" custScaleX="265371"/>
      <dgm:spPr/>
      <dgm:t>
        <a:bodyPr/>
        <a:lstStyle/>
        <a:p>
          <a:endParaRPr lang="en-US"/>
        </a:p>
      </dgm:t>
    </dgm:pt>
    <dgm:pt modelId="{CE5F4EBE-783F-4CF1-A844-669D2D56A423}" type="pres">
      <dgm:prSet presAssocID="{A1561472-CEC5-4E52-9FA0-41A511C9A684}" presName="vSp" presStyleCnt="0"/>
      <dgm:spPr/>
      <dgm:t>
        <a:bodyPr/>
        <a:lstStyle/>
        <a:p>
          <a:pPr rtl="1"/>
          <a:endParaRPr lang="ar-SA"/>
        </a:p>
      </dgm:t>
    </dgm:pt>
    <dgm:pt modelId="{D7422D4E-FEA2-47D4-8196-1EE2B1C6529F}" type="pres">
      <dgm:prSet presAssocID="{9EE15E07-1519-432C-B37E-74DB147D7514}" presName="horFlow" presStyleCnt="0"/>
      <dgm:spPr/>
      <dgm:t>
        <a:bodyPr/>
        <a:lstStyle/>
        <a:p>
          <a:pPr rtl="1"/>
          <a:endParaRPr lang="ar-SA"/>
        </a:p>
      </dgm:t>
    </dgm:pt>
    <dgm:pt modelId="{D8A5B5A0-7BC2-40D0-8376-641398EC8369}" type="pres">
      <dgm:prSet presAssocID="{9EE15E07-1519-432C-B37E-74DB147D7514}" presName="bigChev" presStyleLbl="node1" presStyleIdx="1" presStyleCnt="4" custScaleX="270414"/>
      <dgm:spPr/>
      <dgm:t>
        <a:bodyPr/>
        <a:lstStyle/>
        <a:p>
          <a:endParaRPr lang="en-US"/>
        </a:p>
      </dgm:t>
    </dgm:pt>
    <dgm:pt modelId="{4B9531BF-AB7D-4D37-874A-EADF6C04DF67}" type="pres">
      <dgm:prSet presAssocID="{9EE15E07-1519-432C-B37E-74DB147D7514}" presName="vSp" presStyleCnt="0"/>
      <dgm:spPr/>
      <dgm:t>
        <a:bodyPr/>
        <a:lstStyle/>
        <a:p>
          <a:pPr rtl="1"/>
          <a:endParaRPr lang="ar-SA"/>
        </a:p>
      </dgm:t>
    </dgm:pt>
    <dgm:pt modelId="{B5AEE634-7554-4976-9748-9C984D7ABCCB}" type="pres">
      <dgm:prSet presAssocID="{6AF57597-D55F-4CFF-8B26-1B679AA2E7BC}" presName="horFlow" presStyleCnt="0"/>
      <dgm:spPr/>
      <dgm:t>
        <a:bodyPr/>
        <a:lstStyle/>
        <a:p>
          <a:pPr rtl="1"/>
          <a:endParaRPr lang="ar-SA"/>
        </a:p>
      </dgm:t>
    </dgm:pt>
    <dgm:pt modelId="{E0843B7E-B882-4D10-86D0-8EB5295D2DCD}" type="pres">
      <dgm:prSet presAssocID="{6AF57597-D55F-4CFF-8B26-1B679AA2E7BC}" presName="bigChev" presStyleLbl="node1" presStyleIdx="2" presStyleCnt="4" custScaleX="270899"/>
      <dgm:spPr/>
      <dgm:t>
        <a:bodyPr/>
        <a:lstStyle/>
        <a:p>
          <a:endParaRPr lang="en-US"/>
        </a:p>
      </dgm:t>
    </dgm:pt>
    <dgm:pt modelId="{F877594A-F5FD-4CAD-93D5-D3E9488344CE}" type="pres">
      <dgm:prSet presAssocID="{6AF57597-D55F-4CFF-8B26-1B679AA2E7BC}" presName="vSp" presStyleCnt="0"/>
      <dgm:spPr/>
      <dgm:t>
        <a:bodyPr/>
        <a:lstStyle/>
        <a:p>
          <a:pPr rtl="1"/>
          <a:endParaRPr lang="ar-SA"/>
        </a:p>
      </dgm:t>
    </dgm:pt>
    <dgm:pt modelId="{20C46A98-77B0-46D2-9820-738E7757A65B}" type="pres">
      <dgm:prSet presAssocID="{3CE4AF05-7838-4DBD-9C32-741BC2AADC20}" presName="horFlow" presStyleCnt="0"/>
      <dgm:spPr/>
      <dgm:t>
        <a:bodyPr/>
        <a:lstStyle/>
        <a:p>
          <a:pPr rtl="1"/>
          <a:endParaRPr lang="ar-SA"/>
        </a:p>
      </dgm:t>
    </dgm:pt>
    <dgm:pt modelId="{78984D9A-880F-4653-A611-0E43D084DD8D}" type="pres">
      <dgm:prSet presAssocID="{3CE4AF05-7838-4DBD-9C32-741BC2AADC20}" presName="bigChev" presStyleLbl="node1" presStyleIdx="3" presStyleCnt="4" custScaleX="264371"/>
      <dgm:spPr/>
      <dgm:t>
        <a:bodyPr/>
        <a:lstStyle/>
        <a:p>
          <a:endParaRPr lang="en-US"/>
        </a:p>
      </dgm:t>
    </dgm:pt>
  </dgm:ptLst>
  <dgm:cxnLst>
    <dgm:cxn modelId="{764E0985-C965-474C-BFB0-E19E12B95A07}" srcId="{44350E9B-F12D-4A23-AACB-9E2DBAA9ECCC}" destId="{6AF57597-D55F-4CFF-8B26-1B679AA2E7BC}" srcOrd="2" destOrd="0" parTransId="{584491DE-D4EA-4D2F-B6BA-44DBF6DF788E}" sibTransId="{4929E79D-D670-4532-B32F-42FDD34901CB}"/>
    <dgm:cxn modelId="{34A4E3BF-EB94-4B80-B2E2-434556836FF0}" type="presOf" srcId="{6AF57597-D55F-4CFF-8B26-1B679AA2E7BC}" destId="{E0843B7E-B882-4D10-86D0-8EB5295D2DCD}" srcOrd="0" destOrd="0" presId="urn:microsoft.com/office/officeart/2005/8/layout/lProcess3"/>
    <dgm:cxn modelId="{863FDB3D-D76D-4FB9-94DB-C1F1EAD09D70}" srcId="{44350E9B-F12D-4A23-AACB-9E2DBAA9ECCC}" destId="{A1561472-CEC5-4E52-9FA0-41A511C9A684}" srcOrd="0" destOrd="0" parTransId="{5037797F-688C-4F8B-9D5C-A37BAB9DCE64}" sibTransId="{704A5C15-9468-4622-8C3F-8E103E37536D}"/>
    <dgm:cxn modelId="{6103007C-2306-476E-B04F-1A501DBB7A0B}" type="presOf" srcId="{A1561472-CEC5-4E52-9FA0-41A511C9A684}" destId="{43D6D976-B2F5-4AA6-9105-63B1ED26501D}" srcOrd="0" destOrd="0" presId="urn:microsoft.com/office/officeart/2005/8/layout/lProcess3"/>
    <dgm:cxn modelId="{449C688D-8FE5-412C-B9D4-BE7AA41E11AC}" srcId="{44350E9B-F12D-4A23-AACB-9E2DBAA9ECCC}" destId="{9EE15E07-1519-432C-B37E-74DB147D7514}" srcOrd="1" destOrd="0" parTransId="{75F977EA-59C1-4D06-8E16-399F0548622F}" sibTransId="{B60E730D-9A94-4511-BD79-FB7504FD908B}"/>
    <dgm:cxn modelId="{47C1756B-7F2D-458C-89EE-C1C7D29A5A59}" type="presOf" srcId="{9EE15E07-1519-432C-B37E-74DB147D7514}" destId="{D8A5B5A0-7BC2-40D0-8376-641398EC8369}" srcOrd="0" destOrd="0" presId="urn:microsoft.com/office/officeart/2005/8/layout/lProcess3"/>
    <dgm:cxn modelId="{F21FFCCA-A667-4C53-97A7-B4BAC1FC6F12}" type="presOf" srcId="{3CE4AF05-7838-4DBD-9C32-741BC2AADC20}" destId="{78984D9A-880F-4653-A611-0E43D084DD8D}" srcOrd="0" destOrd="0" presId="urn:microsoft.com/office/officeart/2005/8/layout/lProcess3"/>
    <dgm:cxn modelId="{39FD341C-20F0-45DA-A52D-62BAD9A89865}" type="presOf" srcId="{44350E9B-F12D-4A23-AACB-9E2DBAA9ECCC}" destId="{8DAD9532-18AF-432F-960E-7634717B3A6B}" srcOrd="0" destOrd="0" presId="urn:microsoft.com/office/officeart/2005/8/layout/lProcess3"/>
    <dgm:cxn modelId="{21EBC118-CD04-4B38-93F0-97B6A371F28B}" srcId="{44350E9B-F12D-4A23-AACB-9E2DBAA9ECCC}" destId="{3CE4AF05-7838-4DBD-9C32-741BC2AADC20}" srcOrd="3" destOrd="0" parTransId="{01BCC4B4-FE88-4863-8982-0F0BF1525577}" sibTransId="{E5B0DB80-B036-4C8E-B616-25CB101358F9}"/>
    <dgm:cxn modelId="{90CE33B9-979C-4A0F-B64B-42DB870130EB}" type="presParOf" srcId="{8DAD9532-18AF-432F-960E-7634717B3A6B}" destId="{6E730AFE-3991-49DD-B7AF-5A5B82752355}" srcOrd="0" destOrd="0" presId="urn:microsoft.com/office/officeart/2005/8/layout/lProcess3"/>
    <dgm:cxn modelId="{320B1F91-4B22-42FA-8A5D-2AD0DC3441EA}" type="presParOf" srcId="{6E730AFE-3991-49DD-B7AF-5A5B82752355}" destId="{43D6D976-B2F5-4AA6-9105-63B1ED26501D}" srcOrd="0" destOrd="0" presId="urn:microsoft.com/office/officeart/2005/8/layout/lProcess3"/>
    <dgm:cxn modelId="{7BA900E7-F642-48B5-939F-3D606E97F8C8}" type="presParOf" srcId="{8DAD9532-18AF-432F-960E-7634717B3A6B}" destId="{CE5F4EBE-783F-4CF1-A844-669D2D56A423}" srcOrd="1" destOrd="0" presId="urn:microsoft.com/office/officeart/2005/8/layout/lProcess3"/>
    <dgm:cxn modelId="{D169AFE0-0D81-41B7-BB0A-BDCC1916DD1A}" type="presParOf" srcId="{8DAD9532-18AF-432F-960E-7634717B3A6B}" destId="{D7422D4E-FEA2-47D4-8196-1EE2B1C6529F}" srcOrd="2" destOrd="0" presId="urn:microsoft.com/office/officeart/2005/8/layout/lProcess3"/>
    <dgm:cxn modelId="{4584111C-60FE-4305-A6BD-9E6DD445D605}" type="presParOf" srcId="{D7422D4E-FEA2-47D4-8196-1EE2B1C6529F}" destId="{D8A5B5A0-7BC2-40D0-8376-641398EC8369}" srcOrd="0" destOrd="0" presId="urn:microsoft.com/office/officeart/2005/8/layout/lProcess3"/>
    <dgm:cxn modelId="{2B418D6D-1D41-460A-AFF1-093DA6F7B38D}" type="presParOf" srcId="{8DAD9532-18AF-432F-960E-7634717B3A6B}" destId="{4B9531BF-AB7D-4D37-874A-EADF6C04DF67}" srcOrd="3" destOrd="0" presId="urn:microsoft.com/office/officeart/2005/8/layout/lProcess3"/>
    <dgm:cxn modelId="{30FD6ECE-8EFC-4F02-BF2D-F99A6CBFE161}" type="presParOf" srcId="{8DAD9532-18AF-432F-960E-7634717B3A6B}" destId="{B5AEE634-7554-4976-9748-9C984D7ABCCB}" srcOrd="4" destOrd="0" presId="urn:microsoft.com/office/officeart/2005/8/layout/lProcess3"/>
    <dgm:cxn modelId="{88EBC8E3-B4AA-4ACE-BB3B-402C1503A7BA}" type="presParOf" srcId="{B5AEE634-7554-4976-9748-9C984D7ABCCB}" destId="{E0843B7E-B882-4D10-86D0-8EB5295D2DCD}" srcOrd="0" destOrd="0" presId="urn:microsoft.com/office/officeart/2005/8/layout/lProcess3"/>
    <dgm:cxn modelId="{22D86404-B739-4620-9854-4E1221D97C80}" type="presParOf" srcId="{8DAD9532-18AF-432F-960E-7634717B3A6B}" destId="{F877594A-F5FD-4CAD-93D5-D3E9488344CE}" srcOrd="5" destOrd="0" presId="urn:microsoft.com/office/officeart/2005/8/layout/lProcess3"/>
    <dgm:cxn modelId="{DF49F548-FD4B-4AC1-8EEA-E523EBA9CA2E}" type="presParOf" srcId="{8DAD9532-18AF-432F-960E-7634717B3A6B}" destId="{20C46A98-77B0-46D2-9820-738E7757A65B}" srcOrd="6" destOrd="0" presId="urn:microsoft.com/office/officeart/2005/8/layout/lProcess3"/>
    <dgm:cxn modelId="{F5EB8210-7B3A-455C-ADB8-4BD1374AD4A3}" type="presParOf" srcId="{20C46A98-77B0-46D2-9820-738E7757A65B}" destId="{78984D9A-880F-4653-A611-0E43D084DD8D}"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6D976-B2F5-4AA6-9105-63B1ED26501D}">
      <dsp:nvSpPr>
        <dsp:cNvPr id="0" name=""/>
        <dsp:cNvSpPr/>
      </dsp:nvSpPr>
      <dsp:spPr>
        <a:xfrm>
          <a:off x="59584" y="213"/>
          <a:ext cx="6671344" cy="10055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en-US" sz="4000" kern="1200" dirty="0" smtClean="0"/>
            <a:t>Introduction.</a:t>
          </a:r>
          <a:endParaRPr lang="en-US" sz="4000" kern="1200" dirty="0"/>
        </a:p>
      </dsp:txBody>
      <dsp:txXfrm>
        <a:off x="562378" y="213"/>
        <a:ext cx="5665757" cy="1005587"/>
      </dsp:txXfrm>
    </dsp:sp>
    <dsp:sp modelId="{D8A5B5A0-7BC2-40D0-8376-641398EC8369}">
      <dsp:nvSpPr>
        <dsp:cNvPr id="0" name=""/>
        <dsp:cNvSpPr/>
      </dsp:nvSpPr>
      <dsp:spPr>
        <a:xfrm>
          <a:off x="59584" y="1146583"/>
          <a:ext cx="6798123" cy="10055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en-US" sz="4000" kern="1200" dirty="0" smtClean="0"/>
            <a:t>Modeling</a:t>
          </a:r>
          <a:r>
            <a:rPr lang="en-US" sz="4200" kern="1200" dirty="0" smtClean="0"/>
            <a:t>.</a:t>
          </a:r>
          <a:endParaRPr lang="en-US" sz="4200" kern="1200" dirty="0"/>
        </a:p>
      </dsp:txBody>
      <dsp:txXfrm>
        <a:off x="562378" y="1146583"/>
        <a:ext cx="5792536" cy="1005587"/>
      </dsp:txXfrm>
    </dsp:sp>
    <dsp:sp modelId="{E0843B7E-B882-4D10-86D0-8EB5295D2DCD}">
      <dsp:nvSpPr>
        <dsp:cNvPr id="0" name=""/>
        <dsp:cNvSpPr/>
      </dsp:nvSpPr>
      <dsp:spPr>
        <a:xfrm>
          <a:off x="59584" y="2292953"/>
          <a:ext cx="6810316" cy="10055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en-US" sz="4000" kern="1200" dirty="0" smtClean="0"/>
            <a:t>Checks and verifications.</a:t>
          </a:r>
          <a:endParaRPr lang="en-US" sz="4000" kern="1200" dirty="0"/>
        </a:p>
      </dsp:txBody>
      <dsp:txXfrm>
        <a:off x="562378" y="2292953"/>
        <a:ext cx="5804729" cy="1005587"/>
      </dsp:txXfrm>
    </dsp:sp>
    <dsp:sp modelId="{78984D9A-880F-4653-A611-0E43D084DD8D}">
      <dsp:nvSpPr>
        <dsp:cNvPr id="0" name=""/>
        <dsp:cNvSpPr/>
      </dsp:nvSpPr>
      <dsp:spPr>
        <a:xfrm>
          <a:off x="59584" y="3439322"/>
          <a:ext cx="6646204" cy="100558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en-US" sz="4000" kern="1200" dirty="0" smtClean="0"/>
            <a:t>Design for gravity.</a:t>
          </a:r>
          <a:endParaRPr lang="en-US" sz="4000" kern="1200" dirty="0"/>
        </a:p>
      </dsp:txBody>
      <dsp:txXfrm>
        <a:off x="562378" y="3439322"/>
        <a:ext cx="5640617" cy="100558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25249D-E7B2-48E6-B24F-50847742AD63}" type="datetimeFigureOut">
              <a:rPr lang="ar-SA" smtClean="0"/>
              <a:pPr/>
              <a:t>03/09/1437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5992A4-1EB0-479B-8BBD-7F99632EA221}" type="slidenum">
              <a:rPr lang="ar-SA" smtClean="0"/>
              <a:pPr/>
              <a:t>‹#›</a:t>
            </a:fld>
            <a:endParaRPr lang="ar-SA"/>
          </a:p>
        </p:txBody>
      </p:sp>
    </p:spTree>
    <p:extLst>
      <p:ext uri="{BB962C8B-B14F-4D97-AF65-F5344CB8AC3E}">
        <p14:creationId xmlns:p14="http://schemas.microsoft.com/office/powerpoint/2010/main" xmlns="" val="4156065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793D5F16-8AF2-4BD3-8213-4D1F0A3975F6}" type="datetime1">
              <a:rPr lang="en-US" smtClean="0"/>
              <a:pPr/>
              <a:t>12/20/2015</a:t>
            </a:fld>
            <a:endParaRPr lang="en-US" dirty="0"/>
          </a:p>
        </p:txBody>
      </p:sp>
      <p:sp>
        <p:nvSpPr>
          <p:cNvPr id="20" name="عنصر نائب للتذييل 19"/>
          <p:cNvSpPr>
            <a:spLocks noGrp="1"/>
          </p:cNvSpPr>
          <p:nvPr>
            <p:ph type="ftr" sz="quarter" idx="11"/>
          </p:nvPr>
        </p:nvSpPr>
        <p:spPr/>
        <p:txBody>
          <a:bodyPr/>
          <a:lstStyle>
            <a:extLst/>
          </a:lstStyle>
          <a:p>
            <a:endParaRPr lang="en-US" dirty="0"/>
          </a:p>
        </p:txBody>
      </p:sp>
      <p:sp>
        <p:nvSpPr>
          <p:cNvPr id="10" name="عنصر نائب لرقم الشريحة 9"/>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72F5A1A-0750-403F-BDA5-06A2A928F92D}" type="datetime1">
              <a:rPr lang="en-US" smtClean="0"/>
              <a:pPr/>
              <a:t>12/20/2015</a:t>
            </a:fld>
            <a:endParaRPr lang="en-US" dirty="0"/>
          </a:p>
        </p:txBody>
      </p:sp>
      <p:sp>
        <p:nvSpPr>
          <p:cNvPr id="5" name="عنصر نائب للتذييل 4"/>
          <p:cNvSpPr>
            <a:spLocks noGrp="1"/>
          </p:cNvSpPr>
          <p:nvPr>
            <p:ph type="ftr" sz="quarter" idx="11"/>
          </p:nvPr>
        </p:nvSpPr>
        <p:spPr/>
        <p:txBody>
          <a:bodyPr/>
          <a:lstStyle>
            <a:extLst/>
          </a:lstStyle>
          <a:p>
            <a:endParaRPr lang="en-US" dirty="0"/>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44E4881-61B4-4C83-BF88-CA3CADC18C4B}" type="datetime1">
              <a:rPr lang="en-US" smtClean="0"/>
              <a:pPr/>
              <a:t>12/20/2015</a:t>
            </a:fld>
            <a:endParaRPr lang="en-US" dirty="0"/>
          </a:p>
        </p:txBody>
      </p:sp>
      <p:sp>
        <p:nvSpPr>
          <p:cNvPr id="5" name="عنصر نائب للتذييل 4"/>
          <p:cNvSpPr>
            <a:spLocks noGrp="1"/>
          </p:cNvSpPr>
          <p:nvPr>
            <p:ph type="ftr" sz="quarter" idx="11"/>
          </p:nvPr>
        </p:nvSpPr>
        <p:spPr/>
        <p:txBody>
          <a:bodyPr/>
          <a:lstStyle>
            <a:extLst/>
          </a:lstStyle>
          <a:p>
            <a:endParaRPr lang="en-US" dirty="0"/>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DD51F9-D4C4-4CF8-9ED5-C5F7FDBBF209}" type="datetime1">
              <a:rPr lang="en-US" smtClean="0"/>
              <a:pPr/>
              <a:t>12/20/2015</a:t>
            </a:fld>
            <a:endParaRPr lang="en-US" dirty="0"/>
          </a:p>
        </p:txBody>
      </p:sp>
      <p:sp>
        <p:nvSpPr>
          <p:cNvPr id="5" name="عنصر نائب للتذييل 4"/>
          <p:cNvSpPr>
            <a:spLocks noGrp="1"/>
          </p:cNvSpPr>
          <p:nvPr>
            <p:ph type="ftr" sz="quarter" idx="11"/>
          </p:nvPr>
        </p:nvSpPr>
        <p:spPr/>
        <p:txBody>
          <a:bodyPr/>
          <a:lstStyle>
            <a:extLst/>
          </a:lstStyle>
          <a:p>
            <a:endParaRPr lang="en-US" dirty="0"/>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8E1CCE98-870C-46E1-8597-1B6BB8AC0D0C}" type="datetime1">
              <a:rPr lang="en-US" smtClean="0"/>
              <a:pPr/>
              <a:t>12/20/2015</a:t>
            </a:fld>
            <a:endParaRPr lang="en-US" dirty="0"/>
          </a:p>
        </p:txBody>
      </p:sp>
      <p:sp>
        <p:nvSpPr>
          <p:cNvPr id="5" name="عنصر نائب للتذييل 4"/>
          <p:cNvSpPr>
            <a:spLocks noGrp="1"/>
          </p:cNvSpPr>
          <p:nvPr>
            <p:ph type="ftr" sz="quarter" idx="11"/>
          </p:nvPr>
        </p:nvSpPr>
        <p:spPr/>
        <p:txBody>
          <a:bodyPr/>
          <a:lstStyle>
            <a:extLst/>
          </a:lstStyle>
          <a:p>
            <a:endParaRPr lang="en-US" dirty="0"/>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75ED6AA-ED31-4FB7-8A93-BCAA5606CCFE}" type="datetime1">
              <a:rPr lang="en-US" smtClean="0"/>
              <a:pPr/>
              <a:t>12/20/2015</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7E5B9DE3-DF97-4B3F-BC56-A7772813AF6E}" type="datetime1">
              <a:rPr lang="en-US" smtClean="0"/>
              <a:pPr/>
              <a:t>12/20/2015</a:t>
            </a:fld>
            <a:endParaRPr lang="en-US" dirty="0"/>
          </a:p>
        </p:txBody>
      </p:sp>
      <p:sp>
        <p:nvSpPr>
          <p:cNvPr id="8" name="عنصر نائب للتذييل 7"/>
          <p:cNvSpPr>
            <a:spLocks noGrp="1"/>
          </p:cNvSpPr>
          <p:nvPr>
            <p:ph type="ftr" sz="quarter" idx="11"/>
          </p:nvPr>
        </p:nvSpPr>
        <p:spPr/>
        <p:txBody>
          <a:bodyPr/>
          <a:lstStyle>
            <a:extLst/>
          </a:lstStyle>
          <a:p>
            <a:endParaRPr lang="en-US" dirty="0"/>
          </a:p>
        </p:txBody>
      </p:sp>
      <p:sp>
        <p:nvSpPr>
          <p:cNvPr id="9" name="عنصر نائب لرقم الشريحة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4553D449-D806-4F7A-B83D-2807207EFBF9}" type="datetime1">
              <a:rPr lang="en-US" smtClean="0"/>
              <a:pPr/>
              <a:t>12/20/2015</a:t>
            </a:fld>
            <a:endParaRPr lang="en-US" dirty="0"/>
          </a:p>
        </p:txBody>
      </p:sp>
      <p:sp>
        <p:nvSpPr>
          <p:cNvPr id="4" name="عنصر نائب للتذييل 3"/>
          <p:cNvSpPr>
            <a:spLocks noGrp="1"/>
          </p:cNvSpPr>
          <p:nvPr>
            <p:ph type="ftr" sz="quarter" idx="11"/>
          </p:nvPr>
        </p:nvSpPr>
        <p:spPr/>
        <p:txBody>
          <a:bodyPr/>
          <a:lstStyle>
            <a:extLst/>
          </a:lstStyle>
          <a:p>
            <a:endParaRPr lang="en-US" dirty="0"/>
          </a:p>
        </p:txBody>
      </p:sp>
      <p:sp>
        <p:nvSpPr>
          <p:cNvPr id="5" name="عنصر نائب لرقم الشريحة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09DFD734-6CEE-46AB-A8BB-DE6DBCE59AA9}" type="datetime1">
              <a:rPr lang="en-US" smtClean="0"/>
              <a:pPr/>
              <a:t>12/20/2015</a:t>
            </a:fld>
            <a:endParaRPr lang="en-US" dirty="0"/>
          </a:p>
        </p:txBody>
      </p:sp>
      <p:sp>
        <p:nvSpPr>
          <p:cNvPr id="3" name="عنصر نائب للتذييل 2"/>
          <p:cNvSpPr>
            <a:spLocks noGrp="1"/>
          </p:cNvSpPr>
          <p:nvPr>
            <p:ph type="ftr" sz="quarter" idx="11"/>
          </p:nvPr>
        </p:nvSpPr>
        <p:spPr/>
        <p:txBody>
          <a:bodyPr/>
          <a:lstStyle>
            <a:extLst/>
          </a:lstStyle>
          <a:p>
            <a:endParaRPr lang="en-US" dirty="0"/>
          </a:p>
        </p:txBody>
      </p:sp>
      <p:sp>
        <p:nvSpPr>
          <p:cNvPr id="4" name="عنصر نائب لرقم الشريحة 3"/>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0CDA3A47-B120-4EFF-9134-BFD0AC6EC230}" type="datetime1">
              <a:rPr lang="en-US" smtClean="0"/>
              <a:pPr/>
              <a:t>12/20/2015</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2CFD9AF-F997-47C7-BF2A-E2918749787F}" type="datetime1">
              <a:rPr lang="en-US" smtClean="0"/>
              <a:pPr/>
              <a:t>12/20/2015</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1F990A-427D-4162-84A8-66D681BE5580}" type="datetime1">
              <a:rPr lang="en-US" smtClean="0"/>
              <a:pPr/>
              <a:t>12/20/2015</a:t>
            </a:fld>
            <a:endParaRPr lang="en-US"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0100" y="1357298"/>
            <a:ext cx="6502603" cy="5286412"/>
          </a:xfrm>
        </p:spPr>
        <p:txBody>
          <a:bodyPr>
            <a:normAutofit fontScale="32500" lnSpcReduction="20000"/>
          </a:bodyPr>
          <a:lstStyle/>
          <a:p>
            <a:pPr algn="ctr" rtl="0"/>
            <a:endParaRPr lang="en-US" sz="6000" b="1" i="0" dirty="0" smtClean="0">
              <a:solidFill>
                <a:schemeClr val="tx1"/>
              </a:solidFill>
            </a:endParaRPr>
          </a:p>
          <a:p>
            <a:pPr algn="ctr" rtl="0"/>
            <a:r>
              <a:rPr lang="en-US" sz="6000" b="1" i="0" dirty="0" smtClean="0">
                <a:solidFill>
                  <a:schemeClr val="tx1"/>
                </a:solidFill>
              </a:rPr>
              <a:t>AN-NAJAH NATIONAL UNIVRESITY</a:t>
            </a:r>
          </a:p>
          <a:p>
            <a:pPr algn="ctr" rtl="0"/>
            <a:r>
              <a:rPr lang="en-US" sz="6400" dirty="0" smtClean="0">
                <a:solidFill>
                  <a:schemeClr val="tx1"/>
                </a:solidFill>
              </a:rPr>
              <a:t>Faculty of Engineering</a:t>
            </a:r>
          </a:p>
          <a:p>
            <a:pPr algn="ctr" rtl="0"/>
            <a:endParaRPr lang="en-US" sz="6400" b="1" i="0" dirty="0" smtClean="0"/>
          </a:p>
          <a:p>
            <a:pPr algn="ctr" rtl="0"/>
            <a:r>
              <a:rPr lang="en-US" sz="6400" b="1" i="0" dirty="0" smtClean="0"/>
              <a:t>Structural </a:t>
            </a:r>
            <a:r>
              <a:rPr lang="en-US" sz="6400" b="1" i="0" dirty="0"/>
              <a:t>Analysis &amp; design of </a:t>
            </a:r>
            <a:r>
              <a:rPr lang="en-US" sz="6400" b="1" i="0" dirty="0" smtClean="0"/>
              <a:t>Kofr </a:t>
            </a:r>
            <a:r>
              <a:rPr lang="en-US" sz="6400" b="1" i="0" dirty="0"/>
              <a:t>Al-</a:t>
            </a:r>
            <a:r>
              <a:rPr lang="en-US" sz="6400" b="1" i="0" dirty="0" err="1"/>
              <a:t>labad</a:t>
            </a:r>
            <a:r>
              <a:rPr lang="en-US" sz="6400" b="1" i="0" dirty="0"/>
              <a:t> School</a:t>
            </a:r>
            <a:r>
              <a:rPr lang="ar-SA" sz="6400" b="1" i="0" dirty="0"/>
              <a:t>   </a:t>
            </a:r>
            <a:endParaRPr lang="en-US" sz="6400" b="1" i="0" dirty="0" smtClean="0"/>
          </a:p>
          <a:p>
            <a:pPr algn="ctr" rtl="0"/>
            <a:r>
              <a:rPr lang="ar-SA" sz="4900" b="1" i="0" dirty="0" smtClean="0"/>
              <a:t> </a:t>
            </a:r>
            <a:endParaRPr lang="en-US" sz="4900" b="1" i="0" dirty="0" smtClean="0"/>
          </a:p>
          <a:p>
            <a:pPr algn="ctr" rtl="0"/>
            <a:r>
              <a:rPr lang="en-US" sz="5500" b="1" i="0" dirty="0" smtClean="0"/>
              <a:t>By:</a:t>
            </a:r>
          </a:p>
          <a:p>
            <a:pPr algn="ctr" rtl="0"/>
            <a:r>
              <a:rPr lang="ar-SA" sz="5500" b="1" i="0" dirty="0" smtClean="0"/>
              <a:t>  </a:t>
            </a:r>
            <a:endParaRPr lang="en-US" sz="5500" i="0" dirty="0" smtClean="0"/>
          </a:p>
          <a:p>
            <a:pPr rtl="0"/>
            <a:r>
              <a:rPr lang="en-US" sz="4800" b="1" i="0" dirty="0" smtClean="0"/>
              <a:t>Khalid </a:t>
            </a:r>
            <a:r>
              <a:rPr lang="en-US" sz="4800" b="1" i="0" dirty="0" err="1" smtClean="0"/>
              <a:t>Burhan</a:t>
            </a:r>
            <a:r>
              <a:rPr lang="en-US" sz="4800" b="1" i="0" dirty="0" smtClean="0"/>
              <a:t> </a:t>
            </a:r>
            <a:r>
              <a:rPr lang="en-US" sz="4800" b="1" i="0" dirty="0" err="1" smtClean="0"/>
              <a:t>Zaid</a:t>
            </a:r>
            <a:r>
              <a:rPr lang="en-US" sz="4800" b="1" i="0" dirty="0" smtClean="0"/>
              <a:t>             11107033</a:t>
            </a:r>
            <a:endParaRPr lang="en-US" sz="4800" i="0" dirty="0" smtClean="0"/>
          </a:p>
          <a:p>
            <a:pPr rtl="0"/>
            <a:r>
              <a:rPr lang="en-US" sz="4800" b="1" i="0" dirty="0" smtClean="0"/>
              <a:t>Mohammad </a:t>
            </a:r>
            <a:r>
              <a:rPr lang="en-US" sz="4800" b="1" i="0" dirty="0" err="1" smtClean="0"/>
              <a:t>Saleh</a:t>
            </a:r>
            <a:r>
              <a:rPr lang="en-US" sz="4800" b="1" i="0" dirty="0" smtClean="0"/>
              <a:t> </a:t>
            </a:r>
            <a:r>
              <a:rPr lang="en-US" sz="4800" b="1" i="0" dirty="0" err="1" smtClean="0"/>
              <a:t>Safadi</a:t>
            </a:r>
            <a:r>
              <a:rPr lang="en-US" sz="4800" b="1" i="0" dirty="0" smtClean="0"/>
              <a:t>    11106609</a:t>
            </a:r>
            <a:endParaRPr lang="en-US" sz="4800" i="0" dirty="0" smtClean="0"/>
          </a:p>
          <a:p>
            <a:pPr rtl="0"/>
            <a:r>
              <a:rPr lang="en-US" sz="4800" b="1" i="0" dirty="0" err="1" smtClean="0"/>
              <a:t>Qusai</a:t>
            </a:r>
            <a:r>
              <a:rPr lang="en-US" sz="4800" b="1" i="0" dirty="0" smtClean="0"/>
              <a:t> </a:t>
            </a:r>
            <a:r>
              <a:rPr lang="en-US" sz="4800" b="1" i="0" dirty="0" err="1"/>
              <a:t>Rasem</a:t>
            </a:r>
            <a:r>
              <a:rPr lang="en-US" sz="4800" b="1" i="0" dirty="0"/>
              <a:t> Yahya             11107651</a:t>
            </a:r>
            <a:endParaRPr lang="en-US" sz="4800" i="0" dirty="0"/>
          </a:p>
          <a:p>
            <a:pPr rtl="0"/>
            <a:r>
              <a:rPr lang="en-US" sz="4800" b="1" dirty="0" err="1" smtClean="0"/>
              <a:t>Yazeed</a:t>
            </a:r>
            <a:r>
              <a:rPr lang="en-US" sz="4800" b="1" dirty="0" smtClean="0"/>
              <a:t> Jamal Abu-</a:t>
            </a:r>
            <a:r>
              <a:rPr lang="en-US" sz="4800" b="1" dirty="0" err="1" smtClean="0"/>
              <a:t>Nemer</a:t>
            </a:r>
            <a:r>
              <a:rPr lang="en-US" sz="4800" b="1" dirty="0" smtClean="0"/>
              <a:t>  11108139</a:t>
            </a:r>
            <a:endParaRPr lang="en-US" sz="4800" b="1" i="0" dirty="0" smtClean="0"/>
          </a:p>
          <a:p>
            <a:pPr rtl="0"/>
            <a:r>
              <a:rPr lang="en-US" sz="4800" b="1" i="0" dirty="0" err="1" smtClean="0"/>
              <a:t>Zenad</a:t>
            </a:r>
            <a:r>
              <a:rPr lang="en-US" sz="4800" b="1" i="0" dirty="0" smtClean="0"/>
              <a:t> </a:t>
            </a:r>
            <a:r>
              <a:rPr lang="en-US" sz="4800" b="1" i="0" dirty="0"/>
              <a:t>Fayez </a:t>
            </a:r>
            <a:r>
              <a:rPr lang="en-US" sz="4800" b="1" i="0" dirty="0" err="1"/>
              <a:t>Jomaa</a:t>
            </a:r>
            <a:r>
              <a:rPr lang="en-US" sz="4800" b="1" i="0" dirty="0"/>
              <a:t>             </a:t>
            </a:r>
            <a:r>
              <a:rPr lang="en-US" sz="4800" b="1" i="0" dirty="0" smtClean="0"/>
              <a:t>11106689</a:t>
            </a:r>
            <a:r>
              <a:rPr lang="en-US" sz="4800" b="1" i="0" dirty="0"/>
              <a:t> </a:t>
            </a:r>
            <a:endParaRPr lang="en-US" sz="4800" b="1" i="0" dirty="0" smtClean="0"/>
          </a:p>
          <a:p>
            <a:pPr algn="ctr" rtl="0"/>
            <a:endParaRPr lang="en-US" sz="4300" i="0" dirty="0"/>
          </a:p>
          <a:p>
            <a:pPr rtl="0"/>
            <a:r>
              <a:rPr lang="en-US" sz="4300" b="1" dirty="0"/>
              <a:t>Under supervision of:  Dr. Mahmoud </a:t>
            </a:r>
            <a:r>
              <a:rPr lang="en-US" sz="4300" b="1" dirty="0" err="1"/>
              <a:t>Dwaikat</a:t>
            </a:r>
            <a:endParaRPr lang="en-US" sz="4300" dirty="0"/>
          </a:p>
          <a:p>
            <a:pPr algn="ctr" rtl="0"/>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6248" y="0"/>
            <a:ext cx="1390650" cy="1409700"/>
          </a:xfrm>
          <a:prstGeom prst="rect">
            <a:avLst/>
          </a:prstGeom>
        </p:spPr>
      </p:pic>
      <p:pic>
        <p:nvPicPr>
          <p:cNvPr id="4" name="Picture 57"/>
          <p:cNvPicPr/>
          <p:nvPr/>
        </p:nvPicPr>
        <p:blipFill>
          <a:blip r:embed="rId3">
            <a:extLst>
              <a:ext uri="{28A0092B-C50C-407E-A947-70E740481C1C}">
                <a14:useLocalDpi xmlns:a14="http://schemas.microsoft.com/office/drawing/2010/main" xmlns="" val="0"/>
              </a:ext>
            </a:extLst>
          </a:blip>
          <a:stretch>
            <a:fillRect/>
          </a:stretch>
        </p:blipFill>
        <p:spPr>
          <a:xfrm>
            <a:off x="5143504" y="3143248"/>
            <a:ext cx="4143373" cy="3500462"/>
          </a:xfrm>
          <a:prstGeom prst="rect">
            <a:avLst/>
          </a:prstGeom>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xmlns="" val="3500456704"/>
      </p:ext>
    </p:extLst>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a:t>changes in architectural plans</a:t>
            </a:r>
            <a:br>
              <a:rPr lang="en-US" b="1" dirty="0"/>
            </a:b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9154" name="صورة 6" descr="1.1.PNG"/>
          <p:cNvPicPr>
            <a:picLocks noChangeAspect="1" noChangeArrowheads="1"/>
          </p:cNvPicPr>
          <p:nvPr/>
        </p:nvPicPr>
        <p:blipFill>
          <a:blip r:embed="rId2"/>
          <a:srcRect/>
          <a:stretch>
            <a:fillRect/>
          </a:stretch>
        </p:blipFill>
        <p:spPr bwMode="auto">
          <a:xfrm>
            <a:off x="1714480" y="857231"/>
            <a:ext cx="2786082" cy="4509767"/>
          </a:xfrm>
          <a:prstGeom prst="rect">
            <a:avLst/>
          </a:prstGeom>
          <a:noFill/>
        </p:spPr>
      </p:pic>
      <p:pic>
        <p:nvPicPr>
          <p:cNvPr id="49153" name="صورة 7" descr="1.PNG"/>
          <p:cNvPicPr>
            <a:picLocks noChangeAspect="1" noChangeArrowheads="1"/>
          </p:cNvPicPr>
          <p:nvPr/>
        </p:nvPicPr>
        <p:blipFill>
          <a:blip r:embed="rId3"/>
          <a:srcRect/>
          <a:stretch>
            <a:fillRect/>
          </a:stretch>
        </p:blipFill>
        <p:spPr bwMode="auto">
          <a:xfrm>
            <a:off x="5143504" y="928670"/>
            <a:ext cx="2724153" cy="4442291"/>
          </a:xfrm>
          <a:prstGeom prst="rect">
            <a:avLst/>
          </a:prstGeom>
          <a:noFill/>
        </p:spPr>
      </p:pic>
      <p:sp>
        <p:nvSpPr>
          <p:cNvPr id="49156" name="Text Box 4"/>
          <p:cNvSpPr txBox="1">
            <a:spLocks noChangeArrowheads="1"/>
          </p:cNvSpPr>
          <p:nvPr/>
        </p:nvSpPr>
        <p:spPr bwMode="auto">
          <a:xfrm>
            <a:off x="2643174" y="5357826"/>
            <a:ext cx="1136650" cy="342900"/>
          </a:xfrm>
          <a:prstGeom prst="rect">
            <a:avLst/>
          </a:prstGeom>
          <a:solidFill>
            <a:srgbClr val="FFFFFF"/>
          </a:solidFill>
          <a:ln w="12700">
            <a:solidFill>
              <a:srgbClr val="000000"/>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Calibri" pitchFamily="34" charset="0"/>
                <a:ea typeface="Calibri" pitchFamily="34" charset="0"/>
                <a:cs typeface="Arial" pitchFamily="34" charset="0"/>
              </a:rPr>
              <a:t>Before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9155" name="Text Box 3"/>
          <p:cNvSpPr txBox="1">
            <a:spLocks noChangeArrowheads="1"/>
          </p:cNvSpPr>
          <p:nvPr/>
        </p:nvSpPr>
        <p:spPr bwMode="auto">
          <a:xfrm>
            <a:off x="6072198" y="5357826"/>
            <a:ext cx="1136650" cy="342900"/>
          </a:xfrm>
          <a:prstGeom prst="rect">
            <a:avLst/>
          </a:prstGeom>
          <a:solidFill>
            <a:srgbClr val="FFFFFF"/>
          </a:solidFill>
          <a:ln w="12700">
            <a:solidFill>
              <a:srgbClr val="000000"/>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After</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9163" name="Rectangle 11"/>
          <p:cNvSpPr>
            <a:spLocks noChangeArrowheads="1"/>
          </p:cNvSpPr>
          <p:nvPr/>
        </p:nvSpPr>
        <p:spPr bwMode="auto">
          <a:xfrm>
            <a:off x="333375"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9165" name="Rectangle 13"/>
          <p:cNvSpPr>
            <a:spLocks noChangeArrowheads="1"/>
          </p:cNvSpPr>
          <p:nvPr/>
        </p:nvSpPr>
        <p:spPr bwMode="auto">
          <a:xfrm>
            <a:off x="3214678" y="5715016"/>
            <a:ext cx="287187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changes in structural element in block1.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عنصر نائب لرقم الشريحة 14"/>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xmlns="" val="33840328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142852"/>
            <a:ext cx="7498080" cy="725470"/>
          </a:xfrm>
        </p:spPr>
        <p:txBody>
          <a:bodyPr>
            <a:normAutofit fontScale="90000"/>
          </a:bodyPr>
          <a:lstStyle/>
          <a:p>
            <a:pPr algn="ctr"/>
            <a:r>
              <a:rPr lang="en-US" b="1" dirty="0"/>
              <a:t>changes in architectural plans</a:t>
            </a:r>
            <a:br>
              <a:rPr lang="en-US" b="1" dirty="0"/>
            </a:br>
            <a:endParaRPr lang="en-US" dirty="0"/>
          </a:p>
        </p:txBody>
      </p:sp>
      <p:pic>
        <p:nvPicPr>
          <p:cNvPr id="48142" name="صورة 240" descr="2.2.PNG"/>
          <p:cNvPicPr>
            <a:picLocks noChangeAspect="1" noChangeArrowheads="1"/>
          </p:cNvPicPr>
          <p:nvPr/>
        </p:nvPicPr>
        <p:blipFill>
          <a:blip r:embed="rId2"/>
          <a:srcRect/>
          <a:stretch>
            <a:fillRect/>
          </a:stretch>
        </p:blipFill>
        <p:spPr bwMode="auto">
          <a:xfrm>
            <a:off x="1500166" y="714356"/>
            <a:ext cx="6143667" cy="2788562"/>
          </a:xfrm>
          <a:prstGeom prst="rect">
            <a:avLst/>
          </a:prstGeom>
          <a:noFill/>
        </p:spPr>
      </p:pic>
      <p:pic>
        <p:nvPicPr>
          <p:cNvPr id="48140" name="صورة 241" descr="2.PNG"/>
          <p:cNvPicPr>
            <a:picLocks noChangeAspect="1" noChangeArrowheads="1"/>
          </p:cNvPicPr>
          <p:nvPr/>
        </p:nvPicPr>
        <p:blipFill>
          <a:blip r:embed="rId3"/>
          <a:srcRect/>
          <a:stretch>
            <a:fillRect/>
          </a:stretch>
        </p:blipFill>
        <p:spPr bwMode="auto">
          <a:xfrm>
            <a:off x="1643042" y="3500438"/>
            <a:ext cx="6072230" cy="2736595"/>
          </a:xfrm>
          <a:prstGeom prst="rect">
            <a:avLst/>
          </a:prstGeom>
          <a:noFill/>
        </p:spPr>
      </p:pic>
      <p:sp>
        <p:nvSpPr>
          <p:cNvPr id="48143" name="Text Box 15"/>
          <p:cNvSpPr txBox="1">
            <a:spLocks noChangeArrowheads="1"/>
          </p:cNvSpPr>
          <p:nvPr/>
        </p:nvSpPr>
        <p:spPr bwMode="auto">
          <a:xfrm>
            <a:off x="7715272" y="1928802"/>
            <a:ext cx="1136650" cy="342900"/>
          </a:xfrm>
          <a:prstGeom prst="rect">
            <a:avLst/>
          </a:prstGeom>
          <a:solidFill>
            <a:srgbClr val="FFFFFF"/>
          </a:solidFill>
          <a:ln w="12700">
            <a:solidFill>
              <a:srgbClr val="000000"/>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Calibri" pitchFamily="34" charset="0"/>
                <a:ea typeface="Calibri" pitchFamily="34" charset="0"/>
                <a:cs typeface="Arial" pitchFamily="34" charset="0"/>
              </a:rPr>
              <a:t>Before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8141" name="Text Box 13"/>
          <p:cNvSpPr txBox="1">
            <a:spLocks noChangeArrowheads="1"/>
          </p:cNvSpPr>
          <p:nvPr/>
        </p:nvSpPr>
        <p:spPr bwMode="auto">
          <a:xfrm>
            <a:off x="7858148" y="4857760"/>
            <a:ext cx="1136650" cy="342900"/>
          </a:xfrm>
          <a:prstGeom prst="rect">
            <a:avLst/>
          </a:prstGeom>
          <a:solidFill>
            <a:srgbClr val="FFFFFF"/>
          </a:solidFill>
          <a:ln w="12700">
            <a:solidFill>
              <a:srgbClr val="000000"/>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Calibri" pitchFamily="34" charset="0"/>
                <a:ea typeface="Calibri" pitchFamily="34" charset="0"/>
                <a:cs typeface="Arial" pitchFamily="34" charset="0"/>
              </a:rPr>
              <a:t>After</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814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8146" name="Rectangle 18"/>
          <p:cNvSpPr>
            <a:spLocks noChangeArrowheads="1"/>
          </p:cNvSpPr>
          <p:nvPr/>
        </p:nvSpPr>
        <p:spPr bwMode="auto">
          <a:xfrm>
            <a:off x="333375"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8147" name="Rectangle 19"/>
          <p:cNvSpPr>
            <a:spLocks noChangeArrowheads="1"/>
          </p:cNvSpPr>
          <p:nvPr/>
        </p:nvSpPr>
        <p:spPr bwMode="auto">
          <a:xfrm>
            <a:off x="333375"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8149" name="Rectangle 21"/>
          <p:cNvSpPr>
            <a:spLocks noChangeArrowheads="1"/>
          </p:cNvSpPr>
          <p:nvPr/>
        </p:nvSpPr>
        <p:spPr bwMode="auto">
          <a:xfrm>
            <a:off x="333375"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50" name="Rectangle 22"/>
          <p:cNvSpPr>
            <a:spLocks noChangeArrowheads="1"/>
          </p:cNvSpPr>
          <p:nvPr/>
        </p:nvSpPr>
        <p:spPr bwMode="auto">
          <a:xfrm>
            <a:off x="3143240" y="6429396"/>
            <a:ext cx="266977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3052763" algn="l"/>
                <a:tab pos="4341813" algn="l"/>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changes in structural element in block2.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عنصر نائب لرقم الشريحة 2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xmlns="" val="36603204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changes in architectural plans</a:t>
            </a:r>
            <a:br>
              <a:rPr lang="en-US" b="1" dirty="0"/>
            </a:br>
            <a:endParaRPr lang="en-US" dirty="0"/>
          </a:p>
        </p:txBody>
      </p:sp>
      <p:pic>
        <p:nvPicPr>
          <p:cNvPr id="47107" name="صورة 31" descr="3.3.PNG"/>
          <p:cNvPicPr>
            <a:picLocks noChangeAspect="1" noChangeArrowheads="1"/>
          </p:cNvPicPr>
          <p:nvPr/>
        </p:nvPicPr>
        <p:blipFill>
          <a:blip r:embed="rId2"/>
          <a:srcRect/>
          <a:stretch>
            <a:fillRect/>
          </a:stretch>
        </p:blipFill>
        <p:spPr bwMode="auto">
          <a:xfrm>
            <a:off x="1142976" y="857232"/>
            <a:ext cx="6429420" cy="2403614"/>
          </a:xfrm>
          <a:prstGeom prst="rect">
            <a:avLst/>
          </a:prstGeom>
          <a:noFill/>
        </p:spPr>
      </p:pic>
      <p:pic>
        <p:nvPicPr>
          <p:cNvPr id="47105" name="صورة 35" descr="3.PNG"/>
          <p:cNvPicPr>
            <a:picLocks noChangeAspect="1" noChangeArrowheads="1"/>
          </p:cNvPicPr>
          <p:nvPr/>
        </p:nvPicPr>
        <p:blipFill>
          <a:blip r:embed="rId3"/>
          <a:srcRect/>
          <a:stretch>
            <a:fillRect/>
          </a:stretch>
        </p:blipFill>
        <p:spPr bwMode="auto">
          <a:xfrm>
            <a:off x="1214414" y="3428999"/>
            <a:ext cx="6215106" cy="2366643"/>
          </a:xfrm>
          <a:prstGeom prst="rect">
            <a:avLst/>
          </a:prstGeom>
          <a:noFill/>
        </p:spPr>
      </p:pic>
      <p:sp>
        <p:nvSpPr>
          <p:cNvPr id="47108" name="Text Box 4"/>
          <p:cNvSpPr txBox="1">
            <a:spLocks noChangeArrowheads="1"/>
          </p:cNvSpPr>
          <p:nvPr/>
        </p:nvSpPr>
        <p:spPr bwMode="auto">
          <a:xfrm>
            <a:off x="7715272" y="1857364"/>
            <a:ext cx="1136650" cy="342900"/>
          </a:xfrm>
          <a:prstGeom prst="rect">
            <a:avLst/>
          </a:prstGeom>
          <a:solidFill>
            <a:srgbClr val="FFFFFF"/>
          </a:solidFill>
          <a:ln w="12700">
            <a:solidFill>
              <a:srgbClr val="000000"/>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Calibri" pitchFamily="34" charset="0"/>
                <a:ea typeface="Calibri" pitchFamily="34" charset="0"/>
                <a:cs typeface="Arial" pitchFamily="34" charset="0"/>
              </a:rPr>
              <a:t>Before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106" name="Text Box 2"/>
          <p:cNvSpPr txBox="1">
            <a:spLocks noChangeArrowheads="1"/>
          </p:cNvSpPr>
          <p:nvPr/>
        </p:nvSpPr>
        <p:spPr bwMode="auto">
          <a:xfrm>
            <a:off x="7572396" y="4429132"/>
            <a:ext cx="1136650" cy="342900"/>
          </a:xfrm>
          <a:prstGeom prst="rect">
            <a:avLst/>
          </a:prstGeom>
          <a:solidFill>
            <a:srgbClr val="FFFFFF"/>
          </a:solidFill>
          <a:ln w="12700">
            <a:solidFill>
              <a:srgbClr val="000000"/>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Calibri" pitchFamily="34" charset="0"/>
                <a:ea typeface="Calibri" pitchFamily="34" charset="0"/>
                <a:cs typeface="Arial" pitchFamily="34" charset="0"/>
              </a:rPr>
              <a:t>After</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1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3052763" algn="l"/>
                <a:tab pos="4341813"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11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112" name="Rectangle 8"/>
          <p:cNvSpPr>
            <a:spLocks noChangeArrowheads="1"/>
          </p:cNvSpPr>
          <p:nvPr/>
        </p:nvSpPr>
        <p:spPr bwMode="auto">
          <a:xfrm>
            <a:off x="0" y="2771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مستطيل 13"/>
          <p:cNvSpPr/>
          <p:nvPr/>
        </p:nvSpPr>
        <p:spPr>
          <a:xfrm>
            <a:off x="2643174" y="6072206"/>
            <a:ext cx="3917931" cy="369332"/>
          </a:xfrm>
          <a:prstGeom prst="rect">
            <a:avLst/>
          </a:prstGeom>
        </p:spPr>
        <p:txBody>
          <a:bodyPr wrap="none">
            <a:spAutoFit/>
          </a:bodyPr>
          <a:lstStyle/>
          <a:p>
            <a:pPr lvl="0" algn="ctr" rtl="1" fontAlgn="base">
              <a:spcBef>
                <a:spcPct val="0"/>
              </a:spcBef>
              <a:spcAft>
                <a:spcPct val="0"/>
              </a:spcAft>
              <a:tabLst>
                <a:tab pos="3052763" algn="l"/>
                <a:tab pos="4341813" algn="l"/>
              </a:tabLst>
            </a:pPr>
            <a:r>
              <a:rPr lang="en-US" dirty="0" smtClean="0">
                <a:solidFill>
                  <a:srgbClr val="000000"/>
                </a:solidFill>
                <a:latin typeface="Calibri" pitchFamily="34" charset="0"/>
                <a:ea typeface="Calibri" pitchFamily="34" charset="0"/>
                <a:cs typeface="Arial" pitchFamily="34" charset="0"/>
              </a:rPr>
              <a:t>changes in structural element in block3.</a:t>
            </a:r>
            <a:endParaRPr lang="en-US" sz="2800" dirty="0" smtClean="0">
              <a:latin typeface="Arial" pitchFamily="34" charset="0"/>
              <a:cs typeface="Arial" pitchFamily="34" charset="0"/>
            </a:endParaRPr>
          </a:p>
        </p:txBody>
      </p:sp>
      <p:sp>
        <p:nvSpPr>
          <p:cNvPr id="15" name="عنصر نائب لرقم الشريحة 14"/>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xmlns="" val="6370671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changes in architectural plans</a:t>
            </a:r>
            <a:br>
              <a:rPr lang="en-US" b="1" dirty="0"/>
            </a:br>
            <a:endParaRPr lang="en-US" dirty="0"/>
          </a:p>
        </p:txBody>
      </p:sp>
      <p:sp>
        <p:nvSpPr>
          <p:cNvPr id="471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3052763" algn="l"/>
                <a:tab pos="4341813"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11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112" name="Rectangle 8"/>
          <p:cNvSpPr>
            <a:spLocks noChangeArrowheads="1"/>
          </p:cNvSpPr>
          <p:nvPr/>
        </p:nvSpPr>
        <p:spPr bwMode="auto">
          <a:xfrm>
            <a:off x="0" y="2771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9396" name="صورة 36" descr="4.4.PNG"/>
          <p:cNvPicPr>
            <a:picLocks noChangeAspect="1" noChangeArrowheads="1"/>
          </p:cNvPicPr>
          <p:nvPr/>
        </p:nvPicPr>
        <p:blipFill>
          <a:blip r:embed="rId2"/>
          <a:srcRect/>
          <a:stretch>
            <a:fillRect/>
          </a:stretch>
        </p:blipFill>
        <p:spPr bwMode="auto">
          <a:xfrm>
            <a:off x="1714479" y="857232"/>
            <a:ext cx="2952771" cy="4429156"/>
          </a:xfrm>
          <a:prstGeom prst="rect">
            <a:avLst/>
          </a:prstGeom>
          <a:noFill/>
        </p:spPr>
      </p:pic>
      <p:pic>
        <p:nvPicPr>
          <p:cNvPr id="59395" name="صورة 38" descr="4.PNG"/>
          <p:cNvPicPr>
            <a:picLocks noChangeAspect="1" noChangeArrowheads="1"/>
          </p:cNvPicPr>
          <p:nvPr/>
        </p:nvPicPr>
        <p:blipFill>
          <a:blip r:embed="rId3"/>
          <a:srcRect/>
          <a:stretch>
            <a:fillRect/>
          </a:stretch>
        </p:blipFill>
        <p:spPr bwMode="auto">
          <a:xfrm>
            <a:off x="5429256" y="857232"/>
            <a:ext cx="2873735" cy="4813809"/>
          </a:xfrm>
          <a:prstGeom prst="rect">
            <a:avLst/>
          </a:prstGeom>
          <a:noFill/>
        </p:spPr>
      </p:pic>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59398" name="Rectangle 6"/>
          <p:cNvSpPr>
            <a:spLocks noChangeArrowheads="1"/>
          </p:cNvSpPr>
          <p:nvPr/>
        </p:nvSpPr>
        <p:spPr bwMode="auto">
          <a:xfrm>
            <a:off x="0" y="7981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59402" name="Text Box 10"/>
          <p:cNvSpPr txBox="1">
            <a:spLocks noChangeArrowheads="1"/>
          </p:cNvSpPr>
          <p:nvPr/>
        </p:nvSpPr>
        <p:spPr bwMode="auto">
          <a:xfrm>
            <a:off x="2428860" y="5500702"/>
            <a:ext cx="1136650" cy="342900"/>
          </a:xfrm>
          <a:prstGeom prst="rect">
            <a:avLst/>
          </a:prstGeom>
          <a:solidFill>
            <a:srgbClr val="FFFFFF"/>
          </a:solidFill>
          <a:ln w="12700">
            <a:solidFill>
              <a:srgbClr val="000000"/>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Before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9403" name="Text Box 11"/>
          <p:cNvSpPr txBox="1">
            <a:spLocks noChangeArrowheads="1"/>
          </p:cNvSpPr>
          <p:nvPr/>
        </p:nvSpPr>
        <p:spPr bwMode="auto">
          <a:xfrm>
            <a:off x="6215074" y="5572140"/>
            <a:ext cx="1136650" cy="342900"/>
          </a:xfrm>
          <a:prstGeom prst="rect">
            <a:avLst/>
          </a:prstGeom>
          <a:solidFill>
            <a:srgbClr val="FFFFFF"/>
          </a:solidFill>
          <a:ln w="12700">
            <a:solidFill>
              <a:srgbClr val="000000"/>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After</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مستطيل 19"/>
          <p:cNvSpPr/>
          <p:nvPr/>
        </p:nvSpPr>
        <p:spPr>
          <a:xfrm>
            <a:off x="2786050" y="6000768"/>
            <a:ext cx="3917931" cy="369332"/>
          </a:xfrm>
          <a:prstGeom prst="rect">
            <a:avLst/>
          </a:prstGeom>
        </p:spPr>
        <p:txBody>
          <a:bodyPr wrap="none">
            <a:spAutoFit/>
          </a:bodyPr>
          <a:lstStyle/>
          <a:p>
            <a:pPr lvl="0" algn="ctr" rtl="1" fontAlgn="base">
              <a:spcBef>
                <a:spcPct val="0"/>
              </a:spcBef>
              <a:spcAft>
                <a:spcPct val="0"/>
              </a:spcAft>
              <a:tabLst>
                <a:tab pos="3052763" algn="l"/>
                <a:tab pos="4341813" algn="l"/>
              </a:tabLst>
            </a:pPr>
            <a:r>
              <a:rPr lang="en-US" dirty="0" smtClean="0">
                <a:solidFill>
                  <a:srgbClr val="000000"/>
                </a:solidFill>
                <a:latin typeface="Calibri" pitchFamily="34" charset="0"/>
                <a:ea typeface="Calibri" pitchFamily="34" charset="0"/>
                <a:cs typeface="Arial" pitchFamily="34" charset="0"/>
              </a:rPr>
              <a:t>changes in structural element in block4.</a:t>
            </a:r>
            <a:endParaRPr lang="en-US" sz="2800" dirty="0" smtClean="0">
              <a:latin typeface="Arial" pitchFamily="34" charset="0"/>
              <a:cs typeface="Arial" pitchFamily="34" charset="0"/>
            </a:endParaRPr>
          </a:p>
        </p:txBody>
      </p:sp>
      <p:sp>
        <p:nvSpPr>
          <p:cNvPr id="21" name="عنصر نائب لرقم الشريحة 20"/>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xmlns="" val="6370671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Gravity Structural system</a:t>
            </a:r>
            <a:endParaRPr lang="en-US" dirty="0"/>
          </a:p>
        </p:txBody>
      </p:sp>
      <p:sp>
        <p:nvSpPr>
          <p:cNvPr id="3" name="Content Placeholder 2"/>
          <p:cNvSpPr>
            <a:spLocks noGrp="1"/>
          </p:cNvSpPr>
          <p:nvPr>
            <p:ph idx="1"/>
          </p:nvPr>
        </p:nvSpPr>
        <p:spPr>
          <a:xfrm>
            <a:off x="1071538" y="1428736"/>
            <a:ext cx="7498080" cy="4800600"/>
          </a:xfrm>
        </p:spPr>
        <p:txBody>
          <a:bodyPr>
            <a:normAutofit fontScale="92500"/>
          </a:bodyPr>
          <a:lstStyle/>
          <a:p>
            <a:pPr algn="l" rtl="0"/>
            <a:r>
              <a:rPr lang="en-US" dirty="0"/>
              <a:t>The structural carrying system is assumed to be </a:t>
            </a:r>
            <a:r>
              <a:rPr lang="en-US" b="1" dirty="0"/>
              <a:t>slab-beam-column system</a:t>
            </a:r>
            <a:r>
              <a:rPr lang="en-US" dirty="0"/>
              <a:t>. The loads due to gravity (dead and live) are transferred from the slab to the main beams and then to the columns, down to the footings. </a:t>
            </a:r>
            <a:endParaRPr lang="en-US" dirty="0" smtClean="0"/>
          </a:p>
          <a:p>
            <a:pPr algn="l" rtl="0"/>
            <a:endParaRPr lang="en-US" dirty="0"/>
          </a:p>
          <a:p>
            <a:pPr algn="l" rtl="0"/>
            <a:r>
              <a:rPr lang="en-US" dirty="0"/>
              <a:t>Slab system we used is one way ribbed slab in all blocks. The beams are drop beams as required by the ministry of the education. </a:t>
            </a:r>
          </a:p>
          <a:p>
            <a:pPr algn="l" rtl="0"/>
            <a:endParaRPr lang="en-US"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xmlns="" val="16078338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498080" cy="725470"/>
          </a:xfrm>
        </p:spPr>
        <p:txBody>
          <a:bodyPr>
            <a:normAutofit fontScale="90000"/>
          </a:bodyPr>
          <a:lstStyle/>
          <a:p>
            <a:pPr algn="ctr"/>
            <a:r>
              <a:rPr lang="en-US" dirty="0" smtClean="0"/>
              <a:t>gravity </a:t>
            </a:r>
            <a:r>
              <a:rPr lang="en-US" dirty="0"/>
              <a:t>Structural systems</a:t>
            </a:r>
          </a:p>
        </p:txBody>
      </p:sp>
      <p:sp>
        <p:nvSpPr>
          <p:cNvPr id="6" name="مستطيل 5"/>
          <p:cNvSpPr/>
          <p:nvPr/>
        </p:nvSpPr>
        <p:spPr>
          <a:xfrm>
            <a:off x="2428860" y="5929330"/>
            <a:ext cx="5500726" cy="369332"/>
          </a:xfrm>
          <a:prstGeom prst="rect">
            <a:avLst/>
          </a:prstGeom>
        </p:spPr>
        <p:txBody>
          <a:bodyPr wrap="square">
            <a:spAutoFit/>
          </a:bodyPr>
          <a:lstStyle/>
          <a:p>
            <a:r>
              <a:rPr lang="en-US" dirty="0" smtClean="0"/>
              <a:t>Beams distribution and slabs directions in blocks 1 and 4</a:t>
            </a:r>
          </a:p>
        </p:txBody>
      </p:sp>
      <p:pic>
        <p:nvPicPr>
          <p:cNvPr id="8" name="عنصر نائب للمحتوى 7" descr="1.1.PNG"/>
          <p:cNvPicPr>
            <a:picLocks noGrp="1" noChangeAspect="1"/>
          </p:cNvPicPr>
          <p:nvPr>
            <p:ph idx="1"/>
          </p:nvPr>
        </p:nvPicPr>
        <p:blipFill>
          <a:blip r:embed="rId2"/>
          <a:stretch>
            <a:fillRect/>
          </a:stretch>
        </p:blipFill>
        <p:spPr>
          <a:xfrm>
            <a:off x="5214942" y="1000108"/>
            <a:ext cx="2600688" cy="4420217"/>
          </a:xfrm>
        </p:spPr>
      </p:pic>
      <p:pic>
        <p:nvPicPr>
          <p:cNvPr id="10" name="صورة 9" descr="1.4.PNG"/>
          <p:cNvPicPr>
            <a:picLocks noChangeAspect="1"/>
          </p:cNvPicPr>
          <p:nvPr/>
        </p:nvPicPr>
        <p:blipFill>
          <a:blip r:embed="rId3"/>
          <a:stretch>
            <a:fillRect/>
          </a:stretch>
        </p:blipFill>
        <p:spPr>
          <a:xfrm>
            <a:off x="2071670" y="1000108"/>
            <a:ext cx="2571768" cy="4457086"/>
          </a:xfrm>
          <a:prstGeom prst="rect">
            <a:avLst/>
          </a:prstGeom>
        </p:spPr>
      </p:pic>
      <p:sp>
        <p:nvSpPr>
          <p:cNvPr id="12" name="عنصر نائب لرقم الشريحة 11"/>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xmlns="" val="14340291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498080" cy="725470"/>
          </a:xfrm>
        </p:spPr>
        <p:txBody>
          <a:bodyPr>
            <a:normAutofit fontScale="90000"/>
          </a:bodyPr>
          <a:lstStyle/>
          <a:p>
            <a:pPr algn="ctr"/>
            <a:r>
              <a:rPr lang="en-US" dirty="0" smtClean="0"/>
              <a:t>gravity </a:t>
            </a:r>
            <a:r>
              <a:rPr lang="en-US" dirty="0"/>
              <a:t>Structural systems</a:t>
            </a:r>
          </a:p>
        </p:txBody>
      </p:sp>
      <p:sp>
        <p:nvSpPr>
          <p:cNvPr id="6" name="مستطيل 5"/>
          <p:cNvSpPr/>
          <p:nvPr/>
        </p:nvSpPr>
        <p:spPr>
          <a:xfrm>
            <a:off x="2285984" y="6286520"/>
            <a:ext cx="5643602" cy="369332"/>
          </a:xfrm>
          <a:prstGeom prst="rect">
            <a:avLst/>
          </a:prstGeom>
        </p:spPr>
        <p:txBody>
          <a:bodyPr wrap="square">
            <a:spAutoFit/>
          </a:bodyPr>
          <a:lstStyle/>
          <a:p>
            <a:r>
              <a:rPr lang="en-US" dirty="0" smtClean="0"/>
              <a:t>Beams distribution and slabs directions in blocks 2&amp;3</a:t>
            </a:r>
          </a:p>
        </p:txBody>
      </p:sp>
      <p:pic>
        <p:nvPicPr>
          <p:cNvPr id="9" name="صورة 8" descr="1.3.PNG"/>
          <p:cNvPicPr>
            <a:picLocks noChangeAspect="1"/>
          </p:cNvPicPr>
          <p:nvPr/>
        </p:nvPicPr>
        <p:blipFill>
          <a:blip r:embed="rId2"/>
          <a:stretch>
            <a:fillRect/>
          </a:stretch>
        </p:blipFill>
        <p:spPr>
          <a:xfrm>
            <a:off x="1357290" y="3571876"/>
            <a:ext cx="7297169" cy="2619741"/>
          </a:xfrm>
          <a:prstGeom prst="rect">
            <a:avLst/>
          </a:prstGeom>
        </p:spPr>
      </p:pic>
      <p:pic>
        <p:nvPicPr>
          <p:cNvPr id="11" name="صورة 10" descr="12.PNG"/>
          <p:cNvPicPr>
            <a:picLocks noChangeAspect="1"/>
          </p:cNvPicPr>
          <p:nvPr/>
        </p:nvPicPr>
        <p:blipFill>
          <a:blip r:embed="rId3"/>
          <a:stretch>
            <a:fillRect/>
          </a:stretch>
        </p:blipFill>
        <p:spPr>
          <a:xfrm>
            <a:off x="2071670" y="857232"/>
            <a:ext cx="5220429" cy="2629267"/>
          </a:xfrm>
          <a:prstGeom prst="rect">
            <a:avLst/>
          </a:prstGeom>
        </p:spPr>
      </p:pic>
      <p:sp>
        <p:nvSpPr>
          <p:cNvPr id="13" name="عنصر نائب لرقم الشريحة 12"/>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xmlns="" val="14340291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498080" cy="1143000"/>
          </a:xfrm>
        </p:spPr>
        <p:txBody>
          <a:bodyPr/>
          <a:lstStyle/>
          <a:p>
            <a:pPr algn="ctr" rtl="0"/>
            <a:r>
              <a:rPr lang="en-US" dirty="0"/>
              <a:t>	</a:t>
            </a:r>
            <a:r>
              <a:rPr lang="en-US" dirty="0" smtClean="0"/>
              <a:t>Lateral </a:t>
            </a:r>
            <a:r>
              <a:rPr lang="en-US" dirty="0"/>
              <a:t>Structural system</a:t>
            </a:r>
          </a:p>
        </p:txBody>
      </p:sp>
      <p:sp>
        <p:nvSpPr>
          <p:cNvPr id="3" name="Content Placeholder 2"/>
          <p:cNvSpPr>
            <a:spLocks noGrp="1"/>
          </p:cNvSpPr>
          <p:nvPr>
            <p:ph idx="1"/>
          </p:nvPr>
        </p:nvSpPr>
        <p:spPr>
          <a:xfrm>
            <a:off x="1000100" y="1071546"/>
            <a:ext cx="7498080" cy="4800600"/>
          </a:xfrm>
        </p:spPr>
        <p:txBody>
          <a:bodyPr/>
          <a:lstStyle/>
          <a:p>
            <a:pPr algn="l" rtl="0">
              <a:buNone/>
            </a:pPr>
            <a:endParaRPr lang="en-US" dirty="0"/>
          </a:p>
          <a:p>
            <a:pPr algn="l" rtl="0"/>
            <a:r>
              <a:rPr lang="en-US" dirty="0"/>
              <a:t>In order to decide how the lateral load is transferred, we applied </a:t>
            </a:r>
            <a:r>
              <a:rPr lang="en-US" dirty="0" smtClean="0"/>
              <a:t>(1 KN/m) </a:t>
            </a:r>
            <a:r>
              <a:rPr lang="en-US" dirty="0"/>
              <a:t>as lateral load </a:t>
            </a:r>
            <a:r>
              <a:rPr lang="en-US" dirty="0" smtClean="0"/>
              <a:t>on the external beam and </a:t>
            </a:r>
            <a:r>
              <a:rPr lang="en-US" dirty="0"/>
              <a:t>then we found more than </a:t>
            </a:r>
            <a:r>
              <a:rPr lang="en-US" dirty="0" smtClean="0"/>
              <a:t>75% </a:t>
            </a:r>
            <a:r>
              <a:rPr lang="en-US" dirty="0"/>
              <a:t>of the load is carried by walls, so it’s a </a:t>
            </a:r>
            <a:r>
              <a:rPr lang="en-US" b="1" dirty="0"/>
              <a:t>shear wall system</a:t>
            </a:r>
            <a:r>
              <a:rPr lang="en-US" dirty="0"/>
              <a:t>. </a:t>
            </a:r>
          </a:p>
          <a:p>
            <a:pPr algn="l" rtl="0"/>
            <a:endParaRPr lang="en-US"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xmlns="" val="9097200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xmlns="" val="3654558308"/>
              </p:ext>
            </p:extLst>
          </p:nvPr>
        </p:nvGraphicFramePr>
        <p:xfrm>
          <a:off x="1571604" y="3500438"/>
          <a:ext cx="6643734" cy="2000265"/>
        </p:xfrm>
        <a:graphic>
          <a:graphicData uri="http://schemas.openxmlformats.org/drawingml/2006/table">
            <a:tbl>
              <a:tblPr/>
              <a:tblGrid>
                <a:gridCol w="1341338"/>
                <a:gridCol w="1476544"/>
                <a:gridCol w="1334184"/>
                <a:gridCol w="1267653"/>
                <a:gridCol w="1224015"/>
              </a:tblGrid>
              <a:tr h="800106">
                <a:tc>
                  <a:txBody>
                    <a:bodyPr/>
                    <a:lstStyle/>
                    <a:p>
                      <a:pPr algn="ctr">
                        <a:lnSpc>
                          <a:spcPct val="150000"/>
                        </a:lnSpc>
                        <a:spcAft>
                          <a:spcPts val="0"/>
                        </a:spcAft>
                      </a:pPr>
                      <a:r>
                        <a:rPr lang="en-US" sz="1400" dirty="0">
                          <a:solidFill>
                            <a:srgbClr val="000000"/>
                          </a:solidFill>
                          <a:latin typeface="Cambria"/>
                          <a:ea typeface="Calibri"/>
                          <a:cs typeface="Arial"/>
                        </a:rPr>
                        <a:t>Block #</a:t>
                      </a:r>
                      <a:endParaRPr lang="en-US" sz="1400" dirty="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lnSpc>
                          <a:spcPct val="150000"/>
                        </a:lnSpc>
                        <a:spcAft>
                          <a:spcPts val="0"/>
                        </a:spcAft>
                      </a:pPr>
                      <a:r>
                        <a:rPr lang="en-US" sz="1400" dirty="0">
                          <a:solidFill>
                            <a:srgbClr val="000000"/>
                          </a:solidFill>
                          <a:latin typeface="Cambria"/>
                          <a:ea typeface="Calibri"/>
                          <a:cs typeface="Arial"/>
                        </a:rPr>
                        <a:t>Shear Reaction(X)</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lnSpc>
                          <a:spcPct val="150000"/>
                        </a:lnSpc>
                        <a:spcAft>
                          <a:spcPts val="0"/>
                        </a:spcAft>
                      </a:pPr>
                      <a:r>
                        <a:rPr lang="en-US" sz="1400">
                          <a:solidFill>
                            <a:srgbClr val="000000"/>
                          </a:solidFill>
                          <a:latin typeface="Cambria"/>
                          <a:ea typeface="Calibri"/>
                          <a:cs typeface="Arial"/>
                        </a:rPr>
                        <a:t>Total load(X)</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lnSpc>
                          <a:spcPct val="150000"/>
                        </a:lnSpc>
                        <a:spcAft>
                          <a:spcPts val="0"/>
                        </a:spcAft>
                      </a:pPr>
                      <a:r>
                        <a:rPr lang="en-US" sz="1400">
                          <a:solidFill>
                            <a:srgbClr val="000000"/>
                          </a:solidFill>
                          <a:latin typeface="Cambria"/>
                          <a:ea typeface="Calibri"/>
                          <a:cs typeface="Arial"/>
                        </a:rPr>
                        <a:t>%(X)</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lnSpc>
                          <a:spcPct val="150000"/>
                        </a:lnSpc>
                        <a:spcAft>
                          <a:spcPts val="0"/>
                        </a:spcAft>
                      </a:pPr>
                      <a:r>
                        <a:rPr lang="en-US" sz="1400">
                          <a:solidFill>
                            <a:srgbClr val="000000"/>
                          </a:solidFill>
                          <a:latin typeface="Cambria"/>
                          <a:ea typeface="Calibri"/>
                          <a:cs typeface="Arial"/>
                        </a:rPr>
                        <a:t>Structural System(X)</a:t>
                      </a:r>
                      <a:endParaRPr lang="en-US" sz="14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r>
              <a:tr h="400053">
                <a:tc>
                  <a:txBody>
                    <a:bodyPr/>
                    <a:lstStyle/>
                    <a:p>
                      <a:pPr algn="ctr">
                        <a:lnSpc>
                          <a:spcPct val="150000"/>
                        </a:lnSpc>
                        <a:spcAft>
                          <a:spcPts val="0"/>
                        </a:spcAft>
                      </a:pPr>
                      <a:r>
                        <a:rPr lang="en-US" sz="1400">
                          <a:solidFill>
                            <a:srgbClr val="000000"/>
                          </a:solidFill>
                          <a:latin typeface="Cambria"/>
                          <a:ea typeface="Calibri"/>
                          <a:cs typeface="Arial"/>
                        </a:rPr>
                        <a:t>1&amp;4</a:t>
                      </a:r>
                      <a:endParaRPr lang="en-US" sz="14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dirty="0">
                          <a:solidFill>
                            <a:srgbClr val="000000"/>
                          </a:solidFill>
                          <a:latin typeface="Cambria"/>
                          <a:ea typeface="Calibri"/>
                          <a:cs typeface="Arial"/>
                        </a:rPr>
                        <a:t>14.91</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16.3</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91</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SW</a:t>
                      </a:r>
                      <a:endParaRPr lang="en-US" sz="14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r>
              <a:tr h="400053">
                <a:tc>
                  <a:txBody>
                    <a:bodyPr/>
                    <a:lstStyle/>
                    <a:p>
                      <a:pPr algn="ctr">
                        <a:lnSpc>
                          <a:spcPct val="150000"/>
                        </a:lnSpc>
                        <a:spcAft>
                          <a:spcPts val="0"/>
                        </a:spcAft>
                      </a:pPr>
                      <a:r>
                        <a:rPr lang="en-US" sz="1400">
                          <a:solidFill>
                            <a:srgbClr val="000000"/>
                          </a:solidFill>
                          <a:latin typeface="Cambria"/>
                          <a:ea typeface="Calibri"/>
                          <a:cs typeface="Arial"/>
                        </a:rPr>
                        <a:t>2</a:t>
                      </a:r>
                      <a:endParaRPr lang="en-US" sz="14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Cambria"/>
                          <a:ea typeface="Calibri"/>
                          <a:cs typeface="Arial"/>
                        </a:rPr>
                        <a:t>7.86</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Cambria"/>
                          <a:ea typeface="Calibri"/>
                          <a:cs typeface="Arial"/>
                        </a:rPr>
                        <a:t>9.25</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Cambria"/>
                          <a:ea typeface="Calibri"/>
                          <a:cs typeface="Arial"/>
                        </a:rPr>
                        <a:t>83</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Cambria"/>
                          <a:ea typeface="Calibri"/>
                          <a:cs typeface="Arial"/>
                        </a:rPr>
                        <a:t>SW</a:t>
                      </a:r>
                      <a:endParaRPr lang="en-US" sz="14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r h="400053">
                <a:tc>
                  <a:txBody>
                    <a:bodyPr/>
                    <a:lstStyle/>
                    <a:p>
                      <a:pPr algn="ctr">
                        <a:lnSpc>
                          <a:spcPct val="150000"/>
                        </a:lnSpc>
                        <a:spcAft>
                          <a:spcPts val="0"/>
                        </a:spcAft>
                      </a:pPr>
                      <a:r>
                        <a:rPr lang="en-US" sz="1400">
                          <a:solidFill>
                            <a:srgbClr val="000000"/>
                          </a:solidFill>
                          <a:latin typeface="Cambria"/>
                          <a:ea typeface="Calibri"/>
                          <a:cs typeface="Arial"/>
                        </a:rPr>
                        <a:t>3</a:t>
                      </a:r>
                      <a:endParaRPr lang="en-US" sz="14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dirty="0">
                          <a:solidFill>
                            <a:srgbClr val="000000"/>
                          </a:solidFill>
                          <a:latin typeface="Cambria"/>
                          <a:ea typeface="Calibri"/>
                          <a:cs typeface="Arial"/>
                        </a:rPr>
                        <a:t>6.7</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9.25</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73</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dirty="0">
                          <a:solidFill>
                            <a:srgbClr val="000000"/>
                          </a:solidFill>
                          <a:latin typeface="Cambria"/>
                          <a:ea typeface="Calibri"/>
                          <a:cs typeface="Arial"/>
                        </a:rPr>
                        <a:t>SW</a:t>
                      </a:r>
                      <a:endParaRPr lang="en-US" sz="1400" dirty="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xmlns="" val="2070623023"/>
              </p:ext>
            </p:extLst>
          </p:nvPr>
        </p:nvGraphicFramePr>
        <p:xfrm>
          <a:off x="1643042" y="1285860"/>
          <a:ext cx="6500859" cy="1857389"/>
        </p:xfrm>
        <a:graphic>
          <a:graphicData uri="http://schemas.openxmlformats.org/drawingml/2006/table">
            <a:tbl>
              <a:tblPr/>
              <a:tblGrid>
                <a:gridCol w="1312492"/>
                <a:gridCol w="1444791"/>
                <a:gridCol w="1305492"/>
                <a:gridCol w="1240392"/>
                <a:gridCol w="1197692"/>
              </a:tblGrid>
              <a:tr h="742955">
                <a:tc>
                  <a:txBody>
                    <a:bodyPr/>
                    <a:lstStyle/>
                    <a:p>
                      <a:pPr algn="ctr">
                        <a:lnSpc>
                          <a:spcPct val="150000"/>
                        </a:lnSpc>
                        <a:spcAft>
                          <a:spcPts val="0"/>
                        </a:spcAft>
                      </a:pPr>
                      <a:r>
                        <a:rPr lang="en-US" sz="1400" dirty="0">
                          <a:solidFill>
                            <a:srgbClr val="000000"/>
                          </a:solidFill>
                          <a:latin typeface="Cambria"/>
                          <a:ea typeface="Calibri"/>
                          <a:cs typeface="Arial"/>
                        </a:rPr>
                        <a:t>Block #</a:t>
                      </a:r>
                      <a:endParaRPr lang="en-US" sz="1400" dirty="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lnSpc>
                          <a:spcPct val="150000"/>
                        </a:lnSpc>
                        <a:spcAft>
                          <a:spcPts val="0"/>
                        </a:spcAft>
                      </a:pPr>
                      <a:r>
                        <a:rPr lang="en-US" sz="1400">
                          <a:solidFill>
                            <a:srgbClr val="000000"/>
                          </a:solidFill>
                          <a:latin typeface="Cambria"/>
                          <a:ea typeface="Calibri"/>
                          <a:cs typeface="Arial"/>
                        </a:rPr>
                        <a:t>Shear Reaction(Y)</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lnSpc>
                          <a:spcPct val="150000"/>
                        </a:lnSpc>
                        <a:spcAft>
                          <a:spcPts val="0"/>
                        </a:spcAft>
                      </a:pPr>
                      <a:r>
                        <a:rPr lang="en-US" sz="1400">
                          <a:solidFill>
                            <a:srgbClr val="000000"/>
                          </a:solidFill>
                          <a:latin typeface="Cambria"/>
                          <a:ea typeface="Calibri"/>
                          <a:cs typeface="Arial"/>
                        </a:rPr>
                        <a:t>Total load(Y)</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lnSpc>
                          <a:spcPct val="150000"/>
                        </a:lnSpc>
                        <a:spcAft>
                          <a:spcPts val="0"/>
                        </a:spcAft>
                      </a:pPr>
                      <a:r>
                        <a:rPr lang="en-US" sz="1400">
                          <a:solidFill>
                            <a:srgbClr val="000000"/>
                          </a:solidFill>
                          <a:latin typeface="Cambria"/>
                          <a:ea typeface="Calibri"/>
                          <a:cs typeface="Arial"/>
                        </a:rPr>
                        <a:t>%(Y)</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lnSpc>
                          <a:spcPct val="150000"/>
                        </a:lnSpc>
                        <a:spcAft>
                          <a:spcPts val="0"/>
                        </a:spcAft>
                      </a:pPr>
                      <a:r>
                        <a:rPr lang="en-US" sz="1400">
                          <a:solidFill>
                            <a:srgbClr val="000000"/>
                          </a:solidFill>
                          <a:latin typeface="Cambria"/>
                          <a:ea typeface="Calibri"/>
                          <a:cs typeface="Arial"/>
                        </a:rPr>
                        <a:t>Structural System(Y)</a:t>
                      </a:r>
                      <a:endParaRPr lang="en-US" sz="14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r>
              <a:tr h="371478">
                <a:tc>
                  <a:txBody>
                    <a:bodyPr/>
                    <a:lstStyle/>
                    <a:p>
                      <a:pPr algn="ctr">
                        <a:lnSpc>
                          <a:spcPct val="150000"/>
                        </a:lnSpc>
                        <a:spcAft>
                          <a:spcPts val="0"/>
                        </a:spcAft>
                      </a:pPr>
                      <a:r>
                        <a:rPr lang="en-US" sz="1400">
                          <a:solidFill>
                            <a:srgbClr val="000000"/>
                          </a:solidFill>
                          <a:latin typeface="Cambria"/>
                          <a:ea typeface="Calibri"/>
                          <a:cs typeface="Arial"/>
                        </a:rPr>
                        <a:t>1&amp;4</a:t>
                      </a:r>
                      <a:endParaRPr lang="en-US" sz="14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8.66</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dirty="0">
                          <a:solidFill>
                            <a:srgbClr val="000000"/>
                          </a:solidFill>
                          <a:latin typeface="Cambria"/>
                          <a:ea typeface="Calibri"/>
                          <a:cs typeface="Arial"/>
                        </a:rPr>
                        <a:t>9.25</a:t>
                      </a:r>
                      <a:endParaRPr lang="en-US" sz="14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93</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SW</a:t>
                      </a:r>
                      <a:endParaRPr lang="en-US" sz="14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r>
              <a:tr h="371478">
                <a:tc>
                  <a:txBody>
                    <a:bodyPr/>
                    <a:lstStyle/>
                    <a:p>
                      <a:pPr algn="ctr">
                        <a:lnSpc>
                          <a:spcPct val="150000"/>
                        </a:lnSpc>
                        <a:spcAft>
                          <a:spcPts val="0"/>
                        </a:spcAft>
                      </a:pPr>
                      <a:r>
                        <a:rPr lang="en-US" sz="1400">
                          <a:solidFill>
                            <a:srgbClr val="000000"/>
                          </a:solidFill>
                          <a:latin typeface="Cambria"/>
                          <a:ea typeface="Calibri"/>
                          <a:cs typeface="Arial"/>
                        </a:rPr>
                        <a:t>2</a:t>
                      </a:r>
                      <a:endParaRPr lang="en-US" sz="14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Cambria"/>
                          <a:ea typeface="Calibri"/>
                          <a:cs typeface="Arial"/>
                        </a:rPr>
                        <a:t>19.67</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Cambria"/>
                          <a:ea typeface="Calibri"/>
                          <a:cs typeface="Arial"/>
                        </a:rPr>
                        <a:t>19.8</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Cambria"/>
                          <a:ea typeface="Calibri"/>
                          <a:cs typeface="Arial"/>
                        </a:rPr>
                        <a:t>99.3</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Cambria"/>
                          <a:ea typeface="Calibri"/>
                          <a:cs typeface="Arial"/>
                        </a:rPr>
                        <a:t>SW</a:t>
                      </a:r>
                      <a:endParaRPr lang="en-US" sz="14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r h="371478">
                <a:tc>
                  <a:txBody>
                    <a:bodyPr/>
                    <a:lstStyle/>
                    <a:p>
                      <a:pPr algn="ctr">
                        <a:lnSpc>
                          <a:spcPct val="150000"/>
                        </a:lnSpc>
                        <a:spcAft>
                          <a:spcPts val="0"/>
                        </a:spcAft>
                      </a:pPr>
                      <a:r>
                        <a:rPr lang="en-US" sz="1400" dirty="0">
                          <a:solidFill>
                            <a:srgbClr val="000000"/>
                          </a:solidFill>
                          <a:latin typeface="Cambria"/>
                          <a:ea typeface="Calibri"/>
                          <a:cs typeface="Arial"/>
                        </a:rPr>
                        <a:t>3</a:t>
                      </a:r>
                      <a:endParaRPr lang="en-US" sz="1400" dirty="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27.6</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27.9</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a:solidFill>
                            <a:srgbClr val="000000"/>
                          </a:solidFill>
                          <a:latin typeface="Cambria"/>
                          <a:ea typeface="Calibri"/>
                          <a:cs typeface="Arial"/>
                        </a:rPr>
                        <a:t>99</a:t>
                      </a:r>
                      <a:endParaRPr lang="en-US" sz="14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lnSpc>
                          <a:spcPct val="150000"/>
                        </a:lnSpc>
                        <a:spcAft>
                          <a:spcPts val="0"/>
                        </a:spcAft>
                      </a:pPr>
                      <a:r>
                        <a:rPr lang="en-US" sz="1400" dirty="0">
                          <a:solidFill>
                            <a:srgbClr val="000000"/>
                          </a:solidFill>
                          <a:latin typeface="Cambria"/>
                          <a:ea typeface="Calibri"/>
                          <a:cs typeface="Arial"/>
                        </a:rPr>
                        <a:t>SW</a:t>
                      </a:r>
                      <a:endParaRPr lang="en-US" sz="1400" dirty="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r>
            </a:tbl>
          </a:graphicData>
        </a:graphic>
      </p:graphicFrame>
      <p:sp>
        <p:nvSpPr>
          <p:cNvPr id="60418" name="Rectangle 2"/>
          <p:cNvSpPr>
            <a:spLocks noChangeArrowheads="1"/>
          </p:cNvSpPr>
          <p:nvPr/>
        </p:nvSpPr>
        <p:spPr bwMode="auto">
          <a:xfrm>
            <a:off x="3286116" y="5643578"/>
            <a:ext cx="350046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  </a:t>
            </a:r>
            <a:r>
              <a:rPr lang="en-US" sz="1400" dirty="0" smtClean="0">
                <a:solidFill>
                  <a:srgbClr val="000000"/>
                </a:solidFill>
                <a:latin typeface="Cambria" pitchFamily="18" charset="0"/>
                <a:ea typeface="Calibri" pitchFamily="34" charset="0"/>
                <a:cs typeface="Arial" pitchFamily="34" charset="0"/>
              </a:rPr>
              <a:t>Lateral </a:t>
            </a:r>
            <a:r>
              <a:rPr kumimoji="0" lang="en-US" sz="14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Structural system in all block</a:t>
            </a:r>
            <a:r>
              <a:rPr kumimoji="0" lang="en-US" sz="1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itle 1"/>
          <p:cNvSpPr>
            <a:spLocks noGrp="1"/>
          </p:cNvSpPr>
          <p:nvPr>
            <p:ph type="title"/>
          </p:nvPr>
        </p:nvSpPr>
        <p:spPr>
          <a:xfrm>
            <a:off x="1142976" y="0"/>
            <a:ext cx="7498080" cy="928710"/>
          </a:xfrm>
        </p:spPr>
        <p:txBody>
          <a:bodyPr/>
          <a:lstStyle/>
          <a:p>
            <a:pPr algn="ctr" rtl="0"/>
            <a:r>
              <a:rPr lang="en-US" dirty="0"/>
              <a:t>	</a:t>
            </a:r>
            <a:r>
              <a:rPr lang="en-US" dirty="0" smtClean="0"/>
              <a:t>Lateral </a:t>
            </a:r>
            <a:r>
              <a:rPr lang="en-US" dirty="0"/>
              <a:t>Structural system</a:t>
            </a:r>
          </a:p>
        </p:txBody>
      </p:sp>
      <p:sp>
        <p:nvSpPr>
          <p:cNvPr id="11" name="عنصر نائب لرقم الشريحة 10"/>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 dimensions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lgn="l" rtl="0">
                  <a:buNone/>
                </a:pPr>
                <a:r>
                  <a:rPr lang="en-US" sz="3000" cap="small" dirty="0">
                    <a:solidFill>
                      <a:schemeClr val="tx2"/>
                    </a:solidFill>
                    <a:latin typeface="+mj-lt"/>
                    <a:ea typeface="+mj-ea"/>
                    <a:cs typeface="+mj-cs"/>
                  </a:rPr>
                  <a:t>Slab dimensions</a:t>
                </a:r>
                <a:r>
                  <a:rPr lang="en-US" sz="3000" cap="small" dirty="0" smtClean="0">
                    <a:solidFill>
                      <a:schemeClr val="tx2"/>
                    </a:solidFill>
                    <a:latin typeface="+mj-lt"/>
                    <a:ea typeface="+mj-ea"/>
                    <a:cs typeface="+mj-cs"/>
                  </a:rPr>
                  <a:t>:</a:t>
                </a:r>
                <a:endParaRPr lang="en-US" dirty="0"/>
              </a:p>
              <a:p>
                <a:pPr algn="l" rtl="0"/>
                <a:r>
                  <a:rPr lang="en-GB" sz="2800" dirty="0"/>
                  <a:t>According to deflection requirements from ACI </a:t>
                </a:r>
                <a:r>
                  <a:rPr lang="en-GB" sz="2800" dirty="0" smtClean="0"/>
                  <a:t>318-11 we find that: </a:t>
                </a:r>
              </a:p>
              <a:p>
                <a:pPr algn="l" rtl="0"/>
                <a:r>
                  <a:rPr lang="en-US" sz="2800" dirty="0"/>
                  <a:t>h = </a:t>
                </a:r>
                <a14:m>
                  <m:oMath xmlns:m="http://schemas.openxmlformats.org/officeDocument/2006/math">
                    <m:f>
                      <m:fPr>
                        <m:ctrlPr>
                          <a:rPr lang="en-US" sz="2800" i="1">
                            <a:latin typeface="Cambria Math"/>
                          </a:rPr>
                        </m:ctrlPr>
                      </m:fPr>
                      <m:num>
                        <m:r>
                          <a:rPr lang="en-US" sz="2800" i="1">
                            <a:latin typeface="Cambria Math"/>
                          </a:rPr>
                          <m:t>𝐿</m:t>
                        </m:r>
                      </m:num>
                      <m:den>
                        <m:r>
                          <a:rPr lang="en-US" sz="2800" i="1">
                            <a:latin typeface="Cambria Math"/>
                          </a:rPr>
                          <m:t>18</m:t>
                        </m:r>
                        <m:r>
                          <a:rPr lang="en-US" sz="2800" i="1">
                            <a:latin typeface="Cambria Math"/>
                          </a:rPr>
                          <m:t>.</m:t>
                        </m:r>
                        <m:r>
                          <a:rPr lang="en-US" sz="2800" i="1">
                            <a:latin typeface="Cambria Math"/>
                          </a:rPr>
                          <m:t>5</m:t>
                        </m:r>
                      </m:den>
                    </m:f>
                  </m:oMath>
                </a14:m>
                <a:r>
                  <a:rPr lang="en-US" sz="2800" dirty="0"/>
                  <a:t> = </a:t>
                </a:r>
                <a14:m>
                  <m:oMath xmlns:m="http://schemas.openxmlformats.org/officeDocument/2006/math">
                    <m:f>
                      <m:fPr>
                        <m:ctrlPr>
                          <a:rPr lang="en-US" sz="2800" i="1">
                            <a:latin typeface="Cambria Math"/>
                          </a:rPr>
                        </m:ctrlPr>
                      </m:fPr>
                      <m:num>
                        <m:r>
                          <a:rPr lang="en-US" sz="2800" i="1">
                            <a:latin typeface="Cambria Math"/>
                          </a:rPr>
                          <m:t>3</m:t>
                        </m:r>
                        <m:r>
                          <a:rPr lang="en-US" sz="2800" i="1">
                            <a:latin typeface="Cambria Math"/>
                          </a:rPr>
                          <m:t>.</m:t>
                        </m:r>
                        <m:r>
                          <a:rPr lang="en-US" sz="2800" i="1">
                            <a:latin typeface="Cambria Math"/>
                          </a:rPr>
                          <m:t>65</m:t>
                        </m:r>
                      </m:num>
                      <m:den>
                        <m:r>
                          <a:rPr lang="en-US" sz="2800" i="1">
                            <a:latin typeface="Cambria Math"/>
                          </a:rPr>
                          <m:t>18</m:t>
                        </m:r>
                        <m:r>
                          <a:rPr lang="en-US" sz="2800" i="1">
                            <a:latin typeface="Cambria Math"/>
                          </a:rPr>
                          <m:t>.</m:t>
                        </m:r>
                        <m:r>
                          <a:rPr lang="en-US" sz="2800" i="1">
                            <a:latin typeface="Cambria Math"/>
                          </a:rPr>
                          <m:t>5</m:t>
                        </m:r>
                      </m:den>
                    </m:f>
                  </m:oMath>
                </a14:m>
                <a:r>
                  <a:rPr lang="en-US" sz="2800" dirty="0"/>
                  <a:t> = 0.19 </a:t>
                </a:r>
                <a:r>
                  <a:rPr lang="en-US" sz="2800" dirty="0" smtClean="0"/>
                  <a:t>m…. So use H</a:t>
                </a:r>
                <a:r>
                  <a:rPr lang="en-GB" sz="2800" dirty="0" smtClean="0"/>
                  <a:t>= 20 cm as ribbed slab.</a:t>
                </a:r>
              </a:p>
              <a:p>
                <a:pPr algn="l" rtl="0"/>
                <a:endParaRPr lang="en-US" dirty="0" smtClean="0"/>
              </a:p>
              <a:p>
                <a:pPr algn="l" rtl="0"/>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1951" t="-1652" r="-1382"/>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5852" y="4286256"/>
            <a:ext cx="6858000" cy="2039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xmlns="" val="1004429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31"/>
            <a:ext cx="7467600" cy="1143000"/>
          </a:xfrm>
        </p:spPr>
        <p:txBody>
          <a:bodyPr>
            <a:normAutofit/>
          </a:bodyPr>
          <a:lstStyle/>
          <a:p>
            <a:pPr algn="ctr"/>
            <a:r>
              <a:rPr lang="en-US" sz="4400" dirty="0" smtClean="0"/>
              <a:t>Content</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21155796"/>
              </p:ext>
            </p:extLst>
          </p:nvPr>
        </p:nvGraphicFramePr>
        <p:xfrm>
          <a:off x="1214414" y="1643050"/>
          <a:ext cx="6929486" cy="4445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رقم الشريحة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xmlns="" val="25292473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 dimensions</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2976" y="1500174"/>
            <a:ext cx="7696200" cy="4908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xmlns="" val="4633478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 dimensions</a:t>
            </a:r>
            <a:endParaRPr lang="en-US" dirty="0"/>
          </a:p>
        </p:txBody>
      </p:sp>
      <p:sp>
        <p:nvSpPr>
          <p:cNvPr id="3" name="Content Placeholder 2"/>
          <p:cNvSpPr>
            <a:spLocks noGrp="1"/>
          </p:cNvSpPr>
          <p:nvPr>
            <p:ph idx="1"/>
          </p:nvPr>
        </p:nvSpPr>
        <p:spPr>
          <a:xfrm>
            <a:off x="1142976" y="1214422"/>
            <a:ext cx="7498080" cy="1357322"/>
          </a:xfrm>
        </p:spPr>
        <p:txBody>
          <a:bodyPr/>
          <a:lstStyle/>
          <a:p>
            <a:pPr marL="0" indent="0" algn="l" rtl="0">
              <a:buNone/>
            </a:pPr>
            <a:r>
              <a:rPr lang="en-US" dirty="0" smtClean="0"/>
              <a:t>Beams dimensions:</a:t>
            </a:r>
            <a:endParaRPr lang="en-US" dirty="0"/>
          </a:p>
          <a:p>
            <a:pPr algn="l" rtl="0"/>
            <a:r>
              <a:rPr lang="en-US" dirty="0" smtClean="0"/>
              <a:t>We used drop beams of (60*45) cm.</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52" y="2928934"/>
            <a:ext cx="8330792"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مربع نص 5"/>
          <p:cNvSpPr txBox="1"/>
          <p:nvPr/>
        </p:nvSpPr>
        <p:spPr>
          <a:xfrm>
            <a:off x="4500562" y="5072074"/>
            <a:ext cx="928694" cy="369332"/>
          </a:xfrm>
          <a:prstGeom prst="rect">
            <a:avLst/>
          </a:prstGeom>
          <a:solidFill>
            <a:schemeClr val="bg1"/>
          </a:solidFill>
        </p:spPr>
        <p:txBody>
          <a:bodyPr wrap="square" rtlCol="1">
            <a:spAutoFit/>
          </a:bodyPr>
          <a:lstStyle/>
          <a:p>
            <a:r>
              <a:rPr lang="en-US" dirty="0" smtClean="0"/>
              <a:t>0.5 m</a:t>
            </a:r>
            <a:endParaRPr lang="ar-SA" dirty="0"/>
          </a:p>
        </p:txBody>
      </p:sp>
    </p:spTree>
    <p:extLst>
      <p:ext uri="{BB962C8B-B14F-4D97-AF65-F5344CB8AC3E}">
        <p14:creationId xmlns:p14="http://schemas.microsoft.com/office/powerpoint/2010/main" xmlns="" val="29956840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Design dimensions</a:t>
            </a:r>
            <a:endParaRPr lang="en-US" dirty="0"/>
          </a:p>
        </p:txBody>
      </p:sp>
      <p:sp>
        <p:nvSpPr>
          <p:cNvPr id="3" name="Content Placeholder 2"/>
          <p:cNvSpPr>
            <a:spLocks noGrp="1"/>
          </p:cNvSpPr>
          <p:nvPr>
            <p:ph idx="1"/>
          </p:nvPr>
        </p:nvSpPr>
        <p:spPr/>
        <p:txBody>
          <a:bodyPr/>
          <a:lstStyle/>
          <a:p>
            <a:pPr marL="0" indent="0" algn="l" rtl="0">
              <a:buNone/>
            </a:pPr>
            <a:r>
              <a:rPr lang="en-US" sz="3000" cap="small" dirty="0" smtClean="0">
                <a:solidFill>
                  <a:schemeClr val="tx2"/>
                </a:solidFill>
                <a:latin typeface="+mj-lt"/>
                <a:ea typeface="+mj-ea"/>
                <a:cs typeface="+mj-cs"/>
              </a:rPr>
              <a:t>column </a:t>
            </a:r>
            <a:r>
              <a:rPr lang="en-US" sz="3000" cap="small" dirty="0">
                <a:solidFill>
                  <a:schemeClr val="tx2"/>
                </a:solidFill>
                <a:latin typeface="+mj-lt"/>
                <a:ea typeface="+mj-ea"/>
                <a:cs typeface="+mj-cs"/>
              </a:rPr>
              <a:t>dimensions</a:t>
            </a:r>
            <a:r>
              <a:rPr lang="en-US" sz="3000" cap="small" dirty="0" smtClean="0">
                <a:solidFill>
                  <a:schemeClr val="tx2"/>
                </a:solidFill>
                <a:latin typeface="+mj-lt"/>
                <a:ea typeface="+mj-ea"/>
                <a:cs typeface="+mj-cs"/>
              </a:rPr>
              <a:t>:</a:t>
            </a:r>
            <a:endParaRPr lang="en-US" dirty="0"/>
          </a:p>
          <a:p>
            <a:pPr algn="l" rtl="0"/>
            <a:r>
              <a:rPr lang="en-US" sz="1800" dirty="0" smtClean="0"/>
              <a:t>All columns are (45x45) cm.</a:t>
            </a:r>
          </a:p>
          <a:p>
            <a:pPr algn="l" rtl="0"/>
            <a:r>
              <a:rPr lang="en-US" sz="1800" dirty="0" smtClean="0"/>
              <a:t>We </a:t>
            </a:r>
            <a:r>
              <a:rPr lang="en-US" sz="1800" dirty="0"/>
              <a:t>estimated this dimensions from critical column which has the maximum tributary area and axial </a:t>
            </a:r>
            <a:r>
              <a:rPr lang="en-US" sz="1800" dirty="0" smtClean="0"/>
              <a:t>loads(</a:t>
            </a:r>
            <a:r>
              <a:rPr lang="en-US" sz="1800" dirty="0" err="1" smtClean="0"/>
              <a:t>Pu</a:t>
            </a:r>
            <a:r>
              <a:rPr lang="en-US" sz="1800" dirty="0" smtClean="0"/>
              <a:t> =1111 KN).</a:t>
            </a:r>
            <a:endParaRPr lang="en-US" dirty="0" smtClean="0"/>
          </a:p>
          <a:p>
            <a:pPr algn="l" rtl="0"/>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480" y="3000372"/>
            <a:ext cx="5745163" cy="3240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xmlns="" val="13053912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Materials</a:t>
            </a:r>
            <a:endParaRPr lang="en-US" dirty="0"/>
          </a:p>
        </p:txBody>
      </p:sp>
      <p:sp>
        <p:nvSpPr>
          <p:cNvPr id="3" name="Content Placeholder 2"/>
          <p:cNvSpPr>
            <a:spLocks noGrp="1"/>
          </p:cNvSpPr>
          <p:nvPr>
            <p:ph idx="1"/>
          </p:nvPr>
        </p:nvSpPr>
        <p:spPr/>
        <p:txBody>
          <a:bodyPr>
            <a:normAutofit fontScale="92500"/>
          </a:bodyPr>
          <a:lstStyle/>
          <a:p>
            <a:pPr algn="l" rtl="0"/>
            <a:r>
              <a:rPr lang="en-US" b="1" dirty="0" smtClean="0"/>
              <a:t>Concrete</a:t>
            </a:r>
            <a:r>
              <a:rPr lang="en-US" dirty="0" smtClean="0"/>
              <a:t>: we </a:t>
            </a:r>
            <a:r>
              <a:rPr lang="en-US" dirty="0"/>
              <a:t>used concrete with density = 25 KN/ m</a:t>
            </a:r>
            <a:r>
              <a:rPr lang="en-US" baseline="30000" dirty="0"/>
              <a:t>3   </a:t>
            </a:r>
            <a:r>
              <a:rPr lang="en-US" dirty="0"/>
              <a:t>for reinforced concrete a</a:t>
            </a:r>
            <a:r>
              <a:rPr lang="en-US" dirty="0" smtClean="0"/>
              <a:t>nd </a:t>
            </a:r>
            <a:r>
              <a:rPr lang="en-US" dirty="0"/>
              <a:t>concrete strength of 28 Mpa. (B350</a:t>
            </a:r>
            <a:r>
              <a:rPr lang="en-US" dirty="0" smtClean="0"/>
              <a:t>).</a:t>
            </a:r>
          </a:p>
          <a:p>
            <a:pPr algn="l" rtl="0"/>
            <a:r>
              <a:rPr lang="en-US" b="1" dirty="0"/>
              <a:t>Concrete </a:t>
            </a:r>
            <a:r>
              <a:rPr lang="en-US" b="1" dirty="0" smtClean="0"/>
              <a:t>Blocks: </a:t>
            </a:r>
            <a:r>
              <a:rPr lang="en-US" dirty="0" smtClean="0"/>
              <a:t>we used </a:t>
            </a:r>
            <a:r>
              <a:rPr lang="en-US" dirty="0"/>
              <a:t>normal weight concrete block with unit weight = 12 KN/ m</a:t>
            </a:r>
            <a:r>
              <a:rPr lang="en-US" baseline="30000" dirty="0"/>
              <a:t>3</a:t>
            </a:r>
            <a:r>
              <a:rPr lang="en-US" dirty="0"/>
              <a:t>. </a:t>
            </a:r>
            <a:r>
              <a:rPr lang="en-US" dirty="0" smtClean="0"/>
              <a:t> with dimensions of (40*14*20) cm.</a:t>
            </a:r>
            <a:endParaRPr lang="en-US" dirty="0"/>
          </a:p>
          <a:p>
            <a:pPr algn="l" rtl="0"/>
            <a:r>
              <a:rPr lang="en-US" b="1" dirty="0" smtClean="0"/>
              <a:t>Steel</a:t>
            </a:r>
            <a:r>
              <a:rPr lang="en-US" dirty="0" smtClean="0"/>
              <a:t>: we </a:t>
            </a:r>
            <a:r>
              <a:rPr lang="en-US" dirty="0"/>
              <a:t>used steel with stress yield strength = 420 Mpa and modulus of elasticity (Es) = 2×10</a:t>
            </a:r>
            <a:r>
              <a:rPr lang="en-US" baseline="30000" dirty="0"/>
              <a:t>5</a:t>
            </a:r>
            <a:r>
              <a:rPr lang="en-US" dirty="0"/>
              <a:t> (MPa).</a:t>
            </a: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xmlns="" val="341421245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a:t>l</a:t>
            </a:r>
            <a:r>
              <a:rPr lang="en-US" dirty="0" smtClean="0"/>
              <a:t>oad </a:t>
            </a:r>
            <a:r>
              <a:rPr lang="en-US" dirty="0"/>
              <a:t>calculations</a:t>
            </a:r>
          </a:p>
        </p:txBody>
      </p:sp>
      <p:sp>
        <p:nvSpPr>
          <p:cNvPr id="3" name="Content Placeholder 2"/>
          <p:cNvSpPr>
            <a:spLocks noGrp="1"/>
          </p:cNvSpPr>
          <p:nvPr>
            <p:ph idx="1"/>
          </p:nvPr>
        </p:nvSpPr>
        <p:spPr/>
        <p:txBody>
          <a:bodyPr/>
          <a:lstStyle/>
          <a:p>
            <a:pPr algn="l" rtl="0"/>
            <a:r>
              <a:rPr lang="en-US" dirty="0" smtClean="0"/>
              <a:t>Live load:</a:t>
            </a:r>
          </a:p>
          <a:p>
            <a:endParaRPr lang="en-US" dirty="0"/>
          </a:p>
        </p:txBody>
      </p:sp>
      <p:graphicFrame>
        <p:nvGraphicFramePr>
          <p:cNvPr id="5" name="جدول 4"/>
          <p:cNvGraphicFramePr>
            <a:graphicFrameLocks noGrp="1"/>
          </p:cNvGraphicFramePr>
          <p:nvPr/>
        </p:nvGraphicFramePr>
        <p:xfrm>
          <a:off x="1571604" y="2428868"/>
          <a:ext cx="6500858" cy="3054685"/>
        </p:xfrm>
        <a:graphic>
          <a:graphicData uri="http://schemas.openxmlformats.org/drawingml/2006/table">
            <a:tbl>
              <a:tblPr/>
              <a:tblGrid>
                <a:gridCol w="3840275"/>
                <a:gridCol w="2660583"/>
              </a:tblGrid>
              <a:tr h="500768">
                <a:tc>
                  <a:txBody>
                    <a:bodyPr/>
                    <a:lstStyle/>
                    <a:p>
                      <a:pPr algn="ctr" rtl="0">
                        <a:lnSpc>
                          <a:spcPct val="150000"/>
                        </a:lnSpc>
                        <a:spcAft>
                          <a:spcPts val="0"/>
                        </a:spcAft>
                      </a:pPr>
                      <a:r>
                        <a:rPr lang="en-US" sz="1400" dirty="0">
                          <a:solidFill>
                            <a:srgbClr val="FFFFFF"/>
                          </a:solidFill>
                          <a:latin typeface="Cambria"/>
                          <a:ea typeface="Times New Roman"/>
                          <a:cs typeface="Times New Roman"/>
                        </a:rPr>
                        <a:t>Location</a:t>
                      </a:r>
                      <a:endParaRPr lang="en-US" sz="20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0">
                        <a:lnSpc>
                          <a:spcPct val="150000"/>
                        </a:lnSpc>
                        <a:spcAft>
                          <a:spcPts val="0"/>
                        </a:spcAft>
                      </a:pPr>
                      <a:r>
                        <a:rPr lang="en-US" sz="1400">
                          <a:solidFill>
                            <a:srgbClr val="FFFFFF"/>
                          </a:solidFill>
                          <a:latin typeface="Cambria"/>
                          <a:ea typeface="Times New Roman"/>
                          <a:cs typeface="Times New Roman"/>
                        </a:rPr>
                        <a:t>Live Load ( KN/ m</a:t>
                      </a:r>
                      <a:r>
                        <a:rPr lang="en-US" sz="1400" baseline="30000">
                          <a:solidFill>
                            <a:srgbClr val="FFFFFF"/>
                          </a:solidFill>
                          <a:latin typeface="Cambria"/>
                          <a:ea typeface="Times New Roman"/>
                          <a:cs typeface="Times New Roman"/>
                        </a:rPr>
                        <a:t>2</a:t>
                      </a:r>
                      <a:r>
                        <a:rPr lang="en-US" sz="1400">
                          <a:solidFill>
                            <a:srgbClr val="FFFFFF"/>
                          </a:solidFill>
                          <a:latin typeface="Cambria"/>
                          <a:ea typeface="Times New Roman"/>
                          <a:cs typeface="Times New Roman"/>
                        </a:rPr>
                        <a:t>)</a:t>
                      </a:r>
                      <a:endParaRPr lang="en-US" sz="20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00768">
                <a:tc>
                  <a:txBody>
                    <a:bodyPr/>
                    <a:lstStyle/>
                    <a:p>
                      <a:pPr algn="ctr" rtl="0">
                        <a:lnSpc>
                          <a:spcPct val="150000"/>
                        </a:lnSpc>
                        <a:spcAft>
                          <a:spcPts val="0"/>
                        </a:spcAft>
                      </a:pPr>
                      <a:r>
                        <a:rPr lang="en-US" sz="1400" dirty="0">
                          <a:solidFill>
                            <a:srgbClr val="000000"/>
                          </a:solidFill>
                          <a:latin typeface="Cambria"/>
                          <a:ea typeface="Times New Roman"/>
                          <a:cs typeface="Times New Roman"/>
                        </a:rPr>
                        <a:t>Corridor in school / stairs </a:t>
                      </a:r>
                      <a:endParaRPr lang="en-US" sz="20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a:lnSpc>
                          <a:spcPct val="150000"/>
                        </a:lnSpc>
                        <a:spcAft>
                          <a:spcPts val="0"/>
                        </a:spcAft>
                      </a:pPr>
                      <a:r>
                        <a:rPr lang="en-US" sz="1400">
                          <a:solidFill>
                            <a:srgbClr val="000000"/>
                          </a:solidFill>
                          <a:latin typeface="Cambria"/>
                          <a:ea typeface="Times New Roman"/>
                          <a:cs typeface="Times New Roman"/>
                        </a:rPr>
                        <a:t>5</a:t>
                      </a:r>
                      <a:endParaRPr lang="en-US" sz="20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50845">
                <a:tc>
                  <a:txBody>
                    <a:bodyPr/>
                    <a:lstStyle/>
                    <a:p>
                      <a:pPr algn="ctr" rtl="0">
                        <a:lnSpc>
                          <a:spcPct val="150000"/>
                        </a:lnSpc>
                        <a:spcAft>
                          <a:spcPts val="0"/>
                        </a:spcAft>
                      </a:pPr>
                      <a:r>
                        <a:rPr lang="en-US" sz="1800" dirty="0">
                          <a:solidFill>
                            <a:srgbClr val="000000"/>
                          </a:solidFill>
                          <a:latin typeface="Cambria"/>
                          <a:ea typeface="Times New Roman"/>
                          <a:cs typeface="Times New Roman"/>
                        </a:rPr>
                        <a:t>class rooms</a:t>
                      </a:r>
                      <a:endParaRPr lang="en-US" sz="20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a:solidFill>
                            <a:srgbClr val="000000"/>
                          </a:solidFill>
                          <a:latin typeface="Cambria"/>
                          <a:ea typeface="Times New Roman"/>
                          <a:cs typeface="Times New Roman"/>
                        </a:rPr>
                        <a:t>2</a:t>
                      </a:r>
                      <a:endParaRPr lang="en-US" sz="20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68">
                <a:tc>
                  <a:txBody>
                    <a:bodyPr/>
                    <a:lstStyle/>
                    <a:p>
                      <a:pPr algn="ctr" rtl="0">
                        <a:lnSpc>
                          <a:spcPct val="150000"/>
                        </a:lnSpc>
                        <a:spcAft>
                          <a:spcPts val="0"/>
                        </a:spcAft>
                      </a:pPr>
                      <a:r>
                        <a:rPr lang="en-US" sz="1400" dirty="0">
                          <a:solidFill>
                            <a:srgbClr val="000000"/>
                          </a:solidFill>
                          <a:latin typeface="Cambria"/>
                          <a:ea typeface="Times New Roman"/>
                          <a:cs typeface="Times New Roman"/>
                        </a:rPr>
                        <a:t>Library </a:t>
                      </a:r>
                      <a:endParaRPr lang="en-US" sz="20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a:lnSpc>
                          <a:spcPct val="150000"/>
                        </a:lnSpc>
                        <a:spcAft>
                          <a:spcPts val="0"/>
                        </a:spcAft>
                      </a:pPr>
                      <a:r>
                        <a:rPr lang="en-US" sz="1400">
                          <a:solidFill>
                            <a:srgbClr val="000000"/>
                          </a:solidFill>
                          <a:latin typeface="Cambria"/>
                          <a:ea typeface="Times New Roman"/>
                          <a:cs typeface="Times New Roman"/>
                        </a:rPr>
                        <a:t>4</a:t>
                      </a:r>
                      <a:endParaRPr lang="en-US" sz="20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00768">
                <a:tc>
                  <a:txBody>
                    <a:bodyPr/>
                    <a:lstStyle/>
                    <a:p>
                      <a:pPr algn="ctr" rtl="0">
                        <a:lnSpc>
                          <a:spcPct val="150000"/>
                        </a:lnSpc>
                        <a:spcAft>
                          <a:spcPts val="0"/>
                        </a:spcAft>
                      </a:pPr>
                      <a:r>
                        <a:rPr lang="en-US" sz="1400">
                          <a:solidFill>
                            <a:srgbClr val="000000"/>
                          </a:solidFill>
                          <a:latin typeface="Cambria"/>
                          <a:ea typeface="Times New Roman"/>
                          <a:cs typeface="Times New Roman"/>
                        </a:rPr>
                        <a:t>Laboratories</a:t>
                      </a:r>
                      <a:endParaRPr lang="en-US" sz="20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a:lnSpc>
                          <a:spcPct val="150000"/>
                        </a:lnSpc>
                        <a:spcAft>
                          <a:spcPts val="0"/>
                        </a:spcAft>
                      </a:pPr>
                      <a:r>
                        <a:rPr lang="en-US" sz="1400">
                          <a:solidFill>
                            <a:srgbClr val="000000"/>
                          </a:solidFill>
                          <a:latin typeface="Cambria"/>
                          <a:ea typeface="Times New Roman"/>
                          <a:cs typeface="Times New Roman"/>
                        </a:rPr>
                        <a:t>3</a:t>
                      </a:r>
                      <a:endParaRPr lang="en-US" sz="20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00768">
                <a:tc>
                  <a:txBody>
                    <a:bodyPr/>
                    <a:lstStyle/>
                    <a:p>
                      <a:pPr algn="ctr" rtl="0">
                        <a:lnSpc>
                          <a:spcPct val="150000"/>
                        </a:lnSpc>
                        <a:spcAft>
                          <a:spcPts val="0"/>
                        </a:spcAft>
                      </a:pPr>
                      <a:r>
                        <a:rPr lang="en-US" sz="1400" dirty="0">
                          <a:solidFill>
                            <a:srgbClr val="000000"/>
                          </a:solidFill>
                          <a:latin typeface="Cambria"/>
                          <a:ea typeface="Times New Roman"/>
                          <a:cs typeface="Times New Roman"/>
                        </a:rPr>
                        <a:t>Computer Offices</a:t>
                      </a:r>
                      <a:endParaRPr lang="en-US" sz="20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a:lnSpc>
                          <a:spcPct val="150000"/>
                        </a:lnSpc>
                        <a:spcAft>
                          <a:spcPts val="0"/>
                        </a:spcAft>
                      </a:pPr>
                      <a:r>
                        <a:rPr lang="en-US" sz="1400" dirty="0">
                          <a:solidFill>
                            <a:srgbClr val="000000"/>
                          </a:solidFill>
                          <a:latin typeface="Cambria"/>
                          <a:ea typeface="Times New Roman"/>
                          <a:cs typeface="Times New Roman"/>
                        </a:rPr>
                        <a:t>5</a:t>
                      </a:r>
                      <a:endParaRPr lang="en-US" sz="20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8" name="عنصر نائب لرقم الشريحة 7"/>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xmlns="" val="3059230596"/>
      </p:ext>
    </p:extLst>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t>
            </a:r>
            <a:r>
              <a:rPr lang="en-US" dirty="0" smtClean="0"/>
              <a:t>oad </a:t>
            </a:r>
            <a:r>
              <a:rPr lang="en-US" dirty="0"/>
              <a:t>calculations</a:t>
            </a:r>
          </a:p>
        </p:txBody>
      </p:sp>
      <p:pic>
        <p:nvPicPr>
          <p:cNvPr id="11268"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643042" y="2357430"/>
            <a:ext cx="6580656" cy="4244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1785918" y="1285860"/>
            <a:ext cx="6077305" cy="954107"/>
          </a:xfrm>
          <a:prstGeom prst="rect">
            <a:avLst/>
          </a:prstGeom>
        </p:spPr>
        <p:txBody>
          <a:bodyPr wrap="none">
            <a:spAutoFit/>
          </a:bodyPr>
          <a:lstStyle/>
          <a:p>
            <a:r>
              <a:rPr lang="en-US" sz="2000" b="1" dirty="0" smtClean="0"/>
              <a:t>Super imposed dead load:</a:t>
            </a:r>
          </a:p>
          <a:p>
            <a:r>
              <a:rPr lang="en-US" dirty="0"/>
              <a:t>We used superimposed load of 4 </a:t>
            </a:r>
            <a:r>
              <a:rPr lang="en-US" dirty="0" smtClean="0"/>
              <a:t>KN/m</a:t>
            </a:r>
            <a:r>
              <a:rPr lang="en-US" baseline="30000" dirty="0"/>
              <a:t>2</a:t>
            </a:r>
            <a:r>
              <a:rPr lang="en-US" dirty="0" smtClean="0"/>
              <a:t> </a:t>
            </a:r>
            <a:r>
              <a:rPr lang="en-US" dirty="0"/>
              <a:t>for all blocks.</a:t>
            </a:r>
            <a:r>
              <a:rPr lang="en-US" baseline="30000" dirty="0"/>
              <a:t>     </a:t>
            </a:r>
            <a:endParaRPr lang="en-US" dirty="0" smtClean="0"/>
          </a:p>
          <a:p>
            <a:r>
              <a:rPr lang="en-US" dirty="0" smtClean="0"/>
              <a:t>(we have the following assumptions)</a:t>
            </a:r>
            <a:endParaRPr lang="en-US" dirty="0"/>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xmlns="" val="34936625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wall load.PNG"/>
          <p:cNvPicPr>
            <a:picLocks noGrp="1"/>
          </p:cNvPicPr>
          <p:nvPr>
            <p:ph idx="1"/>
          </p:nvPr>
        </p:nvPicPr>
        <p:blipFill>
          <a:blip r:embed="rId2"/>
          <a:stretch>
            <a:fillRect/>
          </a:stretch>
        </p:blipFill>
        <p:spPr>
          <a:xfrm>
            <a:off x="1214414" y="3571876"/>
            <a:ext cx="7499350" cy="225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4"/>
          <p:cNvSpPr/>
          <p:nvPr/>
        </p:nvSpPr>
        <p:spPr>
          <a:xfrm>
            <a:off x="3428992" y="5857892"/>
            <a:ext cx="2549224" cy="369332"/>
          </a:xfrm>
          <a:prstGeom prst="rect">
            <a:avLst/>
          </a:prstGeom>
        </p:spPr>
        <p:txBody>
          <a:bodyPr wrap="none">
            <a:spAutoFit/>
          </a:bodyPr>
          <a:lstStyle/>
          <a:p>
            <a:r>
              <a:rPr lang="en-US" dirty="0" smtClean="0"/>
              <a:t>Wall weight for all blocks</a:t>
            </a:r>
          </a:p>
        </p:txBody>
      </p:sp>
      <p:graphicFrame>
        <p:nvGraphicFramePr>
          <p:cNvPr id="6" name="جدول 5"/>
          <p:cNvGraphicFramePr>
            <a:graphicFrameLocks noGrp="1"/>
          </p:cNvGraphicFramePr>
          <p:nvPr/>
        </p:nvGraphicFramePr>
        <p:xfrm>
          <a:off x="2714612" y="1643050"/>
          <a:ext cx="4500594" cy="1689738"/>
        </p:xfrm>
        <a:graphic>
          <a:graphicData uri="http://schemas.openxmlformats.org/drawingml/2006/table">
            <a:tbl>
              <a:tblPr/>
              <a:tblGrid>
                <a:gridCol w="1351862"/>
                <a:gridCol w="1574366"/>
                <a:gridCol w="1574366"/>
              </a:tblGrid>
              <a:tr h="439026">
                <a:tc>
                  <a:txBody>
                    <a:bodyPr/>
                    <a:lstStyle/>
                    <a:p>
                      <a:pPr algn="ctr">
                        <a:lnSpc>
                          <a:spcPct val="107000"/>
                        </a:lnSpc>
                        <a:spcAft>
                          <a:spcPts val="0"/>
                        </a:spcAft>
                      </a:pPr>
                      <a:r>
                        <a:rPr lang="en-US" sz="1000" dirty="0">
                          <a:solidFill>
                            <a:srgbClr val="FFFFFF"/>
                          </a:solidFill>
                          <a:latin typeface="Arial"/>
                          <a:ea typeface="Times New Roman"/>
                          <a:cs typeface="Arial"/>
                        </a:rPr>
                        <a:t>Material </a:t>
                      </a:r>
                      <a:endParaRPr lang="en-US" sz="12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US" sz="1000">
                          <a:solidFill>
                            <a:srgbClr val="FFFFFF"/>
                          </a:solidFill>
                          <a:latin typeface="Arial"/>
                          <a:ea typeface="Times New Roman"/>
                          <a:cs typeface="Arial"/>
                        </a:rPr>
                        <a:t>Thickness (cm )</a:t>
                      </a:r>
                      <a:endParaRPr lang="en-US" sz="12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US" sz="1000">
                          <a:solidFill>
                            <a:srgbClr val="FFFFFF"/>
                          </a:solidFill>
                          <a:latin typeface="Arial"/>
                          <a:ea typeface="Times New Roman"/>
                          <a:cs typeface="Arial"/>
                        </a:rPr>
                        <a:t>Unit weight </a:t>
                      </a:r>
                      <a:endParaRPr lang="en-US" sz="1200">
                        <a:solidFill>
                          <a:srgbClr val="000000"/>
                        </a:solidFill>
                        <a:latin typeface="Calibri"/>
                        <a:ea typeface="Calibri"/>
                        <a:cs typeface="Arial"/>
                      </a:endParaRPr>
                    </a:p>
                    <a:p>
                      <a:pPr algn="ctr">
                        <a:lnSpc>
                          <a:spcPct val="107000"/>
                        </a:lnSpc>
                        <a:spcAft>
                          <a:spcPts val="0"/>
                        </a:spcAft>
                      </a:pPr>
                      <a:r>
                        <a:rPr lang="en-US" sz="1000">
                          <a:solidFill>
                            <a:srgbClr val="FFFFFF"/>
                          </a:solidFill>
                          <a:latin typeface="Arial"/>
                          <a:ea typeface="Times New Roman"/>
                          <a:cs typeface="Arial"/>
                        </a:rPr>
                        <a:t>(KN/ m</a:t>
                      </a:r>
                      <a:r>
                        <a:rPr lang="en-US" sz="1000" b="1" baseline="30000">
                          <a:solidFill>
                            <a:srgbClr val="FFFFFF"/>
                          </a:solidFill>
                          <a:latin typeface="Calibri"/>
                          <a:ea typeface="Times New Roman"/>
                          <a:cs typeface="Calibri"/>
                        </a:rPr>
                        <a:t>3</a:t>
                      </a:r>
                      <a:r>
                        <a:rPr lang="en-US" sz="1000" b="1">
                          <a:solidFill>
                            <a:srgbClr val="FFFFFF"/>
                          </a:solidFill>
                          <a:latin typeface="Calibri"/>
                          <a:ea typeface="Times New Roman"/>
                          <a:cs typeface="Calibri"/>
                        </a:rPr>
                        <a:t>)</a:t>
                      </a:r>
                      <a:endParaRPr lang="en-US" sz="12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16904">
                <a:tc>
                  <a:txBody>
                    <a:bodyPr/>
                    <a:lstStyle/>
                    <a:p>
                      <a:pPr algn="ctr">
                        <a:lnSpc>
                          <a:spcPct val="107000"/>
                        </a:lnSpc>
                        <a:spcAft>
                          <a:spcPts val="0"/>
                        </a:spcAft>
                      </a:pPr>
                      <a:r>
                        <a:rPr lang="en-US" sz="1000" dirty="0">
                          <a:solidFill>
                            <a:srgbClr val="000000"/>
                          </a:solidFill>
                          <a:latin typeface="Arial"/>
                          <a:ea typeface="Times New Roman"/>
                          <a:cs typeface="Arial"/>
                        </a:rPr>
                        <a:t>Stone</a:t>
                      </a:r>
                      <a:endParaRPr lang="en-US" sz="12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US" sz="1000">
                          <a:solidFill>
                            <a:srgbClr val="000000"/>
                          </a:solidFill>
                          <a:latin typeface="Arial"/>
                          <a:ea typeface="Times New Roman"/>
                          <a:cs typeface="Arial"/>
                        </a:rPr>
                        <a:t>5</a:t>
                      </a:r>
                      <a:endParaRPr lang="en-US" sz="12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US" sz="1000" dirty="0">
                          <a:solidFill>
                            <a:srgbClr val="000000"/>
                          </a:solidFill>
                          <a:latin typeface="Arial"/>
                          <a:ea typeface="Times New Roman"/>
                          <a:cs typeface="Arial"/>
                        </a:rPr>
                        <a:t>26</a:t>
                      </a:r>
                      <a:endParaRPr lang="en-US" sz="12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16904">
                <a:tc>
                  <a:txBody>
                    <a:bodyPr/>
                    <a:lstStyle/>
                    <a:p>
                      <a:pPr algn="ctr">
                        <a:lnSpc>
                          <a:spcPct val="107000"/>
                        </a:lnSpc>
                        <a:spcAft>
                          <a:spcPts val="0"/>
                        </a:spcAft>
                      </a:pPr>
                      <a:r>
                        <a:rPr lang="en-US" sz="1000" dirty="0">
                          <a:solidFill>
                            <a:srgbClr val="000000"/>
                          </a:solidFill>
                          <a:latin typeface="Calibri"/>
                          <a:ea typeface="Times New Roman"/>
                          <a:cs typeface="Calibri"/>
                        </a:rPr>
                        <a:t>Plain Concrete </a:t>
                      </a:r>
                      <a:endParaRPr lang="en-US" sz="12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solidFill>
                            <a:srgbClr val="000000"/>
                          </a:solidFill>
                          <a:latin typeface="Calibri"/>
                          <a:ea typeface="Times New Roman"/>
                          <a:cs typeface="Calibri"/>
                        </a:rPr>
                        <a:t>15</a:t>
                      </a:r>
                      <a:endParaRPr lang="en-US" sz="12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solidFill>
                            <a:srgbClr val="000000"/>
                          </a:solidFill>
                          <a:latin typeface="Calibri"/>
                          <a:ea typeface="Times New Roman"/>
                          <a:cs typeface="Calibri"/>
                        </a:rPr>
                        <a:t>23</a:t>
                      </a:r>
                      <a:endParaRPr lang="en-US" sz="12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04">
                <a:tc>
                  <a:txBody>
                    <a:bodyPr/>
                    <a:lstStyle/>
                    <a:p>
                      <a:pPr algn="ctr">
                        <a:lnSpc>
                          <a:spcPct val="107000"/>
                        </a:lnSpc>
                        <a:spcAft>
                          <a:spcPts val="0"/>
                        </a:spcAft>
                      </a:pPr>
                      <a:r>
                        <a:rPr lang="en-US" sz="1000">
                          <a:solidFill>
                            <a:srgbClr val="000000"/>
                          </a:solidFill>
                          <a:latin typeface="Arial"/>
                          <a:ea typeface="Times New Roman"/>
                          <a:cs typeface="Arial"/>
                        </a:rPr>
                        <a:t>Block </a:t>
                      </a:r>
                      <a:endParaRPr lang="en-US" sz="120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US" sz="1000" dirty="0">
                          <a:solidFill>
                            <a:srgbClr val="000000"/>
                          </a:solidFill>
                          <a:latin typeface="Arial"/>
                          <a:ea typeface="Times New Roman"/>
                          <a:cs typeface="Arial"/>
                        </a:rPr>
                        <a:t>10</a:t>
                      </a:r>
                      <a:endParaRPr lang="en-US" sz="12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US" sz="1000" dirty="0">
                          <a:solidFill>
                            <a:srgbClr val="000000"/>
                          </a:solidFill>
                          <a:latin typeface="Arial"/>
                          <a:ea typeface="Times New Roman"/>
                          <a:cs typeface="Arial"/>
                        </a:rPr>
                        <a:t>12</a:t>
                      </a:r>
                      <a:endParaRPr lang="en-US" sz="1200" dirty="0">
                        <a:solidFill>
                          <a:srgbClr val="000000"/>
                        </a:solidFill>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8" name="Title 1"/>
          <p:cNvSpPr>
            <a:spLocks noGrp="1"/>
          </p:cNvSpPr>
          <p:nvPr>
            <p:ph type="title"/>
          </p:nvPr>
        </p:nvSpPr>
        <p:spPr>
          <a:xfrm>
            <a:off x="1214414" y="0"/>
            <a:ext cx="7498080" cy="1143000"/>
          </a:xfrm>
        </p:spPr>
        <p:txBody>
          <a:bodyPr/>
          <a:lstStyle/>
          <a:p>
            <a:pPr algn="ctr"/>
            <a:r>
              <a:rPr lang="en-US" dirty="0"/>
              <a:t>L</a:t>
            </a:r>
            <a:r>
              <a:rPr lang="en-US" dirty="0" smtClean="0"/>
              <a:t>oad </a:t>
            </a:r>
            <a:r>
              <a:rPr lang="en-US" dirty="0"/>
              <a:t>calculations</a:t>
            </a:r>
          </a:p>
        </p:txBody>
      </p:sp>
      <p:sp>
        <p:nvSpPr>
          <p:cNvPr id="9" name="مستطيل 8"/>
          <p:cNvSpPr/>
          <p:nvPr/>
        </p:nvSpPr>
        <p:spPr>
          <a:xfrm>
            <a:off x="1928794" y="857232"/>
            <a:ext cx="1405321" cy="369332"/>
          </a:xfrm>
          <a:prstGeom prst="rect">
            <a:avLst/>
          </a:prstGeom>
        </p:spPr>
        <p:txBody>
          <a:bodyPr wrap="none">
            <a:spAutoFit/>
          </a:bodyPr>
          <a:lstStyle/>
          <a:p>
            <a:r>
              <a:rPr lang="en-US" dirty="0" smtClean="0"/>
              <a:t>Wall weight :</a:t>
            </a:r>
            <a:endParaRPr lang="ar-SA" dirty="0"/>
          </a:p>
        </p:txBody>
      </p:sp>
      <p:sp>
        <p:nvSpPr>
          <p:cNvPr id="10" name="عنصر نائب لرقم الشريحة 9"/>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285728"/>
            <a:ext cx="7498080" cy="1143000"/>
          </a:xfrm>
        </p:spPr>
        <p:txBody>
          <a:bodyPr/>
          <a:lstStyle/>
          <a:p>
            <a:pPr algn="ctr" rtl="0">
              <a:lnSpc>
                <a:spcPct val="150000"/>
              </a:lnSpc>
            </a:pPr>
            <a:r>
              <a:rPr lang="en-US" dirty="0" smtClean="0"/>
              <a:t>Analysis for lateral loads</a:t>
            </a:r>
            <a:endParaRPr lang="ar-SA" dirty="0"/>
          </a:p>
        </p:txBody>
      </p:sp>
      <p:sp>
        <p:nvSpPr>
          <p:cNvPr id="5" name="مستطيل 4"/>
          <p:cNvSpPr/>
          <p:nvPr/>
        </p:nvSpPr>
        <p:spPr>
          <a:xfrm>
            <a:off x="1428728" y="1428737"/>
            <a:ext cx="6500858" cy="3416320"/>
          </a:xfrm>
          <a:prstGeom prst="rect">
            <a:avLst/>
          </a:prstGeom>
        </p:spPr>
        <p:txBody>
          <a:bodyPr wrap="square">
            <a:spAutoFit/>
          </a:bodyPr>
          <a:lstStyle/>
          <a:p>
            <a:pPr>
              <a:lnSpc>
                <a:spcPct val="150000"/>
              </a:lnSpc>
              <a:defRPr/>
            </a:pPr>
            <a:r>
              <a:rPr lang="en-US" dirty="0" smtClean="0">
                <a:latin typeface="Times New Roman" panose="02020603050405020304" pitchFamily="18" charset="0"/>
                <a:cs typeface="Times New Roman" panose="02020603050405020304" pitchFamily="18" charset="0"/>
              </a:rPr>
              <a:t>Input data from UBC 97 :</a:t>
            </a:r>
          </a:p>
          <a:p>
            <a:pPr>
              <a:lnSpc>
                <a:spcPct val="150000"/>
              </a:lnSpc>
              <a:defRPr/>
            </a:pPr>
            <a:r>
              <a:rPr lang="en-US" dirty="0" smtClean="0">
                <a:latin typeface="Times New Roman" panose="02020603050405020304" pitchFamily="18" charset="0"/>
                <a:cs typeface="Times New Roman" panose="02020603050405020304" pitchFamily="18" charset="0"/>
              </a:rPr>
              <a:t>*Zone =2A</a:t>
            </a:r>
            <a:r>
              <a:rPr lang="en-US" dirty="0" smtClean="0">
                <a:latin typeface="Times New Roman" panose="02020603050405020304" pitchFamily="18" charset="0"/>
                <a:cs typeface="Times New Roman" panose="02020603050405020304" pitchFamily="18" charset="0"/>
                <a:sym typeface="Wingdings"/>
              </a:rPr>
              <a:t>Z=0.15</a:t>
            </a:r>
            <a:r>
              <a:rPr lang="en-US" dirty="0" smtClean="0">
                <a:latin typeface="Times New Roman" panose="02020603050405020304" pitchFamily="18" charset="0"/>
                <a:cs typeface="Times New Roman" panose="02020603050405020304" pitchFamily="18" charset="0"/>
              </a:rPr>
              <a:t>  according to Palestinian seismic map.</a:t>
            </a:r>
          </a:p>
          <a:p>
            <a:pPr>
              <a:lnSpc>
                <a:spcPct val="150000"/>
              </a:lnSpc>
              <a:defRPr/>
            </a:pPr>
            <a:r>
              <a:rPr lang="en-US" dirty="0" smtClean="0">
                <a:latin typeface="Times New Roman" panose="02020603050405020304" pitchFamily="18" charset="0"/>
                <a:cs typeface="Times New Roman" panose="02020603050405020304" pitchFamily="18" charset="0"/>
              </a:rPr>
              <a:t>*Importance factor (I)= 1.25</a:t>
            </a:r>
          </a:p>
          <a:p>
            <a:pPr>
              <a:lnSpc>
                <a:spcPct val="150000"/>
              </a:lnSpc>
              <a:defRPr/>
            </a:pPr>
            <a:r>
              <a:rPr lang="en-US" dirty="0" smtClean="0">
                <a:latin typeface="Times New Roman" panose="02020603050405020304" pitchFamily="18" charset="0"/>
                <a:cs typeface="Times New Roman" panose="02020603050405020304" pitchFamily="18" charset="0"/>
              </a:rPr>
              <a:t>*Response modification factor (R= 5.5)</a:t>
            </a:r>
          </a:p>
          <a:p>
            <a:pPr>
              <a:lnSpc>
                <a:spcPct val="150000"/>
              </a:lnSpc>
              <a:defRPr/>
            </a:pPr>
            <a:r>
              <a:rPr lang="en-US" dirty="0" smtClean="0">
                <a:latin typeface="Times New Roman" panose="02020603050405020304" pitchFamily="18" charset="0"/>
                <a:cs typeface="Times New Roman" panose="02020603050405020304" pitchFamily="18" charset="0"/>
              </a:rPr>
              <a:t>*Soil type = SC</a:t>
            </a:r>
          </a:p>
          <a:p>
            <a:pPr>
              <a:lnSpc>
                <a:spcPct val="150000"/>
              </a:lnSpc>
              <a:defRPr/>
            </a:pPr>
            <a:r>
              <a:rPr lang="en-US" dirty="0" smtClean="0">
                <a:latin typeface="Times New Roman" panose="02020603050405020304" pitchFamily="18" charset="0"/>
                <a:cs typeface="Times New Roman" panose="02020603050405020304" pitchFamily="18" charset="0"/>
              </a:rPr>
              <a:t>*Acceleration seismic coefficient Ca = 0.18</a:t>
            </a:r>
          </a:p>
          <a:p>
            <a:pPr>
              <a:lnSpc>
                <a:spcPct val="150000"/>
              </a:lnSpc>
              <a:defRPr/>
            </a:pPr>
            <a:r>
              <a:rPr lang="en-US" dirty="0" smtClean="0">
                <a:latin typeface="Times New Roman" panose="02020603050405020304" pitchFamily="18" charset="0"/>
                <a:cs typeface="Times New Roman" panose="02020603050405020304" pitchFamily="18" charset="0"/>
              </a:rPr>
              <a:t>*Velocity seismic coefficient CV = 0.25</a:t>
            </a:r>
          </a:p>
          <a:p>
            <a:pPr>
              <a:lnSpc>
                <a:spcPct val="150000"/>
              </a:lnSpc>
              <a:defRPr/>
            </a:pPr>
            <a:r>
              <a:rPr lang="en-US" dirty="0" smtClean="0">
                <a:latin typeface="Times New Roman" panose="02020603050405020304" pitchFamily="18" charset="0"/>
                <a:cs typeface="Times New Roman" panose="02020603050405020304" pitchFamily="18" charset="0"/>
              </a:rPr>
              <a:t>*Framing type: Sway Intermediate </a:t>
            </a: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Analysis for lateral loads</a:t>
            </a:r>
            <a:endParaRPr lang="ar-SA" dirty="0"/>
          </a:p>
        </p:txBody>
      </p:sp>
      <p:pic>
        <p:nvPicPr>
          <p:cNvPr id="4" name="Content Placeholder 3" descr="C:\Users\Centrino Laptop\Desktop\5.PNG"/>
          <p:cNvPicPr>
            <a:picLocks noGrp="1" noChangeAspect="1" noChangeArrowheads="1"/>
          </p:cNvPicPr>
          <p:nvPr>
            <p:ph idx="1"/>
          </p:nvPr>
        </p:nvPicPr>
        <p:blipFill>
          <a:blip r:embed="rId2"/>
          <a:srcRect/>
          <a:stretch>
            <a:fillRect/>
          </a:stretch>
        </p:blipFill>
        <p:spPr bwMode="auto">
          <a:xfrm>
            <a:off x="1571604" y="1357298"/>
            <a:ext cx="5071867" cy="4800600"/>
          </a:xfrm>
          <a:prstGeom prst="rect">
            <a:avLst/>
          </a:prstGeom>
          <a:noFill/>
        </p:spPr>
      </p:pic>
      <p:sp>
        <p:nvSpPr>
          <p:cNvPr id="5" name="مستطيل 4"/>
          <p:cNvSpPr/>
          <p:nvPr/>
        </p:nvSpPr>
        <p:spPr>
          <a:xfrm>
            <a:off x="7215206" y="3000372"/>
            <a:ext cx="1428760"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Cv= 0.18</a:t>
            </a:r>
          </a:p>
          <a:p>
            <a:r>
              <a:rPr lang="en-US" sz="2000" dirty="0" smtClean="0">
                <a:latin typeface="Times New Roman" panose="02020603050405020304" pitchFamily="18" charset="0"/>
                <a:cs typeface="Times New Roman" panose="02020603050405020304" pitchFamily="18" charset="0"/>
              </a:rPr>
              <a:t>Ca=0.25</a:t>
            </a:r>
            <a:endParaRPr lang="ar-SA" sz="2000" dirty="0"/>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Analysis for lateral loads</a:t>
            </a:r>
            <a:endParaRPr lang="ar-SA" dirty="0"/>
          </a:p>
        </p:txBody>
      </p:sp>
      <p:graphicFrame>
        <p:nvGraphicFramePr>
          <p:cNvPr id="7" name="جدول 6"/>
          <p:cNvGraphicFramePr>
            <a:graphicFrameLocks noGrp="1"/>
          </p:cNvGraphicFramePr>
          <p:nvPr/>
        </p:nvGraphicFramePr>
        <p:xfrm>
          <a:off x="1357290" y="3571876"/>
          <a:ext cx="7000923" cy="1643074"/>
        </p:xfrm>
        <a:graphic>
          <a:graphicData uri="http://schemas.openxmlformats.org/drawingml/2006/table">
            <a:tbl>
              <a:tblPr/>
              <a:tblGrid>
                <a:gridCol w="999594"/>
                <a:gridCol w="999594"/>
                <a:gridCol w="1000347"/>
                <a:gridCol w="1000347"/>
                <a:gridCol w="1000347"/>
                <a:gridCol w="1000347"/>
                <a:gridCol w="1000347"/>
              </a:tblGrid>
              <a:tr h="739384">
                <a:tc>
                  <a:txBody>
                    <a:bodyPr/>
                    <a:lstStyle/>
                    <a:p>
                      <a:pPr algn="ctr">
                        <a:spcAft>
                          <a:spcPts val="600"/>
                        </a:spcAft>
                      </a:pPr>
                      <a:r>
                        <a:rPr lang="en-US" sz="1400" b="1" dirty="0">
                          <a:solidFill>
                            <a:srgbClr val="000000"/>
                          </a:solidFill>
                          <a:latin typeface="Cambria"/>
                          <a:ea typeface="Calibri"/>
                          <a:cs typeface="Arial"/>
                        </a:rPr>
                        <a:t>Block #</a:t>
                      </a:r>
                      <a:endParaRPr lang="en-US" sz="1600" dirty="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dirty="0" err="1">
                          <a:solidFill>
                            <a:srgbClr val="000000"/>
                          </a:solidFill>
                          <a:latin typeface="Cambria"/>
                          <a:ea typeface="Calibri"/>
                          <a:cs typeface="Arial"/>
                        </a:rPr>
                        <a:t>Vx,manual</a:t>
                      </a:r>
                      <a:endParaRPr lang="en-US" sz="1600" dirty="0">
                        <a:solidFill>
                          <a:srgbClr val="000000"/>
                        </a:solidFill>
                        <a:latin typeface="Calibri"/>
                        <a:ea typeface="Calibri"/>
                        <a:cs typeface="Arial"/>
                      </a:endParaRPr>
                    </a:p>
                    <a:p>
                      <a:pPr algn="ctr">
                        <a:spcAft>
                          <a:spcPts val="600"/>
                        </a:spcAft>
                      </a:pPr>
                      <a:r>
                        <a:rPr lang="en-US" sz="1400" b="1" dirty="0">
                          <a:solidFill>
                            <a:srgbClr val="000000"/>
                          </a:solidFill>
                          <a:latin typeface="Cambria"/>
                          <a:ea typeface="Calibri"/>
                          <a:cs typeface="Arial"/>
                        </a:rPr>
                        <a:t>(KN)</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Vx,sap</a:t>
                      </a:r>
                      <a:endParaRPr lang="en-US" sz="1600">
                        <a:solidFill>
                          <a:srgbClr val="000000"/>
                        </a:solidFill>
                        <a:latin typeface="Calibri"/>
                        <a:ea typeface="Calibri"/>
                        <a:cs typeface="Arial"/>
                      </a:endParaRPr>
                    </a:p>
                    <a:p>
                      <a:pPr algn="ctr">
                        <a:spcAft>
                          <a:spcPts val="600"/>
                        </a:spcAft>
                      </a:pPr>
                      <a:r>
                        <a:rPr lang="en-US" sz="1400" b="1">
                          <a:solidFill>
                            <a:srgbClr val="000000"/>
                          </a:solidFill>
                          <a:latin typeface="Cambria"/>
                          <a:ea typeface="Calibri"/>
                          <a:cs typeface="Arial"/>
                        </a:rPr>
                        <a:t>(KN)</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Diff %</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Scale factor</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Vx,sap</a:t>
                      </a:r>
                      <a:endParaRPr lang="en-US" sz="1600">
                        <a:solidFill>
                          <a:srgbClr val="000000"/>
                        </a:solidFill>
                        <a:latin typeface="Calibri"/>
                        <a:ea typeface="Calibri"/>
                        <a:cs typeface="Arial"/>
                      </a:endParaRPr>
                    </a:p>
                    <a:p>
                      <a:pPr algn="ctr">
                        <a:spcAft>
                          <a:spcPts val="600"/>
                        </a:spcAft>
                      </a:pPr>
                      <a:r>
                        <a:rPr lang="en-US" sz="1400" b="1">
                          <a:solidFill>
                            <a:srgbClr val="000000"/>
                          </a:solidFill>
                          <a:latin typeface="Cambria"/>
                          <a:ea typeface="Calibri"/>
                          <a:cs typeface="Arial"/>
                        </a:rPr>
                        <a:t>(KN)</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dirty="0">
                          <a:solidFill>
                            <a:srgbClr val="000000"/>
                          </a:solidFill>
                          <a:latin typeface="Cambria"/>
                          <a:ea typeface="Calibri"/>
                          <a:cs typeface="Arial"/>
                        </a:rPr>
                        <a:t>Diff %</a:t>
                      </a:r>
                      <a:endParaRPr lang="en-US" sz="1600" dirty="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r>
              <a:tr h="301230">
                <a:tc>
                  <a:txBody>
                    <a:bodyPr/>
                    <a:lstStyle/>
                    <a:p>
                      <a:pPr algn="ctr">
                        <a:spcAft>
                          <a:spcPts val="600"/>
                        </a:spcAft>
                      </a:pPr>
                      <a:r>
                        <a:rPr lang="en-US" sz="1400" b="1">
                          <a:solidFill>
                            <a:srgbClr val="000000"/>
                          </a:solidFill>
                          <a:latin typeface="Cambria"/>
                          <a:ea typeface="Calibri"/>
                          <a:cs typeface="Arial"/>
                        </a:rPr>
                        <a:t>1&amp;4</a:t>
                      </a:r>
                      <a:endParaRPr lang="en-US" sz="16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dirty="0" smtClean="0">
                          <a:solidFill>
                            <a:srgbClr val="000000"/>
                          </a:solidFill>
                          <a:latin typeface="Cambria"/>
                          <a:ea typeface="Calibri"/>
                          <a:cs typeface="Arial"/>
                        </a:rPr>
                        <a:t>1813</a:t>
                      </a:r>
                      <a:endParaRPr lang="en-US" sz="1400" dirty="0">
                        <a:solidFill>
                          <a:srgbClr val="000000"/>
                        </a:solidFill>
                        <a:latin typeface="Cambria"/>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1470</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18.9</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1.23</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1807</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0.3</a:t>
                      </a:r>
                      <a:endParaRPr lang="en-US" sz="16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r>
              <a:tr h="301230">
                <a:tc>
                  <a:txBody>
                    <a:bodyPr/>
                    <a:lstStyle/>
                    <a:p>
                      <a:pPr algn="ctr">
                        <a:spcAft>
                          <a:spcPts val="600"/>
                        </a:spcAft>
                      </a:pPr>
                      <a:r>
                        <a:rPr lang="en-US" sz="1400" b="1" dirty="0">
                          <a:solidFill>
                            <a:srgbClr val="000000"/>
                          </a:solidFill>
                          <a:latin typeface="Cambria"/>
                          <a:ea typeface="Calibri"/>
                          <a:cs typeface="Arial"/>
                        </a:rPr>
                        <a:t>2</a:t>
                      </a:r>
                      <a:endParaRPr lang="en-US" sz="1600" dirty="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dirty="0" smtClean="0">
                          <a:solidFill>
                            <a:srgbClr val="000000"/>
                          </a:solidFill>
                          <a:latin typeface="Cambria"/>
                          <a:ea typeface="Calibri"/>
                          <a:cs typeface="Arial"/>
                        </a:rPr>
                        <a:t>1815</a:t>
                      </a:r>
                      <a:endParaRPr lang="en-US" sz="1400" dirty="0">
                        <a:solidFill>
                          <a:srgbClr val="000000"/>
                        </a:solidFill>
                        <a:latin typeface="Cambria"/>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1186</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34.7</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1.53</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1815</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0</a:t>
                      </a:r>
                      <a:endParaRPr lang="en-US" sz="16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r h="301230">
                <a:tc>
                  <a:txBody>
                    <a:bodyPr/>
                    <a:lstStyle/>
                    <a:p>
                      <a:pPr algn="ctr">
                        <a:spcAft>
                          <a:spcPts val="600"/>
                        </a:spcAft>
                      </a:pPr>
                      <a:r>
                        <a:rPr lang="en-US" sz="1400" b="1">
                          <a:solidFill>
                            <a:srgbClr val="000000"/>
                          </a:solidFill>
                          <a:latin typeface="Cambria"/>
                          <a:ea typeface="Calibri"/>
                          <a:cs typeface="Arial"/>
                        </a:rPr>
                        <a:t>3</a:t>
                      </a:r>
                      <a:endParaRPr lang="en-US" sz="16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dirty="0" smtClean="0">
                          <a:solidFill>
                            <a:srgbClr val="000000"/>
                          </a:solidFill>
                          <a:latin typeface="Cambria"/>
                          <a:ea typeface="Calibri"/>
                          <a:cs typeface="Arial"/>
                        </a:rPr>
                        <a:t>2338</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dirty="0">
                          <a:solidFill>
                            <a:srgbClr val="000000"/>
                          </a:solidFill>
                          <a:latin typeface="Cambria"/>
                          <a:ea typeface="Calibri"/>
                          <a:cs typeface="Arial"/>
                        </a:rPr>
                        <a:t>1775</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24.1</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dirty="0">
                          <a:solidFill>
                            <a:srgbClr val="000000"/>
                          </a:solidFill>
                          <a:latin typeface="Cambria"/>
                          <a:ea typeface="Calibri"/>
                          <a:cs typeface="Arial"/>
                        </a:rPr>
                        <a:t>1.317</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2337.6</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dirty="0">
                          <a:solidFill>
                            <a:srgbClr val="000000"/>
                          </a:solidFill>
                          <a:latin typeface="Cambria"/>
                          <a:ea typeface="Calibri"/>
                          <a:cs typeface="Arial"/>
                        </a:rPr>
                        <a:t>0.02</a:t>
                      </a:r>
                      <a:endParaRPr lang="en-US" sz="1600" dirty="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r>
            </a:tbl>
          </a:graphicData>
        </a:graphic>
      </p:graphicFrame>
      <p:graphicFrame>
        <p:nvGraphicFramePr>
          <p:cNvPr id="8" name="جدول 7"/>
          <p:cNvGraphicFramePr>
            <a:graphicFrameLocks noGrp="1"/>
          </p:cNvGraphicFramePr>
          <p:nvPr/>
        </p:nvGraphicFramePr>
        <p:xfrm>
          <a:off x="1357290" y="1357297"/>
          <a:ext cx="6929488" cy="1928826"/>
        </p:xfrm>
        <a:graphic>
          <a:graphicData uri="http://schemas.openxmlformats.org/drawingml/2006/table">
            <a:tbl>
              <a:tblPr/>
              <a:tblGrid>
                <a:gridCol w="989394"/>
                <a:gridCol w="989394"/>
                <a:gridCol w="990140"/>
                <a:gridCol w="990140"/>
                <a:gridCol w="990140"/>
                <a:gridCol w="990140"/>
                <a:gridCol w="990140"/>
              </a:tblGrid>
              <a:tr h="867972">
                <a:tc>
                  <a:txBody>
                    <a:bodyPr/>
                    <a:lstStyle/>
                    <a:p>
                      <a:pPr algn="ctr">
                        <a:spcAft>
                          <a:spcPts val="600"/>
                        </a:spcAft>
                      </a:pPr>
                      <a:r>
                        <a:rPr lang="en-US" sz="1400" b="1" dirty="0">
                          <a:solidFill>
                            <a:srgbClr val="000000"/>
                          </a:solidFill>
                          <a:latin typeface="Cambria"/>
                          <a:ea typeface="Calibri"/>
                          <a:cs typeface="Arial"/>
                        </a:rPr>
                        <a:t>Block #</a:t>
                      </a:r>
                      <a:endParaRPr lang="en-US" sz="1600" dirty="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dirty="0" err="1">
                          <a:solidFill>
                            <a:srgbClr val="000000"/>
                          </a:solidFill>
                          <a:latin typeface="Cambria"/>
                          <a:ea typeface="Calibri"/>
                          <a:cs typeface="Arial"/>
                        </a:rPr>
                        <a:t>Vy,manual</a:t>
                      </a:r>
                      <a:endParaRPr lang="en-US" sz="1600" dirty="0">
                        <a:solidFill>
                          <a:srgbClr val="000000"/>
                        </a:solidFill>
                        <a:latin typeface="Calibri"/>
                        <a:ea typeface="Calibri"/>
                        <a:cs typeface="Arial"/>
                      </a:endParaRPr>
                    </a:p>
                    <a:p>
                      <a:pPr algn="ctr">
                        <a:spcAft>
                          <a:spcPts val="600"/>
                        </a:spcAft>
                      </a:pPr>
                      <a:r>
                        <a:rPr lang="en-US" sz="1400" b="1" dirty="0">
                          <a:solidFill>
                            <a:srgbClr val="000000"/>
                          </a:solidFill>
                          <a:latin typeface="Cambria"/>
                          <a:ea typeface="Calibri"/>
                          <a:cs typeface="Arial"/>
                        </a:rPr>
                        <a:t>(KN)</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Vy,sap</a:t>
                      </a:r>
                      <a:endParaRPr lang="en-US" sz="1600">
                        <a:solidFill>
                          <a:srgbClr val="000000"/>
                        </a:solidFill>
                        <a:latin typeface="Calibri"/>
                        <a:ea typeface="Calibri"/>
                        <a:cs typeface="Arial"/>
                      </a:endParaRPr>
                    </a:p>
                    <a:p>
                      <a:pPr algn="ctr">
                        <a:spcAft>
                          <a:spcPts val="600"/>
                        </a:spcAft>
                      </a:pPr>
                      <a:r>
                        <a:rPr lang="en-US" sz="1400" b="1">
                          <a:solidFill>
                            <a:srgbClr val="000000"/>
                          </a:solidFill>
                          <a:latin typeface="Cambria"/>
                          <a:ea typeface="Calibri"/>
                          <a:cs typeface="Arial"/>
                        </a:rPr>
                        <a:t>(KN)</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Diff %</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Scale factor</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Vy,sap</a:t>
                      </a:r>
                      <a:endParaRPr lang="en-US" sz="1600">
                        <a:solidFill>
                          <a:srgbClr val="000000"/>
                        </a:solidFill>
                        <a:latin typeface="Calibri"/>
                        <a:ea typeface="Calibri"/>
                        <a:cs typeface="Arial"/>
                      </a:endParaRPr>
                    </a:p>
                    <a:p>
                      <a:pPr algn="ctr">
                        <a:spcAft>
                          <a:spcPts val="600"/>
                        </a:spcAft>
                      </a:pPr>
                      <a:r>
                        <a:rPr lang="en-US" sz="1400" b="1">
                          <a:solidFill>
                            <a:srgbClr val="000000"/>
                          </a:solidFill>
                          <a:latin typeface="Cambria"/>
                          <a:ea typeface="Calibri"/>
                          <a:cs typeface="Arial"/>
                        </a:rPr>
                        <a:t>(KN)</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c>
                  <a:txBody>
                    <a:bodyPr/>
                    <a:lstStyle/>
                    <a:p>
                      <a:pPr algn="ctr">
                        <a:spcAft>
                          <a:spcPts val="600"/>
                        </a:spcAft>
                      </a:pPr>
                      <a:r>
                        <a:rPr lang="en-US" sz="1400" b="1">
                          <a:solidFill>
                            <a:srgbClr val="000000"/>
                          </a:solidFill>
                          <a:latin typeface="Cambria"/>
                          <a:ea typeface="Calibri"/>
                          <a:cs typeface="Arial"/>
                        </a:rPr>
                        <a:t>Diff %</a:t>
                      </a:r>
                      <a:endParaRPr lang="en-US" sz="16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4472C4"/>
                    </a:solidFill>
                  </a:tcPr>
                </a:tc>
              </a:tr>
              <a:tr h="353618">
                <a:tc>
                  <a:txBody>
                    <a:bodyPr/>
                    <a:lstStyle/>
                    <a:p>
                      <a:pPr algn="ctr">
                        <a:spcAft>
                          <a:spcPts val="600"/>
                        </a:spcAft>
                      </a:pPr>
                      <a:r>
                        <a:rPr lang="en-US" sz="1400" b="1">
                          <a:solidFill>
                            <a:srgbClr val="000000"/>
                          </a:solidFill>
                          <a:latin typeface="Cambria"/>
                          <a:ea typeface="Calibri"/>
                          <a:cs typeface="Arial"/>
                        </a:rPr>
                        <a:t>1&amp;4</a:t>
                      </a:r>
                      <a:endParaRPr lang="en-US" sz="16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dirty="0">
                          <a:solidFill>
                            <a:srgbClr val="000000"/>
                          </a:solidFill>
                          <a:latin typeface="Cambria"/>
                          <a:ea typeface="Calibri"/>
                          <a:cs typeface="Arial"/>
                        </a:rPr>
                        <a:t>1813</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1372</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24.3</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1.32</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1811</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0.11</a:t>
                      </a:r>
                      <a:endParaRPr lang="en-US" sz="16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r>
              <a:tr h="353618">
                <a:tc>
                  <a:txBody>
                    <a:bodyPr/>
                    <a:lstStyle/>
                    <a:p>
                      <a:pPr algn="ctr">
                        <a:spcAft>
                          <a:spcPts val="600"/>
                        </a:spcAft>
                      </a:pPr>
                      <a:r>
                        <a:rPr lang="en-US" sz="1400" b="1">
                          <a:solidFill>
                            <a:srgbClr val="000000"/>
                          </a:solidFill>
                          <a:latin typeface="Cambria"/>
                          <a:ea typeface="Calibri"/>
                          <a:cs typeface="Arial"/>
                        </a:rPr>
                        <a:t>2</a:t>
                      </a:r>
                      <a:endParaRPr lang="en-US" sz="16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dirty="0" smtClean="0">
                          <a:solidFill>
                            <a:srgbClr val="000000"/>
                          </a:solidFill>
                          <a:latin typeface="Cambria"/>
                          <a:ea typeface="Calibri"/>
                          <a:cs typeface="Arial"/>
                        </a:rPr>
                        <a:t>1815</a:t>
                      </a:r>
                      <a:endParaRPr lang="en-US" sz="1400" dirty="0">
                        <a:solidFill>
                          <a:srgbClr val="000000"/>
                        </a:solidFill>
                        <a:latin typeface="Cambria"/>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1087</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40</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1.67</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1816</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a:spcAft>
                          <a:spcPts val="600"/>
                        </a:spcAft>
                      </a:pPr>
                      <a:r>
                        <a:rPr lang="en-US" sz="1400">
                          <a:solidFill>
                            <a:srgbClr val="000000"/>
                          </a:solidFill>
                          <a:latin typeface="Cambria"/>
                          <a:ea typeface="Calibri"/>
                          <a:cs typeface="Arial"/>
                        </a:rPr>
                        <a:t>0.1</a:t>
                      </a:r>
                      <a:endParaRPr lang="en-US" sz="160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r h="353618">
                <a:tc>
                  <a:txBody>
                    <a:bodyPr/>
                    <a:lstStyle/>
                    <a:p>
                      <a:pPr algn="ctr">
                        <a:spcAft>
                          <a:spcPts val="600"/>
                        </a:spcAft>
                      </a:pPr>
                      <a:r>
                        <a:rPr lang="en-US" sz="1400" b="1">
                          <a:solidFill>
                            <a:srgbClr val="000000"/>
                          </a:solidFill>
                          <a:latin typeface="Cambria"/>
                          <a:ea typeface="Calibri"/>
                          <a:cs typeface="Arial"/>
                        </a:rPr>
                        <a:t>3</a:t>
                      </a:r>
                      <a:endParaRPr lang="en-US" sz="1600">
                        <a:solidFill>
                          <a:srgbClr val="000000"/>
                        </a:solidFill>
                        <a:latin typeface="Calibri"/>
                        <a:ea typeface="Calibri"/>
                        <a:cs typeface="Arial"/>
                      </a:endParaRPr>
                    </a:p>
                  </a:txBody>
                  <a:tcPr marL="68580" marR="68580" marT="0" marB="0">
                    <a:lnL w="12700" cap="flat" cmpd="sng" algn="ctr">
                      <a:solidFill>
                        <a:srgbClr val="7295D2"/>
                      </a:solidFill>
                      <a:prstDash val="solid"/>
                      <a:round/>
                      <a:headEnd type="none" w="med" len="med"/>
                      <a:tailEnd type="none" w="med" len="med"/>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2338</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1650</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29.4</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dirty="0">
                          <a:solidFill>
                            <a:srgbClr val="000000"/>
                          </a:solidFill>
                          <a:latin typeface="Cambria"/>
                          <a:ea typeface="Calibri"/>
                          <a:cs typeface="Arial"/>
                        </a:rPr>
                        <a:t>1.417</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a:solidFill>
                            <a:srgbClr val="000000"/>
                          </a:solidFill>
                          <a:latin typeface="Cambria"/>
                          <a:ea typeface="Calibri"/>
                          <a:cs typeface="Arial"/>
                        </a:rPr>
                        <a:t>2337.8</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c>
                  <a:txBody>
                    <a:bodyPr/>
                    <a:lstStyle/>
                    <a:p>
                      <a:pPr algn="ctr">
                        <a:spcAft>
                          <a:spcPts val="600"/>
                        </a:spcAft>
                      </a:pPr>
                      <a:r>
                        <a:rPr lang="en-US" sz="1400" dirty="0">
                          <a:solidFill>
                            <a:srgbClr val="000000"/>
                          </a:solidFill>
                          <a:latin typeface="Cambria"/>
                          <a:ea typeface="Calibri"/>
                          <a:cs typeface="Arial"/>
                        </a:rPr>
                        <a:t>0.01</a:t>
                      </a:r>
                      <a:endParaRPr lang="en-US" sz="1600" dirty="0">
                        <a:solidFill>
                          <a:srgbClr val="000000"/>
                        </a:solidFill>
                        <a:latin typeface="Calibri"/>
                        <a:ea typeface="Calibri"/>
                        <a:cs typeface="Arial"/>
                      </a:endParaRPr>
                    </a:p>
                  </a:txBody>
                  <a:tcPr marL="68580" marR="68580" marT="0" marB="0">
                    <a:lnL>
                      <a:noFill/>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solidFill>
                      <a:srgbClr val="D0DBF0"/>
                    </a:solidFill>
                  </a:tcPr>
                </a:tc>
              </a:tr>
            </a:tbl>
          </a:graphicData>
        </a:graphic>
      </p:graphicFrame>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4517" name="Rectangle 5"/>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4518" name="Rectangle 6"/>
          <p:cNvSpPr>
            <a:spLocks noChangeArrowheads="1"/>
          </p:cNvSpPr>
          <p:nvPr/>
        </p:nvSpPr>
        <p:spPr bwMode="auto">
          <a:xfrm>
            <a:off x="2857488" y="6215082"/>
            <a:ext cx="430682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Summary base shear calculations for all blocks.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9" name="Rectangle 7"/>
          <p:cNvSpPr>
            <a:spLocks noChangeArrowheads="1"/>
          </p:cNvSpPr>
          <p:nvPr/>
        </p:nvSpPr>
        <p:spPr bwMode="auto">
          <a:xfrm>
            <a:off x="1357290" y="5286388"/>
            <a:ext cx="1750800"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Where: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mbria" pitchFamily="18" charset="0"/>
                <a:ea typeface="Calibri" pitchFamily="34" charset="0"/>
                <a:cs typeface="Arial" pitchFamily="34" charset="0"/>
              </a:rPr>
              <a:t>EQx</a:t>
            </a:r>
            <a:r>
              <a:rPr kumimoji="0" lang="en-US" sz="14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 </a:t>
            </a:r>
            <a:r>
              <a:rPr kumimoji="0" lang="en-US" sz="1400" b="0" i="0" u="none" strike="noStrike" cap="none" normalizeH="0" baseline="0" dirty="0" err="1" smtClean="0">
                <a:ln>
                  <a:noFill/>
                </a:ln>
                <a:solidFill>
                  <a:srgbClr val="000000"/>
                </a:solidFill>
                <a:effectLst/>
                <a:latin typeface="Cambria" pitchFamily="18" charset="0"/>
                <a:ea typeface="Calibri" pitchFamily="34" charset="0"/>
                <a:cs typeface="Arial" pitchFamily="34" charset="0"/>
              </a:rPr>
              <a:t>EQx</a:t>
            </a:r>
            <a:r>
              <a:rPr kumimoji="0" lang="en-US" sz="14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+ 0.3EQy.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mbria" pitchFamily="18" charset="0"/>
                <a:ea typeface="Calibri" pitchFamily="34" charset="0"/>
                <a:cs typeface="Arial" pitchFamily="34" charset="0"/>
              </a:rPr>
              <a:t>EQy</a:t>
            </a:r>
            <a:r>
              <a:rPr kumimoji="0" lang="en-US" sz="14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 = </a:t>
            </a:r>
            <a:r>
              <a:rPr kumimoji="0" lang="en-US" sz="1400" b="0" i="0" u="none" strike="noStrike" cap="none" normalizeH="0" baseline="0" dirty="0" err="1" smtClean="0">
                <a:ln>
                  <a:noFill/>
                </a:ln>
                <a:solidFill>
                  <a:srgbClr val="000000"/>
                </a:solidFill>
                <a:effectLst/>
                <a:latin typeface="Cambria" pitchFamily="18" charset="0"/>
                <a:ea typeface="Calibri" pitchFamily="34" charset="0"/>
                <a:cs typeface="Arial" pitchFamily="34" charset="0"/>
              </a:rPr>
              <a:t>EQy</a:t>
            </a:r>
            <a:r>
              <a:rPr kumimoji="0" lang="en-US" sz="14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+ 0.3EQx.</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عنصر نائب لرقم الشريحة 14"/>
          <p:cNvSpPr>
            <a:spLocks noGrp="1"/>
          </p:cNvSpPr>
          <p:nvPr>
            <p:ph type="sldNum" sz="quarter" idx="12"/>
          </p:nvPr>
        </p:nvSpPr>
        <p:spPr/>
        <p:txBody>
          <a:bodyPr/>
          <a:lstStyle/>
          <a:p>
            <a:fld id="{B6F15528-21DE-4FAA-801E-634DDDAF4B2B}"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14290"/>
            <a:ext cx="7498080" cy="1143000"/>
          </a:xfrm>
        </p:spPr>
        <p:txBody>
          <a:bodyPr>
            <a:normAutofit/>
          </a:bodyPr>
          <a:lstStyle/>
          <a:p>
            <a:pPr algn="ctr" rtl="0"/>
            <a:r>
              <a:rPr lang="en-US" b="1" dirty="0" smtClean="0"/>
              <a:t>Introduction</a:t>
            </a:r>
            <a:endParaRPr lang="en-US" dirty="0"/>
          </a:p>
        </p:txBody>
      </p:sp>
      <p:sp>
        <p:nvSpPr>
          <p:cNvPr id="3" name="Content Placeholder 2"/>
          <p:cNvSpPr>
            <a:spLocks noGrp="1"/>
          </p:cNvSpPr>
          <p:nvPr>
            <p:ph idx="1"/>
          </p:nvPr>
        </p:nvSpPr>
        <p:spPr>
          <a:xfrm>
            <a:off x="1142976" y="1428736"/>
            <a:ext cx="7498080" cy="4800600"/>
          </a:xfrm>
        </p:spPr>
        <p:txBody>
          <a:bodyPr>
            <a:normAutofit/>
          </a:bodyPr>
          <a:lstStyle/>
          <a:p>
            <a:pPr algn="l" rtl="0"/>
            <a:r>
              <a:rPr lang="en-US" sz="2000" dirty="0" smtClean="0"/>
              <a:t>In this project, we did structural analysis and design of Kofr Al-</a:t>
            </a:r>
            <a:r>
              <a:rPr lang="en-US" sz="2000" dirty="0" err="1" smtClean="0"/>
              <a:t>labad</a:t>
            </a:r>
            <a:r>
              <a:rPr lang="en-US" sz="2000" dirty="0" smtClean="0"/>
              <a:t> secondary school for boys. </a:t>
            </a:r>
          </a:p>
          <a:p>
            <a:pPr algn="l" rtl="0"/>
            <a:r>
              <a:rPr lang="en-US" sz="2000" dirty="0" smtClean="0"/>
              <a:t> The school is a reinforced concrete structure that consists of 4 building blocks, each with 5 floors having a total area of (4570 m2) and is located in Kofr Al-</a:t>
            </a:r>
            <a:r>
              <a:rPr lang="en-US" sz="2000" dirty="0" err="1" smtClean="0"/>
              <a:t>labad</a:t>
            </a:r>
            <a:r>
              <a:rPr lang="en-US" sz="2000" dirty="0" smtClean="0"/>
              <a:t> town. </a:t>
            </a:r>
          </a:p>
          <a:p>
            <a:pPr algn="l" rtl="0"/>
            <a:r>
              <a:rPr lang="en-US" sz="2000" dirty="0" smtClean="0"/>
              <a:t>In this project we carried out analysis and design of the buildings considering  gravity and seismic loads. </a:t>
            </a:r>
          </a:p>
          <a:p>
            <a:pPr algn="l" rtl="0"/>
            <a:r>
              <a:rPr lang="en-US" sz="2000" dirty="0" smtClean="0"/>
              <a:t>We design the building using SAP 2000 program under gravity and seismic load. We used hand calculations to check results of SAP2000. Then finally we  draw the dealing's of each structural element.</a:t>
            </a: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xmlns="" val="4510424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467600" cy="928670"/>
          </a:xfrm>
        </p:spPr>
        <p:txBody>
          <a:bodyPr>
            <a:normAutofit/>
          </a:bodyPr>
          <a:lstStyle/>
          <a:p>
            <a:pPr algn="ctr" rtl="0"/>
            <a:r>
              <a:rPr lang="en-US" sz="2800" dirty="0" smtClean="0"/>
              <a:t>Load combinations and analysis scenarios</a:t>
            </a:r>
            <a:endParaRPr lang="en-US" sz="2800" dirty="0"/>
          </a:p>
        </p:txBody>
      </p:sp>
      <p:sp>
        <p:nvSpPr>
          <p:cNvPr id="5" name="عنصر نائب للمحتوى 4"/>
          <p:cNvSpPr>
            <a:spLocks noGrp="1"/>
          </p:cNvSpPr>
          <p:nvPr>
            <p:ph idx="1"/>
          </p:nvPr>
        </p:nvSpPr>
        <p:spPr>
          <a:xfrm>
            <a:off x="1142976" y="1285860"/>
            <a:ext cx="7498080" cy="4800600"/>
          </a:xfrm>
        </p:spPr>
        <p:txBody>
          <a:bodyPr>
            <a:normAutofit/>
          </a:bodyPr>
          <a:lstStyle/>
          <a:p>
            <a:pPr marL="342900" lvl="0" indent="-342900" algn="just" rtl="0">
              <a:lnSpc>
                <a:spcPct val="150000"/>
              </a:lnSpc>
              <a:spcBef>
                <a:spcPts val="500"/>
              </a:spcBef>
              <a:spcAft>
                <a:spcPts val="0"/>
              </a:spcAft>
              <a:buFont typeface="Symbol"/>
              <a:buChar char=""/>
            </a:pPr>
            <a:r>
              <a:rPr lang="en-US" sz="1600" dirty="0" smtClean="0">
                <a:solidFill>
                  <a:srgbClr val="000000"/>
                </a:solidFill>
                <a:latin typeface="Cambria"/>
                <a:ea typeface="Calibri"/>
                <a:cs typeface="Times New Roman"/>
              </a:rPr>
              <a:t>Wu =  1.4 D.L</a:t>
            </a:r>
            <a:endParaRPr lang="en-US" sz="1600" dirty="0" smtClean="0">
              <a:solidFill>
                <a:srgbClr val="000000"/>
              </a:solidFill>
              <a:latin typeface="Calibri"/>
              <a:ea typeface="Calibri"/>
              <a:cs typeface="Arial"/>
            </a:endParaRPr>
          </a:p>
          <a:p>
            <a:pPr marL="342900" lvl="0" indent="-342900" algn="just" rtl="0">
              <a:lnSpc>
                <a:spcPct val="150000"/>
              </a:lnSpc>
              <a:spcBef>
                <a:spcPts val="500"/>
              </a:spcBef>
              <a:spcAft>
                <a:spcPts val="0"/>
              </a:spcAft>
              <a:buFont typeface="Symbol"/>
              <a:buChar char=""/>
            </a:pPr>
            <a:r>
              <a:rPr lang="en-US" sz="1600" dirty="0" smtClean="0">
                <a:solidFill>
                  <a:srgbClr val="000000"/>
                </a:solidFill>
                <a:latin typeface="Cambria"/>
                <a:ea typeface="Calibri"/>
                <a:cs typeface="Times New Roman"/>
              </a:rPr>
              <a:t>Wu =  1.2 D.L + 1.6 L.L</a:t>
            </a:r>
            <a:endParaRPr lang="en-US" sz="1600" dirty="0" smtClean="0">
              <a:solidFill>
                <a:srgbClr val="000000"/>
              </a:solidFill>
              <a:latin typeface="Calibri"/>
              <a:ea typeface="Calibri"/>
              <a:cs typeface="Arial"/>
            </a:endParaRPr>
          </a:p>
          <a:p>
            <a:pPr marL="342900" lvl="0" indent="-342900" algn="just" rtl="0">
              <a:lnSpc>
                <a:spcPct val="150000"/>
              </a:lnSpc>
              <a:spcBef>
                <a:spcPts val="500"/>
              </a:spcBef>
              <a:spcAft>
                <a:spcPts val="0"/>
              </a:spcAft>
              <a:buFont typeface="Symbol"/>
              <a:buChar char=""/>
            </a:pPr>
            <a:r>
              <a:rPr lang="en-US" sz="1600" dirty="0" smtClean="0">
                <a:solidFill>
                  <a:srgbClr val="000000"/>
                </a:solidFill>
                <a:latin typeface="Cambria"/>
                <a:ea typeface="Calibri"/>
                <a:cs typeface="Times New Roman"/>
              </a:rPr>
              <a:t>Wu =  1.2 D.L + 1 L.L + 1.0 EQ.</a:t>
            </a:r>
            <a:endParaRPr lang="en-US" sz="1600" dirty="0" smtClean="0">
              <a:solidFill>
                <a:srgbClr val="000000"/>
              </a:solidFill>
              <a:latin typeface="Calibri"/>
              <a:ea typeface="Calibri"/>
              <a:cs typeface="Arial"/>
            </a:endParaRPr>
          </a:p>
          <a:p>
            <a:pPr marL="342900" lvl="0" indent="-342900" algn="just" rtl="0">
              <a:lnSpc>
                <a:spcPct val="150000"/>
              </a:lnSpc>
              <a:spcBef>
                <a:spcPts val="500"/>
              </a:spcBef>
              <a:spcAft>
                <a:spcPts val="0"/>
              </a:spcAft>
              <a:buFont typeface="Symbol"/>
              <a:buChar char=""/>
            </a:pPr>
            <a:r>
              <a:rPr lang="en-US" sz="1600" dirty="0" smtClean="0">
                <a:solidFill>
                  <a:srgbClr val="000000"/>
                </a:solidFill>
                <a:latin typeface="Cambria"/>
                <a:ea typeface="Calibri"/>
                <a:cs typeface="Times New Roman"/>
              </a:rPr>
              <a:t>Wu =  0.9 D.L + 1.0 EQ.</a:t>
            </a:r>
            <a:endParaRPr lang="en-US" sz="1600" dirty="0" smtClean="0">
              <a:solidFill>
                <a:srgbClr val="000000"/>
              </a:solidFill>
              <a:latin typeface="Calibri"/>
              <a:ea typeface="Calibri"/>
              <a:cs typeface="Arial"/>
            </a:endParaRPr>
          </a:p>
          <a:p>
            <a:pPr algn="l" rtl="0"/>
            <a:endParaRPr lang="en-US" sz="1400" dirty="0" smtClean="0"/>
          </a:p>
          <a:p>
            <a:pPr algn="l" rtl="0"/>
            <a:endParaRPr lang="ar-SA" sz="1400" dirty="0"/>
          </a:p>
        </p:txBody>
      </p:sp>
      <p:pic>
        <p:nvPicPr>
          <p:cNvPr id="6" name="Picture 44"/>
          <p:cNvPicPr/>
          <p:nvPr/>
        </p:nvPicPr>
        <p:blipFill>
          <a:blip r:embed="rId2">
            <a:extLst>
              <a:ext uri="{28A0092B-C50C-407E-A947-70E740481C1C}">
                <a14:useLocalDpi xmlns:a14="http://schemas.microsoft.com/office/drawing/2010/main" xmlns="" val="0"/>
              </a:ext>
            </a:extLst>
          </a:blip>
          <a:stretch>
            <a:fillRect/>
          </a:stretch>
        </p:blipFill>
        <p:spPr>
          <a:xfrm>
            <a:off x="2928926" y="3000372"/>
            <a:ext cx="3657600" cy="3199570"/>
          </a:xfrm>
          <a:prstGeom prst="rect">
            <a:avLst/>
          </a:prstGeom>
        </p:spPr>
      </p:pic>
      <p:sp>
        <p:nvSpPr>
          <p:cNvPr id="7" name="عنصر نائب لرقم الشريحة 6"/>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xmlns="" val="140277734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7467600" cy="1143000"/>
          </a:xfrm>
        </p:spPr>
        <p:txBody>
          <a:bodyPr>
            <a:noAutofit/>
          </a:bodyPr>
          <a:lstStyle/>
          <a:p>
            <a:pPr algn="ctr"/>
            <a:r>
              <a:rPr lang="en-US" sz="3200" b="1" dirty="0" smtClean="0"/>
              <a:t>CHECKS AND VERIFICATIONS</a:t>
            </a:r>
            <a:endParaRPr lang="en-US" sz="3200" b="1" dirty="0"/>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xmlns="" val="228111528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7467600" cy="1143000"/>
          </a:xfrm>
        </p:spPr>
        <p:txBody>
          <a:bodyPr/>
          <a:lstStyle/>
          <a:p>
            <a:pPr algn="ctr" rtl="0"/>
            <a:r>
              <a:rPr lang="en-US" b="1" dirty="0" smtClean="0"/>
              <a:t>Checks</a:t>
            </a:r>
            <a:endParaRPr lang="en-US" dirty="0"/>
          </a:p>
        </p:txBody>
      </p:sp>
      <p:sp>
        <p:nvSpPr>
          <p:cNvPr id="3" name="Content Placeholder 2"/>
          <p:cNvSpPr>
            <a:spLocks noGrp="1"/>
          </p:cNvSpPr>
          <p:nvPr>
            <p:ph idx="1"/>
          </p:nvPr>
        </p:nvSpPr>
        <p:spPr>
          <a:xfrm>
            <a:off x="928662" y="1285860"/>
            <a:ext cx="7467600" cy="4873752"/>
          </a:xfrm>
        </p:spPr>
        <p:txBody>
          <a:bodyPr/>
          <a:lstStyle/>
          <a:p>
            <a:pPr algn="l" rtl="0"/>
            <a:r>
              <a:rPr lang="en-US" sz="2000" b="1" dirty="0" smtClean="0"/>
              <a:t>Compatibility check</a:t>
            </a:r>
            <a:r>
              <a:rPr lang="en-US" sz="2000" dirty="0" smtClean="0"/>
              <a:t>: All </a:t>
            </a:r>
            <a:r>
              <a:rPr lang="en-US" sz="2000" dirty="0"/>
              <a:t>blocks were compatible, since they move together without any error in meshing or anything, also </a:t>
            </a:r>
            <a:r>
              <a:rPr lang="en-US" sz="2000" dirty="0" smtClean="0"/>
              <a:t>Period </a:t>
            </a:r>
            <a:r>
              <a:rPr lang="en-US" sz="2000" dirty="0"/>
              <a:t>magnitudes were </a:t>
            </a:r>
            <a:r>
              <a:rPr lang="en-US" sz="2000" dirty="0" smtClean="0"/>
              <a:t>reasonable</a:t>
            </a:r>
            <a:r>
              <a:rPr lang="en-US" dirty="0" smtClean="0"/>
              <a:t>.</a:t>
            </a:r>
          </a:p>
          <a:p>
            <a:pPr algn="l" rtl="0"/>
            <a:endParaRPr lang="en-US" dirty="0" smtClean="0"/>
          </a:p>
          <a:p>
            <a:pPr algn="l" rtl="0"/>
            <a:r>
              <a:rPr lang="en-US" b="1" dirty="0"/>
              <a:t>Equilibrium </a:t>
            </a:r>
            <a:r>
              <a:rPr lang="en-US" b="1" dirty="0" smtClean="0"/>
              <a:t>check: </a:t>
            </a:r>
          </a:p>
          <a:p>
            <a:pPr algn="l" rtl="0"/>
            <a:endParaRPr lang="en-US" b="1" dirty="0" smtClean="0"/>
          </a:p>
          <a:p>
            <a:pPr algn="l" rtl="0"/>
            <a:endParaRPr lang="en-US" b="1" dirty="0"/>
          </a:p>
          <a:p>
            <a:pPr algn="l" rtl="0"/>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58" y="3786190"/>
            <a:ext cx="8252208" cy="186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xmlns="" val="415441479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7467600" cy="1143000"/>
          </a:xfrm>
        </p:spPr>
        <p:txBody>
          <a:bodyPr/>
          <a:lstStyle/>
          <a:p>
            <a:pPr algn="ctr" rtl="0"/>
            <a:r>
              <a:rPr lang="en-US" b="1" dirty="0" smtClean="0"/>
              <a:t>Checks</a:t>
            </a:r>
            <a:endParaRPr lang="en-US" dirty="0"/>
          </a:p>
        </p:txBody>
      </p:sp>
      <p:sp>
        <p:nvSpPr>
          <p:cNvPr id="3" name="Content Placeholder 2"/>
          <p:cNvSpPr>
            <a:spLocks noGrp="1"/>
          </p:cNvSpPr>
          <p:nvPr>
            <p:ph idx="1"/>
          </p:nvPr>
        </p:nvSpPr>
        <p:spPr>
          <a:xfrm>
            <a:off x="928662" y="1142984"/>
            <a:ext cx="7467600" cy="1428760"/>
          </a:xfrm>
        </p:spPr>
        <p:txBody>
          <a:bodyPr/>
          <a:lstStyle/>
          <a:p>
            <a:endParaRPr lang="en-US" dirty="0" smtClean="0"/>
          </a:p>
          <a:p>
            <a:pPr algn="l" rtl="0"/>
            <a:r>
              <a:rPr lang="en-US" b="1" dirty="0" smtClean="0"/>
              <a:t>Internal equilibrium check: </a:t>
            </a:r>
            <a:endParaRPr lang="en-US" b="1"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0100" y="2928934"/>
            <a:ext cx="8416208"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xmlns="" val="240453732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Modal calculations</a:t>
            </a:r>
            <a:endParaRPr lang="en-US" dirty="0"/>
          </a:p>
        </p:txBody>
      </p:sp>
      <p:sp>
        <p:nvSpPr>
          <p:cNvPr id="3" name="Content Placeholder 2"/>
          <p:cNvSpPr>
            <a:spLocks noGrp="1"/>
          </p:cNvSpPr>
          <p:nvPr>
            <p:ph idx="1"/>
          </p:nvPr>
        </p:nvSpPr>
        <p:spPr>
          <a:xfrm>
            <a:off x="1357290" y="1357298"/>
            <a:ext cx="7498080" cy="4800600"/>
          </a:xfrm>
        </p:spPr>
        <p:txBody>
          <a:bodyPr/>
          <a:lstStyle/>
          <a:p>
            <a:pPr algn="l" rtl="0"/>
            <a:r>
              <a:rPr lang="en-US" sz="2000" dirty="0"/>
              <a:t>Assuming a triangle shape for the deflection shape, and uniform vertical stiffness, the mass of the structure will concentrate at (2/3 </a:t>
            </a:r>
            <a:r>
              <a:rPr lang="en-US" sz="2000" dirty="0" smtClean="0"/>
              <a:t>H), </a:t>
            </a:r>
            <a:r>
              <a:rPr lang="en-US" sz="2000" dirty="0"/>
              <a:t>so</a:t>
            </a:r>
            <a:r>
              <a:rPr lang="en-US" sz="2000" dirty="0" smtClean="0"/>
              <a:t>:</a:t>
            </a:r>
          </a:p>
          <a:p>
            <a:pPr algn="l" rtl="0"/>
            <a:r>
              <a:rPr lang="en-US" sz="2000" dirty="0" smtClean="0"/>
              <a:t>T=2 </a:t>
            </a:r>
            <a:r>
              <a:rPr lang="el-GR" sz="2000" dirty="0"/>
              <a:t>π √</a:t>
            </a:r>
            <a:r>
              <a:rPr lang="el-GR" sz="2000" dirty="0" smtClean="0"/>
              <a:t>(</a:t>
            </a:r>
            <a:r>
              <a:rPr lang="en-US" sz="2000" dirty="0" smtClean="0"/>
              <a:t>M/K</a:t>
            </a:r>
            <a:r>
              <a:rPr lang="el-GR" sz="2000" dirty="0" smtClean="0"/>
              <a:t>)</a:t>
            </a:r>
            <a:endParaRPr lang="en-US" sz="2000" dirty="0" smtClean="0"/>
          </a:p>
          <a:p>
            <a:pPr marL="0" indent="0" algn="l" rtl="0">
              <a:buNone/>
            </a:pPr>
            <a:r>
              <a:rPr lang="en-US" sz="2000" dirty="0" smtClean="0"/>
              <a:t>    Where; M= mass of all floors.</a:t>
            </a:r>
          </a:p>
          <a:p>
            <a:pPr marL="0" indent="0" algn="l" rtl="0">
              <a:buNone/>
            </a:pPr>
            <a:r>
              <a:rPr lang="en-US" sz="2000" dirty="0" smtClean="0"/>
              <a:t>    K= stiffness of all structure( for shear walls only). </a:t>
            </a:r>
          </a:p>
          <a:p>
            <a:pPr marL="0" indent="0" algn="l" rtl="0">
              <a:buNone/>
            </a:pPr>
            <a:r>
              <a:rPr lang="en-US" sz="2000" dirty="0" smtClean="0"/>
              <a:t>    K=12EI/(2/3H)^3 (because the col. Dimensions very small </a:t>
            </a:r>
          </a:p>
          <a:p>
            <a:pPr marL="0" indent="0" algn="l" rtl="0">
              <a:buNone/>
            </a:pPr>
            <a:r>
              <a:rPr lang="en-US" sz="2000" dirty="0" smtClean="0"/>
              <a:t>    and  negligible ) </a:t>
            </a:r>
            <a:endParaRPr lang="en-US" sz="2000" dirty="0"/>
          </a:p>
          <a:p>
            <a:pPr algn="l" rtl="0"/>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xmlns="" val="613168139"/>
              </p:ext>
            </p:extLst>
          </p:nvPr>
        </p:nvGraphicFramePr>
        <p:xfrm>
          <a:off x="1714480" y="4500570"/>
          <a:ext cx="7000924" cy="1854200"/>
        </p:xfrm>
        <a:graphic>
          <a:graphicData uri="http://schemas.openxmlformats.org/drawingml/2006/table">
            <a:tbl>
              <a:tblPr firstRow="1" bandRow="1">
                <a:tableStyleId>{5C22544A-7EE6-4342-B048-85BDC9FD1C3A}</a:tableStyleId>
              </a:tblPr>
              <a:tblGrid>
                <a:gridCol w="1750231"/>
                <a:gridCol w="1750231"/>
                <a:gridCol w="1750231"/>
                <a:gridCol w="1750231"/>
              </a:tblGrid>
              <a:tr h="370840">
                <a:tc>
                  <a:txBody>
                    <a:bodyPr/>
                    <a:lstStyle/>
                    <a:p>
                      <a:pPr algn="ctr"/>
                      <a:r>
                        <a:rPr lang="en-US" dirty="0" smtClean="0"/>
                        <a:t>Block</a:t>
                      </a:r>
                      <a:r>
                        <a:rPr lang="en-US" baseline="0" dirty="0" smtClean="0"/>
                        <a:t> no</a:t>
                      </a:r>
                      <a:endParaRPr lang="en-US" dirty="0"/>
                    </a:p>
                  </a:txBody>
                  <a:tcPr/>
                </a:tc>
                <a:tc>
                  <a:txBody>
                    <a:bodyPr/>
                    <a:lstStyle/>
                    <a:p>
                      <a:pPr algn="ctr"/>
                      <a:r>
                        <a:rPr lang="en-US" dirty="0" smtClean="0"/>
                        <a:t>Tsap</a:t>
                      </a:r>
                      <a:endParaRPr lang="en-US" dirty="0"/>
                    </a:p>
                  </a:txBody>
                  <a:tcPr/>
                </a:tc>
                <a:tc>
                  <a:txBody>
                    <a:bodyPr/>
                    <a:lstStyle/>
                    <a:p>
                      <a:pPr algn="ctr"/>
                      <a:r>
                        <a:rPr lang="en-US" dirty="0" smtClean="0"/>
                        <a:t>Tx,hand</a:t>
                      </a:r>
                      <a:endParaRPr lang="en-US" dirty="0"/>
                    </a:p>
                  </a:txBody>
                  <a:tcPr/>
                </a:tc>
                <a:tc>
                  <a:txBody>
                    <a:bodyPr/>
                    <a:lstStyle/>
                    <a:p>
                      <a:pPr algn="ctr"/>
                      <a:r>
                        <a:rPr lang="en-US" dirty="0" smtClean="0"/>
                        <a:t>%error</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0.45</a:t>
                      </a:r>
                      <a:endParaRPr lang="en-US" dirty="0"/>
                    </a:p>
                  </a:txBody>
                  <a:tcPr/>
                </a:tc>
                <a:tc>
                  <a:txBody>
                    <a:bodyPr/>
                    <a:lstStyle/>
                    <a:p>
                      <a:pPr algn="ctr"/>
                      <a:r>
                        <a:rPr lang="en-US" dirty="0" smtClean="0"/>
                        <a:t>0.44</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0.29</a:t>
                      </a:r>
                      <a:endParaRPr lang="en-US" dirty="0"/>
                    </a:p>
                  </a:txBody>
                  <a:tcPr/>
                </a:tc>
                <a:tc>
                  <a:txBody>
                    <a:bodyPr/>
                    <a:lstStyle/>
                    <a:p>
                      <a:pPr algn="ctr"/>
                      <a:r>
                        <a:rPr lang="en-US" i="0" dirty="0" smtClean="0"/>
                        <a:t>0.23</a:t>
                      </a:r>
                      <a:endParaRPr lang="en-US" i="0" dirty="0"/>
                    </a:p>
                  </a:txBody>
                  <a:tcPr/>
                </a:tc>
                <a:tc>
                  <a:txBody>
                    <a:bodyPr/>
                    <a:lstStyle/>
                    <a:p>
                      <a:pPr algn="ctr"/>
                      <a:r>
                        <a:rPr lang="en-US" dirty="0" smtClean="0"/>
                        <a:t>25</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0.38</a:t>
                      </a:r>
                      <a:endParaRPr lang="en-US" dirty="0"/>
                    </a:p>
                  </a:txBody>
                  <a:tcPr/>
                </a:tc>
                <a:tc>
                  <a:txBody>
                    <a:bodyPr/>
                    <a:lstStyle/>
                    <a:p>
                      <a:pPr algn="ctr"/>
                      <a:r>
                        <a:rPr lang="en-US" dirty="0" smtClean="0"/>
                        <a:t>0.45</a:t>
                      </a:r>
                      <a:endParaRPr lang="en-US" dirty="0"/>
                    </a:p>
                  </a:txBody>
                  <a:tcPr/>
                </a:tc>
                <a:tc>
                  <a:txBody>
                    <a:bodyPr/>
                    <a:lstStyle/>
                    <a:p>
                      <a:pPr algn="ctr"/>
                      <a:r>
                        <a:rPr lang="en-US" dirty="0" smtClean="0"/>
                        <a:t>15</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0.37</a:t>
                      </a:r>
                      <a:endParaRPr lang="en-US" dirty="0"/>
                    </a:p>
                  </a:txBody>
                  <a:tcPr/>
                </a:tc>
                <a:tc>
                  <a:txBody>
                    <a:bodyPr/>
                    <a:lstStyle/>
                    <a:p>
                      <a:pPr algn="ctr"/>
                      <a:r>
                        <a:rPr lang="en-US" dirty="0" smtClean="0"/>
                        <a:t>0.41</a:t>
                      </a:r>
                      <a:endParaRPr lang="en-US" dirty="0"/>
                    </a:p>
                  </a:txBody>
                  <a:tcPr/>
                </a:tc>
                <a:tc>
                  <a:txBody>
                    <a:bodyPr/>
                    <a:lstStyle/>
                    <a:p>
                      <a:pPr algn="ctr"/>
                      <a:r>
                        <a:rPr lang="en-US" dirty="0" smtClean="0"/>
                        <a:t>9.75</a:t>
                      </a:r>
                      <a:endParaRPr lang="en-US" dirty="0"/>
                    </a:p>
                  </a:txBody>
                  <a:tcPr/>
                </a:tc>
              </a:tr>
            </a:tbl>
          </a:graphicData>
        </a:graphic>
      </p:graphicFrame>
      <p:sp>
        <p:nvSpPr>
          <p:cNvPr id="5" name="عنصر نائب لرقم الشريحة 4"/>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xmlns="" val="341490383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214554"/>
            <a:ext cx="7924800" cy="1524000"/>
          </a:xfrm>
        </p:spPr>
        <p:txBody>
          <a:bodyPr>
            <a:normAutofit fontScale="90000"/>
          </a:bodyPr>
          <a:lstStyle/>
          <a:p>
            <a:pPr algn="ctr"/>
            <a:r>
              <a:rPr lang="en-US" sz="6600" dirty="0" smtClean="0"/>
              <a:t>Design for gravity and Seismic loads</a:t>
            </a:r>
            <a:endParaRPr lang="en-US" sz="5400" dirty="0"/>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xmlns="" val="2069244653"/>
      </p:ext>
    </p:extLst>
  </p:cSld>
  <p:clrMapOvr>
    <a:masterClrMapping/>
  </p:clrMapOvr>
  <p:transition>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498080" cy="1143000"/>
          </a:xfrm>
        </p:spPr>
        <p:txBody>
          <a:bodyPr/>
          <a:lstStyle/>
          <a:p>
            <a:pPr algn="ctr">
              <a:lnSpc>
                <a:spcPct val="150000"/>
              </a:lnSpc>
            </a:pPr>
            <a:r>
              <a:rPr lang="en-US" sz="3200" dirty="0" smtClean="0"/>
              <a:t>Check </a:t>
            </a:r>
            <a:r>
              <a:rPr lang="en-US" sz="3200" dirty="0"/>
              <a:t>slab for shear: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1538" y="1142984"/>
            <a:ext cx="7072362" cy="3380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مربع نص 9"/>
          <p:cNvSpPr txBox="1"/>
          <p:nvPr/>
        </p:nvSpPr>
        <p:spPr>
          <a:xfrm>
            <a:off x="1000100" y="4500570"/>
            <a:ext cx="6715172" cy="923330"/>
          </a:xfrm>
          <a:prstGeom prst="rect">
            <a:avLst/>
          </a:prstGeom>
          <a:noFill/>
        </p:spPr>
        <p:txBody>
          <a:bodyPr wrap="square" rtlCol="1">
            <a:spAutoFit/>
          </a:bodyPr>
          <a:lstStyle/>
          <a:p>
            <a:r>
              <a:rPr lang="el-GR" dirty="0" smtClean="0">
                <a:solidFill>
                  <a:srgbClr val="000000"/>
                </a:solidFill>
                <a:latin typeface="Cambria"/>
                <a:ea typeface="Calibri"/>
                <a:cs typeface="Times New Roman"/>
              </a:rPr>
              <a:t>Φ</a:t>
            </a:r>
            <a:r>
              <a:rPr lang="en-US" dirty="0" smtClean="0">
                <a:solidFill>
                  <a:srgbClr val="000000"/>
                </a:solidFill>
                <a:latin typeface="Cambria"/>
                <a:ea typeface="Calibri"/>
                <a:cs typeface="Times New Roman"/>
              </a:rPr>
              <a:t>VC = 13.1 KN.</a:t>
            </a:r>
            <a:endParaRPr lang="en-US" dirty="0" smtClean="0"/>
          </a:p>
          <a:p>
            <a:r>
              <a:rPr lang="en-US" dirty="0" smtClean="0"/>
              <a:t>The slab is OK for shear.</a:t>
            </a:r>
          </a:p>
          <a:p>
            <a:endParaRPr lang="ar-SA" dirty="0"/>
          </a:p>
        </p:txBody>
      </p:sp>
      <p:sp>
        <p:nvSpPr>
          <p:cNvPr id="11" name="عنصر نائب لرقم الشريحة 10"/>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xmlns="" val="237209533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498080" cy="1143000"/>
          </a:xfrm>
        </p:spPr>
        <p:txBody>
          <a:bodyPr/>
          <a:lstStyle/>
          <a:p>
            <a:pPr algn="ctr">
              <a:lnSpc>
                <a:spcPct val="150000"/>
              </a:lnSpc>
            </a:pPr>
            <a:r>
              <a:rPr lang="en-US" sz="3200" dirty="0" smtClean="0"/>
              <a:t>Design </a:t>
            </a:r>
            <a:r>
              <a:rPr lang="en-US" sz="3200" dirty="0"/>
              <a:t>the rib slab for flexure</a:t>
            </a:r>
          </a:p>
        </p:txBody>
      </p:sp>
      <p:pic>
        <p:nvPicPr>
          <p:cNvPr id="8" name="Picture 282"/>
          <p:cNvPicPr/>
          <p:nvPr/>
        </p:nvPicPr>
        <p:blipFill>
          <a:blip r:embed="rId2">
            <a:extLst>
              <a:ext uri="{28A0092B-C50C-407E-A947-70E740481C1C}">
                <a14:useLocalDpi xmlns:a14="http://schemas.microsoft.com/office/drawing/2010/main" xmlns="" val="0"/>
              </a:ext>
            </a:extLst>
          </a:blip>
          <a:stretch>
            <a:fillRect/>
          </a:stretch>
        </p:blipFill>
        <p:spPr>
          <a:xfrm>
            <a:off x="1428728" y="1071546"/>
            <a:ext cx="5286412" cy="2857520"/>
          </a:xfrm>
          <a:prstGeom prst="rect">
            <a:avLst/>
          </a:prstGeom>
        </p:spPr>
      </p:pic>
      <p:sp>
        <p:nvSpPr>
          <p:cNvPr id="11" name="مستطيل 10"/>
          <p:cNvSpPr/>
          <p:nvPr/>
        </p:nvSpPr>
        <p:spPr>
          <a:xfrm>
            <a:off x="6786578" y="1785926"/>
            <a:ext cx="1468446" cy="830997"/>
          </a:xfrm>
          <a:prstGeom prst="rect">
            <a:avLst/>
          </a:prstGeom>
        </p:spPr>
        <p:txBody>
          <a:bodyPr wrap="square">
            <a:spAutoFit/>
          </a:bodyPr>
          <a:lstStyle/>
          <a:p>
            <a:r>
              <a:rPr lang="en-US" sz="2400" dirty="0" smtClean="0"/>
              <a:t>M33</a:t>
            </a:r>
          </a:p>
          <a:p>
            <a:r>
              <a:rPr lang="en-US" sz="2400" dirty="0" smtClean="0"/>
              <a:t>for slab</a:t>
            </a:r>
            <a:endParaRPr lang="ar-SA" sz="2400" dirty="0"/>
          </a:p>
        </p:txBody>
      </p:sp>
      <p:sp>
        <p:nvSpPr>
          <p:cNvPr id="12" name="عنصر نائب لرقم الشريحة 11"/>
          <p:cNvSpPr>
            <a:spLocks noGrp="1"/>
          </p:cNvSpPr>
          <p:nvPr>
            <p:ph type="sldNum" sz="quarter" idx="12"/>
          </p:nvPr>
        </p:nvSpPr>
        <p:spPr/>
        <p:txBody>
          <a:bodyPr/>
          <a:lstStyle/>
          <a:p>
            <a:fld id="{B6F15528-21DE-4FAA-801E-634DDDAF4B2B}" type="slidenum">
              <a:rPr lang="en-US" smtClean="0"/>
              <a:pPr/>
              <a:t>37</a:t>
            </a:fld>
            <a:endParaRPr lang="en-US" dirty="0"/>
          </a:p>
        </p:txBody>
      </p:sp>
      <p:graphicFrame>
        <p:nvGraphicFramePr>
          <p:cNvPr id="7" name="جدول 6"/>
          <p:cNvGraphicFramePr>
            <a:graphicFrameLocks noGrp="1"/>
          </p:cNvGraphicFramePr>
          <p:nvPr/>
        </p:nvGraphicFramePr>
        <p:xfrm>
          <a:off x="1643042" y="4071942"/>
          <a:ext cx="4929222" cy="642942"/>
        </p:xfrm>
        <a:graphic>
          <a:graphicData uri="http://schemas.openxmlformats.org/drawingml/2006/table">
            <a:tbl>
              <a:tblPr/>
              <a:tblGrid>
                <a:gridCol w="1428169"/>
                <a:gridCol w="1332277"/>
                <a:gridCol w="2168776"/>
              </a:tblGrid>
              <a:tr h="277040">
                <a:tc>
                  <a:txBody>
                    <a:bodyPr/>
                    <a:lstStyle/>
                    <a:p>
                      <a:pPr algn="ctr">
                        <a:spcAft>
                          <a:spcPts val="0"/>
                        </a:spcAft>
                      </a:pPr>
                      <a:r>
                        <a:rPr lang="en-US" sz="1600" b="1" dirty="0">
                          <a:solidFill>
                            <a:srgbClr val="000000"/>
                          </a:solidFill>
                          <a:latin typeface="Cambria"/>
                          <a:ea typeface="Times New Roman"/>
                          <a:cs typeface="Arial"/>
                        </a:rPr>
                        <a:t>Block</a:t>
                      </a:r>
                      <a:endParaRPr lang="en-US" sz="1600" dirty="0">
                        <a:solidFill>
                          <a:srgbClr val="000000"/>
                        </a:solidFill>
                        <a:latin typeface="Calibri"/>
                        <a:ea typeface="Calibri"/>
                        <a:cs typeface="Arial"/>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US" sz="1600" b="1" dirty="0">
                          <a:solidFill>
                            <a:srgbClr val="000000"/>
                          </a:solidFill>
                          <a:latin typeface="Cambria"/>
                          <a:ea typeface="Times New Roman"/>
                          <a:cs typeface="Arial"/>
                        </a:rPr>
                        <a:t>Top steel</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US" sz="1600" b="1" dirty="0">
                          <a:solidFill>
                            <a:srgbClr val="000000"/>
                          </a:solidFill>
                          <a:latin typeface="Cambria"/>
                          <a:ea typeface="Times New Roman"/>
                          <a:cs typeface="Arial"/>
                        </a:rPr>
                        <a:t>Bottom</a:t>
                      </a:r>
                      <a:r>
                        <a:rPr lang="en-US" sz="1600" dirty="0">
                          <a:solidFill>
                            <a:srgbClr val="000000"/>
                          </a:solidFill>
                          <a:latin typeface="Cambria"/>
                          <a:ea typeface="Times New Roman"/>
                          <a:cs typeface="Arial"/>
                        </a:rPr>
                        <a:t> </a:t>
                      </a:r>
                      <a:r>
                        <a:rPr lang="en-US" sz="1600" b="1" dirty="0">
                          <a:solidFill>
                            <a:srgbClr val="000000"/>
                          </a:solidFill>
                          <a:latin typeface="Cambria"/>
                          <a:ea typeface="Times New Roman"/>
                          <a:cs typeface="Arial"/>
                        </a:rPr>
                        <a:t>Steel</a:t>
                      </a:r>
                      <a:endParaRPr lang="en-US" sz="1600" dirty="0">
                        <a:solidFill>
                          <a:srgbClr val="000000"/>
                        </a:solidFill>
                        <a:latin typeface="Calibri"/>
                        <a:ea typeface="Calibri"/>
                        <a:cs typeface="Arial"/>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365902">
                <a:tc>
                  <a:txBody>
                    <a:bodyPr/>
                    <a:lstStyle/>
                    <a:p>
                      <a:pPr algn="ctr">
                        <a:spcAft>
                          <a:spcPts val="0"/>
                        </a:spcAft>
                      </a:pPr>
                      <a:r>
                        <a:rPr lang="en-US" sz="1600" b="1" dirty="0" smtClean="0">
                          <a:solidFill>
                            <a:srgbClr val="000000"/>
                          </a:solidFill>
                          <a:latin typeface="Cambria"/>
                          <a:ea typeface="Times New Roman"/>
                          <a:cs typeface="Arial"/>
                        </a:rPr>
                        <a:t>All</a:t>
                      </a:r>
                      <a:endParaRPr lang="en-US" sz="1600" dirty="0">
                        <a:solidFill>
                          <a:srgbClr val="000000"/>
                        </a:solidFill>
                        <a:latin typeface="Calibri"/>
                        <a:ea typeface="Calibri"/>
                        <a:cs typeface="Arial"/>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mbria"/>
                          <a:ea typeface="Times New Roman"/>
                          <a:cs typeface="Arial"/>
                        </a:rPr>
                        <a:t>2Φ12</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mbria"/>
                          <a:ea typeface="Times New Roman"/>
                          <a:cs typeface="Arial"/>
                        </a:rPr>
                        <a:t>2Φ10</a:t>
                      </a:r>
                      <a:endParaRPr lang="en-US" sz="1600" dirty="0">
                        <a:solidFill>
                          <a:srgbClr val="000000"/>
                        </a:solidFill>
                        <a:latin typeface="Calibri"/>
                        <a:ea typeface="Calibri"/>
                        <a:cs typeface="Arial"/>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pic>
        <p:nvPicPr>
          <p:cNvPr id="9" name="صورة 8" descr="6.PNG"/>
          <p:cNvPicPr>
            <a:picLocks noChangeAspect="1"/>
          </p:cNvPicPr>
          <p:nvPr/>
        </p:nvPicPr>
        <p:blipFill>
          <a:blip r:embed="rId3"/>
          <a:stretch>
            <a:fillRect/>
          </a:stretch>
        </p:blipFill>
        <p:spPr>
          <a:xfrm>
            <a:off x="1071538" y="4786322"/>
            <a:ext cx="7643866" cy="1857364"/>
          </a:xfrm>
          <a:prstGeom prst="rect">
            <a:avLst/>
          </a:prstGeom>
        </p:spPr>
      </p:pic>
    </p:spTree>
    <p:extLst>
      <p:ext uri="{BB962C8B-B14F-4D97-AF65-F5344CB8AC3E}">
        <p14:creationId xmlns:p14="http://schemas.microsoft.com/office/powerpoint/2010/main" xmlns="" val="186716331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0"/>
            <a:ext cx="7498080" cy="1143000"/>
          </a:xfrm>
        </p:spPr>
        <p:txBody>
          <a:bodyPr/>
          <a:lstStyle/>
          <a:p>
            <a:r>
              <a:rPr lang="en-US" dirty="0" smtClean="0"/>
              <a:t>Beams design</a:t>
            </a:r>
            <a:endParaRPr lang="ar-SA" dirty="0"/>
          </a:p>
        </p:txBody>
      </p:sp>
      <p:graphicFrame>
        <p:nvGraphicFramePr>
          <p:cNvPr id="6" name="عنصر نائب للمحتوى 5"/>
          <p:cNvGraphicFramePr>
            <a:graphicFrameLocks noGrp="1"/>
          </p:cNvGraphicFramePr>
          <p:nvPr>
            <p:ph idx="1"/>
          </p:nvPr>
        </p:nvGraphicFramePr>
        <p:xfrm>
          <a:off x="1285852" y="1214422"/>
          <a:ext cx="7499348" cy="2494280"/>
        </p:xfrm>
        <a:graphic>
          <a:graphicData uri="http://schemas.openxmlformats.org/drawingml/2006/table">
            <a:tbl>
              <a:tblPr rtl="1" firstRow="1" bandRow="1">
                <a:tableStyleId>{5C22544A-7EE6-4342-B048-85BDC9FD1C3A}</a:tableStyleId>
              </a:tblPr>
              <a:tblGrid>
                <a:gridCol w="1874837"/>
                <a:gridCol w="1874837"/>
                <a:gridCol w="1874837"/>
                <a:gridCol w="1874837"/>
              </a:tblGrid>
              <a:tr h="370840">
                <a:tc>
                  <a:txBody>
                    <a:bodyPr/>
                    <a:lstStyle/>
                    <a:p>
                      <a:pPr algn="ctr" rtl="0"/>
                      <a:r>
                        <a:rPr lang="en-US" dirty="0" smtClean="0"/>
                        <a:t>Shear</a:t>
                      </a:r>
                      <a:r>
                        <a:rPr lang="en-US" baseline="0" dirty="0" smtClean="0"/>
                        <a:t> reinforcement</a:t>
                      </a:r>
                      <a:endParaRPr lang="ar-SA" dirty="0"/>
                    </a:p>
                  </a:txBody>
                  <a:tcPr/>
                </a:tc>
                <a:tc>
                  <a:txBody>
                    <a:bodyPr/>
                    <a:lstStyle/>
                    <a:p>
                      <a:pPr algn="ctr" rtl="0"/>
                      <a:r>
                        <a:rPr kumimoji="0" lang="en-US" sz="1800" b="1" kern="1200" dirty="0" smtClean="0">
                          <a:solidFill>
                            <a:schemeClr val="lt1"/>
                          </a:solidFill>
                          <a:latin typeface="+mn-lt"/>
                          <a:ea typeface="+mn-ea"/>
                          <a:cs typeface="+mn-cs"/>
                        </a:rPr>
                        <a:t> Negative Reinforcement</a:t>
                      </a:r>
                      <a:endParaRPr lang="ar-SA" dirty="0"/>
                    </a:p>
                  </a:txBody>
                  <a:tcPr/>
                </a:tc>
                <a:tc>
                  <a:txBody>
                    <a:bodyPr/>
                    <a:lstStyle/>
                    <a:p>
                      <a:pPr algn="ctr" rtl="0"/>
                      <a:r>
                        <a:rPr kumimoji="0" lang="ar-SA" sz="1800" b="1" kern="1200" dirty="0" smtClean="0">
                          <a:solidFill>
                            <a:schemeClr val="lt1"/>
                          </a:solidFill>
                          <a:latin typeface="+mn-lt"/>
                          <a:ea typeface="+mn-ea"/>
                          <a:cs typeface="+mn-cs"/>
                        </a:rPr>
                        <a:t> </a:t>
                      </a:r>
                      <a:r>
                        <a:rPr kumimoji="0" lang="en-US" sz="1800" b="1" kern="1200" dirty="0" smtClean="0">
                          <a:solidFill>
                            <a:schemeClr val="lt1"/>
                          </a:solidFill>
                          <a:latin typeface="+mn-lt"/>
                          <a:ea typeface="+mn-ea"/>
                          <a:cs typeface="+mn-cs"/>
                        </a:rPr>
                        <a:t>Positive</a:t>
                      </a:r>
                      <a:r>
                        <a:rPr kumimoji="0" lang="ar-SA" sz="1800" b="1" kern="1200" dirty="0" smtClean="0">
                          <a:solidFill>
                            <a:schemeClr val="lt1"/>
                          </a:solidFill>
                          <a:latin typeface="+mn-lt"/>
                          <a:ea typeface="+mn-ea"/>
                          <a:cs typeface="+mn-cs"/>
                        </a:rPr>
                        <a:t> </a:t>
                      </a:r>
                      <a:r>
                        <a:rPr kumimoji="0" lang="en-US" sz="1800" b="1" kern="1200" dirty="0" smtClean="0">
                          <a:solidFill>
                            <a:schemeClr val="lt1"/>
                          </a:solidFill>
                          <a:latin typeface="+mn-lt"/>
                          <a:ea typeface="+mn-ea"/>
                          <a:cs typeface="+mn-cs"/>
                        </a:rPr>
                        <a:t>Reinforcement </a:t>
                      </a:r>
                      <a:endParaRPr lang="ar-SA" dirty="0"/>
                    </a:p>
                  </a:txBody>
                  <a:tcPr/>
                </a:tc>
                <a:tc>
                  <a:txBody>
                    <a:bodyPr/>
                    <a:lstStyle/>
                    <a:p>
                      <a:pPr algn="ctr" rtl="0"/>
                      <a:r>
                        <a:rPr lang="en-US" dirty="0" smtClean="0"/>
                        <a:t>Block 1&amp;4</a:t>
                      </a:r>
                      <a:endParaRPr lang="ar-SA" dirty="0"/>
                    </a:p>
                  </a:txBody>
                  <a:tcPr/>
                </a:tc>
              </a:tr>
              <a:tr h="370840">
                <a:tc>
                  <a:txBody>
                    <a:bodyPr/>
                    <a:lstStyle/>
                    <a:p>
                      <a:pPr algn="ctr">
                        <a:spcAft>
                          <a:spcPts val="0"/>
                        </a:spcAft>
                      </a:pPr>
                      <a:r>
                        <a:rPr lang="en-US" sz="1100" b="1">
                          <a:solidFill>
                            <a:srgbClr val="000000"/>
                          </a:solidFill>
                          <a:latin typeface="Arial"/>
                          <a:ea typeface="Times New Roman"/>
                          <a:cs typeface="Arial"/>
                        </a:rPr>
                        <a:t>1</a:t>
                      </a:r>
                      <a:r>
                        <a:rPr lang="en-US" sz="1100" b="1">
                          <a:solidFill>
                            <a:srgbClr val="000000"/>
                          </a:solidFill>
                          <a:latin typeface="Calibri"/>
                          <a:ea typeface="Times New Roman"/>
                          <a:cs typeface="Calibri"/>
                        </a:rPr>
                        <a:t>Φ</a:t>
                      </a:r>
                      <a:r>
                        <a:rPr lang="en-US" sz="1250" b="1">
                          <a:solidFill>
                            <a:srgbClr val="000000"/>
                          </a:solidFill>
                          <a:latin typeface="Arial"/>
                          <a:ea typeface="Times New Roman"/>
                          <a:cs typeface="Arial"/>
                        </a:rPr>
                        <a:t>10/150 mm</a:t>
                      </a:r>
                      <a:endParaRPr lang="en-US" sz="120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4Φ25</a:t>
                      </a:r>
                      <a:endParaRPr lang="ar-SA" dirty="0"/>
                    </a:p>
                  </a:txBody>
                  <a:tcPr/>
                </a:tc>
                <a:tc>
                  <a:txBody>
                    <a:bodyPr/>
                    <a:lstStyle/>
                    <a:p>
                      <a:pPr algn="ctr" rtl="0"/>
                      <a:r>
                        <a:rPr kumimoji="0" lang="en-US" sz="1800" b="1" kern="1200" dirty="0" smtClean="0">
                          <a:solidFill>
                            <a:schemeClr val="dk1"/>
                          </a:solidFill>
                          <a:latin typeface="+mn-lt"/>
                          <a:ea typeface="+mn-ea"/>
                          <a:cs typeface="+mn-cs"/>
                        </a:rPr>
                        <a:t>4Φ20</a:t>
                      </a:r>
                      <a:endParaRPr lang="ar-SA" dirty="0"/>
                    </a:p>
                  </a:txBody>
                  <a:tcPr/>
                </a:tc>
                <a:tc>
                  <a:txBody>
                    <a:bodyPr/>
                    <a:lstStyle/>
                    <a:p>
                      <a:pPr algn="ctr" rtl="0"/>
                      <a:r>
                        <a:rPr lang="en-US" dirty="0" smtClean="0"/>
                        <a:t>B1</a:t>
                      </a:r>
                      <a:endParaRPr lang="ar-SA" dirty="0"/>
                    </a:p>
                  </a:txBody>
                  <a:tcPr/>
                </a:tc>
              </a:tr>
              <a:tr h="370840">
                <a:tc>
                  <a:txBody>
                    <a:bodyPr/>
                    <a:lstStyle/>
                    <a:p>
                      <a:pPr algn="ctr">
                        <a:spcAft>
                          <a:spcPts val="0"/>
                        </a:spcAft>
                      </a:pPr>
                      <a:r>
                        <a:rPr lang="en-US" sz="1100" b="1">
                          <a:solidFill>
                            <a:srgbClr val="000000"/>
                          </a:solidFill>
                          <a:latin typeface="Arial"/>
                          <a:ea typeface="Times New Roman"/>
                          <a:cs typeface="Arial"/>
                        </a:rPr>
                        <a:t>1</a:t>
                      </a:r>
                      <a:r>
                        <a:rPr lang="en-US" sz="1100" b="1">
                          <a:solidFill>
                            <a:srgbClr val="000000"/>
                          </a:solidFill>
                          <a:latin typeface="Calibri"/>
                          <a:ea typeface="Times New Roman"/>
                          <a:cs typeface="Calibri"/>
                        </a:rPr>
                        <a:t>Φ</a:t>
                      </a:r>
                      <a:r>
                        <a:rPr lang="en-US" sz="1250" b="1">
                          <a:solidFill>
                            <a:srgbClr val="000000"/>
                          </a:solidFill>
                          <a:latin typeface="Arial"/>
                          <a:ea typeface="Times New Roman"/>
                          <a:cs typeface="Arial"/>
                        </a:rPr>
                        <a:t>10/150 mm</a:t>
                      </a:r>
                      <a:endParaRPr lang="en-US" sz="120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3Φ20</a:t>
                      </a:r>
                      <a:endParaRPr lang="ar-SA" dirty="0"/>
                    </a:p>
                  </a:txBody>
                  <a:tcPr/>
                </a:tc>
                <a:tc>
                  <a:txBody>
                    <a:bodyPr/>
                    <a:lstStyle/>
                    <a:p>
                      <a:pPr algn="ctr" rtl="0"/>
                      <a:r>
                        <a:rPr kumimoji="0" lang="en-US" sz="1800" b="1" kern="1200" dirty="0" smtClean="0">
                          <a:solidFill>
                            <a:schemeClr val="dk1"/>
                          </a:solidFill>
                          <a:latin typeface="+mn-lt"/>
                          <a:ea typeface="+mn-ea"/>
                          <a:cs typeface="+mn-cs"/>
                        </a:rPr>
                        <a:t>3Φ18</a:t>
                      </a:r>
                      <a:endParaRPr lang="ar-SA" dirty="0"/>
                    </a:p>
                  </a:txBody>
                  <a:tcPr/>
                </a:tc>
                <a:tc>
                  <a:txBody>
                    <a:bodyPr/>
                    <a:lstStyle/>
                    <a:p>
                      <a:pPr algn="ctr" rtl="0"/>
                      <a:r>
                        <a:rPr lang="en-US" dirty="0" smtClean="0"/>
                        <a:t>B2</a:t>
                      </a:r>
                      <a:endParaRPr lang="ar-SA" dirty="0"/>
                    </a:p>
                  </a:txBody>
                  <a:tcPr/>
                </a:tc>
              </a:tr>
              <a:tr h="370840">
                <a:tc>
                  <a:txBody>
                    <a:bodyPr/>
                    <a:lstStyle/>
                    <a:p>
                      <a:pPr algn="ctr">
                        <a:spcAft>
                          <a:spcPts val="0"/>
                        </a:spcAft>
                      </a:pPr>
                      <a:r>
                        <a:rPr lang="en-US" sz="1100" b="1">
                          <a:solidFill>
                            <a:srgbClr val="000000"/>
                          </a:solidFill>
                          <a:latin typeface="Arial"/>
                          <a:ea typeface="Times New Roman"/>
                          <a:cs typeface="Arial"/>
                        </a:rPr>
                        <a:t>1</a:t>
                      </a:r>
                      <a:r>
                        <a:rPr lang="en-US" sz="1100" b="1">
                          <a:solidFill>
                            <a:srgbClr val="000000"/>
                          </a:solidFill>
                          <a:latin typeface="Calibri"/>
                          <a:ea typeface="Times New Roman"/>
                          <a:cs typeface="Calibri"/>
                        </a:rPr>
                        <a:t>Φ</a:t>
                      </a:r>
                      <a:r>
                        <a:rPr lang="en-US" sz="1250" b="1">
                          <a:solidFill>
                            <a:srgbClr val="000000"/>
                          </a:solidFill>
                          <a:latin typeface="Arial"/>
                          <a:ea typeface="Times New Roman"/>
                          <a:cs typeface="Arial"/>
                        </a:rPr>
                        <a:t>10/150 mm</a:t>
                      </a:r>
                      <a:endParaRPr lang="en-US" sz="120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lang="en-US" dirty="0" smtClean="0"/>
                        <a:t>B3</a:t>
                      </a:r>
                      <a:endParaRPr lang="ar-SA" dirty="0"/>
                    </a:p>
                  </a:txBody>
                  <a:tcPr/>
                </a:tc>
              </a:tr>
              <a:tr h="370840">
                <a:tc>
                  <a:txBody>
                    <a:bodyPr/>
                    <a:lstStyle/>
                    <a:p>
                      <a:pPr algn="ctr">
                        <a:spcAft>
                          <a:spcPts val="0"/>
                        </a:spcAft>
                      </a:pPr>
                      <a:r>
                        <a:rPr lang="en-US" sz="1100" b="1">
                          <a:solidFill>
                            <a:srgbClr val="000000"/>
                          </a:solidFill>
                          <a:latin typeface="Arial"/>
                          <a:ea typeface="Times New Roman"/>
                          <a:cs typeface="Arial"/>
                        </a:rPr>
                        <a:t>1</a:t>
                      </a:r>
                      <a:r>
                        <a:rPr lang="en-US" sz="1100" b="1">
                          <a:solidFill>
                            <a:srgbClr val="000000"/>
                          </a:solidFill>
                          <a:latin typeface="Calibri"/>
                          <a:ea typeface="Times New Roman"/>
                          <a:cs typeface="Calibri"/>
                        </a:rPr>
                        <a:t>Φ</a:t>
                      </a:r>
                      <a:r>
                        <a:rPr lang="en-US" sz="1250" b="1">
                          <a:solidFill>
                            <a:srgbClr val="000000"/>
                          </a:solidFill>
                          <a:latin typeface="Arial"/>
                          <a:ea typeface="Times New Roman"/>
                          <a:cs typeface="Arial"/>
                        </a:rPr>
                        <a:t>10/150 mm</a:t>
                      </a:r>
                      <a:endParaRPr lang="en-US" sz="120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lang="en-US" dirty="0" smtClean="0"/>
                        <a:t>B4</a:t>
                      </a:r>
                      <a:endParaRPr lang="ar-SA" dirty="0"/>
                    </a:p>
                  </a:txBody>
                  <a:tcPr/>
                </a:tc>
              </a:tr>
              <a:tr h="370840">
                <a:tc>
                  <a:txBody>
                    <a:bodyPr/>
                    <a:lstStyle/>
                    <a:p>
                      <a:pPr algn="ctr">
                        <a:spcAft>
                          <a:spcPts val="0"/>
                        </a:spcAft>
                      </a:pPr>
                      <a:r>
                        <a:rPr lang="en-US" sz="1100" b="1" dirty="0">
                          <a:solidFill>
                            <a:srgbClr val="000000"/>
                          </a:solidFill>
                          <a:latin typeface="Arial"/>
                          <a:ea typeface="Times New Roman"/>
                          <a:cs typeface="Arial"/>
                        </a:rPr>
                        <a:t>1</a:t>
                      </a:r>
                      <a:r>
                        <a:rPr lang="en-US" sz="1100" b="1" dirty="0">
                          <a:solidFill>
                            <a:srgbClr val="000000"/>
                          </a:solidFill>
                          <a:latin typeface="Calibri"/>
                          <a:ea typeface="Times New Roman"/>
                          <a:cs typeface="Calibri"/>
                        </a:rPr>
                        <a:t>Φ</a:t>
                      </a:r>
                      <a:r>
                        <a:rPr lang="en-US" sz="1250" b="1" dirty="0">
                          <a:solidFill>
                            <a:srgbClr val="000000"/>
                          </a:solidFill>
                          <a:latin typeface="Arial"/>
                          <a:ea typeface="Times New Roman"/>
                          <a:cs typeface="Arial"/>
                        </a:rPr>
                        <a:t>10/150 mm</a:t>
                      </a:r>
                      <a:endParaRPr lang="en-US" sz="1200" dirty="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lang="en-US" dirty="0" smtClean="0"/>
                        <a:t>B5</a:t>
                      </a:r>
                      <a:endParaRPr lang="ar-SA" dirty="0"/>
                    </a:p>
                  </a:txBody>
                  <a:tcPr/>
                </a:tc>
              </a:tr>
            </a:tbl>
          </a:graphicData>
        </a:graphic>
      </p:graphicFrame>
      <p:graphicFrame>
        <p:nvGraphicFramePr>
          <p:cNvPr id="8" name="عنصر نائب للمحتوى 5"/>
          <p:cNvGraphicFramePr>
            <a:graphicFrameLocks/>
          </p:cNvGraphicFramePr>
          <p:nvPr/>
        </p:nvGraphicFramePr>
        <p:xfrm>
          <a:off x="1285850" y="3929066"/>
          <a:ext cx="7500992" cy="2494280"/>
        </p:xfrm>
        <a:graphic>
          <a:graphicData uri="http://schemas.openxmlformats.org/drawingml/2006/table">
            <a:tbl>
              <a:tblPr rtl="1" firstRow="1" bandRow="1">
                <a:tableStyleId>{5C22544A-7EE6-4342-B048-85BDC9FD1C3A}</a:tableStyleId>
              </a:tblPr>
              <a:tblGrid>
                <a:gridCol w="1875248"/>
                <a:gridCol w="1875248"/>
                <a:gridCol w="1875248"/>
                <a:gridCol w="1875248"/>
              </a:tblGrid>
              <a:tr h="370840">
                <a:tc>
                  <a:txBody>
                    <a:bodyPr/>
                    <a:lstStyle/>
                    <a:p>
                      <a:pPr algn="ctr" rtl="0"/>
                      <a:r>
                        <a:rPr lang="en-US" dirty="0" smtClean="0"/>
                        <a:t>Shear</a:t>
                      </a:r>
                      <a:r>
                        <a:rPr lang="en-US" baseline="0" dirty="0" smtClean="0"/>
                        <a:t> reinforcement</a:t>
                      </a:r>
                      <a:endParaRPr lang="ar-SA" dirty="0"/>
                    </a:p>
                  </a:txBody>
                  <a:tcPr/>
                </a:tc>
                <a:tc>
                  <a:txBody>
                    <a:bodyPr/>
                    <a:lstStyle/>
                    <a:p>
                      <a:pPr algn="ctr" rtl="0"/>
                      <a:r>
                        <a:rPr kumimoji="0" lang="en-US" sz="1800" b="1" kern="1200" dirty="0" smtClean="0">
                          <a:solidFill>
                            <a:schemeClr val="lt1"/>
                          </a:solidFill>
                          <a:latin typeface="+mn-lt"/>
                          <a:ea typeface="+mn-ea"/>
                          <a:cs typeface="+mn-cs"/>
                        </a:rPr>
                        <a:t> Negative Reinforcement</a:t>
                      </a:r>
                      <a:endParaRPr lang="ar-SA" dirty="0"/>
                    </a:p>
                  </a:txBody>
                  <a:tcPr/>
                </a:tc>
                <a:tc>
                  <a:txBody>
                    <a:bodyPr/>
                    <a:lstStyle/>
                    <a:p>
                      <a:pPr algn="ctr" rtl="0"/>
                      <a:r>
                        <a:rPr kumimoji="0" lang="ar-SA" sz="1800" b="1" kern="1200" dirty="0" smtClean="0">
                          <a:solidFill>
                            <a:schemeClr val="lt1"/>
                          </a:solidFill>
                          <a:latin typeface="+mn-lt"/>
                          <a:ea typeface="+mn-ea"/>
                          <a:cs typeface="+mn-cs"/>
                        </a:rPr>
                        <a:t> </a:t>
                      </a:r>
                      <a:r>
                        <a:rPr kumimoji="0" lang="en-US" sz="1800" b="1" kern="1200" dirty="0" smtClean="0">
                          <a:solidFill>
                            <a:schemeClr val="lt1"/>
                          </a:solidFill>
                          <a:latin typeface="+mn-lt"/>
                          <a:ea typeface="+mn-ea"/>
                          <a:cs typeface="+mn-cs"/>
                        </a:rPr>
                        <a:t>Positive</a:t>
                      </a:r>
                      <a:r>
                        <a:rPr kumimoji="0" lang="ar-SA" sz="1800" b="1" kern="1200" dirty="0" smtClean="0">
                          <a:solidFill>
                            <a:schemeClr val="lt1"/>
                          </a:solidFill>
                          <a:latin typeface="+mn-lt"/>
                          <a:ea typeface="+mn-ea"/>
                          <a:cs typeface="+mn-cs"/>
                        </a:rPr>
                        <a:t> </a:t>
                      </a:r>
                      <a:r>
                        <a:rPr kumimoji="0" lang="en-US" sz="1800" b="1" kern="1200" dirty="0" smtClean="0">
                          <a:solidFill>
                            <a:schemeClr val="lt1"/>
                          </a:solidFill>
                          <a:latin typeface="+mn-lt"/>
                          <a:ea typeface="+mn-ea"/>
                          <a:cs typeface="+mn-cs"/>
                        </a:rPr>
                        <a:t>Reinforcement </a:t>
                      </a:r>
                      <a:endParaRPr lang="ar-SA" dirty="0"/>
                    </a:p>
                  </a:txBody>
                  <a:tcPr/>
                </a:tc>
                <a:tc>
                  <a:txBody>
                    <a:bodyPr/>
                    <a:lstStyle/>
                    <a:p>
                      <a:pPr algn="ctr" rtl="0"/>
                      <a:r>
                        <a:rPr lang="en-US" dirty="0" smtClean="0"/>
                        <a:t>Block 2&amp;3</a:t>
                      </a:r>
                      <a:endParaRPr lang="ar-SA" dirty="0"/>
                    </a:p>
                  </a:txBody>
                  <a:tcPr/>
                </a:tc>
              </a:tr>
              <a:tr h="370840">
                <a:tc>
                  <a:txBody>
                    <a:bodyPr/>
                    <a:lstStyle/>
                    <a:p>
                      <a:pPr algn="ctr">
                        <a:spcAft>
                          <a:spcPts val="0"/>
                        </a:spcAft>
                      </a:pPr>
                      <a:r>
                        <a:rPr lang="en-US" sz="1200" b="1" dirty="0">
                          <a:solidFill>
                            <a:srgbClr val="000000"/>
                          </a:solidFill>
                          <a:latin typeface="Arial"/>
                          <a:ea typeface="Times New Roman"/>
                          <a:cs typeface="Arial"/>
                        </a:rPr>
                        <a:t>1</a:t>
                      </a:r>
                      <a:r>
                        <a:rPr lang="en-US" sz="1200" b="1" dirty="0">
                          <a:solidFill>
                            <a:srgbClr val="000000"/>
                          </a:solidFill>
                          <a:latin typeface="Calibri"/>
                          <a:ea typeface="Times New Roman"/>
                          <a:cs typeface="Calibri"/>
                        </a:rPr>
                        <a:t>Φ</a:t>
                      </a:r>
                      <a:r>
                        <a:rPr lang="en-US" sz="1400" b="1" dirty="0">
                          <a:solidFill>
                            <a:srgbClr val="000000"/>
                          </a:solidFill>
                          <a:latin typeface="Arial"/>
                          <a:ea typeface="Times New Roman"/>
                          <a:cs typeface="Arial"/>
                        </a:rPr>
                        <a:t>10/150 mm</a:t>
                      </a:r>
                      <a:endParaRPr lang="en-US" sz="1400" dirty="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4Φ18</a:t>
                      </a:r>
                      <a:endParaRPr lang="ar-SA" dirty="0"/>
                    </a:p>
                  </a:txBody>
                  <a:tcPr/>
                </a:tc>
                <a:tc>
                  <a:txBody>
                    <a:bodyPr/>
                    <a:lstStyle/>
                    <a:p>
                      <a:pPr algn="ctr" rtl="0"/>
                      <a:r>
                        <a:rPr kumimoji="0" lang="en-US" sz="1800" b="1" kern="1200" dirty="0" smtClean="0">
                          <a:solidFill>
                            <a:schemeClr val="dk1"/>
                          </a:solidFill>
                          <a:latin typeface="+mn-lt"/>
                          <a:ea typeface="+mn-ea"/>
                          <a:cs typeface="+mn-cs"/>
                        </a:rPr>
                        <a:t>4Φ18</a:t>
                      </a:r>
                      <a:endParaRPr lang="ar-SA" dirty="0"/>
                    </a:p>
                  </a:txBody>
                  <a:tcPr/>
                </a:tc>
                <a:tc>
                  <a:txBody>
                    <a:bodyPr/>
                    <a:lstStyle/>
                    <a:p>
                      <a:pPr algn="ctr" rtl="0"/>
                      <a:r>
                        <a:rPr lang="en-US" dirty="0" smtClean="0"/>
                        <a:t>B1</a:t>
                      </a:r>
                      <a:endParaRPr lang="ar-SA" dirty="0"/>
                    </a:p>
                  </a:txBody>
                  <a:tcPr/>
                </a:tc>
              </a:tr>
              <a:tr h="370840">
                <a:tc>
                  <a:txBody>
                    <a:bodyPr/>
                    <a:lstStyle/>
                    <a:p>
                      <a:pPr algn="ctr">
                        <a:spcAft>
                          <a:spcPts val="0"/>
                        </a:spcAft>
                      </a:pPr>
                      <a:r>
                        <a:rPr lang="en-US" sz="1200" b="1" dirty="0">
                          <a:solidFill>
                            <a:srgbClr val="000000"/>
                          </a:solidFill>
                          <a:latin typeface="Arial"/>
                          <a:ea typeface="Times New Roman"/>
                          <a:cs typeface="Arial"/>
                        </a:rPr>
                        <a:t>1</a:t>
                      </a:r>
                      <a:r>
                        <a:rPr lang="en-US" sz="1200" b="1" dirty="0">
                          <a:solidFill>
                            <a:srgbClr val="000000"/>
                          </a:solidFill>
                          <a:latin typeface="Calibri"/>
                          <a:ea typeface="Times New Roman"/>
                          <a:cs typeface="Calibri"/>
                        </a:rPr>
                        <a:t>Φ</a:t>
                      </a:r>
                      <a:r>
                        <a:rPr lang="en-US" sz="1400" b="1" dirty="0">
                          <a:solidFill>
                            <a:srgbClr val="000000"/>
                          </a:solidFill>
                          <a:latin typeface="Arial"/>
                          <a:ea typeface="Times New Roman"/>
                          <a:cs typeface="Arial"/>
                        </a:rPr>
                        <a:t>10/150 mm</a:t>
                      </a:r>
                      <a:endParaRPr lang="en-US" sz="1400" dirty="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4Φ20</a:t>
                      </a:r>
                      <a:endParaRPr lang="ar-SA" dirty="0"/>
                    </a:p>
                  </a:txBody>
                  <a:tcPr/>
                </a:tc>
                <a:tc>
                  <a:txBody>
                    <a:bodyPr/>
                    <a:lstStyle/>
                    <a:p>
                      <a:pPr algn="ctr" rtl="0"/>
                      <a:r>
                        <a:rPr kumimoji="0" lang="en-US" sz="1800" b="1" kern="1200" dirty="0" smtClean="0">
                          <a:solidFill>
                            <a:schemeClr val="dk1"/>
                          </a:solidFill>
                          <a:latin typeface="+mn-lt"/>
                          <a:ea typeface="+mn-ea"/>
                          <a:cs typeface="+mn-cs"/>
                        </a:rPr>
                        <a:t>4Φ20</a:t>
                      </a:r>
                      <a:endParaRPr lang="ar-SA" dirty="0"/>
                    </a:p>
                  </a:txBody>
                  <a:tcPr/>
                </a:tc>
                <a:tc>
                  <a:txBody>
                    <a:bodyPr/>
                    <a:lstStyle/>
                    <a:p>
                      <a:pPr algn="ctr" rtl="0"/>
                      <a:r>
                        <a:rPr lang="en-US" dirty="0" smtClean="0"/>
                        <a:t>B2</a:t>
                      </a:r>
                      <a:endParaRPr lang="ar-SA" dirty="0"/>
                    </a:p>
                  </a:txBody>
                  <a:tcPr/>
                </a:tc>
              </a:tr>
              <a:tr h="370840">
                <a:tc>
                  <a:txBody>
                    <a:bodyPr/>
                    <a:lstStyle/>
                    <a:p>
                      <a:pPr algn="ctr">
                        <a:spcAft>
                          <a:spcPts val="0"/>
                        </a:spcAft>
                      </a:pPr>
                      <a:r>
                        <a:rPr lang="en-US" sz="1200" b="1">
                          <a:solidFill>
                            <a:srgbClr val="000000"/>
                          </a:solidFill>
                          <a:latin typeface="Arial"/>
                          <a:ea typeface="Times New Roman"/>
                          <a:cs typeface="Arial"/>
                        </a:rPr>
                        <a:t>1</a:t>
                      </a:r>
                      <a:r>
                        <a:rPr lang="en-US" sz="1200" b="1">
                          <a:solidFill>
                            <a:srgbClr val="000000"/>
                          </a:solidFill>
                          <a:latin typeface="Calibri"/>
                          <a:ea typeface="Times New Roman"/>
                          <a:cs typeface="Calibri"/>
                        </a:rPr>
                        <a:t>Φ</a:t>
                      </a:r>
                      <a:r>
                        <a:rPr lang="en-US" sz="1400" b="1">
                          <a:solidFill>
                            <a:srgbClr val="000000"/>
                          </a:solidFill>
                          <a:latin typeface="Arial"/>
                          <a:ea typeface="Times New Roman"/>
                          <a:cs typeface="Arial"/>
                        </a:rPr>
                        <a:t>10/150 mm</a:t>
                      </a:r>
                      <a:endParaRPr lang="en-US" sz="140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lang="en-US" dirty="0" smtClean="0"/>
                        <a:t>B3</a:t>
                      </a:r>
                      <a:endParaRPr lang="ar-SA" dirty="0"/>
                    </a:p>
                  </a:txBody>
                  <a:tcPr/>
                </a:tc>
              </a:tr>
              <a:tr h="370840">
                <a:tc>
                  <a:txBody>
                    <a:bodyPr/>
                    <a:lstStyle/>
                    <a:p>
                      <a:pPr algn="ctr">
                        <a:spcAft>
                          <a:spcPts val="0"/>
                        </a:spcAft>
                      </a:pPr>
                      <a:r>
                        <a:rPr lang="en-US" sz="1200" b="1">
                          <a:solidFill>
                            <a:srgbClr val="000000"/>
                          </a:solidFill>
                          <a:latin typeface="Arial"/>
                          <a:ea typeface="Times New Roman"/>
                          <a:cs typeface="Arial"/>
                        </a:rPr>
                        <a:t>1</a:t>
                      </a:r>
                      <a:r>
                        <a:rPr lang="en-US" sz="1200" b="1">
                          <a:solidFill>
                            <a:srgbClr val="000000"/>
                          </a:solidFill>
                          <a:latin typeface="Calibri"/>
                          <a:ea typeface="Times New Roman"/>
                          <a:cs typeface="Calibri"/>
                        </a:rPr>
                        <a:t>Φ</a:t>
                      </a:r>
                      <a:r>
                        <a:rPr lang="en-US" sz="1400" b="1">
                          <a:solidFill>
                            <a:srgbClr val="000000"/>
                          </a:solidFill>
                          <a:latin typeface="Arial"/>
                          <a:ea typeface="Times New Roman"/>
                          <a:cs typeface="Arial"/>
                        </a:rPr>
                        <a:t>10/150 mm</a:t>
                      </a:r>
                      <a:endParaRPr lang="en-US" sz="140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lang="en-US" dirty="0" smtClean="0"/>
                        <a:t>B4</a:t>
                      </a:r>
                      <a:endParaRPr lang="ar-SA" dirty="0"/>
                    </a:p>
                  </a:txBody>
                  <a:tcPr/>
                </a:tc>
              </a:tr>
              <a:tr h="370840">
                <a:tc>
                  <a:txBody>
                    <a:bodyPr/>
                    <a:lstStyle/>
                    <a:p>
                      <a:pPr algn="ctr">
                        <a:spcAft>
                          <a:spcPts val="0"/>
                        </a:spcAft>
                      </a:pPr>
                      <a:r>
                        <a:rPr lang="en-US" sz="1200" b="1" dirty="0">
                          <a:solidFill>
                            <a:srgbClr val="000000"/>
                          </a:solidFill>
                          <a:latin typeface="Arial"/>
                          <a:ea typeface="Times New Roman"/>
                          <a:cs typeface="Arial"/>
                        </a:rPr>
                        <a:t>1</a:t>
                      </a:r>
                      <a:r>
                        <a:rPr lang="en-US" sz="1200" b="1" dirty="0">
                          <a:solidFill>
                            <a:srgbClr val="000000"/>
                          </a:solidFill>
                          <a:latin typeface="Calibri"/>
                          <a:ea typeface="Times New Roman"/>
                          <a:cs typeface="Calibri"/>
                        </a:rPr>
                        <a:t>Φ</a:t>
                      </a:r>
                      <a:r>
                        <a:rPr lang="en-US" sz="1400" b="1" dirty="0">
                          <a:solidFill>
                            <a:srgbClr val="000000"/>
                          </a:solidFill>
                          <a:latin typeface="Arial"/>
                          <a:ea typeface="Times New Roman"/>
                          <a:cs typeface="Arial"/>
                        </a:rPr>
                        <a:t>10/150 mm</a:t>
                      </a:r>
                      <a:endParaRPr lang="en-US" sz="1400" dirty="0">
                        <a:solidFill>
                          <a:srgbClr val="000000"/>
                        </a:solidFill>
                        <a:latin typeface="Calibri"/>
                        <a:ea typeface="Calibri"/>
                        <a:cs typeface="Arial"/>
                      </a:endParaRPr>
                    </a:p>
                  </a:txBody>
                  <a:tcPr marL="68580" marR="68580" marT="0" marB="0"/>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kumimoji="0" lang="en-US" sz="1800" b="1" kern="1200" dirty="0" smtClean="0">
                          <a:solidFill>
                            <a:schemeClr val="dk1"/>
                          </a:solidFill>
                          <a:latin typeface="+mn-lt"/>
                          <a:ea typeface="+mn-ea"/>
                          <a:cs typeface="+mn-cs"/>
                        </a:rPr>
                        <a:t>3Φ14</a:t>
                      </a:r>
                      <a:endParaRPr lang="ar-SA" dirty="0"/>
                    </a:p>
                  </a:txBody>
                  <a:tcPr/>
                </a:tc>
                <a:tc>
                  <a:txBody>
                    <a:bodyPr/>
                    <a:lstStyle/>
                    <a:p>
                      <a:pPr algn="ctr" rtl="0"/>
                      <a:r>
                        <a:rPr lang="en-US" dirty="0" smtClean="0"/>
                        <a:t>B5</a:t>
                      </a:r>
                      <a:endParaRPr lang="ar-SA" dirty="0"/>
                    </a:p>
                  </a:txBody>
                  <a:tcPr/>
                </a:tc>
              </a:tr>
            </a:tbl>
          </a:graphicData>
        </a:graphic>
      </p:graphicFrame>
      <p:sp>
        <p:nvSpPr>
          <p:cNvPr id="11" name="عنصر نائب لرقم الشريحة 10"/>
          <p:cNvSpPr>
            <a:spLocks noGrp="1"/>
          </p:cNvSpPr>
          <p:nvPr>
            <p:ph type="sldNum" sz="quarter" idx="12"/>
          </p:nvPr>
        </p:nvSpPr>
        <p:spPr/>
        <p:txBody>
          <a:bodyPr/>
          <a:lstStyle/>
          <a:p>
            <a:fld id="{B6F15528-21DE-4FAA-801E-634DDDAF4B2B}"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85728"/>
            <a:ext cx="7498080" cy="1143000"/>
          </a:xfrm>
        </p:spPr>
        <p:txBody>
          <a:bodyPr/>
          <a:lstStyle/>
          <a:p>
            <a:r>
              <a:rPr lang="en-US" dirty="0" smtClean="0"/>
              <a:t>Beams design</a:t>
            </a:r>
            <a:endParaRPr lang="ar-SA" dirty="0"/>
          </a:p>
        </p:txBody>
      </p:sp>
      <p:pic>
        <p:nvPicPr>
          <p:cNvPr id="7" name="صورة 6" descr="B5.PNG"/>
          <p:cNvPicPr>
            <a:picLocks noChangeAspect="1"/>
          </p:cNvPicPr>
          <p:nvPr/>
        </p:nvPicPr>
        <p:blipFill>
          <a:blip r:embed="rId2"/>
          <a:stretch>
            <a:fillRect/>
          </a:stretch>
        </p:blipFill>
        <p:spPr>
          <a:xfrm>
            <a:off x="2571736" y="1285860"/>
            <a:ext cx="6030167" cy="3810532"/>
          </a:xfrm>
          <a:prstGeom prst="rect">
            <a:avLst/>
          </a:prstGeom>
        </p:spPr>
      </p:pic>
      <p:sp>
        <p:nvSpPr>
          <p:cNvPr id="9" name="مستطيل 8"/>
          <p:cNvSpPr/>
          <p:nvPr/>
        </p:nvSpPr>
        <p:spPr>
          <a:xfrm>
            <a:off x="2928926" y="5286388"/>
            <a:ext cx="3038973" cy="369332"/>
          </a:xfrm>
          <a:prstGeom prst="rect">
            <a:avLst/>
          </a:prstGeom>
        </p:spPr>
        <p:txBody>
          <a:bodyPr wrap="none">
            <a:spAutoFit/>
          </a:bodyPr>
          <a:lstStyle/>
          <a:p>
            <a:r>
              <a:rPr lang="en-US" dirty="0" smtClean="0"/>
              <a:t>Sample detail for B5 in block 2</a:t>
            </a:r>
            <a:endParaRPr lang="ar-SA" dirty="0"/>
          </a:p>
        </p:txBody>
      </p:sp>
      <p:sp>
        <p:nvSpPr>
          <p:cNvPr id="10" name="عنصر نائب لرقم الشريحة 9"/>
          <p:cNvSpPr>
            <a:spLocks noGrp="1"/>
          </p:cNvSpPr>
          <p:nvPr>
            <p:ph type="sldNum" sz="quarter" idx="12"/>
          </p:nvPr>
        </p:nvSpPr>
        <p:spPr/>
        <p:txBody>
          <a:bodyPr/>
          <a:lstStyle/>
          <a:p>
            <a:fld id="{B6F15528-21DE-4FAA-801E-634DDDAF4B2B}"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3"/>
          <p:cNvPicPr>
            <a:picLocks noGrp="1"/>
          </p:cNvPicPr>
          <p:nvPr>
            <p:ph idx="1"/>
          </p:nvPr>
        </p:nvPicPr>
        <p:blipFill>
          <a:blip r:embed="rId2"/>
          <a:stretch>
            <a:fillRect/>
          </a:stretch>
        </p:blipFill>
        <p:spPr>
          <a:xfrm>
            <a:off x="0" y="1500174"/>
            <a:ext cx="9144000" cy="4143404"/>
          </a:xfrm>
          <a:prstGeom prst="rect">
            <a:avLst/>
          </a:prstGeom>
        </p:spPr>
      </p:pic>
      <p:sp>
        <p:nvSpPr>
          <p:cNvPr id="9" name="مربع نص 8"/>
          <p:cNvSpPr txBox="1"/>
          <p:nvPr/>
        </p:nvSpPr>
        <p:spPr>
          <a:xfrm>
            <a:off x="3286116" y="5572140"/>
            <a:ext cx="3286148" cy="369332"/>
          </a:xfrm>
          <a:prstGeom prst="rect">
            <a:avLst/>
          </a:prstGeom>
          <a:noFill/>
        </p:spPr>
        <p:txBody>
          <a:bodyPr wrap="square" rtlCol="1">
            <a:spAutoFit/>
          </a:bodyPr>
          <a:lstStyle/>
          <a:p>
            <a:r>
              <a:rPr lang="en-US" dirty="0" smtClean="0"/>
              <a:t>Architectural plan of the school</a:t>
            </a:r>
            <a:endParaRPr lang="ar-SA" dirty="0"/>
          </a:p>
        </p:txBody>
      </p:sp>
      <p:sp>
        <p:nvSpPr>
          <p:cNvPr id="5" name="Title 1"/>
          <p:cNvSpPr>
            <a:spLocks noGrp="1"/>
          </p:cNvSpPr>
          <p:nvPr>
            <p:ph type="title"/>
          </p:nvPr>
        </p:nvSpPr>
        <p:spPr>
          <a:xfrm>
            <a:off x="1142976" y="285728"/>
            <a:ext cx="7498080" cy="1143000"/>
          </a:xfrm>
        </p:spPr>
        <p:txBody>
          <a:bodyPr>
            <a:normAutofit/>
          </a:bodyPr>
          <a:lstStyle/>
          <a:p>
            <a:pPr algn="ctr"/>
            <a:r>
              <a:rPr lang="en-US" sz="2800" dirty="0"/>
              <a:t>P</a:t>
            </a:r>
            <a:r>
              <a:rPr lang="en-US" sz="2800" dirty="0" smtClean="0"/>
              <a:t>roject description</a:t>
            </a:r>
            <a:endParaRPr lang="en-US" sz="2800" dirty="0"/>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en-US" dirty="0" smtClean="0"/>
              <a:t>Column design</a:t>
            </a:r>
            <a:endParaRPr lang="ar-SA" dirty="0"/>
          </a:p>
        </p:txBody>
      </p:sp>
      <p:graphicFrame>
        <p:nvGraphicFramePr>
          <p:cNvPr id="5" name="جدول 4"/>
          <p:cNvGraphicFramePr>
            <a:graphicFrameLocks noGrp="1"/>
          </p:cNvGraphicFramePr>
          <p:nvPr/>
        </p:nvGraphicFramePr>
        <p:xfrm>
          <a:off x="1428728" y="1643050"/>
          <a:ext cx="6357982" cy="1857388"/>
        </p:xfrm>
        <a:graphic>
          <a:graphicData uri="http://schemas.openxmlformats.org/drawingml/2006/table">
            <a:tbl>
              <a:tblPr/>
              <a:tblGrid>
                <a:gridCol w="2018969"/>
                <a:gridCol w="2461726"/>
                <a:gridCol w="1877287"/>
              </a:tblGrid>
              <a:tr h="571504">
                <a:tc>
                  <a:txBody>
                    <a:bodyPr/>
                    <a:lstStyle/>
                    <a:p>
                      <a:pPr algn="ctr">
                        <a:spcAft>
                          <a:spcPts val="0"/>
                        </a:spcAft>
                      </a:pPr>
                      <a:r>
                        <a:rPr lang="en-US" sz="1600" b="1" dirty="0" smtClean="0">
                          <a:solidFill>
                            <a:srgbClr val="000000"/>
                          </a:solidFill>
                          <a:latin typeface="Arial"/>
                          <a:ea typeface="Times New Roman"/>
                          <a:cs typeface="Arial"/>
                        </a:rPr>
                        <a:t>All blocks</a:t>
                      </a:r>
                      <a:r>
                        <a:rPr lang="en-US" sz="1600" b="1" dirty="0">
                          <a:solidFill>
                            <a:srgbClr val="000000"/>
                          </a:solidFill>
                          <a:latin typeface="Arial"/>
                          <a:ea typeface="Times New Roman"/>
                          <a:cs typeface="Arial"/>
                        </a:rPr>
                        <a:t> </a:t>
                      </a:r>
                      <a:endParaRPr lang="en-US" sz="1800" dirty="0">
                        <a:solidFill>
                          <a:srgbClr val="000000"/>
                        </a:solidFill>
                        <a:latin typeface="Calibri"/>
                        <a:ea typeface="Calibri"/>
                        <a:cs typeface="Arial"/>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Aft>
                          <a:spcPts val="0"/>
                        </a:spcAft>
                      </a:pPr>
                      <a:r>
                        <a:rPr lang="en-US" sz="1600" b="1" dirty="0">
                          <a:solidFill>
                            <a:srgbClr val="000000"/>
                          </a:solidFill>
                          <a:latin typeface="Arial"/>
                          <a:ea typeface="Times New Roman"/>
                          <a:cs typeface="Arial"/>
                        </a:rPr>
                        <a:t>Column Reinforcement</a:t>
                      </a:r>
                      <a:endParaRPr lang="en-US" sz="1800" dirty="0">
                        <a:solidFill>
                          <a:srgbClr val="000000"/>
                        </a:solidFill>
                        <a:latin typeface="Calibri"/>
                        <a:ea typeface="Calibri"/>
                        <a:cs typeface="Arial"/>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Aft>
                          <a:spcPts val="0"/>
                        </a:spcAft>
                      </a:pPr>
                      <a:r>
                        <a:rPr lang="en-US" sz="1600" b="1">
                          <a:solidFill>
                            <a:srgbClr val="000000"/>
                          </a:solidFill>
                          <a:latin typeface="Cambria"/>
                          <a:ea typeface="Times New Roman"/>
                          <a:cs typeface="Arial"/>
                        </a:rPr>
                        <a:t>Stirrups</a:t>
                      </a:r>
                      <a:endParaRPr lang="en-US" sz="1800">
                        <a:solidFill>
                          <a:srgbClr val="000000"/>
                        </a:solidFill>
                        <a:latin typeface="Calibri"/>
                        <a:ea typeface="Calibri"/>
                        <a:cs typeface="Arial"/>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r>
              <a:tr h="642942">
                <a:tc>
                  <a:txBody>
                    <a:bodyPr/>
                    <a:lstStyle/>
                    <a:p>
                      <a:pPr algn="ctr">
                        <a:spcAft>
                          <a:spcPts val="0"/>
                        </a:spcAft>
                      </a:pPr>
                      <a:r>
                        <a:rPr lang="en-US" sz="1600" b="1" dirty="0" smtClean="0">
                          <a:solidFill>
                            <a:srgbClr val="000000"/>
                          </a:solidFill>
                          <a:latin typeface="Arial"/>
                          <a:ea typeface="Calibri"/>
                          <a:cs typeface="Arial"/>
                        </a:rPr>
                        <a:t>Floors(1,2,3,4)</a:t>
                      </a:r>
                      <a:endParaRPr lang="en-US" sz="1800" dirty="0">
                        <a:solidFill>
                          <a:srgbClr val="000000"/>
                        </a:solidFill>
                        <a:latin typeface="Calibri"/>
                        <a:ea typeface="Calibri"/>
                        <a:cs typeface="Arial"/>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spcAft>
                          <a:spcPts val="0"/>
                        </a:spcAft>
                      </a:pPr>
                      <a:r>
                        <a:rPr lang="en-US" sz="1600" b="1">
                          <a:solidFill>
                            <a:srgbClr val="000000"/>
                          </a:solidFill>
                          <a:latin typeface="Cambria"/>
                          <a:ea typeface="Times New Roman"/>
                          <a:cs typeface="Arial"/>
                        </a:rPr>
                        <a:t>8Φ18</a:t>
                      </a:r>
                      <a:endParaRPr lang="en-US" sz="1800">
                        <a:solidFill>
                          <a:srgbClr val="000000"/>
                        </a:solidFill>
                        <a:latin typeface="Calibri"/>
                        <a:ea typeface="Calibri"/>
                        <a:cs typeface="Arial"/>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spcAft>
                          <a:spcPts val="0"/>
                        </a:spcAft>
                      </a:pPr>
                      <a:r>
                        <a:rPr lang="en-US" sz="1600" b="1">
                          <a:solidFill>
                            <a:srgbClr val="000000"/>
                          </a:solidFill>
                          <a:latin typeface="Cambria"/>
                          <a:ea typeface="Times New Roman"/>
                          <a:cs typeface="Arial"/>
                        </a:rPr>
                        <a:t>1Φ</a:t>
                      </a:r>
                      <a:r>
                        <a:rPr lang="en-US" sz="1800" b="1">
                          <a:solidFill>
                            <a:srgbClr val="000000"/>
                          </a:solidFill>
                          <a:latin typeface="Cambria"/>
                          <a:ea typeface="Times New Roman"/>
                          <a:cs typeface="Arial"/>
                        </a:rPr>
                        <a:t>10/250 mm</a:t>
                      </a:r>
                      <a:endParaRPr lang="en-US" sz="1800">
                        <a:solidFill>
                          <a:srgbClr val="000000"/>
                        </a:solidFill>
                        <a:latin typeface="Calibri"/>
                        <a:ea typeface="Calibri"/>
                        <a:cs typeface="Arial"/>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r h="642942">
                <a:tc>
                  <a:txBody>
                    <a:bodyPr/>
                    <a:lstStyle/>
                    <a:p>
                      <a:pPr algn="ctr">
                        <a:spcAft>
                          <a:spcPts val="0"/>
                        </a:spcAft>
                      </a:pPr>
                      <a:r>
                        <a:rPr lang="en-US" sz="1600" b="1" dirty="0" smtClean="0">
                          <a:solidFill>
                            <a:srgbClr val="000000"/>
                          </a:solidFill>
                          <a:latin typeface="Arial"/>
                          <a:ea typeface="Times New Roman"/>
                          <a:cs typeface="Arial"/>
                        </a:rPr>
                        <a:t>Floor 5</a:t>
                      </a:r>
                      <a:endParaRPr lang="en-US" sz="1800" dirty="0">
                        <a:solidFill>
                          <a:srgbClr val="000000"/>
                        </a:solidFill>
                        <a:latin typeface="Calibri"/>
                        <a:ea typeface="Calibri"/>
                        <a:cs typeface="Arial"/>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latin typeface="Cambria"/>
                          <a:ea typeface="Times New Roman"/>
                          <a:cs typeface="Arial"/>
                        </a:rPr>
                        <a:t>12Φ18</a:t>
                      </a:r>
                      <a:endParaRPr lang="en-US" sz="1800" dirty="0">
                        <a:solidFill>
                          <a:srgbClr val="000000"/>
                        </a:solidFill>
                        <a:latin typeface="Calibri"/>
                        <a:ea typeface="Calibri"/>
                        <a:cs typeface="Arial"/>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mbria"/>
                          <a:ea typeface="Times New Roman"/>
                          <a:cs typeface="Arial"/>
                        </a:rPr>
                        <a:t>1Φ</a:t>
                      </a:r>
                      <a:r>
                        <a:rPr lang="en-US" sz="1800" b="1" dirty="0">
                          <a:solidFill>
                            <a:srgbClr val="000000"/>
                          </a:solidFill>
                          <a:latin typeface="Cambria"/>
                          <a:ea typeface="Times New Roman"/>
                          <a:cs typeface="Arial"/>
                        </a:rPr>
                        <a:t>10/250 mm</a:t>
                      </a:r>
                      <a:endParaRPr lang="en-US" sz="1800" dirty="0">
                        <a:solidFill>
                          <a:srgbClr val="000000"/>
                        </a:solidFill>
                        <a:latin typeface="Calibri"/>
                        <a:ea typeface="Calibri"/>
                        <a:cs typeface="Arial"/>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bl>
          </a:graphicData>
        </a:graphic>
      </p:graphicFrame>
      <p:pic>
        <p:nvPicPr>
          <p:cNvPr id="6" name="صورة 5" descr="c1.PNG"/>
          <p:cNvPicPr>
            <a:picLocks noChangeAspect="1"/>
          </p:cNvPicPr>
          <p:nvPr/>
        </p:nvPicPr>
        <p:blipFill>
          <a:blip r:embed="rId2"/>
          <a:stretch>
            <a:fillRect/>
          </a:stretch>
        </p:blipFill>
        <p:spPr>
          <a:xfrm>
            <a:off x="1065672" y="3786190"/>
            <a:ext cx="8078328" cy="2438741"/>
          </a:xfrm>
          <a:prstGeom prst="rect">
            <a:avLst/>
          </a:prstGeom>
        </p:spPr>
      </p:pic>
      <p:sp>
        <p:nvSpPr>
          <p:cNvPr id="7" name="عنصر نائب لرقم الشريحة 6"/>
          <p:cNvSpPr>
            <a:spLocks noGrp="1"/>
          </p:cNvSpPr>
          <p:nvPr>
            <p:ph type="sldNum" sz="quarter" idx="12"/>
          </p:nvPr>
        </p:nvSpPr>
        <p:spPr/>
        <p:txBody>
          <a:bodyPr/>
          <a:lstStyle/>
          <a:p>
            <a:fld id="{B6F15528-21DE-4FAA-801E-634DDDAF4B2B}"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1645920" y="0"/>
            <a:ext cx="7498080" cy="1143000"/>
          </a:xfrm>
        </p:spPr>
        <p:txBody>
          <a:bodyPr/>
          <a:lstStyle/>
          <a:p>
            <a:pPr algn="ctr" rtl="0"/>
            <a:r>
              <a:rPr lang="en-US" dirty="0" smtClean="0"/>
              <a:t>Shear wall design</a:t>
            </a:r>
            <a:endParaRPr lang="ar-SA" dirty="0"/>
          </a:p>
        </p:txBody>
      </p:sp>
      <p:graphicFrame>
        <p:nvGraphicFramePr>
          <p:cNvPr id="7" name="جدول 6"/>
          <p:cNvGraphicFramePr>
            <a:graphicFrameLocks noGrp="1"/>
          </p:cNvGraphicFramePr>
          <p:nvPr/>
        </p:nvGraphicFramePr>
        <p:xfrm>
          <a:off x="1071538" y="928671"/>
          <a:ext cx="7500990" cy="1500200"/>
        </p:xfrm>
        <a:graphic>
          <a:graphicData uri="http://schemas.openxmlformats.org/drawingml/2006/table">
            <a:tbl>
              <a:tblPr/>
              <a:tblGrid>
                <a:gridCol w="1147136"/>
                <a:gridCol w="1147136"/>
                <a:gridCol w="2081837"/>
                <a:gridCol w="1147136"/>
                <a:gridCol w="1977745"/>
              </a:tblGrid>
              <a:tr h="300040">
                <a:tc>
                  <a:txBody>
                    <a:bodyPr/>
                    <a:lstStyle/>
                    <a:p>
                      <a:pPr algn="ctr">
                        <a:spcAft>
                          <a:spcPts val="0"/>
                        </a:spcAft>
                      </a:pPr>
                      <a:r>
                        <a:rPr lang="en-US" sz="1400" b="1" dirty="0">
                          <a:solidFill>
                            <a:srgbClr val="000000"/>
                          </a:solidFill>
                          <a:latin typeface="Cambria"/>
                          <a:ea typeface="Times New Roman"/>
                          <a:cs typeface="Arial"/>
                        </a:rPr>
                        <a:t>Block1</a:t>
                      </a:r>
                      <a:endParaRPr lang="en-US" sz="1600" dirty="0">
                        <a:solidFill>
                          <a:srgbClr val="000000"/>
                        </a:solidFill>
                        <a:latin typeface="Calibri"/>
                        <a:ea typeface="Calibri"/>
                        <a:cs typeface="Arial"/>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US" sz="1400" b="1" dirty="0" err="1">
                          <a:solidFill>
                            <a:srgbClr val="000000"/>
                          </a:solidFill>
                          <a:latin typeface="Cambria"/>
                          <a:ea typeface="Times New Roman"/>
                          <a:cs typeface="Arial"/>
                        </a:rPr>
                        <a:t>As,L</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US" sz="1400" b="1" dirty="0">
                          <a:solidFill>
                            <a:srgbClr val="000000"/>
                          </a:solidFill>
                          <a:latin typeface="Cambria"/>
                          <a:ea typeface="Times New Roman"/>
                          <a:cs typeface="Arial"/>
                        </a:rPr>
                        <a:t>Reinforcement</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US" sz="1400" b="1" dirty="0" err="1">
                          <a:solidFill>
                            <a:srgbClr val="000000"/>
                          </a:solidFill>
                          <a:latin typeface="Cambria"/>
                          <a:ea typeface="Times New Roman"/>
                          <a:cs typeface="Arial"/>
                        </a:rPr>
                        <a:t>As,t</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US" sz="1400" b="1">
                          <a:solidFill>
                            <a:srgbClr val="000000"/>
                          </a:solidFill>
                          <a:latin typeface="Cambria"/>
                          <a:ea typeface="Times New Roman"/>
                          <a:cs typeface="Arial"/>
                        </a:rPr>
                        <a:t>Reinforcement</a:t>
                      </a:r>
                      <a:endParaRPr lang="en-US" sz="1600">
                        <a:solidFill>
                          <a:srgbClr val="000000"/>
                        </a:solidFill>
                        <a:latin typeface="Calibri"/>
                        <a:ea typeface="Calibri"/>
                        <a:cs typeface="Arial"/>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300040">
                <a:tc>
                  <a:txBody>
                    <a:bodyPr/>
                    <a:lstStyle/>
                    <a:p>
                      <a:pPr algn="ctr">
                        <a:spcAft>
                          <a:spcPts val="0"/>
                        </a:spcAft>
                      </a:pPr>
                      <a:r>
                        <a:rPr lang="en-US" sz="1400" b="1" dirty="0">
                          <a:solidFill>
                            <a:srgbClr val="000000"/>
                          </a:solidFill>
                          <a:latin typeface="Cambria"/>
                          <a:ea typeface="Times New Roman"/>
                          <a:cs typeface="Arial"/>
                        </a:rPr>
                        <a:t>SW1</a:t>
                      </a:r>
                      <a:endParaRPr lang="en-US" sz="1600" dirty="0">
                        <a:solidFill>
                          <a:srgbClr val="000000"/>
                        </a:solidFill>
                        <a:latin typeface="Calibri"/>
                        <a:ea typeface="Calibri"/>
                        <a:cs typeface="Arial"/>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n-US" sz="1400" dirty="0">
                          <a:solidFill>
                            <a:srgbClr val="000000"/>
                          </a:solidFill>
                          <a:latin typeface="Cambria"/>
                          <a:ea typeface="Times New Roman"/>
                          <a:cs typeface="Arial"/>
                        </a:rPr>
                        <a:t>1173</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Cambria"/>
                          <a:ea typeface="Times New Roman"/>
                          <a:cs typeface="Arial"/>
                        </a:rPr>
                        <a:t>1Φ14/300 mm</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Cambria"/>
                          <a:ea typeface="Times New Roman"/>
                          <a:cs typeface="Arial"/>
                        </a:rPr>
                        <a:t>938</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Cambria"/>
                          <a:ea typeface="Times New Roman"/>
                          <a:cs typeface="Arial"/>
                        </a:rPr>
                        <a:t>1Φ12/300 mm</a:t>
                      </a:r>
                      <a:endParaRPr lang="en-US" sz="1600" dirty="0">
                        <a:solidFill>
                          <a:srgbClr val="000000"/>
                        </a:solidFill>
                        <a:latin typeface="Calibri"/>
                        <a:ea typeface="Calibri"/>
                        <a:cs typeface="Arial"/>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00040">
                <a:tc>
                  <a:txBody>
                    <a:bodyPr/>
                    <a:lstStyle/>
                    <a:p>
                      <a:pPr algn="ctr">
                        <a:spcAft>
                          <a:spcPts val="0"/>
                        </a:spcAft>
                      </a:pPr>
                      <a:r>
                        <a:rPr lang="en-US" sz="1400" b="1">
                          <a:solidFill>
                            <a:srgbClr val="000000"/>
                          </a:solidFill>
                          <a:latin typeface="Cambria"/>
                          <a:ea typeface="Times New Roman"/>
                          <a:cs typeface="Arial"/>
                        </a:rPr>
                        <a:t>SW2</a:t>
                      </a:r>
                      <a:endParaRPr lang="en-US" sz="1600">
                        <a:solidFill>
                          <a:srgbClr val="000000"/>
                        </a:solidFill>
                        <a:latin typeface="Calibri"/>
                        <a:ea typeface="Calibri"/>
                        <a:cs typeface="Arial"/>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n-US" sz="1400" dirty="0">
                          <a:solidFill>
                            <a:srgbClr val="000000"/>
                          </a:solidFill>
                          <a:latin typeface="Cambria"/>
                          <a:ea typeface="Times New Roman"/>
                          <a:cs typeface="Arial"/>
                        </a:rPr>
                        <a:t>1680</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b="1">
                          <a:solidFill>
                            <a:srgbClr val="000000"/>
                          </a:solidFill>
                          <a:latin typeface="Cambria"/>
                          <a:ea typeface="Times New Roman"/>
                          <a:cs typeface="Arial"/>
                        </a:rPr>
                        <a:t>1Φ14/200 mm</a:t>
                      </a: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Cambria"/>
                          <a:ea typeface="Times New Roman"/>
                          <a:cs typeface="Arial"/>
                        </a:rPr>
                        <a:t>956</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b="1">
                          <a:solidFill>
                            <a:srgbClr val="000000"/>
                          </a:solidFill>
                          <a:latin typeface="Cambria"/>
                          <a:ea typeface="Times New Roman"/>
                          <a:cs typeface="Arial"/>
                        </a:rPr>
                        <a:t>1Φ14/300 mm</a:t>
                      </a:r>
                      <a:endParaRPr lang="en-US" sz="1600">
                        <a:solidFill>
                          <a:srgbClr val="000000"/>
                        </a:solidFill>
                        <a:latin typeface="Calibri"/>
                        <a:ea typeface="Calibri"/>
                        <a:cs typeface="Arial"/>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00040">
                <a:tc>
                  <a:txBody>
                    <a:bodyPr/>
                    <a:lstStyle/>
                    <a:p>
                      <a:pPr algn="ctr">
                        <a:spcAft>
                          <a:spcPts val="0"/>
                        </a:spcAft>
                      </a:pPr>
                      <a:r>
                        <a:rPr lang="en-US" sz="1400" b="1">
                          <a:solidFill>
                            <a:srgbClr val="000000"/>
                          </a:solidFill>
                          <a:latin typeface="Cambria"/>
                          <a:ea typeface="Times New Roman"/>
                          <a:cs typeface="Arial"/>
                        </a:rPr>
                        <a:t>SW3</a:t>
                      </a:r>
                      <a:endParaRPr lang="en-US" sz="1600">
                        <a:solidFill>
                          <a:srgbClr val="000000"/>
                        </a:solidFill>
                        <a:latin typeface="Calibri"/>
                        <a:ea typeface="Calibri"/>
                        <a:cs typeface="Arial"/>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n-US" sz="1400" dirty="0">
                          <a:solidFill>
                            <a:srgbClr val="000000"/>
                          </a:solidFill>
                          <a:latin typeface="Cambria"/>
                          <a:ea typeface="Times New Roman"/>
                          <a:cs typeface="Arial"/>
                        </a:rPr>
                        <a:t>1456</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Cambria"/>
                          <a:ea typeface="Times New Roman"/>
                          <a:cs typeface="Arial"/>
                        </a:rPr>
                        <a:t>1Φ14/250 mm</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Cambria"/>
                          <a:ea typeface="Times New Roman"/>
                          <a:cs typeface="Arial"/>
                        </a:rPr>
                        <a:t>1013</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b="1">
                          <a:solidFill>
                            <a:srgbClr val="000000"/>
                          </a:solidFill>
                          <a:latin typeface="Cambria"/>
                          <a:ea typeface="Times New Roman"/>
                          <a:cs typeface="Arial"/>
                        </a:rPr>
                        <a:t>1Φ12/200 mm</a:t>
                      </a:r>
                      <a:endParaRPr lang="en-US" sz="1600">
                        <a:solidFill>
                          <a:srgbClr val="000000"/>
                        </a:solidFill>
                        <a:latin typeface="Calibri"/>
                        <a:ea typeface="Calibri"/>
                        <a:cs typeface="Arial"/>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00040">
                <a:tc>
                  <a:txBody>
                    <a:bodyPr/>
                    <a:lstStyle/>
                    <a:p>
                      <a:pPr algn="ctr">
                        <a:spcAft>
                          <a:spcPts val="0"/>
                        </a:spcAft>
                      </a:pPr>
                      <a:r>
                        <a:rPr lang="en-US" sz="1400" b="1">
                          <a:solidFill>
                            <a:srgbClr val="000000"/>
                          </a:solidFill>
                          <a:latin typeface="Cambria"/>
                          <a:ea typeface="Times New Roman"/>
                          <a:cs typeface="Arial"/>
                        </a:rPr>
                        <a:t>SW4</a:t>
                      </a:r>
                      <a:endParaRPr lang="en-US" sz="1600">
                        <a:solidFill>
                          <a:srgbClr val="000000"/>
                        </a:solidFill>
                        <a:latin typeface="Calibri"/>
                        <a:ea typeface="Calibri"/>
                        <a:cs typeface="Arial"/>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n-US" sz="1400" dirty="0">
                          <a:solidFill>
                            <a:srgbClr val="000000"/>
                          </a:solidFill>
                          <a:latin typeface="Cambria"/>
                          <a:ea typeface="Times New Roman"/>
                          <a:cs typeface="Arial"/>
                        </a:rPr>
                        <a:t>1157</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Cambria"/>
                          <a:ea typeface="Times New Roman"/>
                          <a:cs typeface="Arial"/>
                        </a:rPr>
                        <a:t>1Φ14/300 mm</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Cambria"/>
                          <a:ea typeface="Times New Roman"/>
                          <a:cs typeface="Arial"/>
                        </a:rPr>
                        <a:t>1013</a:t>
                      </a:r>
                      <a:endParaRPr lang="en-US" sz="1600" dirty="0">
                        <a:solidFill>
                          <a:srgbClr val="000000"/>
                        </a:solidFill>
                        <a:latin typeface="Calibri"/>
                        <a:ea typeface="Calibri"/>
                        <a:cs typeface="Arial"/>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Cambria"/>
                          <a:ea typeface="Times New Roman"/>
                          <a:cs typeface="Arial"/>
                        </a:rPr>
                        <a:t>1Φ12/250 mm</a:t>
                      </a:r>
                      <a:endParaRPr lang="en-US" sz="1600" dirty="0">
                        <a:solidFill>
                          <a:srgbClr val="000000"/>
                        </a:solidFill>
                        <a:latin typeface="Calibri"/>
                        <a:ea typeface="Calibri"/>
                        <a:cs typeface="Arial"/>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pic>
        <p:nvPicPr>
          <p:cNvPr id="8" name="صورة 7" descr="sw1.PNG"/>
          <p:cNvPicPr>
            <a:picLocks noChangeAspect="1"/>
          </p:cNvPicPr>
          <p:nvPr/>
        </p:nvPicPr>
        <p:blipFill>
          <a:blip r:embed="rId2"/>
          <a:stretch>
            <a:fillRect/>
          </a:stretch>
        </p:blipFill>
        <p:spPr>
          <a:xfrm>
            <a:off x="4357686" y="2485414"/>
            <a:ext cx="4786315" cy="4372586"/>
          </a:xfrm>
          <a:prstGeom prst="rect">
            <a:avLst/>
          </a:prstGeom>
        </p:spPr>
      </p:pic>
      <p:pic>
        <p:nvPicPr>
          <p:cNvPr id="9" name="صورة 8" descr="sw2.PNG"/>
          <p:cNvPicPr>
            <a:picLocks noChangeAspect="1"/>
          </p:cNvPicPr>
          <p:nvPr/>
        </p:nvPicPr>
        <p:blipFill>
          <a:blip r:embed="rId3"/>
          <a:stretch>
            <a:fillRect/>
          </a:stretch>
        </p:blipFill>
        <p:spPr>
          <a:xfrm>
            <a:off x="142844" y="2571744"/>
            <a:ext cx="4286248" cy="4286256"/>
          </a:xfrm>
          <a:prstGeom prst="rect">
            <a:avLst/>
          </a:prstGeom>
        </p:spPr>
      </p:pic>
      <p:sp>
        <p:nvSpPr>
          <p:cNvPr id="10" name="عنصر نائب لرقم الشريحة 9"/>
          <p:cNvSpPr>
            <a:spLocks noGrp="1"/>
          </p:cNvSpPr>
          <p:nvPr>
            <p:ph type="sldNum" sz="quarter" idx="12"/>
          </p:nvPr>
        </p:nvSpPr>
        <p:spPr/>
        <p:txBody>
          <a:bodyPr/>
          <a:lstStyle/>
          <a:p>
            <a:fld id="{B6F15528-21DE-4FAA-801E-634DDDAF4B2B}"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1043608" y="-6198"/>
            <a:ext cx="7498080" cy="1143000"/>
          </a:xfrm>
        </p:spPr>
        <p:txBody>
          <a:bodyPr/>
          <a:lstStyle/>
          <a:p>
            <a:pPr algn="ctr" rtl="0"/>
            <a:r>
              <a:rPr lang="en-US" dirty="0" smtClean="0"/>
              <a:t>Footing design</a:t>
            </a:r>
            <a:endParaRPr lang="ar-SA" dirty="0"/>
          </a:p>
        </p:txBody>
      </p:sp>
      <p:sp>
        <p:nvSpPr>
          <p:cNvPr id="10" name="عنصر نائب لرقم الشريحة 9"/>
          <p:cNvSpPr>
            <a:spLocks noGrp="1"/>
          </p:cNvSpPr>
          <p:nvPr>
            <p:ph type="sldNum" sz="quarter" idx="12"/>
          </p:nvPr>
        </p:nvSpPr>
        <p:spPr/>
        <p:txBody>
          <a:bodyPr/>
          <a:lstStyle/>
          <a:p>
            <a:fld id="{B6F15528-21DE-4FAA-801E-634DDDAF4B2B}" type="slidenum">
              <a:rPr lang="en-US" smtClean="0"/>
              <a:pPr/>
              <a:t>42</a:t>
            </a:fld>
            <a:endParaRPr lang="en-US" dirty="0"/>
          </a:p>
        </p:txBody>
      </p:sp>
      <p:sp>
        <p:nvSpPr>
          <p:cNvPr id="2" name="Rectangle 1"/>
          <p:cNvSpPr/>
          <p:nvPr/>
        </p:nvSpPr>
        <p:spPr>
          <a:xfrm>
            <a:off x="3995936" y="5910195"/>
            <a:ext cx="1687193" cy="646331"/>
          </a:xfrm>
          <a:prstGeom prst="rect">
            <a:avLst/>
          </a:prstGeom>
        </p:spPr>
        <p:txBody>
          <a:bodyPr wrap="none">
            <a:spAutoFit/>
          </a:bodyPr>
          <a:lstStyle/>
          <a:p>
            <a:r>
              <a:rPr lang="en-US" b="1" dirty="0" smtClean="0">
                <a:solidFill>
                  <a:srgbClr val="000000"/>
                </a:solidFill>
                <a:latin typeface="Cambria"/>
                <a:ea typeface="Times New Roman"/>
                <a:cs typeface="Arial"/>
              </a:rPr>
              <a:t>Footing layout</a:t>
            </a:r>
          </a:p>
          <a:p>
            <a:endParaRPr lang="en-US" dirty="0"/>
          </a:p>
        </p:txBody>
      </p:sp>
      <p:pic>
        <p:nvPicPr>
          <p:cNvPr id="1026" name="Picture 2" descr="C:\Users\mohammad rasem\Desktop\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23029"/>
            <a:ext cx="9144000" cy="43542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7821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1043608" y="-6198"/>
            <a:ext cx="7498080" cy="1143000"/>
          </a:xfrm>
        </p:spPr>
        <p:txBody>
          <a:bodyPr/>
          <a:lstStyle/>
          <a:p>
            <a:pPr algn="ctr" rtl="0"/>
            <a:r>
              <a:rPr lang="en-US" dirty="0" smtClean="0"/>
              <a:t>Footing design</a:t>
            </a:r>
            <a:endParaRPr lang="ar-SA" dirty="0"/>
          </a:p>
        </p:txBody>
      </p:sp>
      <p:sp>
        <p:nvSpPr>
          <p:cNvPr id="10" name="عنصر نائب لرقم الشريحة 9"/>
          <p:cNvSpPr>
            <a:spLocks noGrp="1"/>
          </p:cNvSpPr>
          <p:nvPr>
            <p:ph type="sldNum" sz="quarter" idx="12"/>
          </p:nvPr>
        </p:nvSpPr>
        <p:spPr/>
        <p:txBody>
          <a:bodyPr/>
          <a:lstStyle/>
          <a:p>
            <a:fld id="{B6F15528-21DE-4FAA-801E-634DDDAF4B2B}" type="slidenum">
              <a:rPr lang="en-US" smtClean="0"/>
              <a:pPr/>
              <a:t>43</a:t>
            </a:fld>
            <a:endParaRPr lang="en-US" dirty="0"/>
          </a:p>
        </p:txBody>
      </p:sp>
      <p:sp>
        <p:nvSpPr>
          <p:cNvPr id="2" name="Rectangle 1"/>
          <p:cNvSpPr/>
          <p:nvPr/>
        </p:nvSpPr>
        <p:spPr>
          <a:xfrm>
            <a:off x="1541545" y="1231829"/>
            <a:ext cx="2337499" cy="646331"/>
          </a:xfrm>
          <a:prstGeom prst="rect">
            <a:avLst/>
          </a:prstGeom>
        </p:spPr>
        <p:txBody>
          <a:bodyPr wrap="none">
            <a:spAutoFit/>
          </a:bodyPr>
          <a:lstStyle/>
          <a:p>
            <a:r>
              <a:rPr lang="en-US" b="1" dirty="0" smtClean="0">
                <a:solidFill>
                  <a:srgbClr val="000000"/>
                </a:solidFill>
                <a:latin typeface="Cambria"/>
                <a:ea typeface="Times New Roman"/>
                <a:cs typeface="Arial"/>
              </a:rPr>
              <a:t>1- single footing(F1)</a:t>
            </a:r>
          </a:p>
          <a:p>
            <a:endParaRPr lang="en-US" dirty="0"/>
          </a:p>
        </p:txBody>
      </p:sp>
      <p:pic>
        <p:nvPicPr>
          <p:cNvPr id="1027" name="Picture 3" descr="C:\Users\mohammad rasem\Desktop\f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2976" y="1928802"/>
            <a:ext cx="2958837" cy="30170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4008" y="1886702"/>
            <a:ext cx="4138740" cy="3065126"/>
          </a:xfrm>
          <a:prstGeom prst="rect">
            <a:avLst/>
          </a:prstGeom>
          <a:ln>
            <a:noFill/>
          </a:ln>
          <a:effectLst>
            <a:outerShdw blurRad="190500" algn="tl" rotWithShape="0">
              <a:srgbClr val="000000">
                <a:alpha val="70000"/>
              </a:srgbClr>
            </a:outerShdw>
          </a:effectLst>
        </p:spPr>
      </p:pic>
      <p:sp>
        <p:nvSpPr>
          <p:cNvPr id="9" name="Rectangle 8"/>
          <p:cNvSpPr/>
          <p:nvPr/>
        </p:nvSpPr>
        <p:spPr>
          <a:xfrm>
            <a:off x="5508104" y="1231828"/>
            <a:ext cx="2386679" cy="646331"/>
          </a:xfrm>
          <a:prstGeom prst="rect">
            <a:avLst/>
          </a:prstGeom>
        </p:spPr>
        <p:txBody>
          <a:bodyPr wrap="none">
            <a:spAutoFit/>
          </a:bodyPr>
          <a:lstStyle/>
          <a:p>
            <a:r>
              <a:rPr lang="en-US" b="1" dirty="0" smtClean="0">
                <a:solidFill>
                  <a:srgbClr val="000000"/>
                </a:solidFill>
                <a:latin typeface="Cambria"/>
                <a:ea typeface="Times New Roman"/>
                <a:cs typeface="Arial"/>
              </a:rPr>
              <a:t>2- Wall footing(SWF)</a:t>
            </a:r>
          </a:p>
          <a:p>
            <a:endParaRPr lang="en-US" dirty="0"/>
          </a:p>
        </p:txBody>
      </p:sp>
    </p:spTree>
    <p:extLst>
      <p:ext uri="{BB962C8B-B14F-4D97-AF65-F5344CB8AC3E}">
        <p14:creationId xmlns:p14="http://schemas.microsoft.com/office/powerpoint/2010/main" xmlns="" val="2442603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1043608" y="-6198"/>
            <a:ext cx="7498080" cy="1143000"/>
          </a:xfrm>
        </p:spPr>
        <p:txBody>
          <a:bodyPr/>
          <a:lstStyle/>
          <a:p>
            <a:pPr algn="ctr" rtl="0"/>
            <a:r>
              <a:rPr lang="en-US" dirty="0" smtClean="0"/>
              <a:t>Footing design</a:t>
            </a:r>
            <a:endParaRPr lang="ar-SA" dirty="0"/>
          </a:p>
        </p:txBody>
      </p:sp>
      <p:sp>
        <p:nvSpPr>
          <p:cNvPr id="10" name="عنصر نائب لرقم الشريحة 9"/>
          <p:cNvSpPr>
            <a:spLocks noGrp="1"/>
          </p:cNvSpPr>
          <p:nvPr>
            <p:ph type="sldNum" sz="quarter" idx="12"/>
          </p:nvPr>
        </p:nvSpPr>
        <p:spPr/>
        <p:txBody>
          <a:bodyPr/>
          <a:lstStyle/>
          <a:p>
            <a:fld id="{B6F15528-21DE-4FAA-801E-634DDDAF4B2B}" type="slidenum">
              <a:rPr lang="en-US" smtClean="0"/>
              <a:pPr/>
              <a:t>44</a:t>
            </a:fld>
            <a:endParaRPr lang="en-US" dirty="0"/>
          </a:p>
        </p:txBody>
      </p:sp>
      <p:sp>
        <p:nvSpPr>
          <p:cNvPr id="2" name="Rectangle 1"/>
          <p:cNvSpPr/>
          <p:nvPr/>
        </p:nvSpPr>
        <p:spPr>
          <a:xfrm>
            <a:off x="3787574" y="1231828"/>
            <a:ext cx="2079415" cy="646331"/>
          </a:xfrm>
          <a:prstGeom prst="rect">
            <a:avLst/>
          </a:prstGeom>
        </p:spPr>
        <p:txBody>
          <a:bodyPr wrap="none">
            <a:spAutoFit/>
          </a:bodyPr>
          <a:lstStyle/>
          <a:p>
            <a:r>
              <a:rPr lang="en-US" b="1" dirty="0">
                <a:solidFill>
                  <a:srgbClr val="000000"/>
                </a:solidFill>
                <a:latin typeface="Cambria"/>
                <a:ea typeface="Times New Roman"/>
                <a:cs typeface="Arial"/>
              </a:rPr>
              <a:t>3</a:t>
            </a:r>
            <a:r>
              <a:rPr lang="en-US" b="1" dirty="0" smtClean="0">
                <a:solidFill>
                  <a:srgbClr val="000000"/>
                </a:solidFill>
                <a:latin typeface="Cambria"/>
                <a:ea typeface="Times New Roman"/>
                <a:cs typeface="Arial"/>
              </a:rPr>
              <a:t>- Mat foundation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72816"/>
            <a:ext cx="9144000" cy="3785964"/>
          </a:xfrm>
          <a:prstGeom prst="rect">
            <a:avLst/>
          </a:prstGeom>
        </p:spPr>
      </p:pic>
      <p:sp>
        <p:nvSpPr>
          <p:cNvPr id="6" name="TextBox 5"/>
          <p:cNvSpPr txBox="1"/>
          <p:nvPr/>
        </p:nvSpPr>
        <p:spPr>
          <a:xfrm>
            <a:off x="10592" y="3140968"/>
            <a:ext cx="1080120" cy="369332"/>
          </a:xfrm>
          <a:prstGeom prst="rect">
            <a:avLst/>
          </a:prstGeom>
          <a:noFill/>
        </p:spPr>
        <p:txBody>
          <a:bodyPr wrap="square" rtlCol="0">
            <a:spAutoFit/>
          </a:bodyPr>
          <a:lstStyle/>
          <a:p>
            <a:r>
              <a:rPr lang="en-US" dirty="0" smtClean="0"/>
              <a:t>  0.5</a:t>
            </a:r>
            <a:endParaRPr lang="en-US" dirty="0"/>
          </a:p>
        </p:txBody>
      </p:sp>
    </p:spTree>
    <p:extLst>
      <p:ext uri="{BB962C8B-B14F-4D97-AF65-F5344CB8AC3E}">
        <p14:creationId xmlns:p14="http://schemas.microsoft.com/office/powerpoint/2010/main" xmlns="" val="1394949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60648"/>
            <a:ext cx="7578480" cy="576064"/>
          </a:xfrm>
        </p:spPr>
        <p:txBody>
          <a:bodyPr>
            <a:noAutofit/>
          </a:bodyPr>
          <a:lstStyle/>
          <a:p>
            <a:pPr algn="ctr" rtl="0"/>
            <a:r>
              <a:rPr lang="en-US" sz="2800" dirty="0" smtClean="0"/>
              <a:t>Steel structure design</a:t>
            </a:r>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759844"/>
            <a:ext cx="9144000" cy="3626202"/>
          </a:xfrm>
          <a:prstGeom prst="rect">
            <a:avLst/>
          </a:prstGeom>
        </p:spPr>
      </p:pic>
      <p:sp>
        <p:nvSpPr>
          <p:cNvPr id="3" name="Rectangle 2"/>
          <p:cNvSpPr/>
          <p:nvPr/>
        </p:nvSpPr>
        <p:spPr>
          <a:xfrm>
            <a:off x="1115616" y="980728"/>
            <a:ext cx="7272808" cy="1477328"/>
          </a:xfrm>
          <a:prstGeom prst="rect">
            <a:avLst/>
          </a:prstGeom>
        </p:spPr>
        <p:txBody>
          <a:bodyPr wrap="square">
            <a:spAutoFit/>
          </a:bodyPr>
          <a:lstStyle/>
          <a:p>
            <a:r>
              <a:rPr lang="en-US" dirty="0"/>
              <a:t>Now we will talk about the  steel design of a roof truss covering the space between our school blocks. </a:t>
            </a:r>
            <a:br>
              <a:rPr lang="en-US" dirty="0"/>
            </a:br>
            <a:r>
              <a:rPr lang="en-US" dirty="0"/>
              <a:t>Analysis and members design are carried out using SAP2000 software while the design of connections is done by hand calculations.</a:t>
            </a:r>
            <a:br>
              <a:rPr lang="en-US" dirty="0"/>
            </a:br>
            <a:endParaRPr lang="en-US" b="1" dirty="0">
              <a:solidFill>
                <a:srgbClr val="000000"/>
              </a:solidFill>
              <a:latin typeface="Cambria"/>
              <a:ea typeface="Times New Roman"/>
              <a:cs typeface="Arial"/>
            </a:endParaRPr>
          </a:p>
        </p:txBody>
      </p:sp>
    </p:spTree>
    <p:extLst>
      <p:ext uri="{BB962C8B-B14F-4D97-AF65-F5344CB8AC3E}">
        <p14:creationId xmlns:p14="http://schemas.microsoft.com/office/powerpoint/2010/main" xmlns="" val="2956821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182" y="1237428"/>
            <a:ext cx="8071551" cy="2308324"/>
          </a:xfrm>
          <a:prstGeom prst="rect">
            <a:avLst/>
          </a:prstGeom>
          <a:noFill/>
        </p:spPr>
        <p:txBody>
          <a:bodyPr wrap="square" rtlCol="0">
            <a:spAutoFit/>
          </a:bodyPr>
          <a:lstStyle/>
          <a:p>
            <a:r>
              <a:rPr lang="en-US" dirty="0" smtClean="0"/>
              <a:t>Assumptions : </a:t>
            </a:r>
          </a:p>
          <a:p>
            <a:endParaRPr lang="en-US" dirty="0"/>
          </a:p>
          <a:p>
            <a:pPr marL="285750" lvl="0" indent="-285750">
              <a:buFont typeface="Wingdings" panose="05000000000000000000" pitchFamily="2" charset="2"/>
              <a:buChar char="q"/>
            </a:pPr>
            <a:r>
              <a:rPr lang="en-US" dirty="0"/>
              <a:t>The Material used in this project is steel A-36 which has the following characteristics : </a:t>
            </a:r>
            <a:r>
              <a:rPr lang="en-US" dirty="0" err="1"/>
              <a:t>Fy</a:t>
            </a:r>
            <a:r>
              <a:rPr lang="ta-IN" dirty="0"/>
              <a:t>= </a:t>
            </a:r>
            <a:r>
              <a:rPr lang="en-US" dirty="0"/>
              <a:t>248 </a:t>
            </a:r>
            <a:r>
              <a:rPr lang="en-US" dirty="0" err="1"/>
              <a:t>MPa</a:t>
            </a:r>
            <a:r>
              <a:rPr lang="en-US" dirty="0"/>
              <a:t> , Fu</a:t>
            </a:r>
            <a:r>
              <a:rPr lang="ta-IN" dirty="0"/>
              <a:t>= </a:t>
            </a:r>
            <a:r>
              <a:rPr lang="en-US" dirty="0"/>
              <a:t>400 </a:t>
            </a:r>
            <a:r>
              <a:rPr lang="en-US" dirty="0" err="1"/>
              <a:t>MPa</a:t>
            </a:r>
            <a:endParaRPr lang="en-US" dirty="0"/>
          </a:p>
          <a:p>
            <a:pPr marL="285750" lvl="0" indent="-285750">
              <a:buFont typeface="Wingdings" panose="05000000000000000000" pitchFamily="2" charset="2"/>
              <a:buChar char="q"/>
            </a:pPr>
            <a:r>
              <a:rPr lang="en-US" dirty="0"/>
              <a:t>Cover material is polycarbonate with a weight of .017  KN/m2 and thickness of </a:t>
            </a:r>
            <a:r>
              <a:rPr lang="en-US" dirty="0" smtClean="0"/>
              <a:t>10 mm</a:t>
            </a:r>
            <a:r>
              <a:rPr lang="en-US" dirty="0"/>
              <a:t>. </a:t>
            </a:r>
          </a:p>
          <a:p>
            <a:pPr marL="285750" lvl="0" indent="-285750">
              <a:buFont typeface="Wingdings" panose="05000000000000000000" pitchFamily="2" charset="2"/>
              <a:buChar char="q"/>
            </a:pPr>
            <a:r>
              <a:rPr lang="en-US" dirty="0"/>
              <a:t>The loads resisted by the structure are: </a:t>
            </a:r>
            <a:endParaRPr lang="en-US" dirty="0" smtClean="0"/>
          </a:p>
          <a:p>
            <a:endParaRPr lang="en-US" dirty="0"/>
          </a:p>
        </p:txBody>
      </p:sp>
      <p:sp>
        <p:nvSpPr>
          <p:cNvPr id="3" name="TextBox 2"/>
          <p:cNvSpPr txBox="1"/>
          <p:nvPr/>
        </p:nvSpPr>
        <p:spPr>
          <a:xfrm>
            <a:off x="1042780" y="3239887"/>
            <a:ext cx="4343400" cy="2031325"/>
          </a:xfrm>
          <a:prstGeom prst="rect">
            <a:avLst/>
          </a:prstGeom>
          <a:noFill/>
        </p:spPr>
        <p:txBody>
          <a:bodyPr wrap="square" rtlCol="0">
            <a:spAutoFit/>
          </a:bodyPr>
          <a:lstStyle/>
          <a:p>
            <a:pPr marL="285750" lvl="0" indent="-285750">
              <a:buFont typeface="Wingdings" panose="05000000000000000000" pitchFamily="2" charset="2"/>
              <a:buChar char="§"/>
            </a:pPr>
            <a:r>
              <a:rPr lang="en-US" dirty="0" smtClean="0"/>
              <a:t>Live load with a value of 1.15 </a:t>
            </a:r>
            <a:r>
              <a:rPr lang="en-US" dirty="0" err="1" smtClean="0"/>
              <a:t>Kn</a:t>
            </a:r>
            <a:r>
              <a:rPr lang="en-US" dirty="0" smtClean="0"/>
              <a:t>/m</a:t>
            </a:r>
            <a:r>
              <a:rPr lang="en-US" baseline="30000" dirty="0" smtClean="0"/>
              <a:t>2</a:t>
            </a:r>
            <a:r>
              <a:rPr lang="en-US" dirty="0" smtClean="0"/>
              <a:t> in gravity direction. </a:t>
            </a:r>
          </a:p>
          <a:p>
            <a:pPr marL="285750" lvl="0" indent="-285750">
              <a:buFont typeface="Wingdings" panose="05000000000000000000" pitchFamily="2" charset="2"/>
              <a:buChar char="§"/>
            </a:pPr>
            <a:r>
              <a:rPr lang="en-US" dirty="0" smtClean="0"/>
              <a:t>Superimposed dead load with a value of 0.2 </a:t>
            </a:r>
            <a:r>
              <a:rPr lang="en-US" dirty="0" err="1" smtClean="0"/>
              <a:t>kn</a:t>
            </a:r>
            <a:r>
              <a:rPr lang="en-US" dirty="0" smtClean="0"/>
              <a:t>/m2 (in the gravity direction ) </a:t>
            </a:r>
          </a:p>
          <a:p>
            <a:pPr marL="285750" indent="-285750">
              <a:buFont typeface="Wingdings" panose="05000000000000000000" pitchFamily="2" charset="2"/>
              <a:buChar char="§"/>
            </a:pPr>
            <a:r>
              <a:rPr lang="en-US" dirty="0" smtClean="0"/>
              <a:t>Wind load with a value of 0.7 </a:t>
            </a:r>
            <a:r>
              <a:rPr lang="en-US" dirty="0" err="1" smtClean="0"/>
              <a:t>Kn</a:t>
            </a:r>
            <a:r>
              <a:rPr lang="en-US" dirty="0" smtClean="0"/>
              <a:t>/m2 perpendicular to the plane of the roof </a:t>
            </a:r>
          </a:p>
          <a:p>
            <a:pPr marL="285750" lvl="0" indent="-285750">
              <a:buFont typeface="Wingdings" panose="05000000000000000000" pitchFamily="2" charset="2"/>
              <a:buChar char="§"/>
            </a:pPr>
            <a:endParaRPr lang="en-US" dirty="0"/>
          </a:p>
        </p:txBody>
      </p:sp>
      <p:sp>
        <p:nvSpPr>
          <p:cNvPr id="6" name="Title 1"/>
          <p:cNvSpPr txBox="1">
            <a:spLocks/>
          </p:cNvSpPr>
          <p:nvPr/>
        </p:nvSpPr>
        <p:spPr>
          <a:xfrm>
            <a:off x="1042780" y="19348"/>
            <a:ext cx="7578480" cy="576064"/>
          </a:xfrm>
          <a:prstGeom prst="rect">
            <a:avLst/>
          </a:prstGeom>
        </p:spPr>
        <p:txBody>
          <a:bodyPr>
            <a:no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rtl="0"/>
            <a:r>
              <a:rPr lang="en-US" sz="2800" smtClean="0"/>
              <a:t>Steel structure design</a:t>
            </a:r>
            <a:endParaRPr lang="en-US" sz="2800" dirty="0"/>
          </a:p>
        </p:txBody>
      </p:sp>
    </p:spTree>
    <p:extLst>
      <p:ext uri="{BB962C8B-B14F-4D97-AF65-F5344CB8AC3E}">
        <p14:creationId xmlns:p14="http://schemas.microsoft.com/office/powerpoint/2010/main" xmlns="" val="98072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16632"/>
            <a:ext cx="5976664" cy="504056"/>
          </a:xfrm>
        </p:spPr>
        <p:txBody>
          <a:bodyPr>
            <a:normAutofit fontScale="90000"/>
          </a:bodyPr>
          <a:lstStyle/>
          <a:p>
            <a:pPr algn="ctr" rtl="0"/>
            <a:r>
              <a:rPr lang="en-US" dirty="0" smtClean="0"/>
              <a:t>Structure layout</a:t>
            </a:r>
            <a:endParaRPr lang="en-US" dirty="0"/>
          </a:p>
        </p:txBody>
      </p:sp>
      <mc:AlternateContent xmlns:mc="http://schemas.openxmlformats.org/markup-compatibility/2006">
        <mc:Choice xmlns:a14="http://schemas.microsoft.com/office/drawing/2010/main" xmlns="" Requires="a14">
          <p:sp>
            <p:nvSpPr>
              <p:cNvPr id="3" name="Subtitle 2"/>
              <p:cNvSpPr>
                <a:spLocks noGrp="1"/>
              </p:cNvSpPr>
              <p:nvPr>
                <p:ph type="subTitle" idx="1"/>
              </p:nvPr>
            </p:nvSpPr>
            <p:spPr>
              <a:xfrm>
                <a:off x="1043608" y="836712"/>
                <a:ext cx="6624736" cy="1440160"/>
              </a:xfrm>
            </p:spPr>
            <p:txBody>
              <a:bodyPr>
                <a:normAutofit fontScale="47500" lnSpcReduction="20000"/>
              </a:bodyPr>
              <a:lstStyle/>
              <a:p>
                <a:pPr marL="342900" lvl="0" indent="-342900" algn="l">
                  <a:buFont typeface="Wingdings" panose="05000000000000000000" pitchFamily="2" charset="2"/>
                  <a:buChar char="§"/>
                </a:pPr>
                <a:r>
                  <a:rPr lang="en-US" dirty="0"/>
                  <a:t>8.5 / 12 = 0.7 … let </a:t>
                </a:r>
                <a:r>
                  <a:rPr lang="en-US" dirty="0" err="1"/>
                  <a:t>H</a:t>
                </a:r>
                <a:r>
                  <a:rPr lang="en-US" baseline="-25000" dirty="0" err="1"/>
                  <a:t>truss</a:t>
                </a:r>
                <a:r>
                  <a:rPr lang="en-US" dirty="0"/>
                  <a:t>= 1 </a:t>
                </a:r>
                <a:r>
                  <a:rPr lang="en-US" dirty="0" smtClean="0"/>
                  <a:t>m</a:t>
                </a:r>
              </a:p>
              <a:p>
                <a:pPr lvl="0" algn="l"/>
                <a:endParaRPr lang="en-US" dirty="0"/>
              </a:p>
              <a:p>
                <a:pPr marL="342900" lvl="0" indent="-342900" algn="l">
                  <a:buFont typeface="Wingdings" panose="05000000000000000000" pitchFamily="2" charset="2"/>
                  <a:buChar char="§"/>
                </a:pPr>
                <a:r>
                  <a:rPr lang="en-US" dirty="0"/>
                  <a:t>Assume space between trusses = 3 m , so number of trusses required = </a:t>
                </a:r>
                <a14:m>
                  <m:oMath xmlns:m="http://schemas.openxmlformats.org/officeDocument/2006/math">
                    <m:f>
                      <m:fPr>
                        <m:ctrlPr>
                          <a:rPr lang="en-US" i="1">
                            <a:latin typeface="Cambria Math"/>
                          </a:rPr>
                        </m:ctrlPr>
                      </m:fPr>
                      <m:num>
                        <m:r>
                          <a:rPr lang="en-US" i="1">
                            <a:latin typeface="Cambria Math"/>
                          </a:rPr>
                          <m:t>24</m:t>
                        </m:r>
                      </m:num>
                      <m:den>
                        <m:r>
                          <a:rPr lang="en-US" i="1">
                            <a:latin typeface="Cambria Math"/>
                          </a:rPr>
                          <m:t>3</m:t>
                        </m:r>
                      </m:den>
                    </m:f>
                  </m:oMath>
                </a14:m>
                <a:r>
                  <a:rPr lang="en-US" dirty="0"/>
                  <a:t> + 1 = 9 trusses </a:t>
                </a:r>
                <a:endParaRPr lang="en-US" dirty="0" smtClean="0"/>
              </a:p>
              <a:p>
                <a:pPr lvl="0" algn="l"/>
                <a:endParaRPr lang="en-US" dirty="0"/>
              </a:p>
              <a:p>
                <a:pPr marL="342900" lvl="0" indent="-342900" algn="l">
                  <a:buFont typeface="Wingdings" panose="05000000000000000000" pitchFamily="2" charset="2"/>
                  <a:buChar char="§"/>
                </a:pPr>
                <a:r>
                  <a:rPr lang="en-US" dirty="0"/>
                  <a:t>Length of each truss = 8.5 m </a:t>
                </a:r>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043608" y="836712"/>
                <a:ext cx="6624736" cy="1440160"/>
              </a:xfrm>
              <a:blipFill rotWithShape="1">
                <a:blip r:embed="rId2"/>
                <a:stretch>
                  <a:fillRect l="-644" t="-5485"/>
                </a:stretch>
              </a:blipFill>
            </p:spPr>
            <p:txBody>
              <a:bodyPr/>
              <a:lstStyle/>
              <a:p>
                <a:r>
                  <a:rPr lang="en-US">
                    <a:noFill/>
                  </a:rPr>
                  <a:t> </a:t>
                </a:r>
              </a:p>
            </p:txBody>
          </p:sp>
        </mc:Fallback>
      </mc:AlternateContent>
      <p:pic>
        <p:nvPicPr>
          <p:cNvPr id="5" name="Picture 4" descr="C:\Users\zenad\Desktop\Disk Top\زناد\دراسي\steel-graduation project\pics\truss plan.png"/>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2420888"/>
            <a:ext cx="7200800" cy="2592288"/>
          </a:xfrm>
          <a:prstGeom prst="rect">
            <a:avLst/>
          </a:prstGeom>
          <a:noFill/>
          <a:ln>
            <a:noFill/>
          </a:ln>
        </p:spPr>
      </p:pic>
      <p:pic>
        <p:nvPicPr>
          <p:cNvPr id="7" name="Picture 6" descr="C:\Users\zenad\Desktop\Disk Top\زناد\دراسي\steel-graduation project\pics\truss model.png"/>
          <p:cNvPicPr/>
          <p:nvPr/>
        </p:nvPicPr>
        <p:blipFill>
          <a:blip r:embed="rId4">
            <a:extLst>
              <a:ext uri="{28A0092B-C50C-407E-A947-70E740481C1C}">
                <a14:useLocalDpi xmlns:a14="http://schemas.microsoft.com/office/drawing/2010/main" xmlns="" val="0"/>
              </a:ext>
            </a:extLst>
          </a:blip>
          <a:srcRect/>
          <a:stretch>
            <a:fillRect/>
          </a:stretch>
        </p:blipFill>
        <p:spPr bwMode="auto">
          <a:xfrm>
            <a:off x="1433556" y="5013176"/>
            <a:ext cx="6162779" cy="1368152"/>
          </a:xfrm>
          <a:prstGeom prst="rect">
            <a:avLst/>
          </a:prstGeom>
          <a:noFill/>
          <a:ln>
            <a:noFill/>
          </a:ln>
        </p:spPr>
      </p:pic>
      <p:sp>
        <p:nvSpPr>
          <p:cNvPr id="8" name="Rectangle 7"/>
          <p:cNvSpPr/>
          <p:nvPr/>
        </p:nvSpPr>
        <p:spPr>
          <a:xfrm>
            <a:off x="3593977" y="2236222"/>
            <a:ext cx="2100062" cy="369332"/>
          </a:xfrm>
          <a:prstGeom prst="rect">
            <a:avLst/>
          </a:prstGeom>
        </p:spPr>
        <p:txBody>
          <a:bodyPr wrap="none">
            <a:spAutoFit/>
          </a:bodyPr>
          <a:lstStyle/>
          <a:p>
            <a:r>
              <a:rPr lang="en-US" dirty="0">
                <a:solidFill>
                  <a:srgbClr val="000000"/>
                </a:solidFill>
                <a:latin typeface="Cambria" panose="02040503050406030204" pitchFamily="18" charset="0"/>
                <a:ea typeface="Calibri" panose="020F0502020204030204" pitchFamily="34" charset="0"/>
                <a:cs typeface="Arial" panose="020B0604020202020204" pitchFamily="34" charset="0"/>
              </a:rPr>
              <a:t>resulting truss plan</a:t>
            </a:r>
            <a:endParaRPr lang="en-US" dirty="0"/>
          </a:p>
        </p:txBody>
      </p:sp>
      <p:sp>
        <p:nvSpPr>
          <p:cNvPr id="9" name="Rectangle 8"/>
          <p:cNvSpPr/>
          <p:nvPr/>
        </p:nvSpPr>
        <p:spPr>
          <a:xfrm>
            <a:off x="7740352" y="5512586"/>
            <a:ext cx="1691680" cy="646331"/>
          </a:xfrm>
          <a:prstGeom prst="rect">
            <a:avLst/>
          </a:prstGeom>
        </p:spPr>
        <p:txBody>
          <a:bodyPr wrap="square">
            <a:spAutoFit/>
          </a:bodyPr>
          <a:lstStyle/>
          <a:p>
            <a:r>
              <a:rPr lang="en-US" dirty="0"/>
              <a:t>model we </a:t>
            </a:r>
            <a:r>
              <a:rPr lang="en-US" dirty="0" smtClean="0"/>
              <a:t>introduce </a:t>
            </a:r>
            <a:endParaRPr lang="en-US" dirty="0"/>
          </a:p>
        </p:txBody>
      </p:sp>
    </p:spTree>
    <p:extLst>
      <p:ext uri="{BB962C8B-B14F-4D97-AF65-F5344CB8AC3E}">
        <p14:creationId xmlns:p14="http://schemas.microsoft.com/office/powerpoint/2010/main" xmlns="" val="1240491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87624" y="476672"/>
            <a:ext cx="4675909" cy="863745"/>
          </a:xfrm>
        </p:spPr>
        <p:txBody>
          <a:bodyPr>
            <a:normAutofit/>
          </a:bodyPr>
          <a:lstStyle/>
          <a:p>
            <a:r>
              <a:rPr lang="en-US" sz="3200" dirty="0" smtClean="0">
                <a:solidFill>
                  <a:schemeClr val="tx1"/>
                </a:solidFill>
              </a:rPr>
              <a:t>Purlins </a:t>
            </a:r>
            <a:r>
              <a:rPr lang="en-US" sz="3200" dirty="0">
                <a:solidFill>
                  <a:schemeClr val="tx1"/>
                </a:solidFill>
              </a:rPr>
              <a:t>load calculation </a:t>
            </a:r>
          </a:p>
        </p:txBody>
      </p:sp>
      <p:sp>
        <p:nvSpPr>
          <p:cNvPr id="6" name="TextBox 5"/>
          <p:cNvSpPr txBox="1"/>
          <p:nvPr/>
        </p:nvSpPr>
        <p:spPr>
          <a:xfrm>
            <a:off x="1187624" y="1422507"/>
            <a:ext cx="6525491" cy="646331"/>
          </a:xfrm>
          <a:prstGeom prst="rect">
            <a:avLst/>
          </a:prstGeom>
          <a:noFill/>
        </p:spPr>
        <p:txBody>
          <a:bodyPr wrap="square" rtlCol="0">
            <a:spAutoFit/>
          </a:bodyPr>
          <a:lstStyle/>
          <a:p>
            <a:r>
              <a:rPr lang="en-US" dirty="0" smtClean="0"/>
              <a:t>By using the method of tributary area we calculate the wind, live , and superimposed dead load that purlins will carry </a:t>
            </a:r>
            <a:endParaRPr lang="en-US" dirty="0"/>
          </a:p>
        </p:txBody>
      </p:sp>
      <p:sp>
        <p:nvSpPr>
          <p:cNvPr id="7" name="Rectangle 6"/>
          <p:cNvSpPr/>
          <p:nvPr/>
        </p:nvSpPr>
        <p:spPr>
          <a:xfrm>
            <a:off x="1037928" y="2425243"/>
            <a:ext cx="7597914" cy="584775"/>
          </a:xfrm>
          <a:prstGeom prst="rect">
            <a:avLst/>
          </a:prstGeom>
        </p:spPr>
        <p:txBody>
          <a:bodyPr wrap="none">
            <a:spAutoFit/>
          </a:bodyPr>
          <a:lstStyle/>
          <a:p>
            <a:r>
              <a:rPr lang="en-US" sz="3200" dirty="0" smtClean="0">
                <a:latin typeface="+mj-lt"/>
                <a:ea typeface="+mj-ea"/>
                <a:cs typeface="+mj-cs"/>
              </a:rPr>
              <a:t>Performance </a:t>
            </a:r>
            <a:r>
              <a:rPr lang="en-US" sz="3200" dirty="0">
                <a:latin typeface="+mj-lt"/>
                <a:ea typeface="+mj-ea"/>
                <a:cs typeface="+mj-cs"/>
              </a:rPr>
              <a:t>analysis and checking of model </a:t>
            </a:r>
          </a:p>
        </p:txBody>
      </p:sp>
      <p:sp>
        <p:nvSpPr>
          <p:cNvPr id="8" name="Rectangle 7"/>
          <p:cNvSpPr/>
          <p:nvPr/>
        </p:nvSpPr>
        <p:spPr>
          <a:xfrm>
            <a:off x="1187624" y="3348795"/>
            <a:ext cx="6525491" cy="1200329"/>
          </a:xfrm>
          <a:prstGeom prst="rect">
            <a:avLst/>
          </a:prstGeom>
        </p:spPr>
        <p:txBody>
          <a:bodyPr wrap="square">
            <a:spAutoFit/>
          </a:bodyPr>
          <a:lstStyle/>
          <a:p>
            <a:r>
              <a:rPr lang="en-US"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After drawing 3-D model on SAP, importing the values of loads, defining load combinations and running the model we do </a:t>
            </a:r>
            <a:r>
              <a:rPr lang="en-US" dirty="0"/>
              <a:t>Compatibility</a:t>
            </a:r>
            <a:r>
              <a:rPr lang="en-US"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 , </a:t>
            </a:r>
            <a:r>
              <a:rPr lang="en-US" dirty="0"/>
              <a:t>period </a:t>
            </a:r>
            <a:r>
              <a:rPr lang="en-US" dirty="0" smtClean="0"/>
              <a:t>, </a:t>
            </a:r>
            <a:r>
              <a:rPr lang="en-US" dirty="0"/>
              <a:t>Max deflection </a:t>
            </a:r>
            <a:r>
              <a:rPr lang="en-US" dirty="0" smtClean="0"/>
              <a:t>, and equilibrium checks and all of the were OK . </a:t>
            </a:r>
            <a:endParaRPr lang="en-US" dirty="0"/>
          </a:p>
        </p:txBody>
      </p:sp>
    </p:spTree>
    <p:extLst>
      <p:ext uri="{BB962C8B-B14F-4D97-AF65-F5344CB8AC3E}">
        <p14:creationId xmlns:p14="http://schemas.microsoft.com/office/powerpoint/2010/main" xmlns="" val="1165443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0"/>
            <a:ext cx="3480955" cy="974581"/>
          </a:xfrm>
        </p:spPr>
        <p:txBody>
          <a:bodyPr>
            <a:normAutofit/>
          </a:bodyPr>
          <a:lstStyle/>
          <a:p>
            <a:pPr algn="ctr" rtl="0"/>
            <a:r>
              <a:rPr lang="en-US" sz="4000" dirty="0"/>
              <a:t>Design stage : </a:t>
            </a:r>
          </a:p>
        </p:txBody>
      </p:sp>
      <p:sp>
        <p:nvSpPr>
          <p:cNvPr id="3" name="Subtitle 2"/>
          <p:cNvSpPr>
            <a:spLocks noGrp="1"/>
          </p:cNvSpPr>
          <p:nvPr>
            <p:ph type="subTitle" idx="1"/>
          </p:nvPr>
        </p:nvSpPr>
        <p:spPr>
          <a:xfrm>
            <a:off x="1331640" y="1268760"/>
            <a:ext cx="6858000" cy="1655762"/>
          </a:xfrm>
        </p:spPr>
        <p:txBody>
          <a:bodyPr/>
          <a:lstStyle/>
          <a:p>
            <a:pPr algn="l"/>
            <a:r>
              <a:rPr lang="en-US" dirty="0"/>
              <a:t>We assign members into six groups the </a:t>
            </a:r>
            <a:r>
              <a:rPr lang="en-US" dirty="0" smtClean="0"/>
              <a:t>as shown below :</a:t>
            </a:r>
            <a:endParaRPr lang="en-US" dirty="0"/>
          </a:p>
          <a:p>
            <a:pPr algn="l"/>
            <a:endParaRPr lang="en-US" dirty="0"/>
          </a:p>
        </p:txBody>
      </p:sp>
      <p:pic>
        <p:nvPicPr>
          <p:cNvPr id="4" name="Picture 3" descr="C:\Users\zenad\Desktop\Disk Top\زناد\دراسي\steel-graduation project\pics\groops1.png"/>
          <p:cNvPicPr/>
          <p:nvPr/>
        </p:nvPicPr>
        <p:blipFill>
          <a:blip r:embed="rId2">
            <a:extLst>
              <a:ext uri="{28A0092B-C50C-407E-A947-70E740481C1C}">
                <a14:useLocalDpi xmlns:a14="http://schemas.microsoft.com/office/drawing/2010/main" xmlns="" val="0"/>
              </a:ext>
            </a:extLst>
          </a:blip>
          <a:srcRect/>
          <a:stretch>
            <a:fillRect/>
          </a:stretch>
        </p:blipFill>
        <p:spPr bwMode="auto">
          <a:xfrm>
            <a:off x="93518" y="2714620"/>
            <a:ext cx="4457700" cy="3057327"/>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4551218" y="2357430"/>
            <a:ext cx="4592782" cy="3351059"/>
          </a:xfrm>
          <a:prstGeom prst="rect">
            <a:avLst/>
          </a:prstGeom>
          <a:noFill/>
          <a:ln>
            <a:noFill/>
          </a:ln>
        </p:spPr>
      </p:pic>
    </p:spTree>
    <p:extLst>
      <p:ext uri="{BB962C8B-B14F-4D97-AF65-F5344CB8AC3E}">
        <p14:creationId xmlns:p14="http://schemas.microsoft.com/office/powerpoint/2010/main" xmlns="" val="399822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85728"/>
            <a:ext cx="7498080" cy="1143000"/>
          </a:xfrm>
        </p:spPr>
        <p:txBody>
          <a:bodyPr>
            <a:normAutofit/>
          </a:bodyPr>
          <a:lstStyle/>
          <a:p>
            <a:pPr algn="ctr"/>
            <a:r>
              <a:rPr lang="en-US" sz="2800" dirty="0"/>
              <a:t>P</a:t>
            </a:r>
            <a:r>
              <a:rPr lang="en-US" sz="2800" dirty="0" smtClean="0"/>
              <a:t>roject description</a:t>
            </a:r>
            <a:endParaRPr lang="en-US" sz="2800" dirty="0"/>
          </a:p>
        </p:txBody>
      </p:sp>
      <p:sp>
        <p:nvSpPr>
          <p:cNvPr id="3" name="Content Placeholder 2"/>
          <p:cNvSpPr>
            <a:spLocks noGrp="1"/>
          </p:cNvSpPr>
          <p:nvPr>
            <p:ph idx="1"/>
          </p:nvPr>
        </p:nvSpPr>
        <p:spPr/>
        <p:txBody>
          <a:bodyPr/>
          <a:lstStyle/>
          <a:p>
            <a:pPr algn="l" rtl="0"/>
            <a:r>
              <a:rPr lang="en-US" sz="2000" dirty="0"/>
              <a:t>Our project is a school building consists </a:t>
            </a:r>
            <a:r>
              <a:rPr lang="en-US" sz="2000" dirty="0" smtClean="0"/>
              <a:t>of  </a:t>
            </a:r>
            <a:r>
              <a:rPr lang="en-US" sz="2000" dirty="0"/>
              <a:t>four blocks each of five floors having a total area about 4570 m</a:t>
            </a:r>
            <a:r>
              <a:rPr lang="en-US" sz="2000" baseline="30000" dirty="0"/>
              <a:t>2</a:t>
            </a:r>
            <a:r>
              <a:rPr lang="en-US" sz="2000" dirty="0"/>
              <a:t>.Each floor has a total area of 914 m</a:t>
            </a:r>
            <a:r>
              <a:rPr lang="en-US" sz="2000" baseline="30000" dirty="0"/>
              <a:t>2</a:t>
            </a:r>
            <a:r>
              <a:rPr lang="en-US" sz="2000" dirty="0"/>
              <a:t>, the height of each floor is 3.5m</a:t>
            </a:r>
            <a:r>
              <a:rPr lang="en-US" sz="2000" dirty="0" smtClean="0"/>
              <a:t>.</a:t>
            </a:r>
          </a:p>
          <a:p>
            <a:pPr algn="l" rtl="0"/>
            <a:endParaRPr lang="en-US" sz="2000" dirty="0"/>
          </a:p>
          <a:p>
            <a:pPr algn="l" rtl="0"/>
            <a:r>
              <a:rPr lang="en-US" sz="2000" dirty="0"/>
              <a:t>This building consists of four blocks of five floors described as follows:</a:t>
            </a:r>
          </a:p>
          <a:p>
            <a:pPr lvl="0" algn="l" rtl="0"/>
            <a:r>
              <a:rPr lang="en-US" sz="2000" dirty="0"/>
              <a:t>The ground floor </a:t>
            </a:r>
            <a:r>
              <a:rPr lang="en-US" sz="2000" dirty="0" smtClean="0"/>
              <a:t>contains </a:t>
            </a:r>
            <a:r>
              <a:rPr lang="en-US" sz="2000" dirty="0"/>
              <a:t>administration offices, first aid room, </a:t>
            </a:r>
            <a:r>
              <a:rPr lang="en-US" sz="2000" dirty="0" err="1"/>
              <a:t>Archief</a:t>
            </a:r>
            <a:r>
              <a:rPr lang="en-US" sz="2000" dirty="0"/>
              <a:t>, Laboratories, Art room, and Toilets.</a:t>
            </a:r>
          </a:p>
          <a:p>
            <a:pPr lvl="0" algn="l" rtl="0"/>
            <a:r>
              <a:rPr lang="en-US" sz="2000" dirty="0"/>
              <a:t>First floor contains class rooms, library and teachers room.</a:t>
            </a:r>
          </a:p>
          <a:p>
            <a:pPr lvl="0" algn="l" rtl="0"/>
            <a:r>
              <a:rPr lang="en-US" sz="2000" dirty="0"/>
              <a:t>Other floors contain class rooms. </a:t>
            </a:r>
            <a:endParaRPr lang="en-US" sz="2000" dirty="0" smtClean="0"/>
          </a:p>
          <a:p>
            <a:pPr lvl="0" algn="l" rtl="0"/>
            <a:endParaRPr lang="en-US" sz="2000" dirty="0" smtClean="0"/>
          </a:p>
          <a:p>
            <a:pPr lvl="0" algn="l" rtl="0"/>
            <a:r>
              <a:rPr lang="en-US" sz="2000" dirty="0" smtClean="0"/>
              <a:t>Also we provide a steel cover for the space between the blocks with an area about 400 m</a:t>
            </a:r>
            <a:r>
              <a:rPr lang="en-US" sz="2000" baseline="30000" dirty="0" smtClean="0"/>
              <a:t>2</a:t>
            </a:r>
            <a:r>
              <a:rPr lang="en-US" sz="2000" dirty="0" smtClean="0"/>
              <a:t>.  </a:t>
            </a:r>
            <a:endParaRPr lang="en-US" sz="2000" dirty="0"/>
          </a:p>
          <a:p>
            <a:pPr algn="l" rtl="0">
              <a:buNone/>
            </a:pPr>
            <a:endParaRPr lang="en-US"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xmlns="" val="382786724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60648"/>
            <a:ext cx="6473537" cy="1277273"/>
          </a:xfrm>
          <a:prstGeom prst="rect">
            <a:avLst/>
          </a:prstGeom>
        </p:spPr>
        <p:txBody>
          <a:bodyPr wrap="square">
            <a:spAutoFit/>
          </a:bodyPr>
          <a:lstStyle/>
          <a:p>
            <a:pPr>
              <a:spcAft>
                <a:spcPts val="600"/>
              </a:spcAft>
            </a:pPr>
            <a:r>
              <a:rPr lang="en-US"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The design was performed using SAP with selecting Pipe-sections</a:t>
            </a:r>
            <a:endParaRPr lang="en-US"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spcAft>
                <a:spcPts val="600"/>
              </a:spcAft>
            </a:pPr>
            <a:r>
              <a:rPr lang="en-US"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SAP Output: The output results from SAP are shown in the following table:</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77416048"/>
              </p:ext>
            </p:extLst>
          </p:nvPr>
        </p:nvGraphicFramePr>
        <p:xfrm>
          <a:off x="1835696" y="1891864"/>
          <a:ext cx="5602108" cy="2479962"/>
        </p:xfrm>
        <a:graphic>
          <a:graphicData uri="http://schemas.openxmlformats.org/drawingml/2006/table">
            <a:tbl>
              <a:tblPr firstRow="1" firstCol="1" bandRow="1">
                <a:tableStyleId>{5C22544A-7EE6-4342-B048-85BDC9FD1C3A}</a:tableStyleId>
              </a:tblPr>
              <a:tblGrid>
                <a:gridCol w="2801054"/>
                <a:gridCol w="2801054"/>
              </a:tblGrid>
              <a:tr h="570972">
                <a:tc>
                  <a:txBody>
                    <a:bodyPr/>
                    <a:lstStyle/>
                    <a:p>
                      <a:pPr marL="0" marR="0" algn="ctr" rtl="0">
                        <a:spcBef>
                          <a:spcPts val="0"/>
                        </a:spcBef>
                        <a:spcAft>
                          <a:spcPts val="600"/>
                        </a:spcAft>
                      </a:pPr>
                      <a:r>
                        <a:rPr lang="en-US" sz="1200" dirty="0">
                          <a:effectLst/>
                        </a:rPr>
                        <a:t>group</a:t>
                      </a: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rtl="0">
                        <a:spcBef>
                          <a:spcPts val="0"/>
                        </a:spcBef>
                        <a:spcAft>
                          <a:spcPts val="600"/>
                        </a:spcAft>
                      </a:pPr>
                      <a:r>
                        <a:rPr lang="en-US" sz="1200">
                          <a:effectLst/>
                        </a:rPr>
                        <a:t>Design section</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8165">
                <a:tc>
                  <a:txBody>
                    <a:bodyPr/>
                    <a:lstStyle/>
                    <a:p>
                      <a:pPr marL="0" marR="0" algn="ctr" rtl="0">
                        <a:spcBef>
                          <a:spcPts val="0"/>
                        </a:spcBef>
                        <a:spcAft>
                          <a:spcPts val="600"/>
                        </a:spcAft>
                      </a:pPr>
                      <a:r>
                        <a:rPr lang="en-US" sz="1200">
                          <a:effectLst/>
                        </a:rPr>
                        <a:t>Upper cord</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rtl="0">
                        <a:spcBef>
                          <a:spcPts val="0"/>
                        </a:spcBef>
                        <a:spcAft>
                          <a:spcPts val="600"/>
                        </a:spcAft>
                      </a:pPr>
                      <a:r>
                        <a:rPr lang="en-US" sz="1200" dirty="0">
                          <a:effectLst/>
                        </a:rPr>
                        <a:t>40*40*3</a:t>
                      </a: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8165">
                <a:tc>
                  <a:txBody>
                    <a:bodyPr/>
                    <a:lstStyle/>
                    <a:p>
                      <a:pPr marL="0" marR="0" algn="ctr" rtl="0">
                        <a:spcBef>
                          <a:spcPts val="0"/>
                        </a:spcBef>
                        <a:spcAft>
                          <a:spcPts val="600"/>
                        </a:spcAft>
                      </a:pPr>
                      <a:r>
                        <a:rPr lang="en-US" sz="1200">
                          <a:effectLst/>
                        </a:rPr>
                        <a:t>Lower cord</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rtl="0">
                        <a:spcBef>
                          <a:spcPts val="0"/>
                        </a:spcBef>
                        <a:spcAft>
                          <a:spcPts val="600"/>
                        </a:spcAft>
                      </a:pPr>
                      <a:r>
                        <a:rPr lang="en-US" sz="1200">
                          <a:effectLst/>
                        </a:rPr>
                        <a:t>TUBO160*112*5.9</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8165">
                <a:tc>
                  <a:txBody>
                    <a:bodyPr/>
                    <a:lstStyle/>
                    <a:p>
                      <a:pPr marL="0" marR="0" algn="ctr" rtl="0">
                        <a:spcBef>
                          <a:spcPts val="0"/>
                        </a:spcBef>
                        <a:spcAft>
                          <a:spcPts val="600"/>
                        </a:spcAft>
                      </a:pPr>
                      <a:r>
                        <a:rPr lang="en-US" sz="1200">
                          <a:effectLst/>
                        </a:rPr>
                        <a:t>Diagonals</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rtl="0">
                        <a:spcBef>
                          <a:spcPts val="0"/>
                        </a:spcBef>
                        <a:spcAft>
                          <a:spcPts val="600"/>
                        </a:spcAft>
                      </a:pPr>
                      <a:r>
                        <a:rPr lang="en-US" sz="1200">
                          <a:effectLst/>
                        </a:rPr>
                        <a:t>40*40*3</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8165">
                <a:tc>
                  <a:txBody>
                    <a:bodyPr/>
                    <a:lstStyle/>
                    <a:p>
                      <a:pPr marL="0" marR="0" algn="ctr" rtl="0">
                        <a:spcBef>
                          <a:spcPts val="0"/>
                        </a:spcBef>
                        <a:spcAft>
                          <a:spcPts val="600"/>
                        </a:spcAft>
                      </a:pPr>
                      <a:r>
                        <a:rPr lang="en-US" sz="1200" dirty="0">
                          <a:effectLst/>
                        </a:rPr>
                        <a:t>Purlins</a:t>
                      </a: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rtl="0">
                        <a:spcBef>
                          <a:spcPts val="0"/>
                        </a:spcBef>
                        <a:spcAft>
                          <a:spcPts val="600"/>
                        </a:spcAft>
                      </a:pPr>
                      <a:r>
                        <a:rPr lang="en-US" sz="1200">
                          <a:effectLst/>
                        </a:rPr>
                        <a:t>TUBO60*42*3.6</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8165">
                <a:tc>
                  <a:txBody>
                    <a:bodyPr/>
                    <a:lstStyle/>
                    <a:p>
                      <a:pPr marL="0" marR="0" algn="ctr" rtl="0">
                        <a:spcBef>
                          <a:spcPts val="0"/>
                        </a:spcBef>
                        <a:spcAft>
                          <a:spcPts val="600"/>
                        </a:spcAft>
                      </a:pPr>
                      <a:r>
                        <a:rPr lang="en-US" sz="1200">
                          <a:effectLst/>
                        </a:rPr>
                        <a:t>V. bracing</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rtl="0">
                        <a:spcBef>
                          <a:spcPts val="0"/>
                        </a:spcBef>
                        <a:spcAft>
                          <a:spcPts val="600"/>
                        </a:spcAft>
                      </a:pPr>
                      <a:r>
                        <a:rPr lang="en-US" sz="1200">
                          <a:effectLst/>
                        </a:rPr>
                        <a:t>TUBO60*42*3.6</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18165">
                <a:tc>
                  <a:txBody>
                    <a:bodyPr/>
                    <a:lstStyle/>
                    <a:p>
                      <a:pPr marL="0" marR="0" algn="ctr" rtl="0">
                        <a:spcBef>
                          <a:spcPts val="0"/>
                        </a:spcBef>
                        <a:spcAft>
                          <a:spcPts val="600"/>
                        </a:spcAft>
                      </a:pPr>
                      <a:r>
                        <a:rPr lang="en-US" sz="1200">
                          <a:effectLst/>
                        </a:rPr>
                        <a:t>H. bracing</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rtl="0">
                        <a:spcBef>
                          <a:spcPts val="0"/>
                        </a:spcBef>
                        <a:spcAft>
                          <a:spcPts val="600"/>
                        </a:spcAft>
                      </a:pPr>
                      <a:r>
                        <a:rPr lang="en-US" sz="1200" dirty="0">
                          <a:effectLst/>
                        </a:rPr>
                        <a:t>TUBO70*49*3.6</a:t>
                      </a: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1606587" y="4437112"/>
            <a:ext cx="6493805" cy="2420888"/>
          </a:xfrm>
          <a:prstGeom prst="rect">
            <a:avLst/>
          </a:prstGeom>
          <a:noFill/>
          <a:ln>
            <a:noFill/>
          </a:ln>
        </p:spPr>
      </p:pic>
    </p:spTree>
    <p:extLst>
      <p:ext uri="{BB962C8B-B14F-4D97-AF65-F5344CB8AC3E}">
        <p14:creationId xmlns:p14="http://schemas.microsoft.com/office/powerpoint/2010/main" xmlns="" val="2723750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136359"/>
            <a:ext cx="2549224" cy="369332"/>
          </a:xfrm>
          <a:prstGeom prst="rect">
            <a:avLst/>
          </a:prstGeom>
        </p:spPr>
        <p:txBody>
          <a:bodyPr wrap="none">
            <a:spAutoFit/>
          </a:bodyPr>
          <a:lstStyle/>
          <a:p>
            <a:pPr>
              <a:spcAft>
                <a:spcPts val="600"/>
              </a:spcAft>
            </a:pPr>
            <a:r>
              <a:rPr lang="en-US" b="1"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Design of connections </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705775" y="823961"/>
            <a:ext cx="1830950" cy="388696"/>
          </a:xfrm>
          <a:prstGeom prst="rect">
            <a:avLst/>
          </a:prstGeom>
        </p:spPr>
        <p:txBody>
          <a:bodyPr wrap="none">
            <a:spAutoFit/>
          </a:bodyPr>
          <a:lstStyle/>
          <a:p>
            <a:pPr marL="342900" lvl="0" indent="-342900">
              <a:lnSpc>
                <a:spcPct val="107000"/>
              </a:lnSpc>
              <a:spcAft>
                <a:spcPts val="800"/>
              </a:spcAft>
              <a:buFont typeface="Symbol" panose="05050102010706020507" pitchFamily="18" charset="2"/>
              <a:buChar char=""/>
            </a:pPr>
            <a:r>
              <a:rPr lang="en-US" b="1"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Anchor bolt </a:t>
            </a:r>
            <a:endParaRPr lang="en-US" sz="1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C:\Users\zenad\Desktop\Disk Top\زناد\دراسي\steel-graduation project\pics\anchor.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078988" y="1346261"/>
            <a:ext cx="4571194" cy="5067387"/>
          </a:xfrm>
          <a:prstGeom prst="rect">
            <a:avLst/>
          </a:prstGeom>
          <a:noFill/>
          <a:ln>
            <a:noFill/>
          </a:ln>
        </p:spPr>
      </p:pic>
    </p:spTree>
    <p:extLst>
      <p:ext uri="{BB962C8B-B14F-4D97-AF65-F5344CB8AC3E}">
        <p14:creationId xmlns:p14="http://schemas.microsoft.com/office/powerpoint/2010/main" xmlns="" val="3694508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1640" y="354064"/>
            <a:ext cx="3792192" cy="373757"/>
          </a:xfrm>
          <a:prstGeom prst="rect">
            <a:avLst/>
          </a:prstGeom>
        </p:spPr>
        <p:txBody>
          <a:bodyPr wrap="none">
            <a:spAutoFit/>
          </a:bodyPr>
          <a:lstStyle/>
          <a:p>
            <a:pPr marL="342900" lvl="0" indent="-342900">
              <a:lnSpc>
                <a:spcPct val="107000"/>
              </a:lnSpc>
              <a:spcAft>
                <a:spcPts val="800"/>
              </a:spcAft>
              <a:buFont typeface="Symbol" panose="05050102010706020507" pitchFamily="18" charset="2"/>
              <a:buChar char=""/>
            </a:pPr>
            <a:r>
              <a:rPr lang="en-US" b="1" dirty="0">
                <a:solidFill>
                  <a:srgbClr val="000000"/>
                </a:solidFill>
                <a:latin typeface="Cambria" panose="02040503050406030204" pitchFamily="18" charset="0"/>
                <a:ea typeface="Calibri" panose="020F0502020204030204" pitchFamily="34" charset="0"/>
                <a:cs typeface="Arial" panose="020B0604020202020204" pitchFamily="34" charset="0"/>
              </a:rPr>
              <a:t>C</a:t>
            </a:r>
            <a:r>
              <a:rPr lang="en-US" b="1"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onnection between members </a:t>
            </a:r>
            <a:endParaRPr lang="en-US" sz="1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descr="C:\Users\zenad\Desktop\Disk Top\زناد\دراسي\steel-graduation project\pics\plate 1+2.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1052737"/>
            <a:ext cx="6408712" cy="2448272"/>
          </a:xfrm>
          <a:prstGeom prst="rect">
            <a:avLst/>
          </a:prstGeom>
          <a:noFill/>
          <a:ln>
            <a:noFill/>
          </a:ln>
        </p:spPr>
      </p:pic>
      <p:sp>
        <p:nvSpPr>
          <p:cNvPr id="9" name="Rectangle 8"/>
          <p:cNvSpPr/>
          <p:nvPr/>
        </p:nvSpPr>
        <p:spPr>
          <a:xfrm>
            <a:off x="1331640" y="3926704"/>
            <a:ext cx="2901948" cy="369332"/>
          </a:xfrm>
          <a:prstGeom prst="rect">
            <a:avLst/>
          </a:prstGeom>
        </p:spPr>
        <p:txBody>
          <a:bodyPr wrap="none">
            <a:spAutoFit/>
          </a:bodyPr>
          <a:lstStyle/>
          <a:p>
            <a:pPr>
              <a:spcAft>
                <a:spcPts val="600"/>
              </a:spcAft>
            </a:pPr>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The max axial force = 55 </a:t>
            </a:r>
            <a:r>
              <a:rPr lang="en-US" dirty="0" err="1"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Kn</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1082691" y="4437112"/>
            <a:ext cx="6357754" cy="646331"/>
          </a:xfrm>
          <a:prstGeom prst="rect">
            <a:avLst/>
          </a:prstGeom>
        </p:spPr>
        <p:txBody>
          <a:bodyPr wrap="square">
            <a:spAutoFit/>
          </a:bodyPr>
          <a:lstStyle/>
          <a:p>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We want to calculate </a:t>
            </a:r>
            <a:r>
              <a:rPr lang="en-US" dirty="0" err="1"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L</a:t>
            </a:r>
            <a:r>
              <a:rPr lang="en-US" baseline="-25000" dirty="0" err="1"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w</a:t>
            </a:r>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required to insure that connection will bear the max axial force</a:t>
            </a:r>
            <a:endParaRPr lang="en-US" dirty="0"/>
          </a:p>
        </p:txBody>
      </p:sp>
      <mc:AlternateContent xmlns:mc="http://schemas.openxmlformats.org/markup-compatibility/2006">
        <mc:Choice xmlns:a14="http://schemas.microsoft.com/office/drawing/2010/main" xmlns="" Requires="a14">
          <p:sp>
            <p:nvSpPr>
              <p:cNvPr id="11" name="Rectangle 10"/>
              <p:cNvSpPr/>
              <p:nvPr/>
            </p:nvSpPr>
            <p:spPr>
              <a:xfrm>
                <a:off x="1082691" y="5110087"/>
                <a:ext cx="4892636" cy="1242904"/>
              </a:xfrm>
              <a:prstGeom prst="rect">
                <a:avLst/>
              </a:prstGeom>
            </p:spPr>
            <p:txBody>
              <a:bodyPr wrap="square">
                <a:spAutoFit/>
              </a:bodyPr>
              <a:lstStyle/>
              <a:p>
                <a:pPr>
                  <a:spcAft>
                    <a:spcPts val="600"/>
                  </a:spcAft>
                </a:pPr>
                <a14:m>
                  <m:oMath xmlns:m="http://schemas.openxmlformats.org/officeDocument/2006/math">
                    <m:f>
                      <m:fPr>
                        <m:ctrlPr>
                          <a:rPr lang="en-US" i="1" smtClean="0">
                            <a:solidFill>
                              <a:srgbClr val="000000"/>
                            </a:solidFill>
                            <a:effectLst/>
                            <a:latin typeface="Cambria Math"/>
                            <a:ea typeface="Times New Roman" panose="02020603050405020304" pitchFamily="18" charset="0"/>
                            <a:cs typeface="Arial" panose="020B0604020202020204" pitchFamily="34" charset="0"/>
                          </a:rPr>
                        </m:ctrlPr>
                      </m:fPr>
                      <m:num>
                        <m:func>
                          <m:funcPr>
                            <m:ctrlPr>
                              <a:rPr lang="en-US" i="1">
                                <a:solidFill>
                                  <a:srgbClr val="000000"/>
                                </a:solidFill>
                                <a:effectLst/>
                                <a:latin typeface="Cambria Math"/>
                                <a:ea typeface="Times New Roman" panose="02020603050405020304" pitchFamily="18" charset="0"/>
                                <a:cs typeface="Arial" panose="020B0604020202020204" pitchFamily="34" charset="0"/>
                              </a:rPr>
                            </m:ctrlPr>
                          </m:funcPr>
                          <m:fName>
                            <m:r>
                              <m:rPr>
                                <m:sty m:val="p"/>
                              </m:rP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max</m:t>
                            </m:r>
                          </m:fName>
                          <m:e>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𝑎𝑥𝑖𝑎𝑙</m:t>
                            </m:r>
                          </m:e>
                        </m:func>
                      </m:num>
                      <m:den>
                        <m:r>
                          <m:rPr>
                            <m:sty m:val="p"/>
                          </m:rP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a</m:t>
                        </m:r>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sin</m:t>
                        </m:r>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45</m:t>
                        </m:r>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Lw</m:t>
                        </m:r>
                      </m:den>
                    </m:f>
                  </m:oMath>
                </a14:m>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en-US" i="1">
                            <a:solidFill>
                              <a:srgbClr val="000000"/>
                            </a:solidFill>
                            <a:effectLst/>
                            <a:latin typeface="Cambria Math"/>
                            <a:ea typeface="Times New Roman" panose="02020603050405020304" pitchFamily="18" charset="0"/>
                            <a:cs typeface="Arial" panose="020B0604020202020204" pitchFamily="34" charset="0"/>
                          </a:rPr>
                        </m:ctrlPr>
                      </m:fPr>
                      <m:num>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55</m:t>
                        </m:r>
                      </m:num>
                      <m:den>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sin</m:t>
                        </m:r>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45</m:t>
                        </m:r>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Lw</m:t>
                        </m:r>
                      </m:den>
                    </m:f>
                  </m:oMath>
                </a14:m>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 0.75 * 0.6 * </a:t>
                </a:r>
                <a:r>
                  <a:rPr lang="en-US"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F</a:t>
                </a:r>
                <a:r>
                  <a:rPr lang="en-US" baseline="-250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exx</a:t>
                </a:r>
                <a:r>
                  <a:rPr lang="en-US" baseline="-25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0.75 * 0.6 * </a:t>
                </a:r>
                <a14:m>
                  <m:oMath xmlns:m="http://schemas.openxmlformats.org/officeDocument/2006/math">
                    <m:f>
                      <m:fPr>
                        <m:ctrlPr>
                          <a:rPr lang="en-US" i="1">
                            <a:solidFill>
                              <a:srgbClr val="000000"/>
                            </a:solidFill>
                            <a:effectLst/>
                            <a:latin typeface="Cambria Math"/>
                            <a:ea typeface="Times New Roman" panose="02020603050405020304" pitchFamily="18" charset="0"/>
                            <a:cs typeface="Arial" panose="020B0604020202020204" pitchFamily="34" charset="0"/>
                          </a:rPr>
                        </m:ctrlPr>
                      </m:fPr>
                      <m:num>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420</m:t>
                        </m:r>
                      </m:num>
                      <m:den>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1000</m:t>
                        </m:r>
                      </m:den>
                    </m:f>
                  </m:oMath>
                </a14:m>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0.189</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spcAft>
                    <a:spcPts val="600"/>
                  </a:spcAft>
                </a:pPr>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So </a:t>
                </a:r>
                <a:r>
                  <a:rPr lang="en-US"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L</a:t>
                </a:r>
                <a:r>
                  <a:rPr lang="en-US" baseline="-250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w</a:t>
                </a:r>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required = 138 mm </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82691" y="5110087"/>
                <a:ext cx="4892636" cy="1242904"/>
              </a:xfrm>
              <a:prstGeom prst="rect">
                <a:avLst/>
              </a:prstGeom>
              <a:blipFill rotWithShape="1">
                <a:blip r:embed="rId3"/>
                <a:stretch>
                  <a:fillRect l="-1122" b="-6863"/>
                </a:stretch>
              </a:blipFill>
            </p:spPr>
            <p:txBody>
              <a:bodyPr/>
              <a:lstStyle/>
              <a:p>
                <a:r>
                  <a:rPr lang="en-US">
                    <a:noFill/>
                  </a:rPr>
                  <a:t> </a:t>
                </a:r>
              </a:p>
            </p:txBody>
          </p:sp>
        </mc:Fallback>
      </mc:AlternateContent>
    </p:spTree>
    <p:extLst>
      <p:ext uri="{BB962C8B-B14F-4D97-AF65-F5344CB8AC3E}">
        <p14:creationId xmlns:p14="http://schemas.microsoft.com/office/powerpoint/2010/main" xmlns="" val="2474715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9489" y="491452"/>
            <a:ext cx="3291286" cy="388696"/>
          </a:xfrm>
          <a:prstGeom prst="rect">
            <a:avLst/>
          </a:prstGeom>
        </p:spPr>
        <p:txBody>
          <a:bodyPr wrap="none">
            <a:spAutoFit/>
          </a:bodyPr>
          <a:lstStyle/>
          <a:p>
            <a:pPr marL="342900" lvl="0" indent="-342900">
              <a:lnSpc>
                <a:spcPct val="107000"/>
              </a:lnSpc>
              <a:spcAft>
                <a:spcPts val="800"/>
              </a:spcAft>
              <a:buFont typeface="Wingdings" panose="05000000000000000000" pitchFamily="2" charset="2"/>
              <a:buChar char=""/>
            </a:pPr>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Check the member capacity </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187624" y="1004839"/>
            <a:ext cx="3279616" cy="369332"/>
          </a:xfrm>
          <a:prstGeom prst="rect">
            <a:avLst/>
          </a:prstGeom>
        </p:spPr>
        <p:txBody>
          <a:bodyPr wrap="none">
            <a:spAutoFit/>
          </a:bodyPr>
          <a:lstStyle/>
          <a:p>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Yielding and fracture it was OK </a:t>
            </a:r>
            <a:endParaRPr lang="en-US" dirty="0"/>
          </a:p>
        </p:txBody>
      </p:sp>
      <p:sp>
        <p:nvSpPr>
          <p:cNvPr id="4" name="Rectangle 3"/>
          <p:cNvSpPr/>
          <p:nvPr/>
        </p:nvSpPr>
        <p:spPr>
          <a:xfrm>
            <a:off x="1279488" y="1404336"/>
            <a:ext cx="2347437" cy="388696"/>
          </a:xfrm>
          <a:prstGeom prst="rect">
            <a:avLst/>
          </a:prstGeom>
        </p:spPr>
        <p:txBody>
          <a:bodyPr wrap="none">
            <a:spAutoFit/>
          </a:bodyPr>
          <a:lstStyle/>
          <a:p>
            <a:pPr marL="342900" lvl="0" indent="-342900">
              <a:lnSpc>
                <a:spcPct val="107000"/>
              </a:lnSpc>
              <a:spcAft>
                <a:spcPts val="800"/>
              </a:spcAft>
              <a:buFont typeface="Wingdings" panose="05000000000000000000" pitchFamily="2" charset="2"/>
              <a:buChar char=""/>
            </a:pPr>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Base metal failure </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307717" y="1793032"/>
            <a:ext cx="5914440" cy="369332"/>
          </a:xfrm>
          <a:prstGeom prst="rect">
            <a:avLst/>
          </a:prstGeom>
        </p:spPr>
        <p:txBody>
          <a:bodyPr wrap="none">
            <a:spAutoFit/>
          </a:bodyPr>
          <a:lstStyle/>
          <a:p>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Tube failure and </a:t>
            </a:r>
            <a:r>
              <a:rPr lang="en-US" dirty="0"/>
              <a:t>Gusset </a:t>
            </a:r>
            <a:r>
              <a:rPr lang="en-US" dirty="0" smtClean="0"/>
              <a:t>failure , the </a:t>
            </a:r>
            <a:r>
              <a:rPr lang="en-US" dirty="0" err="1" smtClean="0"/>
              <a:t>Lw</a:t>
            </a:r>
            <a:r>
              <a:rPr lang="en-US" dirty="0" smtClean="0"/>
              <a:t> = 138 was sufficient </a:t>
            </a:r>
            <a:endParaRPr lang="en-US" dirty="0"/>
          </a:p>
        </p:txBody>
      </p:sp>
      <mc:AlternateContent xmlns:mc="http://schemas.openxmlformats.org/markup-compatibility/2006">
        <mc:Choice xmlns:a14="http://schemas.microsoft.com/office/drawing/2010/main" xmlns="" Requires="a14">
          <p:sp>
            <p:nvSpPr>
              <p:cNvPr id="6" name="Rectangle 5"/>
              <p:cNvSpPr/>
              <p:nvPr/>
            </p:nvSpPr>
            <p:spPr>
              <a:xfrm>
                <a:off x="1307717" y="2456444"/>
                <a:ext cx="6566058" cy="1391984"/>
              </a:xfrm>
              <a:prstGeom prst="rect">
                <a:avLst/>
              </a:prstGeom>
            </p:spPr>
            <p:txBody>
              <a:bodyPr wrap="square">
                <a:spAutoFit/>
              </a:bodyPr>
              <a:lstStyle/>
              <a:p>
                <a:pPr>
                  <a:spcAft>
                    <a:spcPts val="600"/>
                  </a:spcAft>
                </a:pPr>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So the required </a:t>
                </a:r>
                <a:r>
                  <a:rPr lang="en-US" dirty="0" err="1"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L</a:t>
                </a:r>
                <a:r>
                  <a:rPr lang="en-US" baseline="-250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w</a:t>
                </a:r>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 138 mm , but we have a plate from each side of member </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spcAft>
                    <a:spcPts val="600"/>
                  </a:spcAft>
                </a:pPr>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So the required </a:t>
                </a:r>
                <a:r>
                  <a:rPr lang="en-US"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L</a:t>
                </a:r>
                <a:r>
                  <a:rPr lang="en-US" baseline="-250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w</a:t>
                </a:r>
                <a:r>
                  <a:rPr lang="en-US"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between</a:t>
                </a:r>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each plate and the member = </a:t>
                </a:r>
                <a14:m>
                  <m:oMath xmlns:m="http://schemas.openxmlformats.org/officeDocument/2006/math">
                    <m:f>
                      <m:fPr>
                        <m:ctrlPr>
                          <a:rPr lang="en-US" i="1">
                            <a:solidFill>
                              <a:srgbClr val="000000"/>
                            </a:solidFill>
                            <a:effectLst/>
                            <a:latin typeface="Cambria Math"/>
                            <a:ea typeface="Times New Roman" panose="02020603050405020304" pitchFamily="18" charset="0"/>
                            <a:cs typeface="Arial" panose="020B0604020202020204" pitchFamily="34" charset="0"/>
                          </a:rPr>
                        </m:ctrlPr>
                      </m:fPr>
                      <m:num>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138</m:t>
                        </m:r>
                      </m:num>
                      <m:den>
                        <m:r>
                          <a:rPr lang="en-US">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70</m:t>
                    </m:r>
                  </m:oMath>
                </a14:m>
                <a:r>
                  <a:rPr lang="en-US"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mm </a:t>
                </a:r>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as shown below</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307717" y="2456444"/>
                <a:ext cx="6566058" cy="1391984"/>
              </a:xfrm>
              <a:prstGeom prst="rect">
                <a:avLst/>
              </a:prstGeom>
              <a:blipFill rotWithShape="1">
                <a:blip r:embed="rId2"/>
                <a:stretch>
                  <a:fillRect l="-836" t="-2632" r="-1486" b="-6579"/>
                </a:stretch>
              </a:blipFill>
            </p:spPr>
            <p:txBody>
              <a:bodyPr/>
              <a:lstStyle/>
              <a:p>
                <a:r>
                  <a:rPr lang="en-US">
                    <a:noFill/>
                  </a:rPr>
                  <a:t> </a:t>
                </a:r>
              </a:p>
            </p:txBody>
          </p:sp>
        </mc:Fallback>
      </mc:AlternateContent>
      <p:pic>
        <p:nvPicPr>
          <p:cNvPr id="7" name="Picture 6" descr="C:\Users\zenad\Desktop\Disk Top\زناد\دراسي\steel-graduation project\pics\weldmember.png"/>
          <p:cNvPicPr/>
          <p:nvPr/>
        </p:nvPicPr>
        <p:blipFill rotWithShape="1">
          <a:blip r:embed="rId3">
            <a:extLst>
              <a:ext uri="{28A0092B-C50C-407E-A947-70E740481C1C}">
                <a14:useLocalDpi xmlns:a14="http://schemas.microsoft.com/office/drawing/2010/main" xmlns="" val="0"/>
              </a:ext>
            </a:extLst>
          </a:blip>
          <a:srcRect l="-2427" t="-16247" r="2427" b="16247"/>
          <a:stretch/>
        </p:blipFill>
        <p:spPr bwMode="auto">
          <a:xfrm>
            <a:off x="2051719" y="3848428"/>
            <a:ext cx="5170437" cy="2820932"/>
          </a:xfrm>
          <a:prstGeom prst="rect">
            <a:avLst/>
          </a:prstGeom>
          <a:ln>
            <a:noFill/>
          </a:ln>
          <a:effectLst>
            <a:softEdge rad="112500"/>
          </a:effectLst>
        </p:spPr>
      </p:pic>
    </p:spTree>
    <p:extLst>
      <p:ext uri="{BB962C8B-B14F-4D97-AF65-F5344CB8AC3E}">
        <p14:creationId xmlns:p14="http://schemas.microsoft.com/office/powerpoint/2010/main" xmlns="" val="725020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571480"/>
            <a:ext cx="2500330" cy="369332"/>
          </a:xfrm>
          <a:prstGeom prst="rect">
            <a:avLst/>
          </a:prstGeom>
        </p:spPr>
        <p:txBody>
          <a:bodyPr wrap="square">
            <a:spAutoFit/>
          </a:bodyPr>
          <a:lstStyle/>
          <a:p>
            <a:pPr>
              <a:spcAft>
                <a:spcPts val="600"/>
              </a:spcAft>
            </a:pPr>
            <a:r>
              <a:rPr lang="en-US" b="1"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Isolate footing design</a:t>
            </a:r>
            <a:endPar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5" name="TextBox 4"/>
              <p:cNvSpPr txBox="1"/>
              <p:nvPr/>
            </p:nvSpPr>
            <p:spPr>
              <a:xfrm>
                <a:off x="1043608" y="1469736"/>
                <a:ext cx="5330537" cy="1441933"/>
              </a:xfrm>
              <a:prstGeom prst="rect">
                <a:avLst/>
              </a:prstGeom>
              <a:noFill/>
            </p:spPr>
            <p:txBody>
              <a:bodyPr wrap="square" rtlCol="0">
                <a:spAutoFit/>
              </a:bodyPr>
              <a:lstStyle/>
              <a:p>
                <a:pPr marL="285750" lvl="0" indent="-285750">
                  <a:buFont typeface="Wingdings" panose="05000000000000000000" pitchFamily="2" charset="2"/>
                  <a:buChar char="v"/>
                </a:pPr>
                <a:r>
                  <a:rPr lang="en-US" dirty="0"/>
                  <a:t>Area dimension</a:t>
                </a:r>
                <a:endParaRPr lang="en-US" dirty="0" smtClean="0">
                  <a:effectLst/>
                </a:endParaRPr>
              </a:p>
              <a:p>
                <a:pPr/>
                <a14:m>
                  <m:oMathPara xmlns:m="http://schemas.openxmlformats.org/officeDocument/2006/math">
                    <m:oMathParaPr>
                      <m:jc m:val="centerGroup"/>
                    </m:oMathParaPr>
                    <m:oMath xmlns:m="http://schemas.openxmlformats.org/officeDocument/2006/math">
                      <m:r>
                        <a:rPr lang="en-US" i="1">
                          <a:latin typeface="Cambria Math"/>
                        </a:rPr>
                        <m:t>𝜎</m:t>
                      </m:r>
                      <m:r>
                        <a:rPr lang="en-US" i="1">
                          <a:latin typeface="Cambria Math"/>
                        </a:rPr>
                        <m:t>=</m:t>
                      </m:r>
                      <m:f>
                        <m:fPr>
                          <m:ctrlPr>
                            <a:rPr lang="en-US" i="1">
                              <a:latin typeface="Cambria Math"/>
                            </a:rPr>
                          </m:ctrlPr>
                        </m:fPr>
                        <m:num>
                          <m:r>
                            <a:rPr lang="en-US" i="1">
                              <a:latin typeface="Cambria Math"/>
                            </a:rPr>
                            <m:t>𝑝</m:t>
                          </m:r>
                        </m:num>
                        <m:den>
                          <m:r>
                            <a:rPr lang="en-US" i="1">
                              <a:latin typeface="Cambria Math"/>
                            </a:rPr>
                            <m:t>𝐵</m:t>
                          </m:r>
                          <m:r>
                            <a:rPr lang="en-US" i="1">
                              <a:latin typeface="Cambria Math"/>
                            </a:rPr>
                            <m:t>×</m:t>
                          </m:r>
                          <m:r>
                            <a:rPr lang="en-US" i="1">
                              <a:latin typeface="Cambria Math"/>
                            </a:rPr>
                            <m:t>𝐿</m:t>
                          </m:r>
                        </m:den>
                      </m:f>
                      <m:r>
                        <a:rPr lang="en-US" i="1">
                          <a:latin typeface="Cambria Math"/>
                        </a:rPr>
                        <m:t>=</m:t>
                      </m:r>
                      <m:f>
                        <m:fPr>
                          <m:ctrlPr>
                            <a:rPr lang="en-US" i="1">
                              <a:latin typeface="Cambria Math"/>
                            </a:rPr>
                          </m:ctrlPr>
                        </m:fPr>
                        <m:num>
                          <m:r>
                            <a:rPr lang="en-US" i="1">
                              <a:latin typeface="Cambria Math"/>
                            </a:rPr>
                            <m:t>32</m:t>
                          </m:r>
                        </m:num>
                        <m:den>
                          <m:r>
                            <a:rPr lang="en-US" i="1">
                              <a:latin typeface="Cambria Math"/>
                            </a:rPr>
                            <m:t>𝐴</m:t>
                          </m:r>
                        </m:den>
                      </m:f>
                      <m:r>
                        <a:rPr lang="en-US" i="1">
                          <a:latin typeface="Cambria Math"/>
                        </a:rPr>
                        <m:t>=</m:t>
                      </m:r>
                      <m:r>
                        <a:rPr lang="en-US" i="1">
                          <a:latin typeface="Cambria Math"/>
                        </a:rPr>
                        <m:t>350</m:t>
                      </m:r>
                      <m:r>
                        <a:rPr lang="en-US" i="1">
                          <a:latin typeface="Cambria Math"/>
                        </a:rPr>
                        <m:t>,</m:t>
                      </m:r>
                      <m:r>
                        <a:rPr lang="en-US" i="1">
                          <a:latin typeface="Cambria Math"/>
                        </a:rPr>
                        <m:t>𝐴</m:t>
                      </m:r>
                      <m:r>
                        <a:rPr lang="en-US" i="1">
                          <a:latin typeface="Cambria Math"/>
                        </a:rPr>
                        <m:t>=</m:t>
                      </m:r>
                      <m:r>
                        <a:rPr lang="en-US" i="1">
                          <a:latin typeface="Cambria Math"/>
                        </a:rPr>
                        <m:t>0</m:t>
                      </m:r>
                      <m:r>
                        <a:rPr lang="en-US" i="1">
                          <a:latin typeface="Cambria Math"/>
                        </a:rPr>
                        <m:t>.</m:t>
                      </m:r>
                      <m:r>
                        <a:rPr lang="en-US" i="1">
                          <a:latin typeface="Cambria Math"/>
                        </a:rPr>
                        <m:t>1</m:t>
                      </m:r>
                      <m:r>
                        <a:rPr lang="en-US" i="1">
                          <a:latin typeface="Cambria Math"/>
                        </a:rPr>
                        <m:t> </m:t>
                      </m:r>
                      <m:sSup>
                        <m:sSupPr>
                          <m:ctrlPr>
                            <a:rPr lang="en-US" i="1">
                              <a:latin typeface="Cambria Math"/>
                            </a:rPr>
                          </m:ctrlPr>
                        </m:sSupPr>
                        <m:e>
                          <m:r>
                            <a:rPr lang="en-US" i="1">
                              <a:latin typeface="Cambria Math"/>
                            </a:rPr>
                            <m:t>𝑚</m:t>
                          </m:r>
                        </m:e>
                        <m:sup>
                          <m:r>
                            <a:rPr lang="en-US" i="1">
                              <a:latin typeface="Cambria Math"/>
                            </a:rPr>
                            <m:t>2</m:t>
                          </m:r>
                        </m:sup>
                      </m:sSup>
                      <m:r>
                        <a:rPr lang="en-US" i="1">
                          <a:latin typeface="Cambria Math"/>
                        </a:rPr>
                        <m:t>,</m:t>
                      </m:r>
                      <m:r>
                        <a:rPr lang="en-US" i="1">
                          <a:latin typeface="Cambria Math"/>
                        </a:rPr>
                        <m:t>𝑎𝑠𝑠𝑢𝑚𝑒</m:t>
                      </m:r>
                      <m:r>
                        <a:rPr lang="en-US" i="1">
                          <a:latin typeface="Cambria Math"/>
                        </a:rPr>
                        <m:t> </m:t>
                      </m:r>
                      <m:r>
                        <a:rPr lang="en-US" i="1">
                          <a:latin typeface="Cambria Math"/>
                        </a:rPr>
                        <m:t>𝐵</m:t>
                      </m:r>
                      <m:r>
                        <a:rPr lang="en-US" i="1">
                          <a:latin typeface="Cambria Math"/>
                        </a:rPr>
                        <m:t>×</m:t>
                      </m:r>
                      <m:r>
                        <a:rPr lang="en-US" i="1">
                          <a:latin typeface="Cambria Math"/>
                        </a:rPr>
                        <m:t>𝐿</m:t>
                      </m:r>
                      <m:r>
                        <a:rPr lang="en-US" i="1">
                          <a:latin typeface="Cambria Math"/>
                        </a:rPr>
                        <m:t>=</m:t>
                      </m:r>
                      <m:r>
                        <a:rPr lang="en-US" i="1">
                          <a:latin typeface="Cambria Math"/>
                        </a:rPr>
                        <m:t>0</m:t>
                      </m:r>
                      <m:r>
                        <a:rPr lang="en-US" i="1">
                          <a:latin typeface="Cambria Math"/>
                        </a:rPr>
                        <m:t>.</m:t>
                      </m:r>
                      <m:r>
                        <a:rPr lang="en-US" i="1">
                          <a:latin typeface="Cambria Math"/>
                        </a:rPr>
                        <m:t>5</m:t>
                      </m:r>
                      <m:r>
                        <a:rPr lang="en-US" i="1">
                          <a:latin typeface="Cambria Math"/>
                        </a:rPr>
                        <m:t>∗</m:t>
                      </m:r>
                      <m:r>
                        <a:rPr lang="en-US" i="1">
                          <a:latin typeface="Cambria Math"/>
                        </a:rPr>
                        <m:t>0</m:t>
                      </m:r>
                      <m:r>
                        <a:rPr lang="en-US" i="1">
                          <a:latin typeface="Cambria Math"/>
                        </a:rPr>
                        <m:t>.</m:t>
                      </m:r>
                      <m:r>
                        <a:rPr lang="en-US" i="1">
                          <a:latin typeface="Cambria Math"/>
                        </a:rPr>
                        <m:t>5</m:t>
                      </m:r>
                      <m:sSup>
                        <m:sSupPr>
                          <m:ctrlPr>
                            <a:rPr lang="en-US" i="1">
                              <a:latin typeface="Cambria Math"/>
                            </a:rPr>
                          </m:ctrlPr>
                        </m:sSupPr>
                        <m:e>
                          <m:r>
                            <a:rPr lang="en-US" i="1">
                              <a:latin typeface="Cambria Math"/>
                            </a:rPr>
                            <m:t>𝑚</m:t>
                          </m:r>
                        </m:e>
                        <m:sup>
                          <m:r>
                            <a:rPr lang="en-US" i="1">
                              <a:latin typeface="Cambria Math"/>
                            </a:rPr>
                            <m:t>2</m:t>
                          </m:r>
                        </m:sup>
                      </m:sSup>
                    </m:oMath>
                  </m:oMathPara>
                </a14:m>
                <a:endParaRPr lang="en-US" dirty="0">
                  <a:effectLst/>
                </a:endParaRPr>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043608" y="1469736"/>
                <a:ext cx="5330537" cy="1441933"/>
              </a:xfrm>
              <a:prstGeom prst="rect">
                <a:avLst/>
              </a:prstGeom>
              <a:blipFill rotWithShape="1">
                <a:blip r:embed="rId2"/>
                <a:stretch>
                  <a:fillRect l="-914" t="-2110" b="-54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1043608" y="2964874"/>
                <a:ext cx="5700287" cy="3130601"/>
              </a:xfrm>
              <a:prstGeom prst="rect">
                <a:avLst/>
              </a:prstGeom>
              <a:noFill/>
            </p:spPr>
            <p:txBody>
              <a:bodyPr wrap="square" rtlCol="0">
                <a:spAutoFit/>
              </a:bodyPr>
              <a:lstStyle/>
              <a:p>
                <a:pPr marL="285750" lvl="0" indent="-285750">
                  <a:buFont typeface="Wingdings" panose="05000000000000000000" pitchFamily="2" charset="2"/>
                  <a:buChar char="v"/>
                </a:pPr>
                <a:r>
                  <a:rPr lang="en-US" dirty="0" smtClean="0"/>
                  <a:t>Thickness</a:t>
                </a:r>
              </a:p>
              <a:p>
                <a:pPr lvl="0"/>
                <a:endParaRPr lang="en-US" dirty="0" smtClean="0">
                  <a:effectLst/>
                </a:endParaRPr>
              </a:p>
              <a:p>
                <a:pPr lvl="0"/>
                <a:r>
                  <a:rPr lang="en-US" dirty="0" smtClean="0"/>
                  <a:t>- Punching </a:t>
                </a:r>
                <a:r>
                  <a:rPr lang="en-US" dirty="0"/>
                  <a:t>shear</a:t>
                </a:r>
              </a:p>
              <a:p>
                <a:pPr lvl="0"/>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𝑢</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𝑃</m:t>
                              </m:r>
                            </m:e>
                            <m:sub>
                              <m:r>
                                <a:rPr lang="en-US" i="1">
                                  <a:latin typeface="Cambria Math"/>
                                </a:rPr>
                                <m:t>𝑢</m:t>
                              </m:r>
                            </m:sub>
                          </m:sSub>
                        </m:num>
                        <m:den>
                          <m:r>
                            <a:rPr lang="en-US" i="1">
                              <a:latin typeface="Cambria Math"/>
                            </a:rPr>
                            <m:t>𝐵𝐿</m:t>
                          </m:r>
                        </m:den>
                      </m:f>
                      <m:r>
                        <a:rPr lang="en-US" i="1">
                          <a:latin typeface="Cambria Math"/>
                        </a:rPr>
                        <m:t>=</m:t>
                      </m:r>
                      <m:f>
                        <m:fPr>
                          <m:ctrlPr>
                            <a:rPr lang="en-US" i="1">
                              <a:latin typeface="Cambria Math"/>
                            </a:rPr>
                          </m:ctrlPr>
                        </m:fPr>
                        <m:num>
                          <m:r>
                            <a:rPr lang="en-US" i="1">
                              <a:latin typeface="Cambria Math"/>
                            </a:rPr>
                            <m:t>38</m:t>
                          </m:r>
                        </m:num>
                        <m:den>
                          <m:r>
                            <a:rPr lang="en-US" i="1">
                              <a:latin typeface="Cambria Math"/>
                            </a:rPr>
                            <m:t>0</m:t>
                          </m:r>
                          <m:r>
                            <a:rPr lang="en-US" i="1">
                              <a:latin typeface="Cambria Math"/>
                            </a:rPr>
                            <m:t>.</m:t>
                          </m:r>
                          <m:r>
                            <a:rPr lang="en-US" i="1">
                              <a:latin typeface="Cambria Math"/>
                            </a:rPr>
                            <m:t>5</m:t>
                          </m:r>
                          <m:r>
                            <a:rPr lang="en-US" i="1">
                              <a:latin typeface="Cambria Math"/>
                            </a:rPr>
                            <m:t>∗</m:t>
                          </m:r>
                          <m:r>
                            <a:rPr lang="en-US" i="1">
                              <a:latin typeface="Cambria Math"/>
                            </a:rPr>
                            <m:t>0</m:t>
                          </m:r>
                          <m:r>
                            <a:rPr lang="en-US" i="1">
                              <a:latin typeface="Cambria Math"/>
                            </a:rPr>
                            <m:t>.</m:t>
                          </m:r>
                          <m:r>
                            <a:rPr lang="en-US" i="1">
                              <a:latin typeface="Cambria Math"/>
                            </a:rPr>
                            <m:t>5</m:t>
                          </m:r>
                        </m:den>
                      </m:f>
                      <m:r>
                        <a:rPr lang="en-US" i="1">
                          <a:latin typeface="Cambria Math"/>
                        </a:rPr>
                        <m:t>=</m:t>
                      </m:r>
                      <m:r>
                        <a:rPr lang="en-US" i="1">
                          <a:latin typeface="Cambria Math"/>
                        </a:rPr>
                        <m:t>416</m:t>
                      </m:r>
                      <m:f>
                        <m:fPr>
                          <m:ctrlPr>
                            <a:rPr lang="en-US" i="1">
                              <a:latin typeface="Cambria Math"/>
                            </a:rPr>
                          </m:ctrlPr>
                        </m:fPr>
                        <m:num>
                          <m:r>
                            <a:rPr lang="en-US" i="1">
                              <a:latin typeface="Cambria Math"/>
                            </a:rPr>
                            <m:t>𝐾𝑁</m:t>
                          </m:r>
                        </m:num>
                        <m:den>
                          <m:sSup>
                            <m:sSupPr>
                              <m:ctrlPr>
                                <a:rPr lang="en-US" i="1">
                                  <a:latin typeface="Cambria Math"/>
                                </a:rPr>
                              </m:ctrlPr>
                            </m:sSupPr>
                            <m:e>
                              <m:r>
                                <a:rPr lang="en-US" i="1">
                                  <a:latin typeface="Cambria Math"/>
                                </a:rPr>
                                <m:t>𝑚</m:t>
                              </m:r>
                            </m:e>
                            <m:sup>
                              <m:r>
                                <a:rPr lang="en-US" i="1">
                                  <a:latin typeface="Cambria Math"/>
                                </a:rPr>
                                <m:t>2</m:t>
                              </m:r>
                            </m:sup>
                          </m:sSup>
                        </m:den>
                      </m:f>
                    </m:oMath>
                  </m:oMathPara>
                </a14:m>
                <a:endParaRPr lang="en-US" dirty="0"/>
              </a:p>
              <a:p>
                <a:r>
                  <a:rPr lang="en-US" dirty="0" err="1"/>
                  <a:t>A</a:t>
                </a:r>
                <a:r>
                  <a:rPr lang="en-US" baseline="-25000" dirty="0" err="1"/>
                  <a:t>o</a:t>
                </a:r>
                <a:r>
                  <a:rPr lang="en-US" dirty="0"/>
                  <a:t> = 0.25 m</a:t>
                </a:r>
                <a:r>
                  <a:rPr lang="en-US" baseline="30000" dirty="0"/>
                  <a:t>2</a:t>
                </a:r>
                <a:r>
                  <a:rPr lang="en-US" dirty="0" smtClean="0"/>
                  <a:t>.</a:t>
                </a:r>
                <a:endParaRPr lang="en-US" dirty="0">
                  <a:effectLst/>
                </a:endParaRPr>
              </a:p>
              <a:p>
                <a:r>
                  <a:rPr lang="en-US" dirty="0"/>
                  <a:t>assuming d= 0.3 m.</a:t>
                </a:r>
                <a:endParaRPr lang="en-US" dirty="0">
                  <a:effectLst/>
                </a:endParaRPr>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𝑢𝑝</m:t>
                          </m:r>
                        </m:sub>
                      </m:sSub>
                      <m:r>
                        <a:rPr lang="en-US" i="1">
                          <a:latin typeface="Cambria Math"/>
                        </a:rPr>
                        <m:t>=</m:t>
                      </m:r>
                      <m:sSub>
                        <m:sSubPr>
                          <m:ctrlPr>
                            <a:rPr lang="en-US" i="1">
                              <a:latin typeface="Cambria Math"/>
                            </a:rPr>
                          </m:ctrlPr>
                        </m:sSubPr>
                        <m:e>
                          <m:r>
                            <a:rPr lang="en-US" i="1">
                              <a:latin typeface="Cambria Math"/>
                            </a:rPr>
                            <m:t>𝑃</m:t>
                          </m:r>
                        </m:e>
                        <m:sub>
                          <m:r>
                            <a:rPr lang="en-US" i="1">
                              <a:latin typeface="Cambria Math"/>
                            </a:rPr>
                            <m:t>𝑢</m:t>
                          </m:r>
                        </m:sub>
                      </m:sSub>
                      <m:r>
                        <a:rPr lang="en-US" i="1">
                          <a:latin typeface="Cambria Math"/>
                        </a:rPr>
                        <m:t>−</m:t>
                      </m:r>
                      <m:sSub>
                        <m:sSubPr>
                          <m:ctrlPr>
                            <a:rPr lang="en-US" i="1">
                              <a:latin typeface="Cambria Math"/>
                            </a:rPr>
                          </m:ctrlPr>
                        </m:sSubPr>
                        <m:e>
                          <m:r>
                            <a:rPr lang="en-US" i="1">
                              <a:latin typeface="Cambria Math"/>
                            </a:rPr>
                            <m:t>𝜎</m:t>
                          </m:r>
                        </m:e>
                        <m:sub>
                          <m:r>
                            <a:rPr lang="en-US" i="1">
                              <a:latin typeface="Cambria Math"/>
                            </a:rPr>
                            <m:t>𝑢</m:t>
                          </m:r>
                        </m:sub>
                      </m:sSub>
                      <m:r>
                        <a:rPr lang="en-US" i="1">
                          <a:latin typeface="Cambria Math"/>
                        </a:rPr>
                        <m:t>×</m:t>
                      </m:r>
                      <m:r>
                        <a:rPr lang="en-US" i="1">
                          <a:latin typeface="Cambria Math"/>
                        </a:rPr>
                        <m:t>𝑎𝑟𝑒𝑎</m:t>
                      </m:r>
                      <m:r>
                        <a:rPr lang="en-US" i="1">
                          <a:latin typeface="Cambria Math"/>
                        </a:rPr>
                        <m:t> </m:t>
                      </m:r>
                      <m:r>
                        <a:rPr lang="en-US" i="1">
                          <a:latin typeface="Cambria Math"/>
                        </a:rPr>
                        <m:t>𝑝𝑢𝑛𝑐</m:t>
                      </m:r>
                      <m:r>
                        <a:rPr lang="en-US" i="1">
                          <a:latin typeface="Cambria Math"/>
                        </a:rPr>
                        <m:t>h</m:t>
                      </m:r>
                      <m:r>
                        <a:rPr lang="en-US" i="1">
                          <a:latin typeface="Cambria Math"/>
                        </a:rPr>
                        <m:t>𝑖𝑛𝑔</m:t>
                      </m:r>
                      <m:r>
                        <a:rPr lang="en-US" i="1">
                          <a:latin typeface="Cambria Math"/>
                        </a:rPr>
                        <m:t>=</m:t>
                      </m:r>
                      <m:r>
                        <a:rPr lang="en-US" i="1">
                          <a:latin typeface="Cambria Math"/>
                        </a:rPr>
                        <m:t>38</m:t>
                      </m:r>
                      <m:r>
                        <a:rPr lang="en-US" i="1">
                          <a:latin typeface="Cambria Math"/>
                        </a:rPr>
                        <m:t>−</m:t>
                      </m:r>
                      <m:r>
                        <a:rPr lang="en-US" i="1">
                          <a:latin typeface="Cambria Math"/>
                        </a:rPr>
                        <m:t>416</m:t>
                      </m:r>
                      <m:r>
                        <a:rPr lang="en-US" i="1">
                          <a:latin typeface="Cambria Math"/>
                        </a:rPr>
                        <m:t>∗</m:t>
                      </m:r>
                      <m:d>
                        <m:dPr>
                          <m:ctrlPr>
                            <a:rPr lang="en-US" i="1">
                              <a:latin typeface="Cambria Math"/>
                            </a:rPr>
                          </m:ctrlPr>
                        </m:dPr>
                        <m:e>
                          <m:r>
                            <a:rPr lang="en-US" i="1">
                              <a:latin typeface="Cambria Math"/>
                            </a:rPr>
                            <m:t>0</m:t>
                          </m:r>
                          <m:r>
                            <a:rPr lang="en-US" i="1">
                              <a:latin typeface="Cambria Math"/>
                            </a:rPr>
                            <m:t>.</m:t>
                          </m:r>
                          <m:r>
                            <a:rPr lang="en-US" i="1">
                              <a:latin typeface="Cambria Math"/>
                            </a:rPr>
                            <m:t>25</m:t>
                          </m:r>
                        </m:e>
                      </m:d>
                      <m:r>
                        <a:rPr lang="en-US" i="1">
                          <a:latin typeface="Cambria Math"/>
                        </a:rPr>
                        <m:t>=</m:t>
                      </m:r>
                      <m:r>
                        <a:rPr lang="en-US" b="0" i="1" smtClean="0">
                          <a:latin typeface="Cambria Math"/>
                        </a:rPr>
                        <m:t>0</m:t>
                      </m:r>
                      <m:r>
                        <a:rPr lang="en-US" i="1">
                          <a:latin typeface="Cambria Math"/>
                        </a:rPr>
                        <m:t>&lt;</m:t>
                      </m:r>
                      <m:r>
                        <a:rPr lang="en-US" i="1">
                          <a:latin typeface="Cambria Math"/>
                        </a:rPr>
                        <m:t>𝑆𝑜</m:t>
                      </m:r>
                      <m:r>
                        <a:rPr lang="en-US" i="1">
                          <a:latin typeface="Cambria Math"/>
                        </a:rPr>
                        <m:t> </m:t>
                      </m:r>
                      <m:r>
                        <a:rPr lang="en-US" i="1">
                          <a:latin typeface="Cambria Math"/>
                        </a:rPr>
                        <m:t>𝑝𝑢𝑛𝑐</m:t>
                      </m:r>
                      <m:r>
                        <a:rPr lang="en-US" i="1">
                          <a:latin typeface="Cambria Math"/>
                        </a:rPr>
                        <m:t>h</m:t>
                      </m:r>
                      <m:r>
                        <a:rPr lang="en-US" i="1">
                          <a:latin typeface="Cambria Math"/>
                        </a:rPr>
                        <m:t>𝑖𝑛𝑔</m:t>
                      </m:r>
                      <m:r>
                        <a:rPr lang="en-US" i="1">
                          <a:latin typeface="Cambria Math"/>
                        </a:rPr>
                        <m:t> </m:t>
                      </m:r>
                      <m:r>
                        <a:rPr lang="en-US" i="1">
                          <a:latin typeface="Cambria Math"/>
                        </a:rPr>
                        <m:t>𝑖𝑠</m:t>
                      </m:r>
                      <m:r>
                        <a:rPr lang="en-US" i="1">
                          <a:latin typeface="Cambria Math"/>
                        </a:rPr>
                        <m:t> </m:t>
                      </m:r>
                      <m:r>
                        <a:rPr lang="en-US" i="1">
                          <a:latin typeface="Cambria Math"/>
                        </a:rPr>
                        <m:t>𝑜𝑘</m:t>
                      </m:r>
                    </m:oMath>
                  </m:oMathPara>
                </a14:m>
                <a:endParaRPr lang="en-US" dirty="0" smtClean="0">
                  <a:effectLst/>
                </a:endParaRPr>
              </a:p>
              <a:p>
                <a:endParaRPr lang="en-US" dirty="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1043608" y="2964874"/>
                <a:ext cx="5700287" cy="3130601"/>
              </a:xfrm>
              <a:prstGeom prst="rect">
                <a:avLst/>
              </a:prstGeom>
              <a:blipFill rotWithShape="1">
                <a:blip r:embed="rId3"/>
                <a:stretch>
                  <a:fillRect l="-856" t="-973" b="-1946"/>
                </a:stretch>
              </a:blipFill>
            </p:spPr>
            <p:txBody>
              <a:bodyPr/>
              <a:lstStyle/>
              <a:p>
                <a:r>
                  <a:rPr lang="en-US">
                    <a:noFill/>
                  </a:rPr>
                  <a:t> </a:t>
                </a:r>
              </a:p>
            </p:txBody>
          </p:sp>
        </mc:Fallback>
      </mc:AlternateContent>
      <p:pic>
        <p:nvPicPr>
          <p:cNvPr id="6" name="صورة 10" descr="steel footing.PNG"/>
          <p:cNvPicPr/>
          <p:nvPr/>
        </p:nvPicPr>
        <p:blipFill>
          <a:blip r:embed="rId4"/>
          <a:stretch>
            <a:fillRect/>
          </a:stretch>
        </p:blipFill>
        <p:spPr>
          <a:xfrm>
            <a:off x="6374145" y="833054"/>
            <a:ext cx="2878375" cy="3604058"/>
          </a:xfrm>
          <a:prstGeom prst="rect">
            <a:avLst/>
          </a:prstGeom>
        </p:spPr>
      </p:pic>
    </p:spTree>
    <p:extLst>
      <p:ext uri="{BB962C8B-B14F-4D97-AF65-F5344CB8AC3E}">
        <p14:creationId xmlns:p14="http://schemas.microsoft.com/office/powerpoint/2010/main" xmlns="" val="32184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1043608" y="401263"/>
                <a:ext cx="6016337" cy="1809085"/>
              </a:xfrm>
              <a:prstGeom prst="rect">
                <a:avLst/>
              </a:prstGeom>
            </p:spPr>
            <p:txBody>
              <a:bodyPr wrap="square">
                <a:spAutoFit/>
              </a:bodyPr>
              <a:lstStyle/>
              <a:p>
                <a:pPr marL="342900" lvl="0" indent="-342900">
                  <a:lnSpc>
                    <a:spcPct val="107000"/>
                  </a:lnSpc>
                  <a:spcAft>
                    <a:spcPts val="800"/>
                  </a:spcAft>
                  <a:buFont typeface="Calibri" panose="020F0502020204030204" pitchFamily="34" charset="0"/>
                  <a:buChar char="-"/>
                </a:pPr>
                <a:r>
                  <a:rPr lang="en-US" dirty="0" smtClean="0">
                    <a:effectLst/>
                    <a:latin typeface="Cambria" panose="02040503050406030204" pitchFamily="18" charset="0"/>
                    <a:ea typeface="Times New Roman" panose="02020603050405020304" pitchFamily="18" charset="0"/>
                    <a:cs typeface="Arial" panose="020B0604020202020204" pitchFamily="34" charset="0"/>
                  </a:rPr>
                  <a:t>Wide beam shear</a:t>
                </a:r>
                <a:endParaRPr lang="en-US" dirty="0">
                  <a:effectLst/>
                  <a:ea typeface="Times New Roman" panose="02020603050405020304" pitchFamily="18" charset="0"/>
                  <a:cs typeface="Arial" panose="020B0604020202020204" pitchFamily="34" charset="0"/>
                </a:endParaRPr>
              </a:p>
              <a:p>
                <a:pPr marL="685800"/>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i="1">
                              <a:effectLst/>
                              <a:latin typeface="Cambria Math"/>
                              <a:ea typeface="Times New Roman" panose="02020603050405020304" pitchFamily="18" charset="0"/>
                              <a:cs typeface="Arial" panose="020B0604020202020204" pitchFamily="34" charset="0"/>
                            </a:rPr>
                          </m:ctrlPr>
                        </m:sSubPr>
                        <m:e>
                          <m:r>
                            <a:rPr lang="en-US"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i="1">
                              <a:effectLst/>
                              <a:latin typeface="Cambria Math" panose="02040503050406030204" pitchFamily="18" charset="0"/>
                              <a:ea typeface="Times New Roman" panose="02020603050405020304" pitchFamily="18" charset="0"/>
                              <a:cs typeface="Arial" panose="020B0604020202020204" pitchFamily="34" charset="0"/>
                            </a:rPr>
                            <m:t>𝑐</m:t>
                          </m:r>
                        </m:sub>
                      </m:sSub>
                      <m:r>
                        <a:rPr lang="en-US"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i="1">
                              <a:effectLst/>
                              <a:latin typeface="Cambria Math"/>
                              <a:ea typeface="Times New Roman" panose="02020603050405020304" pitchFamily="18" charset="0"/>
                              <a:cs typeface="Arial" panose="020B0604020202020204" pitchFamily="34" charset="0"/>
                            </a:rPr>
                          </m:ctrlPr>
                        </m:fPr>
                        <m:num>
                          <m:r>
                            <a:rPr lang="en-US" i="1">
                              <a:effectLst/>
                              <a:latin typeface="Cambria Math" panose="02040503050406030204" pitchFamily="18" charset="0"/>
                              <a:ea typeface="Times New Roman" panose="02020603050405020304" pitchFamily="18" charset="0"/>
                              <a:cs typeface="Arial" panose="020B0604020202020204" pitchFamily="34" charset="0"/>
                            </a:rPr>
                            <m:t>1</m:t>
                          </m:r>
                        </m:num>
                        <m:den>
                          <m:r>
                            <a:rPr lang="en-US" i="1">
                              <a:effectLst/>
                              <a:latin typeface="Cambria Math" panose="02040503050406030204" pitchFamily="18" charset="0"/>
                              <a:ea typeface="Times New Roman" panose="02020603050405020304" pitchFamily="18" charset="0"/>
                              <a:cs typeface="Arial" panose="020B0604020202020204" pitchFamily="34" charset="0"/>
                            </a:rPr>
                            <m:t>6</m:t>
                          </m:r>
                        </m:den>
                      </m:f>
                      <m:r>
                        <a:rPr lang="en-US"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i="1">
                              <a:effectLst/>
                              <a:latin typeface="Cambria Math"/>
                              <a:ea typeface="Times New Roman" panose="02020603050405020304" pitchFamily="18" charset="0"/>
                              <a:cs typeface="Arial" panose="020B0604020202020204" pitchFamily="34" charset="0"/>
                            </a:rPr>
                          </m:ctrlPr>
                        </m:radPr>
                        <m:deg/>
                        <m:e>
                          <m:sSub>
                            <m:sSubPr>
                              <m:ctrlPr>
                                <a:rPr lang="en-US" i="1">
                                  <a:effectLst/>
                                  <a:latin typeface="Cambria Math"/>
                                  <a:ea typeface="Times New Roman" panose="02020603050405020304" pitchFamily="18" charset="0"/>
                                  <a:cs typeface="Arial" panose="020B0604020202020204" pitchFamily="34" charset="0"/>
                                </a:rPr>
                              </m:ctrlPr>
                            </m:sSubPr>
                            <m:e>
                              <m:r>
                                <a:rPr lang="en-US" i="1">
                                  <a:effectLst/>
                                  <a:latin typeface="Cambria Math" panose="02040503050406030204" pitchFamily="18" charset="0"/>
                                  <a:ea typeface="Times New Roman" panose="02020603050405020304" pitchFamily="18" charset="0"/>
                                  <a:cs typeface="Arial" panose="020B0604020202020204" pitchFamily="34" charset="0"/>
                                </a:rPr>
                                <m:t>𝑓</m:t>
                              </m:r>
                            </m:e>
                            <m:sub>
                              <m:r>
                                <a:rPr lang="en-US" i="1">
                                  <a:effectLst/>
                                  <a:latin typeface="Cambria Math" panose="02040503050406030204" pitchFamily="18" charset="0"/>
                                  <a:ea typeface="Times New Roman" panose="02020603050405020304" pitchFamily="18" charset="0"/>
                                  <a:cs typeface="Arial" panose="020B0604020202020204" pitchFamily="34" charset="0"/>
                                </a:rPr>
                                <m:t>𝑐</m:t>
                              </m:r>
                            </m:sub>
                          </m:sSub>
                        </m:e>
                      </m:rad>
                      <m:r>
                        <a:rPr lang="en-US"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i="1">
                              <a:effectLst/>
                              <a:latin typeface="Cambria Math"/>
                              <a:ea typeface="Times New Roman" panose="02020603050405020304" pitchFamily="18" charset="0"/>
                              <a:cs typeface="Arial" panose="020B0604020202020204" pitchFamily="34" charset="0"/>
                            </a:rPr>
                          </m:ctrlPr>
                        </m:sSubPr>
                        <m:e>
                          <m:r>
                            <a:rPr lang="en-US" i="1">
                              <a:effectLst/>
                              <a:latin typeface="Cambria Math" panose="02040503050406030204" pitchFamily="18" charset="0"/>
                              <a:ea typeface="Times New Roman" panose="02020603050405020304" pitchFamily="18" charset="0"/>
                              <a:cs typeface="Arial" panose="020B0604020202020204" pitchFamily="34" charset="0"/>
                            </a:rPr>
                            <m:t>𝑏</m:t>
                          </m:r>
                        </m:e>
                        <m:sub>
                          <m:r>
                            <a:rPr lang="en-US" i="1">
                              <a:effectLst/>
                              <a:latin typeface="Cambria Math" panose="02040503050406030204" pitchFamily="18" charset="0"/>
                              <a:ea typeface="Times New Roman" panose="02020603050405020304" pitchFamily="18" charset="0"/>
                              <a:cs typeface="Arial" panose="020B0604020202020204" pitchFamily="34" charset="0"/>
                            </a:rPr>
                            <m:t>𝑜</m:t>
                          </m:r>
                        </m:sub>
                      </m:sSub>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𝑑</m:t>
                      </m:r>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75</m:t>
                      </m:r>
                      <m:r>
                        <a:rPr lang="en-US"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i="1">
                              <a:effectLst/>
                              <a:latin typeface="Cambria Math"/>
                              <a:ea typeface="Times New Roman" panose="02020603050405020304" pitchFamily="18" charset="0"/>
                              <a:cs typeface="Arial" panose="020B0604020202020204" pitchFamily="34" charset="0"/>
                            </a:rPr>
                          </m:ctrlPr>
                        </m:fPr>
                        <m:num>
                          <m:r>
                            <a:rPr lang="en-US" i="1">
                              <a:effectLst/>
                              <a:latin typeface="Cambria Math" panose="02040503050406030204" pitchFamily="18" charset="0"/>
                              <a:ea typeface="Times New Roman" panose="02020603050405020304" pitchFamily="18" charset="0"/>
                              <a:cs typeface="Arial" panose="020B0604020202020204" pitchFamily="34" charset="0"/>
                            </a:rPr>
                            <m:t>1</m:t>
                          </m:r>
                        </m:num>
                        <m:den>
                          <m:r>
                            <a:rPr lang="en-US" i="1">
                              <a:effectLst/>
                              <a:latin typeface="Cambria Math" panose="02040503050406030204" pitchFamily="18" charset="0"/>
                              <a:ea typeface="Times New Roman" panose="02020603050405020304" pitchFamily="18" charset="0"/>
                              <a:cs typeface="Arial" panose="020B0604020202020204" pitchFamily="34" charset="0"/>
                            </a:rPr>
                            <m:t>6</m:t>
                          </m:r>
                        </m:den>
                      </m:f>
                      <m:r>
                        <a:rPr lang="en-US"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i="1">
                              <a:effectLst/>
                              <a:latin typeface="Cambria Math"/>
                              <a:ea typeface="Times New Roman" panose="02020603050405020304" pitchFamily="18" charset="0"/>
                              <a:cs typeface="Arial" panose="020B0604020202020204" pitchFamily="34" charset="0"/>
                            </a:rPr>
                          </m:ctrlPr>
                        </m:radPr>
                        <m:deg/>
                        <m:e>
                          <m:r>
                            <a:rPr lang="en-US" i="1">
                              <a:effectLst/>
                              <a:latin typeface="Cambria Math" panose="02040503050406030204" pitchFamily="18" charset="0"/>
                              <a:ea typeface="Times New Roman" panose="02020603050405020304" pitchFamily="18" charset="0"/>
                              <a:cs typeface="Arial" panose="020B0604020202020204" pitchFamily="34" charset="0"/>
                            </a:rPr>
                            <m:t>28</m:t>
                          </m:r>
                        </m:e>
                      </m:rad>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1000</m:t>
                      </m:r>
                      <m:r>
                        <a:rPr lang="en-US"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i="1">
                              <a:effectLst/>
                              <a:latin typeface="Cambria Math"/>
                              <a:ea typeface="Times New Roman" panose="02020603050405020304" pitchFamily="18" charset="0"/>
                              <a:cs typeface="Arial" panose="020B0604020202020204" pitchFamily="34" charset="0"/>
                            </a:rPr>
                          </m:ctrlPr>
                        </m:fPr>
                        <m:num>
                          <m:r>
                            <a:rPr lang="en-US" i="1">
                              <a:effectLst/>
                              <a:latin typeface="Cambria Math" panose="02040503050406030204" pitchFamily="18" charset="0"/>
                              <a:ea typeface="Times New Roman" panose="02020603050405020304" pitchFamily="18" charset="0"/>
                              <a:cs typeface="Arial" panose="020B0604020202020204" pitchFamily="34" charset="0"/>
                            </a:rPr>
                            <m:t>0</m:t>
                          </m:r>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3</m:t>
                          </m:r>
                        </m:num>
                        <m:den>
                          <m:r>
                            <a:rPr lang="en-US" i="1">
                              <a:effectLst/>
                              <a:latin typeface="Cambria Math" panose="02040503050406030204" pitchFamily="18" charset="0"/>
                              <a:ea typeface="Times New Roman" panose="02020603050405020304" pitchFamily="18" charset="0"/>
                              <a:cs typeface="Arial" panose="020B0604020202020204" pitchFamily="34" charset="0"/>
                            </a:rPr>
                            <m:t>1000</m:t>
                          </m:r>
                        </m:den>
                      </m:f>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198</m:t>
                      </m:r>
                      <m:r>
                        <a:rPr lang="en-US" i="1">
                          <a:effectLst/>
                          <a:latin typeface="Cambria Math" panose="02040503050406030204" pitchFamily="18" charset="0"/>
                          <a:ea typeface="Times New Roman" panose="02020603050405020304" pitchFamily="18" charset="0"/>
                          <a:cs typeface="Arial" panose="020B0604020202020204" pitchFamily="34" charset="0"/>
                        </a:rPr>
                        <m:t> </m:t>
                      </m:r>
                      <m:r>
                        <a:rPr lang="en-US" i="1">
                          <a:effectLst/>
                          <a:latin typeface="Cambria Math" panose="02040503050406030204" pitchFamily="18" charset="0"/>
                          <a:ea typeface="Times New Roman" panose="02020603050405020304" pitchFamily="18" charset="0"/>
                          <a:cs typeface="Arial" panose="020B0604020202020204" pitchFamily="34" charset="0"/>
                        </a:rPr>
                        <m:t>𝐾𝑁</m:t>
                      </m:r>
                      <m:r>
                        <a:rPr lang="en-US"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dirty="0">
                  <a:effectLst/>
                </a:endParaRPr>
              </a:p>
              <a:p>
                <a:pPr marL="685800"/>
                <a14:m>
                  <m:oMathPara xmlns:m="http://schemas.openxmlformats.org/officeDocument/2006/math">
                    <m:oMathParaPr>
                      <m:jc m:val="left"/>
                    </m:oMathParaPr>
                    <m:oMath xmlns:m="http://schemas.openxmlformats.org/officeDocument/2006/math">
                      <m:sSub>
                        <m:sSubPr>
                          <m:ctrlPr>
                            <a:rPr lang="en-US" i="1">
                              <a:effectLst/>
                              <a:latin typeface="Cambria Math"/>
                              <a:ea typeface="Times New Roman" panose="02020603050405020304" pitchFamily="18" charset="0"/>
                              <a:cs typeface="Arial" panose="020B0604020202020204" pitchFamily="34" charset="0"/>
                            </a:rPr>
                          </m:ctrlPr>
                        </m:sSubPr>
                        <m:e>
                          <m:r>
                            <a:rPr lang="en-US" i="1">
                              <a:effectLst/>
                              <a:latin typeface="Cambria Math" panose="02040503050406030204" pitchFamily="18" charset="0"/>
                              <a:ea typeface="Times New Roman" panose="02020603050405020304" pitchFamily="18" charset="0"/>
                              <a:cs typeface="Arial" panose="020B0604020202020204" pitchFamily="34" charset="0"/>
                            </a:rPr>
                            <m:t>𝑉</m:t>
                          </m:r>
                        </m:e>
                        <m:sub>
                          <m:r>
                            <a:rPr lang="en-US" i="1">
                              <a:effectLst/>
                              <a:latin typeface="Cambria Math" panose="02040503050406030204" pitchFamily="18" charset="0"/>
                              <a:ea typeface="Times New Roman" panose="02020603050405020304" pitchFamily="18" charset="0"/>
                              <a:cs typeface="Arial" panose="020B0604020202020204" pitchFamily="34" charset="0"/>
                            </a:rPr>
                            <m:t>𝑢</m:t>
                          </m:r>
                        </m:sub>
                      </m:sSub>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416</m:t>
                      </m:r>
                      <m:r>
                        <a:rPr lang="en-US" i="1">
                          <a:effectLst/>
                          <a:latin typeface="Cambria Math" panose="02040503050406030204" pitchFamily="18" charset="0"/>
                          <a:ea typeface="Times New Roman" panose="02020603050405020304" pitchFamily="18" charset="0"/>
                          <a:cs typeface="Arial" panose="020B0604020202020204" pitchFamily="34" charset="0"/>
                        </a:rPr>
                        <m:t>×</m:t>
                      </m:r>
                      <m:d>
                        <m:dPr>
                          <m:ctrlPr>
                            <a:rPr lang="en-US" i="1">
                              <a:effectLst/>
                              <a:latin typeface="Cambria Math"/>
                              <a:ea typeface="Times New Roman" panose="02020603050405020304" pitchFamily="18" charset="0"/>
                              <a:cs typeface="Arial" panose="020B0604020202020204" pitchFamily="34" charset="0"/>
                            </a:rPr>
                          </m:ctrlPr>
                        </m:dPr>
                        <m:e>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2</m:t>
                          </m:r>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0</m:t>
                          </m:r>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i="1">
                              <a:effectLst/>
                              <a:latin typeface="Cambria Math" panose="02040503050406030204" pitchFamily="18" charset="0"/>
                              <a:ea typeface="Times New Roman" panose="02020603050405020304" pitchFamily="18" charset="0"/>
                              <a:cs typeface="Arial" panose="020B0604020202020204" pitchFamily="34" charset="0"/>
                            </a:rPr>
                            <m:t>3</m:t>
                          </m:r>
                        </m:e>
                      </m:d>
                      <m:r>
                        <a:rPr lang="en-US" i="1">
                          <a:effectLst/>
                          <a:latin typeface="Cambria Math" panose="02040503050406030204" pitchFamily="18" charset="0"/>
                          <a:ea typeface="Times New Roman" panose="02020603050405020304" pitchFamily="18" charset="0"/>
                          <a:cs typeface="Arial" panose="020B0604020202020204" pitchFamily="34" charset="0"/>
                        </a:rPr>
                        <m:t>&lt;</m:t>
                      </m:r>
                      <m:r>
                        <a:rPr lang="en-US" i="1">
                          <a:effectLst/>
                          <a:latin typeface="Cambria Math" panose="02040503050406030204" pitchFamily="18" charset="0"/>
                          <a:ea typeface="Times New Roman" panose="02020603050405020304" pitchFamily="18" charset="0"/>
                          <a:cs typeface="Arial" panose="020B0604020202020204" pitchFamily="34" charset="0"/>
                        </a:rPr>
                        <m:t>0</m:t>
                      </m:r>
                      <m:r>
                        <a:rPr lang="en-US" i="1">
                          <a:effectLst/>
                          <a:latin typeface="Cambria Math" panose="02040503050406030204" pitchFamily="18" charset="0"/>
                          <a:ea typeface="Times New Roman" panose="02020603050405020304" pitchFamily="18" charset="0"/>
                          <a:cs typeface="Arial" panose="020B0604020202020204" pitchFamily="34" charset="0"/>
                        </a:rPr>
                        <m:t> ,</m:t>
                      </m:r>
                      <m:r>
                        <a:rPr lang="en-US" i="1">
                          <a:effectLst/>
                          <a:latin typeface="Cambria Math" panose="02040503050406030204" pitchFamily="18" charset="0"/>
                          <a:ea typeface="Times New Roman" panose="02020603050405020304" pitchFamily="18" charset="0"/>
                          <a:cs typeface="Arial" panose="020B0604020202020204" pitchFamily="34" charset="0"/>
                        </a:rPr>
                        <m:t>𝑜𝑘</m:t>
                      </m:r>
                    </m:oMath>
                  </m:oMathPara>
                </a14:m>
                <a:endParaRPr lang="en-US" dirty="0">
                  <a:effectLst/>
                </a:endParaRPr>
              </a:p>
            </p:txBody>
          </p:sp>
        </mc:Choice>
        <mc:Fallback>
          <p:sp>
            <p:nvSpPr>
              <p:cNvPr id="2" name="Rectangle 1"/>
              <p:cNvSpPr>
                <a:spLocks noRot="1" noChangeAspect="1" noMove="1" noResize="1" noEditPoints="1" noAdjustHandles="1" noChangeArrowheads="1" noChangeShapeType="1" noTextEdit="1"/>
              </p:cNvSpPr>
              <p:nvPr/>
            </p:nvSpPr>
            <p:spPr>
              <a:xfrm>
                <a:off x="1043608" y="401263"/>
                <a:ext cx="6016337" cy="1809085"/>
              </a:xfrm>
              <a:prstGeom prst="rect">
                <a:avLst/>
              </a:prstGeom>
              <a:blipFill rotWithShape="1">
                <a:blip r:embed="rId2"/>
                <a:stretch>
                  <a:fillRect l="-811" t="-2020" b="-4377"/>
                </a:stretch>
              </a:blipFill>
            </p:spPr>
            <p:txBody>
              <a:bodyPr/>
              <a:lstStyle/>
              <a:p>
                <a:r>
                  <a:rPr lang="en-US">
                    <a:noFill/>
                  </a:rPr>
                  <a:t> </a:t>
                </a:r>
              </a:p>
            </p:txBody>
          </p:sp>
        </mc:Fallback>
      </mc:AlternateContent>
      <p:pic>
        <p:nvPicPr>
          <p:cNvPr id="3" name="Picture 2"/>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180119" y="401263"/>
            <a:ext cx="1064419" cy="1344930"/>
          </a:xfrm>
          <a:prstGeom prst="rect">
            <a:avLst/>
          </a:prstGeom>
          <a:ln>
            <a:noFill/>
          </a:ln>
          <a:extLst>
            <a:ext uri="{53640926-AAD7-44D8-BBD7-CCE9431645EC}">
              <a14:shadowObscured xmlns:a14="http://schemas.microsoft.com/office/drawing/2010/main" xmlns=""/>
            </a:ext>
          </a:extLst>
        </p:spPr>
      </p:pic>
      <p:sp>
        <p:nvSpPr>
          <p:cNvPr id="6" name="Rectangle 5"/>
          <p:cNvSpPr/>
          <p:nvPr/>
        </p:nvSpPr>
        <p:spPr>
          <a:xfrm>
            <a:off x="1071538" y="2714620"/>
            <a:ext cx="1923155" cy="369332"/>
          </a:xfrm>
          <a:prstGeom prst="rect">
            <a:avLst/>
          </a:prstGeom>
        </p:spPr>
        <p:txBody>
          <a:bodyPr wrap="none">
            <a:spAutoFit/>
          </a:bodyPr>
          <a:lstStyle/>
          <a:p>
            <a:pPr marL="285750" indent="-285750">
              <a:buFont typeface="Wingdings" panose="05000000000000000000" pitchFamily="2" charset="2"/>
              <a:buChar char="v"/>
            </a:pPr>
            <a:r>
              <a:rPr lang="en-US"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Reinforcement</a:t>
            </a:r>
            <a:endParaRPr lang="en-US" dirty="0"/>
          </a:p>
        </p:txBody>
      </p:sp>
      <p:sp>
        <p:nvSpPr>
          <p:cNvPr id="7" name="Rectangle 6"/>
          <p:cNvSpPr>
            <a:spLocks noRot="1" noChangeAspect="1" noMove="1" noResize="1" noEditPoints="1" noAdjustHandles="1" noChangeArrowheads="1" noChangeShapeType="1" noTextEdit="1"/>
          </p:cNvSpPr>
          <p:nvPr/>
        </p:nvSpPr>
        <p:spPr>
          <a:xfrm>
            <a:off x="831273" y="3318927"/>
            <a:ext cx="8742218" cy="2692788"/>
          </a:xfrm>
          <a:prstGeom prst="rect">
            <a:avLst/>
          </a:prstGeom>
          <a:blipFill rotWithShape="0">
            <a:blip r:embed="rId4"/>
            <a:stretch>
              <a:fillRect l="-558" t="-1357" b="-679"/>
            </a:stretch>
          </a:blipFill>
        </p:spPr>
        <p:txBody>
          <a:bodyPr/>
          <a:lstStyle/>
          <a:p>
            <a:r>
              <a:rPr lang="en-US">
                <a:noFill/>
              </a:rPr>
              <a:t> </a:t>
            </a:r>
          </a:p>
        </p:txBody>
      </p:sp>
    </p:spTree>
    <p:extLst>
      <p:ext uri="{BB962C8B-B14F-4D97-AF65-F5344CB8AC3E}">
        <p14:creationId xmlns:p14="http://schemas.microsoft.com/office/powerpoint/2010/main" xmlns="" val="4108966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667000"/>
            <a:ext cx="7467600" cy="1371600"/>
          </a:xfrm>
        </p:spPr>
        <p:txBody>
          <a:bodyPr>
            <a:normAutofit lnSpcReduction="10000"/>
          </a:bodyPr>
          <a:lstStyle/>
          <a:p>
            <a:pPr marL="0" indent="0" algn="ctr">
              <a:buNone/>
            </a:pPr>
            <a:r>
              <a:rPr lang="en-US" sz="8800" dirty="0" smtClean="0">
                <a:solidFill>
                  <a:schemeClr val="accent1"/>
                </a:solidFill>
              </a:rPr>
              <a:t>Thank you</a:t>
            </a:r>
          </a:p>
          <a:p>
            <a:endParaRPr lang="en-US" dirty="0"/>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xmlns="" val="487820700"/>
      </p:ext>
    </p:extLst>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Significance </a:t>
            </a:r>
            <a:r>
              <a:rPr lang="en-US" sz="2400" b="1" dirty="0"/>
              <a:t>of the </a:t>
            </a:r>
            <a:r>
              <a:rPr lang="en-US" sz="2400" b="1" dirty="0" smtClean="0"/>
              <a:t>work</a:t>
            </a:r>
            <a:r>
              <a:rPr lang="en-US" sz="2400" b="1" dirty="0"/>
              <a:t>:</a:t>
            </a:r>
            <a:endParaRPr lang="en-US" sz="2400" dirty="0"/>
          </a:p>
        </p:txBody>
      </p:sp>
      <p:sp>
        <p:nvSpPr>
          <p:cNvPr id="3" name="Content Placeholder 2"/>
          <p:cNvSpPr>
            <a:spLocks noGrp="1"/>
          </p:cNvSpPr>
          <p:nvPr>
            <p:ph idx="1"/>
          </p:nvPr>
        </p:nvSpPr>
        <p:spPr/>
        <p:txBody>
          <a:bodyPr>
            <a:normAutofit lnSpcReduction="10000"/>
          </a:bodyPr>
          <a:lstStyle/>
          <a:p>
            <a:pPr algn="l" rtl="0">
              <a:lnSpc>
                <a:spcPct val="150000"/>
              </a:lnSpc>
            </a:pPr>
            <a:r>
              <a:rPr lang="en-US" sz="2000" dirty="0"/>
              <a:t>The importance of the project comes from the need of </a:t>
            </a:r>
            <a:r>
              <a:rPr lang="en-US" sz="2000" dirty="0" smtClean="0"/>
              <a:t>the children </a:t>
            </a:r>
            <a:r>
              <a:rPr lang="en-US" sz="2000" dirty="0"/>
              <a:t>in Kofr AL-</a:t>
            </a:r>
            <a:r>
              <a:rPr lang="en-US" sz="2000" dirty="0" err="1"/>
              <a:t>Labad</a:t>
            </a:r>
            <a:r>
              <a:rPr lang="en-US" sz="2000" dirty="0"/>
              <a:t> to additional school because of the large increase in the number of students and the inability of existing schools to accommodate the huge number of </a:t>
            </a:r>
            <a:r>
              <a:rPr lang="en-US" sz="2000" dirty="0" smtClean="0"/>
              <a:t>students, this </a:t>
            </a:r>
            <a:r>
              <a:rPr lang="en-US" sz="2000" dirty="0"/>
              <a:t>building will provide educational services for four Age groups in Kofr AL-</a:t>
            </a:r>
            <a:r>
              <a:rPr lang="en-US" sz="2000" dirty="0" err="1"/>
              <a:t>Labad</a:t>
            </a:r>
            <a:r>
              <a:rPr lang="en-US" sz="2000" dirty="0"/>
              <a:t> and small villages around it</a:t>
            </a:r>
            <a:r>
              <a:rPr lang="en-US" sz="2000" dirty="0" smtClean="0"/>
              <a:t>.</a:t>
            </a:r>
          </a:p>
          <a:p>
            <a:pPr algn="l" rtl="0">
              <a:lnSpc>
                <a:spcPct val="150000"/>
              </a:lnSpc>
            </a:pPr>
            <a:endParaRPr lang="en-US" sz="2000" dirty="0"/>
          </a:p>
          <a:p>
            <a:pPr algn="l" rtl="0">
              <a:lnSpc>
                <a:spcPct val="150000"/>
              </a:lnSpc>
            </a:pPr>
            <a:r>
              <a:rPr lang="en-US" sz="2000" dirty="0"/>
              <a:t>Also, this project will provide a chance for us to exercise our skills in analysis and design of reinforced concrete structures under gravity and seismic loads.</a:t>
            </a:r>
          </a:p>
          <a:p>
            <a:pPr algn="l" rtl="0"/>
            <a:endParaRPr lang="en-US"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xmlns="" val="118769138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7467600" cy="1143000"/>
          </a:xfrm>
        </p:spPr>
        <p:txBody>
          <a:bodyPr>
            <a:normAutofit/>
          </a:bodyPr>
          <a:lstStyle/>
          <a:p>
            <a:pPr algn="ctr" rtl="0"/>
            <a:r>
              <a:rPr lang="en-US" sz="6000" dirty="0" smtClean="0"/>
              <a:t>MODELING</a:t>
            </a:r>
            <a:endParaRPr lang="en-US" sz="6000" dirty="0"/>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xmlns="" val="94934202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a:t>changes in architectural plans</a:t>
            </a:r>
            <a:br>
              <a:rPr lang="en-US" b="1" dirty="0"/>
            </a:br>
            <a:endParaRPr lang="en-US" dirty="0"/>
          </a:p>
        </p:txBody>
      </p:sp>
      <p:sp>
        <p:nvSpPr>
          <p:cNvPr id="3" name="Content Placeholder 2"/>
          <p:cNvSpPr>
            <a:spLocks noGrp="1"/>
          </p:cNvSpPr>
          <p:nvPr>
            <p:ph idx="1"/>
          </p:nvPr>
        </p:nvSpPr>
        <p:spPr/>
        <p:txBody>
          <a:bodyPr/>
          <a:lstStyle/>
          <a:p>
            <a:pPr algn="l" rtl="0"/>
            <a:r>
              <a:rPr lang="en-US" dirty="0" smtClean="0"/>
              <a:t>First of all we changed the number of floors of the school from 2 to 5 floors.</a:t>
            </a:r>
            <a:endParaRPr lang="en-US" dirty="0"/>
          </a:p>
          <a:p>
            <a:pPr algn="l" rtl="0"/>
            <a:r>
              <a:rPr lang="en-US" dirty="0" smtClean="0"/>
              <a:t>We did this to increase the capacity of the school to provide more comfort ability in teaching.</a:t>
            </a:r>
            <a:endParaRPr lang="en-US"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xmlns="" val="26060688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changes </a:t>
            </a:r>
            <a:r>
              <a:rPr lang="en-US" b="1" dirty="0"/>
              <a:t>in architectural plans</a:t>
            </a:r>
            <a:br>
              <a:rPr lang="en-US" b="1" dirty="0"/>
            </a:br>
            <a:endParaRPr lang="en-US" dirty="0"/>
          </a:p>
        </p:txBody>
      </p:sp>
      <p:sp>
        <p:nvSpPr>
          <p:cNvPr id="3" name="Content Placeholder 2"/>
          <p:cNvSpPr>
            <a:spLocks noGrp="1"/>
          </p:cNvSpPr>
          <p:nvPr>
            <p:ph idx="1"/>
          </p:nvPr>
        </p:nvSpPr>
        <p:spPr/>
        <p:txBody>
          <a:bodyPr/>
          <a:lstStyle/>
          <a:p>
            <a:pPr algn="l" rtl="0">
              <a:lnSpc>
                <a:spcPct val="150000"/>
              </a:lnSpc>
            </a:pPr>
            <a:r>
              <a:rPr lang="en-US" dirty="0" smtClean="0"/>
              <a:t>We </a:t>
            </a:r>
            <a:r>
              <a:rPr lang="en-US" dirty="0"/>
              <a:t>changed all column dimensions from </a:t>
            </a:r>
            <a:r>
              <a:rPr lang="en-US" dirty="0" smtClean="0"/>
              <a:t>rectangular column with (</a:t>
            </a:r>
            <a:r>
              <a:rPr lang="en-US" dirty="0"/>
              <a:t>25*50 cm) to square column of </a:t>
            </a:r>
            <a:r>
              <a:rPr lang="en-US" dirty="0" smtClean="0"/>
              <a:t>(45x45cm.)</a:t>
            </a:r>
          </a:p>
          <a:p>
            <a:pPr algn="l" rtl="0">
              <a:lnSpc>
                <a:spcPct val="150000"/>
              </a:lnSpc>
            </a:pPr>
            <a:r>
              <a:rPr lang="en-US" dirty="0" smtClean="0"/>
              <a:t>Also we added additional shear walls to carry lateral loads.</a:t>
            </a:r>
          </a:p>
          <a:p>
            <a:pPr algn="l" rtl="0">
              <a:lnSpc>
                <a:spcPct val="150000"/>
              </a:lnSpc>
            </a:pPr>
            <a:endParaRPr lang="en-US" dirty="0"/>
          </a:p>
          <a:p>
            <a:pPr algn="l" rtl="0"/>
            <a:endParaRPr lang="en-US"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xmlns="" val="540568736"/>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1243</TotalTime>
  <Words>1832</Words>
  <Application>Microsoft Office PowerPoint</Application>
  <PresentationFormat>عرض على الشاشة (3:4)‏</PresentationFormat>
  <Paragraphs>498</Paragraphs>
  <Slides>56</Slides>
  <Notes>0</Notes>
  <HiddenSlides>0</HiddenSlides>
  <MMClips>0</MMClips>
  <ScaleCrop>false</ScaleCrop>
  <HeadingPairs>
    <vt:vector size="4" baseType="variant">
      <vt:variant>
        <vt:lpstr>سمة</vt:lpstr>
      </vt:variant>
      <vt:variant>
        <vt:i4>1</vt:i4>
      </vt:variant>
      <vt:variant>
        <vt:lpstr>عناوين الشرائح</vt:lpstr>
      </vt:variant>
      <vt:variant>
        <vt:i4>56</vt:i4>
      </vt:variant>
    </vt:vector>
  </HeadingPairs>
  <TitlesOfParts>
    <vt:vector size="57" baseType="lpstr">
      <vt:lpstr>انقلاب</vt:lpstr>
      <vt:lpstr>الشريحة 1</vt:lpstr>
      <vt:lpstr>Content</vt:lpstr>
      <vt:lpstr>Introduction</vt:lpstr>
      <vt:lpstr>Project description</vt:lpstr>
      <vt:lpstr>Project description</vt:lpstr>
      <vt:lpstr>Significance of the work:</vt:lpstr>
      <vt:lpstr>MODELING</vt:lpstr>
      <vt:lpstr>changes in architectural plans </vt:lpstr>
      <vt:lpstr>changes in architectural plans </vt:lpstr>
      <vt:lpstr>changes in architectural plans </vt:lpstr>
      <vt:lpstr>changes in architectural plans </vt:lpstr>
      <vt:lpstr>changes in architectural plans </vt:lpstr>
      <vt:lpstr>changes in architectural plans </vt:lpstr>
      <vt:lpstr>Gravity Structural system</vt:lpstr>
      <vt:lpstr>gravity Structural systems</vt:lpstr>
      <vt:lpstr>gravity Structural systems</vt:lpstr>
      <vt:lpstr> Lateral Structural system</vt:lpstr>
      <vt:lpstr> Lateral Structural system</vt:lpstr>
      <vt:lpstr>Design dimensions</vt:lpstr>
      <vt:lpstr>Design dimensions</vt:lpstr>
      <vt:lpstr>Design dimensions</vt:lpstr>
      <vt:lpstr>Design dimensions</vt:lpstr>
      <vt:lpstr>Materials</vt:lpstr>
      <vt:lpstr>load calculations</vt:lpstr>
      <vt:lpstr>Load calculations</vt:lpstr>
      <vt:lpstr>Load calculations</vt:lpstr>
      <vt:lpstr>Analysis for lateral loads</vt:lpstr>
      <vt:lpstr>Analysis for lateral loads</vt:lpstr>
      <vt:lpstr>Analysis for lateral loads</vt:lpstr>
      <vt:lpstr>Load combinations and analysis scenarios</vt:lpstr>
      <vt:lpstr>CHECKS AND VERIFICATIONS</vt:lpstr>
      <vt:lpstr>Checks</vt:lpstr>
      <vt:lpstr>Checks</vt:lpstr>
      <vt:lpstr>Modal calculations</vt:lpstr>
      <vt:lpstr>Design for gravity and Seismic loads</vt:lpstr>
      <vt:lpstr>Check slab for shear:</vt:lpstr>
      <vt:lpstr>Design the rib slab for flexure</vt:lpstr>
      <vt:lpstr>Beams design</vt:lpstr>
      <vt:lpstr>Beams design</vt:lpstr>
      <vt:lpstr>Column design</vt:lpstr>
      <vt:lpstr>Shear wall design</vt:lpstr>
      <vt:lpstr>Footing design</vt:lpstr>
      <vt:lpstr>Footing design</vt:lpstr>
      <vt:lpstr>Footing design</vt:lpstr>
      <vt:lpstr>Steel structure design</vt:lpstr>
      <vt:lpstr>الشريحة 46</vt:lpstr>
      <vt:lpstr>Structure layout</vt:lpstr>
      <vt:lpstr>Purlins load calculation </vt:lpstr>
      <vt:lpstr>Design stage : </vt:lpstr>
      <vt:lpstr>الشريحة 50</vt:lpstr>
      <vt:lpstr>الشريحة 51</vt:lpstr>
      <vt:lpstr>الشريحة 52</vt:lpstr>
      <vt:lpstr>الشريحة 53</vt:lpstr>
      <vt:lpstr>الشريحة 54</vt:lpstr>
      <vt:lpstr>الشريحة 55</vt:lpstr>
      <vt:lpstr>الشريحة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rasem</dc:creator>
  <cp:lastModifiedBy>Centrino Laptop</cp:lastModifiedBy>
  <cp:revision>109</cp:revision>
  <dcterms:created xsi:type="dcterms:W3CDTF">2006-08-16T00:00:00Z</dcterms:created>
  <dcterms:modified xsi:type="dcterms:W3CDTF">2015-12-20T08:47:34Z</dcterms:modified>
</cp:coreProperties>
</file>