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2" autoAdjust="0"/>
    <p:restoredTop sz="75269" autoAdjust="0"/>
  </p:normalViewPr>
  <p:slideViewPr>
    <p:cSldViewPr>
      <p:cViewPr varScale="1">
        <p:scale>
          <a:sx n="54" d="100"/>
          <a:sy n="54" d="100"/>
        </p:scale>
        <p:origin x="-181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7BEA93-27B1-4B1D-A8AA-E72FA3181230}" type="datetimeFigureOut">
              <a:rPr lang="en-US" smtClean="0"/>
              <a:pPr/>
              <a:t>12/18/2015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5425FB-C4D1-4B8D-9BD3-23696AFAA8E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ar-SA" dirty="0" smtClean="0"/>
              <a:t>يتم</a:t>
            </a:r>
            <a:r>
              <a:rPr lang="ar-SA" baseline="0" dirty="0" smtClean="0"/>
              <a:t> عرض هذه الشريحة في بداية المناقشة ومن ثم الترحيب بالممتحنين والحضور </a:t>
            </a:r>
            <a:endParaRPr lang="en-US" dirty="0"/>
          </a:p>
        </p:txBody>
      </p:sp>
      <p:sp>
        <p:nvSpPr>
          <p:cNvPr id="4" name="Slide Number Placeholder 3"/>
          <p:cNvSpPr>
            <a:spLocks noGrp="1"/>
          </p:cNvSpPr>
          <p:nvPr>
            <p:ph type="sldNum" sz="quarter" idx="10"/>
          </p:nvPr>
        </p:nvSpPr>
        <p:spPr/>
        <p:txBody>
          <a:bodyPr/>
          <a:lstStyle/>
          <a:p>
            <a:fld id="{A05425FB-C4D1-4B8D-9BD3-23696AFAA8E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 results of LOS at the intersection by using HCS 2000 software were as shown in the following Table and the LOS was B </a:t>
            </a:r>
          </a:p>
          <a:p>
            <a:r>
              <a:rPr lang="ar-SA" sz="1200" kern="1200" baseline="0" dirty="0" smtClean="0">
                <a:solidFill>
                  <a:schemeClr val="tx1"/>
                </a:solidFill>
                <a:latin typeface="+mn-lt"/>
                <a:ea typeface="+mn-ea"/>
                <a:cs typeface="+mn-cs"/>
              </a:rPr>
              <a:t>نقل للشريحة التالية </a:t>
            </a:r>
            <a:endParaRPr lang="en-US" dirty="0"/>
          </a:p>
        </p:txBody>
      </p:sp>
      <p:sp>
        <p:nvSpPr>
          <p:cNvPr id="4" name="Slide Number Placeholder 3"/>
          <p:cNvSpPr>
            <a:spLocks noGrp="1"/>
          </p:cNvSpPr>
          <p:nvPr>
            <p:ph type="sldNum" sz="quarter" idx="10"/>
          </p:nvPr>
        </p:nvSpPr>
        <p:spPr/>
        <p:txBody>
          <a:bodyPr/>
          <a:lstStyle/>
          <a:p>
            <a:fld id="{A05425FB-C4D1-4B8D-9BD3-23696AFAA8E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To evaluate the LOS on the road links, the road was divided into two parts; the first part was Qabatya side and the second one was Arab American University side, and then using HCM 2010 tables and equations to evaluate the LOS. The following table shows the traffic on the two parts: </a:t>
            </a:r>
          </a:p>
          <a:p>
            <a:r>
              <a:rPr lang="ar-SA" sz="1200" kern="1200" baseline="0" dirty="0" smtClean="0">
                <a:solidFill>
                  <a:schemeClr val="tx1"/>
                </a:solidFill>
                <a:latin typeface="+mn-lt"/>
                <a:ea typeface="+mn-ea"/>
                <a:cs typeface="+mn-cs"/>
              </a:rPr>
              <a:t>شرح بسيط عن العناصر الموجودة داخل الجدول </a:t>
            </a:r>
          </a:p>
          <a:p>
            <a:r>
              <a:rPr lang="en-US" sz="1200" kern="1200" baseline="0" dirty="0" smtClean="0">
                <a:solidFill>
                  <a:schemeClr val="tx1"/>
                </a:solidFill>
                <a:latin typeface="+mn-lt"/>
                <a:ea typeface="+mn-ea"/>
                <a:cs typeface="+mn-cs"/>
              </a:rPr>
              <a:t>The LOS was C for the existing traffic volumes. </a:t>
            </a:r>
          </a:p>
          <a:p>
            <a:r>
              <a:rPr lang="ar-SA" sz="1200" kern="1200" baseline="0" dirty="0" smtClean="0">
                <a:solidFill>
                  <a:schemeClr val="tx1"/>
                </a:solidFill>
                <a:latin typeface="+mn-lt"/>
                <a:ea typeface="+mn-ea"/>
                <a:cs typeface="+mn-cs"/>
              </a:rPr>
              <a:t>نقل لشريحة التالية </a:t>
            </a:r>
          </a:p>
          <a:p>
            <a:endParaRPr lang="en-US" dirty="0"/>
          </a:p>
        </p:txBody>
      </p:sp>
      <p:sp>
        <p:nvSpPr>
          <p:cNvPr id="4" name="Slide Number Placeholder 3"/>
          <p:cNvSpPr>
            <a:spLocks noGrp="1"/>
          </p:cNvSpPr>
          <p:nvPr>
            <p:ph type="sldNum" sz="quarter" idx="10"/>
          </p:nvPr>
        </p:nvSpPr>
        <p:spPr/>
        <p:txBody>
          <a:bodyPr/>
          <a:lstStyle/>
          <a:p>
            <a:fld id="{A05425FB-C4D1-4B8D-9BD3-23696AFAA8E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 study area serves many facilities, such as AAU, the American school, Ro’ya Stadium, and Haddad Tourism Village. According to these facilities the traffic volumes will be increased in the future, so to forecast the future PHV and calculate the future LOS, the growth rate (</a:t>
            </a:r>
            <a:r>
              <a:rPr lang="en-US" sz="1200" kern="1200" baseline="0" dirty="0" err="1" smtClean="0">
                <a:solidFill>
                  <a:schemeClr val="tx1"/>
                </a:solidFill>
                <a:latin typeface="+mn-lt"/>
                <a:ea typeface="+mn-ea"/>
                <a:cs typeface="+mn-cs"/>
              </a:rPr>
              <a:t>i</a:t>
            </a:r>
            <a:r>
              <a:rPr lang="en-US" sz="1200" kern="1200" baseline="0" dirty="0" smtClean="0">
                <a:solidFill>
                  <a:schemeClr val="tx1"/>
                </a:solidFill>
                <a:latin typeface="+mn-lt"/>
                <a:ea typeface="+mn-ea"/>
                <a:cs typeface="+mn-cs"/>
              </a:rPr>
              <a:t>) of the traffic is needed. </a:t>
            </a:r>
          </a:p>
          <a:p>
            <a:r>
              <a:rPr lang="en-US" sz="1200" kern="1200" baseline="0" dirty="0" smtClean="0">
                <a:solidFill>
                  <a:schemeClr val="tx1"/>
                </a:solidFill>
                <a:latin typeface="+mn-lt"/>
                <a:ea typeface="+mn-ea"/>
                <a:cs typeface="+mn-cs"/>
              </a:rPr>
              <a:t>After plotting the relation between the # of vehicles and Years for the data taken from the Palestinian Central Bureau of Statistics (PCPS) the following graph is determined ant it is showing from the graph that the growth rate was 3.2% and the full calculation is shown in the report between your hands.</a:t>
            </a:r>
          </a:p>
          <a:p>
            <a:r>
              <a:rPr lang="en-US" sz="1200" kern="1200" baseline="0" dirty="0" smtClean="0">
                <a:solidFill>
                  <a:schemeClr val="tx1"/>
                </a:solidFill>
                <a:latin typeface="+mn-lt"/>
                <a:ea typeface="+mn-ea"/>
                <a:cs typeface="+mn-cs"/>
              </a:rPr>
              <a:t>Then we calculated the future PHV for a design period of 20 years and 3.2% growth rate and the future LOS was D </a:t>
            </a:r>
          </a:p>
          <a:p>
            <a:r>
              <a:rPr lang="ar-SA" sz="1200" kern="1200" baseline="0" dirty="0" smtClean="0">
                <a:solidFill>
                  <a:schemeClr val="tx1"/>
                </a:solidFill>
                <a:latin typeface="+mn-lt"/>
                <a:ea typeface="+mn-ea"/>
                <a:cs typeface="+mn-cs"/>
              </a:rPr>
              <a:t>نقل للشريحة التالية </a:t>
            </a:r>
          </a:p>
          <a:p>
            <a:r>
              <a:rPr lang="ar-SA" sz="1200" kern="1200" baseline="0" dirty="0" smtClean="0">
                <a:solidFill>
                  <a:schemeClr val="tx1"/>
                </a:solidFill>
                <a:latin typeface="+mn-lt"/>
                <a:ea typeface="+mn-ea"/>
                <a:cs typeface="+mn-cs"/>
              </a:rPr>
              <a:t>( ابدأ انا بالحديث )</a:t>
            </a:r>
            <a:endParaRPr lang="en-US" dirty="0"/>
          </a:p>
        </p:txBody>
      </p:sp>
      <p:sp>
        <p:nvSpPr>
          <p:cNvPr id="4" name="Slide Number Placeholder 3"/>
          <p:cNvSpPr>
            <a:spLocks noGrp="1"/>
          </p:cNvSpPr>
          <p:nvPr>
            <p:ph type="sldNum" sz="quarter" idx="10"/>
          </p:nvPr>
        </p:nvSpPr>
        <p:spPr/>
        <p:txBody>
          <a:bodyPr/>
          <a:lstStyle/>
          <a:p>
            <a:fld id="{A05425FB-C4D1-4B8D-9BD3-23696AFAA8E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ar-SA" dirty="0" smtClean="0"/>
              <a:t>أبدأ</a:t>
            </a:r>
            <a:r>
              <a:rPr lang="ar-SA" baseline="0" dirty="0" smtClean="0"/>
              <a:t> بالشرح عن الطبقات الموجودة في الصورة ومن ثم الطبقات التي استخدمناها </a:t>
            </a:r>
            <a:endParaRPr lang="en-US" dirty="0"/>
          </a:p>
        </p:txBody>
      </p:sp>
      <p:sp>
        <p:nvSpPr>
          <p:cNvPr id="4" name="Slide Number Placeholder 3"/>
          <p:cNvSpPr>
            <a:spLocks noGrp="1"/>
          </p:cNvSpPr>
          <p:nvPr>
            <p:ph type="sldNum" sz="quarter" idx="10"/>
          </p:nvPr>
        </p:nvSpPr>
        <p:spPr/>
        <p:txBody>
          <a:bodyPr/>
          <a:lstStyle/>
          <a:p>
            <a:fld id="{A05425FB-C4D1-4B8D-9BD3-23696AFAA8E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5425FB-C4D1-4B8D-9BD3-23696AFAA8EB}"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 design of this road is done by AutoCAD Civil 3D software and all tables of results obtained from the software. </a:t>
            </a:r>
          </a:p>
          <a:p>
            <a:r>
              <a:rPr lang="en-US" sz="1200" kern="1200" baseline="0" dirty="0" smtClean="0">
                <a:solidFill>
                  <a:schemeClr val="tx1"/>
                </a:solidFill>
                <a:latin typeface="+mn-lt"/>
                <a:ea typeface="+mn-ea"/>
                <a:cs typeface="+mn-cs"/>
              </a:rPr>
              <a:t>1- Horizontal alignment </a:t>
            </a:r>
          </a:p>
          <a:p>
            <a:r>
              <a:rPr lang="en-US" sz="1200" kern="1200" baseline="0" dirty="0" smtClean="0">
                <a:solidFill>
                  <a:schemeClr val="tx1"/>
                </a:solidFill>
                <a:latin typeface="+mn-lt"/>
                <a:ea typeface="+mn-ea"/>
                <a:cs typeface="+mn-cs"/>
              </a:rPr>
              <a:t>* Determine the classification of the road. </a:t>
            </a:r>
          </a:p>
          <a:p>
            <a:r>
              <a:rPr lang="en-US" sz="1200" kern="1200" baseline="0" dirty="0" smtClean="0">
                <a:solidFill>
                  <a:schemeClr val="tx1"/>
                </a:solidFill>
                <a:latin typeface="+mn-lt"/>
                <a:ea typeface="+mn-ea"/>
                <a:cs typeface="+mn-cs"/>
              </a:rPr>
              <a:t>* Design speed. </a:t>
            </a:r>
          </a:p>
          <a:p>
            <a:r>
              <a:rPr lang="en-US" sz="1200" kern="1200" baseline="0" dirty="0" smtClean="0">
                <a:solidFill>
                  <a:schemeClr val="tx1"/>
                </a:solidFill>
                <a:latin typeface="+mn-lt"/>
                <a:ea typeface="+mn-ea"/>
                <a:cs typeface="+mn-cs"/>
              </a:rPr>
              <a:t>* Determine a reasonable maximum superelevation rate. </a:t>
            </a:r>
          </a:p>
          <a:p>
            <a:r>
              <a:rPr lang="en-US" sz="1200" kern="1200" baseline="0" dirty="0" smtClean="0">
                <a:solidFill>
                  <a:schemeClr val="tx1"/>
                </a:solidFill>
                <a:latin typeface="+mn-lt"/>
                <a:ea typeface="+mn-ea"/>
                <a:cs typeface="+mn-cs"/>
              </a:rPr>
              <a:t>* Find the maximum side-friction factor. </a:t>
            </a:r>
          </a:p>
          <a:p>
            <a:r>
              <a:rPr lang="en-US" sz="1200" kern="1200" baseline="0" dirty="0" smtClean="0">
                <a:solidFill>
                  <a:schemeClr val="tx1"/>
                </a:solidFill>
                <a:latin typeface="+mn-lt"/>
                <a:ea typeface="+mn-ea"/>
                <a:cs typeface="+mn-cs"/>
              </a:rPr>
              <a:t>* Calculate the minimum radius for the horizontal curve. </a:t>
            </a:r>
          </a:p>
          <a:p>
            <a:pPr>
              <a:buFont typeface="Arial" charset="0"/>
              <a:buNone/>
            </a:pPr>
            <a:r>
              <a:rPr lang="en-US" sz="1200" kern="1200" baseline="0" dirty="0" smtClean="0">
                <a:solidFill>
                  <a:schemeClr val="tx1"/>
                </a:solidFill>
                <a:latin typeface="+mn-lt"/>
                <a:ea typeface="+mn-ea"/>
                <a:cs typeface="+mn-cs"/>
              </a:rPr>
              <a:t>* Make sure that the stopping sight distance is provided throughout the length of the curve. </a:t>
            </a:r>
          </a:p>
          <a:p>
            <a:pPr>
              <a:buFont typeface="Arial" charset="0"/>
              <a:buNone/>
            </a:pPr>
            <a:r>
              <a:rPr lang="en-US" sz="1200" kern="1200" baseline="0" dirty="0" smtClean="0">
                <a:solidFill>
                  <a:schemeClr val="tx1"/>
                </a:solidFill>
                <a:latin typeface="+mn-lt"/>
                <a:ea typeface="+mn-ea"/>
                <a:cs typeface="+mn-cs"/>
              </a:rPr>
              <a:t>2- V.A</a:t>
            </a:r>
          </a:p>
          <a:p>
            <a:pPr>
              <a:buFont typeface="Arial" charset="0"/>
              <a:buNone/>
            </a:pPr>
            <a:r>
              <a:rPr lang="en-US" sz="1200" kern="1200" baseline="0" dirty="0" smtClean="0">
                <a:solidFill>
                  <a:schemeClr val="tx1"/>
                </a:solidFill>
                <a:latin typeface="+mn-lt"/>
                <a:ea typeface="+mn-ea"/>
                <a:cs typeface="+mn-cs"/>
              </a:rPr>
              <a:t>The topics discussed under vertical alignment can be divided into two categories: the design of highway sections that have ascending or descending grades, and the design of vertical curves that connect these segments of ascending and descending grades. </a:t>
            </a:r>
          </a:p>
          <a:p>
            <a:pPr>
              <a:buFont typeface="Arial" charset="0"/>
              <a:buNone/>
            </a:pPr>
            <a:endParaRPr lang="en-US" sz="1200" kern="1200" baseline="0" dirty="0" smtClean="0">
              <a:solidFill>
                <a:schemeClr val="tx1"/>
              </a:solidFill>
              <a:latin typeface="+mn-lt"/>
              <a:ea typeface="+mn-ea"/>
              <a:cs typeface="+mn-cs"/>
            </a:endParaRPr>
          </a:p>
          <a:p>
            <a:pPr>
              <a:buFont typeface="Arial" charset="0"/>
              <a:buNone/>
            </a:pPr>
            <a:endParaRPr lang="en-US" sz="1200"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05425FB-C4D1-4B8D-9BD3-23696AFAA8EB}"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ar-SA" dirty="0" smtClean="0"/>
              <a:t>شرح</a:t>
            </a:r>
            <a:r>
              <a:rPr lang="ar-SA" baseline="0" dirty="0" smtClean="0"/>
              <a:t> عن الصور الموجودة </a:t>
            </a:r>
          </a:p>
          <a:p>
            <a:endParaRPr lang="en-US" dirty="0"/>
          </a:p>
        </p:txBody>
      </p:sp>
      <p:sp>
        <p:nvSpPr>
          <p:cNvPr id="4" name="Slide Number Placeholder 3"/>
          <p:cNvSpPr>
            <a:spLocks noGrp="1"/>
          </p:cNvSpPr>
          <p:nvPr>
            <p:ph type="sldNum" sz="quarter" idx="10"/>
          </p:nvPr>
        </p:nvSpPr>
        <p:spPr/>
        <p:txBody>
          <a:bodyPr/>
          <a:lstStyle/>
          <a:p>
            <a:fld id="{A05425FB-C4D1-4B8D-9BD3-23696AFAA8EB}"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05425FB-C4D1-4B8D-9BD3-23696AFAA8EB}"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presentation we will talk about these</a:t>
            </a:r>
            <a:r>
              <a:rPr lang="en-US" baseline="0" dirty="0" smtClean="0"/>
              <a:t> points:</a:t>
            </a:r>
          </a:p>
          <a:p>
            <a:r>
              <a:rPr lang="en-US" baseline="0" dirty="0" smtClean="0"/>
              <a:t>1- Introduction to the project </a:t>
            </a:r>
          </a:p>
          <a:p>
            <a:r>
              <a:rPr lang="en-US" baseline="0" dirty="0" smtClean="0"/>
              <a:t>2- Our methodology </a:t>
            </a:r>
          </a:p>
          <a:p>
            <a:r>
              <a:rPr lang="en-US" baseline="0" dirty="0" smtClean="0"/>
              <a:t>3- The data the we collected for this project </a:t>
            </a:r>
          </a:p>
          <a:p>
            <a:r>
              <a:rPr lang="en-US" baseline="0" dirty="0" smtClean="0"/>
              <a:t>4- And then traffic studies and analysis </a:t>
            </a:r>
          </a:p>
          <a:p>
            <a:r>
              <a:rPr lang="ar-SA" baseline="0" dirty="0" smtClean="0"/>
              <a:t>النقل الى الشريحة التالية والاكمال </a:t>
            </a:r>
            <a:endParaRPr lang="en-US" dirty="0"/>
          </a:p>
        </p:txBody>
      </p:sp>
      <p:sp>
        <p:nvSpPr>
          <p:cNvPr id="4" name="Slide Number Placeholder 3"/>
          <p:cNvSpPr>
            <a:spLocks noGrp="1"/>
          </p:cNvSpPr>
          <p:nvPr>
            <p:ph type="sldNum" sz="quarter" idx="10"/>
          </p:nvPr>
        </p:nvSpPr>
        <p:spPr/>
        <p:txBody>
          <a:bodyPr/>
          <a:lstStyle/>
          <a:p>
            <a:fld id="{A05425FB-C4D1-4B8D-9BD3-23696AFAA8E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4- The pavement design</a:t>
            </a:r>
            <a:r>
              <a:rPr lang="en-US" baseline="0" dirty="0" smtClean="0"/>
              <a:t> </a:t>
            </a:r>
          </a:p>
          <a:p>
            <a:r>
              <a:rPr lang="en-US" baseline="0" dirty="0" smtClean="0"/>
              <a:t>5- After that we will talk about the geometric design of this road </a:t>
            </a:r>
          </a:p>
          <a:p>
            <a:r>
              <a:rPr lang="en-US" baseline="0" dirty="0" smtClean="0"/>
              <a:t>6- Then the typical cross sections that we used and their elements </a:t>
            </a:r>
          </a:p>
          <a:p>
            <a:r>
              <a:rPr lang="en-US" baseline="0" dirty="0" smtClean="0"/>
              <a:t>7- Finally the discussion and conclusions. </a:t>
            </a:r>
          </a:p>
          <a:p>
            <a:endParaRPr lang="en-US" dirty="0"/>
          </a:p>
        </p:txBody>
      </p:sp>
      <p:sp>
        <p:nvSpPr>
          <p:cNvPr id="4" name="Slide Number Placeholder 3"/>
          <p:cNvSpPr>
            <a:spLocks noGrp="1"/>
          </p:cNvSpPr>
          <p:nvPr>
            <p:ph type="sldNum" sz="quarter" idx="10"/>
          </p:nvPr>
        </p:nvSpPr>
        <p:spPr/>
        <p:txBody>
          <a:bodyPr/>
          <a:lstStyle/>
          <a:p>
            <a:fld id="{A05425FB-C4D1-4B8D-9BD3-23696AFAA8E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a:t>
            </a:r>
            <a:r>
              <a:rPr lang="en-US" baseline="0" dirty="0" smtClean="0"/>
              <a:t> Background : </a:t>
            </a:r>
          </a:p>
          <a:p>
            <a:r>
              <a:rPr lang="en-US" sz="1200" kern="1200" baseline="0" dirty="0" smtClean="0">
                <a:solidFill>
                  <a:schemeClr val="tx1"/>
                </a:solidFill>
                <a:latin typeface="+mn-lt"/>
                <a:ea typeface="+mn-ea"/>
                <a:cs typeface="+mn-cs"/>
              </a:rPr>
              <a:t>Jenin is one of the major cities in Palestine. According to its importance in the residential, economical, and educational aspects. Therefore, an efficient road network connects between its surrounding parts becomes very important. The road network should be studied well and improved continuously to be efficient and active. One of the main roads in this network is Arab American University (AAU) Street which extends from Qabatya to the AAU. It is about 6.5 km , </a:t>
            </a:r>
          </a:p>
          <a:p>
            <a:r>
              <a:rPr lang="en-US" sz="1200" kern="1200" baseline="0" dirty="0" smtClean="0">
                <a:solidFill>
                  <a:schemeClr val="tx1"/>
                </a:solidFill>
                <a:latin typeface="+mn-lt"/>
                <a:ea typeface="+mn-ea"/>
                <a:cs typeface="+mn-cs"/>
              </a:rPr>
              <a:t>let us take a walk along the road </a:t>
            </a:r>
          </a:p>
          <a:p>
            <a:r>
              <a:rPr lang="ar-SA" sz="1200" kern="1200" baseline="0" dirty="0" smtClean="0">
                <a:solidFill>
                  <a:schemeClr val="tx1"/>
                </a:solidFill>
                <a:latin typeface="+mn-lt"/>
                <a:ea typeface="+mn-ea"/>
                <a:cs typeface="+mn-cs"/>
              </a:rPr>
              <a:t>يتم النقل على شريحة جديد لعرف فيديو تصوير جوي للطريق من البداية حتى النهاية ويتم الحديث خلال العرض عن ال </a:t>
            </a:r>
          </a:p>
          <a:p>
            <a:r>
              <a:rPr lang="en-US" sz="1200" kern="1200" baseline="0" dirty="0" smtClean="0">
                <a:solidFill>
                  <a:schemeClr val="tx1"/>
                </a:solidFill>
                <a:latin typeface="+mn-lt"/>
                <a:ea typeface="+mn-ea"/>
                <a:cs typeface="+mn-cs"/>
              </a:rPr>
              <a:t>Study area and Significance of Work.</a:t>
            </a:r>
            <a:endParaRPr lang="en-US" dirty="0"/>
          </a:p>
        </p:txBody>
      </p:sp>
      <p:sp>
        <p:nvSpPr>
          <p:cNvPr id="4" name="Slide Number Placeholder 3"/>
          <p:cNvSpPr>
            <a:spLocks noGrp="1"/>
          </p:cNvSpPr>
          <p:nvPr>
            <p:ph type="sldNum" sz="quarter" idx="10"/>
          </p:nvPr>
        </p:nvSpPr>
        <p:spPr/>
        <p:txBody>
          <a:bodyPr/>
          <a:lstStyle/>
          <a:p>
            <a:fld id="{A05425FB-C4D1-4B8D-9BD3-23696AFAA8E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ar-SA" dirty="0" smtClean="0"/>
              <a:t>بعد</a:t>
            </a:r>
            <a:r>
              <a:rPr lang="ar-SA" baseline="0" dirty="0" smtClean="0"/>
              <a:t> انتهاء الفيديو يتم الحديث عن الاهداف في الشريحة التالية </a:t>
            </a:r>
          </a:p>
          <a:p>
            <a:endParaRPr lang="en-US" dirty="0"/>
          </a:p>
        </p:txBody>
      </p:sp>
      <p:sp>
        <p:nvSpPr>
          <p:cNvPr id="4" name="Slide Number Placeholder 3"/>
          <p:cNvSpPr>
            <a:spLocks noGrp="1"/>
          </p:cNvSpPr>
          <p:nvPr>
            <p:ph type="sldNum" sz="quarter" idx="10"/>
          </p:nvPr>
        </p:nvSpPr>
        <p:spPr/>
        <p:txBody>
          <a:bodyPr/>
          <a:lstStyle/>
          <a:p>
            <a:fld id="{A05425FB-C4D1-4B8D-9BD3-23696AFAA8E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objectives of this study are the following:</a:t>
            </a:r>
          </a:p>
          <a:p>
            <a:r>
              <a:rPr lang="en-US" dirty="0" smtClean="0"/>
              <a:t>- Evaluate the existing geometric and pavement conditions. </a:t>
            </a:r>
          </a:p>
          <a:p>
            <a:r>
              <a:rPr lang="en-US" dirty="0" smtClean="0"/>
              <a:t>- Evaluate the existing and forecast traffic conditions. </a:t>
            </a:r>
          </a:p>
          <a:p>
            <a:pPr>
              <a:buFontTx/>
              <a:buChar char="-"/>
            </a:pPr>
            <a:r>
              <a:rPr lang="en-US" dirty="0" smtClean="0"/>
              <a:t>Redesign and improve the geometric, traffic, and pavement issues. </a:t>
            </a:r>
          </a:p>
          <a:p>
            <a:pPr>
              <a:buFontTx/>
              <a:buNone/>
            </a:pPr>
            <a:r>
              <a:rPr lang="ar-SA" dirty="0" smtClean="0"/>
              <a:t>بعد الانتهاء ... </a:t>
            </a:r>
            <a:br>
              <a:rPr lang="ar-SA" dirty="0" smtClean="0"/>
            </a:br>
            <a:r>
              <a:rPr lang="ar-SA" dirty="0" smtClean="0"/>
              <a:t>يبدأ عمر بشرح ال : </a:t>
            </a:r>
          </a:p>
          <a:p>
            <a:pPr>
              <a:buFontTx/>
              <a:buNone/>
            </a:pPr>
            <a:r>
              <a:rPr lang="en-US" dirty="0" smtClean="0"/>
              <a:t>Methodology , Data collection</a:t>
            </a:r>
            <a:r>
              <a:rPr lang="en-US" baseline="0" dirty="0" smtClean="0"/>
              <a:t> , and Traffic studies.</a:t>
            </a:r>
          </a:p>
          <a:p>
            <a:pPr>
              <a:buFontTx/>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A05425FB-C4D1-4B8D-9BD3-23696AFAA8E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ar-SA" dirty="0" smtClean="0"/>
              <a:t>يبدأ عمر بالشرح </a:t>
            </a:r>
          </a:p>
          <a:p>
            <a:r>
              <a:rPr lang="en-US" sz="1200" kern="1200" baseline="0" dirty="0" smtClean="0">
                <a:solidFill>
                  <a:schemeClr val="tx1"/>
                </a:solidFill>
                <a:latin typeface="+mn-lt"/>
                <a:ea typeface="+mn-ea"/>
                <a:cs typeface="+mn-cs"/>
              </a:rPr>
              <a:t>To achieve the objectives of this project, the following steps were being applied: </a:t>
            </a:r>
          </a:p>
          <a:p>
            <a:r>
              <a:rPr lang="en-US" sz="1200" kern="1200" baseline="0" dirty="0" smtClean="0">
                <a:solidFill>
                  <a:schemeClr val="tx1"/>
                </a:solidFill>
                <a:latin typeface="+mn-lt"/>
                <a:ea typeface="+mn-ea"/>
                <a:cs typeface="+mn-cs"/>
              </a:rPr>
              <a:t>1- we visited the site of the road and make the inventory study in order to have a clear idea about the alignment, the terrain, the existing geometric conditions of the road, and the traffic types and quantity. Collect the maps and data records of the study area </a:t>
            </a:r>
          </a:p>
          <a:p>
            <a:r>
              <a:rPr lang="en-US" sz="1200" kern="1200" baseline="0" dirty="0" smtClean="0">
                <a:solidFill>
                  <a:schemeClr val="tx1"/>
                </a:solidFill>
                <a:latin typeface="+mn-lt"/>
                <a:ea typeface="+mn-ea"/>
                <a:cs typeface="+mn-cs"/>
              </a:rPr>
              <a:t>2- Then conducting traffic count for 6 hours ; three hours in the morning ( 7:00 – 10:00 AM ) and other three hours in the evening ( 12:00 – 3:00 PM ) in order to determine the peak hour at the road , and analyze the traffic volumes , and determine the LOS </a:t>
            </a:r>
          </a:p>
          <a:p>
            <a:r>
              <a:rPr lang="en-US" sz="1200" kern="1200" baseline="0" dirty="0" smtClean="0">
                <a:solidFill>
                  <a:schemeClr val="tx1"/>
                </a:solidFill>
                <a:latin typeface="+mn-lt"/>
                <a:ea typeface="+mn-ea"/>
                <a:cs typeface="+mn-cs"/>
              </a:rPr>
              <a:t>3- The project based on the standards and the specifications of the American Association of State Highway and Transportation Officials (AASHTO 2011). </a:t>
            </a:r>
          </a:p>
          <a:p>
            <a:r>
              <a:rPr lang="en-US" sz="1200" kern="1200" baseline="0" dirty="0" smtClean="0">
                <a:solidFill>
                  <a:schemeClr val="tx1"/>
                </a:solidFill>
                <a:latin typeface="+mn-lt"/>
                <a:ea typeface="+mn-ea"/>
                <a:cs typeface="+mn-cs"/>
              </a:rPr>
              <a:t>4- Then Evaluation of the Existing Conditions such as</a:t>
            </a:r>
          </a:p>
          <a:p>
            <a:r>
              <a:rPr lang="en-US" sz="1200" kern="1200" baseline="0" dirty="0" smtClean="0">
                <a:solidFill>
                  <a:schemeClr val="tx1"/>
                </a:solidFill>
                <a:latin typeface="+mn-lt"/>
                <a:ea typeface="+mn-ea"/>
                <a:cs typeface="+mn-cs"/>
              </a:rPr>
              <a:t>-  horizontal alignment based on horizontal curves </a:t>
            </a:r>
          </a:p>
          <a:p>
            <a:r>
              <a:rPr lang="en-US" sz="1200" kern="1200" baseline="0" dirty="0" smtClean="0">
                <a:solidFill>
                  <a:schemeClr val="tx1"/>
                </a:solidFill>
                <a:latin typeface="+mn-lt"/>
                <a:ea typeface="+mn-ea"/>
                <a:cs typeface="+mn-cs"/>
              </a:rPr>
              <a:t>- Pavement conditions based on the structural performance which is related to the physical conditions such as cracks. </a:t>
            </a:r>
          </a:p>
          <a:p>
            <a:r>
              <a:rPr lang="en-US" sz="1200" kern="1200" baseline="0" dirty="0" smtClean="0">
                <a:solidFill>
                  <a:schemeClr val="tx1"/>
                </a:solidFill>
                <a:latin typeface="+mn-lt"/>
                <a:ea typeface="+mn-ea"/>
                <a:cs typeface="+mn-cs"/>
              </a:rPr>
              <a:t>- Cross section elements based on the AASHTO 2011 standards. </a:t>
            </a:r>
          </a:p>
          <a:p>
            <a:r>
              <a:rPr lang="en-US" sz="1200" kern="1200" baseline="0" dirty="0" smtClean="0">
                <a:solidFill>
                  <a:schemeClr val="tx1"/>
                </a:solidFill>
                <a:latin typeface="+mn-lt"/>
                <a:ea typeface="+mn-ea"/>
                <a:cs typeface="+mn-cs"/>
              </a:rPr>
              <a:t>- Traffic control devices, marking, and other traffic controls. </a:t>
            </a:r>
          </a:p>
          <a:p>
            <a:pPr>
              <a:buFontTx/>
              <a:buChar char="-"/>
            </a:pPr>
            <a:r>
              <a:rPr lang="en-US" sz="1200" kern="1200" baseline="0" dirty="0" smtClean="0">
                <a:solidFill>
                  <a:schemeClr val="tx1"/>
                </a:solidFill>
                <a:latin typeface="+mn-lt"/>
                <a:ea typeface="+mn-ea"/>
                <a:cs typeface="+mn-cs"/>
              </a:rPr>
              <a:t>Conducting the CBR test in order to determine the conditions for the sub-grade. </a:t>
            </a:r>
          </a:p>
          <a:p>
            <a:pPr>
              <a:buFontTx/>
              <a:buNone/>
            </a:pPr>
            <a:r>
              <a:rPr lang="ar-SA" sz="1200" kern="1200" baseline="0" dirty="0" smtClean="0">
                <a:solidFill>
                  <a:schemeClr val="tx1"/>
                </a:solidFill>
                <a:latin typeface="+mn-lt"/>
                <a:ea typeface="+mn-ea"/>
                <a:cs typeface="+mn-cs"/>
              </a:rPr>
              <a:t> نقل للشريحة التالية لاكمال الشرح </a:t>
            </a:r>
          </a:p>
          <a:p>
            <a:pPr>
              <a:buFontTx/>
              <a:buNone/>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05425FB-C4D1-4B8D-9BD3-23696AFAA8E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Then</a:t>
            </a:r>
            <a:r>
              <a:rPr lang="en-US" baseline="0" dirty="0" smtClean="0"/>
              <a:t> performing the pavement design based on </a:t>
            </a:r>
            <a:r>
              <a:rPr lang="en-US" sz="1200" kern="1200" baseline="0" dirty="0" smtClean="0">
                <a:solidFill>
                  <a:schemeClr val="tx1"/>
                </a:solidFill>
                <a:latin typeface="+mn-lt"/>
                <a:ea typeface="+mn-ea"/>
                <a:cs typeface="+mn-cs"/>
              </a:rPr>
              <a:t>AASHTO 1993 guide </a:t>
            </a:r>
          </a:p>
          <a:p>
            <a:pPr>
              <a:buFontTx/>
              <a:buChar char="-"/>
            </a:pPr>
            <a:r>
              <a:rPr lang="en-US" sz="1200" kern="1200" baseline="0" dirty="0" smtClean="0">
                <a:solidFill>
                  <a:schemeClr val="tx1"/>
                </a:solidFill>
                <a:latin typeface="+mn-lt"/>
                <a:ea typeface="+mn-ea"/>
                <a:cs typeface="+mn-cs"/>
              </a:rPr>
              <a:t>Then performing the geometric design </a:t>
            </a:r>
          </a:p>
          <a:p>
            <a:pPr>
              <a:buFontTx/>
              <a:buChar char="-"/>
            </a:pPr>
            <a:r>
              <a:rPr lang="en-US" sz="1200" kern="1200" baseline="0" dirty="0" smtClean="0">
                <a:solidFill>
                  <a:schemeClr val="tx1"/>
                </a:solidFill>
                <a:latin typeface="+mn-lt"/>
                <a:ea typeface="+mn-ea"/>
                <a:cs typeface="+mn-cs"/>
              </a:rPr>
              <a:t>And design the traffic control devices required along the road to give the most comfortable and safe drive. </a:t>
            </a:r>
          </a:p>
          <a:p>
            <a:pPr>
              <a:buFontTx/>
              <a:buChar char="-"/>
            </a:pPr>
            <a:r>
              <a:rPr lang="en-US" sz="1200" kern="1200" baseline="0" dirty="0" smtClean="0">
                <a:solidFill>
                  <a:schemeClr val="tx1"/>
                </a:solidFill>
                <a:latin typeface="+mn-lt"/>
                <a:ea typeface="+mn-ea"/>
                <a:cs typeface="+mn-cs"/>
              </a:rPr>
              <a:t>Finally prepare Bill of Quantity Report </a:t>
            </a:r>
          </a:p>
          <a:p>
            <a:pPr>
              <a:buFontTx/>
              <a:buNone/>
            </a:pPr>
            <a:r>
              <a:rPr lang="ar-SA" sz="1200" kern="1200" baseline="0" dirty="0" smtClean="0">
                <a:solidFill>
                  <a:schemeClr val="tx1"/>
                </a:solidFill>
                <a:latin typeface="+mn-lt"/>
                <a:ea typeface="+mn-ea"/>
                <a:cs typeface="+mn-cs"/>
              </a:rPr>
              <a:t>نقل للشريحة التالية </a:t>
            </a:r>
          </a:p>
          <a:p>
            <a:pPr>
              <a:buFontTx/>
              <a:buNone/>
            </a:pPr>
            <a:endParaRPr lang="en-US" dirty="0"/>
          </a:p>
        </p:txBody>
      </p:sp>
      <p:sp>
        <p:nvSpPr>
          <p:cNvPr id="4" name="Slide Number Placeholder 3"/>
          <p:cNvSpPr>
            <a:spLocks noGrp="1"/>
          </p:cNvSpPr>
          <p:nvPr>
            <p:ph type="sldNum" sz="quarter" idx="10"/>
          </p:nvPr>
        </p:nvSpPr>
        <p:spPr/>
        <p:txBody>
          <a:bodyPr/>
          <a:lstStyle/>
          <a:p>
            <a:fld id="{A05425FB-C4D1-4B8D-9BD3-23696AFAA8E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Gathering data is the primary requirement to perform any study, the following data were collected to complete this project:</a:t>
            </a:r>
          </a:p>
          <a:p>
            <a:r>
              <a:rPr lang="en-US" sz="1200" kern="1200" baseline="0" dirty="0" smtClean="0">
                <a:solidFill>
                  <a:schemeClr val="tx1"/>
                </a:solidFill>
                <a:latin typeface="+mn-lt"/>
                <a:ea typeface="+mn-ea"/>
                <a:cs typeface="+mn-cs"/>
              </a:rPr>
              <a:t>1- Maps and contour: The contour maps were collected from the civil engineering department at An-Najah National University, and the other information about the study area like the path of the road is obtained by using GIS maps and aerial photos from Google Earth </a:t>
            </a:r>
          </a:p>
          <a:p>
            <a:r>
              <a:rPr lang="en-US" sz="1200" kern="1200" baseline="0" dirty="0" smtClean="0">
                <a:solidFill>
                  <a:schemeClr val="tx1"/>
                </a:solidFill>
                <a:latin typeface="+mn-lt"/>
                <a:ea typeface="+mn-ea"/>
                <a:cs typeface="+mn-cs"/>
              </a:rPr>
              <a:t>2- The horizontal alignment of the road is obtained by using GIS ( ArcMap Software ) , and then converted the produced shape file to AutoCAD file and then get the length of the road and the horizontal curves and there radii to compare them with the standards </a:t>
            </a:r>
          </a:p>
          <a:p>
            <a:r>
              <a:rPr lang="en-US" sz="1200" kern="1200" baseline="0" dirty="0" smtClean="0">
                <a:solidFill>
                  <a:schemeClr val="tx1"/>
                </a:solidFill>
                <a:latin typeface="+mn-lt"/>
                <a:ea typeface="+mn-ea"/>
                <a:cs typeface="+mn-cs"/>
              </a:rPr>
              <a:t>In addition, the information about the grades on the road obtained from Civil 3D software and Google Earth program and compared them with the standards. </a:t>
            </a:r>
          </a:p>
          <a:p>
            <a:r>
              <a:rPr lang="en-US" sz="1200" kern="1200" baseline="0" dirty="0" smtClean="0">
                <a:solidFill>
                  <a:schemeClr val="tx1"/>
                </a:solidFill>
                <a:latin typeface="+mn-lt"/>
                <a:ea typeface="+mn-ea"/>
                <a:cs typeface="+mn-cs"/>
              </a:rPr>
              <a:t>3- Then the soil samples were collected from the site and conducting the (CBR) test for the sub-grad layer and determined the liquid and plastic limits for the sample, and made the sieve analysis test. In order to determine the classification of the soil and its classification was: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A-2-6 (Silty or clayey gravel and sand)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A-7-5 ( Clayey soil)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4- Finally To study the current situation on Arab American University Street, traffic was performed on the main intersection on the road; Haddad Tourism Village intersection. And calculate the LOS</a:t>
            </a:r>
          </a:p>
          <a:p>
            <a:pPr marL="0" marR="0" indent="0" algn="l" defTabSz="914400" rtl="0" eaLnBrk="1" fontAlgn="auto" latinLnBrk="0" hangingPunct="1">
              <a:lnSpc>
                <a:spcPct val="100000"/>
              </a:lnSpc>
              <a:spcBef>
                <a:spcPts val="0"/>
              </a:spcBef>
              <a:spcAft>
                <a:spcPts val="0"/>
              </a:spcAft>
              <a:buClrTx/>
              <a:buSzTx/>
              <a:buFontTx/>
              <a:buNone/>
              <a:tabLst/>
              <a:defRPr/>
            </a:pPr>
            <a:r>
              <a:rPr lang="ar-SA" sz="1200" kern="1200" baseline="0" dirty="0" smtClean="0">
                <a:solidFill>
                  <a:schemeClr val="tx1"/>
                </a:solidFill>
                <a:latin typeface="+mn-lt"/>
                <a:ea typeface="+mn-ea"/>
                <a:cs typeface="+mn-cs"/>
              </a:rPr>
              <a:t>نقل للشريحة التالية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05425FB-C4D1-4B8D-9BD3-23696AFAA8E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9D4F5A6-6769-4915-891A-D00A37789D45}" type="datetimeFigureOut">
              <a:rPr lang="en-US" smtClean="0"/>
              <a:pPr/>
              <a:t>12/18/2015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C610C57-8225-45B3-AAD7-95D4FA4FD14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D4F5A6-6769-4915-891A-D00A37789D45}" type="datetimeFigureOut">
              <a:rPr lang="en-US" smtClean="0"/>
              <a:pPr/>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10C57-8225-45B3-AAD7-95D4FA4FD1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D4F5A6-6769-4915-891A-D00A37789D45}" type="datetimeFigureOut">
              <a:rPr lang="en-US" smtClean="0"/>
              <a:pPr/>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10C57-8225-45B3-AAD7-95D4FA4FD1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D4F5A6-6769-4915-891A-D00A37789D45}" type="datetimeFigureOut">
              <a:rPr lang="en-US" smtClean="0"/>
              <a:pPr/>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10C57-8225-45B3-AAD7-95D4FA4FD1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9D4F5A6-6769-4915-891A-D00A37789D45}" type="datetimeFigureOut">
              <a:rPr lang="en-US" smtClean="0"/>
              <a:pPr/>
              <a:t>12/18/2015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610C57-8225-45B3-AAD7-95D4FA4FD14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9D4F5A6-6769-4915-891A-D00A37789D45}" type="datetimeFigureOut">
              <a:rPr lang="en-US" smtClean="0"/>
              <a:pPr/>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610C57-8225-45B3-AAD7-95D4FA4FD1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9D4F5A6-6769-4915-891A-D00A37789D45}" type="datetimeFigureOut">
              <a:rPr lang="en-US" smtClean="0"/>
              <a:pPr/>
              <a:t>12/18/2015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610C57-8225-45B3-AAD7-95D4FA4FD1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9D4F5A6-6769-4915-891A-D00A37789D45}" type="datetimeFigureOut">
              <a:rPr lang="en-US" smtClean="0"/>
              <a:pPr/>
              <a:t>12/18/2015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610C57-8225-45B3-AAD7-95D4FA4FD1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D4F5A6-6769-4915-891A-D00A37789D45}" type="datetimeFigureOut">
              <a:rPr lang="en-US" smtClean="0"/>
              <a:pPr/>
              <a:t>12/18/2015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610C57-8225-45B3-AAD7-95D4FA4FD1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9D4F5A6-6769-4915-891A-D00A37789D45}" type="datetimeFigureOut">
              <a:rPr lang="en-US" smtClean="0"/>
              <a:pPr/>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610C57-8225-45B3-AAD7-95D4FA4FD1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9D4F5A6-6769-4915-891A-D00A37789D45}" type="datetimeFigureOut">
              <a:rPr lang="en-US" smtClean="0"/>
              <a:pPr/>
              <a:t>12/18/2015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C610C57-8225-45B3-AAD7-95D4FA4FD14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9D4F5A6-6769-4915-891A-D00A37789D45}" type="datetimeFigureOut">
              <a:rPr lang="en-US" smtClean="0"/>
              <a:pPr/>
              <a:t>12/18/2015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C610C57-8225-45B3-AAD7-95D4FA4FD14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ideo" Target="file:///D:\&#1578;&#1589;&#1608;&#1610;&#1585;%20&#1580;&#1608;&#1610;%20&#1604;&#1604;&#1605;&#1588;&#1585;&#1608;&#1593;\&#1578;&#1589;&#1608;&#1610;&#1585;%20&#1580;&#1608;&#1610;%20&#1604;&#1604;&#1605;&#1588;&#1585;&#1608;&#1593;.mp4"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828800"/>
            <a:ext cx="8153400" cy="1219200"/>
          </a:xfrm>
        </p:spPr>
        <p:txBody>
          <a:bodyPr>
            <a:normAutofit/>
          </a:bodyPr>
          <a:lstStyle/>
          <a:p>
            <a:pPr algn="ctr"/>
            <a:r>
              <a:rPr lang="en-US" sz="3200" dirty="0" smtClean="0">
                <a:solidFill>
                  <a:schemeClr val="tx1"/>
                </a:solidFill>
                <a:latin typeface="Times New Roman" pitchFamily="18" charset="0"/>
                <a:cs typeface="Times New Roman" pitchFamily="18" charset="0"/>
              </a:rPr>
              <a:t>Evaluation and Redesign of Arab American University Street</a:t>
            </a:r>
            <a:endParaRPr lang="en-US" sz="4800"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609600" y="3810000"/>
            <a:ext cx="7854696" cy="1371600"/>
          </a:xfrm>
        </p:spPr>
        <p:txBody>
          <a:bodyPr>
            <a:normAutofit/>
          </a:bodyPr>
          <a:lstStyle/>
          <a:p>
            <a:pPr algn="ctr"/>
            <a:r>
              <a:rPr lang="en-US" sz="3200" b="1" dirty="0" smtClean="0">
                <a:latin typeface="Times New Roman" pitchFamily="18" charset="0"/>
                <a:cs typeface="Times New Roman" pitchFamily="18" charset="0"/>
              </a:rPr>
              <a:t>Ahmed A. Mara’bi </a:t>
            </a:r>
          </a:p>
          <a:p>
            <a:pPr algn="ctr"/>
            <a:r>
              <a:rPr lang="en-US" sz="3200" b="1" dirty="0" smtClean="0">
                <a:latin typeface="Times New Roman" pitchFamily="18" charset="0"/>
                <a:cs typeface="Times New Roman" pitchFamily="18" charset="0"/>
              </a:rPr>
              <a:t>Omar S. Ahmad</a:t>
            </a:r>
            <a:endParaRPr lang="en-US" sz="3200" b="1" dirty="0">
              <a:latin typeface="Times New Roman" pitchFamily="18" charset="0"/>
              <a:cs typeface="Times New Roman" pitchFamily="18" charset="0"/>
            </a:endParaRPr>
          </a:p>
        </p:txBody>
      </p:sp>
      <p:sp>
        <p:nvSpPr>
          <p:cNvPr id="4" name="Title 1"/>
          <p:cNvSpPr txBox="1">
            <a:spLocks/>
          </p:cNvSpPr>
          <p:nvPr/>
        </p:nvSpPr>
        <p:spPr>
          <a:xfrm>
            <a:off x="533400" y="762000"/>
            <a:ext cx="7851648" cy="8382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Graduation Project II</a:t>
            </a:r>
            <a:endParaRPr kumimoji="0" lang="en-US" sz="4400" b="1" i="0" u="none" strike="noStrike" kern="1200" cap="none" spc="0" normalizeH="0" baseline="0" noProof="0" dirty="0">
              <a:ln>
                <a:noFill/>
              </a:ln>
              <a:solidFill>
                <a:schemeClr val="tx1"/>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p:txBody>
      </p:sp>
      <p:sp>
        <p:nvSpPr>
          <p:cNvPr id="5" name="Subtitle 2"/>
          <p:cNvSpPr txBox="1">
            <a:spLocks/>
          </p:cNvSpPr>
          <p:nvPr/>
        </p:nvSpPr>
        <p:spPr>
          <a:xfrm>
            <a:off x="609600" y="3276600"/>
            <a:ext cx="7854696" cy="762000"/>
          </a:xfrm>
          <a:prstGeom prst="rect">
            <a:avLst/>
          </a:prstGeom>
        </p:spPr>
        <p:txBody>
          <a:bodyPr vert="horz" lIns="0" rIns="18288">
            <a:normAutofit/>
          </a:bodyPr>
          <a:lstStyle/>
          <a:p>
            <a:pPr algn="ctr"/>
            <a:r>
              <a:rPr lang="en-US" sz="2400" b="1" dirty="0" smtClean="0">
                <a:latin typeface="Times New Roman" pitchFamily="18" charset="0"/>
                <a:cs typeface="Times New Roman" pitchFamily="18" charset="0"/>
              </a:rPr>
              <a:t>Prepared by:</a:t>
            </a:r>
          </a:p>
        </p:txBody>
      </p:sp>
      <p:sp>
        <p:nvSpPr>
          <p:cNvPr id="6" name="Subtitle 2"/>
          <p:cNvSpPr txBox="1">
            <a:spLocks/>
          </p:cNvSpPr>
          <p:nvPr/>
        </p:nvSpPr>
        <p:spPr>
          <a:xfrm>
            <a:off x="685800" y="5029200"/>
            <a:ext cx="7854696" cy="762000"/>
          </a:xfrm>
          <a:prstGeom prst="rect">
            <a:avLst/>
          </a:prstGeom>
        </p:spPr>
        <p:txBody>
          <a:bodyPr vert="horz" lIns="0" rIns="18288">
            <a:normAutofit/>
          </a:bodyPr>
          <a:lstStyle/>
          <a:p>
            <a:pPr algn="ctr"/>
            <a:r>
              <a:rPr lang="en-US" sz="2400" b="1" dirty="0" smtClean="0">
                <a:latin typeface="Times New Roman" pitchFamily="18" charset="0"/>
                <a:cs typeface="Times New Roman" pitchFamily="18" charset="0"/>
              </a:rPr>
              <a:t>Under Supervision:</a:t>
            </a:r>
          </a:p>
        </p:txBody>
      </p:sp>
      <p:sp>
        <p:nvSpPr>
          <p:cNvPr id="7" name="Subtitle 2"/>
          <p:cNvSpPr txBox="1">
            <a:spLocks/>
          </p:cNvSpPr>
          <p:nvPr/>
        </p:nvSpPr>
        <p:spPr>
          <a:xfrm>
            <a:off x="609600" y="5486400"/>
            <a:ext cx="7854696" cy="13716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3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Eng. Husain Abu Zant</a:t>
            </a:r>
            <a:endParaRPr kumimoji="0" lang="en-US" sz="32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56488"/>
          </a:xfrm>
        </p:spPr>
        <p:txBody>
          <a:bodyPr>
            <a:normAutofit/>
          </a:bodyPr>
          <a:lstStyle/>
          <a:p>
            <a:pPr algn="ctr"/>
            <a:r>
              <a:rPr lang="en-US" sz="3600" b="1" dirty="0" smtClean="0">
                <a:solidFill>
                  <a:srgbClr val="FFFF00"/>
                </a:solidFill>
                <a:latin typeface="Times New Roman" pitchFamily="18" charset="0"/>
                <a:cs typeface="Times New Roman" pitchFamily="18" charset="0"/>
              </a:rPr>
              <a:t>Traffic Studies</a:t>
            </a:r>
            <a:endParaRPr lang="en-US" sz="3600" b="1"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3200" b="1" dirty="0" smtClean="0">
                <a:solidFill>
                  <a:schemeClr val="bg1"/>
                </a:solidFill>
                <a:latin typeface="Times New Roman" pitchFamily="18" charset="0"/>
                <a:cs typeface="Times New Roman" pitchFamily="18" charset="0"/>
              </a:rPr>
              <a:t>LOS at Intersection </a:t>
            </a:r>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r>
              <a:rPr lang="en-US" sz="2800" b="1" dirty="0" smtClean="0">
                <a:solidFill>
                  <a:schemeClr val="bg1"/>
                </a:solidFill>
                <a:latin typeface="Times New Roman" pitchFamily="18" charset="0"/>
                <a:cs typeface="Times New Roman" pitchFamily="18" charset="0"/>
              </a:rPr>
              <a:t> The LOS at the intersection was B</a:t>
            </a:r>
            <a:endParaRPr lang="en-US" sz="2800" b="1" dirty="0">
              <a:solidFill>
                <a:schemeClr val="bg1"/>
              </a:solidFill>
              <a:latin typeface="Times New Roman" pitchFamily="18" charset="0"/>
              <a:cs typeface="Times New Roman" pitchFamily="18" charset="0"/>
            </a:endParaRPr>
          </a:p>
        </p:txBody>
      </p:sp>
      <p:pic>
        <p:nvPicPr>
          <p:cNvPr id="4" name="Picture 3" descr="Capture.JPG"/>
          <p:cNvPicPr>
            <a:picLocks noChangeAspect="1"/>
          </p:cNvPicPr>
          <p:nvPr/>
        </p:nvPicPr>
        <p:blipFill>
          <a:blip r:embed="rId3" cstate="print"/>
          <a:stretch>
            <a:fillRect/>
          </a:stretch>
        </p:blipFill>
        <p:spPr>
          <a:xfrm>
            <a:off x="228600" y="2819400"/>
            <a:ext cx="8630107" cy="25146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389120"/>
          </a:xfrm>
        </p:spPr>
        <p:txBody>
          <a:bodyPr>
            <a:normAutofit/>
          </a:bodyPr>
          <a:lstStyle/>
          <a:p>
            <a:r>
              <a:rPr lang="en-US" sz="3200" b="1" dirty="0" smtClean="0">
                <a:solidFill>
                  <a:schemeClr val="bg1"/>
                </a:solidFill>
                <a:latin typeface="Times New Roman" pitchFamily="18" charset="0"/>
                <a:cs typeface="Times New Roman" pitchFamily="18" charset="0"/>
              </a:rPr>
              <a:t>LOS on Road Links </a:t>
            </a:r>
          </a:p>
          <a:p>
            <a:pPr>
              <a:buNone/>
            </a:pPr>
            <a:endParaRPr lang="en-US" sz="3200" b="1" dirty="0">
              <a:solidFill>
                <a:schemeClr val="bg1"/>
              </a:solidFill>
              <a:latin typeface="Times New Roman" pitchFamily="18" charset="0"/>
              <a:cs typeface="Times New Roman" pitchFamily="18" charset="0"/>
            </a:endParaRPr>
          </a:p>
        </p:txBody>
      </p:sp>
      <p:pic>
        <p:nvPicPr>
          <p:cNvPr id="4" name="Picture 3" descr="2.JPG"/>
          <p:cNvPicPr>
            <a:picLocks noChangeAspect="1"/>
          </p:cNvPicPr>
          <p:nvPr/>
        </p:nvPicPr>
        <p:blipFill>
          <a:blip r:embed="rId3" cstate="print"/>
          <a:stretch>
            <a:fillRect/>
          </a:stretch>
        </p:blipFill>
        <p:spPr>
          <a:xfrm>
            <a:off x="310892" y="2514600"/>
            <a:ext cx="8604508" cy="27432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4389120"/>
          </a:xfrm>
        </p:spPr>
        <p:txBody>
          <a:bodyPr>
            <a:normAutofit/>
          </a:bodyPr>
          <a:lstStyle/>
          <a:p>
            <a:r>
              <a:rPr lang="en-US" sz="3200" b="1" dirty="0" smtClean="0">
                <a:solidFill>
                  <a:schemeClr val="bg1"/>
                </a:solidFill>
                <a:latin typeface="Times New Roman" pitchFamily="18" charset="0"/>
                <a:cs typeface="Times New Roman" pitchFamily="18" charset="0"/>
              </a:rPr>
              <a:t>Future Level of Service </a:t>
            </a:r>
          </a:p>
          <a:p>
            <a:pPr>
              <a:buNone/>
            </a:pPr>
            <a:endParaRPr lang="en-US" sz="3200" b="1" dirty="0">
              <a:solidFill>
                <a:schemeClr val="bg1"/>
              </a:solidFill>
              <a:latin typeface="Times New Roman" pitchFamily="18" charset="0"/>
              <a:cs typeface="Times New Roman" pitchFamily="18" charset="0"/>
            </a:endParaRPr>
          </a:p>
        </p:txBody>
      </p:sp>
      <p:pic>
        <p:nvPicPr>
          <p:cNvPr id="4" name="Picture 3" descr="3.JPG"/>
          <p:cNvPicPr>
            <a:picLocks noChangeAspect="1"/>
          </p:cNvPicPr>
          <p:nvPr/>
        </p:nvPicPr>
        <p:blipFill>
          <a:blip r:embed="rId3" cstate="print"/>
          <a:stretch>
            <a:fillRect/>
          </a:stretch>
        </p:blipFill>
        <p:spPr>
          <a:xfrm>
            <a:off x="381000" y="1219200"/>
            <a:ext cx="8404467" cy="51054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80288"/>
          </a:xfrm>
        </p:spPr>
        <p:txBody>
          <a:bodyPr>
            <a:normAutofit/>
          </a:bodyPr>
          <a:lstStyle/>
          <a:p>
            <a:pPr algn="ctr"/>
            <a:r>
              <a:rPr lang="en-US" sz="3600" b="1" dirty="0" smtClean="0">
                <a:solidFill>
                  <a:srgbClr val="FFFF00"/>
                </a:solidFill>
                <a:latin typeface="Times New Roman" pitchFamily="18" charset="0"/>
                <a:cs typeface="Times New Roman" pitchFamily="18" charset="0"/>
              </a:rPr>
              <a:t>Pavement Design </a:t>
            </a:r>
            <a:endParaRPr lang="en-US" sz="3600" b="1" dirty="0">
              <a:solidFill>
                <a:srgbClr val="FFFF00"/>
              </a:solidFill>
              <a:latin typeface="Times New Roman" pitchFamily="18" charset="0"/>
              <a:cs typeface="Times New Roman" pitchFamily="18" charset="0"/>
            </a:endParaRPr>
          </a:p>
        </p:txBody>
      </p:sp>
      <p:pic>
        <p:nvPicPr>
          <p:cNvPr id="4" name="Content Placeholder 3" descr="Hma.jpg"/>
          <p:cNvPicPr>
            <a:picLocks noGrp="1" noChangeAspect="1"/>
          </p:cNvPicPr>
          <p:nvPr>
            <p:ph idx="1"/>
          </p:nvPr>
        </p:nvPicPr>
        <p:blipFill>
          <a:blip r:embed="rId3" cstate="print"/>
          <a:stretch>
            <a:fillRect/>
          </a:stretch>
        </p:blipFill>
        <p:spPr>
          <a:xfrm>
            <a:off x="609600" y="1752600"/>
            <a:ext cx="7848600" cy="4648199"/>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4.JPG"/>
          <p:cNvPicPr>
            <a:picLocks noChangeAspect="1"/>
          </p:cNvPicPr>
          <p:nvPr/>
        </p:nvPicPr>
        <p:blipFill>
          <a:blip r:embed="rId3" cstate="print"/>
          <a:stretch>
            <a:fillRect/>
          </a:stretch>
        </p:blipFill>
        <p:spPr>
          <a:xfrm>
            <a:off x="228601" y="1219200"/>
            <a:ext cx="8686800" cy="41148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56488"/>
          </a:xfrm>
        </p:spPr>
        <p:txBody>
          <a:bodyPr>
            <a:normAutofit/>
          </a:bodyPr>
          <a:lstStyle/>
          <a:p>
            <a:pPr algn="ctr"/>
            <a:r>
              <a:rPr lang="en-US" sz="3600" b="1" dirty="0" smtClean="0">
                <a:solidFill>
                  <a:srgbClr val="FFFF00"/>
                </a:solidFill>
                <a:latin typeface="Times New Roman" pitchFamily="18" charset="0"/>
                <a:cs typeface="Times New Roman" pitchFamily="18" charset="0"/>
              </a:rPr>
              <a:t>Geometric Design </a:t>
            </a:r>
            <a:endParaRPr lang="en-US" sz="3600" b="1"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nSpc>
                <a:spcPct val="200000"/>
              </a:lnSpc>
            </a:pPr>
            <a:r>
              <a:rPr lang="en-US" sz="3200" b="1" dirty="0" smtClean="0">
                <a:solidFill>
                  <a:schemeClr val="bg1"/>
                </a:solidFill>
                <a:latin typeface="Times New Roman" pitchFamily="18" charset="0"/>
                <a:cs typeface="Times New Roman" pitchFamily="18" charset="0"/>
              </a:rPr>
              <a:t>Horizontal Alignment </a:t>
            </a:r>
          </a:p>
          <a:p>
            <a:pPr>
              <a:lnSpc>
                <a:spcPct val="200000"/>
              </a:lnSpc>
            </a:pPr>
            <a:r>
              <a:rPr lang="en-US" sz="3200" b="1" dirty="0" smtClean="0">
                <a:solidFill>
                  <a:schemeClr val="bg1"/>
                </a:solidFill>
                <a:latin typeface="Times New Roman" pitchFamily="18" charset="0"/>
                <a:cs typeface="Times New Roman" pitchFamily="18" charset="0"/>
              </a:rPr>
              <a:t>Horizontal Curves </a:t>
            </a:r>
          </a:p>
          <a:p>
            <a:pPr>
              <a:lnSpc>
                <a:spcPct val="200000"/>
              </a:lnSpc>
            </a:pPr>
            <a:r>
              <a:rPr lang="en-US" sz="3200" b="1" dirty="0" smtClean="0">
                <a:solidFill>
                  <a:schemeClr val="bg1"/>
                </a:solidFill>
                <a:latin typeface="Times New Roman" pitchFamily="18" charset="0"/>
                <a:cs typeface="Times New Roman" pitchFamily="18" charset="0"/>
              </a:rPr>
              <a:t>Vertical Alignment </a:t>
            </a:r>
          </a:p>
          <a:p>
            <a:pPr>
              <a:lnSpc>
                <a:spcPct val="200000"/>
              </a:lnSpc>
            </a:pPr>
            <a:r>
              <a:rPr lang="en-US" sz="3200" b="1" dirty="0" smtClean="0">
                <a:solidFill>
                  <a:schemeClr val="bg1"/>
                </a:solidFill>
                <a:latin typeface="Times New Roman" pitchFamily="18" charset="0"/>
                <a:cs typeface="Times New Roman" pitchFamily="18" charset="0"/>
              </a:rPr>
              <a:t>Vertical Curves </a:t>
            </a:r>
            <a:endParaRPr lang="en-US" b="1" dirty="0" smtClean="0">
              <a:solidFill>
                <a:schemeClr val="bg1"/>
              </a:solidFill>
              <a:latin typeface="Times New Roman" pitchFamily="18" charset="0"/>
              <a:cs typeface="Times New Roman" pitchFamily="18" charset="0"/>
            </a:endParaRP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000"/>
                            </p:stCondLst>
                            <p:childTnLst>
                              <p:par>
                                <p:cTn id="20" presetID="2" presetClass="entr" presetSubtype="4" fill="hold" grpId="0"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7000"/>
                            </p:stCondLst>
                            <p:childTnLst>
                              <p:par>
                                <p:cTn id="25" presetID="2" presetClass="entr" presetSubtype="4"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27888"/>
          </a:xfrm>
        </p:spPr>
        <p:txBody>
          <a:bodyPr>
            <a:normAutofit/>
          </a:bodyPr>
          <a:lstStyle/>
          <a:p>
            <a:pPr algn="ctr"/>
            <a:r>
              <a:rPr lang="en-US" sz="3600" b="1" dirty="0" smtClean="0">
                <a:solidFill>
                  <a:srgbClr val="FFFF00"/>
                </a:solidFill>
                <a:latin typeface="Times New Roman" pitchFamily="18" charset="0"/>
                <a:cs typeface="Times New Roman" pitchFamily="18" charset="0"/>
              </a:rPr>
              <a:t>Cross Section Elements </a:t>
            </a:r>
            <a:endParaRPr lang="en-US" sz="3600" b="1" dirty="0">
              <a:solidFill>
                <a:srgbClr val="FFFF00"/>
              </a:solidFill>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3" cstate="print"/>
          <a:srcRect l="59173" t="7080"/>
          <a:stretch>
            <a:fillRect/>
          </a:stretch>
        </p:blipFill>
        <p:spPr bwMode="auto">
          <a:xfrm rot="16200000">
            <a:off x="2781300" y="-495300"/>
            <a:ext cx="3581400" cy="868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srcRect t="8850" r="63963"/>
          <a:stretch>
            <a:fillRect/>
          </a:stretch>
        </p:blipFill>
        <p:spPr bwMode="auto">
          <a:xfrm rot="16200000">
            <a:off x="3059796" y="-2579007"/>
            <a:ext cx="2971799" cy="8587014"/>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l="16614" t="9839" r="26158"/>
          <a:stretch>
            <a:fillRect/>
          </a:stretch>
        </p:blipFill>
        <p:spPr bwMode="auto">
          <a:xfrm rot="16200000">
            <a:off x="3048000" y="533398"/>
            <a:ext cx="2971803" cy="86105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a:stretch>
            <a:fillRect/>
          </a:stretch>
        </p:blipFill>
        <p:spPr bwMode="auto">
          <a:xfrm rot="16200000">
            <a:off x="2386013" y="-938213"/>
            <a:ext cx="4371975" cy="914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704088"/>
          </a:xfrm>
        </p:spPr>
        <p:txBody>
          <a:bodyPr>
            <a:normAutofit/>
          </a:bodyPr>
          <a:lstStyle/>
          <a:p>
            <a:pPr algn="ctr"/>
            <a:r>
              <a:rPr lang="en-US" sz="3600" b="1" dirty="0" smtClean="0">
                <a:solidFill>
                  <a:srgbClr val="FFFF00"/>
                </a:solidFill>
                <a:latin typeface="Times New Roman" pitchFamily="18" charset="0"/>
                <a:cs typeface="Times New Roman" pitchFamily="18" charset="0"/>
              </a:rPr>
              <a:t>Discussion and Conclusion </a:t>
            </a:r>
            <a:endParaRPr lang="en-US" sz="3600" b="1"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pPr>
              <a:lnSpc>
                <a:spcPct val="150000"/>
              </a:lnSpc>
            </a:pPr>
            <a:r>
              <a:rPr lang="en-US" sz="3200" b="1" dirty="0" smtClean="0">
                <a:solidFill>
                  <a:schemeClr val="bg1"/>
                </a:solidFill>
              </a:rPr>
              <a:t>Redesign of all aspects relating to cross sectional area.</a:t>
            </a:r>
          </a:p>
          <a:p>
            <a:pPr>
              <a:lnSpc>
                <a:spcPct val="150000"/>
              </a:lnSpc>
            </a:pPr>
            <a:r>
              <a:rPr lang="en-US" sz="3200" b="1" dirty="0" smtClean="0">
                <a:solidFill>
                  <a:schemeClr val="bg1"/>
                </a:solidFill>
              </a:rPr>
              <a:t>This road is efficient and the LOS was calculated in two sections. The results appears LOS to be (C) for the existing road under current traffic volumes, and the LOS is (D) within a period of 20 years.</a:t>
            </a:r>
            <a:endParaRPr lang="en-US" sz="32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627888"/>
          </a:xfrm>
        </p:spPr>
        <p:txBody>
          <a:bodyPr>
            <a:normAutofit fontScale="90000"/>
          </a:bodyPr>
          <a:lstStyle/>
          <a:p>
            <a:pPr algn="ctr"/>
            <a:r>
              <a:rPr lang="en-US" sz="4000" b="1" dirty="0" smtClean="0">
                <a:solidFill>
                  <a:srgbClr val="FFFF00"/>
                </a:solidFill>
                <a:latin typeface="Times New Roman" pitchFamily="18" charset="0"/>
                <a:cs typeface="Times New Roman" pitchFamily="18" charset="0"/>
              </a:rPr>
              <a:t>Outline</a:t>
            </a:r>
            <a:endParaRPr lang="en-US" sz="4000" b="1"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524000"/>
            <a:ext cx="8229600" cy="4389120"/>
          </a:xfrm>
        </p:spPr>
        <p:txBody>
          <a:bodyPr>
            <a:noAutofit/>
          </a:bodyPr>
          <a:lstStyle/>
          <a:p>
            <a:pPr>
              <a:lnSpc>
                <a:spcPct val="210000"/>
              </a:lnSpc>
            </a:pPr>
            <a:r>
              <a:rPr lang="en-US" sz="3600" b="1" dirty="0" smtClean="0">
                <a:solidFill>
                  <a:schemeClr val="bg1"/>
                </a:solidFill>
                <a:latin typeface="Times New Roman" pitchFamily="18" charset="0"/>
                <a:cs typeface="Times New Roman" pitchFamily="18" charset="0"/>
              </a:rPr>
              <a:t>Introduction </a:t>
            </a:r>
          </a:p>
          <a:p>
            <a:pPr>
              <a:lnSpc>
                <a:spcPct val="210000"/>
              </a:lnSpc>
            </a:pPr>
            <a:r>
              <a:rPr lang="en-US" sz="3600" b="1" dirty="0" smtClean="0">
                <a:solidFill>
                  <a:schemeClr val="bg1"/>
                </a:solidFill>
                <a:latin typeface="Times New Roman" pitchFamily="18" charset="0"/>
                <a:cs typeface="Times New Roman" pitchFamily="18" charset="0"/>
              </a:rPr>
              <a:t>Methodology </a:t>
            </a:r>
          </a:p>
          <a:p>
            <a:pPr>
              <a:lnSpc>
                <a:spcPct val="210000"/>
              </a:lnSpc>
            </a:pPr>
            <a:r>
              <a:rPr lang="en-US" sz="3600" b="1" dirty="0" smtClean="0">
                <a:solidFill>
                  <a:schemeClr val="bg1"/>
                </a:solidFill>
                <a:latin typeface="Times New Roman" pitchFamily="18" charset="0"/>
                <a:cs typeface="Times New Roman" pitchFamily="18" charset="0"/>
              </a:rPr>
              <a:t>Data Collection </a:t>
            </a:r>
          </a:p>
          <a:p>
            <a:pPr>
              <a:lnSpc>
                <a:spcPct val="210000"/>
              </a:lnSpc>
            </a:pPr>
            <a:r>
              <a:rPr lang="en-US" sz="3600" b="1" dirty="0" smtClean="0">
                <a:solidFill>
                  <a:schemeClr val="bg1"/>
                </a:solidFill>
                <a:latin typeface="Times New Roman" pitchFamily="18" charset="0"/>
                <a:cs typeface="Times New Roman" pitchFamily="18" charset="0"/>
              </a:rPr>
              <a:t>Traffic Studies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267200"/>
          </a:xfrm>
        </p:spPr>
        <p:txBody>
          <a:bodyPr>
            <a:normAutofit/>
          </a:bodyPr>
          <a:lstStyle/>
          <a:p>
            <a:pPr>
              <a:lnSpc>
                <a:spcPct val="150000"/>
              </a:lnSpc>
            </a:pPr>
            <a:r>
              <a:rPr lang="en-US" sz="3200" b="1" dirty="0" smtClean="0">
                <a:solidFill>
                  <a:schemeClr val="bg1"/>
                </a:solidFill>
                <a:latin typeface="Times New Roman" pitchFamily="18" charset="0"/>
                <a:cs typeface="Times New Roman" pitchFamily="18" charset="0"/>
              </a:rPr>
              <a:t>The studied intersection which called (Haddad Intersection) was within LOS (B). This intersection needs more attention for the geometric aspects. The intersection was designed to be “Roundabout“.</a:t>
            </a:r>
            <a:endParaRPr lang="en-US" sz="32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fontScale="92500"/>
          </a:bodyPr>
          <a:lstStyle/>
          <a:p>
            <a:pPr>
              <a:lnSpc>
                <a:spcPct val="150000"/>
              </a:lnSpc>
            </a:pPr>
            <a:r>
              <a:rPr lang="en-US" sz="3200" b="1" dirty="0" smtClean="0">
                <a:solidFill>
                  <a:schemeClr val="bg1"/>
                </a:solidFill>
                <a:latin typeface="Times New Roman" pitchFamily="18" charset="0"/>
                <a:cs typeface="Times New Roman" pitchFamily="18" charset="0"/>
              </a:rPr>
              <a:t>After road condition survey, some parts of the road suffer from many distresses. Such distresses are alligator cracks and longitudinal cracks. So, it is highly recommended to manage these defects to overcome the road distresses.</a:t>
            </a:r>
          </a:p>
          <a:p>
            <a:pPr>
              <a:lnSpc>
                <a:spcPct val="150000"/>
              </a:lnSpc>
            </a:pPr>
            <a:r>
              <a:rPr lang="en-US" sz="3200" b="1" dirty="0" smtClean="0">
                <a:solidFill>
                  <a:schemeClr val="bg1"/>
                </a:solidFill>
                <a:latin typeface="Times New Roman" pitchFamily="18" charset="0"/>
                <a:cs typeface="Times New Roman" pitchFamily="18" charset="0"/>
              </a:rPr>
              <a:t>The Traffic Control Devices (TCD) were studied. It is obvious from the study that there is a lack for good TCD’s.</a:t>
            </a:r>
          </a:p>
          <a:p>
            <a:pPr>
              <a:lnSpc>
                <a:spcPct val="150000"/>
              </a:lnSpc>
            </a:pPr>
            <a:endParaRPr lang="en-US" sz="32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hank-You.jpg"/>
          <p:cNvPicPr>
            <a:picLocks noChangeAspect="1"/>
          </p:cNvPicPr>
          <p:nvPr/>
        </p:nvPicPr>
        <p:blipFill>
          <a:blip r:embed="rId2" cstate="print"/>
          <a:stretch>
            <a:fillRect/>
          </a:stretch>
        </p:blipFill>
        <p:spPr>
          <a:xfrm>
            <a:off x="0" y="0"/>
            <a:ext cx="9144000" cy="6858000"/>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out)">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389120"/>
          </a:xfrm>
        </p:spPr>
        <p:txBody>
          <a:bodyPr>
            <a:noAutofit/>
          </a:bodyPr>
          <a:lstStyle/>
          <a:p>
            <a:pPr>
              <a:lnSpc>
                <a:spcPct val="200000"/>
              </a:lnSpc>
            </a:pPr>
            <a:r>
              <a:rPr lang="en-US" sz="3600" b="1" dirty="0" smtClean="0">
                <a:solidFill>
                  <a:schemeClr val="bg1"/>
                </a:solidFill>
                <a:latin typeface="Times New Roman" pitchFamily="18" charset="0"/>
                <a:cs typeface="Times New Roman" pitchFamily="18" charset="0"/>
              </a:rPr>
              <a:t>Pavement Design </a:t>
            </a:r>
          </a:p>
          <a:p>
            <a:pPr>
              <a:lnSpc>
                <a:spcPct val="200000"/>
              </a:lnSpc>
            </a:pPr>
            <a:r>
              <a:rPr lang="en-US" sz="3600" b="1" dirty="0" smtClean="0">
                <a:solidFill>
                  <a:schemeClr val="bg1"/>
                </a:solidFill>
                <a:latin typeface="Times New Roman" pitchFamily="18" charset="0"/>
                <a:cs typeface="Times New Roman" pitchFamily="18" charset="0"/>
              </a:rPr>
              <a:t>Geometric Design </a:t>
            </a:r>
          </a:p>
          <a:p>
            <a:pPr>
              <a:lnSpc>
                <a:spcPct val="200000"/>
              </a:lnSpc>
            </a:pPr>
            <a:r>
              <a:rPr lang="en-US" sz="3600" b="1" dirty="0" smtClean="0">
                <a:solidFill>
                  <a:schemeClr val="bg1"/>
                </a:solidFill>
                <a:latin typeface="Times New Roman" pitchFamily="18" charset="0"/>
                <a:cs typeface="Times New Roman" pitchFamily="18" charset="0"/>
              </a:rPr>
              <a:t>Cross Section Elements </a:t>
            </a:r>
          </a:p>
          <a:p>
            <a:pPr>
              <a:lnSpc>
                <a:spcPct val="200000"/>
              </a:lnSpc>
            </a:pPr>
            <a:r>
              <a:rPr lang="en-US" sz="3600" b="1" dirty="0" smtClean="0">
                <a:solidFill>
                  <a:schemeClr val="bg1"/>
                </a:solidFill>
                <a:latin typeface="Times New Roman" pitchFamily="18" charset="0"/>
                <a:cs typeface="Times New Roman" pitchFamily="18" charset="0"/>
              </a:rPr>
              <a:t>Discussion and Conclusions </a:t>
            </a: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FFFF00"/>
                </a:solidFill>
                <a:latin typeface="Times New Roman" pitchFamily="18" charset="0"/>
                <a:cs typeface="Times New Roman" pitchFamily="18" charset="0"/>
              </a:rPr>
              <a:t>Introduction </a:t>
            </a:r>
            <a:endParaRPr lang="en-US" sz="4400" b="1"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200000"/>
              </a:lnSpc>
            </a:pPr>
            <a:r>
              <a:rPr lang="en-US" sz="3200" b="1" dirty="0" smtClean="0">
                <a:solidFill>
                  <a:schemeClr val="bg1"/>
                </a:solidFill>
                <a:latin typeface="Times New Roman" pitchFamily="18" charset="0"/>
                <a:cs typeface="Times New Roman" pitchFamily="18" charset="0"/>
              </a:rPr>
              <a:t>Background </a:t>
            </a:r>
          </a:p>
          <a:p>
            <a:pPr>
              <a:lnSpc>
                <a:spcPct val="200000"/>
              </a:lnSpc>
            </a:pPr>
            <a:r>
              <a:rPr lang="en-US" sz="3200" b="1" dirty="0" smtClean="0">
                <a:solidFill>
                  <a:schemeClr val="bg1"/>
                </a:solidFill>
                <a:latin typeface="Times New Roman" pitchFamily="18" charset="0"/>
                <a:cs typeface="Times New Roman" pitchFamily="18" charset="0"/>
              </a:rPr>
              <a:t>Study Area </a:t>
            </a:r>
          </a:p>
          <a:p>
            <a:pPr>
              <a:lnSpc>
                <a:spcPct val="200000"/>
              </a:lnSpc>
            </a:pPr>
            <a:r>
              <a:rPr lang="en-US" sz="3200" b="1" dirty="0" smtClean="0">
                <a:solidFill>
                  <a:schemeClr val="bg1"/>
                </a:solidFill>
                <a:latin typeface="Times New Roman" pitchFamily="18" charset="0"/>
                <a:cs typeface="Times New Roman" pitchFamily="18" charset="0"/>
              </a:rPr>
              <a:t>Significance of Work </a:t>
            </a:r>
            <a:endParaRPr lang="en-US" sz="32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تصوير جوي للمشروع.mp4">
            <a:hlinkClick r:id="" action="ppaction://media"/>
          </p:cNvPr>
          <p:cNvPicPr>
            <a:picLocks noGrp="1" noRot="1" noChangeAspect="1"/>
          </p:cNvPicPr>
          <p:nvPr>
            <p:ph idx="1"/>
            <a:videoFile r:link="rId1"/>
          </p:nvPr>
        </p:nvPicPr>
        <p:blipFill>
          <a:blip r:embed="rId4" cstate="print"/>
          <a:stretch>
            <a:fillRect/>
          </a:stretch>
        </p:blipFill>
        <p:spPr>
          <a:xfrm>
            <a:off x="0" y="0"/>
            <a:ext cx="9143999" cy="6858000"/>
          </a:xfrm>
          <a:prstGeom prst="rect">
            <a:avLst/>
          </a:prstGeom>
        </p:spPr>
      </p:pic>
    </p:spTree>
  </p:cSld>
  <p:clrMapOvr>
    <a:masterClrMapping/>
  </p:clrMapOvr>
  <p:transition advClick="0" advTm="111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04088"/>
          </a:xfrm>
        </p:spPr>
        <p:txBody>
          <a:bodyPr>
            <a:normAutofit/>
          </a:bodyPr>
          <a:lstStyle/>
          <a:p>
            <a:r>
              <a:rPr lang="en-US" sz="4000" b="1" dirty="0" smtClean="0">
                <a:solidFill>
                  <a:srgbClr val="FFFF00"/>
                </a:solidFill>
                <a:latin typeface="Times New Roman" pitchFamily="18" charset="0"/>
                <a:cs typeface="Times New Roman" pitchFamily="18" charset="0"/>
              </a:rPr>
              <a:t>Objectives</a:t>
            </a:r>
            <a:endParaRPr lang="en-US" sz="5400" b="1"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828800"/>
            <a:ext cx="8229600" cy="4572000"/>
          </a:xfrm>
        </p:spPr>
        <p:txBody>
          <a:bodyPr>
            <a:normAutofit fontScale="85000" lnSpcReduction="10000"/>
          </a:bodyPr>
          <a:lstStyle/>
          <a:p>
            <a:pPr>
              <a:lnSpc>
                <a:spcPct val="150000"/>
              </a:lnSpc>
            </a:pPr>
            <a:r>
              <a:rPr lang="en-US" sz="3900" b="1" dirty="0" smtClean="0">
                <a:solidFill>
                  <a:schemeClr val="bg1"/>
                </a:solidFill>
                <a:latin typeface="Times New Roman" pitchFamily="18" charset="0"/>
                <a:cs typeface="Times New Roman" pitchFamily="18" charset="0"/>
              </a:rPr>
              <a:t>Evaluate the existing geometric and pavement conditions. </a:t>
            </a:r>
          </a:p>
          <a:p>
            <a:pPr>
              <a:lnSpc>
                <a:spcPct val="150000"/>
              </a:lnSpc>
            </a:pPr>
            <a:r>
              <a:rPr lang="en-US" sz="3900" b="1" dirty="0" smtClean="0">
                <a:solidFill>
                  <a:schemeClr val="bg1"/>
                </a:solidFill>
                <a:latin typeface="Times New Roman" pitchFamily="18" charset="0"/>
                <a:cs typeface="Times New Roman" pitchFamily="18" charset="0"/>
              </a:rPr>
              <a:t>Evaluate the existing and forecast traffic conditions. </a:t>
            </a:r>
          </a:p>
          <a:p>
            <a:pPr>
              <a:lnSpc>
                <a:spcPct val="150000"/>
              </a:lnSpc>
            </a:pPr>
            <a:r>
              <a:rPr lang="en-US" sz="3900" b="1" dirty="0" smtClean="0">
                <a:solidFill>
                  <a:schemeClr val="bg1"/>
                </a:solidFill>
                <a:latin typeface="Times New Roman" pitchFamily="18" charset="0"/>
                <a:cs typeface="Times New Roman" pitchFamily="18" charset="0"/>
              </a:rPr>
              <a:t>Redesign and improve the geometric, traffic, and pavement issues. </a:t>
            </a:r>
          </a:p>
          <a:p>
            <a:pPr>
              <a:lnSpc>
                <a:spcPct val="150000"/>
              </a:lnSpc>
            </a:pPr>
            <a:endParaRPr lang="en-US" sz="2800" b="1" dirty="0">
              <a:solidFill>
                <a:schemeClr val="bg1"/>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000"/>
                            </p:stCondLst>
                            <p:childTnLst>
                              <p:par>
                                <p:cTn id="20" presetID="2" presetClass="entr" presetSubtype="4" fill="hold" grpId="0"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80288"/>
          </a:xfrm>
        </p:spPr>
        <p:txBody>
          <a:bodyPr/>
          <a:lstStyle/>
          <a:p>
            <a:pPr algn="ctr"/>
            <a:r>
              <a:rPr lang="en-US" sz="3600" b="1" dirty="0" smtClean="0">
                <a:solidFill>
                  <a:srgbClr val="FFFF00"/>
                </a:solidFill>
                <a:latin typeface="Times New Roman" pitchFamily="18" charset="0"/>
                <a:cs typeface="Times New Roman" pitchFamily="18" charset="0"/>
              </a:rPr>
              <a:t>Methodology</a:t>
            </a:r>
            <a:endParaRPr lang="en-US" b="1"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1828800"/>
            <a:ext cx="8229600" cy="4389120"/>
          </a:xfrm>
        </p:spPr>
        <p:txBody>
          <a:bodyPr>
            <a:noAutofit/>
          </a:bodyPr>
          <a:lstStyle/>
          <a:p>
            <a:pPr>
              <a:lnSpc>
                <a:spcPct val="200000"/>
              </a:lnSpc>
            </a:pPr>
            <a:r>
              <a:rPr lang="en-US" sz="3200" b="1" dirty="0" smtClean="0">
                <a:solidFill>
                  <a:schemeClr val="bg1"/>
                </a:solidFill>
                <a:latin typeface="Times New Roman" pitchFamily="18" charset="0"/>
                <a:cs typeface="Times New Roman" pitchFamily="18" charset="0"/>
              </a:rPr>
              <a:t>Reconnaissance Visit</a:t>
            </a:r>
          </a:p>
          <a:p>
            <a:pPr>
              <a:lnSpc>
                <a:spcPct val="200000"/>
              </a:lnSpc>
            </a:pPr>
            <a:r>
              <a:rPr lang="en-US" sz="3200" b="1" dirty="0" smtClean="0">
                <a:solidFill>
                  <a:schemeClr val="bg1"/>
                </a:solidFill>
                <a:latin typeface="Times New Roman" pitchFamily="18" charset="0"/>
                <a:cs typeface="Times New Roman" pitchFamily="18" charset="0"/>
              </a:rPr>
              <a:t>Performing Traffic Studies</a:t>
            </a:r>
          </a:p>
          <a:p>
            <a:pPr>
              <a:lnSpc>
                <a:spcPct val="200000"/>
              </a:lnSpc>
            </a:pPr>
            <a:r>
              <a:rPr lang="en-US" sz="3200" b="1" dirty="0" smtClean="0">
                <a:solidFill>
                  <a:schemeClr val="bg1"/>
                </a:solidFill>
                <a:latin typeface="Times New Roman" pitchFamily="18" charset="0"/>
                <a:cs typeface="Times New Roman" pitchFamily="18" charset="0"/>
              </a:rPr>
              <a:t>Standards and Specifications</a:t>
            </a:r>
          </a:p>
          <a:p>
            <a:pPr>
              <a:lnSpc>
                <a:spcPct val="200000"/>
              </a:lnSpc>
            </a:pPr>
            <a:r>
              <a:rPr lang="en-US" sz="3200" b="1" dirty="0" smtClean="0">
                <a:solidFill>
                  <a:schemeClr val="bg1"/>
                </a:solidFill>
                <a:latin typeface="Times New Roman" pitchFamily="18" charset="0"/>
                <a:cs typeface="Times New Roman" pitchFamily="18" charset="0"/>
              </a:rPr>
              <a:t>Evaluation of the Existing Conditions</a:t>
            </a:r>
            <a:endParaRPr lang="en-US" sz="32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000"/>
                            </p:stCondLst>
                            <p:childTnLst>
                              <p:par>
                                <p:cTn id="20" presetID="2" presetClass="entr" presetSubtype="4" fill="hold" grpId="0"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7000"/>
                            </p:stCondLst>
                            <p:childTnLst>
                              <p:par>
                                <p:cTn id="25" presetID="2" presetClass="entr" presetSubtype="4"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389120"/>
          </a:xfrm>
        </p:spPr>
        <p:txBody>
          <a:bodyPr>
            <a:normAutofit/>
          </a:bodyPr>
          <a:lstStyle/>
          <a:p>
            <a:pPr>
              <a:lnSpc>
                <a:spcPct val="200000"/>
              </a:lnSpc>
            </a:pPr>
            <a:r>
              <a:rPr lang="en-US" sz="3200" b="1" dirty="0" smtClean="0">
                <a:solidFill>
                  <a:schemeClr val="bg1"/>
                </a:solidFill>
                <a:latin typeface="Times New Roman" pitchFamily="18" charset="0"/>
                <a:cs typeface="Times New Roman" pitchFamily="18" charset="0"/>
              </a:rPr>
              <a:t>Pavement Design</a:t>
            </a:r>
          </a:p>
          <a:p>
            <a:pPr>
              <a:lnSpc>
                <a:spcPct val="200000"/>
              </a:lnSpc>
            </a:pPr>
            <a:r>
              <a:rPr lang="en-US" sz="3200" b="1" dirty="0" smtClean="0">
                <a:solidFill>
                  <a:schemeClr val="bg1"/>
                </a:solidFill>
                <a:latin typeface="Times New Roman" pitchFamily="18" charset="0"/>
                <a:cs typeface="Times New Roman" pitchFamily="18" charset="0"/>
              </a:rPr>
              <a:t>Performing Geometric Design</a:t>
            </a:r>
          </a:p>
          <a:p>
            <a:pPr>
              <a:lnSpc>
                <a:spcPct val="200000"/>
              </a:lnSpc>
            </a:pPr>
            <a:r>
              <a:rPr lang="en-US" sz="3200" b="1" dirty="0" smtClean="0">
                <a:solidFill>
                  <a:schemeClr val="bg1"/>
                </a:solidFill>
                <a:latin typeface="Times New Roman" pitchFamily="18" charset="0"/>
                <a:cs typeface="Times New Roman" pitchFamily="18" charset="0"/>
              </a:rPr>
              <a:t>Traffic Control</a:t>
            </a:r>
          </a:p>
          <a:p>
            <a:pPr>
              <a:lnSpc>
                <a:spcPct val="200000"/>
              </a:lnSpc>
            </a:pPr>
            <a:r>
              <a:rPr lang="en-US" sz="3200" b="1" dirty="0" smtClean="0">
                <a:solidFill>
                  <a:schemeClr val="bg1"/>
                </a:solidFill>
                <a:latin typeface="Times New Roman" pitchFamily="18" charset="0"/>
                <a:cs typeface="Times New Roman" pitchFamily="18" charset="0"/>
              </a:rPr>
              <a:t>Bill of Quantity Report</a:t>
            </a:r>
            <a:endParaRPr lang="en-US" sz="32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80288"/>
          </a:xfrm>
        </p:spPr>
        <p:txBody>
          <a:bodyPr>
            <a:normAutofit/>
          </a:bodyPr>
          <a:lstStyle/>
          <a:p>
            <a:pPr algn="ctr"/>
            <a:r>
              <a:rPr lang="en-US" sz="3600" b="1" dirty="0" smtClean="0">
                <a:solidFill>
                  <a:srgbClr val="FFFF00"/>
                </a:solidFill>
                <a:latin typeface="Times New Roman" pitchFamily="18" charset="0"/>
                <a:cs typeface="Times New Roman" pitchFamily="18" charset="0"/>
              </a:rPr>
              <a:t>Data Collection </a:t>
            </a:r>
            <a:endParaRPr lang="en-US" sz="3600" b="1" dirty="0">
              <a:solidFill>
                <a:srgbClr val="FFFF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828800"/>
            <a:ext cx="8229600" cy="4389120"/>
          </a:xfrm>
        </p:spPr>
        <p:txBody>
          <a:bodyPr>
            <a:normAutofit/>
          </a:bodyPr>
          <a:lstStyle/>
          <a:p>
            <a:pPr>
              <a:lnSpc>
                <a:spcPct val="200000"/>
              </a:lnSpc>
            </a:pPr>
            <a:r>
              <a:rPr lang="en-US" sz="3200" b="1" dirty="0" smtClean="0">
                <a:solidFill>
                  <a:schemeClr val="bg1"/>
                </a:solidFill>
                <a:latin typeface="Times New Roman" pitchFamily="18" charset="0"/>
                <a:cs typeface="Times New Roman" pitchFamily="18" charset="0"/>
              </a:rPr>
              <a:t>Maps and Contour </a:t>
            </a:r>
          </a:p>
          <a:p>
            <a:pPr>
              <a:lnSpc>
                <a:spcPct val="200000"/>
              </a:lnSpc>
            </a:pPr>
            <a:r>
              <a:rPr lang="en-US" sz="3200" b="1" dirty="0" smtClean="0">
                <a:solidFill>
                  <a:schemeClr val="bg1"/>
                </a:solidFill>
                <a:latin typeface="Times New Roman" pitchFamily="18" charset="0"/>
                <a:cs typeface="Times New Roman" pitchFamily="18" charset="0"/>
              </a:rPr>
              <a:t>Horizontal alignment and Grades</a:t>
            </a:r>
          </a:p>
          <a:p>
            <a:pPr>
              <a:lnSpc>
                <a:spcPct val="200000"/>
              </a:lnSpc>
            </a:pPr>
            <a:r>
              <a:rPr lang="en-US" sz="3200" b="1" dirty="0" smtClean="0">
                <a:solidFill>
                  <a:schemeClr val="bg1"/>
                </a:solidFill>
                <a:latin typeface="Times New Roman" pitchFamily="18" charset="0"/>
                <a:cs typeface="Times New Roman" pitchFamily="18" charset="0"/>
              </a:rPr>
              <a:t>Soil Test </a:t>
            </a:r>
          </a:p>
          <a:p>
            <a:pPr>
              <a:lnSpc>
                <a:spcPct val="200000"/>
              </a:lnSpc>
            </a:pPr>
            <a:r>
              <a:rPr lang="en-US" sz="3200" b="1" dirty="0" smtClean="0">
                <a:solidFill>
                  <a:schemeClr val="bg1"/>
                </a:solidFill>
                <a:latin typeface="Times New Roman" pitchFamily="18" charset="0"/>
                <a:cs typeface="Times New Roman" pitchFamily="18" charset="0"/>
              </a:rPr>
              <a:t>Traffic Counting  </a:t>
            </a:r>
            <a:endParaRPr lang="en-US" sz="32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150</TotalTime>
  <Words>1499</Words>
  <Application>Microsoft Office PowerPoint</Application>
  <PresentationFormat>On-screen Show (4:3)</PresentationFormat>
  <Paragraphs>155</Paragraphs>
  <Slides>22</Slides>
  <Notes>17</Notes>
  <HiddenSlides>0</HiddenSlides>
  <MMClips>1</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Evaluation and Redesign of Arab American University Street</vt:lpstr>
      <vt:lpstr>Outline</vt:lpstr>
      <vt:lpstr>Slide 3</vt:lpstr>
      <vt:lpstr>Introduction </vt:lpstr>
      <vt:lpstr>Slide 5</vt:lpstr>
      <vt:lpstr>Objectives</vt:lpstr>
      <vt:lpstr>Methodology</vt:lpstr>
      <vt:lpstr>Slide 8</vt:lpstr>
      <vt:lpstr>Data Collection </vt:lpstr>
      <vt:lpstr>Traffic Studies</vt:lpstr>
      <vt:lpstr>Slide 11</vt:lpstr>
      <vt:lpstr>Slide 12</vt:lpstr>
      <vt:lpstr>Pavement Design </vt:lpstr>
      <vt:lpstr>Slide 14</vt:lpstr>
      <vt:lpstr>Geometric Design </vt:lpstr>
      <vt:lpstr>Cross Section Elements </vt:lpstr>
      <vt:lpstr>Slide 17</vt:lpstr>
      <vt:lpstr>Slide 18</vt:lpstr>
      <vt:lpstr>Discussion and Conclusion </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and Redesign of Arab American University Street</dc:title>
  <dc:creator>Ahmed Marabi</dc:creator>
  <cp:lastModifiedBy>Ahmed Marabi</cp:lastModifiedBy>
  <cp:revision>19</cp:revision>
  <dcterms:created xsi:type="dcterms:W3CDTF">2015-12-18T16:34:23Z</dcterms:created>
  <dcterms:modified xsi:type="dcterms:W3CDTF">2015-12-18T19:09:59Z</dcterms:modified>
</cp:coreProperties>
</file>