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1"/>
  </p:notesMasterIdLst>
  <p:sldIdLst>
    <p:sldId id="256" r:id="rId2"/>
    <p:sldId id="336" r:id="rId3"/>
    <p:sldId id="337" r:id="rId4"/>
    <p:sldId id="338" r:id="rId5"/>
    <p:sldId id="339" r:id="rId6"/>
    <p:sldId id="340" r:id="rId7"/>
    <p:sldId id="347" r:id="rId8"/>
    <p:sldId id="348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374" r:id="rId32"/>
    <p:sldId id="380" r:id="rId33"/>
    <p:sldId id="381" r:id="rId34"/>
    <p:sldId id="379" r:id="rId35"/>
    <p:sldId id="375" r:id="rId36"/>
    <p:sldId id="377" r:id="rId37"/>
    <p:sldId id="376" r:id="rId38"/>
    <p:sldId id="382" r:id="rId39"/>
    <p:sldId id="385" r:id="rId40"/>
    <p:sldId id="383" r:id="rId41"/>
    <p:sldId id="384" r:id="rId42"/>
    <p:sldId id="387" r:id="rId43"/>
    <p:sldId id="388" r:id="rId44"/>
    <p:sldId id="390" r:id="rId45"/>
    <p:sldId id="389" r:id="rId46"/>
    <p:sldId id="391" r:id="rId47"/>
    <p:sldId id="392" r:id="rId48"/>
    <p:sldId id="393" r:id="rId49"/>
    <p:sldId id="39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9BC2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78995" autoAdjust="0"/>
  </p:normalViewPr>
  <p:slideViewPr>
    <p:cSldViewPr snapToGrid="0">
      <p:cViewPr varScale="1">
        <p:scale>
          <a:sx n="57" d="100"/>
          <a:sy n="57" d="100"/>
        </p:scale>
        <p:origin x="-12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3C515-12C5-4D0D-9ED0-E94E879BDC48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F9BA-2805-4358-80CC-97CFF6214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8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576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consists of three floors with a total area about 360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.The first floor has residence for the imam 56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center for learning Holy Quran 120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bathrooms 30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ar-S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place to ablutions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place to special case 64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second floor has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for 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pray  292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third floor has place for woman to pray 135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In addition , it contains  minaret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m high from ground and its base area about 10m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dome has 12.2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high from ground and its base area about 13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661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consists of three floors with a total area about 360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.The first floor has residence for the imam 56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center for learning Holy Quran 120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bathrooms 30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ar-S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place to ablutions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place to special case 64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second floor has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for 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pray  292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third floor has place for woman to pray 135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In addition , it contains  minaret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m high from ground and its base area about 10m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dome has 12.2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high from ground and its base area about 13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77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consists of three floors with a total area about 360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.The first floor has residence for the imam 56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center for learning Holy Quran 120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bathrooms 30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ar-S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place to ablutions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place to special case 64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second floor has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for 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pray  292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third floor has place for woman to pray 135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In addition , it contains  minaret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m high from ground and its base area about 10m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dome has 12.2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high from ground and its base area about 13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130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consists of three floors with a total area about 360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.The first floor has residence for the imam 56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center for learning Holy Quran 120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bathrooms 30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ar-SA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place to ablutions</a:t>
            </a:r>
            <a:r>
              <a:rPr lang="ar-S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place to special case 64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second floor has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for 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pray  292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third floor has place for woman to pray 135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In addition , it contains  minaret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m high from ground and its base area about 10m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dome has 12.2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high from ground and its base area about 13 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99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61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76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406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F9BA-2805-4358-80CC-97CFF62144D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14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4A7F-24C1-4EB5-B145-E06DEA83D667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42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8F15-84F7-4B03-A502-D7C11241D5EC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53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0A0E-03B4-4D50-B257-ABAC0933B6B7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83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D008-7CEC-4C53-B9DA-973A86CB770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08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122-4CC1-4C47-BBA6-D0AF60ED3E6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8725176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4122-4CC1-4C47-BBA6-D0AF60ED3E6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5425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0AB9-0A4C-4029-93B2-9852F06648E7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52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B212-4D43-47D1-BA7D-3B2B4C15D1C1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72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6D2D-C236-4FA9-985F-86831EE41491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00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D2F-A280-4C6D-8302-7687193177CF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CF8-8292-46CE-87D2-5454F6A4C4CE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39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2BB-9199-415D-AF98-5822578328DE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1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8BC5-81C7-4601-B482-9D194D73A69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24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7AB0-DD44-4837-AC88-9E8C40A1E653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6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1204-1E5F-4855-819A-D52F33AF657B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48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2C898-B852-44F4-ACA4-7DD19C7EB7D6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98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4122-4CC1-4C47-BBA6-D0AF60ED3E64}" type="datetime1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EA2D73-E629-4ECA-968C-7885F3435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5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081" y="2294313"/>
            <a:ext cx="8825658" cy="2436301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0000"/>
                </a:solidFill>
              </a:rPr>
              <a:t>Graduation Project  II</a:t>
            </a:r>
            <a:r>
              <a:rPr lang="ar-SA" sz="5400" dirty="0">
                <a:solidFill>
                  <a:srgbClr val="000000"/>
                </a:solidFill>
              </a:rPr>
              <a:t/>
            </a:r>
            <a:br>
              <a:rPr lang="ar-SA" sz="54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3D Dynamic Analysis And Design of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 Masjed Al –Kawther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Box 94"/>
          <p:cNvSpPr txBox="1"/>
          <p:nvPr/>
        </p:nvSpPr>
        <p:spPr>
          <a:xfrm>
            <a:off x="-656645" y="-41320"/>
            <a:ext cx="5245847" cy="24300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S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SA" sz="2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S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chemeClr val="bg2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An-Najah National University</a:t>
            </a:r>
            <a:endParaRPr lang="en-US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Faculty of Engineering</a:t>
            </a:r>
            <a:endParaRPr lang="en-US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Civil Engineering Department</a:t>
            </a:r>
            <a:endParaRPr lang="en-US" sz="1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bg2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Text Box 93"/>
          <p:cNvSpPr txBox="1"/>
          <p:nvPr/>
        </p:nvSpPr>
        <p:spPr>
          <a:xfrm>
            <a:off x="6963092" y="4883959"/>
            <a:ext cx="3977051" cy="17646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By:</a:t>
            </a:r>
            <a:endParaRPr lang="ar-SA" sz="2000" dirty="0">
              <a:solidFill>
                <a:srgbClr val="000000"/>
              </a:solidFill>
              <a:cs typeface="+mj-cs"/>
            </a:endParaRPr>
          </a:p>
          <a:p>
            <a:r>
              <a:rPr lang="en-US" sz="2400" dirty="0" err="1">
                <a:solidFill>
                  <a:srgbClr val="000000"/>
                </a:solidFill>
                <a:cs typeface="+mj-cs"/>
              </a:rPr>
              <a:t>Oday</a:t>
            </a:r>
            <a:r>
              <a:rPr lang="en-US" sz="2400" dirty="0">
                <a:solidFill>
                  <a:srgbClr val="000000"/>
                </a:solidFill>
                <a:cs typeface="+mj-cs"/>
              </a:rPr>
              <a:t> Sawalha </a:t>
            </a:r>
          </a:p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Mohammad </a:t>
            </a:r>
            <a:r>
              <a:rPr lang="en-US" sz="2400" dirty="0" err="1">
                <a:solidFill>
                  <a:srgbClr val="000000"/>
                </a:solidFill>
                <a:cs typeface="+mj-cs"/>
              </a:rPr>
              <a:t>Zaki</a:t>
            </a:r>
          </a:p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Laith Khaldi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137" y="4971011"/>
            <a:ext cx="351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Supervisor by :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+mj-cs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</a:rPr>
              <a:t> Dr . Riyad Awad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82" y="21838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0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785" y="460231"/>
            <a:ext cx="59340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938448" y="1001664"/>
            <a:ext cx="9215202" cy="4294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mosque in zone 2A ( </a:t>
            </a:r>
            <a:r>
              <a:rPr lang="en-US" sz="2800" dirty="0" err="1">
                <a:solidFill>
                  <a:schemeClr val="tx1"/>
                </a:solidFill>
              </a:rPr>
              <a:t>Tulkarm</a:t>
            </a:r>
            <a:r>
              <a:rPr lang="en-US" sz="2800" dirty="0">
                <a:solidFill>
                  <a:schemeClr val="tx1"/>
                </a:solidFill>
              </a:rPr>
              <a:t> ) Z=0.15</a:t>
            </a:r>
            <a:endParaRPr lang="en-US" sz="2800" dirty="0" smtClean="0"/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soil profile is </a:t>
            </a:r>
            <a:r>
              <a:rPr lang="en-US" sz="2800" dirty="0" err="1">
                <a:solidFill>
                  <a:schemeClr val="tx1"/>
                </a:solidFill>
              </a:rPr>
              <a:t>Sd</a:t>
            </a:r>
            <a:r>
              <a:rPr lang="en-US" sz="2800" dirty="0">
                <a:solidFill>
                  <a:schemeClr val="tx1"/>
                </a:solidFill>
              </a:rPr>
              <a:t> (the soil is stiff soil profile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 rtl="0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Importance factor = </a:t>
            </a:r>
            <a:r>
              <a:rPr lang="en-US" sz="2800" dirty="0" smtClean="0">
                <a:solidFill>
                  <a:schemeClr val="tx1"/>
                </a:solidFill>
              </a:rPr>
              <a:t>1.00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</a:rPr>
              <a:t>The value of R = 5.5   because the type of structural is </a:t>
            </a:r>
            <a:r>
              <a:rPr lang="en-US" sz="2800" dirty="0" smtClean="0">
                <a:solidFill>
                  <a:schemeClr val="tx1"/>
                </a:solidFill>
              </a:rPr>
              <a:t>intermediate resistance </a:t>
            </a:r>
            <a:r>
              <a:rPr lang="en-US" sz="2800" dirty="0">
                <a:solidFill>
                  <a:schemeClr val="tx1"/>
                </a:solidFill>
              </a:rPr>
              <a:t>frame system 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sz="2800" dirty="0" err="1" smtClean="0">
                <a:solidFill>
                  <a:schemeClr val="tx1"/>
                </a:solidFill>
              </a:rPr>
              <a:t>Ca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0.22</a:t>
            </a:r>
          </a:p>
          <a:p>
            <a:pPr algn="l" rtl="0"/>
            <a:r>
              <a:rPr lang="en-US" sz="2800" dirty="0" err="1">
                <a:solidFill>
                  <a:schemeClr val="tx1"/>
                </a:solidFill>
              </a:rPr>
              <a:t>Cv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= 0.32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en-US" sz="2800" dirty="0" smtClean="0">
              <a:solidFill>
                <a:schemeClr val="tx1"/>
              </a:solidFill>
            </a:endParaRPr>
          </a:p>
          <a:p>
            <a:pPr algn="l" rtl="0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7" y="950118"/>
            <a:ext cx="8643303" cy="451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4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4364" y="360218"/>
            <a:ext cx="8596668" cy="1320800"/>
          </a:xfrm>
        </p:spPr>
        <p:txBody>
          <a:bodyPr/>
          <a:lstStyle/>
          <a:p>
            <a:r>
              <a:rPr lang="en-US" dirty="0" smtClean="0"/>
              <a:t>Check of sap result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793713" y="1373618"/>
            <a:ext cx="8596668" cy="388077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Check time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:-</a:t>
            </a:r>
          </a:p>
          <a:p>
            <a:pPr marL="0" indent="0" algn="l" rtl="0">
              <a:buNone/>
            </a:pPr>
            <a:r>
              <a:rPr lang="en-US" dirty="0"/>
              <a:t>Check the percent of number of modes in X and Y directions that must be  represent 90% and more of cases of failure of building when the building  occur</a:t>
            </a:r>
          </a:p>
          <a:p>
            <a:pPr marL="0" lvl="0" indent="0" algn="l" rtl="0">
              <a:buNone/>
            </a:pP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215" y="2889827"/>
            <a:ext cx="4871259" cy="308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05" y="2736388"/>
            <a:ext cx="4944110" cy="323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4364" y="360218"/>
            <a:ext cx="8596668" cy="1320800"/>
          </a:xfrm>
        </p:spPr>
        <p:txBody>
          <a:bodyPr/>
          <a:lstStyle/>
          <a:p>
            <a:r>
              <a:rPr lang="en-US" dirty="0" smtClean="0"/>
              <a:t>Check of sap result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793713" y="1323743"/>
            <a:ext cx="8596668" cy="388077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Check time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:-</a:t>
            </a:r>
          </a:p>
          <a:p>
            <a:pPr marL="0" lvl="0" indent="0" algn="l" rtl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 Equivalent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force method</a:t>
            </a:r>
          </a:p>
          <a:p>
            <a:endParaRPr lang="ar-SA" dirty="0"/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284" y="3314005"/>
            <a:ext cx="7464829" cy="1770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962737" y="508461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Check period in y direction the sap result from one unit load = 0.0843 and this less than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reyleigh’s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period = 0.106 OK</a:t>
            </a:r>
            <a:endParaRPr lang="ar-S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2476" y="5148349"/>
            <a:ext cx="8596668" cy="1320800"/>
          </a:xfrm>
        </p:spPr>
        <p:txBody>
          <a:bodyPr>
            <a:normAutofit/>
          </a:bodyPr>
          <a:lstStyle/>
          <a:p>
            <a:pPr rtl="0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this formula T =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0.0731*(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10)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0.75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0.41 &gt; 0.35 OK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908" y="1387889"/>
            <a:ext cx="7464828" cy="3483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1292476" y="0"/>
            <a:ext cx="4831233" cy="114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Wingdings 3" charset="2"/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Clr>
                <a:schemeClr val="tx1"/>
              </a:buClr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 Method A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628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2540" y="410094"/>
            <a:ext cx="8596668" cy="1320800"/>
          </a:xfrm>
        </p:spPr>
        <p:txBody>
          <a:bodyPr/>
          <a:lstStyle/>
          <a:p>
            <a:r>
              <a:rPr lang="en-US" dirty="0" smtClean="0"/>
              <a:t>Check shear due to seismic loads</a:t>
            </a:r>
            <a:endParaRPr lang="ar-S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732540" y="1430367"/>
                <a:ext cx="8596668" cy="3880773"/>
              </a:xfrm>
            </p:spPr>
            <p:txBody>
              <a:bodyPr/>
              <a:lstStyle/>
              <a:p>
                <a:pPr algn="l" rtl="0">
                  <a:buFont typeface="Wingdings" pitchFamily="2" charset="2"/>
                  <a:buChar char="Ø"/>
                </a:pPr>
                <a:r>
                  <a:rPr lang="en-US" dirty="0" err="1"/>
                  <a:t>V</a:t>
                </a:r>
                <a:r>
                  <a:rPr lang="en-US" dirty="0" smtClean="0"/>
                  <a:t/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/>
                          <m:t>Cv</m:t>
                        </m:r>
                        <m:r>
                          <a:rPr lang="en-US" i="1"/>
                          <m:t>∗</m:t>
                        </m:r>
                        <m:r>
                          <m:rPr>
                            <m:sty m:val="p"/>
                          </m:rPr>
                          <a:rPr lang="en-US"/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Tx</m:t>
                        </m:r>
                        <m:r>
                          <a:rPr lang="en-US" i="1"/>
                          <m:t>∗</m:t>
                        </m:r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r>
                  <a:rPr lang="en-US" dirty="0" smtClean="0"/>
                  <a:t>* W  ; W is the total of structural  loads that affected  by earthquake 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W include dead load ,wall </a:t>
                </a:r>
                <a:r>
                  <a:rPr lang="en-US" dirty="0" smtClean="0"/>
                  <a:t>l</a:t>
                </a:r>
                <a:r>
                  <a:rPr lang="en-US" dirty="0" smtClean="0"/>
                  <a:t>oad and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superimposed dead load .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/>
                </a:r>
                <a:r>
                  <a:rPr lang="en-US" dirty="0" smtClean="0"/>
                  <a:t>; T the max period in the same of shear direction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540" y="1430367"/>
                <a:ext cx="8596668" cy="3880773"/>
              </a:xfrm>
              <a:blipFill rotWithShape="1">
                <a:blip r:embed="rId2"/>
                <a:stretch>
                  <a:fillRect l="-567" r="-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387" y="3212174"/>
            <a:ext cx="3097877" cy="32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73" y="3212174"/>
            <a:ext cx="4014470" cy="309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53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Must static earthquake force in X and Y equal dynamic earthquake force .</a:t>
            </a:r>
            <a:endParaRPr lang="ar-SA" sz="1800" dirty="0">
              <a:solidFill>
                <a:schemeClr val="tx2"/>
              </a:solidFill>
            </a:endParaRPr>
          </a:p>
        </p:txBody>
      </p:sp>
      <p:pic>
        <p:nvPicPr>
          <p:cNvPr id="13" name="صورة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25" y="1320367"/>
            <a:ext cx="4633941" cy="345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381" y="1320367"/>
            <a:ext cx="4271760" cy="3472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41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Check the distribution of shear on the building on height each slab:</a:t>
            </a:r>
            <a:br>
              <a:rPr lang="en-US" dirty="0"/>
            </a:b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804" y="2235429"/>
            <a:ext cx="6792446" cy="115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عنوان 1"/>
              <p:cNvSpPr txBox="1">
                <a:spLocks/>
              </p:cNvSpPr>
              <p:nvPr/>
            </p:nvSpPr>
            <p:spPr>
              <a:xfrm>
                <a:off x="1024804" y="3835860"/>
                <a:ext cx="8596668" cy="132080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7500"/>
              </a:bodyPr>
              <a:lstStyle>
                <a:lvl1pPr algn="l" defTabSz="457200" rtl="1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rtl="1" eaLnBrk="1" hangingPunct="1">
                  <a:defRPr>
                    <a:solidFill>
                      <a:schemeClr val="tx2"/>
                    </a:solidFill>
                  </a:defRPr>
                </a:lvl2pPr>
                <a:lvl3pPr rtl="1" eaLnBrk="1" hangingPunct="1">
                  <a:defRPr>
                    <a:solidFill>
                      <a:schemeClr val="tx2"/>
                    </a:solidFill>
                  </a:defRPr>
                </a:lvl3pPr>
                <a:lvl4pPr rtl="1" eaLnBrk="1" hangingPunct="1">
                  <a:defRPr>
                    <a:solidFill>
                      <a:schemeClr val="tx2"/>
                    </a:solidFill>
                  </a:defRPr>
                </a:lvl4pPr>
                <a:lvl5pPr rtl="1" eaLnBrk="1" hangingPunct="1">
                  <a:defRPr>
                    <a:solidFill>
                      <a:schemeClr val="tx2"/>
                    </a:solidFill>
                  </a:defRPr>
                </a:lvl5pPr>
                <a:lvl6pPr rtl="1" eaLnBrk="1" hangingPunct="1">
                  <a:defRPr>
                    <a:solidFill>
                      <a:schemeClr val="tx2"/>
                    </a:solidFill>
                  </a:defRPr>
                </a:lvl6pPr>
                <a:lvl7pPr rtl="1" eaLnBrk="1" hangingPunct="1">
                  <a:defRPr>
                    <a:solidFill>
                      <a:schemeClr val="tx2"/>
                    </a:solidFill>
                  </a:defRPr>
                </a:lvl7pPr>
                <a:lvl8pPr rtl="1" eaLnBrk="1" hangingPunct="1">
                  <a:defRPr>
                    <a:solidFill>
                      <a:schemeClr val="tx2"/>
                    </a:solidFill>
                  </a:defRPr>
                </a:lvl8pPr>
                <a:lvl9pPr rtl="1"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If T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0.5 sec then K = 1</a:t>
                </a:r>
              </a:p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W the same of W in previous slide . </a:t>
                </a:r>
                <a:br>
                  <a:rPr lang="en-US" sz="2000" dirty="0" smtClean="0">
                    <a:solidFill>
                      <a:schemeClr val="tx2"/>
                    </a:solidFill>
                  </a:rPr>
                </a:br>
                <a:endParaRPr lang="ar-SA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عنوا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04" y="3835860"/>
                <a:ext cx="8596668" cy="1320800"/>
              </a:xfrm>
              <a:prstGeom prst="rect">
                <a:avLst/>
              </a:prstGeom>
              <a:blipFill rotWithShape="1">
                <a:blip r:embed="rId3"/>
                <a:stretch>
                  <a:fillRect l="-638" t="-276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772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126" y="449050"/>
            <a:ext cx="8596668" cy="1159617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Clr>
                <a:srgbClr val="1F497D">
                  <a:lumMod val="40000"/>
                  <a:lumOff val="60000"/>
                </a:srgbClr>
              </a:buClr>
              <a:buSzPct val="80000"/>
            </a:pPr>
            <a:r>
              <a:rPr lang="en-US" sz="4000" cap="all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DESIGN OF FOOTINGS :</a:t>
            </a:r>
            <a:endParaRPr lang="en-US" sz="40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933" y="1197505"/>
            <a:ext cx="4436535" cy="52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7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2" y="1500188"/>
            <a:ext cx="8596668" cy="531812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2" y="2343151"/>
            <a:ext cx="8596668" cy="388077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Introduction</a:t>
            </a:r>
          </a:p>
          <a:p>
            <a:pPr algn="l" rtl="0"/>
            <a:r>
              <a:rPr lang="en-US" sz="2800" dirty="0"/>
              <a:t>3-D dynamic Analysis and design for </a:t>
            </a:r>
            <a:r>
              <a:rPr lang="en-US" sz="2800" dirty="0" err="1"/>
              <a:t>Massjed</a:t>
            </a:r>
            <a:endParaRPr lang="en-US" sz="2800" dirty="0"/>
          </a:p>
          <a:p>
            <a:pPr algn="l" rtl="0"/>
            <a:r>
              <a:rPr lang="en-US" sz="2800" dirty="0"/>
              <a:t>Minaret Analysis and design </a:t>
            </a:r>
          </a:p>
          <a:p>
            <a:pPr algn="l" rtl="0"/>
            <a:r>
              <a:rPr lang="en-US" sz="2800" dirty="0"/>
              <a:t>Discussion </a:t>
            </a:r>
            <a:r>
              <a:rPr lang="en-US" sz="2800" dirty="0" smtClean="0"/>
              <a:t>&amp; </a:t>
            </a:r>
            <a:r>
              <a:rPr lang="en-US" sz="2800" dirty="0"/>
              <a:t>Conclusion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rgbClr val="EEECE1"/>
                </a:solidFill>
              </a:rPr>
              <a:t/>
            </a:r>
            <a:br>
              <a:rPr lang="en-US" sz="2800" dirty="0">
                <a:solidFill>
                  <a:srgbClr val="EEECE1"/>
                </a:solidFill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6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148" y="3792517"/>
            <a:ext cx="2489944" cy="2198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081" y="2294313"/>
            <a:ext cx="8825658" cy="2436301"/>
          </a:xfrm>
        </p:spPr>
        <p:txBody>
          <a:bodyPr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ext Box 93"/>
          <p:cNvSpPr txBox="1"/>
          <p:nvPr/>
        </p:nvSpPr>
        <p:spPr>
          <a:xfrm>
            <a:off x="6963092" y="4867026"/>
            <a:ext cx="3977051" cy="17646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571205"/>
              </p:ext>
            </p:extLst>
          </p:nvPr>
        </p:nvGraphicFramePr>
        <p:xfrm>
          <a:off x="749983" y="1263443"/>
          <a:ext cx="8986686" cy="19419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7008">
                  <a:extLst>
                    <a:ext uri="{9D8B030D-6E8A-4147-A177-3AD203B41FA5}">
                      <a16:colId xmlns:a16="http://schemas.microsoft.com/office/drawing/2014/main" xmlns="" val="379552595"/>
                    </a:ext>
                  </a:extLst>
                </a:gridCol>
                <a:gridCol w="2403649">
                  <a:extLst>
                    <a:ext uri="{9D8B030D-6E8A-4147-A177-3AD203B41FA5}">
                      <a16:colId xmlns:a16="http://schemas.microsoft.com/office/drawing/2014/main" xmlns="" val="2567175353"/>
                    </a:ext>
                  </a:extLst>
                </a:gridCol>
                <a:gridCol w="2567534">
                  <a:extLst>
                    <a:ext uri="{9D8B030D-6E8A-4147-A177-3AD203B41FA5}">
                      <a16:colId xmlns:a16="http://schemas.microsoft.com/office/drawing/2014/main" xmlns="" val="1607722929"/>
                    </a:ext>
                  </a:extLst>
                </a:gridCol>
                <a:gridCol w="2068495">
                  <a:extLst>
                    <a:ext uri="{9D8B030D-6E8A-4147-A177-3AD203B41FA5}">
                      <a16:colId xmlns:a16="http://schemas.microsoft.com/office/drawing/2014/main" xmlns="" val="1260497915"/>
                    </a:ext>
                  </a:extLst>
                </a:gridCol>
              </a:tblGrid>
              <a:tr h="10157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Dimension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Max.service</a:t>
                      </a:r>
                    </a:p>
                    <a:p>
                      <a:pPr algn="ctr" rtl="1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Moment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Max.service</a:t>
                      </a:r>
                    </a:p>
                    <a:p>
                      <a:pPr algn="ctr" rtl="1"/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load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025989"/>
                  </a:ext>
                </a:extLst>
              </a:tr>
              <a:tr h="550338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2.2*3.2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22      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1055 KN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F1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567993"/>
                  </a:ext>
                </a:extLst>
              </a:tr>
              <a:tr h="375853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1.6*3.2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21      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782.1 KN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F2      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363247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63" y="3792518"/>
            <a:ext cx="2845470" cy="21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03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179388"/>
            <a:ext cx="4419599" cy="53181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Design footing 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Determine single footing area F1 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5" y="2343151"/>
            <a:ext cx="8596668" cy="388077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rgbClr val="EEECE1"/>
                </a:solidFill>
              </a:rPr>
              <a:t/>
            </a:r>
            <a:br>
              <a:rPr lang="en-US" sz="2800" dirty="0">
                <a:solidFill>
                  <a:srgbClr val="EEECE1"/>
                </a:solidFill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734" y="1090332"/>
            <a:ext cx="6096000" cy="4663200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M = 0, Af = (1055.2) *1.1/250 = 4.63 m^2.</a:t>
            </a:r>
            <a:r>
              <a:rPr lang="en-US" sz="1200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Af = (4.63) ^1/2 = 2.2m.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With moment assume L = 3m and we want to estimate W.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 = 1.1*(1055.2)/B*3 + (22*1.5)/ ((1/12) *B*3^3) + 12(B/2)/ ((1/12) *3*B^3) = 250KN/m^2.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solve this equation and we found B = 1.6m &gt;&gt;&gt;&gt;&gt; use B = 2m.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 footing: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 max = 1.1*(1055.2)/2*3 + (22*1.5)/ ((1/12) *2*3^3) + 12(2/2)/ ((1/12) *3*2^3) = 200&lt;250&gt;&gt;&gt;OK.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 min = 1.1*(1055.2)/2*3 - (22*1.5)/ ((1/12) *2*3^3) - 12(2/2)/ ((1/12) *3*2^3) = 186.8&gt;0 &gt;&gt;OK.</a:t>
            </a:r>
            <a:endParaRPr lang="en-US" sz="1200" dirty="0"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 footing (2*3) m</a:t>
            </a:r>
            <a:endParaRPr lang="en-US" sz="1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0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01601"/>
            <a:ext cx="4284134" cy="1103821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</a:rPr>
              <a:t>Design footing 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Determine single footing thickness for F1 :</a:t>
            </a:r>
            <a:endParaRPr lang="en-US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1205422"/>
            <a:ext cx="8825658" cy="3608436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Assume h = 500mm and d = 420 mm.</a:t>
            </a:r>
          </a:p>
          <a:p>
            <a:pPr algn="l" rtl="0"/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Check of wide beam shear: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We find Vu at distance d from face of support.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Vu = ((287+249)/2) *.78*1 = 209KN.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VC = (1/6) * 0.75*1*(24) ^1/2 *1000*520/1000 = 257.2KN&gt;209KN&gt;&gt;&gt;&gt;OK</a:t>
            </a:r>
            <a:r>
              <a:rPr lang="ar-SA" dirty="0">
                <a:solidFill>
                  <a:schemeClr val="tx1"/>
                </a:solidFill>
              </a:rPr>
              <a:t>ᴓ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Check of Punching shear: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Vu, p = 287*2*3 = 1722KN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VC = 0.75*0.33*(24) ^1/2 *4080*420/1000 = 2077.7&gt;1722&gt;&gt;&gt;&gt;OK. </a:t>
            </a:r>
            <a:r>
              <a:rPr lang="ar-SA" dirty="0">
                <a:solidFill>
                  <a:schemeClr val="tx1"/>
                </a:solidFill>
              </a:rPr>
              <a:t>ᴓ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Use footing thickness = 500mm.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05" y="4695325"/>
            <a:ext cx="5131657" cy="19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20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5467"/>
            <a:ext cx="3437466" cy="9313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Design footing :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  <a:latin typeface="Book Antiqua" panose="02040602050305030304" pitchFamily="18" charset="0"/>
              </a:rPr>
              <a:t>Design single footing F1:</a:t>
            </a:r>
            <a:endParaRPr lang="ar-SA" sz="2200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066800"/>
            <a:ext cx="5278475" cy="26429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79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783" y="1560057"/>
            <a:ext cx="4984451" cy="35390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14" y="2040972"/>
            <a:ext cx="4730843" cy="30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090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Design of columns :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989"/>
            <a:ext cx="8596668" cy="3880773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Book Antiqua" panose="02040602050305030304" pitchFamily="18" charset="0"/>
              </a:rPr>
              <a:t>Select the certain column</a:t>
            </a:r>
            <a:endParaRPr lang="ar-SA" sz="2000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22" y="2147976"/>
            <a:ext cx="5207278" cy="32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19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all" dirty="0">
                <a:solidFill>
                  <a:schemeClr val="tx1"/>
                </a:solidFill>
              </a:rPr>
              <a:t>DESIGN OF columns</a:t>
            </a:r>
            <a:endParaRPr lang="ar-SA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664" y="1270000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Check Slenderness in Sway(Unbraced) Frames: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Length of column = 5m. 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Ultimate force = 428.23 KN (From structural analysis program). 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Ultimate moment (Down) M1 = -220.03 kN.m 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Ultimate moment (Up) M2= 856.63 kN.m 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Check slenderness: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/>
                          <m:t>k</m:t>
                        </m:r>
                        <m:r>
                          <a:rPr lang="en-US" sz="2000"/>
                          <m:t>×</m:t>
                        </m:r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/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/>
                              <m:t>u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/>
                          <m:t>r</m:t>
                        </m:r>
                      </m:den>
                    </m:f>
                    <m:r>
                      <a:rPr lang="en-US" sz="2000"/>
                      <m:t>≤</m:t>
                    </m:r>
                    <m:r>
                      <a:rPr lang="en-US" sz="2000"/>
                      <m:t>34</m:t>
                    </m:r>
                    <m:r>
                      <a:rPr lang="en-US" sz="2000" i="1"/>
                      <m:t>−</m:t>
                    </m:r>
                    <m:r>
                      <a:rPr lang="en-US" sz="2000"/>
                      <m:t>12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/>
                              <m:t>M</m:t>
                            </m:r>
                          </m:e>
                          <m:sub>
                            <m:r>
                              <a:rPr lang="en-US" sz="2000"/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/>
                              <m:t>M</m:t>
                            </m:r>
                          </m:e>
                          <m:sub>
                            <m:r>
                              <a:rPr lang="en-US" sz="2000"/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/>
                      <m:t>,  </m:t>
                    </m:r>
                  </m:oMath>
                </a14:m>
                <a:endParaRPr lang="en-US" sz="2000" dirty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/>
                      <m:t>Where</m:t>
                    </m:r>
                    <m:r>
                      <a:rPr lang="en-US" sz="2000"/>
                      <m:t>: </m:t>
                    </m:r>
                    <m:r>
                      <m:rPr>
                        <m:sty m:val="p"/>
                      </m:rPr>
                      <a:rPr lang="en-US" sz="2000"/>
                      <m:t>r</m:t>
                    </m:r>
                    <m:r>
                      <a:rPr lang="en-US" sz="2000"/>
                      <m:t> = </m:t>
                    </m:r>
                    <m:r>
                      <a:rPr lang="en-US" sz="2000"/>
                      <m:t>0</m:t>
                    </m:r>
                    <m:r>
                      <a:rPr lang="en-US" sz="2000"/>
                      <m:t>.</m:t>
                    </m:r>
                    <m:r>
                      <a:rPr lang="en-US" sz="2000"/>
                      <m:t>3</m:t>
                    </m:r>
                    <m:r>
                      <a:rPr lang="en-US" sz="2000"/>
                      <m:t> × </m:t>
                    </m:r>
                    <m:r>
                      <m:rPr>
                        <m:sty m:val="p"/>
                      </m:rPr>
                      <a:rPr lang="en-US" sz="2000"/>
                      <m:t>h</m:t>
                    </m:r>
                    <m:r>
                      <a:rPr lang="en-US" sz="2000"/>
                      <m:t> = </m:t>
                    </m:r>
                    <m:r>
                      <a:rPr lang="en-US" sz="2000"/>
                      <m:t>0</m:t>
                    </m:r>
                    <m:r>
                      <a:rPr lang="en-US" sz="2000"/>
                      <m:t>.</m:t>
                    </m:r>
                    <m:r>
                      <a:rPr lang="en-US" sz="2000"/>
                      <m:t>3</m:t>
                    </m:r>
                    <m:r>
                      <a:rPr lang="en-US" sz="2000"/>
                      <m:t> × </m:t>
                    </m:r>
                    <m:r>
                      <a:rPr lang="en-US" sz="2000"/>
                      <m:t>0</m:t>
                    </m:r>
                    <m:r>
                      <a:rPr lang="en-US" sz="2000"/>
                      <m:t>.</m:t>
                    </m:r>
                    <m:r>
                      <a:rPr lang="en-US" sz="2000"/>
                      <m:t>6</m:t>
                    </m:r>
                    <m:r>
                      <a:rPr lang="en-US" sz="2000"/>
                      <m:t> </m:t>
                    </m:r>
                  </m:oMath>
                </a14:m>
                <a:r>
                  <a:rPr lang="en-US" sz="2000" dirty="0"/>
                  <a:t>= 0.18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/>
                          <m:t>1</m:t>
                        </m:r>
                        <m:r>
                          <a:rPr lang="en-US" sz="2000"/>
                          <m:t>×</m:t>
                        </m:r>
                        <m:r>
                          <a:rPr lang="en-US" sz="2000"/>
                          <m:t>5</m:t>
                        </m:r>
                      </m:num>
                      <m:den>
                        <m:r>
                          <a:rPr lang="en-US" sz="2000"/>
                          <m:t>0</m:t>
                        </m:r>
                        <m:r>
                          <a:rPr lang="en-US" sz="2000"/>
                          <m:t>.</m:t>
                        </m:r>
                        <m:r>
                          <a:rPr lang="en-US" sz="2000"/>
                          <m:t>18</m:t>
                        </m:r>
                      </m:den>
                    </m:f>
                    <m:r>
                      <a:rPr lang="en-US" sz="2000"/>
                      <m:t>=</m:t>
                    </m:r>
                    <m:r>
                      <a:rPr lang="en-US" sz="2000"/>
                      <m:t>27</m:t>
                    </m:r>
                    <m:r>
                      <a:rPr lang="en-US" sz="2000"/>
                      <m:t>.</m:t>
                    </m:r>
                    <m:r>
                      <a:rPr lang="en-US" sz="2000"/>
                      <m:t>78</m:t>
                    </m:r>
                    <m:r>
                      <a:rPr lang="en-US" sz="2000"/>
                      <m:t>&lt;</m:t>
                    </m:r>
                    <m:r>
                      <a:rPr lang="en-US" sz="2000"/>
                      <m:t>34</m:t>
                    </m:r>
                    <m:r>
                      <a:rPr lang="en-US" sz="2000"/>
                      <m:t>+</m:t>
                    </m:r>
                    <m:r>
                      <a:rPr lang="en-US" sz="2000"/>
                      <m:t>12</m:t>
                    </m:r>
                    <m:r>
                      <a:rPr lang="en-US" sz="2000"/>
                      <m:t>(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/>
                          <m:t>220</m:t>
                        </m:r>
                        <m:r>
                          <a:rPr lang="en-US" sz="2000"/>
                          <m:t>.</m:t>
                        </m:r>
                        <m:r>
                          <a:rPr lang="en-US" sz="2000"/>
                          <m:t>03</m:t>
                        </m:r>
                      </m:num>
                      <m:den>
                        <m:r>
                          <a:rPr lang="en-US" sz="2000"/>
                          <m:t>856</m:t>
                        </m:r>
                        <m:r>
                          <a:rPr lang="en-US" sz="2000"/>
                          <m:t>.</m:t>
                        </m:r>
                        <m:r>
                          <a:rPr lang="en-US" sz="2000"/>
                          <m:t>63</m:t>
                        </m:r>
                      </m:den>
                    </m:f>
                    <m:r>
                      <a:rPr lang="en-US" sz="2000"/>
                      <m:t>)=</m:t>
                    </m:r>
                    <m:r>
                      <a:rPr lang="en-US" sz="2000"/>
                      <m:t>37</m:t>
                    </m:r>
                    <m:r>
                      <a:rPr lang="en-US" sz="2000"/>
                      <m:t>.</m:t>
                    </m:r>
                    <m:r>
                      <a:rPr lang="en-US" sz="2000"/>
                      <m:t>1</m:t>
                    </m:r>
                    <m:r>
                      <a:rPr lang="en-US" sz="2000"/>
                      <m:t>&lt;</m:t>
                    </m:r>
                    <m:r>
                      <a:rPr lang="en-US" sz="2000"/>
                      <m:t>40</m:t>
                    </m:r>
                    <m:r>
                      <a:rPr lang="en-US" sz="2000"/>
                      <m:t>    </m:t>
                    </m:r>
                    <m:r>
                      <m:rPr>
                        <m:sty m:val="p"/>
                      </m:rPr>
                      <a:rPr lang="en-US" sz="2000"/>
                      <m:t>Thus</m:t>
                    </m:r>
                    <m:r>
                      <a:rPr lang="en-US" sz="2000"/>
                      <m:t>, </m:t>
                    </m:r>
                    <m:r>
                      <m:rPr>
                        <m:sty m:val="p"/>
                      </m:rPr>
                      <a:rPr lang="en-US" sz="2000"/>
                      <m:t>Short</m:t>
                    </m:r>
                    <m:r>
                      <a:rPr lang="en-US" sz="2000"/>
                      <m:t> </m:t>
                    </m:r>
                    <m:r>
                      <m:rPr>
                        <m:sty m:val="p"/>
                      </m:rPr>
                      <a:rPr lang="en-US" sz="2000"/>
                      <m:t>column</m:t>
                    </m:r>
                    <m:r>
                      <a:rPr lang="en-US" sz="2000"/>
                      <m:t>.</m:t>
                    </m:r>
                  </m:oMath>
                </a14:m>
                <a:endParaRPr lang="en-US" sz="2000" dirty="0"/>
              </a:p>
              <a:p>
                <a:pPr marL="0" indent="0" algn="l">
                  <a:buNone/>
                </a:pPr>
                <a:endParaRPr lang="ar-S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4" y="1270000"/>
                <a:ext cx="8596668" cy="3880773"/>
              </a:xfrm>
              <a:blipFill>
                <a:blip r:embed="rId2"/>
                <a:stretch>
                  <a:fillRect l="-993" t="-1256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40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Book Antiqua" panose="02040602050305030304" pitchFamily="18" charset="0"/>
                  </a:rPr>
                  <a:t>Check the magnitude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</a:rPr>
                      <m:t>𝜌</m:t>
                    </m:r>
                  </m:oMath>
                </a14:m>
                <a:endParaRPr lang="ar-SA" sz="2800" dirty="0">
                  <a:solidFill>
                    <a:schemeClr val="tx1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796" y="1270000"/>
            <a:ext cx="8596668" cy="388077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Between SAP and manual by use :</a:t>
            </a:r>
          </a:p>
          <a:p>
            <a:pPr marL="0" indent="0" algn="l">
              <a:buNone/>
            </a:pPr>
            <a:r>
              <a:rPr lang="en-US" dirty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Reciprocal load method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Section designer method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3324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cap="all" dirty="0">
                <a:solidFill>
                  <a:schemeClr val="tx1"/>
                </a:solidFill>
              </a:rPr>
              <a:t>DESIGN OF columns :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65" y="1588294"/>
            <a:ext cx="8596668" cy="388077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 use </a:t>
            </a:r>
            <a:r>
              <a:rPr lang="en-US" i="1" dirty="0"/>
              <a:t> </a:t>
            </a:r>
            <a:r>
              <a:rPr lang="el-GR" i="1" dirty="0"/>
              <a:t> ρ=2.8 </a:t>
            </a:r>
            <a:r>
              <a:rPr lang="en-US" i="1" dirty="0"/>
              <a:t> and  b = 600 mm and H =600mm</a:t>
            </a:r>
          </a:p>
          <a:p>
            <a:pPr marL="0" indent="0" algn="l" rtl="0">
              <a:buNone/>
            </a:pPr>
            <a:r>
              <a:rPr lang="en-US" i="1" dirty="0"/>
              <a:t>As = </a:t>
            </a:r>
            <a:r>
              <a:rPr lang="el-GR" i="1" dirty="0"/>
              <a:t>ρ</a:t>
            </a:r>
            <a:r>
              <a:rPr lang="en-US" i="1" dirty="0"/>
              <a:t> * Ag</a:t>
            </a:r>
            <a:r>
              <a:rPr lang="en-US" dirty="0"/>
              <a:t> = .028* 600 *600 = 10080 mm ^2</a:t>
            </a:r>
          </a:p>
          <a:p>
            <a:pPr marL="0" indent="0" algn="l" rtl="0">
              <a:buNone/>
            </a:pPr>
            <a:r>
              <a:rPr lang="en-US" i="1" dirty="0"/>
              <a:t>Use 20Ø25 &amp; 2Ø12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157" y="3054562"/>
            <a:ext cx="2458085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6619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all" dirty="0">
                <a:solidFill>
                  <a:schemeClr val="tx1"/>
                </a:solidFill>
              </a:rPr>
              <a:t>DESIGN OF columns :</a:t>
            </a:r>
            <a:endParaRPr lang="ar-S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9866" y="1068771"/>
            <a:ext cx="3262669" cy="5155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5" y="1818738"/>
            <a:ext cx="41529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05" y="3533238"/>
            <a:ext cx="46767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49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24933" y="1118815"/>
            <a:ext cx="4279804" cy="814739"/>
          </a:xfrm>
        </p:spPr>
        <p:txBody>
          <a:bodyPr/>
          <a:lstStyle/>
          <a:p>
            <a:pPr algn="ctr"/>
            <a:r>
              <a:rPr lang="en-US" sz="3200" dirty="0"/>
              <a:t>Introduction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1848" y="2335164"/>
            <a:ext cx="8825658" cy="2576456"/>
          </a:xfrm>
        </p:spPr>
        <p:txBody>
          <a:bodyPr>
            <a:noAutofit/>
          </a:bodyPr>
          <a:lstStyle/>
          <a:p>
            <a:pPr marL="342900" indent="-342900" algn="l" rtl="0"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</a:t>
            </a:r>
          </a:p>
          <a:p>
            <a:pPr marL="342900" indent="-342900" algn="l" rtl="0"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description</a:t>
            </a:r>
          </a:p>
          <a:p>
            <a:pPr marL="342900" indent="-342900" algn="l" rtl="0"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</a:t>
            </a:r>
          </a:p>
          <a:p>
            <a:pPr marL="342900" indent="-342900" algn="l" rtl="0"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2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8" y="474664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cap="all" dirty="0">
                <a:solidFill>
                  <a:schemeClr val="tx1"/>
                </a:solidFill>
              </a:rPr>
              <a:t>DESIGN OF columns :</a:t>
            </a:r>
            <a:endParaRPr lang="ar-SA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479" y="1708150"/>
            <a:ext cx="3203521" cy="4184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03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914400"/>
            <a:ext cx="8632920" cy="3880053"/>
          </a:xfrm>
        </p:spPr>
        <p:txBody>
          <a:bodyPr>
            <a:normAutofit fontScale="92500" lnSpcReduction="20000"/>
          </a:bodyPr>
          <a:lstStyle/>
          <a:p>
            <a:pPr algn="ctr" rtl="0">
              <a:buNone/>
            </a:pPr>
            <a:r>
              <a:rPr lang="en-US" sz="7200" dirty="0" smtClean="0"/>
              <a:t>Minaret</a:t>
            </a:r>
            <a:r>
              <a:rPr lang="en-US" sz="72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US" sz="7200" dirty="0" smtClean="0"/>
              <a:t>Analysis and design</a:t>
            </a:r>
          </a:p>
          <a:p>
            <a:pPr algn="l" rtl="0"/>
            <a:endParaRPr lang="en-US" sz="2400" dirty="0" smtClean="0">
              <a:solidFill>
                <a:schemeClr val="accent5"/>
              </a:solidFill>
            </a:endParaRPr>
          </a:p>
          <a:p>
            <a:pPr algn="l" rtl="0"/>
            <a:endParaRPr lang="en-US" sz="2400" dirty="0" smtClean="0">
              <a:solidFill>
                <a:schemeClr val="accent5"/>
              </a:solidFill>
            </a:endParaRPr>
          </a:p>
          <a:p>
            <a:pPr algn="l" rtl="0"/>
            <a:r>
              <a:rPr lang="en-US" sz="2400" dirty="0" smtClean="0">
                <a:solidFill>
                  <a:schemeClr val="accent5"/>
                </a:solidFill>
              </a:rPr>
              <a:t>Modes and Periods</a:t>
            </a:r>
          </a:p>
          <a:p>
            <a:pPr algn="l" rtl="0"/>
            <a:r>
              <a:rPr lang="en-US" sz="2400" dirty="0" smtClean="0">
                <a:solidFill>
                  <a:schemeClr val="accent5"/>
                </a:solidFill>
              </a:rPr>
              <a:t>Response Spectrum Analysis</a:t>
            </a:r>
          </a:p>
          <a:p>
            <a:pPr algn="l" rtl="0"/>
            <a:r>
              <a:rPr lang="en-US" sz="2400" dirty="0" smtClean="0">
                <a:solidFill>
                  <a:schemeClr val="accent5"/>
                </a:solidFill>
              </a:rPr>
              <a:t>design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en-US" sz="2000" dirty="0" smtClean="0"/>
          </a:p>
          <a:p>
            <a:pPr algn="ctr" rtl="0">
              <a:buNone/>
            </a:pPr>
            <a:endParaRPr lang="ar-SA" sz="72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Minaret Analysis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chemeClr val="accent5"/>
                </a:solidFill>
              </a:rPr>
              <a:t>Preliminary</a:t>
            </a:r>
            <a:r>
              <a:rPr lang="en-US" sz="2000" dirty="0" smtClean="0">
                <a:solidFill>
                  <a:schemeClr val="accent5"/>
                </a:solidFill>
              </a:rPr>
              <a:t> model </a:t>
            </a:r>
            <a:endParaRPr lang="ar-SA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3314" y="1994333"/>
            <a:ext cx="1971602" cy="414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Minaret Analysis</a:t>
            </a:r>
            <a:endParaRPr lang="ar-S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8182" y="1329316"/>
            <a:ext cx="4937760" cy="527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6" y="498764"/>
            <a:ext cx="8675486" cy="1431636"/>
          </a:xfrm>
        </p:spPr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mode 1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1752" y="1196311"/>
            <a:ext cx="2212422" cy="545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9936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Period in X-direction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From SAP (mode 1): T=0.548 sec.</a:t>
            </a:r>
            <a:r>
              <a:rPr lang="en-US" sz="2000" dirty="0" smtClean="0">
                <a:solidFill>
                  <a:schemeClr val="accent5"/>
                </a:solidFill>
              </a:rPr>
              <a:t/>
            </a:r>
            <a:br>
              <a:rPr lang="en-US" sz="2000" dirty="0" smtClean="0">
                <a:solidFill>
                  <a:schemeClr val="accent5"/>
                </a:solidFill>
              </a:rPr>
            </a:br>
            <a:endParaRPr lang="ar-SA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4308" y="3884569"/>
            <a:ext cx="7091795" cy="102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accent5"/>
                </a:solidFill>
              </a:rPr>
              <a:t>Period in X-direction</a:t>
            </a:r>
            <a:br>
              <a:rPr lang="en-US" sz="2700" dirty="0" smtClean="0">
                <a:solidFill>
                  <a:schemeClr val="accent5"/>
                </a:solidFill>
              </a:rPr>
            </a:br>
            <a:r>
              <a:rPr lang="en-US" sz="2700" dirty="0" smtClean="0">
                <a:solidFill>
                  <a:schemeClr val="accent5"/>
                </a:solidFill>
              </a:rPr>
              <a:t>manual calculation  (approximated method)</a:t>
            </a:r>
            <a:br>
              <a:rPr lang="en-US" sz="2700" dirty="0" smtClean="0">
                <a:solidFill>
                  <a:schemeClr val="accent5"/>
                </a:solidFill>
              </a:rPr>
            </a:br>
            <a:r>
              <a:rPr lang="en-US" sz="2700" dirty="0" smtClean="0">
                <a:solidFill>
                  <a:schemeClr val="accent5"/>
                </a:solidFill>
              </a:rPr>
              <a:t/>
            </a:r>
            <a:br>
              <a:rPr lang="en-US" sz="2700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sz="2000" dirty="0" smtClean="0">
                <a:solidFill>
                  <a:schemeClr val="accent5"/>
                </a:solidFill>
              </a:rPr>
              <a:t/>
            </a:r>
            <a:br>
              <a:rPr lang="en-US" sz="2000" dirty="0" smtClean="0">
                <a:solidFill>
                  <a:schemeClr val="accent5"/>
                </a:solidFill>
              </a:rPr>
            </a:b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439" y="3568065"/>
            <a:ext cx="4946636" cy="15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chemeClr val="accent5"/>
                </a:solidFill>
              </a:rPr>
              <a:t>Modal Mass Participation Ratio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ar-S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z="1400" smtClean="0">
                <a:solidFill>
                  <a:schemeClr val="tx1"/>
                </a:solidFill>
              </a:rPr>
              <a:pPr/>
              <a:t>37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895" y="3189934"/>
            <a:ext cx="8778240" cy="21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accent5"/>
                </a:solidFill>
              </a:rPr>
              <a:t>drift check  </a:t>
            </a:r>
            <a:endParaRPr lang="ar-SA" sz="31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5681" y="3389701"/>
            <a:ext cx="4970268" cy="249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0095"/>
            <a:ext cx="8596668" cy="1320800"/>
          </a:xfrm>
        </p:spPr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Response Spectrum Analysis</a:t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r>
              <a:rPr lang="ar-SA" sz="2700" cap="all" dirty="0" smtClean="0">
                <a:solidFill>
                  <a:schemeClr val="accent5"/>
                </a:solidFill>
              </a:rPr>
              <a:t/>
            </a:r>
            <a:br>
              <a:rPr lang="ar-SA" sz="2700" cap="all" dirty="0" smtClean="0">
                <a:solidFill>
                  <a:schemeClr val="accent5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based on </a:t>
            </a:r>
            <a:r>
              <a:rPr lang="en-US" sz="2700" cap="all" dirty="0" err="1" smtClean="0">
                <a:solidFill>
                  <a:schemeClr val="accent5"/>
                </a:solidFill>
              </a:rPr>
              <a:t>uBC</a:t>
            </a:r>
            <a:r>
              <a:rPr lang="en-US" sz="2700" cap="all" dirty="0" smtClean="0">
                <a:solidFill>
                  <a:schemeClr val="accent5"/>
                </a:solidFill>
              </a:rPr>
              <a:t> 97</a:t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r>
              <a:rPr lang="ar-SA" sz="2700" cap="all" dirty="0" smtClean="0">
                <a:solidFill>
                  <a:schemeClr val="accent5"/>
                </a:solidFill>
              </a:rPr>
              <a:t/>
            </a:r>
            <a:br>
              <a:rPr lang="ar-SA" sz="2700" cap="all" dirty="0" smtClean="0">
                <a:solidFill>
                  <a:schemeClr val="accent5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Z= 0.15</a:t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c</a:t>
            </a:r>
            <a:r>
              <a:rPr lang="en-US" sz="2700" dirty="0" smtClean="0">
                <a:solidFill>
                  <a:schemeClr val="accent5"/>
                </a:solidFill>
              </a:rPr>
              <a:t>a=0.22</a:t>
            </a:r>
            <a:r>
              <a:rPr lang="en-US" sz="2800" dirty="0" smtClean="0">
                <a:solidFill>
                  <a:schemeClr val="accent5"/>
                </a:solidFill>
              </a:rPr>
              <a:t/>
            </a:r>
            <a:br>
              <a:rPr lang="en-US" sz="2800" dirty="0" smtClean="0">
                <a:solidFill>
                  <a:schemeClr val="accent5"/>
                </a:solidFill>
              </a:rPr>
            </a:br>
            <a:r>
              <a:rPr lang="en-US" sz="2700" cap="all" dirty="0" err="1" smtClean="0">
                <a:solidFill>
                  <a:schemeClr val="accent5"/>
                </a:solidFill>
              </a:rPr>
              <a:t>c</a:t>
            </a:r>
            <a:r>
              <a:rPr lang="en-US" sz="2700" dirty="0" err="1" smtClean="0">
                <a:solidFill>
                  <a:schemeClr val="accent5"/>
                </a:solidFill>
              </a:rPr>
              <a:t>v</a:t>
            </a:r>
            <a:r>
              <a:rPr lang="en-US" sz="2700" dirty="0" smtClean="0">
                <a:solidFill>
                  <a:schemeClr val="accent5"/>
                </a:solidFill>
              </a:rPr>
              <a:t>=0.32 </a:t>
            </a:r>
            <a:r>
              <a:rPr lang="en-US" sz="2700" cap="all" dirty="0" smtClean="0">
                <a:solidFill>
                  <a:schemeClr val="accent5"/>
                </a:solidFill>
              </a:rPr>
              <a:t/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/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endParaRPr lang="ar-SA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6077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1F497D">
                  <a:lumMod val="40000"/>
                  <a:lumOff val="60000"/>
                </a:srgbClr>
              </a:buClr>
              <a:buSzPct val="80000"/>
            </a:pP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900" dirty="0"/>
              <a:t>  </a:t>
            </a:r>
            <a: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  <a:t>Site </a:t>
            </a:r>
            <a:b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Site Tulkarem 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6" y="2160589"/>
            <a:ext cx="4800599" cy="38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288" y="2160589"/>
            <a:ext cx="1476375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59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01" y="210589"/>
            <a:ext cx="8596668" cy="1320800"/>
          </a:xfrm>
        </p:spPr>
        <p:txBody>
          <a:bodyPr>
            <a:normAutofit fontScale="90000"/>
          </a:bodyPr>
          <a:lstStyle/>
          <a:p>
            <a:pPr rtl="0"/>
            <a:r>
              <a:rPr lang="en-US" sz="4000" dirty="0" smtClean="0">
                <a:solidFill>
                  <a:schemeClr val="tx1"/>
                </a:solidFill>
              </a:rPr>
              <a:t>Minaret Analysis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Response Spectrum Analysis</a:t>
            </a:r>
            <a:br>
              <a:rPr lang="en-US" sz="2700" cap="all" dirty="0" smtClean="0">
                <a:solidFill>
                  <a:schemeClr val="accent5"/>
                </a:solidFill>
              </a:rPr>
            </a:br>
            <a:r>
              <a:rPr lang="en-US" sz="2700" cap="all" dirty="0" smtClean="0">
                <a:solidFill>
                  <a:schemeClr val="accent5"/>
                </a:solidFill>
              </a:rPr>
              <a:t>Response spectrum function definition</a:t>
            </a:r>
            <a:endParaRPr lang="ar-SA" sz="27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38" y="1550691"/>
            <a:ext cx="6217922" cy="50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98" y="227214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Minaret Analysis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167" y="881149"/>
            <a:ext cx="6616932" cy="57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Minaret Analysis</a:t>
            </a:r>
            <a:endParaRPr lang="ar-S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620" y="1346662"/>
            <a:ext cx="7973218" cy="52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Analysis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cap="all" dirty="0" smtClean="0">
                <a:solidFill>
                  <a:schemeClr val="accent5"/>
                </a:solidFill>
              </a:rPr>
              <a:t>Response Spectrum Analysis</a:t>
            </a:r>
            <a:br>
              <a:rPr lang="en-US" sz="2400" cap="all" dirty="0" smtClean="0">
                <a:solidFill>
                  <a:schemeClr val="accent5"/>
                </a:solidFill>
              </a:rPr>
            </a:br>
            <a:r>
              <a:rPr lang="en-US" sz="2400" cap="all" dirty="0" smtClean="0">
                <a:solidFill>
                  <a:schemeClr val="accent5"/>
                </a:solidFill>
              </a:rPr>
              <a:t>Base Shear (V) from response spectrum</a:t>
            </a:r>
            <a:endParaRPr lang="ar-SA" sz="2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84647"/>
            <a:ext cx="12001616" cy="191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Minaret </a:t>
            </a:r>
            <a:r>
              <a:rPr lang="en-US" dirty="0" smtClean="0">
                <a:solidFill>
                  <a:schemeClr val="tx1"/>
                </a:solidFill>
              </a:rPr>
              <a:t>design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3794" name="Picture 2" descr="C:\Users\hp\Desktop\design-121016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0978" y="1529904"/>
            <a:ext cx="7189116" cy="47927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Minaret design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5990" y="1848297"/>
            <a:ext cx="5002314" cy="141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569" y="914053"/>
            <a:ext cx="18764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092" y="3644007"/>
            <a:ext cx="2511137" cy="12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</a:t>
            </a:r>
            <a:r>
              <a:rPr lang="en-US" sz="4400" dirty="0" smtClean="0">
                <a:solidFill>
                  <a:schemeClr val="tx1"/>
                </a:solidFill>
              </a:rPr>
              <a:t>design</a:t>
            </a:r>
            <a:r>
              <a:rPr lang="en-US" sz="4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>Longitudinal Steel </a:t>
            </a:r>
            <a:endParaRPr lang="ar-SA" sz="31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7893" y="2909209"/>
            <a:ext cx="4406048" cy="27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83" y="2438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Minaret </a:t>
            </a:r>
            <a:r>
              <a:rPr lang="en-US" sz="4400" dirty="0" smtClean="0">
                <a:solidFill>
                  <a:schemeClr val="tx1"/>
                </a:solidFill>
              </a:rPr>
              <a:t>design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zone 2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5804" y="2327564"/>
            <a:ext cx="4400509" cy="431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smtClean="0">
                <a:solidFill>
                  <a:schemeClr val="tx1"/>
                </a:solidFill>
              </a:rPr>
              <a:t>Minaret design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/>
              <a:t> </a:t>
            </a:r>
            <a:r>
              <a:rPr lang="en-US" sz="3100" dirty="0" smtClean="0">
                <a:solidFill>
                  <a:srgbClr val="C00000"/>
                </a:solidFill>
              </a:rPr>
              <a:t>Transverse Steel</a:t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 </a:t>
            </a:r>
            <a:endParaRPr lang="ar-SA" sz="31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75" y="1862051"/>
            <a:ext cx="6267797" cy="44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Minaret design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Transverse </a:t>
            </a:r>
            <a:r>
              <a:rPr lang="en-US" dirty="0" smtClean="0">
                <a:solidFill>
                  <a:srgbClr val="C00000"/>
                </a:solidFill>
              </a:rPr>
              <a:t>Steel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4770" y="1913153"/>
            <a:ext cx="5020887" cy="47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917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1F497D">
                  <a:lumMod val="40000"/>
                  <a:lumOff val="60000"/>
                </a:srgbClr>
              </a:buClr>
              <a:buSzPct val="80000"/>
            </a:pP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 </a:t>
            </a:r>
            <a: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  <a:t>Project description</a:t>
            </a:r>
            <a:b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549717"/>
            <a:ext cx="6537960" cy="489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1F497D">
                  <a:lumMod val="40000"/>
                  <a:lumOff val="60000"/>
                </a:srgbClr>
              </a:buClr>
              <a:buSzPct val="80000"/>
            </a:pP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 </a:t>
            </a:r>
            <a: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  <a:t>Project description</a:t>
            </a:r>
            <a:b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2758068"/>
              </p:ext>
            </p:extLst>
          </p:nvPr>
        </p:nvGraphicFramePr>
        <p:xfrm>
          <a:off x="1402079" y="2849880"/>
          <a:ext cx="806196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7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7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5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Elevation (m)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(m</a:t>
                      </a:r>
                      <a:r>
                        <a:rPr lang="en-US" sz="16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ground floor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</a:t>
                      </a:r>
                      <a:r>
                        <a:rPr lang="en-US" sz="16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floor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floor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54900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1F497D">
                  <a:lumMod val="40000"/>
                  <a:lumOff val="60000"/>
                </a:srgbClr>
              </a:buClr>
              <a:buSzPct val="80000"/>
            </a:pP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800" dirty="0"/>
              <a:t>  </a:t>
            </a:r>
            <a: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  <a:t/>
            </a:r>
            <a:br>
              <a:rPr lang="en-US" sz="2000" cap="all" dirty="0">
                <a:solidFill>
                  <a:srgbClr val="1F497D">
                    <a:lumMod val="40000"/>
                    <a:lumOff val="60000"/>
                  </a:srgbClr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103312" y="3979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103312" y="5210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103312" y="60966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103312" y="64109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78" y="1959900"/>
            <a:ext cx="6096000" cy="363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6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r>
              <a:rPr lang="en-US" dirty="0">
                <a:solidFill>
                  <a:srgbClr val="EEECE1"/>
                </a:solidFill>
              </a:rPr>
              <a:t/>
            </a:r>
            <a:br>
              <a:rPr lang="en-US" dirty="0">
                <a:solidFill>
                  <a:srgbClr val="EEECE1"/>
                </a:solidFill>
              </a:rPr>
            </a:br>
            <a:r>
              <a:rPr lang="en-US" sz="800" dirty="0">
                <a:solidFill>
                  <a:srgbClr val="C00000"/>
                </a:solidFill>
              </a:rPr>
              <a:t>   </a:t>
            </a:r>
            <a:r>
              <a:rPr lang="en-US" sz="2000" cap="all" dirty="0" smtClean="0">
                <a:solidFill>
                  <a:srgbClr val="C00000"/>
                </a:solidFill>
              </a:rPr>
              <a:t>Loading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Loads type and Values on slab 1 , 2</a:t>
            </a:r>
          </a:p>
          <a:p>
            <a:pPr algn="l" rtl="0"/>
            <a:endParaRPr lang="en-US" i="1" dirty="0"/>
          </a:p>
          <a:p>
            <a:pPr algn="l" rtl="0"/>
            <a:endParaRPr lang="en-US" sz="100" i="1" dirty="0"/>
          </a:p>
          <a:p>
            <a:pPr algn="l" rtl="0"/>
            <a:endParaRPr lang="en-US" i="1" dirty="0"/>
          </a:p>
          <a:p>
            <a:pPr algn="l" rtl="0"/>
            <a:endParaRPr lang="en-US" i="1" dirty="0"/>
          </a:p>
          <a:p>
            <a:pPr algn="l" rtl="0"/>
            <a:endParaRPr lang="en-US" i="1" dirty="0"/>
          </a:p>
          <a:p>
            <a:pPr algn="l" rtl="0"/>
            <a:r>
              <a:rPr lang="en-US" i="1" dirty="0"/>
              <a:t>Loads type and Values on slab 3 ,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89429777"/>
              </p:ext>
            </p:extLst>
          </p:nvPr>
        </p:nvGraphicFramePr>
        <p:xfrm>
          <a:off x="1075138" y="2544907"/>
          <a:ext cx="10687050" cy="2026283"/>
        </p:xfrm>
        <a:graphic>
          <a:graphicData uri="http://schemas.openxmlformats.org/presentationml/2006/ole">
            <p:oleObj spid="_x0000_s1138" name="Document" r:id="rId4" imgW="5982799" imgH="1229983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4547345"/>
              </p:ext>
            </p:extLst>
          </p:nvPr>
        </p:nvGraphicFramePr>
        <p:xfrm>
          <a:off x="1167074" y="4787485"/>
          <a:ext cx="10818638" cy="2169198"/>
        </p:xfrm>
        <a:graphic>
          <a:graphicData uri="http://schemas.openxmlformats.org/presentationml/2006/ole">
            <p:oleObj spid="_x0000_s1139" name="Document" r:id="rId5" imgW="6018454" imgH="1341408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93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2304" y="1084381"/>
            <a:ext cx="8825658" cy="332958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3-D dynamic Analysis and design for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</a:rPr>
              <a:t>Massjed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A2D73-E629-4ECA-968C-7885F3435EE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4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1604</TotalTime>
  <Words>1146</Words>
  <Application>Microsoft Office PowerPoint</Application>
  <PresentationFormat>Custom</PresentationFormat>
  <Paragraphs>215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Facet</vt:lpstr>
      <vt:lpstr>Document</vt:lpstr>
      <vt:lpstr>Graduation Project  II 3D Dynamic Analysis And Design of  Masjed Al –Kawther</vt:lpstr>
      <vt:lpstr>Outline </vt:lpstr>
      <vt:lpstr>Introduction</vt:lpstr>
      <vt:lpstr>Introduction    Site  </vt:lpstr>
      <vt:lpstr>Introduction    Project description </vt:lpstr>
      <vt:lpstr>Introduction    Project description </vt:lpstr>
      <vt:lpstr>Introduction     </vt:lpstr>
      <vt:lpstr>Introduction    Loading</vt:lpstr>
      <vt:lpstr>3-D dynamic Analysis and design for Massjed </vt:lpstr>
      <vt:lpstr>Slide 10</vt:lpstr>
      <vt:lpstr>Slide 11</vt:lpstr>
      <vt:lpstr>Slide 12</vt:lpstr>
      <vt:lpstr>Check of sap result </vt:lpstr>
      <vt:lpstr>Check of sap result </vt:lpstr>
      <vt:lpstr>From this formula T = 0.0731*(10)0.75 =0.41 &gt; 0.35 OK</vt:lpstr>
      <vt:lpstr>Check shear due to seismic loads</vt:lpstr>
      <vt:lpstr>Must static earthquake force in X and Y equal dynamic earthquake force .</vt:lpstr>
      <vt:lpstr>Check the distribution of shear on the building on height each slab: </vt:lpstr>
      <vt:lpstr>DESIGN OF FOOTINGS :</vt:lpstr>
      <vt:lpstr>Slide 20</vt:lpstr>
      <vt:lpstr> Design footing : Determine single footing area F1 :</vt:lpstr>
      <vt:lpstr>Design footing : Determine single footing thickness for F1 :</vt:lpstr>
      <vt:lpstr>Design footing : Design single footing F1:</vt:lpstr>
      <vt:lpstr>Slide 24</vt:lpstr>
      <vt:lpstr>Design of columns :</vt:lpstr>
      <vt:lpstr>DESIGN OF columns</vt:lpstr>
      <vt:lpstr> </vt:lpstr>
      <vt:lpstr>DESIGN OF columns :</vt:lpstr>
      <vt:lpstr>DESIGN OF columns :</vt:lpstr>
      <vt:lpstr>DESIGN OF columns :</vt:lpstr>
      <vt:lpstr> </vt:lpstr>
      <vt:lpstr>Minaret Analysis  Preliminary model </vt:lpstr>
      <vt:lpstr>Minaret Analysis</vt:lpstr>
      <vt:lpstr>Minaret Analysis   mode 1</vt:lpstr>
      <vt:lpstr>Minaret Analysis  Period in X-direction From SAP (mode 1): T=0.548 sec. </vt:lpstr>
      <vt:lpstr>Minaret Analysis   Period in X-direction manual calculation  (approximated method)    </vt:lpstr>
      <vt:lpstr>Minaret Analysis  Modal Mass Participation Ratio </vt:lpstr>
      <vt:lpstr>Minaret Analysis   drift check  </vt:lpstr>
      <vt:lpstr>Minaret Analysis   Response Spectrum Analysis  based on uBC 97  Z= 0.15 ca=0.22 cv=0.32   </vt:lpstr>
      <vt:lpstr>Minaret Analysis Response Spectrum Analysis Response spectrum function definition</vt:lpstr>
      <vt:lpstr>Minaret Analysis</vt:lpstr>
      <vt:lpstr>Minaret Analysis</vt:lpstr>
      <vt:lpstr>Minaret Analysis  Response Spectrum Analysis Base Shear (V) from response spectrum</vt:lpstr>
      <vt:lpstr>Minaret design</vt:lpstr>
      <vt:lpstr>Minaret design </vt:lpstr>
      <vt:lpstr>Minaret design    Longitudinal Steel </vt:lpstr>
      <vt:lpstr>Minaret design   zone 2</vt:lpstr>
      <vt:lpstr>Minaret design  Transverse Steel  </vt:lpstr>
      <vt:lpstr>Minaret design Transverse Steel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Project  I 3D An And Design of Al-Bathan Tourist Resort</dc:title>
  <dc:creator>Ihab Toma</dc:creator>
  <cp:lastModifiedBy>hp</cp:lastModifiedBy>
  <cp:revision>109</cp:revision>
  <dcterms:created xsi:type="dcterms:W3CDTF">2014-12-22T14:06:21Z</dcterms:created>
  <dcterms:modified xsi:type="dcterms:W3CDTF">2016-05-17T22:45:24Z</dcterms:modified>
</cp:coreProperties>
</file>