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sldIdLst>
    <p:sldId id="291" r:id="rId2"/>
    <p:sldId id="305" r:id="rId3"/>
    <p:sldId id="306" r:id="rId4"/>
    <p:sldId id="292" r:id="rId5"/>
    <p:sldId id="293" r:id="rId6"/>
    <p:sldId id="294" r:id="rId7"/>
    <p:sldId id="295" r:id="rId8"/>
    <p:sldId id="296" r:id="rId9"/>
    <p:sldId id="297" r:id="rId10"/>
    <p:sldId id="299" r:id="rId11"/>
    <p:sldId id="301" r:id="rId12"/>
    <p:sldId id="307" r:id="rId13"/>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310" r:id="rId30"/>
    <p:sldId id="272" r:id="rId31"/>
    <p:sldId id="309" r:id="rId32"/>
    <p:sldId id="273" r:id="rId33"/>
    <p:sldId id="274" r:id="rId34"/>
    <p:sldId id="275" r:id="rId35"/>
    <p:sldId id="284" r:id="rId36"/>
    <p:sldId id="285" r:id="rId37"/>
    <p:sldId id="286" r:id="rId38"/>
    <p:sldId id="287" r:id="rId39"/>
    <p:sldId id="288" r:id="rId40"/>
    <p:sldId id="289" r:id="rId41"/>
    <p:sldId id="290" r:id="rId42"/>
    <p:sldId id="276" r:id="rId43"/>
    <p:sldId id="277" r:id="rId44"/>
    <p:sldId id="278" r:id="rId45"/>
    <p:sldId id="279" r:id="rId46"/>
    <p:sldId id="280" r:id="rId47"/>
    <p:sldId id="281" r:id="rId48"/>
    <p:sldId id="282" r:id="rId49"/>
    <p:sldId id="283" r:id="rId50"/>
    <p:sldId id="311" r:id="rId51"/>
    <p:sldId id="308"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138654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4168484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E93147-B0D2-4777-939F-3018A1EC4BE1}"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566763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AE7F35A-B5EE-4F4E-A830-140E71E18163}"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1330575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AE7F35A-B5EE-4F4E-A830-140E71E18163}"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E93147-B0D2-4777-939F-3018A1EC4BE1}"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964234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AE7F35A-B5EE-4F4E-A830-140E71E18163}"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3899045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1394978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375642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23638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7F35A-B5EE-4F4E-A830-140E71E18163}"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3260089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E7F35A-B5EE-4F4E-A830-140E71E18163}"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327828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E7F35A-B5EE-4F4E-A830-140E71E18163}" type="datetimeFigureOut">
              <a:rPr lang="en-US" smtClean="0"/>
              <a:pPr/>
              <a:t>5/24/2017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2787863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E7F35A-B5EE-4F4E-A830-140E71E18163}" type="datetimeFigureOut">
              <a:rPr lang="en-US" smtClean="0"/>
              <a:pPr/>
              <a:t>5/24/2017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406191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7F35A-B5EE-4F4E-A830-140E71E18163}" type="datetimeFigureOut">
              <a:rPr lang="en-US" smtClean="0"/>
              <a:pPr/>
              <a:t>5/24/2017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246519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7F35A-B5EE-4F4E-A830-140E71E18163}"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147833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7F35A-B5EE-4F4E-A830-140E71E18163}"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24674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AE7F35A-B5EE-4F4E-A830-140E71E18163}" type="datetimeFigureOut">
              <a:rPr lang="en-US" smtClean="0"/>
              <a:pPr/>
              <a:t>5/24/2017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E93147-B0D2-4777-939F-3018A1EC4BE1}" type="slidenum">
              <a:rPr lang="en-US" smtClean="0"/>
              <a:pPr/>
              <a:t>‹#›</a:t>
            </a:fld>
            <a:endParaRPr lang="en-US"/>
          </a:p>
        </p:txBody>
      </p:sp>
    </p:spTree>
    <p:extLst>
      <p:ext uri="{BB962C8B-B14F-4D97-AF65-F5344CB8AC3E}">
        <p14:creationId xmlns:p14="http://schemas.microsoft.com/office/powerpoint/2010/main" xmlns="" val="4259888249"/>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abednasser94.maps.arcgis.com/apps/GeoForm/index.html?appid=78d1c7259a21499f828c9d27fd80d79c" TargetMode="External"/><Relationship Id="rId2" Type="http://schemas.openxmlformats.org/officeDocument/2006/relationships/hyperlink" Target="http://abednasser94.maps.arcgis.com/apps/GeoForm/index.html?appid=db7e79971785485ca3ed7fabf64ae9b4" TargetMode="External"/><Relationship Id="rId1" Type="http://schemas.openxmlformats.org/officeDocument/2006/relationships/slideLayout" Target="../slideLayouts/slideLayout2.xml"/><Relationship Id="rId6" Type="http://schemas.openxmlformats.org/officeDocument/2006/relationships/hyperlink" Target="http://abednasser94.maps.arcgis.com/apps/GeoForm/index.html?appid=5fe878b651e94df58d229a7628e5ad84" TargetMode="External"/><Relationship Id="rId5" Type="http://schemas.openxmlformats.org/officeDocument/2006/relationships/hyperlink" Target="http://abednasser94.maps.arcgis.com/apps/GeoForm/index.html?appid=ef4350db5d6143f996065c891098003f" TargetMode="External"/><Relationship Id="rId4" Type="http://schemas.openxmlformats.org/officeDocument/2006/relationships/hyperlink" Target="http://abednasser94.maps.arcgis.com/apps/GeoForm/index.html?appid=6e05219c99964a8bb7ef4ceafe70bc9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abednasser94.maps.arcgis.com/apps/Profile/index.html?appid=b0e2eb6753214629a2cb20c32891682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abednasser94.maps.arcgis.com/apps/View/index.html?appid=28db9793cfcb4dbebf669c8fb4853af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jumanshaheen.maps.arcgis.com/apps/webappviewer/index.html?id=ad156989e51a49588879845d3cc955c6"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jumanshaheen.maps.arcgis.com/apps/View/index.html?appid=47ed04f8be2449c28e44984c0be919c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blogs.esri.com/" TargetMode="External"/><Relationship Id="rId2" Type="http://schemas.openxmlformats.org/officeDocument/2006/relationships/hyperlink" Target="https://www.quora.com/"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08597" y="2450204"/>
            <a:ext cx="10290220" cy="3268014"/>
          </a:xfrm>
        </p:spPr>
        <p:txBody>
          <a:bodyPr>
            <a:normAutofit fontScale="90000"/>
          </a:bodyPr>
          <a:lstStyle/>
          <a:p>
            <a:pPr algn="ctr" rtl="1"/>
            <a:r>
              <a:rPr lang="en-US" b="1" dirty="0">
                <a:latin typeface="Arial Narrow" panose="020B0606020202030204" pitchFamily="34" charset="0"/>
              </a:rPr>
              <a:t> </a:t>
            </a:r>
            <a:r>
              <a:rPr lang="en-US" dirty="0">
                <a:latin typeface="Arial Narrow" panose="020B0606020202030204" pitchFamily="34" charset="0"/>
              </a:rPr>
              <a:t/>
            </a:r>
            <a:br>
              <a:rPr lang="en-US" dirty="0">
                <a:latin typeface="Arial Narrow" panose="020B0606020202030204" pitchFamily="34" charset="0"/>
              </a:rPr>
            </a:br>
            <a:r>
              <a:rPr lang="en-US" b="1" dirty="0">
                <a:effectLst>
                  <a:outerShdw blurRad="38100" dist="38100" dir="2700000" algn="tl">
                    <a:srgbClr val="000000">
                      <a:alpha val="43137"/>
                    </a:srgbClr>
                  </a:outerShdw>
                </a:effectLst>
                <a:latin typeface="Arial Narrow" panose="020B0606020202030204" pitchFamily="34" charset="0"/>
              </a:rPr>
              <a:t>Towards a Smart </a:t>
            </a:r>
            <a:r>
              <a:rPr lang="en-US" b="1" dirty="0" smtClean="0">
                <a:effectLst>
                  <a:outerShdw blurRad="38100" dist="38100" dir="2700000" algn="tl">
                    <a:srgbClr val="000000">
                      <a:alpha val="43137"/>
                    </a:srgbClr>
                  </a:outerShdw>
                </a:effectLst>
                <a:latin typeface="Arial Narrow" panose="020B0606020202030204" pitchFamily="34" charset="0"/>
              </a:rPr>
              <a:t>City</a:t>
            </a:r>
            <a:r>
              <a:rPr lang="en-US" b="1" dirty="0">
                <a:effectLst>
                  <a:outerShdw blurRad="38100" dist="38100" dir="2700000" algn="tl">
                    <a:srgbClr val="000000">
                      <a:alpha val="43137"/>
                    </a:srgbClr>
                  </a:outerShdw>
                </a:effectLst>
                <a:latin typeface="Arial Narrow" panose="020B0606020202030204" pitchFamily="34" charset="0"/>
              </a:rPr>
              <a:t>:</a:t>
            </a:r>
            <a:r>
              <a:rPr lang="en-US" b="1" dirty="0" smtClean="0">
                <a:effectLst>
                  <a:outerShdw blurRad="38100" dist="38100" dir="2700000" algn="tl">
                    <a:srgbClr val="000000">
                      <a:alpha val="43137"/>
                    </a:srgbClr>
                  </a:outerShdw>
                </a:effectLst>
                <a:latin typeface="Arial Narrow" panose="020B0606020202030204" pitchFamily="34" charset="0"/>
              </a:rPr>
              <a:t/>
            </a:r>
            <a:br>
              <a:rPr lang="en-US" b="1" dirty="0" smtClean="0">
                <a:effectLst>
                  <a:outerShdw blurRad="38100" dist="38100" dir="2700000" algn="tl">
                    <a:srgbClr val="000000">
                      <a:alpha val="43137"/>
                    </a:srgbClr>
                  </a:outerShdw>
                </a:effectLst>
                <a:latin typeface="Arial Narrow" panose="020B0606020202030204" pitchFamily="34" charset="0"/>
              </a:rPr>
            </a:br>
            <a:r>
              <a:rPr lang="en-US" b="1" dirty="0" smtClean="0">
                <a:effectLst>
                  <a:outerShdw blurRad="38100" dist="38100" dir="2700000" algn="tl">
                    <a:srgbClr val="000000">
                      <a:alpha val="43137"/>
                    </a:srgbClr>
                  </a:outerShdw>
                </a:effectLst>
                <a:latin typeface="Arial Narrow" panose="020B0606020202030204" pitchFamily="34" charset="0"/>
              </a:rPr>
              <a:t> </a:t>
            </a:r>
            <a:r>
              <a:rPr lang="en-US" b="1" dirty="0">
                <a:effectLst>
                  <a:outerShdw blurRad="38100" dist="38100" dir="2700000" algn="tl">
                    <a:srgbClr val="000000">
                      <a:alpha val="43137"/>
                    </a:srgbClr>
                  </a:outerShdw>
                </a:effectLst>
                <a:latin typeface="Arial Narrow" panose="020B0606020202030204" pitchFamily="34" charset="0"/>
              </a:rPr>
              <a:t>GEO-Apps Utilization in </a:t>
            </a:r>
            <a:r>
              <a:rPr lang="en-US" b="1" dirty="0" smtClean="0">
                <a:effectLst>
                  <a:outerShdw blurRad="38100" dist="38100" dir="2700000" algn="tl">
                    <a:srgbClr val="000000">
                      <a:alpha val="43137"/>
                    </a:srgbClr>
                  </a:outerShdw>
                </a:effectLst>
                <a:latin typeface="Arial Narrow" panose="020B0606020202030204" pitchFamily="34" charset="0"/>
              </a:rPr>
              <a:t>Al-</a:t>
            </a:r>
            <a:r>
              <a:rPr lang="en-US" b="1" dirty="0" err="1" smtClean="0">
                <a:effectLst>
                  <a:outerShdw blurRad="38100" dist="38100" dir="2700000" algn="tl">
                    <a:srgbClr val="000000">
                      <a:alpha val="43137"/>
                    </a:srgbClr>
                  </a:outerShdw>
                </a:effectLst>
                <a:latin typeface="Arial Narrow" panose="020B0606020202030204" pitchFamily="34" charset="0"/>
              </a:rPr>
              <a:t>Zababdeh</a:t>
            </a:r>
            <a:r>
              <a:rPr lang="en-US" b="1" dirty="0" smtClean="0">
                <a:effectLst>
                  <a:outerShdw blurRad="38100" dist="38100" dir="2700000" algn="tl">
                    <a:srgbClr val="000000">
                      <a:alpha val="43137"/>
                    </a:srgbClr>
                  </a:outerShdw>
                </a:effectLst>
                <a:latin typeface="Arial Narrow" panose="020B0606020202030204" pitchFamily="34" charset="0"/>
              </a:rPr>
              <a:t> </a:t>
            </a:r>
            <a:r>
              <a:rPr lang="en-US" b="1" dirty="0">
                <a:effectLst>
                  <a:outerShdw blurRad="38100" dist="38100" dir="2700000" algn="tl">
                    <a:srgbClr val="000000">
                      <a:alpha val="43137"/>
                    </a:srgbClr>
                  </a:outerShdw>
                </a:effectLst>
                <a:latin typeface="Arial Narrow" panose="020B0606020202030204" pitchFamily="34" charset="0"/>
              </a:rPr>
              <a:t>town – Palestine </a:t>
            </a:r>
            <a:r>
              <a:rPr lang="en-US" dirty="0">
                <a:latin typeface="Arial Narrow" panose="020B0606020202030204" pitchFamily="34" charset="0"/>
              </a:rPr>
              <a:t/>
            </a:r>
            <a:br>
              <a:rPr lang="en-US" dirty="0">
                <a:latin typeface="Arial Narrow" panose="020B0606020202030204" pitchFamily="34" charset="0"/>
              </a:rPr>
            </a:br>
            <a:endParaRPr lang="en-US" dirty="0">
              <a:latin typeface="Arial Narrow" panose="020B0606020202030204" pitchFamily="34" charset="0"/>
            </a:endParaRPr>
          </a:p>
        </p:txBody>
      </p:sp>
      <p:pic>
        <p:nvPicPr>
          <p:cNvPr id="4" name="Picture 3" descr="http://www.najah.edu/sites/default/files/resize/About_Document/about_ar_image/Motto-300x309.pn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00440" y="244698"/>
            <a:ext cx="1900850" cy="2040684"/>
          </a:xfrm>
          <a:prstGeom prst="rect">
            <a:avLst/>
          </a:prstGeom>
          <a:noFill/>
          <a:ln w="9525">
            <a:noFill/>
            <a:miter lim="800000"/>
            <a:headEnd/>
            <a:tailEnd/>
          </a:ln>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18685" y="4973275"/>
            <a:ext cx="1857634" cy="1819529"/>
          </a:xfrm>
          <a:prstGeom prst="rect">
            <a:avLst/>
          </a:prstGeom>
        </p:spPr>
      </p:pic>
    </p:spTree>
    <p:extLst>
      <p:ext uri="{BB962C8B-B14F-4D97-AF65-F5344CB8AC3E}">
        <p14:creationId xmlns:p14="http://schemas.microsoft.com/office/powerpoint/2010/main" xmlns="" val="1693821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2669" y="1873876"/>
            <a:ext cx="8686800" cy="5280338"/>
          </a:xfrm>
        </p:spPr>
        <p:txBody>
          <a:bodyPr>
            <a:normAutofit/>
          </a:bodyPr>
          <a:lstStyle/>
          <a:p>
            <a:pPr>
              <a:buNone/>
            </a:pPr>
            <a:r>
              <a:rPr lang="en-US" sz="2800" dirty="0"/>
              <a:t>Social-Economic Situation  </a:t>
            </a:r>
            <a:endParaRPr lang="en-US" sz="2800" dirty="0" smtClean="0"/>
          </a:p>
          <a:p>
            <a:pPr>
              <a:buNone/>
            </a:pPr>
            <a:endParaRPr lang="en-US" sz="2000" dirty="0"/>
          </a:p>
          <a:p>
            <a:pPr algn="just"/>
            <a:r>
              <a:rPr lang="en-US" sz="2000" dirty="0" smtClean="0"/>
              <a:t>The </a:t>
            </a:r>
            <a:r>
              <a:rPr lang="en-US" sz="2000" dirty="0"/>
              <a:t>population of Al -</a:t>
            </a:r>
            <a:r>
              <a:rPr lang="en-US" sz="2000" dirty="0" err="1"/>
              <a:t>Zababdeh</a:t>
            </a:r>
            <a:r>
              <a:rPr lang="en-US" sz="2000" dirty="0"/>
              <a:t> town is distributed between Christians and Muslims. </a:t>
            </a:r>
          </a:p>
          <a:p>
            <a:pPr algn="just"/>
            <a:r>
              <a:rPr lang="en-US" sz="2000" dirty="0" smtClean="0"/>
              <a:t>There </a:t>
            </a:r>
            <a:r>
              <a:rPr lang="en-US" sz="2000" dirty="0"/>
              <a:t>are many quarries in the town</a:t>
            </a:r>
            <a:r>
              <a:rPr lang="en-US" sz="2000" dirty="0" smtClean="0"/>
              <a:t> </a:t>
            </a:r>
            <a:r>
              <a:rPr lang="en-US" sz="2000" dirty="0"/>
              <a:t>that considers an incomes source for many citizens. </a:t>
            </a:r>
          </a:p>
          <a:p>
            <a:pPr algn="just"/>
            <a:r>
              <a:rPr lang="en-US" sz="2000" dirty="0"/>
              <a:t> As a result of close location of the town</a:t>
            </a:r>
            <a:r>
              <a:rPr lang="en-US" sz="2000" dirty="0" smtClean="0"/>
              <a:t> </a:t>
            </a:r>
            <a:r>
              <a:rPr lang="en-US" sz="2000" dirty="0"/>
              <a:t>from the Arab American University, this helps in establishing many buildings for resident students and this in turn improves economic status      </a:t>
            </a:r>
          </a:p>
          <a:p>
            <a:pPr algn="just"/>
            <a:r>
              <a:rPr lang="en-US" sz="2000" dirty="0"/>
              <a:t> Most of the people in the town</a:t>
            </a:r>
            <a:r>
              <a:rPr lang="en-US" sz="2000" dirty="0" smtClean="0"/>
              <a:t> </a:t>
            </a:r>
            <a:r>
              <a:rPr lang="en-US" sz="2000" dirty="0"/>
              <a:t>working in the public, private and agricultural sectors.</a:t>
            </a:r>
          </a:p>
          <a:p>
            <a:pPr>
              <a:buNone/>
            </a:pPr>
            <a:endParaRPr lang="en-US" dirty="0"/>
          </a:p>
        </p:txBody>
      </p:sp>
      <p:sp>
        <p:nvSpPr>
          <p:cNvPr id="4" name="مستطيل 4"/>
          <p:cNvSpPr/>
          <p:nvPr/>
        </p:nvSpPr>
        <p:spPr>
          <a:xfrm>
            <a:off x="1790162" y="540912"/>
            <a:ext cx="9749307" cy="830997"/>
          </a:xfrm>
          <a:prstGeom prst="rect">
            <a:avLst/>
          </a:prstGeom>
        </p:spPr>
        <p:txBody>
          <a:bodyPr wrap="square">
            <a:spAutoFit/>
          </a:bodyPr>
          <a:lstStyle/>
          <a:p>
            <a:r>
              <a:rPr lang="en-US" sz="4800" dirty="0" smtClean="0"/>
              <a:t>Study area about Al-</a:t>
            </a:r>
            <a:r>
              <a:rPr lang="en-US" sz="4800" dirty="0" err="1" smtClean="0"/>
              <a:t>Zababdeh</a:t>
            </a:r>
            <a:endParaRPr lang="en-US" sz="4800" dirty="0"/>
          </a:p>
        </p:txBody>
      </p:sp>
    </p:spTree>
    <p:extLst>
      <p:ext uri="{BB962C8B-B14F-4D97-AF65-F5344CB8AC3E}">
        <p14:creationId xmlns:p14="http://schemas.microsoft.com/office/powerpoint/2010/main" xmlns="" val="2792362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74740" y="533958"/>
            <a:ext cx="8911687" cy="1280890"/>
          </a:xfrm>
        </p:spPr>
        <p:txBody>
          <a:bodyPr>
            <a:normAutofit/>
          </a:bodyPr>
          <a:lstStyle/>
          <a:p>
            <a:r>
              <a:rPr lang="en-US" sz="4800" dirty="0"/>
              <a:t>Objectives </a:t>
            </a:r>
          </a:p>
        </p:txBody>
      </p:sp>
      <p:sp>
        <p:nvSpPr>
          <p:cNvPr id="3" name="عنصر نائب للمحتوى 2"/>
          <p:cNvSpPr>
            <a:spLocks noGrp="1"/>
          </p:cNvSpPr>
          <p:nvPr>
            <p:ph idx="1"/>
          </p:nvPr>
        </p:nvSpPr>
        <p:spPr/>
        <p:txBody>
          <a:bodyPr>
            <a:normAutofit/>
          </a:bodyPr>
          <a:lstStyle/>
          <a:p>
            <a:pPr algn="just"/>
            <a:r>
              <a:rPr lang="en-US" sz="2400" dirty="0"/>
              <a:t>The main objective of any smart city is represented by using technology in the field of traffic, agricultural, transportation and communications so as to create a high quality.</a:t>
            </a:r>
          </a:p>
          <a:p>
            <a:pPr algn="just"/>
            <a:r>
              <a:rPr lang="en-US" sz="2400" dirty="0"/>
              <a:t>In an attempt of solving some </a:t>
            </a:r>
            <a:r>
              <a:rPr lang="en-US" sz="2400" dirty="0" smtClean="0"/>
              <a:t>environmental </a:t>
            </a:r>
            <a:r>
              <a:rPr lang="en-US" sz="2400" dirty="0"/>
              <a:t>problems in our </a:t>
            </a:r>
            <a:r>
              <a:rPr lang="en-US" sz="2400" dirty="0" smtClean="0"/>
              <a:t>country by applying some of Geo application.</a:t>
            </a:r>
          </a:p>
          <a:p>
            <a:pPr marL="0" indent="0" algn="just">
              <a:buNone/>
            </a:pPr>
            <a:endParaRPr lang="en-US" dirty="0"/>
          </a:p>
        </p:txBody>
      </p:sp>
    </p:spTree>
    <p:extLst>
      <p:ext uri="{BB962C8B-B14F-4D97-AF65-F5344CB8AC3E}">
        <p14:creationId xmlns:p14="http://schemas.microsoft.com/office/powerpoint/2010/main" xmlns="" val="2786948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8305" y="948744"/>
            <a:ext cx="8915400" cy="3777622"/>
          </a:xfrm>
        </p:spPr>
        <p:txBody>
          <a:bodyPr>
            <a:normAutofit fontScale="92500" lnSpcReduction="20000"/>
          </a:bodyPr>
          <a:lstStyle/>
          <a:p>
            <a:pPr algn="just"/>
            <a:r>
              <a:rPr lang="en-US" sz="2800" dirty="0"/>
              <a:t>Based on the benefits we want to deliver to the municipality to achieve the desired goals we have applied </a:t>
            </a:r>
            <a:r>
              <a:rPr lang="en-US" sz="2800" dirty="0" smtClean="0"/>
              <a:t>these five application:-</a:t>
            </a:r>
          </a:p>
          <a:p>
            <a:pPr marL="0" indent="0">
              <a:buNone/>
            </a:pPr>
            <a:endParaRPr lang="en-US" sz="2800" dirty="0" smtClean="0"/>
          </a:p>
          <a:p>
            <a:pPr marL="0" indent="0">
              <a:buNone/>
            </a:pPr>
            <a:r>
              <a:rPr lang="en-US" sz="2800" dirty="0" smtClean="0"/>
              <a:t>1- Geo </a:t>
            </a:r>
            <a:r>
              <a:rPr lang="en-US" sz="2800" dirty="0"/>
              <a:t>form</a:t>
            </a:r>
          </a:p>
          <a:p>
            <a:pPr marL="0" indent="0">
              <a:buNone/>
            </a:pPr>
            <a:r>
              <a:rPr lang="en-US" sz="2800" dirty="0" smtClean="0"/>
              <a:t>2- Elevation </a:t>
            </a:r>
            <a:r>
              <a:rPr lang="en-US" sz="2800" dirty="0"/>
              <a:t>profile</a:t>
            </a:r>
          </a:p>
          <a:p>
            <a:pPr marL="0" indent="0">
              <a:buNone/>
            </a:pPr>
            <a:r>
              <a:rPr lang="en-US" sz="2800" dirty="0" smtClean="0"/>
              <a:t>3- Web </a:t>
            </a:r>
            <a:r>
              <a:rPr lang="en-US" sz="2800" dirty="0"/>
              <a:t>app</a:t>
            </a:r>
          </a:p>
          <a:p>
            <a:pPr marL="0" indent="0">
              <a:buNone/>
            </a:pPr>
            <a:r>
              <a:rPr lang="en-US" sz="2800" dirty="0" smtClean="0"/>
              <a:t>4- Smart </a:t>
            </a:r>
            <a:r>
              <a:rPr lang="en-US" sz="2800" dirty="0"/>
              <a:t>water Distribution network</a:t>
            </a:r>
          </a:p>
          <a:p>
            <a:pPr marL="0" indent="0">
              <a:buNone/>
            </a:pPr>
            <a:r>
              <a:rPr lang="en-US" sz="2800" dirty="0" smtClean="0"/>
              <a:t>5- Mobile </a:t>
            </a:r>
            <a:r>
              <a:rPr lang="en-US" sz="2800" dirty="0"/>
              <a:t>app</a:t>
            </a:r>
          </a:p>
          <a:p>
            <a:pPr marL="0" indent="0">
              <a:buNone/>
            </a:pPr>
            <a:endParaRPr lang="en-US" dirty="0" smtClean="0"/>
          </a:p>
          <a:p>
            <a:endParaRPr lang="en-US" dirty="0"/>
          </a:p>
        </p:txBody>
      </p:sp>
    </p:spTree>
    <p:extLst>
      <p:ext uri="{BB962C8B-B14F-4D97-AF65-F5344CB8AC3E}">
        <p14:creationId xmlns:p14="http://schemas.microsoft.com/office/powerpoint/2010/main" xmlns="" val="1775918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0817" y="2126916"/>
            <a:ext cx="9551831" cy="2387600"/>
          </a:xfrm>
        </p:spPr>
        <p:txBody>
          <a:bodyPr>
            <a:normAutofit/>
          </a:bodyPr>
          <a:lstStyle/>
          <a:p>
            <a:r>
              <a:rPr lang="en-US" sz="15000" b="1" dirty="0" smtClean="0"/>
              <a:t>Geo Form</a:t>
            </a:r>
            <a:endParaRPr lang="en-US" sz="15000" b="1" dirty="0"/>
          </a:p>
        </p:txBody>
      </p:sp>
    </p:spTree>
    <p:extLst>
      <p:ext uri="{BB962C8B-B14F-4D97-AF65-F5344CB8AC3E}">
        <p14:creationId xmlns:p14="http://schemas.microsoft.com/office/powerpoint/2010/main" xmlns="" val="3415601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Geo form definition </a:t>
            </a:r>
            <a:endParaRPr lang="en-US" sz="6000" b="1" dirty="0"/>
          </a:p>
        </p:txBody>
      </p:sp>
      <p:sp>
        <p:nvSpPr>
          <p:cNvPr id="3" name="Content Placeholder 2"/>
          <p:cNvSpPr>
            <a:spLocks noGrp="1"/>
          </p:cNvSpPr>
          <p:nvPr>
            <p:ph idx="1"/>
          </p:nvPr>
        </p:nvSpPr>
        <p:spPr>
          <a:xfrm>
            <a:off x="2191946" y="2192673"/>
            <a:ext cx="9713644" cy="4665327"/>
          </a:xfrm>
        </p:spPr>
        <p:txBody>
          <a:bodyPr>
            <a:normAutofit/>
          </a:bodyPr>
          <a:lstStyle/>
          <a:p>
            <a:pPr algn="just"/>
            <a:r>
              <a:rPr lang="en-US" sz="2000" dirty="0" smtClean="0"/>
              <a:t>The Geo Form is a newest and configurable web mapping application template of form-based data editing for a feature service through the web browser.</a:t>
            </a:r>
          </a:p>
          <a:p>
            <a:pPr algn="just"/>
            <a:r>
              <a:rPr lang="en-US" sz="2000" dirty="0" smtClean="0"/>
              <a:t>This application allows users to enter data through a form instead of a map’s pop-up, and this is leveraging the power of the Web Map and editable Feature Services.</a:t>
            </a:r>
          </a:p>
          <a:p>
            <a:pPr algn="just"/>
            <a:r>
              <a:rPr lang="en-US" sz="2000" dirty="0" smtClean="0"/>
              <a:t>It enable users to add points to a feature service via a form.</a:t>
            </a:r>
          </a:p>
          <a:p>
            <a:pPr algn="just"/>
            <a:r>
              <a:rPr lang="en-US" sz="2000" dirty="0" smtClean="0"/>
              <a:t>This is perfect for users who want to encourage customers or members of the public to self-serve with reporting without the need for custom development.</a:t>
            </a:r>
            <a:endParaRPr lang="en-US" sz="2000" dirty="0"/>
          </a:p>
        </p:txBody>
      </p:sp>
    </p:spTree>
    <p:extLst>
      <p:ext uri="{BB962C8B-B14F-4D97-AF65-F5344CB8AC3E}">
        <p14:creationId xmlns:p14="http://schemas.microsoft.com/office/powerpoint/2010/main" xmlns="" val="678319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65646" y="405169"/>
            <a:ext cx="8911687" cy="1280890"/>
          </a:xfrm>
        </p:spPr>
        <p:txBody>
          <a:bodyPr>
            <a:normAutofit/>
          </a:bodyPr>
          <a:lstStyle/>
          <a:p>
            <a:r>
              <a:rPr lang="en-US" sz="6000" b="1" dirty="0" smtClean="0"/>
              <a:t>Geo form advantages</a:t>
            </a:r>
            <a:endParaRPr lang="en-US" sz="6000" b="1" dirty="0"/>
          </a:p>
        </p:txBody>
      </p:sp>
      <p:sp>
        <p:nvSpPr>
          <p:cNvPr id="3" name="Content Placeholder 2"/>
          <p:cNvSpPr>
            <a:spLocks noGrp="1"/>
          </p:cNvSpPr>
          <p:nvPr>
            <p:ph idx="1"/>
          </p:nvPr>
        </p:nvSpPr>
        <p:spPr>
          <a:xfrm>
            <a:off x="2592925" y="2223752"/>
            <a:ext cx="8915400" cy="3777622"/>
          </a:xfrm>
        </p:spPr>
        <p:txBody>
          <a:bodyPr/>
          <a:lstStyle/>
          <a:p>
            <a:pPr algn="just"/>
            <a:r>
              <a:rPr lang="en-US" sz="2000" dirty="0" smtClean="0"/>
              <a:t>All collected data is stored in a standard format, a feature class is shared across ArcGIS Online – as the data is submitted.</a:t>
            </a:r>
          </a:p>
          <a:p>
            <a:pPr algn="just"/>
            <a:r>
              <a:rPr lang="en-US" sz="2000" dirty="0" smtClean="0"/>
              <a:t>Data are stored in the cloud. Hard drive crashes don’t erase your data.</a:t>
            </a:r>
          </a:p>
          <a:p>
            <a:pPr algn="just"/>
            <a:r>
              <a:rPr lang="en-US" sz="2000" dirty="0" smtClean="0"/>
              <a:t>Data can be entered from a desktop or mobile device with equal ease which means it would be easy to keep in touch with data.</a:t>
            </a:r>
          </a:p>
          <a:p>
            <a:pPr algn="just"/>
            <a:r>
              <a:rPr lang="en-US" sz="2000" dirty="0" smtClean="0"/>
              <a:t>The data can be viewed and analyzed in ArcGIS for Desktop or with an ArcGIS Online Organization account (using the “Perform Analysis” tools). </a:t>
            </a:r>
          </a:p>
          <a:p>
            <a:endParaRPr lang="en-US" dirty="0"/>
          </a:p>
        </p:txBody>
      </p:sp>
    </p:spTree>
    <p:extLst>
      <p:ext uri="{BB962C8B-B14F-4D97-AF65-F5344CB8AC3E}">
        <p14:creationId xmlns:p14="http://schemas.microsoft.com/office/powerpoint/2010/main" xmlns="" val="2764902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81556" y="353654"/>
            <a:ext cx="8911687" cy="1280890"/>
          </a:xfrm>
        </p:spPr>
        <p:txBody>
          <a:bodyPr>
            <a:normAutofit/>
          </a:bodyPr>
          <a:lstStyle/>
          <a:p>
            <a:r>
              <a:rPr lang="en-US" sz="6000" b="1" dirty="0" smtClean="0"/>
              <a:t>Geo form features</a:t>
            </a:r>
            <a:endParaRPr lang="en-US" sz="6000" b="1" dirty="0"/>
          </a:p>
        </p:txBody>
      </p:sp>
      <p:sp>
        <p:nvSpPr>
          <p:cNvPr id="3" name="Content Placeholder 2"/>
          <p:cNvSpPr>
            <a:spLocks noGrp="1"/>
          </p:cNvSpPr>
          <p:nvPr>
            <p:ph idx="1"/>
          </p:nvPr>
        </p:nvSpPr>
        <p:spPr>
          <a:xfrm>
            <a:off x="2592925" y="2469569"/>
            <a:ext cx="10515600" cy="2385766"/>
          </a:xfrm>
        </p:spPr>
        <p:txBody>
          <a:bodyPr/>
          <a:lstStyle/>
          <a:p>
            <a:r>
              <a:rPr lang="en-US" sz="2400" dirty="0" smtClean="0"/>
              <a:t>Multiple layer support.</a:t>
            </a:r>
          </a:p>
          <a:p>
            <a:r>
              <a:rPr lang="en-US" sz="2400" dirty="0" smtClean="0"/>
              <a:t>Point, </a:t>
            </a:r>
            <a:r>
              <a:rPr lang="en-US" sz="2400" dirty="0" smtClean="0"/>
              <a:t>l</a:t>
            </a:r>
            <a:r>
              <a:rPr lang="en-US" sz="2400" dirty="0" smtClean="0"/>
              <a:t>ine </a:t>
            </a:r>
            <a:r>
              <a:rPr lang="en-US" sz="2400" dirty="0" smtClean="0"/>
              <a:t>and polygon features.</a:t>
            </a:r>
          </a:p>
          <a:p>
            <a:r>
              <a:rPr lang="en-US" sz="2400" dirty="0" smtClean="0"/>
              <a:t>Ease </a:t>
            </a:r>
            <a:r>
              <a:rPr lang="en-US" sz="2400" dirty="0" smtClean="0"/>
              <a:t>of enter and editing data to the form.</a:t>
            </a:r>
          </a:p>
          <a:p>
            <a:endParaRPr lang="en-US" dirty="0"/>
          </a:p>
        </p:txBody>
      </p:sp>
    </p:spTree>
    <p:extLst>
      <p:ext uri="{BB962C8B-B14F-4D97-AF65-F5344CB8AC3E}">
        <p14:creationId xmlns:p14="http://schemas.microsoft.com/office/powerpoint/2010/main" xmlns="" val="6541976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910345" y="443806"/>
            <a:ext cx="8911687" cy="1280890"/>
          </a:xfrm>
        </p:spPr>
        <p:txBody>
          <a:bodyPr>
            <a:normAutofit/>
          </a:bodyPr>
          <a:lstStyle/>
          <a:p>
            <a:r>
              <a:rPr lang="en-US" sz="5400" b="1" dirty="0" smtClean="0"/>
              <a:t>Al-</a:t>
            </a:r>
            <a:r>
              <a:rPr lang="en-US" sz="5400" b="1" dirty="0" err="1" smtClean="0"/>
              <a:t>Zababdeh</a:t>
            </a:r>
            <a:r>
              <a:rPr lang="en-US" sz="5400" b="1" dirty="0" smtClean="0"/>
              <a:t> geo form</a:t>
            </a:r>
            <a:endParaRPr lang="en-US" sz="5400" b="1" dirty="0"/>
          </a:p>
        </p:txBody>
      </p:sp>
      <p:sp>
        <p:nvSpPr>
          <p:cNvPr id="3" name="Content Placeholder 2"/>
          <p:cNvSpPr>
            <a:spLocks noGrp="1"/>
          </p:cNvSpPr>
          <p:nvPr>
            <p:ph idx="1"/>
          </p:nvPr>
        </p:nvSpPr>
        <p:spPr>
          <a:xfrm>
            <a:off x="2486181" y="2185116"/>
            <a:ext cx="8915400" cy="3777622"/>
          </a:xfrm>
        </p:spPr>
        <p:txBody>
          <a:bodyPr>
            <a:normAutofit/>
          </a:bodyPr>
          <a:lstStyle/>
          <a:p>
            <a:pPr algn="just"/>
            <a:r>
              <a:rPr lang="en-US" sz="2000" dirty="0" smtClean="0"/>
              <a:t>We use this service to create an application about Al-</a:t>
            </a:r>
            <a:r>
              <a:rPr lang="en-US" sz="2000" dirty="0" err="1" smtClean="0"/>
              <a:t>Zababdeh</a:t>
            </a:r>
            <a:r>
              <a:rPr lang="en-US" sz="2000" dirty="0" smtClean="0"/>
              <a:t> town to help the group of students in Urban Planning Engineering Department at An-</a:t>
            </a:r>
            <a:r>
              <a:rPr lang="en-US" sz="2000" dirty="0" err="1" smtClean="0"/>
              <a:t>Najah</a:t>
            </a:r>
            <a:r>
              <a:rPr lang="en-US" sz="2000" dirty="0" smtClean="0"/>
              <a:t> university to collect social data about people in </a:t>
            </a:r>
            <a:r>
              <a:rPr lang="en-US" sz="2000" dirty="0" err="1" smtClean="0"/>
              <a:t>Zababdeh</a:t>
            </a:r>
            <a:r>
              <a:rPr lang="en-US" sz="2000" dirty="0" smtClean="0"/>
              <a:t>, this application help them to collect data easily without any need to go to the field  and it will conserve time and money.</a:t>
            </a:r>
          </a:p>
          <a:p>
            <a:pPr algn="just"/>
            <a:r>
              <a:rPr lang="en-US" sz="2000" dirty="0" smtClean="0"/>
              <a:t>The questions aims to collect social data about people like range of age of people, what the type of jobs, age of building, number of floors and department at each house and another social questions that help to improve the </a:t>
            </a:r>
            <a:r>
              <a:rPr lang="en-US" sz="2000" dirty="0"/>
              <a:t>town </a:t>
            </a:r>
            <a:r>
              <a:rPr lang="en-US" sz="2000" dirty="0" smtClean="0"/>
              <a:t>conditions.</a:t>
            </a:r>
            <a:endParaRPr lang="en-US" sz="2000" dirty="0"/>
          </a:p>
        </p:txBody>
      </p:sp>
    </p:spTree>
    <p:extLst>
      <p:ext uri="{BB962C8B-B14F-4D97-AF65-F5344CB8AC3E}">
        <p14:creationId xmlns:p14="http://schemas.microsoft.com/office/powerpoint/2010/main" xmlns="" val="36169625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71708" y="482443"/>
            <a:ext cx="8911687" cy="1280890"/>
          </a:xfrm>
        </p:spPr>
        <p:txBody>
          <a:bodyPr>
            <a:normAutofit/>
          </a:bodyPr>
          <a:lstStyle/>
          <a:p>
            <a:r>
              <a:rPr lang="en-US" sz="5400" b="1" dirty="0" smtClean="0"/>
              <a:t>Al-</a:t>
            </a:r>
            <a:r>
              <a:rPr lang="en-US" sz="5400" b="1" dirty="0" err="1" smtClean="0"/>
              <a:t>Zababdeh</a:t>
            </a:r>
            <a:r>
              <a:rPr lang="en-US" sz="5400" b="1" dirty="0" smtClean="0"/>
              <a:t> </a:t>
            </a:r>
            <a:r>
              <a:rPr lang="en-US" sz="5400" b="1" dirty="0"/>
              <a:t>geo form</a:t>
            </a:r>
          </a:p>
        </p:txBody>
      </p:sp>
      <p:sp>
        <p:nvSpPr>
          <p:cNvPr id="3" name="Content Placeholder 2"/>
          <p:cNvSpPr>
            <a:spLocks noGrp="1"/>
          </p:cNvSpPr>
          <p:nvPr>
            <p:ph idx="1"/>
          </p:nvPr>
        </p:nvSpPr>
        <p:spPr>
          <a:xfrm>
            <a:off x="2592925" y="2160476"/>
            <a:ext cx="8808076" cy="4351338"/>
          </a:xfrm>
        </p:spPr>
        <p:txBody>
          <a:bodyPr/>
          <a:lstStyle/>
          <a:p>
            <a:pPr algn="just"/>
            <a:r>
              <a:rPr lang="en-US" sz="2400" dirty="0" smtClean="0"/>
              <a:t>We create 5 Geo application with same questions but with different map, each map show part of the town (North, South, East, and West and center part of the town).</a:t>
            </a:r>
          </a:p>
          <a:p>
            <a:pPr marL="0" indent="0" algn="just">
              <a:buNone/>
            </a:pPr>
            <a:endParaRPr lang="en-US" sz="2400" dirty="0" smtClean="0"/>
          </a:p>
          <a:p>
            <a:pPr algn="just"/>
            <a:r>
              <a:rPr lang="en-US" sz="2400" dirty="0" smtClean="0"/>
              <a:t>We share the links on social media to facilitate citizens' access to the links.</a:t>
            </a:r>
          </a:p>
          <a:p>
            <a:pPr algn="just"/>
            <a:endParaRPr lang="en-US" dirty="0"/>
          </a:p>
        </p:txBody>
      </p:sp>
    </p:spTree>
    <p:extLst>
      <p:ext uri="{BB962C8B-B14F-4D97-AF65-F5344CB8AC3E}">
        <p14:creationId xmlns:p14="http://schemas.microsoft.com/office/powerpoint/2010/main" xmlns="" val="2199667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987618" y="443806"/>
            <a:ext cx="8911687" cy="1280890"/>
          </a:xfrm>
        </p:spPr>
        <p:txBody>
          <a:bodyPr>
            <a:normAutofit fontScale="90000"/>
          </a:bodyPr>
          <a:lstStyle/>
          <a:p>
            <a:r>
              <a:rPr lang="en-US" sz="6000" b="1" dirty="0" smtClean="0"/>
              <a:t>Al-</a:t>
            </a:r>
            <a:r>
              <a:rPr lang="en-US" sz="6000" b="1" dirty="0" err="1" smtClean="0"/>
              <a:t>Zababdeh</a:t>
            </a:r>
            <a:r>
              <a:rPr lang="en-US" sz="6000" b="1" dirty="0" smtClean="0"/>
              <a:t> </a:t>
            </a:r>
            <a:r>
              <a:rPr lang="en-US" sz="6000" b="1" dirty="0"/>
              <a:t>geo form </a:t>
            </a:r>
            <a:r>
              <a:rPr lang="en-US" sz="6000" b="1" dirty="0" smtClean="0"/>
              <a:t>links</a:t>
            </a:r>
            <a:endParaRPr lang="en-US" sz="6000" b="1" dirty="0"/>
          </a:p>
        </p:txBody>
      </p:sp>
      <p:sp>
        <p:nvSpPr>
          <p:cNvPr id="3" name="Content Placeholder 2"/>
          <p:cNvSpPr>
            <a:spLocks noGrp="1"/>
          </p:cNvSpPr>
          <p:nvPr>
            <p:ph idx="1"/>
          </p:nvPr>
        </p:nvSpPr>
        <p:spPr>
          <a:xfrm>
            <a:off x="2592925" y="2740025"/>
            <a:ext cx="10515600" cy="4351338"/>
          </a:xfrm>
        </p:spPr>
        <p:txBody>
          <a:bodyPr>
            <a:normAutofit/>
          </a:bodyPr>
          <a:lstStyle/>
          <a:p>
            <a:r>
              <a:rPr lang="en-US" sz="2400" dirty="0">
                <a:hlinkClick r:id="rId2"/>
              </a:rPr>
              <a:t>Center </a:t>
            </a:r>
            <a:r>
              <a:rPr lang="en-US" sz="2400" dirty="0" smtClean="0">
                <a:hlinkClick r:id="rId2"/>
              </a:rPr>
              <a:t>part</a:t>
            </a:r>
            <a:endParaRPr lang="en-US" sz="2400" dirty="0" smtClean="0"/>
          </a:p>
          <a:p>
            <a:r>
              <a:rPr lang="en-US" sz="2400" dirty="0">
                <a:hlinkClick r:id="rId3"/>
              </a:rPr>
              <a:t>Western </a:t>
            </a:r>
            <a:r>
              <a:rPr lang="en-US" sz="2400" dirty="0" smtClean="0">
                <a:hlinkClick r:id="rId3"/>
              </a:rPr>
              <a:t>part</a:t>
            </a:r>
            <a:endParaRPr lang="en-US" sz="2400" dirty="0" smtClean="0"/>
          </a:p>
          <a:p>
            <a:r>
              <a:rPr lang="en-US" sz="2400" dirty="0">
                <a:hlinkClick r:id="rId4"/>
              </a:rPr>
              <a:t>Eastern </a:t>
            </a:r>
            <a:r>
              <a:rPr lang="en-US" sz="2400" dirty="0" smtClean="0">
                <a:hlinkClick r:id="rId4"/>
              </a:rPr>
              <a:t>part</a:t>
            </a:r>
            <a:endParaRPr lang="en-US" sz="2400" dirty="0" smtClean="0"/>
          </a:p>
          <a:p>
            <a:r>
              <a:rPr lang="en-US" sz="2400" dirty="0">
                <a:hlinkClick r:id="rId5"/>
              </a:rPr>
              <a:t>Northern </a:t>
            </a:r>
            <a:r>
              <a:rPr lang="en-US" sz="2400" dirty="0" smtClean="0">
                <a:hlinkClick r:id="rId5"/>
              </a:rPr>
              <a:t>part</a:t>
            </a:r>
            <a:endParaRPr lang="en-US" sz="2400" dirty="0" smtClean="0"/>
          </a:p>
          <a:p>
            <a:r>
              <a:rPr lang="en-US" sz="2400" dirty="0">
                <a:hlinkClick r:id="rId6"/>
              </a:rPr>
              <a:t>Southern </a:t>
            </a:r>
            <a:r>
              <a:rPr lang="en-US" sz="2400" dirty="0" smtClean="0">
                <a:hlinkClick r:id="rId6"/>
              </a:rPr>
              <a:t>part</a:t>
            </a:r>
            <a:endParaRPr lang="en-US" sz="2400" dirty="0"/>
          </a:p>
        </p:txBody>
      </p:sp>
    </p:spTree>
    <p:extLst>
      <p:ext uri="{BB962C8B-B14F-4D97-AF65-F5344CB8AC3E}">
        <p14:creationId xmlns:p14="http://schemas.microsoft.com/office/powerpoint/2010/main" xmlns="" val="4029282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6942" y="987381"/>
            <a:ext cx="8915400" cy="6018726"/>
          </a:xfrm>
        </p:spPr>
        <p:txBody>
          <a:bodyPr/>
          <a:lstStyle/>
          <a:p>
            <a:pPr marL="0" indent="0" algn="ctr">
              <a:buNone/>
            </a:pPr>
            <a:r>
              <a:rPr lang="en-US" sz="2800" b="1" dirty="0" smtClean="0"/>
              <a:t>Prepared by:-</a:t>
            </a:r>
          </a:p>
          <a:p>
            <a:pPr marL="0" indent="0" algn="ctr">
              <a:buNone/>
            </a:pPr>
            <a:endParaRPr lang="en-US" sz="2800" b="1" dirty="0" smtClean="0"/>
          </a:p>
          <a:p>
            <a:r>
              <a:rPr lang="en-US" sz="2800" b="1" dirty="0" err="1" smtClean="0"/>
              <a:t>Shatha</a:t>
            </a:r>
            <a:r>
              <a:rPr lang="en-US" sz="2800" b="1" dirty="0" smtClean="0"/>
              <a:t> </a:t>
            </a:r>
            <a:r>
              <a:rPr lang="en-US" sz="2800" b="1" dirty="0"/>
              <a:t>Mohammad </a:t>
            </a:r>
            <a:r>
              <a:rPr lang="en-US" sz="2800" b="1" dirty="0" err="1"/>
              <a:t>Hashem</a:t>
            </a:r>
            <a:r>
              <a:rPr lang="en-US" sz="2800" b="1" dirty="0"/>
              <a:t> </a:t>
            </a:r>
            <a:r>
              <a:rPr lang="en-US" sz="2800" b="1" dirty="0" err="1"/>
              <a:t>Zeid</a:t>
            </a:r>
            <a:r>
              <a:rPr lang="en-US" sz="2800" b="1" dirty="0"/>
              <a:t> Al </a:t>
            </a:r>
            <a:r>
              <a:rPr lang="en-US" sz="2800" b="1" dirty="0" err="1" smtClean="0"/>
              <a:t>Kilani</a:t>
            </a:r>
            <a:endParaRPr lang="en-US" sz="2800" b="1" dirty="0" smtClean="0"/>
          </a:p>
          <a:p>
            <a:r>
              <a:rPr lang="en-US" sz="2800" b="1" dirty="0" smtClean="0"/>
              <a:t>Abdul-Rahman </a:t>
            </a:r>
            <a:r>
              <a:rPr lang="en-US" sz="2800" b="1" dirty="0" err="1"/>
              <a:t>Majed</a:t>
            </a:r>
            <a:r>
              <a:rPr lang="en-US" sz="2800" b="1" dirty="0"/>
              <a:t> </a:t>
            </a:r>
            <a:r>
              <a:rPr lang="en-US" sz="2800" b="1" dirty="0" err="1"/>
              <a:t>Naji</a:t>
            </a:r>
            <a:r>
              <a:rPr lang="en-US" sz="2800" b="1" dirty="0"/>
              <a:t> Nasser </a:t>
            </a:r>
            <a:endParaRPr lang="en-US" sz="2800" b="1" dirty="0" smtClean="0"/>
          </a:p>
          <a:p>
            <a:r>
              <a:rPr lang="en-US" sz="2800" b="1" dirty="0" err="1" smtClean="0"/>
              <a:t>Batool</a:t>
            </a:r>
            <a:r>
              <a:rPr lang="en-US" sz="2800" b="1" dirty="0" smtClean="0"/>
              <a:t> </a:t>
            </a:r>
            <a:r>
              <a:rPr lang="en-US" sz="2800" b="1" dirty="0" err="1" smtClean="0"/>
              <a:t>Nasem</a:t>
            </a:r>
            <a:r>
              <a:rPr lang="en-US" sz="2800" b="1" dirty="0" smtClean="0"/>
              <a:t> </a:t>
            </a:r>
            <a:r>
              <a:rPr lang="en-US" sz="2800" b="1" dirty="0" err="1" smtClean="0"/>
              <a:t>Noeman</a:t>
            </a:r>
            <a:r>
              <a:rPr lang="en-US" sz="2800" b="1" dirty="0" smtClean="0"/>
              <a:t> </a:t>
            </a:r>
            <a:r>
              <a:rPr lang="en-US" sz="2800" b="1" dirty="0" err="1" smtClean="0"/>
              <a:t>Isayed</a:t>
            </a:r>
            <a:endParaRPr lang="en-US" sz="2800" dirty="0" smtClean="0"/>
          </a:p>
          <a:p>
            <a:r>
              <a:rPr lang="en-US" sz="2800" b="1" dirty="0" err="1" smtClean="0"/>
              <a:t>Jumanah</a:t>
            </a:r>
            <a:r>
              <a:rPr lang="en-US" sz="2800" b="1" dirty="0" smtClean="0"/>
              <a:t> </a:t>
            </a:r>
            <a:r>
              <a:rPr lang="en-US" sz="2800" b="1" dirty="0" err="1"/>
              <a:t>Shaheen</a:t>
            </a:r>
            <a:r>
              <a:rPr lang="en-US" sz="2800" b="1" dirty="0"/>
              <a:t> Mahmoud </a:t>
            </a:r>
            <a:endParaRPr lang="en-US" sz="2800" b="1" dirty="0" smtClean="0"/>
          </a:p>
          <a:p>
            <a:r>
              <a:rPr lang="en-US" sz="2800" b="1" dirty="0" smtClean="0"/>
              <a:t>Ibrahim </a:t>
            </a:r>
            <a:r>
              <a:rPr lang="en-US" sz="2800" b="1" dirty="0"/>
              <a:t>Baker Ibrahim Abu </a:t>
            </a:r>
            <a:r>
              <a:rPr lang="en-US" sz="2800" b="1" dirty="0" err="1" smtClean="0"/>
              <a:t>Hijleh</a:t>
            </a:r>
            <a:endParaRPr lang="en-US" sz="2800" b="1" dirty="0" smtClean="0"/>
          </a:p>
          <a:p>
            <a:pPr marL="0" indent="0" algn="ctr">
              <a:buNone/>
            </a:pPr>
            <a:endParaRPr lang="en-US" sz="2800" b="1" dirty="0" smtClean="0"/>
          </a:p>
          <a:p>
            <a:r>
              <a:rPr lang="en-US" sz="2800" b="1" dirty="0" smtClean="0"/>
              <a:t>Under </a:t>
            </a:r>
            <a:r>
              <a:rPr lang="en-US" sz="2800" b="1" dirty="0"/>
              <a:t>supervision of:  Dr. </a:t>
            </a:r>
            <a:r>
              <a:rPr lang="en-US" sz="2800" b="1" dirty="0" err="1"/>
              <a:t>Abdelhaleem</a:t>
            </a:r>
            <a:r>
              <a:rPr lang="en-US" sz="2800" b="1" dirty="0"/>
              <a:t> </a:t>
            </a:r>
            <a:r>
              <a:rPr lang="en-US" sz="2800" b="1" dirty="0" err="1"/>
              <a:t>Khader</a:t>
            </a:r>
            <a:r>
              <a:rPr lang="en-US" sz="2800" b="1" dirty="0"/>
              <a:t> </a:t>
            </a:r>
            <a:endParaRPr lang="en-US" sz="2800" dirty="0"/>
          </a:p>
          <a:p>
            <a:pPr marL="0" indent="0">
              <a:buNone/>
            </a:pPr>
            <a:endParaRPr lang="en-US" dirty="0"/>
          </a:p>
        </p:txBody>
      </p:sp>
    </p:spTree>
    <p:extLst>
      <p:ext uri="{BB962C8B-B14F-4D97-AF65-F5344CB8AC3E}">
        <p14:creationId xmlns:p14="http://schemas.microsoft.com/office/powerpoint/2010/main" xmlns="" val="36928001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53176" y="2479920"/>
            <a:ext cx="10333150" cy="2387600"/>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5000" b="1" dirty="0" smtClean="0"/>
              <a:t>Elevation Profile app</a:t>
            </a:r>
            <a:endParaRPr lang="en-US" sz="15000" b="1" dirty="0"/>
          </a:p>
        </p:txBody>
      </p:sp>
    </p:spTree>
    <p:extLst>
      <p:ext uri="{BB962C8B-B14F-4D97-AF65-F5344CB8AC3E}">
        <p14:creationId xmlns:p14="http://schemas.microsoft.com/office/powerpoint/2010/main" xmlns="" val="33392509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2738" y="508201"/>
            <a:ext cx="10290221" cy="1280890"/>
          </a:xfrm>
        </p:spPr>
        <p:txBody>
          <a:bodyPr>
            <a:normAutofit fontScale="90000"/>
          </a:bodyPr>
          <a:lstStyle/>
          <a:p>
            <a:r>
              <a:rPr lang="en-US" sz="6000" b="1" dirty="0" smtClean="0"/>
              <a:t>Elevation profile app definition </a:t>
            </a:r>
            <a:endParaRPr lang="en-US" sz="6000" b="1" dirty="0"/>
          </a:p>
        </p:txBody>
      </p:sp>
      <p:sp>
        <p:nvSpPr>
          <p:cNvPr id="3" name="Content Placeholder 2"/>
          <p:cNvSpPr>
            <a:spLocks noGrp="1"/>
          </p:cNvSpPr>
          <p:nvPr>
            <p:ph idx="1"/>
          </p:nvPr>
        </p:nvSpPr>
        <p:spPr>
          <a:xfrm>
            <a:off x="2470865" y="2624114"/>
            <a:ext cx="9078532" cy="4351338"/>
          </a:xfrm>
        </p:spPr>
        <p:txBody>
          <a:bodyPr/>
          <a:lstStyle/>
          <a:p>
            <a:pPr algn="just"/>
            <a:r>
              <a:rPr lang="en-US" sz="2800" dirty="0"/>
              <a:t>These tool help to generate an elevation profile for </a:t>
            </a:r>
            <a:r>
              <a:rPr lang="en-US" sz="2800" dirty="0" smtClean="0"/>
              <a:t>existing road </a:t>
            </a:r>
            <a:r>
              <a:rPr lang="en-US" sz="2800" dirty="0"/>
              <a:t>in the map or for lines drawn using the measure tool</a:t>
            </a:r>
            <a:r>
              <a:rPr lang="en-US" sz="2800" dirty="0" smtClean="0"/>
              <a:t>.</a:t>
            </a:r>
          </a:p>
          <a:p>
            <a:pPr>
              <a:buNone/>
            </a:pPr>
            <a:endParaRPr lang="en-US" dirty="0"/>
          </a:p>
        </p:txBody>
      </p:sp>
    </p:spTree>
    <p:extLst>
      <p:ext uri="{BB962C8B-B14F-4D97-AF65-F5344CB8AC3E}">
        <p14:creationId xmlns:p14="http://schemas.microsoft.com/office/powerpoint/2010/main" xmlns="" val="4144021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1643" y="469564"/>
            <a:ext cx="10570357" cy="1280890"/>
          </a:xfrm>
        </p:spPr>
        <p:txBody>
          <a:bodyPr>
            <a:normAutofit fontScale="90000"/>
          </a:bodyPr>
          <a:lstStyle/>
          <a:p>
            <a:r>
              <a:rPr lang="en-US" sz="6000" b="1" dirty="0" smtClean="0"/>
              <a:t>Elevation profile app advantages</a:t>
            </a:r>
            <a:endParaRPr lang="en-US" sz="6000" b="1" dirty="0"/>
          </a:p>
        </p:txBody>
      </p:sp>
      <p:sp>
        <p:nvSpPr>
          <p:cNvPr id="3" name="Content Placeholder 2"/>
          <p:cNvSpPr>
            <a:spLocks noGrp="1"/>
          </p:cNvSpPr>
          <p:nvPr>
            <p:ph idx="1"/>
          </p:nvPr>
        </p:nvSpPr>
        <p:spPr>
          <a:xfrm>
            <a:off x="2512454" y="2946087"/>
            <a:ext cx="8228527" cy="4351338"/>
          </a:xfrm>
        </p:spPr>
        <p:txBody>
          <a:bodyPr/>
          <a:lstStyle/>
          <a:p>
            <a:pPr algn="just"/>
            <a:r>
              <a:rPr lang="en-US" sz="2400" dirty="0" smtClean="0"/>
              <a:t>The main purposes of elevation profile is to give a profile between points which is very important </a:t>
            </a:r>
            <a:r>
              <a:rPr lang="en-US" sz="2400" dirty="0"/>
              <a:t>in </a:t>
            </a:r>
            <a:r>
              <a:rPr lang="en-US" sz="2400" dirty="0" smtClean="0"/>
              <a:t>Transportation Engineering since it helps at </a:t>
            </a:r>
            <a:r>
              <a:rPr lang="en-US" sz="2400" dirty="0"/>
              <a:t>excavation process in road construction </a:t>
            </a:r>
            <a:r>
              <a:rPr lang="en-US" sz="2400" dirty="0" smtClean="0"/>
              <a:t>(cut </a:t>
            </a:r>
            <a:r>
              <a:rPr lang="en-US" sz="2400" dirty="0"/>
              <a:t>and fill </a:t>
            </a:r>
            <a:r>
              <a:rPr lang="en-US" sz="2400" dirty="0" smtClean="0"/>
              <a:t>calculation).</a:t>
            </a:r>
          </a:p>
          <a:p>
            <a:endParaRPr lang="en-US" dirty="0"/>
          </a:p>
        </p:txBody>
      </p:sp>
    </p:spTree>
    <p:extLst>
      <p:ext uri="{BB962C8B-B14F-4D97-AF65-F5344CB8AC3E}">
        <p14:creationId xmlns:p14="http://schemas.microsoft.com/office/powerpoint/2010/main" xmlns="" val="10189210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7010" y="495321"/>
            <a:ext cx="10131402" cy="1280890"/>
          </a:xfrm>
        </p:spPr>
        <p:txBody>
          <a:bodyPr>
            <a:normAutofit fontScale="90000"/>
          </a:bodyPr>
          <a:lstStyle/>
          <a:p>
            <a:r>
              <a:rPr lang="en-US" sz="6000" b="1" dirty="0" smtClean="0"/>
              <a:t>Elevation profile app features</a:t>
            </a:r>
            <a:endParaRPr lang="en-US" sz="6000" b="1" dirty="0"/>
          </a:p>
        </p:txBody>
      </p:sp>
      <p:sp>
        <p:nvSpPr>
          <p:cNvPr id="3" name="Content Placeholder 2"/>
          <p:cNvSpPr>
            <a:spLocks noGrp="1"/>
          </p:cNvSpPr>
          <p:nvPr>
            <p:ph idx="1"/>
          </p:nvPr>
        </p:nvSpPr>
        <p:spPr>
          <a:xfrm>
            <a:off x="1855631" y="1941535"/>
            <a:ext cx="10515600" cy="4098657"/>
          </a:xfrm>
        </p:spPr>
        <p:txBody>
          <a:bodyPr>
            <a:normAutofit/>
          </a:bodyPr>
          <a:lstStyle/>
          <a:p>
            <a:pPr marL="0" indent="0" algn="just">
              <a:buNone/>
            </a:pPr>
            <a:r>
              <a:rPr lang="en-US" sz="2000" dirty="0" smtClean="0"/>
              <a:t>The </a:t>
            </a:r>
            <a:r>
              <a:rPr lang="en-US" sz="2000" dirty="0"/>
              <a:t>elevation profile give us </a:t>
            </a:r>
            <a:r>
              <a:rPr lang="en-US" sz="2000" dirty="0" smtClean="0"/>
              <a:t>several </a:t>
            </a:r>
            <a:r>
              <a:rPr lang="en-US" sz="2000" dirty="0"/>
              <a:t>useful information about the drawing line </a:t>
            </a:r>
            <a:r>
              <a:rPr lang="en-US" sz="2000" dirty="0" smtClean="0"/>
              <a:t>like:-</a:t>
            </a:r>
          </a:p>
          <a:p>
            <a:pPr marL="0" indent="0" algn="just">
              <a:buNone/>
            </a:pPr>
            <a:endParaRPr lang="en-US" sz="2000" dirty="0" smtClean="0"/>
          </a:p>
          <a:p>
            <a:pPr algn="just"/>
            <a:r>
              <a:rPr lang="en-US" sz="2000" dirty="0" smtClean="0"/>
              <a:t>Distance </a:t>
            </a:r>
            <a:r>
              <a:rPr lang="en-US" sz="2000" dirty="0"/>
              <a:t>of any point in the line from the start </a:t>
            </a:r>
            <a:r>
              <a:rPr lang="en-US" sz="2000" dirty="0" smtClean="0"/>
              <a:t>point.</a:t>
            </a:r>
          </a:p>
          <a:p>
            <a:pPr algn="just"/>
            <a:r>
              <a:rPr lang="en-US" sz="2000" dirty="0" smtClean="0"/>
              <a:t>Elevation </a:t>
            </a:r>
            <a:r>
              <a:rPr lang="en-US" sz="2000" dirty="0"/>
              <a:t>of any point from the mean sea </a:t>
            </a:r>
            <a:r>
              <a:rPr lang="en-US" sz="2000" dirty="0" smtClean="0"/>
              <a:t>level.</a:t>
            </a:r>
          </a:p>
          <a:p>
            <a:pPr algn="just"/>
            <a:r>
              <a:rPr lang="en-US" sz="2000" dirty="0" smtClean="0"/>
              <a:t>Elevation </a:t>
            </a:r>
            <a:r>
              <a:rPr lang="en-US" sz="2000" dirty="0"/>
              <a:t>from the start </a:t>
            </a:r>
            <a:r>
              <a:rPr lang="en-US" sz="2000" dirty="0" smtClean="0"/>
              <a:t>point.</a:t>
            </a:r>
          </a:p>
          <a:p>
            <a:pPr algn="just"/>
            <a:r>
              <a:rPr lang="en-US" sz="2000" dirty="0"/>
              <a:t>Max and Min elevation in the </a:t>
            </a:r>
            <a:r>
              <a:rPr lang="en-US" sz="2000" dirty="0" smtClean="0"/>
              <a:t>line.</a:t>
            </a:r>
          </a:p>
          <a:p>
            <a:pPr algn="just"/>
            <a:r>
              <a:rPr lang="en-US" sz="2000" dirty="0" smtClean="0"/>
              <a:t>Elevation of the start and end point.</a:t>
            </a:r>
          </a:p>
          <a:p>
            <a:pPr algn="just"/>
            <a:r>
              <a:rPr lang="en-US" sz="2000" dirty="0" smtClean="0"/>
              <a:t>Change </a:t>
            </a:r>
            <a:r>
              <a:rPr lang="en-US" sz="2000" dirty="0"/>
              <a:t>in elevation between the start and end point.</a:t>
            </a:r>
          </a:p>
          <a:p>
            <a:endParaRPr lang="en-US" sz="2000" dirty="0" smtClean="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2648260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09858" y="495322"/>
            <a:ext cx="10273049" cy="1280890"/>
          </a:xfrm>
        </p:spPr>
        <p:txBody>
          <a:bodyPr>
            <a:normAutofit fontScale="90000"/>
          </a:bodyPr>
          <a:lstStyle/>
          <a:p>
            <a:r>
              <a:rPr lang="en-US" sz="6000" b="1" dirty="0" smtClean="0"/>
              <a:t>Al-</a:t>
            </a:r>
            <a:r>
              <a:rPr lang="en-US" sz="6000" b="1" dirty="0" err="1" smtClean="0"/>
              <a:t>Zababdeh</a:t>
            </a:r>
            <a:r>
              <a:rPr lang="en-US" sz="6000" b="1" dirty="0" smtClean="0"/>
              <a:t> elevation profile app</a:t>
            </a:r>
            <a:endParaRPr lang="en-US" sz="6000" b="1" dirty="0"/>
          </a:p>
        </p:txBody>
      </p:sp>
      <p:sp>
        <p:nvSpPr>
          <p:cNvPr id="3" name="Content Placeholder 2"/>
          <p:cNvSpPr>
            <a:spLocks noGrp="1"/>
          </p:cNvSpPr>
          <p:nvPr>
            <p:ph idx="1"/>
          </p:nvPr>
        </p:nvSpPr>
        <p:spPr>
          <a:xfrm>
            <a:off x="2921884" y="2639008"/>
            <a:ext cx="8164132" cy="2435269"/>
          </a:xfrm>
        </p:spPr>
        <p:txBody>
          <a:bodyPr>
            <a:normAutofit/>
          </a:bodyPr>
          <a:lstStyle/>
          <a:p>
            <a:pPr algn="just"/>
            <a:r>
              <a:rPr lang="en-US" sz="2400" dirty="0" smtClean="0"/>
              <a:t>We developed Al-</a:t>
            </a:r>
            <a:r>
              <a:rPr lang="en-US" sz="2400" dirty="0" err="1" smtClean="0"/>
              <a:t>Zababdeh</a:t>
            </a:r>
            <a:r>
              <a:rPr lang="en-US" sz="2400" dirty="0" smtClean="0"/>
              <a:t> elevation profile as a simple map which can be use by any user.</a:t>
            </a:r>
          </a:p>
          <a:p>
            <a:pPr marL="0" indent="0" algn="just">
              <a:buNone/>
            </a:pPr>
            <a:endParaRPr lang="en-US" sz="2400" dirty="0" smtClean="0"/>
          </a:p>
          <a:p>
            <a:pPr algn="just"/>
            <a:r>
              <a:rPr lang="en-US" sz="2400" dirty="0" smtClean="0"/>
              <a:t>The application provide several base map to use.</a:t>
            </a:r>
          </a:p>
          <a:p>
            <a:pPr marL="0" indent="0">
              <a:buNone/>
            </a:pPr>
            <a:endParaRPr lang="en-US" sz="2400" dirty="0"/>
          </a:p>
        </p:txBody>
      </p:sp>
    </p:spTree>
    <p:extLst>
      <p:ext uri="{BB962C8B-B14F-4D97-AF65-F5344CB8AC3E}">
        <p14:creationId xmlns:p14="http://schemas.microsoft.com/office/powerpoint/2010/main" xmlns="" val="41499929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42918" y="533958"/>
            <a:ext cx="10298827" cy="1280890"/>
          </a:xfrm>
        </p:spPr>
        <p:txBody>
          <a:bodyPr>
            <a:normAutofit fontScale="90000"/>
          </a:bodyPr>
          <a:lstStyle/>
          <a:p>
            <a:r>
              <a:rPr lang="en-US" sz="6000" b="1" dirty="0" smtClean="0"/>
              <a:t>Al-</a:t>
            </a:r>
            <a:r>
              <a:rPr lang="en-US" sz="6000" b="1" dirty="0" err="1" smtClean="0"/>
              <a:t>Zababdeh</a:t>
            </a:r>
            <a:r>
              <a:rPr lang="en-US" sz="6000" b="1" dirty="0" smtClean="0"/>
              <a:t> elevation profile app link</a:t>
            </a:r>
            <a:endParaRPr lang="en-US" sz="6000" b="1" dirty="0"/>
          </a:p>
        </p:txBody>
      </p:sp>
      <p:sp>
        <p:nvSpPr>
          <p:cNvPr id="3" name="Content Placeholder 2"/>
          <p:cNvSpPr>
            <a:spLocks noGrp="1"/>
          </p:cNvSpPr>
          <p:nvPr>
            <p:ph idx="1"/>
          </p:nvPr>
        </p:nvSpPr>
        <p:spPr>
          <a:xfrm>
            <a:off x="2267755" y="3229422"/>
            <a:ext cx="10515600" cy="4351338"/>
          </a:xfrm>
        </p:spPr>
        <p:txBody>
          <a:bodyPr>
            <a:normAutofit/>
          </a:bodyPr>
          <a:lstStyle/>
          <a:p>
            <a:r>
              <a:rPr lang="en-US" sz="2400" dirty="0" smtClean="0">
                <a:hlinkClick r:id="rId2"/>
              </a:rPr>
              <a:t>Al-</a:t>
            </a:r>
            <a:r>
              <a:rPr lang="en-US" sz="2400" dirty="0" err="1" smtClean="0">
                <a:hlinkClick r:id="rId2"/>
              </a:rPr>
              <a:t>Zababdeh</a:t>
            </a:r>
            <a:r>
              <a:rPr lang="en-US" sz="2400" dirty="0" smtClean="0">
                <a:hlinkClick r:id="rId2"/>
              </a:rPr>
              <a:t> elevation profile</a:t>
            </a:r>
            <a:endParaRPr lang="en-US" sz="2400" dirty="0"/>
          </a:p>
        </p:txBody>
      </p:sp>
    </p:spTree>
    <p:extLst>
      <p:ext uri="{BB962C8B-B14F-4D97-AF65-F5344CB8AC3E}">
        <p14:creationId xmlns:p14="http://schemas.microsoft.com/office/powerpoint/2010/main" xmlns="" val="3610687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73238" y="2332977"/>
            <a:ext cx="10822548" cy="2387600"/>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5000" b="1" dirty="0" smtClean="0"/>
              <a:t>Social Web App</a:t>
            </a:r>
            <a:endParaRPr lang="en-US" sz="15000" b="1" dirty="0"/>
          </a:p>
        </p:txBody>
      </p:sp>
    </p:spTree>
    <p:extLst>
      <p:ext uri="{BB962C8B-B14F-4D97-AF65-F5344CB8AC3E}">
        <p14:creationId xmlns:p14="http://schemas.microsoft.com/office/powerpoint/2010/main" xmlns="" val="28858170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42920" y="379411"/>
            <a:ext cx="8911687" cy="1280890"/>
          </a:xfrm>
        </p:spPr>
        <p:txBody>
          <a:bodyPr>
            <a:normAutofit/>
          </a:bodyPr>
          <a:lstStyle/>
          <a:p>
            <a:r>
              <a:rPr lang="en-US" sz="6000" b="1" dirty="0" smtClean="0"/>
              <a:t>Web app definition </a:t>
            </a:r>
            <a:endParaRPr lang="en-US" sz="6000" b="1" dirty="0"/>
          </a:p>
        </p:txBody>
      </p:sp>
      <p:sp>
        <p:nvSpPr>
          <p:cNvPr id="3" name="Content Placeholder 2"/>
          <p:cNvSpPr>
            <a:spLocks noGrp="1"/>
          </p:cNvSpPr>
          <p:nvPr>
            <p:ph idx="1"/>
          </p:nvPr>
        </p:nvSpPr>
        <p:spPr>
          <a:xfrm>
            <a:off x="1742920" y="2176531"/>
            <a:ext cx="9194442" cy="4288666"/>
          </a:xfrm>
        </p:spPr>
        <p:txBody>
          <a:bodyPr>
            <a:normAutofit/>
          </a:bodyPr>
          <a:lstStyle/>
          <a:p>
            <a:pPr algn="just"/>
            <a:r>
              <a:rPr lang="en-US" sz="2000" dirty="0"/>
              <a:t>Web </a:t>
            </a:r>
            <a:r>
              <a:rPr lang="en-US" sz="2000" dirty="0" smtClean="0"/>
              <a:t>App Builder </a:t>
            </a:r>
            <a:r>
              <a:rPr lang="en-US" sz="2000" dirty="0"/>
              <a:t>for ArcGIS provides a foundation for building web applications in </a:t>
            </a:r>
            <a:r>
              <a:rPr lang="en-US" sz="2000" dirty="0" smtClean="0"/>
              <a:t>ArcGIS that run anywhere, on any device, without writing a single line of code.</a:t>
            </a:r>
          </a:p>
          <a:p>
            <a:pPr algn="just"/>
            <a:r>
              <a:rPr lang="en-US" sz="2000" dirty="0" smtClean="0"/>
              <a:t>Web app can be created by </a:t>
            </a:r>
            <a:r>
              <a:rPr lang="en-US" sz="2000" dirty="0"/>
              <a:t>author a web map in ArcGIS Online using the Smart Mapping tools and layers from the Living Atlas of the World and </a:t>
            </a:r>
            <a:r>
              <a:rPr lang="en-US" sz="2000" dirty="0" err="1"/>
              <a:t>Esri</a:t>
            </a:r>
            <a:r>
              <a:rPr lang="en-US" sz="2000" dirty="0"/>
              <a:t> demographic </a:t>
            </a:r>
            <a:r>
              <a:rPr lang="en-US" sz="2000" dirty="0" smtClean="0"/>
              <a:t>data.</a:t>
            </a:r>
          </a:p>
          <a:p>
            <a:pPr algn="just"/>
            <a:r>
              <a:rPr lang="en-US" sz="2000" dirty="0"/>
              <a:t>Living Atlas of the World and </a:t>
            </a:r>
            <a:r>
              <a:rPr lang="en-US" sz="2000" dirty="0" err="1"/>
              <a:t>Esri</a:t>
            </a:r>
            <a:r>
              <a:rPr lang="en-US" sz="2000" dirty="0"/>
              <a:t> demographic </a:t>
            </a:r>
            <a:r>
              <a:rPr lang="en-US" sz="2000" dirty="0" smtClean="0"/>
              <a:t>data is a drive for </a:t>
            </a:r>
            <a:r>
              <a:rPr lang="en-US" sz="2000" dirty="0" err="1" smtClean="0"/>
              <a:t>Esri</a:t>
            </a:r>
            <a:r>
              <a:rPr lang="en-US" sz="2000" dirty="0" smtClean="0"/>
              <a:t> which contains several information about areas and countries that we can use in web app to show the information on map in a simple useful way.</a:t>
            </a:r>
          </a:p>
        </p:txBody>
      </p:sp>
    </p:spTree>
    <p:extLst>
      <p:ext uri="{BB962C8B-B14F-4D97-AF65-F5344CB8AC3E}">
        <p14:creationId xmlns:p14="http://schemas.microsoft.com/office/powerpoint/2010/main" xmlns="" val="10380113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07314" y="392291"/>
            <a:ext cx="8911687" cy="1280890"/>
          </a:xfrm>
        </p:spPr>
        <p:txBody>
          <a:bodyPr>
            <a:normAutofit/>
          </a:bodyPr>
          <a:lstStyle/>
          <a:p>
            <a:r>
              <a:rPr lang="en-US" sz="6000" b="1" dirty="0" smtClean="0"/>
              <a:t>Web app features</a:t>
            </a:r>
            <a:endParaRPr lang="en-US" sz="6000" b="1" dirty="0"/>
          </a:p>
        </p:txBody>
      </p:sp>
      <p:sp>
        <p:nvSpPr>
          <p:cNvPr id="3" name="Content Placeholder 2"/>
          <p:cNvSpPr>
            <a:spLocks noGrp="1"/>
          </p:cNvSpPr>
          <p:nvPr>
            <p:ph idx="1"/>
          </p:nvPr>
        </p:nvSpPr>
        <p:spPr>
          <a:xfrm>
            <a:off x="2148893" y="2261963"/>
            <a:ext cx="8228527" cy="4351338"/>
          </a:xfrm>
        </p:spPr>
        <p:txBody>
          <a:bodyPr>
            <a:normAutofit/>
          </a:bodyPr>
          <a:lstStyle/>
          <a:p>
            <a:pPr algn="just"/>
            <a:r>
              <a:rPr lang="en-US" sz="2000" dirty="0"/>
              <a:t>We can modify the data in the event of any </a:t>
            </a:r>
            <a:r>
              <a:rPr lang="en-US" sz="2000" dirty="0" smtClean="0"/>
              <a:t>change.</a:t>
            </a:r>
            <a:endParaRPr lang="en-US" sz="2000" dirty="0"/>
          </a:p>
          <a:p>
            <a:pPr algn="just"/>
            <a:r>
              <a:rPr lang="en-US" sz="2000" dirty="0" smtClean="0"/>
              <a:t>We </a:t>
            </a:r>
            <a:r>
              <a:rPr lang="en-US" sz="2000" dirty="0"/>
              <a:t>can turn off the filters pre-set in the </a:t>
            </a:r>
            <a:r>
              <a:rPr lang="en-US" sz="2000" dirty="0" smtClean="0"/>
              <a:t>map.</a:t>
            </a:r>
          </a:p>
          <a:p>
            <a:pPr algn="just"/>
            <a:r>
              <a:rPr lang="en-US" sz="2000" dirty="0"/>
              <a:t>Facilitate the process of obtaining information about places through the map instead of using paperwork</a:t>
            </a:r>
          </a:p>
          <a:p>
            <a:endParaRPr lang="en-US" sz="2000" dirty="0"/>
          </a:p>
        </p:txBody>
      </p:sp>
    </p:spTree>
    <p:extLst>
      <p:ext uri="{BB962C8B-B14F-4D97-AF65-F5344CB8AC3E}">
        <p14:creationId xmlns:p14="http://schemas.microsoft.com/office/powerpoint/2010/main" xmlns="" val="41871968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7393" y="2236631"/>
            <a:ext cx="8915400" cy="3777622"/>
          </a:xfrm>
        </p:spPr>
        <p:txBody>
          <a:bodyPr>
            <a:normAutofit/>
          </a:bodyPr>
          <a:lstStyle/>
          <a:p>
            <a:pPr algn="just"/>
            <a:r>
              <a:rPr lang="en-US" sz="2400" dirty="0"/>
              <a:t>building this app depending on amount of information about the area that we interested , this information include maps, information about population, and information about the thing that we want like health, education, spending … etc. </a:t>
            </a:r>
          </a:p>
        </p:txBody>
      </p:sp>
      <p:sp>
        <p:nvSpPr>
          <p:cNvPr id="4" name="Title 1"/>
          <p:cNvSpPr>
            <a:spLocks noGrp="1"/>
          </p:cNvSpPr>
          <p:nvPr>
            <p:ph type="title"/>
          </p:nvPr>
        </p:nvSpPr>
        <p:spPr>
          <a:xfrm>
            <a:off x="1807314" y="392291"/>
            <a:ext cx="8911687" cy="1280890"/>
          </a:xfrm>
        </p:spPr>
        <p:txBody>
          <a:bodyPr>
            <a:normAutofit/>
          </a:bodyPr>
          <a:lstStyle/>
          <a:p>
            <a:r>
              <a:rPr lang="en-US" sz="6000" b="1" dirty="0" smtClean="0"/>
              <a:t>Web app features</a:t>
            </a:r>
            <a:endParaRPr lang="en-US" sz="6000" b="1" dirty="0"/>
          </a:p>
        </p:txBody>
      </p:sp>
    </p:spTree>
    <p:extLst>
      <p:ext uri="{BB962C8B-B14F-4D97-AF65-F5344CB8AC3E}">
        <p14:creationId xmlns:p14="http://schemas.microsoft.com/office/powerpoint/2010/main" xmlns="" val="3898018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Outline</a:t>
            </a:r>
            <a:endParaRPr lang="en-US" sz="5400" dirty="0"/>
          </a:p>
        </p:txBody>
      </p:sp>
      <p:sp>
        <p:nvSpPr>
          <p:cNvPr id="3" name="Content Placeholder 2"/>
          <p:cNvSpPr>
            <a:spLocks noGrp="1"/>
          </p:cNvSpPr>
          <p:nvPr>
            <p:ph idx="1"/>
          </p:nvPr>
        </p:nvSpPr>
        <p:spPr>
          <a:xfrm>
            <a:off x="2592925" y="2107842"/>
            <a:ext cx="8915400" cy="3777622"/>
          </a:xfrm>
        </p:spPr>
        <p:txBody>
          <a:bodyPr>
            <a:normAutofit fontScale="92500" lnSpcReduction="10000"/>
          </a:bodyPr>
          <a:lstStyle/>
          <a:p>
            <a:r>
              <a:rPr lang="en-US" sz="3200" dirty="0" smtClean="0"/>
              <a:t>Introduction</a:t>
            </a:r>
          </a:p>
          <a:p>
            <a:r>
              <a:rPr lang="en-US" sz="3200" dirty="0" smtClean="0"/>
              <a:t>Objective</a:t>
            </a:r>
          </a:p>
          <a:p>
            <a:r>
              <a:rPr lang="en-US" sz="3200" dirty="0" smtClean="0"/>
              <a:t>Geo form</a:t>
            </a:r>
          </a:p>
          <a:p>
            <a:r>
              <a:rPr lang="en-US" sz="3200" dirty="0" smtClean="0"/>
              <a:t>Elevation profile</a:t>
            </a:r>
          </a:p>
          <a:p>
            <a:r>
              <a:rPr lang="en-US" sz="3200" dirty="0" smtClean="0"/>
              <a:t>Web app</a:t>
            </a:r>
          </a:p>
          <a:p>
            <a:r>
              <a:rPr lang="en-US" sz="3200" dirty="0" smtClean="0"/>
              <a:t>Smart water Distribution network</a:t>
            </a:r>
          </a:p>
          <a:p>
            <a:r>
              <a:rPr lang="en-US" sz="3200" dirty="0" smtClean="0"/>
              <a:t>Mobile app</a:t>
            </a:r>
          </a:p>
          <a:p>
            <a:endParaRPr lang="en-US" dirty="0" smtClean="0"/>
          </a:p>
          <a:p>
            <a:endParaRPr lang="en-US" dirty="0"/>
          </a:p>
        </p:txBody>
      </p:sp>
    </p:spTree>
    <p:extLst>
      <p:ext uri="{BB962C8B-B14F-4D97-AF65-F5344CB8AC3E}">
        <p14:creationId xmlns:p14="http://schemas.microsoft.com/office/powerpoint/2010/main" xmlns="" val="10613728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81556" y="469563"/>
            <a:ext cx="8911687" cy="1280890"/>
          </a:xfrm>
        </p:spPr>
        <p:txBody>
          <a:bodyPr>
            <a:normAutofit fontScale="90000"/>
          </a:bodyPr>
          <a:lstStyle/>
          <a:p>
            <a:r>
              <a:rPr lang="en-US" sz="6000" b="1" dirty="0"/>
              <a:t>Significance of the work</a:t>
            </a:r>
          </a:p>
        </p:txBody>
      </p:sp>
      <p:sp>
        <p:nvSpPr>
          <p:cNvPr id="3" name="Content Placeholder 2"/>
          <p:cNvSpPr>
            <a:spLocks noGrp="1"/>
          </p:cNvSpPr>
          <p:nvPr>
            <p:ph idx="1"/>
          </p:nvPr>
        </p:nvSpPr>
        <p:spPr>
          <a:xfrm>
            <a:off x="2129575" y="2289265"/>
            <a:ext cx="8215648" cy="4351338"/>
          </a:xfrm>
        </p:spPr>
        <p:txBody>
          <a:bodyPr>
            <a:normAutofit/>
          </a:bodyPr>
          <a:lstStyle/>
          <a:p>
            <a:pPr algn="just"/>
            <a:r>
              <a:rPr lang="en-US" sz="2000" dirty="0"/>
              <a:t>Since there are no existing layers about Palestinian area at Living Atlas of the World and </a:t>
            </a:r>
            <a:r>
              <a:rPr lang="en-US" sz="2000" dirty="0" err="1"/>
              <a:t>Esri</a:t>
            </a:r>
            <a:r>
              <a:rPr lang="en-US" sz="2000" dirty="0"/>
              <a:t> demographic data because of the policies of the Israeli occupation so we use GIS shape files in our application.</a:t>
            </a:r>
          </a:p>
          <a:p>
            <a:pPr algn="just"/>
            <a:r>
              <a:rPr lang="en-US" sz="2000" dirty="0" smtClean="0"/>
              <a:t>We prepared GIS shape files about the four area at Al-</a:t>
            </a:r>
            <a:r>
              <a:rPr lang="en-US" sz="2000" dirty="0" err="1" smtClean="0"/>
              <a:t>Zababdeh</a:t>
            </a:r>
            <a:r>
              <a:rPr lang="en-US" sz="2000" dirty="0" smtClean="0"/>
              <a:t> </a:t>
            </a:r>
            <a:r>
              <a:rPr lang="en-US" sz="2000" dirty="0"/>
              <a:t>With </a:t>
            </a:r>
            <a:r>
              <a:rPr lang="en-US" sz="2000" dirty="0" smtClean="0"/>
              <a:t>help </a:t>
            </a:r>
            <a:r>
              <a:rPr lang="en-US" sz="2000" dirty="0"/>
              <a:t>of urban </a:t>
            </a:r>
            <a:r>
              <a:rPr lang="en-US" sz="2000" dirty="0" smtClean="0"/>
              <a:t>planning Engineering students at Al-</a:t>
            </a:r>
            <a:r>
              <a:rPr lang="en-US" sz="2000" dirty="0" err="1" smtClean="0"/>
              <a:t>Najah</a:t>
            </a:r>
            <a:r>
              <a:rPr lang="en-US" sz="2000" dirty="0" smtClean="0"/>
              <a:t> University and we upload these shape files as layers on the map.</a:t>
            </a:r>
            <a:endParaRPr lang="en-US" sz="2000" dirty="0"/>
          </a:p>
          <a:p>
            <a:endParaRPr lang="en-US" dirty="0"/>
          </a:p>
        </p:txBody>
      </p:sp>
    </p:spTree>
    <p:extLst>
      <p:ext uri="{BB962C8B-B14F-4D97-AF65-F5344CB8AC3E}">
        <p14:creationId xmlns:p14="http://schemas.microsoft.com/office/powerpoint/2010/main" xmlns="" val="3980644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755" y="2275268"/>
            <a:ext cx="8915400" cy="3777622"/>
          </a:xfrm>
        </p:spPr>
        <p:txBody>
          <a:bodyPr/>
          <a:lstStyle/>
          <a:p>
            <a:pPr algn="just"/>
            <a:r>
              <a:rPr lang="en-US" sz="2400" dirty="0" smtClean="0"/>
              <a:t>Each </a:t>
            </a:r>
            <a:r>
              <a:rPr lang="en-US" sz="2400" dirty="0"/>
              <a:t>of this layer contain social information like (religion of people in each house, number of floor in each building, construction material of building, use of building, years of </a:t>
            </a:r>
            <a:r>
              <a:rPr lang="en-US" sz="2400" dirty="0" smtClean="0"/>
              <a:t>construction</a:t>
            </a:r>
            <a:r>
              <a:rPr lang="en-US" sz="2400" dirty="0"/>
              <a:t>, area of building</a:t>
            </a:r>
            <a:r>
              <a:rPr lang="en-US" sz="2400" dirty="0" smtClean="0"/>
              <a:t>).</a:t>
            </a:r>
          </a:p>
          <a:p>
            <a:pPr algn="just"/>
            <a:endParaRPr lang="en-US" dirty="0"/>
          </a:p>
        </p:txBody>
      </p:sp>
      <p:sp>
        <p:nvSpPr>
          <p:cNvPr id="4" name="Title 1"/>
          <p:cNvSpPr>
            <a:spLocks noGrp="1"/>
          </p:cNvSpPr>
          <p:nvPr>
            <p:ph type="title"/>
          </p:nvPr>
        </p:nvSpPr>
        <p:spPr>
          <a:xfrm>
            <a:off x="1781556" y="456311"/>
            <a:ext cx="8911687" cy="1280890"/>
          </a:xfrm>
        </p:spPr>
        <p:txBody>
          <a:bodyPr>
            <a:normAutofit fontScale="90000"/>
          </a:bodyPr>
          <a:lstStyle/>
          <a:p>
            <a:r>
              <a:rPr lang="en-US" sz="6000" b="1" dirty="0"/>
              <a:t>Significance of the work</a:t>
            </a:r>
          </a:p>
        </p:txBody>
      </p:sp>
    </p:spTree>
    <p:extLst>
      <p:ext uri="{BB962C8B-B14F-4D97-AF65-F5344CB8AC3E}">
        <p14:creationId xmlns:p14="http://schemas.microsoft.com/office/powerpoint/2010/main" xmlns="" val="779898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97466" y="467085"/>
            <a:ext cx="8911687" cy="1280890"/>
          </a:xfrm>
        </p:spPr>
        <p:txBody>
          <a:bodyPr>
            <a:normAutofit fontScale="90000"/>
          </a:bodyPr>
          <a:lstStyle/>
          <a:p>
            <a:r>
              <a:rPr lang="en-US" sz="6000" b="1" dirty="0"/>
              <a:t>Significance of the work</a:t>
            </a:r>
          </a:p>
        </p:txBody>
      </p:sp>
      <p:pic>
        <p:nvPicPr>
          <p:cNvPr id="5" name="Picture 4"/>
          <p:cNvPicPr/>
          <p:nvPr/>
        </p:nvPicPr>
        <p:blipFill>
          <a:blip r:embed="rId2">
            <a:extLst>
              <a:ext uri="{28A0092B-C50C-407E-A947-70E740481C1C}">
                <a14:useLocalDpi xmlns:a14="http://schemas.microsoft.com/office/drawing/2010/main" xmlns="" val="0"/>
              </a:ext>
            </a:extLst>
          </a:blip>
          <a:stretch>
            <a:fillRect/>
          </a:stretch>
        </p:blipFill>
        <p:spPr>
          <a:xfrm>
            <a:off x="1559417" y="2986852"/>
            <a:ext cx="9889901" cy="1775510"/>
          </a:xfrm>
          <a:prstGeom prst="rect">
            <a:avLst/>
          </a:prstGeom>
        </p:spPr>
      </p:pic>
      <p:sp>
        <p:nvSpPr>
          <p:cNvPr id="6" name="Content Placeholder 2"/>
          <p:cNvSpPr txBox="1">
            <a:spLocks/>
          </p:cNvSpPr>
          <p:nvPr/>
        </p:nvSpPr>
        <p:spPr>
          <a:xfrm>
            <a:off x="4003697" y="2599572"/>
            <a:ext cx="10515600" cy="435133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dirty="0" smtClean="0">
                <a:solidFill>
                  <a:srgbClr val="C00000"/>
                </a:solidFill>
              </a:rPr>
              <a:t>Layers information for web app</a:t>
            </a:r>
          </a:p>
          <a:p>
            <a:endParaRPr lang="en-US" dirty="0"/>
          </a:p>
        </p:txBody>
      </p:sp>
    </p:spTree>
    <p:extLst>
      <p:ext uri="{BB962C8B-B14F-4D97-AF65-F5344CB8AC3E}">
        <p14:creationId xmlns:p14="http://schemas.microsoft.com/office/powerpoint/2010/main" xmlns="" val="30872099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76400" y="486544"/>
            <a:ext cx="10515600" cy="1325563"/>
          </a:xfrm>
        </p:spPr>
        <p:txBody>
          <a:bodyPr>
            <a:normAutofit/>
          </a:bodyPr>
          <a:lstStyle/>
          <a:p>
            <a:r>
              <a:rPr lang="en-US" sz="5400" b="1" dirty="0"/>
              <a:t>Significance of the work</a:t>
            </a:r>
          </a:p>
        </p:txBody>
      </p:sp>
      <p:sp>
        <p:nvSpPr>
          <p:cNvPr id="3" name="Content Placeholder 2"/>
          <p:cNvSpPr>
            <a:spLocks noGrp="1"/>
          </p:cNvSpPr>
          <p:nvPr>
            <p:ph idx="1"/>
          </p:nvPr>
        </p:nvSpPr>
        <p:spPr>
          <a:xfrm>
            <a:off x="1116496" y="1670439"/>
            <a:ext cx="10515600" cy="4351338"/>
          </a:xfrm>
        </p:spPr>
        <p:txBody>
          <a:bodyPr/>
          <a:lstStyle/>
          <a:p>
            <a:r>
              <a:rPr lang="en-US" sz="2000" dirty="0"/>
              <a:t>The distribution of building as obtained from GIS software shown in the next </a:t>
            </a:r>
            <a:r>
              <a:rPr lang="en-US" sz="2000" dirty="0" smtClean="0"/>
              <a:t>figure:- </a:t>
            </a:r>
            <a:endParaRPr lang="en-US" sz="2000" dirty="0"/>
          </a:p>
          <a:p>
            <a:pPr marL="0" indent="0">
              <a:buNone/>
            </a:pPr>
            <a:endParaRPr lang="en-US" dirty="0"/>
          </a:p>
        </p:txBody>
      </p:sp>
      <p:pic>
        <p:nvPicPr>
          <p:cNvPr id="5" name="Picture 4"/>
          <p:cNvPicPr/>
          <p:nvPr/>
        </p:nvPicPr>
        <p:blipFill>
          <a:blip r:embed="rId2">
            <a:extLst>
              <a:ext uri="{28A0092B-C50C-407E-A947-70E740481C1C}">
                <a14:useLocalDpi xmlns:a14="http://schemas.microsoft.com/office/drawing/2010/main" xmlns="" val="0"/>
              </a:ext>
            </a:extLst>
          </a:blip>
          <a:stretch>
            <a:fillRect/>
          </a:stretch>
        </p:blipFill>
        <p:spPr>
          <a:xfrm>
            <a:off x="3522970" y="2276069"/>
            <a:ext cx="6145891" cy="4360642"/>
          </a:xfrm>
          <a:prstGeom prst="rect">
            <a:avLst/>
          </a:prstGeom>
        </p:spPr>
      </p:pic>
    </p:spTree>
    <p:extLst>
      <p:ext uri="{BB962C8B-B14F-4D97-AF65-F5344CB8AC3E}">
        <p14:creationId xmlns:p14="http://schemas.microsoft.com/office/powerpoint/2010/main" xmlns="" val="941206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54725" y="546837"/>
            <a:ext cx="9599075" cy="1280890"/>
          </a:xfrm>
        </p:spPr>
        <p:txBody>
          <a:bodyPr>
            <a:normAutofit fontScale="90000"/>
          </a:bodyPr>
          <a:lstStyle/>
          <a:p>
            <a:r>
              <a:rPr lang="en-US" sz="6000" b="1" dirty="0" smtClean="0"/>
              <a:t>Al-</a:t>
            </a:r>
            <a:r>
              <a:rPr lang="en-US" sz="6000" b="1" dirty="0" err="1" smtClean="0"/>
              <a:t>Zababdeh</a:t>
            </a:r>
            <a:r>
              <a:rPr lang="en-US" sz="6000" b="1" dirty="0" smtClean="0"/>
              <a:t> social web app link</a:t>
            </a:r>
            <a:endParaRPr lang="en-US" sz="6000" b="1" dirty="0"/>
          </a:p>
        </p:txBody>
      </p:sp>
      <p:sp>
        <p:nvSpPr>
          <p:cNvPr id="3" name="Content Placeholder 2"/>
          <p:cNvSpPr>
            <a:spLocks noGrp="1"/>
          </p:cNvSpPr>
          <p:nvPr>
            <p:ph idx="1"/>
          </p:nvPr>
        </p:nvSpPr>
        <p:spPr>
          <a:xfrm>
            <a:off x="1754725" y="3421062"/>
            <a:ext cx="10515600" cy="4351338"/>
          </a:xfrm>
        </p:spPr>
        <p:txBody>
          <a:bodyPr>
            <a:normAutofit/>
          </a:bodyPr>
          <a:lstStyle/>
          <a:p>
            <a:r>
              <a:rPr lang="en-US" sz="2400" dirty="0" smtClean="0">
                <a:hlinkClick r:id="rId2"/>
              </a:rPr>
              <a:t>Al-</a:t>
            </a:r>
            <a:r>
              <a:rPr lang="en-US" sz="2400" dirty="0" err="1" smtClean="0">
                <a:hlinkClick r:id="rId2"/>
              </a:rPr>
              <a:t>Zababdeh</a:t>
            </a:r>
            <a:r>
              <a:rPr lang="en-US" sz="2400" dirty="0" smtClean="0">
                <a:hlinkClick r:id="rId2"/>
              </a:rPr>
              <a:t> social web app</a:t>
            </a:r>
            <a:endParaRPr lang="en-US" sz="2400" dirty="0"/>
          </a:p>
        </p:txBody>
      </p:sp>
    </p:spTree>
    <p:extLst>
      <p:ext uri="{BB962C8B-B14F-4D97-AF65-F5344CB8AC3E}">
        <p14:creationId xmlns:p14="http://schemas.microsoft.com/office/powerpoint/2010/main" xmlns="" val="26833154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01522" y="1764406"/>
            <a:ext cx="10702344" cy="3335628"/>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5000" b="1" dirty="0" smtClean="0"/>
              <a:t>Al-</a:t>
            </a:r>
            <a:r>
              <a:rPr lang="en-US" sz="15000" b="1" dirty="0" err="1" smtClean="0"/>
              <a:t>Zababdeh</a:t>
            </a:r>
            <a:endParaRPr lang="en-US" sz="15000" b="1" dirty="0" smtClean="0"/>
          </a:p>
          <a:p>
            <a:pPr algn="ctr"/>
            <a:r>
              <a:rPr lang="en-US" sz="15000" b="1" dirty="0" smtClean="0"/>
              <a:t>Mobile app</a:t>
            </a:r>
            <a:endParaRPr lang="en-US" sz="15000" b="1" dirty="0"/>
          </a:p>
        </p:txBody>
      </p:sp>
    </p:spTree>
    <p:extLst>
      <p:ext uri="{BB962C8B-B14F-4D97-AF65-F5344CB8AC3E}">
        <p14:creationId xmlns:p14="http://schemas.microsoft.com/office/powerpoint/2010/main" xmlns="" val="9454522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799" y="559716"/>
            <a:ext cx="8911687" cy="1280890"/>
          </a:xfrm>
        </p:spPr>
        <p:txBody>
          <a:bodyPr>
            <a:normAutofit/>
          </a:bodyPr>
          <a:lstStyle/>
          <a:p>
            <a:r>
              <a:rPr lang="en-US" sz="4400" b="1" dirty="0" smtClean="0"/>
              <a:t>Mobile app definition </a:t>
            </a:r>
            <a:endParaRPr lang="en-US" sz="4400" dirty="0"/>
          </a:p>
        </p:txBody>
      </p:sp>
      <p:sp>
        <p:nvSpPr>
          <p:cNvPr id="3" name="Content Placeholder 2"/>
          <p:cNvSpPr>
            <a:spLocks noGrp="1"/>
          </p:cNvSpPr>
          <p:nvPr>
            <p:ph idx="1"/>
          </p:nvPr>
        </p:nvSpPr>
        <p:spPr>
          <a:xfrm>
            <a:off x="2512454" y="1954414"/>
            <a:ext cx="7996707" cy="4351338"/>
          </a:xfrm>
        </p:spPr>
        <p:txBody>
          <a:bodyPr>
            <a:normAutofit/>
          </a:bodyPr>
          <a:lstStyle/>
          <a:p>
            <a:pPr algn="just"/>
            <a:r>
              <a:rPr lang="en-US" sz="2000" dirty="0"/>
              <a:t>Most people used the mobile applications for gaming and browsing internet, little people used a national programmers, we will built an application depends on a specified data base, and it is installed directly on the mobile</a:t>
            </a:r>
            <a:r>
              <a:rPr lang="en-US" sz="2000" dirty="0" smtClean="0"/>
              <a:t>.</a:t>
            </a:r>
          </a:p>
          <a:p>
            <a:pPr algn="just"/>
            <a:r>
              <a:rPr lang="en-US" sz="2000" dirty="0"/>
              <a:t>Native apps are created for a specific platform and installed directly on to a device. </a:t>
            </a:r>
            <a:endParaRPr lang="en-US" sz="2000" dirty="0" smtClean="0"/>
          </a:p>
          <a:p>
            <a:pPr algn="just"/>
            <a:r>
              <a:rPr lang="en-US" sz="2000" dirty="0"/>
              <a:t>With </a:t>
            </a:r>
            <a:r>
              <a:rPr lang="en-US" sz="2000" dirty="0" err="1"/>
              <a:t>AppStudio</a:t>
            </a:r>
            <a:r>
              <a:rPr lang="en-US" sz="2000" dirty="0"/>
              <a:t>, we can convert our web maps into beautiful, consumer-friendly mobile apps (for Android, </a:t>
            </a:r>
            <a:r>
              <a:rPr lang="en-US" sz="2000" dirty="0" err="1"/>
              <a:t>iOS</a:t>
            </a:r>
            <a:r>
              <a:rPr lang="en-US" sz="2000" dirty="0"/>
              <a:t>, Windows, Mac OS X, and Linux) and publish them to popular app </a:t>
            </a:r>
            <a:r>
              <a:rPr lang="en-US" sz="2000" dirty="0" smtClean="0"/>
              <a:t>stores</a:t>
            </a:r>
            <a:r>
              <a:rPr lang="en-US" sz="2000" dirty="0"/>
              <a:t>.</a:t>
            </a:r>
          </a:p>
        </p:txBody>
      </p:sp>
    </p:spTree>
    <p:extLst>
      <p:ext uri="{BB962C8B-B14F-4D97-AF65-F5344CB8AC3E}">
        <p14:creationId xmlns:p14="http://schemas.microsoft.com/office/powerpoint/2010/main" xmlns="" val="1960687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65647" y="495321"/>
            <a:ext cx="8911687" cy="1280890"/>
          </a:xfrm>
        </p:spPr>
        <p:txBody>
          <a:bodyPr>
            <a:normAutofit/>
          </a:bodyPr>
          <a:lstStyle/>
          <a:p>
            <a:r>
              <a:rPr lang="en-US" sz="5400" b="1" dirty="0" smtClean="0"/>
              <a:t>Mobile app features</a:t>
            </a:r>
            <a:endParaRPr lang="en-US" sz="5400" b="1" dirty="0"/>
          </a:p>
        </p:txBody>
      </p:sp>
      <p:sp>
        <p:nvSpPr>
          <p:cNvPr id="3" name="Content Placeholder 2"/>
          <p:cNvSpPr>
            <a:spLocks noGrp="1"/>
          </p:cNvSpPr>
          <p:nvPr>
            <p:ph idx="1"/>
          </p:nvPr>
        </p:nvSpPr>
        <p:spPr>
          <a:xfrm>
            <a:off x="2229119" y="2031687"/>
            <a:ext cx="8833834" cy="4351338"/>
          </a:xfrm>
        </p:spPr>
        <p:txBody>
          <a:bodyPr>
            <a:normAutofit/>
          </a:bodyPr>
          <a:lstStyle/>
          <a:p>
            <a:pPr algn="just"/>
            <a:r>
              <a:rPr lang="en-US" sz="2000" dirty="0" smtClean="0"/>
              <a:t>Our </a:t>
            </a:r>
            <a:r>
              <a:rPr lang="en-US" sz="2000" dirty="0"/>
              <a:t>application aims to improve the connection between people and Al – </a:t>
            </a:r>
            <a:r>
              <a:rPr lang="en-US" sz="2000" dirty="0" err="1"/>
              <a:t>Zababdeh</a:t>
            </a:r>
            <a:r>
              <a:rPr lang="en-US" sz="2000" dirty="0"/>
              <a:t> municipality in a smart form with using the principle of GIS (connect the data with location</a:t>
            </a:r>
            <a:r>
              <a:rPr lang="en-US" sz="2000" dirty="0" smtClean="0"/>
              <a:t>).</a:t>
            </a:r>
          </a:p>
          <a:p>
            <a:pPr algn="just"/>
            <a:r>
              <a:rPr lang="en-US" sz="2000" dirty="0"/>
              <a:t>people can use the app to take photo of any engineering problem and enter data about the problem then the app will automatically specifies the location of the taken photo. </a:t>
            </a:r>
            <a:endParaRPr lang="en-US" sz="2000" dirty="0" smtClean="0"/>
          </a:p>
          <a:p>
            <a:pPr algn="just"/>
            <a:r>
              <a:rPr lang="en-US" sz="2000" dirty="0"/>
              <a:t>The photo, data and location will directly transform to a web site that the municipality engineer can see the problem sent on a web map with entered information.</a:t>
            </a:r>
          </a:p>
          <a:p>
            <a:endParaRPr lang="en-US" sz="2000" dirty="0"/>
          </a:p>
        </p:txBody>
      </p:sp>
    </p:spTree>
    <p:extLst>
      <p:ext uri="{BB962C8B-B14F-4D97-AF65-F5344CB8AC3E}">
        <p14:creationId xmlns:p14="http://schemas.microsoft.com/office/powerpoint/2010/main" xmlns="" val="4808819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07314" y="430927"/>
            <a:ext cx="8911687" cy="1280890"/>
          </a:xfrm>
        </p:spPr>
        <p:txBody>
          <a:bodyPr>
            <a:normAutofit fontScale="90000"/>
          </a:bodyPr>
          <a:lstStyle/>
          <a:p>
            <a:r>
              <a:rPr lang="en-US" sz="6000" b="1" dirty="0" smtClean="0"/>
              <a:t>How we can get the app</a:t>
            </a:r>
            <a:endParaRPr lang="en-US" sz="6000" b="1" dirty="0"/>
          </a:p>
        </p:txBody>
      </p:sp>
      <p:sp>
        <p:nvSpPr>
          <p:cNvPr id="3" name="Content Placeholder 2"/>
          <p:cNvSpPr>
            <a:spLocks noGrp="1"/>
          </p:cNvSpPr>
          <p:nvPr>
            <p:ph idx="1"/>
          </p:nvPr>
        </p:nvSpPr>
        <p:spPr/>
        <p:txBody>
          <a:bodyPr>
            <a:normAutofit/>
          </a:bodyPr>
          <a:lstStyle/>
          <a:p>
            <a:pPr algn="just"/>
            <a:r>
              <a:rPr lang="en-US" sz="2000" dirty="0"/>
              <a:t>We can upload our app to app store and Google play if we have a license to do that, then people can download the app on their smart phone and use it for free</a:t>
            </a:r>
            <a:r>
              <a:rPr lang="en-US" sz="2000" dirty="0" smtClean="0"/>
              <a:t>.</a:t>
            </a:r>
          </a:p>
          <a:p>
            <a:pPr algn="just"/>
            <a:r>
              <a:rPr lang="en-US" sz="2000" dirty="0"/>
              <a:t>But before upload the app the people can use the app if they have an account on Arc GIS only, then they should download </a:t>
            </a:r>
            <a:r>
              <a:rPr lang="en-US" sz="2000" dirty="0" err="1"/>
              <a:t>Appstudio</a:t>
            </a:r>
            <a:r>
              <a:rPr lang="en-US" sz="2000" dirty="0"/>
              <a:t> app on their device to be able to use this feature, </a:t>
            </a:r>
            <a:r>
              <a:rPr lang="en-US" sz="2000" dirty="0" smtClean="0"/>
              <a:t>people should scan the </a:t>
            </a:r>
            <a:r>
              <a:rPr lang="en-US" sz="2000" dirty="0" err="1" smtClean="0"/>
              <a:t>Qr</a:t>
            </a:r>
            <a:r>
              <a:rPr lang="en-US" sz="2000" dirty="0" smtClean="0"/>
              <a:t> code of the app to download it on </a:t>
            </a:r>
            <a:r>
              <a:rPr lang="en-US" sz="2000" dirty="0" err="1"/>
              <a:t>Appstudio</a:t>
            </a:r>
            <a:r>
              <a:rPr lang="en-US" sz="2000" dirty="0"/>
              <a:t> </a:t>
            </a:r>
            <a:r>
              <a:rPr lang="en-US" sz="2000" dirty="0" smtClean="0"/>
              <a:t>app.</a:t>
            </a:r>
            <a:endParaRPr lang="en-US" sz="2000" dirty="0"/>
          </a:p>
        </p:txBody>
      </p:sp>
      <p:pic>
        <p:nvPicPr>
          <p:cNvPr id="5" name="Picture 4"/>
          <p:cNvPicPr/>
          <p:nvPr/>
        </p:nvPicPr>
        <p:blipFill>
          <a:blip r:embed="rId2">
            <a:extLst>
              <a:ext uri="{28A0092B-C50C-407E-A947-70E740481C1C}">
                <a14:useLocalDpi xmlns:a14="http://schemas.microsoft.com/office/drawing/2010/main" xmlns="" val="0"/>
              </a:ext>
            </a:extLst>
          </a:blip>
          <a:stretch>
            <a:fillRect/>
          </a:stretch>
        </p:blipFill>
        <p:spPr>
          <a:xfrm>
            <a:off x="5103823" y="4584878"/>
            <a:ext cx="2318667" cy="1996227"/>
          </a:xfrm>
          <a:prstGeom prst="rect">
            <a:avLst/>
          </a:prstGeom>
        </p:spPr>
      </p:pic>
    </p:spTree>
    <p:extLst>
      <p:ext uri="{BB962C8B-B14F-4D97-AF65-F5344CB8AC3E}">
        <p14:creationId xmlns:p14="http://schemas.microsoft.com/office/powerpoint/2010/main" xmlns="" val="29385778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55798" y="379411"/>
            <a:ext cx="8911687" cy="1280890"/>
          </a:xfrm>
        </p:spPr>
        <p:txBody>
          <a:bodyPr>
            <a:normAutofit/>
          </a:bodyPr>
          <a:lstStyle/>
          <a:p>
            <a:r>
              <a:rPr lang="en-US" sz="6000" b="1" dirty="0" smtClean="0"/>
              <a:t>Mobile app map</a:t>
            </a:r>
            <a:endParaRPr lang="en-US" sz="6000" b="1" dirty="0"/>
          </a:p>
        </p:txBody>
      </p:sp>
      <p:sp>
        <p:nvSpPr>
          <p:cNvPr id="3" name="Content Placeholder 2"/>
          <p:cNvSpPr>
            <a:spLocks noGrp="1"/>
          </p:cNvSpPr>
          <p:nvPr>
            <p:ph idx="1"/>
          </p:nvPr>
        </p:nvSpPr>
        <p:spPr>
          <a:xfrm>
            <a:off x="2097377" y="2210448"/>
            <a:ext cx="8228527" cy="4351338"/>
          </a:xfrm>
        </p:spPr>
        <p:txBody>
          <a:bodyPr>
            <a:normAutofit/>
          </a:bodyPr>
          <a:lstStyle/>
          <a:p>
            <a:pPr algn="just"/>
            <a:r>
              <a:rPr lang="en-US" sz="2000" dirty="0" smtClean="0"/>
              <a:t>After uploading the photo by citizens, </a:t>
            </a:r>
            <a:r>
              <a:rPr lang="en-US" sz="2000" dirty="0"/>
              <a:t>the report will uploaded to a certain web map so the municipality engineer can see the problem sent on a web map with entered information.</a:t>
            </a:r>
          </a:p>
          <a:p>
            <a:pPr algn="just"/>
            <a:r>
              <a:rPr lang="en-US" sz="2000" dirty="0"/>
              <a:t>The flag </a:t>
            </a:r>
            <a:r>
              <a:rPr lang="en-US" sz="2000" dirty="0" smtClean="0"/>
              <a:t>at the map </a:t>
            </a:r>
            <a:r>
              <a:rPr lang="en-US" sz="2000" dirty="0"/>
              <a:t>means there is a report of a problem upload by user in this location, when press on the flag a box will appear and show the enters information and the photo of the problem</a:t>
            </a:r>
            <a:r>
              <a:rPr lang="en-US" sz="2000" dirty="0" smtClean="0"/>
              <a:t>.</a:t>
            </a:r>
          </a:p>
          <a:p>
            <a:pPr algn="just"/>
            <a:r>
              <a:rPr lang="en-US" sz="2000" dirty="0"/>
              <a:t>After repair the problem, the municipality engineer can delete the problem from the </a:t>
            </a:r>
            <a:r>
              <a:rPr lang="en-US" sz="2000" dirty="0" smtClean="0"/>
              <a:t>map.</a:t>
            </a:r>
            <a:endParaRPr lang="en-US" sz="2000" dirty="0"/>
          </a:p>
        </p:txBody>
      </p:sp>
    </p:spTree>
    <p:extLst>
      <p:ext uri="{BB962C8B-B14F-4D97-AF65-F5344CB8AC3E}">
        <p14:creationId xmlns:p14="http://schemas.microsoft.com/office/powerpoint/2010/main" xmlns="" val="2660282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92925" y="2013398"/>
            <a:ext cx="8229600" cy="4602163"/>
          </a:xfrm>
        </p:spPr>
        <p:txBody>
          <a:bodyPr>
            <a:normAutofit/>
          </a:bodyPr>
          <a:lstStyle/>
          <a:p>
            <a:pPr algn="just"/>
            <a:r>
              <a:rPr lang="en-US" sz="2400" dirty="0"/>
              <a:t>Day by day - urban populations grow largely and researchers have also predicted that approximately 75% of the world population will live in cities by the year 2050.</a:t>
            </a:r>
          </a:p>
          <a:p>
            <a:pPr algn="just"/>
            <a:r>
              <a:rPr lang="en-US" sz="2400" dirty="0"/>
              <a:t>As a result of these predictions, the decisions makers and planners in the city start thinking of creating a new concept for organizing and facilitating city life that is labeled " smart city “ </a:t>
            </a:r>
            <a:r>
              <a:rPr lang="en-US" sz="2400" dirty="0" smtClean="0"/>
              <a:t>.</a:t>
            </a:r>
            <a:endParaRPr lang="en-US" sz="2400" dirty="0"/>
          </a:p>
        </p:txBody>
      </p:sp>
      <p:sp>
        <p:nvSpPr>
          <p:cNvPr id="4" name="Title 1"/>
          <p:cNvSpPr>
            <a:spLocks noGrp="1"/>
          </p:cNvSpPr>
          <p:nvPr>
            <p:ph type="title"/>
          </p:nvPr>
        </p:nvSpPr>
        <p:spPr>
          <a:xfrm>
            <a:off x="2592925" y="624110"/>
            <a:ext cx="8911687" cy="1280890"/>
          </a:xfrm>
        </p:spPr>
        <p:txBody>
          <a:bodyPr>
            <a:normAutofit/>
          </a:bodyPr>
          <a:lstStyle/>
          <a:p>
            <a:r>
              <a:rPr lang="en-US" sz="5400" dirty="0" smtClean="0"/>
              <a:t>Introduction</a:t>
            </a:r>
            <a:endParaRPr lang="en-US" sz="5400" dirty="0"/>
          </a:p>
        </p:txBody>
      </p:sp>
    </p:spTree>
    <p:extLst>
      <p:ext uri="{BB962C8B-B14F-4D97-AF65-F5344CB8AC3E}">
        <p14:creationId xmlns:p14="http://schemas.microsoft.com/office/powerpoint/2010/main" xmlns="" val="14016241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42920" y="392290"/>
            <a:ext cx="8911687" cy="1280890"/>
          </a:xfrm>
        </p:spPr>
        <p:txBody>
          <a:bodyPr>
            <a:normAutofit/>
          </a:bodyPr>
          <a:lstStyle/>
          <a:p>
            <a:r>
              <a:rPr lang="en-US" sz="6000" b="1" dirty="0" smtClean="0"/>
              <a:t>Mobile app map</a:t>
            </a:r>
            <a:endParaRPr lang="en-US" sz="6000" b="1" dirty="0"/>
          </a:p>
        </p:txBody>
      </p:sp>
      <p:sp>
        <p:nvSpPr>
          <p:cNvPr id="3" name="Content Placeholder 2"/>
          <p:cNvSpPr>
            <a:spLocks noGrp="1"/>
          </p:cNvSpPr>
          <p:nvPr>
            <p:ph idx="1"/>
          </p:nvPr>
        </p:nvSpPr>
        <p:spPr>
          <a:xfrm>
            <a:off x="2516232" y="2289264"/>
            <a:ext cx="8138375" cy="4351338"/>
          </a:xfrm>
        </p:spPr>
        <p:txBody>
          <a:bodyPr>
            <a:normAutofit/>
          </a:bodyPr>
          <a:lstStyle/>
          <a:p>
            <a:pPr algn="just"/>
            <a:r>
              <a:rPr lang="en-US" sz="2000" dirty="0"/>
              <a:t>In addition the map provided some other features like direction </a:t>
            </a:r>
            <a:r>
              <a:rPr lang="en-US" sz="2000" dirty="0" smtClean="0"/>
              <a:t>tools are provided to the map, </a:t>
            </a:r>
            <a:r>
              <a:rPr lang="en-US" sz="2000" dirty="0"/>
              <a:t>from this tools we can select tow position and the map will measure the direction and time needed to reach the problem for example if the first point is the municipality building and the second point is the problem location we can measure the direction to problem location and time needed.</a:t>
            </a:r>
          </a:p>
        </p:txBody>
      </p:sp>
    </p:spTree>
    <p:extLst>
      <p:ext uri="{BB962C8B-B14F-4D97-AF65-F5344CB8AC3E}">
        <p14:creationId xmlns:p14="http://schemas.microsoft.com/office/powerpoint/2010/main" xmlns="" val="2815498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33071" y="379411"/>
            <a:ext cx="8911687" cy="1280890"/>
          </a:xfrm>
        </p:spPr>
        <p:txBody>
          <a:bodyPr>
            <a:normAutofit/>
          </a:bodyPr>
          <a:lstStyle/>
          <a:p>
            <a:r>
              <a:rPr lang="en-US" sz="6000" b="1" dirty="0" smtClean="0"/>
              <a:t>Mobile app map link</a:t>
            </a:r>
            <a:endParaRPr lang="en-US" sz="6000" b="1" dirty="0"/>
          </a:p>
        </p:txBody>
      </p:sp>
      <p:sp>
        <p:nvSpPr>
          <p:cNvPr id="3" name="Content Placeholder 2"/>
          <p:cNvSpPr>
            <a:spLocks noGrp="1"/>
          </p:cNvSpPr>
          <p:nvPr>
            <p:ph idx="1"/>
          </p:nvPr>
        </p:nvSpPr>
        <p:spPr>
          <a:xfrm>
            <a:off x="2486696" y="2506662"/>
            <a:ext cx="10515600" cy="4351338"/>
          </a:xfrm>
        </p:spPr>
        <p:txBody>
          <a:bodyPr>
            <a:normAutofit/>
          </a:bodyPr>
          <a:lstStyle/>
          <a:p>
            <a:r>
              <a:rPr lang="en-US" sz="2400" dirty="0" smtClean="0">
                <a:hlinkClick r:id="rId2"/>
              </a:rPr>
              <a:t>Mobile app map</a:t>
            </a:r>
            <a:endParaRPr lang="en-US" sz="2400" dirty="0"/>
          </a:p>
        </p:txBody>
      </p:sp>
    </p:spTree>
    <p:extLst>
      <p:ext uri="{BB962C8B-B14F-4D97-AF65-F5344CB8AC3E}">
        <p14:creationId xmlns:p14="http://schemas.microsoft.com/office/powerpoint/2010/main" xmlns="" val="39542071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89656" y="1996226"/>
            <a:ext cx="10702344" cy="3335628"/>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5000" b="1" dirty="0"/>
              <a:t>SMART WATER DISTRIBUTION NETWORK</a:t>
            </a:r>
          </a:p>
        </p:txBody>
      </p:sp>
    </p:spTree>
    <p:extLst>
      <p:ext uri="{BB962C8B-B14F-4D97-AF65-F5344CB8AC3E}">
        <p14:creationId xmlns:p14="http://schemas.microsoft.com/office/powerpoint/2010/main" xmlns="" val="27564977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84587" y="598352"/>
            <a:ext cx="8911687" cy="1280890"/>
          </a:xfrm>
        </p:spPr>
        <p:txBody>
          <a:bodyPr>
            <a:noAutofit/>
          </a:bodyPr>
          <a:lstStyle/>
          <a:p>
            <a:pPr algn="just"/>
            <a:r>
              <a:rPr lang="en-US" sz="4400" b="1" dirty="0" smtClean="0"/>
              <a:t>Smart water distribution network</a:t>
            </a:r>
            <a:br>
              <a:rPr lang="en-US" sz="4400" b="1" dirty="0" smtClean="0"/>
            </a:br>
            <a:r>
              <a:rPr lang="en-US" sz="4400" b="1" dirty="0" smtClean="0"/>
              <a:t>definition </a:t>
            </a:r>
            <a:endParaRPr lang="en-US" sz="4400" b="1" dirty="0"/>
          </a:p>
        </p:txBody>
      </p:sp>
      <p:sp>
        <p:nvSpPr>
          <p:cNvPr id="3" name="Content Placeholder 2"/>
          <p:cNvSpPr>
            <a:spLocks noGrp="1"/>
          </p:cNvSpPr>
          <p:nvPr>
            <p:ph idx="1"/>
          </p:nvPr>
        </p:nvSpPr>
        <p:spPr>
          <a:xfrm>
            <a:off x="2552163" y="2263507"/>
            <a:ext cx="8832761" cy="4351338"/>
          </a:xfrm>
        </p:spPr>
        <p:txBody>
          <a:bodyPr>
            <a:normAutofit/>
          </a:bodyPr>
          <a:lstStyle/>
          <a:p>
            <a:pPr algn="just"/>
            <a:r>
              <a:rPr lang="en-US" sz="2000" dirty="0"/>
              <a:t>A smart water distribution network aims to provide a simple and smart network viewed on a web page with information about the elements of the </a:t>
            </a:r>
            <a:r>
              <a:rPr lang="en-US" sz="2000" dirty="0" smtClean="0"/>
              <a:t>network.</a:t>
            </a:r>
          </a:p>
          <a:p>
            <a:pPr marL="0" indent="0" algn="just">
              <a:buNone/>
            </a:pPr>
            <a:endParaRPr lang="en-US" sz="2000" dirty="0" smtClean="0"/>
          </a:p>
          <a:p>
            <a:pPr algn="just"/>
            <a:r>
              <a:rPr lang="en-US" sz="2000" dirty="0"/>
              <a:t>The network consist of these elements:-</a:t>
            </a:r>
          </a:p>
          <a:p>
            <a:pPr marL="0" lvl="0" indent="0" algn="just">
              <a:buNone/>
            </a:pPr>
            <a:r>
              <a:rPr lang="en-US" sz="2000" dirty="0" smtClean="0"/>
              <a:t>1- Pipes</a:t>
            </a:r>
          </a:p>
          <a:p>
            <a:pPr marL="0" lvl="0" indent="0" algn="just">
              <a:buNone/>
            </a:pPr>
            <a:r>
              <a:rPr lang="en-US" sz="2000" dirty="0" smtClean="0"/>
              <a:t>2- Valves</a:t>
            </a:r>
          </a:p>
          <a:p>
            <a:pPr marL="0" lvl="0" indent="0" algn="just">
              <a:buNone/>
            </a:pPr>
            <a:r>
              <a:rPr lang="en-US" sz="2000" dirty="0" smtClean="0"/>
              <a:t>3- House </a:t>
            </a:r>
            <a:r>
              <a:rPr lang="en-US" sz="2000" dirty="0"/>
              <a:t>meters</a:t>
            </a:r>
          </a:p>
          <a:p>
            <a:pPr marL="0" lvl="0" indent="0" algn="just">
              <a:buNone/>
            </a:pPr>
            <a:r>
              <a:rPr lang="en-US" sz="2000" dirty="0" smtClean="0"/>
              <a:t>4-Municipality </a:t>
            </a:r>
            <a:r>
              <a:rPr lang="en-US" sz="2000" dirty="0"/>
              <a:t>meters</a:t>
            </a:r>
          </a:p>
          <a:p>
            <a:endParaRPr lang="en-US" sz="2000" dirty="0"/>
          </a:p>
        </p:txBody>
      </p:sp>
    </p:spTree>
    <p:extLst>
      <p:ext uri="{BB962C8B-B14F-4D97-AF65-F5344CB8AC3E}">
        <p14:creationId xmlns:p14="http://schemas.microsoft.com/office/powerpoint/2010/main" xmlns="" val="5389291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40156" y="624110"/>
            <a:ext cx="8911687" cy="1280890"/>
          </a:xfrm>
        </p:spPr>
        <p:txBody>
          <a:bodyPr>
            <a:noAutofit/>
          </a:bodyPr>
          <a:lstStyle/>
          <a:p>
            <a:pPr algn="just"/>
            <a:r>
              <a:rPr lang="en-US" sz="4400" b="1" dirty="0" smtClean="0"/>
              <a:t>Smart water distribution network</a:t>
            </a:r>
            <a:br>
              <a:rPr lang="en-US" sz="4400" b="1" dirty="0" smtClean="0"/>
            </a:br>
            <a:r>
              <a:rPr lang="en-US" sz="4400" b="1" dirty="0" smtClean="0"/>
              <a:t>features</a:t>
            </a:r>
            <a:endParaRPr lang="en-US" sz="4400" b="1" dirty="0"/>
          </a:p>
        </p:txBody>
      </p:sp>
      <p:sp>
        <p:nvSpPr>
          <p:cNvPr id="3" name="Content Placeholder 2"/>
          <p:cNvSpPr>
            <a:spLocks noGrp="1"/>
          </p:cNvSpPr>
          <p:nvPr>
            <p:ph idx="1"/>
          </p:nvPr>
        </p:nvSpPr>
        <p:spPr>
          <a:xfrm>
            <a:off x="2641242" y="2764240"/>
            <a:ext cx="9078532" cy="4351338"/>
          </a:xfrm>
        </p:spPr>
        <p:txBody>
          <a:bodyPr>
            <a:normAutofit/>
          </a:bodyPr>
          <a:lstStyle/>
          <a:p>
            <a:pPr algn="just"/>
            <a:r>
              <a:rPr lang="en-US" sz="2400" dirty="0"/>
              <a:t>smart water distribution network </a:t>
            </a:r>
            <a:r>
              <a:rPr lang="en-US" sz="2400" dirty="0" smtClean="0"/>
              <a:t>help </a:t>
            </a:r>
            <a:r>
              <a:rPr lang="en-US" sz="2400" dirty="0"/>
              <a:t>engineers to preview the network easily by pressing at each element then the information about this element will appear</a:t>
            </a:r>
            <a:r>
              <a:rPr lang="en-US" sz="2400" dirty="0" smtClean="0"/>
              <a:t>.</a:t>
            </a:r>
          </a:p>
          <a:p>
            <a:pPr algn="just"/>
            <a:r>
              <a:rPr lang="en-US" sz="2400" dirty="0"/>
              <a:t>Ability to modify </a:t>
            </a:r>
            <a:r>
              <a:rPr lang="en-US" sz="2400" dirty="0" smtClean="0"/>
              <a:t>and </a:t>
            </a:r>
            <a:r>
              <a:rPr lang="en-US" sz="2400" dirty="0"/>
              <a:t>add information on the </a:t>
            </a:r>
            <a:r>
              <a:rPr lang="en-US" sz="2400" dirty="0" smtClean="0"/>
              <a:t>network.</a:t>
            </a:r>
            <a:endParaRPr lang="en-US" sz="2400" dirty="0"/>
          </a:p>
          <a:p>
            <a:pPr algn="just"/>
            <a:r>
              <a:rPr lang="en-US" sz="2400" dirty="0"/>
              <a:t>Facilitate analysis </a:t>
            </a:r>
            <a:r>
              <a:rPr lang="en-US" sz="2400" dirty="0" smtClean="0"/>
              <a:t>processes on the network.</a:t>
            </a:r>
            <a:endParaRPr lang="en-US" sz="2400" dirty="0"/>
          </a:p>
          <a:p>
            <a:pPr algn="just"/>
            <a:endParaRPr lang="en-US" sz="2400" dirty="0"/>
          </a:p>
          <a:p>
            <a:endParaRPr lang="en-US" sz="2400" dirty="0"/>
          </a:p>
        </p:txBody>
      </p:sp>
    </p:spTree>
    <p:extLst>
      <p:ext uri="{BB962C8B-B14F-4D97-AF65-F5344CB8AC3E}">
        <p14:creationId xmlns:p14="http://schemas.microsoft.com/office/powerpoint/2010/main" xmlns="" val="2953759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68678" y="405170"/>
            <a:ext cx="8911687" cy="1280890"/>
          </a:xfrm>
        </p:spPr>
        <p:txBody>
          <a:bodyPr>
            <a:normAutofit fontScale="90000"/>
          </a:bodyPr>
          <a:lstStyle/>
          <a:p>
            <a:r>
              <a:rPr lang="en-US" sz="6000" b="1" dirty="0"/>
              <a:t>Significance of the work</a:t>
            </a:r>
          </a:p>
        </p:txBody>
      </p:sp>
      <p:sp>
        <p:nvSpPr>
          <p:cNvPr id="3" name="Content Placeholder 2"/>
          <p:cNvSpPr>
            <a:spLocks noGrp="1"/>
          </p:cNvSpPr>
          <p:nvPr>
            <p:ph idx="1"/>
          </p:nvPr>
        </p:nvSpPr>
        <p:spPr>
          <a:xfrm>
            <a:off x="2473816" y="2506662"/>
            <a:ext cx="9065654" cy="4351338"/>
          </a:xfrm>
        </p:spPr>
        <p:txBody>
          <a:bodyPr>
            <a:normAutofit/>
          </a:bodyPr>
          <a:lstStyle/>
          <a:p>
            <a:pPr algn="just"/>
            <a:r>
              <a:rPr lang="en-US" sz="2000" dirty="0"/>
              <a:t>We get the designed network from Al-</a:t>
            </a:r>
            <a:r>
              <a:rPr lang="en-US" sz="2000" dirty="0" err="1"/>
              <a:t>Zababdeh</a:t>
            </a:r>
            <a:r>
              <a:rPr lang="en-US" sz="2000" dirty="0"/>
              <a:t> municipality as AutoCAD file and we get also the information about the element as softcopy from Al-</a:t>
            </a:r>
            <a:r>
              <a:rPr lang="en-US" sz="2000" dirty="0" err="1"/>
              <a:t>Zababdeh</a:t>
            </a:r>
            <a:r>
              <a:rPr lang="en-US" sz="2000" dirty="0"/>
              <a:t> municipality then we draw the network on GIS software and then we enter the data of each element and allocate the coordination of the network to match on the map at Al-</a:t>
            </a:r>
            <a:r>
              <a:rPr lang="en-US" sz="2000" dirty="0" err="1"/>
              <a:t>Zababdeh</a:t>
            </a:r>
            <a:r>
              <a:rPr lang="en-US" sz="2000" dirty="0"/>
              <a:t> town. </a:t>
            </a:r>
            <a:endParaRPr lang="en-US" sz="2000" dirty="0" smtClean="0"/>
          </a:p>
          <a:p>
            <a:pPr algn="just"/>
            <a:endParaRPr lang="en-US" sz="2000" dirty="0"/>
          </a:p>
          <a:p>
            <a:endParaRPr lang="en-US" sz="2000" dirty="0"/>
          </a:p>
        </p:txBody>
      </p:sp>
    </p:spTree>
    <p:extLst>
      <p:ext uri="{BB962C8B-B14F-4D97-AF65-F5344CB8AC3E}">
        <p14:creationId xmlns:p14="http://schemas.microsoft.com/office/powerpoint/2010/main" xmlns="" val="16521442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40156" y="456684"/>
            <a:ext cx="8911687" cy="1280890"/>
          </a:xfrm>
        </p:spPr>
        <p:txBody>
          <a:bodyPr>
            <a:normAutofit fontScale="90000"/>
          </a:bodyPr>
          <a:lstStyle/>
          <a:p>
            <a:r>
              <a:rPr lang="en-US" sz="6000" b="1" dirty="0"/>
              <a:t>Significance of the work</a:t>
            </a:r>
          </a:p>
        </p:txBody>
      </p:sp>
      <p:sp>
        <p:nvSpPr>
          <p:cNvPr id="3" name="Content Placeholder 2"/>
          <p:cNvSpPr>
            <a:spLocks noGrp="1"/>
          </p:cNvSpPr>
          <p:nvPr>
            <p:ph idx="1"/>
          </p:nvPr>
        </p:nvSpPr>
        <p:spPr>
          <a:xfrm>
            <a:off x="2576848" y="2340780"/>
            <a:ext cx="10515600" cy="4351338"/>
          </a:xfrm>
        </p:spPr>
        <p:txBody>
          <a:bodyPr>
            <a:normAutofit/>
          </a:bodyPr>
          <a:lstStyle/>
          <a:p>
            <a:pPr algn="just"/>
            <a:r>
              <a:rPr lang="en-US" sz="2000" dirty="0"/>
              <a:t>The information we enter on GIS software as a shape file are:-</a:t>
            </a:r>
          </a:p>
          <a:p>
            <a:pPr marL="0" lvl="0" indent="0" algn="just">
              <a:buNone/>
            </a:pPr>
            <a:r>
              <a:rPr lang="en-US" sz="2000" dirty="0"/>
              <a:t>1- Roads </a:t>
            </a:r>
            <a:r>
              <a:rPr lang="en-US" sz="2000" dirty="0" smtClean="0"/>
              <a:t>network.</a:t>
            </a:r>
            <a:endParaRPr lang="en-US" sz="2000" dirty="0"/>
          </a:p>
          <a:p>
            <a:pPr marL="0" lvl="0" indent="0" algn="just">
              <a:buNone/>
            </a:pPr>
            <a:r>
              <a:rPr lang="en-US" sz="2000" dirty="0"/>
              <a:t>2- Pipes network: each pipe contains these information’s (material</a:t>
            </a:r>
            <a:r>
              <a:rPr lang="en-US" sz="2000" dirty="0" smtClean="0"/>
              <a:t>, </a:t>
            </a:r>
          </a:p>
          <a:p>
            <a:pPr marL="0" indent="0" algn="just">
              <a:buNone/>
            </a:pPr>
            <a:r>
              <a:rPr lang="en-US" sz="2000" dirty="0"/>
              <a:t> </a:t>
            </a:r>
            <a:r>
              <a:rPr lang="en-US" sz="2000" dirty="0" smtClean="0"/>
              <a:t>    </a:t>
            </a:r>
            <a:r>
              <a:rPr lang="en-US" sz="2000" dirty="0"/>
              <a:t>label, length, diameter and date of construction).  </a:t>
            </a:r>
          </a:p>
          <a:p>
            <a:pPr marL="0" lvl="0" indent="0" algn="just">
              <a:buNone/>
            </a:pPr>
            <a:r>
              <a:rPr lang="en-US" sz="2000" dirty="0" smtClean="0"/>
              <a:t>3- Valves : (label of valve).</a:t>
            </a:r>
          </a:p>
          <a:p>
            <a:pPr marL="0" lvl="0" indent="0">
              <a:buNone/>
            </a:pPr>
            <a:r>
              <a:rPr lang="en-US" sz="2000" dirty="0" smtClean="0"/>
              <a:t>4- House </a:t>
            </a:r>
            <a:r>
              <a:rPr lang="en-US" sz="2000" dirty="0"/>
              <a:t>meters: (label of each meters</a:t>
            </a:r>
            <a:r>
              <a:rPr lang="en-US" sz="2000" dirty="0" smtClean="0"/>
              <a:t>).</a:t>
            </a:r>
            <a:endParaRPr lang="en-US" sz="2000" dirty="0"/>
          </a:p>
          <a:p>
            <a:pPr marL="0" lvl="0" indent="0">
              <a:buNone/>
            </a:pPr>
            <a:r>
              <a:rPr lang="en-US" sz="2000" dirty="0" smtClean="0"/>
              <a:t>5- Municipality </a:t>
            </a:r>
            <a:r>
              <a:rPr lang="en-US" sz="2000" dirty="0"/>
              <a:t>meters: (label of each meters</a:t>
            </a:r>
            <a:r>
              <a:rPr lang="en-US" sz="2000" dirty="0" smtClean="0"/>
              <a:t>).</a:t>
            </a:r>
            <a:endParaRPr lang="en-US" sz="2000" dirty="0"/>
          </a:p>
          <a:p>
            <a:endParaRPr lang="en-US" sz="2000" dirty="0"/>
          </a:p>
        </p:txBody>
      </p:sp>
    </p:spTree>
    <p:extLst>
      <p:ext uri="{BB962C8B-B14F-4D97-AF65-F5344CB8AC3E}">
        <p14:creationId xmlns:p14="http://schemas.microsoft.com/office/powerpoint/2010/main" xmlns="" val="22296586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30040" y="470304"/>
            <a:ext cx="8911687" cy="1280890"/>
          </a:xfrm>
        </p:spPr>
        <p:txBody>
          <a:bodyPr>
            <a:normAutofit fontScale="90000"/>
          </a:bodyPr>
          <a:lstStyle/>
          <a:p>
            <a:r>
              <a:rPr lang="en-US" sz="6000" b="1" dirty="0"/>
              <a:t>Significance of the work</a:t>
            </a:r>
          </a:p>
        </p:txBody>
      </p:sp>
      <p:sp>
        <p:nvSpPr>
          <p:cNvPr id="3" name="Content Placeholder 2"/>
          <p:cNvSpPr>
            <a:spLocks noGrp="1"/>
          </p:cNvSpPr>
          <p:nvPr>
            <p:ph idx="1"/>
          </p:nvPr>
        </p:nvSpPr>
        <p:spPr>
          <a:xfrm>
            <a:off x="2602091" y="1914659"/>
            <a:ext cx="8915400" cy="3777622"/>
          </a:xfrm>
        </p:spPr>
        <p:txBody>
          <a:bodyPr/>
          <a:lstStyle/>
          <a:p>
            <a:r>
              <a:rPr lang="en-US" dirty="0" smtClean="0"/>
              <a:t>The table below show the network contents:-</a:t>
            </a:r>
          </a:p>
          <a:p>
            <a:endParaRPr lang="en-US" dirty="0"/>
          </a:p>
        </p:txBody>
      </p:sp>
      <p:pic>
        <p:nvPicPr>
          <p:cNvPr id="5" name="Picture 4"/>
          <p:cNvPicPr/>
          <p:nvPr/>
        </p:nvPicPr>
        <p:blipFill>
          <a:blip r:embed="rId2">
            <a:extLst>
              <a:ext uri="{28A0092B-C50C-407E-A947-70E740481C1C}">
                <a14:useLocalDpi xmlns:a14="http://schemas.microsoft.com/office/drawing/2010/main" xmlns="" val="0"/>
              </a:ext>
            </a:extLst>
          </a:blip>
          <a:stretch>
            <a:fillRect/>
          </a:stretch>
        </p:blipFill>
        <p:spPr>
          <a:xfrm>
            <a:off x="2451837" y="3059023"/>
            <a:ext cx="9065654" cy="3272486"/>
          </a:xfrm>
          <a:prstGeom prst="rect">
            <a:avLst/>
          </a:prstGeom>
        </p:spPr>
      </p:pic>
      <p:sp>
        <p:nvSpPr>
          <p:cNvPr id="6" name="Content Placeholder 2"/>
          <p:cNvSpPr txBox="1">
            <a:spLocks/>
          </p:cNvSpPr>
          <p:nvPr/>
        </p:nvSpPr>
        <p:spPr>
          <a:xfrm>
            <a:off x="5383927" y="2732093"/>
            <a:ext cx="10515600" cy="435133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dirty="0" smtClean="0">
                <a:solidFill>
                  <a:srgbClr val="C00000"/>
                </a:solidFill>
              </a:rPr>
              <a:t>Contents of water network</a:t>
            </a:r>
          </a:p>
          <a:p>
            <a:endParaRPr lang="en-US" dirty="0"/>
          </a:p>
        </p:txBody>
      </p:sp>
    </p:spTree>
    <p:extLst>
      <p:ext uri="{BB962C8B-B14F-4D97-AF65-F5344CB8AC3E}">
        <p14:creationId xmlns:p14="http://schemas.microsoft.com/office/powerpoint/2010/main" xmlns="" val="40692659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40156" y="533958"/>
            <a:ext cx="10234165" cy="1280890"/>
          </a:xfrm>
        </p:spPr>
        <p:txBody>
          <a:bodyPr>
            <a:normAutofit fontScale="90000"/>
          </a:bodyPr>
          <a:lstStyle/>
          <a:p>
            <a:r>
              <a:rPr lang="en-US" sz="6000" b="1" dirty="0" smtClean="0"/>
              <a:t>Additional features to the network</a:t>
            </a:r>
            <a:endParaRPr lang="en-US" sz="6000" b="1" dirty="0"/>
          </a:p>
        </p:txBody>
      </p:sp>
      <p:sp>
        <p:nvSpPr>
          <p:cNvPr id="3" name="Content Placeholder 2"/>
          <p:cNvSpPr>
            <a:spLocks noGrp="1"/>
          </p:cNvSpPr>
          <p:nvPr>
            <p:ph idx="1"/>
          </p:nvPr>
        </p:nvSpPr>
        <p:spPr>
          <a:xfrm>
            <a:off x="1640156" y="2727145"/>
            <a:ext cx="10002345" cy="4351338"/>
          </a:xfrm>
        </p:spPr>
        <p:txBody>
          <a:bodyPr>
            <a:normAutofit/>
          </a:bodyPr>
          <a:lstStyle/>
          <a:p>
            <a:pPr algn="just"/>
            <a:r>
              <a:rPr lang="en-US" sz="2400" dirty="0"/>
              <a:t> In addition, we create a layer helps engineer to read the elevation at any point. There is another layer contain a properties and types of soil which help if there is an infiltration on pipe we can know what is the properties of soil that infiltrate to the pipe.</a:t>
            </a:r>
          </a:p>
        </p:txBody>
      </p:sp>
    </p:spTree>
    <p:extLst>
      <p:ext uri="{BB962C8B-B14F-4D97-AF65-F5344CB8AC3E}">
        <p14:creationId xmlns:p14="http://schemas.microsoft.com/office/powerpoint/2010/main" xmlns="" val="37322087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00012" y="482443"/>
            <a:ext cx="10740980" cy="2260758"/>
          </a:xfrm>
        </p:spPr>
        <p:txBody>
          <a:bodyPr>
            <a:noAutofit/>
          </a:bodyPr>
          <a:lstStyle/>
          <a:p>
            <a:r>
              <a:rPr lang="en-US" sz="5400" b="1" dirty="0" smtClean="0"/>
              <a:t>Smart water distribution network link</a:t>
            </a:r>
            <a:endParaRPr lang="en-US" sz="5400" b="1" dirty="0"/>
          </a:p>
        </p:txBody>
      </p:sp>
      <p:sp>
        <p:nvSpPr>
          <p:cNvPr id="3" name="Content Placeholder 2"/>
          <p:cNvSpPr>
            <a:spLocks noGrp="1"/>
          </p:cNvSpPr>
          <p:nvPr>
            <p:ph idx="1"/>
          </p:nvPr>
        </p:nvSpPr>
        <p:spPr>
          <a:xfrm>
            <a:off x="2102476" y="3100634"/>
            <a:ext cx="10515600" cy="4351338"/>
          </a:xfrm>
        </p:spPr>
        <p:txBody>
          <a:bodyPr>
            <a:normAutofit/>
          </a:bodyPr>
          <a:lstStyle/>
          <a:p>
            <a:r>
              <a:rPr lang="en-US" sz="2400" dirty="0" smtClean="0">
                <a:hlinkClick r:id="rId2"/>
              </a:rPr>
              <a:t>Smart water network</a:t>
            </a:r>
            <a:endParaRPr lang="en-US" sz="2400" dirty="0"/>
          </a:p>
        </p:txBody>
      </p:sp>
    </p:spTree>
    <p:extLst>
      <p:ext uri="{BB962C8B-B14F-4D97-AF65-F5344CB8AC3E}">
        <p14:creationId xmlns:p14="http://schemas.microsoft.com/office/powerpoint/2010/main" xmlns="" val="79343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dirty="0"/>
              <a:t>What is the “smart city “ ? </a:t>
            </a:r>
          </a:p>
        </p:txBody>
      </p:sp>
      <p:sp>
        <p:nvSpPr>
          <p:cNvPr id="3" name="عنصر نائب للمحتوى 2"/>
          <p:cNvSpPr>
            <a:spLocks noGrp="1"/>
          </p:cNvSpPr>
          <p:nvPr>
            <p:ph idx="1"/>
          </p:nvPr>
        </p:nvSpPr>
        <p:spPr/>
        <p:txBody>
          <a:bodyPr>
            <a:normAutofit/>
          </a:bodyPr>
          <a:lstStyle/>
          <a:p>
            <a:pPr algn="just"/>
            <a:r>
              <a:rPr lang="en-US" sz="2800" dirty="0"/>
              <a:t>There is no specific definition for smart city in the world yet, it means “different things for different people “. </a:t>
            </a:r>
          </a:p>
          <a:p>
            <a:pPr algn="just"/>
            <a:r>
              <a:rPr lang="en-US" sz="2800" dirty="0"/>
              <a:t>In general, smart city is a development region which has high progress in economic, political and cultural fields. </a:t>
            </a:r>
          </a:p>
        </p:txBody>
      </p:sp>
    </p:spTree>
    <p:extLst>
      <p:ext uri="{BB962C8B-B14F-4D97-AF65-F5344CB8AC3E}">
        <p14:creationId xmlns:p14="http://schemas.microsoft.com/office/powerpoint/2010/main" xmlns="" val="3845523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0575" y="2700270"/>
            <a:ext cx="8915400" cy="3777622"/>
          </a:xfrm>
        </p:spPr>
        <p:txBody>
          <a:bodyPr>
            <a:normAutofit/>
          </a:bodyPr>
          <a:lstStyle/>
          <a:p>
            <a:r>
              <a:rPr lang="en-US" sz="2000" dirty="0">
                <a:hlinkClick r:id="rId2"/>
              </a:rPr>
              <a:t>https://www.quora.com</a:t>
            </a:r>
            <a:r>
              <a:rPr lang="en-US" sz="2000" dirty="0" smtClean="0">
                <a:hlinkClick r:id="rId2"/>
              </a:rPr>
              <a:t>/</a:t>
            </a:r>
            <a:endParaRPr lang="en-US" sz="2000" dirty="0" smtClean="0"/>
          </a:p>
          <a:p>
            <a:r>
              <a:rPr lang="en-US" sz="2000" dirty="0">
                <a:hlinkClick r:id="rId3"/>
              </a:rPr>
              <a:t>https://blogs.esri.com</a:t>
            </a:r>
            <a:r>
              <a:rPr lang="en-US" sz="2000" dirty="0" smtClean="0">
                <a:hlinkClick r:id="rId3"/>
              </a:rPr>
              <a:t>/</a:t>
            </a:r>
            <a:endParaRPr lang="en-US" sz="2000" dirty="0" smtClean="0"/>
          </a:p>
          <a:p>
            <a:r>
              <a:rPr lang="en-US" sz="2000" dirty="0"/>
              <a:t>Department of engineering at Al-</a:t>
            </a:r>
            <a:r>
              <a:rPr lang="en-US" sz="2000" dirty="0" err="1"/>
              <a:t>Zababdeh</a:t>
            </a:r>
            <a:r>
              <a:rPr lang="en-US" sz="2000" dirty="0"/>
              <a:t> </a:t>
            </a:r>
            <a:r>
              <a:rPr lang="en-US" sz="2000" dirty="0" smtClean="0"/>
              <a:t>municipality.</a:t>
            </a:r>
          </a:p>
          <a:p>
            <a:endParaRPr lang="en-US" sz="2000" dirty="0"/>
          </a:p>
        </p:txBody>
      </p:sp>
      <p:sp>
        <p:nvSpPr>
          <p:cNvPr id="4" name="Title 1"/>
          <p:cNvSpPr>
            <a:spLocks noGrp="1"/>
          </p:cNvSpPr>
          <p:nvPr>
            <p:ph type="title"/>
          </p:nvPr>
        </p:nvSpPr>
        <p:spPr>
          <a:xfrm>
            <a:off x="1730040" y="470304"/>
            <a:ext cx="8911687" cy="1280890"/>
          </a:xfrm>
        </p:spPr>
        <p:txBody>
          <a:bodyPr>
            <a:normAutofit/>
          </a:bodyPr>
          <a:lstStyle/>
          <a:p>
            <a:r>
              <a:rPr lang="en-US" sz="6000" b="1" dirty="0" smtClean="0"/>
              <a:t>References</a:t>
            </a:r>
            <a:endParaRPr lang="en-US" sz="6000" b="1" dirty="0"/>
          </a:p>
        </p:txBody>
      </p:sp>
    </p:spTree>
    <p:extLst>
      <p:ext uri="{BB962C8B-B14F-4D97-AF65-F5344CB8AC3E}">
        <p14:creationId xmlns:p14="http://schemas.microsoft.com/office/powerpoint/2010/main" xmlns="" val="23254880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328652" y="0"/>
            <a:ext cx="5715000" cy="6858000"/>
          </a:xfrm>
          <a:prstGeom prst="rect">
            <a:avLst/>
          </a:prstGeom>
        </p:spPr>
      </p:pic>
    </p:spTree>
    <p:extLst>
      <p:ext uri="{BB962C8B-B14F-4D97-AF65-F5344CB8AC3E}">
        <p14:creationId xmlns:p14="http://schemas.microsoft.com/office/powerpoint/2010/main" xmlns="" val="1224143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52"/>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940935" y="592429"/>
            <a:ext cx="5692462" cy="5644744"/>
          </a:xfrm>
          <a:prstGeom prst="rect">
            <a:avLst/>
          </a:prstGeom>
        </p:spPr>
      </p:pic>
    </p:spTree>
    <p:extLst>
      <p:ext uri="{BB962C8B-B14F-4D97-AF65-F5344CB8AC3E}">
        <p14:creationId xmlns:p14="http://schemas.microsoft.com/office/powerpoint/2010/main" xmlns="" val="1558377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95600" y="898302"/>
            <a:ext cx="8229600" cy="4983163"/>
          </a:xfrm>
        </p:spPr>
        <p:txBody>
          <a:bodyPr/>
          <a:lstStyle/>
          <a:p>
            <a:pPr algn="just"/>
            <a:r>
              <a:rPr lang="en-US" sz="2800" dirty="0"/>
              <a:t>As a result of usefulness of applying smart cities technology in some countries of the world, we as a researchers applied one side of this technology (Geo app) in Al-</a:t>
            </a:r>
            <a:r>
              <a:rPr lang="en-US" sz="2800" dirty="0" err="1"/>
              <a:t>Zababdeh</a:t>
            </a:r>
            <a:r>
              <a:rPr lang="en-US" sz="2800" dirty="0"/>
              <a:t> </a:t>
            </a:r>
            <a:r>
              <a:rPr lang="en-US" sz="2800" dirty="0" smtClean="0"/>
              <a:t>town </a:t>
            </a:r>
            <a:r>
              <a:rPr lang="en-US" sz="2800" dirty="0"/>
              <a:t>by using ESRI website to solve environment problems. </a:t>
            </a:r>
          </a:p>
          <a:p>
            <a:endParaRPr lang="en-US" dirty="0"/>
          </a:p>
        </p:txBody>
      </p:sp>
    </p:spTree>
    <p:extLst>
      <p:ext uri="{BB962C8B-B14F-4D97-AF65-F5344CB8AC3E}">
        <p14:creationId xmlns:p14="http://schemas.microsoft.com/office/powerpoint/2010/main" xmlns="" val="1180726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1"/>
          <p:cNvPicPr>
            <a:picLocks noGrp="1"/>
          </p:cNvPicPr>
          <p:nvPr>
            <p:ph idx="1"/>
          </p:nvPr>
        </p:nvPicPr>
        <p:blipFill>
          <a:blip r:embed="rId2">
            <a:extLst>
              <a:ext uri="{28A0092B-C50C-407E-A947-70E740481C1C}">
                <a14:useLocalDpi xmlns:a14="http://schemas.microsoft.com/office/drawing/2010/main" xmlns="" val="0"/>
              </a:ext>
            </a:extLst>
          </a:blip>
          <a:stretch>
            <a:fillRect/>
          </a:stretch>
        </p:blipFill>
        <p:spPr>
          <a:xfrm>
            <a:off x="3373190" y="1761186"/>
            <a:ext cx="8359464" cy="4729766"/>
          </a:xfrm>
          <a:prstGeom prst="rect">
            <a:avLst/>
          </a:prstGeom>
        </p:spPr>
      </p:pic>
      <p:sp>
        <p:nvSpPr>
          <p:cNvPr id="5" name="مستطيل 4"/>
          <p:cNvSpPr/>
          <p:nvPr/>
        </p:nvSpPr>
        <p:spPr>
          <a:xfrm>
            <a:off x="1622738" y="567743"/>
            <a:ext cx="10109916" cy="830997"/>
          </a:xfrm>
          <a:prstGeom prst="rect">
            <a:avLst/>
          </a:prstGeom>
        </p:spPr>
        <p:txBody>
          <a:bodyPr wrap="square">
            <a:spAutoFit/>
          </a:bodyPr>
          <a:lstStyle/>
          <a:p>
            <a:r>
              <a:rPr lang="en-US" sz="4800" dirty="0" smtClean="0"/>
              <a:t>Study area about Al-</a:t>
            </a:r>
            <a:r>
              <a:rPr lang="en-US" sz="4800" dirty="0" err="1" smtClean="0"/>
              <a:t>Zababdeh</a:t>
            </a:r>
            <a:endParaRPr lang="en-US" sz="4800" dirty="0"/>
          </a:p>
        </p:txBody>
      </p:sp>
    </p:spTree>
    <p:extLst>
      <p:ext uri="{BB962C8B-B14F-4D97-AF65-F5344CB8AC3E}">
        <p14:creationId xmlns:p14="http://schemas.microsoft.com/office/powerpoint/2010/main" xmlns="" val="4179506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21357" y="1938269"/>
            <a:ext cx="8669629" cy="4919731"/>
          </a:xfrm>
        </p:spPr>
        <p:txBody>
          <a:bodyPr>
            <a:normAutofit/>
          </a:bodyPr>
          <a:lstStyle/>
          <a:p>
            <a:pPr algn="just">
              <a:buNone/>
            </a:pPr>
            <a:r>
              <a:rPr lang="en-US" sz="2400" b="1" dirty="0" smtClean="0"/>
              <a:t> </a:t>
            </a:r>
            <a:r>
              <a:rPr lang="en-US" sz="2400" b="1" dirty="0"/>
              <a:t>Location  	 </a:t>
            </a:r>
            <a:endParaRPr lang="en-US" sz="2400" dirty="0"/>
          </a:p>
          <a:p>
            <a:pPr algn="just"/>
            <a:r>
              <a:rPr lang="en-US" sz="2400" dirty="0"/>
              <a:t>The town of al-</a:t>
            </a:r>
            <a:r>
              <a:rPr lang="en-US" sz="2400" dirty="0" err="1"/>
              <a:t>Zababdeh</a:t>
            </a:r>
            <a:r>
              <a:rPr lang="en-US" sz="2400" dirty="0"/>
              <a:t> is located in the governorate of Jenin, 15 km to the south-east of the northern west bank. </a:t>
            </a:r>
          </a:p>
          <a:p>
            <a:pPr marL="0" indent="0" algn="just">
              <a:buNone/>
            </a:pPr>
            <a:endParaRPr lang="en-US" sz="2400" dirty="0" smtClean="0"/>
          </a:p>
          <a:p>
            <a:pPr marL="0" indent="0" algn="just">
              <a:buNone/>
            </a:pPr>
            <a:r>
              <a:rPr lang="en-US" sz="2400" b="1" dirty="0"/>
              <a:t> </a:t>
            </a:r>
            <a:r>
              <a:rPr lang="en-US" sz="2400" b="1" dirty="0" smtClean="0"/>
              <a:t>Topography  </a:t>
            </a:r>
            <a:r>
              <a:rPr lang="en-US" sz="2400" b="1" dirty="0"/>
              <a:t>	</a:t>
            </a:r>
            <a:endParaRPr lang="en-US" sz="2400" dirty="0"/>
          </a:p>
          <a:p>
            <a:pPr algn="just"/>
            <a:r>
              <a:rPr lang="en-US" sz="2400" dirty="0"/>
              <a:t>About half of Al - </a:t>
            </a:r>
            <a:r>
              <a:rPr lang="en-US" sz="2400" dirty="0" err="1"/>
              <a:t>Zababdeh</a:t>
            </a:r>
            <a:r>
              <a:rPr lang="en-US" sz="2400" dirty="0"/>
              <a:t> area is flat and the other half is mountainous, the average elevation is 314m for this </a:t>
            </a:r>
            <a:r>
              <a:rPr lang="en-US" sz="2400" dirty="0" smtClean="0"/>
              <a:t>town.</a:t>
            </a:r>
          </a:p>
          <a:p>
            <a:pPr marL="0" indent="0" algn="just">
              <a:buNone/>
            </a:pPr>
            <a:endParaRPr lang="en-US" dirty="0"/>
          </a:p>
          <a:p>
            <a:endParaRPr lang="en-US" dirty="0"/>
          </a:p>
        </p:txBody>
      </p:sp>
      <p:sp>
        <p:nvSpPr>
          <p:cNvPr id="4" name="مستطيل 4"/>
          <p:cNvSpPr/>
          <p:nvPr/>
        </p:nvSpPr>
        <p:spPr>
          <a:xfrm>
            <a:off x="1648496" y="567743"/>
            <a:ext cx="9942490" cy="830997"/>
          </a:xfrm>
          <a:prstGeom prst="rect">
            <a:avLst/>
          </a:prstGeom>
        </p:spPr>
        <p:txBody>
          <a:bodyPr wrap="square">
            <a:spAutoFit/>
          </a:bodyPr>
          <a:lstStyle/>
          <a:p>
            <a:r>
              <a:rPr lang="en-US" sz="4800" dirty="0" smtClean="0"/>
              <a:t>Study area about Al-</a:t>
            </a:r>
            <a:r>
              <a:rPr lang="en-US" sz="4800" dirty="0" err="1" smtClean="0"/>
              <a:t>Zababdeh</a:t>
            </a:r>
            <a:endParaRPr lang="en-US" sz="4800" dirty="0"/>
          </a:p>
        </p:txBody>
      </p:sp>
    </p:spTree>
    <p:extLst>
      <p:ext uri="{BB962C8B-B14F-4D97-AF65-F5344CB8AC3E}">
        <p14:creationId xmlns:p14="http://schemas.microsoft.com/office/powerpoint/2010/main" xmlns="" val="2204519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749</TotalTime>
  <Words>2112</Words>
  <Application>Microsoft Office PowerPoint</Application>
  <PresentationFormat>مخصص</PresentationFormat>
  <Paragraphs>176</Paragraphs>
  <Slides>51</Slides>
  <Notes>0</Notes>
  <HiddenSlides>0</HiddenSlides>
  <MMClips>0</MMClips>
  <ScaleCrop>false</ScaleCrop>
  <HeadingPairs>
    <vt:vector size="4" baseType="variant">
      <vt:variant>
        <vt:lpstr>سمة</vt:lpstr>
      </vt:variant>
      <vt:variant>
        <vt:i4>1</vt:i4>
      </vt:variant>
      <vt:variant>
        <vt:lpstr>عناوين الشرائح</vt:lpstr>
      </vt:variant>
      <vt:variant>
        <vt:i4>51</vt:i4>
      </vt:variant>
    </vt:vector>
  </HeadingPairs>
  <TitlesOfParts>
    <vt:vector size="52" baseType="lpstr">
      <vt:lpstr>Wisp</vt:lpstr>
      <vt:lpstr>  Towards a Smart City:  GEO-Apps Utilization in Al-Zababdeh town – Palestine  </vt:lpstr>
      <vt:lpstr>الشريحة 2</vt:lpstr>
      <vt:lpstr>Outline</vt:lpstr>
      <vt:lpstr>Introduction</vt:lpstr>
      <vt:lpstr>What is the “smart city “ ? </vt:lpstr>
      <vt:lpstr>الشريحة 6</vt:lpstr>
      <vt:lpstr>الشريحة 7</vt:lpstr>
      <vt:lpstr>الشريحة 8</vt:lpstr>
      <vt:lpstr>الشريحة 9</vt:lpstr>
      <vt:lpstr>الشريحة 10</vt:lpstr>
      <vt:lpstr>Objectives </vt:lpstr>
      <vt:lpstr>الشريحة 12</vt:lpstr>
      <vt:lpstr>Geo Form</vt:lpstr>
      <vt:lpstr>Geo form definition </vt:lpstr>
      <vt:lpstr>Geo form advantages</vt:lpstr>
      <vt:lpstr>Geo form features</vt:lpstr>
      <vt:lpstr>Al-Zababdeh geo form</vt:lpstr>
      <vt:lpstr>Al-Zababdeh geo form</vt:lpstr>
      <vt:lpstr>Al-Zababdeh geo form links</vt:lpstr>
      <vt:lpstr>الشريحة 20</vt:lpstr>
      <vt:lpstr>Elevation profile app definition </vt:lpstr>
      <vt:lpstr>Elevation profile app advantages</vt:lpstr>
      <vt:lpstr>Elevation profile app features</vt:lpstr>
      <vt:lpstr>Al-Zababdeh elevation profile app</vt:lpstr>
      <vt:lpstr>Al-Zababdeh elevation profile app link</vt:lpstr>
      <vt:lpstr>الشريحة 26</vt:lpstr>
      <vt:lpstr>Web app definition </vt:lpstr>
      <vt:lpstr>Web app features</vt:lpstr>
      <vt:lpstr>Web app features</vt:lpstr>
      <vt:lpstr>Significance of the work</vt:lpstr>
      <vt:lpstr>Significance of the work</vt:lpstr>
      <vt:lpstr>Significance of the work</vt:lpstr>
      <vt:lpstr>Significance of the work</vt:lpstr>
      <vt:lpstr>Al-Zababdeh social web app link</vt:lpstr>
      <vt:lpstr>الشريحة 35</vt:lpstr>
      <vt:lpstr>Mobile app definition </vt:lpstr>
      <vt:lpstr>Mobile app features</vt:lpstr>
      <vt:lpstr>How we can get the app</vt:lpstr>
      <vt:lpstr>Mobile app map</vt:lpstr>
      <vt:lpstr>Mobile app map</vt:lpstr>
      <vt:lpstr>Mobile app map link</vt:lpstr>
      <vt:lpstr>الشريحة 42</vt:lpstr>
      <vt:lpstr>Smart water distribution network definition </vt:lpstr>
      <vt:lpstr>Smart water distribution network features</vt:lpstr>
      <vt:lpstr>Significance of the work</vt:lpstr>
      <vt:lpstr>Significance of the work</vt:lpstr>
      <vt:lpstr>Significance of the work</vt:lpstr>
      <vt:lpstr>Additional features to the network</vt:lpstr>
      <vt:lpstr>Smart water distribution network link</vt:lpstr>
      <vt:lpstr>References</vt:lpstr>
      <vt:lpstr>الشريحة 51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 Form</dc:title>
  <dc:creator>Fujitsu</dc:creator>
  <cp:lastModifiedBy>DVDSTORE</cp:lastModifiedBy>
  <cp:revision>64</cp:revision>
  <dcterms:created xsi:type="dcterms:W3CDTF">2017-05-22T08:13:28Z</dcterms:created>
  <dcterms:modified xsi:type="dcterms:W3CDTF">2017-05-24T07:39:50Z</dcterms:modified>
</cp:coreProperties>
</file>