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E071E27-6AA4-41D3-B900-2313C1302988}" type="datetimeFigureOut">
              <a:rPr lang="ar-JO" smtClean="0"/>
              <a:t>11/08/1437</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641AD5C-271B-4D81-A3A6-2E9CAAB9855E}" type="slidenum">
              <a:rPr lang="ar-JO" smtClean="0"/>
              <a:t>‹#›</a:t>
            </a:fld>
            <a:endParaRPr lang="ar-JO"/>
          </a:p>
        </p:txBody>
      </p:sp>
    </p:spTree>
    <p:extLst>
      <p:ext uri="{BB962C8B-B14F-4D97-AF65-F5344CB8AC3E}">
        <p14:creationId xmlns:p14="http://schemas.microsoft.com/office/powerpoint/2010/main" val="135708387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1DC248-4083-4B38-94B6-CC521ECEDEDE}" type="datetimeFigureOut">
              <a:rPr lang="ar-JO" smtClean="0"/>
              <a:t>11/08/1437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694C239-BFC3-4173-90DE-6BE06A868028}" type="slidenum">
              <a:rPr lang="ar-JO" smtClean="0"/>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1DC248-4083-4B38-94B6-CC521ECEDEDE}" type="datetimeFigureOut">
              <a:rPr lang="ar-JO" smtClean="0"/>
              <a:t>11/08/1437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694C239-BFC3-4173-90DE-6BE06A868028}" type="slidenum">
              <a:rPr lang="ar-JO" smtClean="0"/>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1DC248-4083-4B38-94B6-CC521ECEDEDE}" type="datetimeFigureOut">
              <a:rPr lang="ar-JO" smtClean="0"/>
              <a:t>11/08/1437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694C239-BFC3-4173-90DE-6BE06A868028}" type="slidenum">
              <a:rPr lang="ar-JO" smtClean="0"/>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1DC248-4083-4B38-94B6-CC521ECEDEDE}" type="datetimeFigureOut">
              <a:rPr lang="ar-JO" smtClean="0"/>
              <a:t>11/08/1437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694C239-BFC3-4173-90DE-6BE06A868028}" type="slidenum">
              <a:rPr lang="ar-JO" smtClean="0"/>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71DC248-4083-4B38-94B6-CC521ECEDEDE}" type="datetimeFigureOut">
              <a:rPr lang="ar-JO" smtClean="0"/>
              <a:t>11/08/1437</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694C239-BFC3-4173-90DE-6BE06A868028}" type="slidenum">
              <a:rPr lang="ar-JO" smtClean="0"/>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1DC248-4083-4B38-94B6-CC521ECEDEDE}" type="datetimeFigureOut">
              <a:rPr lang="ar-JO" smtClean="0"/>
              <a:t>11/08/1437</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694C239-BFC3-4173-90DE-6BE06A868028}" type="slidenum">
              <a:rPr lang="ar-JO" smtClean="0"/>
              <a:t>‹#›</a:t>
            </a:fld>
            <a:endParaRPr lang="ar-JO"/>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1DC248-4083-4B38-94B6-CC521ECEDEDE}" type="datetimeFigureOut">
              <a:rPr lang="ar-JO" smtClean="0"/>
              <a:t>11/08/1437</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E694C239-BFC3-4173-90DE-6BE06A868028}" type="slidenum">
              <a:rPr lang="ar-JO" smtClean="0"/>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1DC248-4083-4B38-94B6-CC521ECEDEDE}" type="datetimeFigureOut">
              <a:rPr lang="ar-JO" smtClean="0"/>
              <a:t>11/08/1437</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E694C239-BFC3-4173-90DE-6BE06A868028}" type="slidenum">
              <a:rPr lang="ar-JO" smtClean="0"/>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1DC248-4083-4B38-94B6-CC521ECEDEDE}" type="datetimeFigureOut">
              <a:rPr lang="ar-JO" smtClean="0"/>
              <a:t>11/08/1437</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E694C239-BFC3-4173-90DE-6BE06A868028}" type="slidenum">
              <a:rPr lang="ar-JO" smtClean="0"/>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71DC248-4083-4B38-94B6-CC521ECEDEDE}" type="datetimeFigureOut">
              <a:rPr lang="ar-JO" smtClean="0"/>
              <a:t>11/08/1437</a:t>
            </a:fld>
            <a:endParaRPr lang="ar-JO"/>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JO"/>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694C239-BFC3-4173-90DE-6BE06A868028}" type="slidenum">
              <a:rPr lang="ar-JO" smtClean="0"/>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1DC248-4083-4B38-94B6-CC521ECEDEDE}" type="datetimeFigureOut">
              <a:rPr lang="ar-JO" smtClean="0"/>
              <a:t>11/08/1437</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694C239-BFC3-4173-90DE-6BE06A868028}" type="slidenum">
              <a:rPr lang="ar-JO" smtClean="0"/>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71DC248-4083-4B38-94B6-CC521ECEDEDE}" type="datetimeFigureOut">
              <a:rPr lang="ar-JO" smtClean="0"/>
              <a:t>11/08/1437</a:t>
            </a:fld>
            <a:endParaRPr lang="ar-JO"/>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JO"/>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694C239-BFC3-4173-90DE-6BE06A868028}" type="slidenum">
              <a:rPr lang="ar-JO" smtClean="0"/>
              <a:t>‹#›</a:t>
            </a:fld>
            <a:endParaRPr lang="ar-JO"/>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rc_mi" descr="http://blog.amin.org/khaledmufleh1/files/2010/03/nnu-seal-logo-300x297.jpg"/>
          <p:cNvPicPr>
            <a:picLocks noChangeAspect="1" noChangeArrowheads="1"/>
          </p:cNvPicPr>
          <p:nvPr/>
        </p:nvPicPr>
        <p:blipFill>
          <a:blip r:embed="rId2"/>
          <a:srcRect/>
          <a:stretch>
            <a:fillRect/>
          </a:stretch>
        </p:blipFill>
        <p:spPr bwMode="auto">
          <a:xfrm>
            <a:off x="3657600" y="762000"/>
            <a:ext cx="1828800" cy="1810512"/>
          </a:xfrm>
          <a:prstGeom prst="rect">
            <a:avLst/>
          </a:prstGeom>
          <a:ln>
            <a:noFill/>
          </a:ln>
          <a:effectLst>
            <a:softEdge rad="112500"/>
          </a:effectLst>
        </p:spPr>
      </p:pic>
      <p:sp>
        <p:nvSpPr>
          <p:cNvPr id="5" name="Rectangle 4"/>
          <p:cNvSpPr/>
          <p:nvPr/>
        </p:nvSpPr>
        <p:spPr>
          <a:xfrm>
            <a:off x="685800" y="2514600"/>
            <a:ext cx="7848600" cy="1477328"/>
          </a:xfrm>
          <a:prstGeom prst="rect">
            <a:avLst/>
          </a:prstGeom>
          <a:solidFill>
            <a:schemeClr val="bg1"/>
          </a:solidFill>
        </p:spPr>
        <p:txBody>
          <a:bodyPr wrap="square">
            <a:spAutoFit/>
          </a:bodyPr>
          <a:lstStyle/>
          <a:p>
            <a:pPr lvl="0" algn="ctr" fontAlgn="base">
              <a:spcBef>
                <a:spcPct val="0"/>
              </a:spcBef>
              <a:spcAft>
                <a:spcPct val="0"/>
              </a:spcAft>
            </a:pPr>
            <a:r>
              <a:rPr lang="en-US" dirty="0">
                <a:solidFill>
                  <a:srgbClr val="000000"/>
                </a:solidFill>
                <a:latin typeface="Times New Roman" pitchFamily="18" charset="0"/>
                <a:ea typeface="Calibri" pitchFamily="34" charset="0"/>
                <a:cs typeface="Times New Roman" pitchFamily="18" charset="0"/>
              </a:rPr>
              <a:t>An-</a:t>
            </a:r>
            <a:r>
              <a:rPr lang="en-US" dirty="0" err="1">
                <a:solidFill>
                  <a:srgbClr val="000000"/>
                </a:solidFill>
                <a:latin typeface="Times New Roman" pitchFamily="18" charset="0"/>
                <a:ea typeface="Calibri" pitchFamily="34" charset="0"/>
                <a:cs typeface="Times New Roman" pitchFamily="18" charset="0"/>
              </a:rPr>
              <a:t>Najah</a:t>
            </a:r>
            <a:r>
              <a:rPr lang="en-US" dirty="0">
                <a:solidFill>
                  <a:srgbClr val="000000"/>
                </a:solidFill>
                <a:latin typeface="Times New Roman" pitchFamily="18" charset="0"/>
                <a:ea typeface="Calibri" pitchFamily="34" charset="0"/>
                <a:cs typeface="Times New Roman" pitchFamily="18" charset="0"/>
              </a:rPr>
              <a:t> National University</a:t>
            </a:r>
            <a:endParaRPr lang="en-US" dirty="0">
              <a:latin typeface="Arial" pitchFamily="34" charset="0"/>
              <a:cs typeface="Arial" pitchFamily="34" charset="0"/>
            </a:endParaRPr>
          </a:p>
          <a:p>
            <a:pPr lvl="0" algn="ctr" eaLnBrk="0" fontAlgn="base" hangingPunct="0">
              <a:spcBef>
                <a:spcPct val="0"/>
              </a:spcBef>
              <a:spcAft>
                <a:spcPct val="0"/>
              </a:spcAft>
            </a:pPr>
            <a:r>
              <a:rPr lang="en-US" dirty="0">
                <a:solidFill>
                  <a:srgbClr val="000000"/>
                </a:solidFill>
                <a:latin typeface="Times New Roman" pitchFamily="18" charset="0"/>
                <a:ea typeface="Calibri" pitchFamily="34" charset="0"/>
                <a:cs typeface="Times New Roman" pitchFamily="18" charset="0"/>
              </a:rPr>
              <a:t>Faculty of Engineering</a:t>
            </a:r>
            <a:endParaRPr lang="en-US" dirty="0">
              <a:latin typeface="Arial" pitchFamily="34" charset="0"/>
              <a:cs typeface="Arial" pitchFamily="34" charset="0"/>
            </a:endParaRPr>
          </a:p>
          <a:p>
            <a:pPr lvl="0" algn="ctr"/>
            <a:r>
              <a:rPr lang="en-US" dirty="0" smtClean="0">
                <a:solidFill>
                  <a:srgbClr val="000000"/>
                </a:solidFill>
                <a:latin typeface="Times New Roman" pitchFamily="18" charset="0"/>
                <a:ea typeface="Calibri" pitchFamily="34" charset="0"/>
                <a:cs typeface="Times New Roman" pitchFamily="18" charset="0"/>
              </a:rPr>
              <a:t>Department Of </a:t>
            </a:r>
            <a:r>
              <a:rPr lang="en-US" dirty="0">
                <a:solidFill>
                  <a:srgbClr val="000000"/>
                </a:solidFill>
                <a:latin typeface="Times New Roman" pitchFamily="18" charset="0"/>
                <a:ea typeface="Calibri" pitchFamily="34" charset="0"/>
                <a:cs typeface="Times New Roman" pitchFamily="18" charset="0"/>
              </a:rPr>
              <a:t>Mechanical  Engineering</a:t>
            </a:r>
          </a:p>
          <a:p>
            <a:pPr algn="ctr"/>
            <a:r>
              <a:rPr lang="en-US" dirty="0"/>
              <a:t> </a:t>
            </a:r>
          </a:p>
          <a:p>
            <a:pPr algn="ctr"/>
            <a:r>
              <a:rPr lang="en-US" dirty="0"/>
              <a:t> </a:t>
            </a:r>
          </a:p>
        </p:txBody>
      </p:sp>
      <p:sp>
        <p:nvSpPr>
          <p:cNvPr id="6" name="Rectangle 5"/>
          <p:cNvSpPr/>
          <p:nvPr/>
        </p:nvSpPr>
        <p:spPr>
          <a:xfrm>
            <a:off x="1187624" y="3622596"/>
            <a:ext cx="6203530" cy="646331"/>
          </a:xfrm>
          <a:prstGeom prst="rect">
            <a:avLst/>
          </a:prstGeom>
          <a:solidFill>
            <a:schemeClr val="tx2">
              <a:lumMod val="20000"/>
              <a:lumOff val="80000"/>
            </a:schemeClr>
          </a:solidFill>
        </p:spPr>
        <p:txBody>
          <a:bodyPr wrap="square">
            <a:spAutoFit/>
          </a:bodyPr>
          <a:lstStyle/>
          <a:p>
            <a:pPr algn="ctr"/>
            <a:r>
              <a:rPr lang="en-US" b="1" dirty="0"/>
              <a:t>Hydraulic lift with the aid of energy storage (accumulators)</a:t>
            </a:r>
            <a:endParaRPr lang="en-US" dirty="0"/>
          </a:p>
        </p:txBody>
      </p:sp>
    </p:spTree>
    <p:extLst>
      <p:ext uri="{BB962C8B-B14F-4D97-AF65-F5344CB8AC3E}">
        <p14:creationId xmlns:p14="http://schemas.microsoft.com/office/powerpoint/2010/main" val="3861312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548680"/>
            <a:ext cx="7520940" cy="3579849"/>
          </a:xfrm>
        </p:spPr>
        <p:txBody>
          <a:bodyPr/>
          <a:lstStyle/>
          <a:p>
            <a:pPr algn="l"/>
            <a:r>
              <a:rPr lang="en-US" sz="3200" b="0" dirty="0"/>
              <a:t>3-Hydrolic pump(</a:t>
            </a:r>
            <a:r>
              <a:rPr lang="en-US" sz="3200" b="0" dirty="0" err="1"/>
              <a:t>Trumpa</a:t>
            </a:r>
            <a:r>
              <a:rPr lang="en-US" sz="3200" b="0" dirty="0"/>
              <a:t> </a:t>
            </a:r>
            <a:r>
              <a:rPr lang="en-US" sz="3200" b="0" dirty="0" smtClean="0"/>
              <a:t>)</a:t>
            </a:r>
          </a:p>
          <a:p>
            <a:pPr algn="l"/>
            <a:endParaRPr lang="en-US" sz="3200" b="0" dirty="0"/>
          </a:p>
          <a:p>
            <a:pPr algn="l"/>
            <a:endParaRPr lang="ar-JO" dirty="0"/>
          </a:p>
        </p:txBody>
      </p:sp>
      <p:pic>
        <p:nvPicPr>
          <p:cNvPr id="4" name="Picture 3" descr="55985947a189c.jpg"/>
          <p:cNvPicPr>
            <a:picLocks noChangeAspect="1"/>
          </p:cNvPicPr>
          <p:nvPr/>
        </p:nvPicPr>
        <p:blipFill>
          <a:blip r:embed="rId2" cstate="print"/>
          <a:stretch>
            <a:fillRect/>
          </a:stretch>
        </p:blipFill>
        <p:spPr>
          <a:xfrm>
            <a:off x="1403648" y="1412776"/>
            <a:ext cx="6192688" cy="3312368"/>
          </a:xfrm>
          <a:prstGeom prst="rect">
            <a:avLst/>
          </a:prstGeom>
        </p:spPr>
      </p:pic>
    </p:spTree>
    <p:extLst>
      <p:ext uri="{BB962C8B-B14F-4D97-AF65-F5344CB8AC3E}">
        <p14:creationId xmlns:p14="http://schemas.microsoft.com/office/powerpoint/2010/main" val="637556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1530" y="13342"/>
            <a:ext cx="7520940" cy="3579849"/>
          </a:xfrm>
        </p:spPr>
        <p:txBody>
          <a:bodyPr>
            <a:normAutofit/>
          </a:bodyPr>
          <a:lstStyle/>
          <a:p>
            <a:pPr algn="l"/>
            <a:r>
              <a:rPr lang="en-US" sz="3200" b="0" dirty="0"/>
              <a:t>4- Two </a:t>
            </a:r>
            <a:r>
              <a:rPr lang="en-US" sz="3200" b="0" dirty="0" smtClean="0"/>
              <a:t>accumulators</a:t>
            </a:r>
          </a:p>
          <a:p>
            <a:pPr algn="l"/>
            <a:r>
              <a:rPr lang="en-US" sz="3200" b="0" dirty="0" smtClean="0"/>
              <a:t> </a:t>
            </a:r>
            <a:endParaRPr lang="en-US" sz="3200" b="0" dirty="0"/>
          </a:p>
          <a:p>
            <a:pPr algn="l"/>
            <a:endParaRPr lang="ar-JO" sz="3200" b="0" dirty="0"/>
          </a:p>
        </p:txBody>
      </p:sp>
      <p:pic>
        <p:nvPicPr>
          <p:cNvPr id="1026" name="Picture 2" descr="D:\university\Graduation Project 2\13153440_726793657460983_1861196614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81200"/>
            <a:ext cx="9144000" cy="5976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8380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a:r>
              <a:rPr lang="en-US" sz="3200" b="0" dirty="0" smtClean="0"/>
              <a:t>5- Reservoir tank</a:t>
            </a:r>
          </a:p>
          <a:p>
            <a:pPr algn="l"/>
            <a:endParaRPr lang="en-US" sz="3200" b="0" dirty="0"/>
          </a:p>
          <a:p>
            <a:pPr algn="l" rtl="0"/>
            <a:r>
              <a:rPr lang="en-US" sz="3200" b="0" dirty="0" smtClean="0"/>
              <a:t>6-  </a:t>
            </a:r>
            <a:r>
              <a:rPr lang="en-US" sz="3200" b="0" dirty="0"/>
              <a:t>Two </a:t>
            </a:r>
            <a:r>
              <a:rPr lang="en-US" sz="3200" b="0" dirty="0" smtClean="0"/>
              <a:t>hoses</a:t>
            </a:r>
          </a:p>
          <a:p>
            <a:pPr algn="l"/>
            <a:endParaRPr lang="en-US" sz="3200" b="0" dirty="0" smtClean="0"/>
          </a:p>
          <a:p>
            <a:pPr algn="l"/>
            <a:r>
              <a:rPr lang="en-US" sz="3200" b="0" dirty="0" smtClean="0"/>
              <a:t>7- </a:t>
            </a:r>
            <a:r>
              <a:rPr lang="en-US" sz="3200" b="0" dirty="0"/>
              <a:t>Piston</a:t>
            </a:r>
          </a:p>
          <a:p>
            <a:pPr algn="l"/>
            <a:endParaRPr lang="ar-JO" sz="3200" b="0" dirty="0"/>
          </a:p>
        </p:txBody>
      </p:sp>
    </p:spTree>
    <p:extLst>
      <p:ext uri="{BB962C8B-B14F-4D97-AF65-F5344CB8AC3E}">
        <p14:creationId xmlns:p14="http://schemas.microsoft.com/office/powerpoint/2010/main" val="2959192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88640"/>
            <a:ext cx="7520940" cy="3579849"/>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Final Shape</a:t>
            </a:r>
            <a:endParaRPr lang="ar-JO" sz="40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2050" name="Picture 2" descr="D:\university\Graduation Project 2\13100970_726796484127367_1560289771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24744"/>
            <a:ext cx="9144000" cy="5733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448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Result and analysis</a:t>
            </a:r>
            <a:endParaRPr lang="ar-JO" sz="40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Content Placeholder 2"/>
          <p:cNvSpPr>
            <a:spLocks noGrp="1"/>
          </p:cNvSpPr>
          <p:nvPr>
            <p:ph idx="1"/>
          </p:nvPr>
        </p:nvSpPr>
        <p:spPr/>
        <p:txBody>
          <a:bodyPr>
            <a:normAutofit/>
          </a:bodyPr>
          <a:lstStyle/>
          <a:p>
            <a:pPr algn="l" rtl="0">
              <a:buFont typeface="Arial" pitchFamily="34" charset="0"/>
              <a:buChar char="•"/>
            </a:pPr>
            <a:r>
              <a:rPr lang="en-US" sz="3200" b="0" dirty="0" smtClean="0"/>
              <a:t>Calculations</a:t>
            </a:r>
          </a:p>
          <a:p>
            <a:pPr marL="514350" indent="-514350" algn="l" rtl="0">
              <a:buFont typeface="+mj-lt"/>
              <a:buAutoNum type="arabicPeriod"/>
            </a:pPr>
            <a:r>
              <a:rPr lang="en-US" sz="2000" b="0" dirty="0" smtClean="0"/>
              <a:t>Column </a:t>
            </a:r>
            <a:r>
              <a:rPr lang="en-US" sz="2000" b="0" dirty="0"/>
              <a:t>of the Piston </a:t>
            </a:r>
            <a:endParaRPr lang="en-US" sz="2000" b="0" dirty="0" smtClean="0"/>
          </a:p>
          <a:p>
            <a:pPr marL="0" indent="0" algn="ctr" rtl="0"/>
            <a:r>
              <a:rPr lang="en-US" sz="2000" b="0" dirty="0"/>
              <a:t>Material: </a:t>
            </a:r>
            <a:r>
              <a:rPr lang="en-US" sz="2000" b="0" dirty="0" smtClean="0"/>
              <a:t>Low </a:t>
            </a:r>
            <a:r>
              <a:rPr lang="en-US" sz="2000" b="0" dirty="0"/>
              <a:t>carbon steel #1018 steel </a:t>
            </a:r>
            <a:endParaRPr lang="en-US" sz="2000" b="0" dirty="0" smtClean="0"/>
          </a:p>
          <a:p>
            <a:pPr marL="0" indent="0" algn="ctr" rtl="0"/>
            <a:r>
              <a:rPr lang="en-US" sz="2000" b="0" dirty="0" smtClean="0"/>
              <a:t>We used Euler Equation to find the diameter of the arm of the piston to avoid buckling.</a:t>
            </a:r>
          </a:p>
          <a:p>
            <a:pPr marL="0" indent="0" algn="ctr" rtl="0"/>
            <a:r>
              <a:rPr lang="en-US" sz="2000" b="0" dirty="0" smtClean="0"/>
              <a:t>D =  60 mm</a:t>
            </a:r>
          </a:p>
          <a:p>
            <a:pPr marL="0" indent="0" algn="ctr" rtl="0"/>
            <a:endParaRPr lang="ar-JO" sz="2000" b="0" dirty="0"/>
          </a:p>
        </p:txBody>
      </p:sp>
    </p:spTree>
    <p:extLst>
      <p:ext uri="{BB962C8B-B14F-4D97-AF65-F5344CB8AC3E}">
        <p14:creationId xmlns:p14="http://schemas.microsoft.com/office/powerpoint/2010/main" val="55203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l" rtl="0"/>
            <a:r>
              <a:rPr lang="en-US" sz="2000" b="0" dirty="0" smtClean="0"/>
              <a:t>2. Piston</a:t>
            </a:r>
          </a:p>
          <a:p>
            <a:pPr algn="ctr" rtl="0">
              <a:buFont typeface="Arial" pitchFamily="34" charset="0"/>
              <a:buChar char="•"/>
            </a:pPr>
            <a:r>
              <a:rPr lang="en-US" sz="2000" b="0" dirty="0"/>
              <a:t>Assume outer diameter of piston is 30 cm </a:t>
            </a:r>
            <a:endParaRPr lang="en-US" sz="2000" b="0" dirty="0" smtClean="0"/>
          </a:p>
          <a:p>
            <a:pPr algn="ctr" rtl="0">
              <a:buFont typeface="Arial" pitchFamily="34" charset="0"/>
              <a:buChar char="•"/>
            </a:pPr>
            <a:r>
              <a:rPr lang="en-US" sz="2000" b="0" dirty="0" smtClean="0"/>
              <a:t>We used pressurized vessel theory to find the thickness of the piston vessel to prevent failure.</a:t>
            </a:r>
          </a:p>
          <a:p>
            <a:pPr algn="ctr" rtl="0">
              <a:buFont typeface="Arial" pitchFamily="34" charset="0"/>
              <a:buChar char="•"/>
            </a:pPr>
            <a:r>
              <a:rPr lang="en-US" sz="2000" b="0" dirty="0" smtClean="0"/>
              <a:t>t = 0.75 cm</a:t>
            </a:r>
            <a:endParaRPr lang="ar-JO" sz="2000" b="0" dirty="0"/>
          </a:p>
        </p:txBody>
      </p:sp>
    </p:spTree>
    <p:extLst>
      <p:ext uri="{BB962C8B-B14F-4D97-AF65-F5344CB8AC3E}">
        <p14:creationId xmlns:p14="http://schemas.microsoft.com/office/powerpoint/2010/main" val="19458113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08912" cy="4608512"/>
          </a:xfrm>
        </p:spPr>
        <p:txBody>
          <a:bodyPr>
            <a:normAutofit/>
          </a:bodyPr>
          <a:lstStyle/>
          <a:p>
            <a:pPr algn="l" rtl="0"/>
            <a:r>
              <a:rPr lang="en-US" sz="2000" b="0" dirty="0" smtClean="0"/>
              <a:t>3. Fluid Calculation</a:t>
            </a:r>
          </a:p>
          <a:p>
            <a:pPr algn="l" rtl="0"/>
            <a:endParaRPr lang="en-US" sz="2000" b="0" dirty="0" smtClean="0"/>
          </a:p>
          <a:p>
            <a:pPr algn="l" rtl="0">
              <a:buFont typeface="Arial" pitchFamily="34" charset="0"/>
              <a:buChar char="•"/>
            </a:pPr>
            <a:r>
              <a:rPr lang="en-US" sz="2000" b="0" dirty="0"/>
              <a:t>Pump model [H </a:t>
            </a:r>
            <a:r>
              <a:rPr lang="en-US" sz="2000" b="0" dirty="0" err="1"/>
              <a:t>H</a:t>
            </a:r>
            <a:r>
              <a:rPr lang="en-US" sz="2000" b="0" dirty="0"/>
              <a:t> LF 1.5] </a:t>
            </a:r>
            <a:r>
              <a:rPr lang="en-US" sz="2000" b="0" dirty="0" smtClean="0"/>
              <a:t>                                   </a:t>
            </a:r>
          </a:p>
          <a:p>
            <a:pPr algn="l" rtl="0">
              <a:buFont typeface="Arial" pitchFamily="34" charset="0"/>
              <a:buChar char="•"/>
            </a:pPr>
            <a:r>
              <a:rPr lang="en-US" sz="2000" b="0" dirty="0" smtClean="0"/>
              <a:t>Max </a:t>
            </a:r>
            <a:r>
              <a:rPr lang="en-US" sz="2000" b="0" dirty="0"/>
              <a:t>flow (14 </a:t>
            </a:r>
            <a:r>
              <a:rPr lang="en-US" sz="2000" b="0" dirty="0" err="1"/>
              <a:t>gpm</a:t>
            </a:r>
            <a:r>
              <a:rPr lang="en-US" sz="2000" b="0" dirty="0"/>
              <a:t>) </a:t>
            </a:r>
            <a:endParaRPr lang="en-US" sz="2000" b="0" dirty="0" smtClean="0"/>
          </a:p>
          <a:p>
            <a:pPr algn="l" rtl="0">
              <a:buFont typeface="Arial" pitchFamily="34" charset="0"/>
              <a:buChar char="•"/>
            </a:pPr>
            <a:r>
              <a:rPr lang="en-US" sz="2000" b="0" dirty="0" smtClean="0"/>
              <a:t>Max </a:t>
            </a:r>
            <a:r>
              <a:rPr lang="en-US" sz="2000" b="0" dirty="0"/>
              <a:t>pressure 130 psi = 8.96 bar </a:t>
            </a:r>
            <a:endParaRPr lang="en-US" sz="2000" b="0" dirty="0" smtClean="0"/>
          </a:p>
          <a:p>
            <a:pPr algn="l" rtl="0">
              <a:buFont typeface="Arial" pitchFamily="34" charset="0"/>
              <a:buChar char="•"/>
            </a:pPr>
            <a:r>
              <a:rPr lang="en-US" sz="2000" b="0" dirty="0"/>
              <a:t>SAE oil [10 W] </a:t>
            </a:r>
            <a:endParaRPr lang="en-US" sz="2000" b="0" dirty="0" smtClean="0"/>
          </a:p>
          <a:p>
            <a:pPr algn="l" rtl="0">
              <a:buFont typeface="Arial" pitchFamily="34" charset="0"/>
              <a:buChar char="•"/>
            </a:pPr>
            <a:r>
              <a:rPr lang="en-US" sz="2000" b="0" dirty="0" smtClean="0"/>
              <a:t>Depending on the flow of the pump and selected hose </a:t>
            </a:r>
          </a:p>
          <a:p>
            <a:pPr marL="0" indent="0" algn="ctr" rtl="0"/>
            <a:r>
              <a:rPr lang="en-US" sz="2000" b="0" dirty="0" smtClean="0"/>
              <a:t>V = 0.784 m/s </a:t>
            </a:r>
          </a:p>
          <a:p>
            <a:pPr algn="l" rtl="0">
              <a:buFont typeface="Arial" pitchFamily="34" charset="0"/>
              <a:buChar char="•"/>
            </a:pPr>
            <a:r>
              <a:rPr lang="en-US" sz="2000" b="0" dirty="0"/>
              <a:t>By Bernoulli Equation, Reynolds Number, and Moody Chart :</a:t>
            </a:r>
          </a:p>
          <a:p>
            <a:pPr algn="ctr" rtl="0"/>
            <a:r>
              <a:rPr lang="en-US" sz="2000" b="0" dirty="0"/>
              <a:t>hp = 8.04 m</a:t>
            </a:r>
          </a:p>
          <a:p>
            <a:pPr marL="0" indent="0" algn="ctr" rtl="0"/>
            <a:endParaRPr lang="ar-JO" sz="2000" b="0" dirty="0"/>
          </a:p>
        </p:txBody>
      </p:sp>
    </p:spTree>
    <p:extLst>
      <p:ext uri="{BB962C8B-B14F-4D97-AF65-F5344CB8AC3E}">
        <p14:creationId xmlns:p14="http://schemas.microsoft.com/office/powerpoint/2010/main" val="3991028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352928" cy="4608512"/>
          </a:xfrm>
        </p:spPr>
        <p:txBody>
          <a:bodyPr>
            <a:normAutofit/>
          </a:bodyPr>
          <a:lstStyle/>
          <a:p>
            <a:pPr algn="l" rtl="0"/>
            <a:r>
              <a:rPr lang="en-US" sz="2000" b="0" dirty="0" smtClean="0"/>
              <a:t>4. Accumulator</a:t>
            </a:r>
          </a:p>
          <a:p>
            <a:pPr algn="l" rtl="0"/>
            <a:endParaRPr lang="en-US" sz="2000" b="0" dirty="0" smtClean="0"/>
          </a:p>
          <a:p>
            <a:pPr algn="l" rtl="0">
              <a:buFont typeface="Arial" pitchFamily="34" charset="0"/>
              <a:buChar char="•"/>
            </a:pPr>
            <a:r>
              <a:rPr lang="en-US" sz="2000" b="0" dirty="0" smtClean="0"/>
              <a:t>Using ideal gas theory, we find the volume of the bladder before and after compression.</a:t>
            </a:r>
          </a:p>
          <a:p>
            <a:pPr marL="0" indent="0" algn="ctr" rtl="0"/>
            <a:r>
              <a:rPr lang="en-US" sz="2000" b="0" dirty="0" smtClean="0"/>
              <a:t>P1 = 101 </a:t>
            </a:r>
            <a:r>
              <a:rPr lang="en-US" sz="2000" b="0" dirty="0" err="1" smtClean="0"/>
              <a:t>Kpa</a:t>
            </a:r>
            <a:r>
              <a:rPr lang="en-US" sz="2000" b="0" dirty="0" smtClean="0"/>
              <a:t>                     V1 = 10 L</a:t>
            </a:r>
          </a:p>
          <a:p>
            <a:pPr marL="0" indent="0" algn="ctr" rtl="0"/>
            <a:r>
              <a:rPr lang="en-US" sz="2000" b="0" dirty="0" smtClean="0"/>
              <a:t>P2 = 896 </a:t>
            </a:r>
            <a:r>
              <a:rPr lang="en-US" sz="2000" b="0" dirty="0" err="1" smtClean="0"/>
              <a:t>Kpa</a:t>
            </a:r>
            <a:r>
              <a:rPr lang="en-US" sz="2000" b="0" dirty="0" smtClean="0"/>
              <a:t>                V2 = 1.12 L</a:t>
            </a:r>
          </a:p>
          <a:p>
            <a:pPr marL="0" indent="0" algn="ctr" rtl="0"/>
            <a:endParaRPr lang="en-US" sz="2000" b="0" dirty="0" smtClean="0"/>
          </a:p>
          <a:p>
            <a:pPr algn="l" rtl="0">
              <a:buFont typeface="Arial" pitchFamily="34" charset="0"/>
              <a:buChar char="•"/>
            </a:pPr>
            <a:r>
              <a:rPr lang="en-US" sz="2000" b="0" dirty="0" smtClean="0"/>
              <a:t>Power of the Accumulator = 4.22 KJ</a:t>
            </a:r>
          </a:p>
          <a:p>
            <a:pPr marL="0" indent="0" algn="l" rtl="0"/>
            <a:r>
              <a:rPr lang="en-US" sz="2000" b="0" dirty="0" smtClean="0"/>
              <a:t>  </a:t>
            </a:r>
          </a:p>
          <a:p>
            <a:pPr algn="l" rtl="0">
              <a:buFont typeface="Arial" pitchFamily="34" charset="0"/>
              <a:buChar char="•"/>
            </a:pPr>
            <a:r>
              <a:rPr lang="en-US" sz="2000" b="0" dirty="0" smtClean="0"/>
              <a:t>Power of the Pump =  0.681 KJ              </a:t>
            </a:r>
            <a:endParaRPr lang="ar-JO" sz="2000" b="0" dirty="0"/>
          </a:p>
        </p:txBody>
      </p:sp>
    </p:spTree>
    <p:extLst>
      <p:ext uri="{BB962C8B-B14F-4D97-AF65-F5344CB8AC3E}">
        <p14:creationId xmlns:p14="http://schemas.microsoft.com/office/powerpoint/2010/main" val="820348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mic Sans MS" pitchFamily="66" charset="0"/>
              </a:rPr>
              <a:t>Recommendation and Conclusions</a:t>
            </a:r>
            <a:endParaRPr lang="ar-JO" sz="4000" dirty="0"/>
          </a:p>
        </p:txBody>
      </p:sp>
      <p:sp>
        <p:nvSpPr>
          <p:cNvPr id="3" name="Content Placeholder 2"/>
          <p:cNvSpPr>
            <a:spLocks noGrp="1"/>
          </p:cNvSpPr>
          <p:nvPr>
            <p:ph idx="1"/>
          </p:nvPr>
        </p:nvSpPr>
        <p:spPr>
          <a:xfrm>
            <a:off x="822960" y="1268760"/>
            <a:ext cx="7520940" cy="3411717"/>
          </a:xfrm>
        </p:spPr>
        <p:txBody>
          <a:bodyPr>
            <a:normAutofit/>
          </a:bodyPr>
          <a:lstStyle/>
          <a:p>
            <a:pPr algn="l" rtl="0"/>
            <a:endParaRPr lang="en-US" sz="3200" b="0" dirty="0" smtClean="0"/>
          </a:p>
          <a:p>
            <a:pPr marL="457200" indent="-457200" algn="l" rtl="0">
              <a:buFont typeface="Arial" pitchFamily="34" charset="0"/>
              <a:buChar char="•"/>
            </a:pPr>
            <a:r>
              <a:rPr lang="en-US" sz="2400" b="0" dirty="0" smtClean="0"/>
              <a:t>Increase </a:t>
            </a:r>
            <a:r>
              <a:rPr lang="en-US" sz="2400" b="0" dirty="0"/>
              <a:t>the number of accumulators and increase their size in order to increase its effect</a:t>
            </a:r>
            <a:r>
              <a:rPr lang="en-US" sz="2400" b="0" dirty="0" smtClean="0"/>
              <a:t>.</a:t>
            </a:r>
          </a:p>
          <a:p>
            <a:pPr marL="457200" indent="-457200" algn="l" rtl="0">
              <a:buFont typeface="Arial" pitchFamily="34" charset="0"/>
              <a:buChar char="•"/>
            </a:pPr>
            <a:endParaRPr lang="en-US" sz="2400" b="0" dirty="0"/>
          </a:p>
          <a:p>
            <a:pPr marL="457200" indent="-457200" algn="l" rtl="0">
              <a:buFont typeface="Arial" pitchFamily="34" charset="0"/>
              <a:buChar char="•"/>
            </a:pPr>
            <a:r>
              <a:rPr lang="en-US" sz="2400" b="0" dirty="0"/>
              <a:t>Add sensors to control the charging automatically not manually, this will save time to the user. </a:t>
            </a:r>
            <a:endParaRPr lang="ar-JO" sz="2400" dirty="0"/>
          </a:p>
        </p:txBody>
      </p:sp>
    </p:spTree>
    <p:extLst>
      <p:ext uri="{BB962C8B-B14F-4D97-AF65-F5344CB8AC3E}">
        <p14:creationId xmlns:p14="http://schemas.microsoft.com/office/powerpoint/2010/main" val="1408808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2015\Desktop\9d1bf3a50d020ff23000dcdf6435d81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332656"/>
            <a:ext cx="7272808"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678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a:solidFill>
                  <a:schemeClr val="tx1">
                    <a:lumMod val="95000"/>
                    <a:lumOff val="5000"/>
                  </a:schemeClr>
                </a:solidFill>
                <a:latin typeface="Gabriola" pitchFamily="82" charset="0"/>
                <a:cs typeface="Andalus" pitchFamily="18" charset="-78"/>
              </a:rPr>
              <a:t>Submitted by:</a:t>
            </a:r>
            <a:r>
              <a:rPr lang="en-US" b="1" dirty="0">
                <a:solidFill>
                  <a:schemeClr val="accent5">
                    <a:lumMod val="50000"/>
                  </a:schemeClr>
                </a:solidFill>
                <a:latin typeface="Gabriola" pitchFamily="82" charset="0"/>
                <a:cs typeface="Andalus" pitchFamily="18" charset="-78"/>
              </a:rPr>
              <a:t/>
            </a:r>
            <a:br>
              <a:rPr lang="en-US" b="1" dirty="0">
                <a:solidFill>
                  <a:schemeClr val="accent5">
                    <a:lumMod val="50000"/>
                  </a:schemeClr>
                </a:solidFill>
                <a:latin typeface="Gabriola" pitchFamily="82" charset="0"/>
                <a:cs typeface="Andalus" pitchFamily="18" charset="-78"/>
              </a:rPr>
            </a:br>
            <a:endParaRPr lang="ar-JO" dirty="0"/>
          </a:p>
        </p:txBody>
      </p:sp>
      <p:sp>
        <p:nvSpPr>
          <p:cNvPr id="3" name="Content Placeholder 2"/>
          <p:cNvSpPr>
            <a:spLocks noGrp="1"/>
          </p:cNvSpPr>
          <p:nvPr>
            <p:ph idx="1"/>
          </p:nvPr>
        </p:nvSpPr>
        <p:spPr/>
        <p:txBody>
          <a:bodyPr/>
          <a:lstStyle/>
          <a:p>
            <a:pPr algn="ctr"/>
            <a:r>
              <a:rPr lang="en-US" sz="1800" dirty="0" smtClean="0"/>
              <a:t>Ahmad Qasem</a:t>
            </a:r>
          </a:p>
          <a:p>
            <a:pPr algn="ctr"/>
            <a:r>
              <a:rPr lang="en-US" sz="1800" dirty="0" smtClean="0"/>
              <a:t>Nidal Khalil </a:t>
            </a:r>
          </a:p>
          <a:p>
            <a:pPr algn="ctr"/>
            <a:r>
              <a:rPr lang="en-US" sz="1800" dirty="0" smtClean="0"/>
              <a:t>Numan Shahrour</a:t>
            </a:r>
          </a:p>
          <a:p>
            <a:pPr algn="ctr"/>
            <a:r>
              <a:rPr lang="en-US" sz="1800" dirty="0" smtClean="0"/>
              <a:t>Raya Khateeb</a:t>
            </a:r>
          </a:p>
          <a:p>
            <a:pPr algn="ctr"/>
            <a:endParaRPr lang="en-US" dirty="0"/>
          </a:p>
          <a:p>
            <a:pPr algn="ctr"/>
            <a:endParaRPr lang="en-US" dirty="0" smtClean="0"/>
          </a:p>
          <a:p>
            <a:pPr algn="ctr"/>
            <a:endParaRPr lang="en-US" dirty="0"/>
          </a:p>
          <a:p>
            <a:pPr lvl="0" algn="ctr"/>
            <a:r>
              <a:rPr lang="en-US" sz="2800" dirty="0">
                <a:solidFill>
                  <a:schemeClr val="tx1">
                    <a:lumMod val="95000"/>
                    <a:lumOff val="5000"/>
                  </a:schemeClr>
                </a:solidFill>
                <a:latin typeface="Gabriola" pitchFamily="82" charset="0"/>
                <a:cs typeface="Andalus" pitchFamily="18" charset="-78"/>
              </a:rPr>
              <a:t>Submitted to :</a:t>
            </a:r>
            <a:endParaRPr lang="en-US" sz="2800" dirty="0">
              <a:solidFill>
                <a:schemeClr val="tx1">
                  <a:lumMod val="95000"/>
                  <a:lumOff val="5000"/>
                </a:schemeClr>
              </a:solidFill>
              <a:latin typeface="Gabriola" pitchFamily="82" charset="0"/>
              <a:cs typeface="Aldhabi" pitchFamily="2" charset="-78"/>
            </a:endParaRPr>
          </a:p>
          <a:p>
            <a:pPr algn="ctr"/>
            <a:r>
              <a:rPr lang="en-US" sz="1800" dirty="0" smtClean="0"/>
              <a:t>Dr. Luqman Hirzallah</a:t>
            </a:r>
            <a:endParaRPr lang="ar-JO" sz="1800" dirty="0"/>
          </a:p>
        </p:txBody>
      </p:sp>
    </p:spTree>
    <p:extLst>
      <p:ext uri="{BB962C8B-B14F-4D97-AF65-F5344CB8AC3E}">
        <p14:creationId xmlns:p14="http://schemas.microsoft.com/office/powerpoint/2010/main" val="2777364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Gabriola" pitchFamily="82" charset="0"/>
              </a:rPr>
              <a:t>Outline</a:t>
            </a:r>
            <a:endParaRPr lang="ar-JO" sz="40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Content Placeholder 2"/>
          <p:cNvSpPr>
            <a:spLocks noGrp="1"/>
          </p:cNvSpPr>
          <p:nvPr>
            <p:ph idx="1"/>
          </p:nvPr>
        </p:nvSpPr>
        <p:spPr/>
        <p:txBody>
          <a:bodyPr>
            <a:normAutofit/>
          </a:bodyPr>
          <a:lstStyle/>
          <a:p>
            <a:pPr marL="525780" indent="-457200" algn="l" rtl="0">
              <a:buFont typeface="+mj-lt"/>
              <a:buAutoNum type="arabicPeriod"/>
            </a:pPr>
            <a:r>
              <a:rPr lang="en-US" sz="2800" dirty="0">
                <a:solidFill>
                  <a:srgbClr val="002060"/>
                </a:solidFill>
                <a:latin typeface="Comic Sans MS" pitchFamily="66" charset="0"/>
              </a:rPr>
              <a:t>Introduction .</a:t>
            </a:r>
          </a:p>
          <a:p>
            <a:pPr marL="525780" indent="-457200" algn="l" rtl="0">
              <a:buFont typeface="+mj-lt"/>
              <a:buAutoNum type="arabicPeriod"/>
            </a:pPr>
            <a:r>
              <a:rPr lang="en-US" sz="2800" dirty="0">
                <a:solidFill>
                  <a:srgbClr val="002060"/>
                </a:solidFill>
                <a:latin typeface="Comic Sans MS" pitchFamily="66" charset="0"/>
              </a:rPr>
              <a:t>Objectives .</a:t>
            </a:r>
          </a:p>
          <a:p>
            <a:pPr marL="525780" indent="-457200" algn="l" rtl="0">
              <a:buFont typeface="+mj-lt"/>
              <a:buAutoNum type="arabicPeriod"/>
            </a:pPr>
            <a:r>
              <a:rPr lang="en-US" sz="2800" dirty="0" smtClean="0">
                <a:solidFill>
                  <a:srgbClr val="002060"/>
                </a:solidFill>
                <a:latin typeface="Comic Sans MS" pitchFamily="66" charset="0"/>
              </a:rPr>
              <a:t>Methodology</a:t>
            </a:r>
          </a:p>
          <a:p>
            <a:pPr marL="525780" indent="-457200" algn="l" rtl="0">
              <a:buFont typeface="+mj-lt"/>
              <a:buAutoNum type="arabicPeriod"/>
            </a:pPr>
            <a:r>
              <a:rPr lang="en-US" sz="2800" dirty="0" smtClean="0">
                <a:solidFill>
                  <a:srgbClr val="002060"/>
                </a:solidFill>
                <a:latin typeface="Comic Sans MS" pitchFamily="66" charset="0"/>
              </a:rPr>
              <a:t>Practical Side</a:t>
            </a:r>
            <a:endParaRPr lang="en-US" sz="2800" dirty="0">
              <a:solidFill>
                <a:srgbClr val="002060"/>
              </a:solidFill>
              <a:latin typeface="Comic Sans MS" pitchFamily="66" charset="0"/>
            </a:endParaRPr>
          </a:p>
          <a:p>
            <a:pPr marL="525780" indent="-457200" algn="l" rtl="0">
              <a:buFont typeface="+mj-lt"/>
              <a:buAutoNum type="arabicPeriod"/>
            </a:pPr>
            <a:r>
              <a:rPr lang="en-US" sz="2800" dirty="0">
                <a:solidFill>
                  <a:srgbClr val="002060"/>
                </a:solidFill>
                <a:latin typeface="Comic Sans MS" pitchFamily="66" charset="0"/>
              </a:rPr>
              <a:t>Result and analysis .</a:t>
            </a:r>
            <a:endParaRPr lang="ar-AE" sz="2800" dirty="0">
              <a:solidFill>
                <a:srgbClr val="002060"/>
              </a:solidFill>
              <a:latin typeface="Comic Sans MS" pitchFamily="66" charset="0"/>
            </a:endParaRPr>
          </a:p>
          <a:p>
            <a:pPr marL="525780" indent="-457200" algn="l" rtl="0">
              <a:buFont typeface="+mj-lt"/>
              <a:buAutoNum type="arabicPeriod"/>
            </a:pPr>
            <a:r>
              <a:rPr lang="en-US" sz="2800" dirty="0">
                <a:solidFill>
                  <a:srgbClr val="002060"/>
                </a:solidFill>
                <a:latin typeface="Comic Sans MS" pitchFamily="66" charset="0"/>
              </a:rPr>
              <a:t>Recommendation and </a:t>
            </a:r>
            <a:r>
              <a:rPr lang="ar-AE" sz="2800" dirty="0">
                <a:solidFill>
                  <a:srgbClr val="002060"/>
                </a:solidFill>
                <a:latin typeface="Comic Sans MS" pitchFamily="66" charset="0"/>
              </a:rPr>
              <a:t> </a:t>
            </a:r>
            <a:r>
              <a:rPr lang="en-US" sz="2800" dirty="0">
                <a:solidFill>
                  <a:srgbClr val="002060"/>
                </a:solidFill>
                <a:latin typeface="Comic Sans MS" pitchFamily="66" charset="0"/>
              </a:rPr>
              <a:t>Conclusions</a:t>
            </a:r>
          </a:p>
          <a:p>
            <a:pPr algn="r" rtl="0"/>
            <a:endParaRPr lang="ar-JO" sz="2800" dirty="0"/>
          </a:p>
        </p:txBody>
      </p:sp>
    </p:spTree>
    <p:extLst>
      <p:ext uri="{BB962C8B-B14F-4D97-AF65-F5344CB8AC3E}">
        <p14:creationId xmlns:p14="http://schemas.microsoft.com/office/powerpoint/2010/main" val="3022527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Introduction</a:t>
            </a:r>
            <a:endParaRPr lang="ar-JO" sz="40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Content Placeholder 2"/>
          <p:cNvSpPr>
            <a:spLocks noGrp="1"/>
          </p:cNvSpPr>
          <p:nvPr>
            <p:ph idx="1"/>
          </p:nvPr>
        </p:nvSpPr>
        <p:spPr/>
        <p:txBody>
          <a:bodyPr>
            <a:normAutofit/>
          </a:bodyPr>
          <a:lstStyle/>
          <a:p>
            <a:pPr marL="457200" indent="-457200" algn="just" rtl="0">
              <a:buFont typeface="Arial" pitchFamily="34" charset="0"/>
              <a:buChar char="•"/>
            </a:pPr>
            <a:r>
              <a:rPr lang="en-US" sz="2800" dirty="0"/>
              <a:t>Hydraulics is a branch of science and engineering concerned with the mechanical properties of liquids.</a:t>
            </a:r>
          </a:p>
          <a:p>
            <a:pPr marL="0" indent="0" algn="just" rtl="0"/>
            <a:endParaRPr lang="en-US" sz="2800" dirty="0"/>
          </a:p>
          <a:p>
            <a:pPr marL="457200" indent="-457200" algn="just" rtl="0">
              <a:buFont typeface="Arial" pitchFamily="34" charset="0"/>
              <a:buChar char="•"/>
            </a:pPr>
            <a:r>
              <a:rPr lang="en-US" sz="2800" dirty="0"/>
              <a:t>Hydraulic accumulator is used to store hydraulic energy.</a:t>
            </a:r>
          </a:p>
          <a:p>
            <a:pPr marL="0" indent="0" algn="just" rtl="0"/>
            <a:endParaRPr lang="ar-JO" sz="2800" dirty="0"/>
          </a:p>
        </p:txBody>
      </p:sp>
    </p:spTree>
    <p:extLst>
      <p:ext uri="{BB962C8B-B14F-4D97-AF65-F5344CB8AC3E}">
        <p14:creationId xmlns:p14="http://schemas.microsoft.com/office/powerpoint/2010/main" val="2984480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Objectives</a:t>
            </a:r>
            <a:endParaRPr lang="ar-JO" sz="40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Content Placeholder 2"/>
          <p:cNvSpPr>
            <a:spLocks noGrp="1"/>
          </p:cNvSpPr>
          <p:nvPr>
            <p:ph idx="1"/>
          </p:nvPr>
        </p:nvSpPr>
        <p:spPr/>
        <p:txBody>
          <a:bodyPr>
            <a:noAutofit/>
          </a:bodyPr>
          <a:lstStyle/>
          <a:p>
            <a:pPr marL="285750" indent="-285750" algn="l">
              <a:buFont typeface="Arial" pitchFamily="34" charset="0"/>
              <a:buChar char="•"/>
            </a:pPr>
            <a:endParaRPr lang="en-US" sz="2800" b="0" dirty="0"/>
          </a:p>
          <a:p>
            <a:pPr algn="l" rtl="0">
              <a:buFont typeface="Arial" pitchFamily="34" charset="0"/>
              <a:buChar char="•"/>
            </a:pPr>
            <a:r>
              <a:rPr lang="en-US" sz="2800" b="0" dirty="0"/>
              <a:t> Design and build a hydraulic lift to raise a heavy weight like cars up to four tons by hydraulic fluid power system.</a:t>
            </a:r>
          </a:p>
          <a:p>
            <a:pPr algn="l" rtl="0">
              <a:buFont typeface="Arial" pitchFamily="34" charset="0"/>
              <a:buChar char="•"/>
            </a:pPr>
            <a:endParaRPr lang="en-US" sz="2800" b="0" dirty="0"/>
          </a:p>
          <a:p>
            <a:pPr algn="l" rtl="0">
              <a:buFont typeface="Arial" pitchFamily="34" charset="0"/>
              <a:buChar char="•"/>
            </a:pPr>
            <a:r>
              <a:rPr lang="en-US" sz="2800" b="0" dirty="0"/>
              <a:t> Reducing the capacity of the pump, lowering energy consumption, and producing more efficiency, therefore less expensive.</a:t>
            </a:r>
          </a:p>
          <a:p>
            <a:pPr marL="285750" indent="-285750" algn="l" rtl="0">
              <a:buFont typeface="Arial" pitchFamily="34" charset="0"/>
              <a:buChar char="•"/>
            </a:pPr>
            <a:endParaRPr lang="ar-JO" sz="2800" b="0" dirty="0"/>
          </a:p>
          <a:p>
            <a:pPr algn="l">
              <a:buFont typeface="Arial" pitchFamily="34" charset="0"/>
              <a:buChar char="•"/>
            </a:pPr>
            <a:endParaRPr lang="ar-JO" sz="2800" b="0" dirty="0"/>
          </a:p>
        </p:txBody>
      </p:sp>
    </p:spTree>
    <p:extLst>
      <p:ext uri="{BB962C8B-B14F-4D97-AF65-F5344CB8AC3E}">
        <p14:creationId xmlns:p14="http://schemas.microsoft.com/office/powerpoint/2010/main" val="4065283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mic Sans MS" pitchFamily="66" charset="0"/>
              </a:rPr>
              <a:t>Methodology</a:t>
            </a:r>
            <a:r>
              <a:rPr lang="en-US"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mic Sans MS" pitchFamily="66" charset="0"/>
              </a:rPr>
              <a:t/>
            </a:r>
            <a:br>
              <a:rPr lang="en-US"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omic Sans MS" pitchFamily="66" charset="0"/>
              </a:rPr>
            </a:br>
            <a:endParaRPr lang="ar-JO"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Content Placeholder 2"/>
          <p:cNvSpPr>
            <a:spLocks noGrp="1"/>
          </p:cNvSpPr>
          <p:nvPr>
            <p:ph idx="1"/>
          </p:nvPr>
        </p:nvSpPr>
        <p:spPr>
          <a:xfrm>
            <a:off x="827584" y="980728"/>
            <a:ext cx="7520940" cy="3579849"/>
          </a:xfrm>
        </p:spPr>
        <p:txBody>
          <a:bodyPr>
            <a:noAutofit/>
          </a:bodyPr>
          <a:lstStyle/>
          <a:p>
            <a:pPr algn="l" rtl="0">
              <a:buFont typeface="Arial" pitchFamily="34" charset="0"/>
              <a:buChar char="•"/>
            </a:pPr>
            <a:r>
              <a:rPr lang="en-US" sz="2400" b="0" dirty="0"/>
              <a:t>The mechanism of the system starts with the hydraulic pump which pumps hydraulic fluid into the accumulator, where the gas which is contained in the bladder will be compressed. The gas volume is reduced and pressure is increased, Which accumulates energy in the accumulator to be used fully at ones, and when we open the valve to allow the bladder in accumulator push the fluid to flow in pipes pushing piston up and so to lift the weight; we predict that this amount of energy if collected will be able to raise heavier loads.</a:t>
            </a:r>
          </a:p>
          <a:p>
            <a:pPr algn="l" rtl="0">
              <a:buFont typeface="Arial" pitchFamily="34" charset="0"/>
              <a:buChar char="•"/>
            </a:pPr>
            <a:endParaRPr lang="ar-JO" sz="2400" b="0" dirty="0"/>
          </a:p>
        </p:txBody>
      </p:sp>
    </p:spTree>
    <p:extLst>
      <p:ext uri="{BB962C8B-B14F-4D97-AF65-F5344CB8AC3E}">
        <p14:creationId xmlns:p14="http://schemas.microsoft.com/office/powerpoint/2010/main" val="3162145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rtl="0"/>
            <a:endPar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rtl="0"/>
            <a:endParaRPr lang="en-US"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rtl="0"/>
            <a:endPar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rtl="0"/>
            <a:r>
              <a:rPr lang="en-US" sz="80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Practical side</a:t>
            </a:r>
            <a:endParaRPr lang="ar-JO" sz="80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endParaRPr lang="ar-JO"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1586736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Components</a:t>
            </a:r>
            <a:endParaRPr lang="ar-JO" sz="40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Content Placeholder 2"/>
          <p:cNvSpPr>
            <a:spLocks noGrp="1"/>
          </p:cNvSpPr>
          <p:nvPr>
            <p:ph idx="1"/>
          </p:nvPr>
        </p:nvSpPr>
        <p:spPr/>
        <p:txBody>
          <a:bodyPr/>
          <a:lstStyle/>
          <a:p>
            <a:pPr algn="l" rtl="0"/>
            <a:r>
              <a:rPr lang="en-US" sz="3200" b="0" dirty="0"/>
              <a:t>1 – three gate </a:t>
            </a:r>
            <a:r>
              <a:rPr lang="en-US" sz="3200" b="0" dirty="0" smtClean="0"/>
              <a:t>valves</a:t>
            </a:r>
          </a:p>
          <a:p>
            <a:pPr algn="l" rtl="0"/>
            <a:endParaRPr lang="en-US" sz="3200" dirty="0"/>
          </a:p>
          <a:p>
            <a:pPr algn="l" rtl="0"/>
            <a:endParaRPr lang="en-US" sz="3200" dirty="0"/>
          </a:p>
          <a:p>
            <a:pPr algn="l" rtl="0"/>
            <a:endParaRPr lang="ar-JO" dirty="0"/>
          </a:p>
        </p:txBody>
      </p:sp>
      <p:pic>
        <p:nvPicPr>
          <p:cNvPr id="4" name="Picture 3" descr="watercop-dqwcmvlfx-dqwcmvlf12-water-shut-off-valve-with-lever-handle-for-rough-in-44-lead-free-44-0-50-in-3.gif"/>
          <p:cNvPicPr>
            <a:picLocks noChangeAspect="1"/>
          </p:cNvPicPr>
          <p:nvPr/>
        </p:nvPicPr>
        <p:blipFill>
          <a:blip r:embed="rId2" cstate="print"/>
          <a:stretch>
            <a:fillRect/>
          </a:stretch>
        </p:blipFill>
        <p:spPr>
          <a:xfrm>
            <a:off x="3131840" y="1685471"/>
            <a:ext cx="3175000" cy="3175000"/>
          </a:xfrm>
          <a:prstGeom prst="rect">
            <a:avLst/>
          </a:prstGeom>
        </p:spPr>
      </p:pic>
    </p:spTree>
    <p:extLst>
      <p:ext uri="{BB962C8B-B14F-4D97-AF65-F5344CB8AC3E}">
        <p14:creationId xmlns:p14="http://schemas.microsoft.com/office/powerpoint/2010/main" val="2181902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8482" y="496075"/>
            <a:ext cx="7520940" cy="3579849"/>
          </a:xfrm>
        </p:spPr>
        <p:txBody>
          <a:bodyPr/>
          <a:lstStyle/>
          <a:p>
            <a:pPr algn="l"/>
            <a:r>
              <a:rPr lang="en-US" sz="3200" b="0" dirty="0"/>
              <a:t>2- Electrical motor </a:t>
            </a:r>
          </a:p>
          <a:p>
            <a:pPr algn="l"/>
            <a:endParaRPr lang="ar-JO" dirty="0"/>
          </a:p>
        </p:txBody>
      </p:sp>
      <p:pic>
        <p:nvPicPr>
          <p:cNvPr id="4" name="Picture 3" descr="0_57457c57.jpg"/>
          <p:cNvPicPr>
            <a:picLocks noChangeAspect="1"/>
          </p:cNvPicPr>
          <p:nvPr/>
        </p:nvPicPr>
        <p:blipFill>
          <a:blip r:embed="rId2" cstate="print"/>
          <a:stretch>
            <a:fillRect/>
          </a:stretch>
        </p:blipFill>
        <p:spPr>
          <a:xfrm>
            <a:off x="1447800" y="1700808"/>
            <a:ext cx="6242304" cy="2943200"/>
          </a:xfrm>
          <a:prstGeom prst="rect">
            <a:avLst/>
          </a:prstGeom>
        </p:spPr>
      </p:pic>
    </p:spTree>
    <p:extLst>
      <p:ext uri="{BB962C8B-B14F-4D97-AF65-F5344CB8AC3E}">
        <p14:creationId xmlns:p14="http://schemas.microsoft.com/office/powerpoint/2010/main" val="31756557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130</TotalTime>
  <Words>473</Words>
  <Application>Microsoft Office PowerPoint</Application>
  <PresentationFormat>On-screen Show (4:3)</PresentationFormat>
  <Paragraphs>85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Angles</vt:lpstr>
      <vt:lpstr>PowerPoint Presentation</vt:lpstr>
      <vt:lpstr>Submitted by: </vt:lpstr>
      <vt:lpstr>Outline</vt:lpstr>
      <vt:lpstr>Introduction</vt:lpstr>
      <vt:lpstr>Objectives</vt:lpstr>
      <vt:lpstr>Methodology </vt:lpstr>
      <vt:lpstr>PowerPoint Presentation</vt:lpstr>
      <vt:lpstr>Components</vt:lpstr>
      <vt:lpstr>PowerPoint Presentation</vt:lpstr>
      <vt:lpstr>PowerPoint Presentation</vt:lpstr>
      <vt:lpstr>PowerPoint Presentation</vt:lpstr>
      <vt:lpstr>PowerPoint Presentation</vt:lpstr>
      <vt:lpstr>PowerPoint Presentation</vt:lpstr>
      <vt:lpstr>Result and analysis</vt:lpstr>
      <vt:lpstr>PowerPoint Presentation</vt:lpstr>
      <vt:lpstr>PowerPoint Presentation</vt:lpstr>
      <vt:lpstr>PowerPoint Presentation</vt:lpstr>
      <vt:lpstr>Recommendation and Conclusions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2015</dc:creator>
  <cp:lastModifiedBy>2015</cp:lastModifiedBy>
  <cp:revision>12</cp:revision>
  <dcterms:created xsi:type="dcterms:W3CDTF">2016-05-18T06:06:18Z</dcterms:created>
  <dcterms:modified xsi:type="dcterms:W3CDTF">2016-05-18T08:16:30Z</dcterms:modified>
</cp:coreProperties>
</file>