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2" r:id="rId6"/>
    <p:sldId id="278" r:id="rId7"/>
    <p:sldId id="263" r:id="rId8"/>
    <p:sldId id="269" r:id="rId9"/>
    <p:sldId id="27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0" r:id="rId18"/>
    <p:sldId id="264" r:id="rId19"/>
    <p:sldId id="265" r:id="rId20"/>
    <p:sldId id="266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9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8C0124-13FA-4C1C-8C6C-8E6BEA2D0E82}" type="datetimeFigureOut">
              <a:rPr lang="ar-JO" smtClean="0"/>
              <a:t>01/03/1436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303F1F-C808-4DD2-9320-0DD7302146E7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067227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3F1F-C808-4DD2-9320-0DD7302146E7}" type="slidenum">
              <a:rPr lang="ar-JO" smtClean="0"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3702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3F1F-C808-4DD2-9320-0DD7302146E7}" type="slidenum">
              <a:rPr lang="ar-JO" smtClean="0"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168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03F1F-C808-4DD2-9320-0DD7302146E7}" type="slidenum">
              <a:rPr lang="ar-JO" smtClean="0"/>
              <a:t>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79781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B3A9-0601-43B2-9E65-D5966F74798E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968C-38C4-43EE-AADF-EC833120C1EF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8D09D-5184-4AD5-BC07-06549CBCB745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2F6F-886E-408B-B4D6-FCDDD98A37F2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6030C-C187-4105-B137-0119D5B39763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FC577-0A31-47C5-AE5A-A804F3893FC9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D602B-BF56-406D-90FF-85BA68BAEC9A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17CD3-4F18-4917-8131-A40072583F8F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A81B3-2B8B-47AC-8419-759786F3ED59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29156-1BC3-45C4-AE1D-703E7D716353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D2A0-6597-4854-83E9-0843AC83F67E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2D7D-E136-4CE7-A399-55C1179D1BEF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EF568-CBD2-41D5-9EE1-DAF65B4C0BAF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86662-CE7A-4612-9D2D-5C9DC2E8AEE4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AFAEB-D1F3-4096-843B-6302A2F06FE8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CCE31-0A1F-4503-9848-E12E8F74F499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D8DD2-B7A6-411C-AFFC-23238FCF950A}" type="datetime1">
              <a:rPr lang="en-US" smtClean="0"/>
              <a:t>12/22/2014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ransition spd="slow">
    <p:cover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723683" y="618565"/>
            <a:ext cx="8915399" cy="2262781"/>
          </a:xfrm>
        </p:spPr>
        <p:txBody>
          <a:bodyPr>
            <a:noAutofit/>
          </a:bodyPr>
          <a:lstStyle/>
          <a:p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Feasibility of an Ergonomically Designed Computerized Classroom at An-</a:t>
            </a:r>
            <a:r>
              <a:rPr lang="en-US" sz="3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Najah</a:t>
            </a:r>
            <a:r>
              <a:rPr lang="en-US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National University</a:t>
            </a:r>
            <a:r>
              <a:rPr lang="en-US" sz="3700" dirty="0"/>
              <a:t/>
            </a:r>
            <a:br>
              <a:rPr lang="en-US" sz="3700" dirty="0"/>
            </a:br>
            <a:endParaRPr lang="en-US" sz="37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723683" y="3002367"/>
            <a:ext cx="8915399" cy="2510927"/>
          </a:xfrm>
        </p:spPr>
        <p:txBody>
          <a:bodyPr>
            <a:noAutofit/>
          </a:bodyPr>
          <a:lstStyle/>
          <a:p>
            <a:pPr algn="ctr"/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Prepared By: 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b="1" dirty="0" err="1"/>
              <a:t>Amjad</a:t>
            </a:r>
            <a:r>
              <a:rPr lang="en-US" sz="1500" b="1" dirty="0"/>
              <a:t> </a:t>
            </a:r>
            <a:r>
              <a:rPr lang="en-US" sz="1500" b="1" dirty="0" err="1"/>
              <a:t>Hajyousef</a:t>
            </a:r>
            <a:r>
              <a:rPr lang="en-US" sz="1500" b="1" dirty="0"/>
              <a:t>      </a:t>
            </a:r>
            <a:r>
              <a:rPr lang="en-US" sz="1500" b="1" dirty="0" err="1"/>
              <a:t>Areen</a:t>
            </a:r>
            <a:r>
              <a:rPr lang="en-US" sz="1500" b="1" dirty="0"/>
              <a:t> Abu </a:t>
            </a:r>
            <a:r>
              <a:rPr lang="en-US" sz="1500" b="1" dirty="0" err="1"/>
              <a:t>Kishek</a:t>
            </a:r>
            <a:r>
              <a:rPr lang="en-US" sz="1500" b="1" dirty="0"/>
              <a:t>     Julia </a:t>
            </a:r>
            <a:r>
              <a:rPr lang="en-US" sz="1500" b="1" dirty="0" err="1"/>
              <a:t>Thaher</a:t>
            </a:r>
            <a:r>
              <a:rPr lang="en-US" sz="1500" b="1" dirty="0"/>
              <a:t>       </a:t>
            </a:r>
            <a:r>
              <a:rPr lang="en-US" sz="1500" b="1" dirty="0" err="1"/>
              <a:t>Heba</a:t>
            </a:r>
            <a:r>
              <a:rPr lang="en-US" sz="1500" b="1" dirty="0"/>
              <a:t> </a:t>
            </a:r>
            <a:r>
              <a:rPr lang="en-US" sz="1500" b="1" dirty="0" err="1"/>
              <a:t>Asmar</a:t>
            </a:r>
            <a:r>
              <a:rPr lang="en-US" sz="1500" b="1" dirty="0"/>
              <a:t>        Mohammed </a:t>
            </a:r>
            <a:r>
              <a:rPr lang="en-US" sz="1500" b="1" dirty="0" err="1"/>
              <a:t>Qasrawi</a:t>
            </a:r>
            <a:endParaRPr lang="en-US" sz="1500" b="1" dirty="0"/>
          </a:p>
          <a:p>
            <a:pPr algn="ctr"/>
            <a:r>
              <a:rPr lang="en-US" sz="1500" dirty="0" smtClean="0"/>
              <a:t/>
            </a:r>
            <a:br>
              <a:rPr lang="en-US" sz="1500" dirty="0" smtClean="0"/>
            </a:br>
            <a:r>
              <a:rPr lang="en-US" sz="1500" b="1" dirty="0" smtClean="0">
                <a:solidFill>
                  <a:schemeClr val="accent1">
                    <a:lumMod val="75000"/>
                  </a:schemeClr>
                </a:solidFill>
              </a:rPr>
              <a:t>Presented To:</a:t>
            </a: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15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sz="1500" dirty="0"/>
              <a:t>Dr. </a:t>
            </a:r>
            <a:r>
              <a:rPr lang="en-US" sz="1500" dirty="0" err="1"/>
              <a:t>Ayham</a:t>
            </a:r>
            <a:r>
              <a:rPr lang="en-US" sz="1500" dirty="0"/>
              <a:t> </a:t>
            </a:r>
            <a:r>
              <a:rPr lang="en-US" sz="1500" dirty="0" err="1"/>
              <a:t>Jaaron</a:t>
            </a:r>
            <a:r>
              <a:rPr lang="en-US" sz="1500" dirty="0"/>
              <a:t>       Dr. </a:t>
            </a:r>
            <a:r>
              <a:rPr lang="en-US" sz="1500" dirty="0" err="1"/>
              <a:t>Saida</a:t>
            </a:r>
            <a:r>
              <a:rPr lang="en-US" sz="1500" dirty="0"/>
              <a:t> </a:t>
            </a:r>
            <a:r>
              <a:rPr lang="en-US" sz="1500" dirty="0" err="1"/>
              <a:t>Affouni</a:t>
            </a:r>
            <a:r>
              <a:rPr lang="en-US" sz="1500" dirty="0"/>
              <a:t>       Dr. Ahmad </a:t>
            </a:r>
            <a:r>
              <a:rPr lang="en-US" sz="1500" dirty="0" err="1"/>
              <a:t>Ramahi</a:t>
            </a:r>
            <a:endParaRPr lang="en-US" sz="1500" dirty="0"/>
          </a:p>
          <a:p>
            <a:pPr algn="ctr"/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94781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components - </a:t>
            </a:r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Both of them are suitable for computerized classrooms, </a:t>
            </a:r>
            <a:b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but the first one was chosen since it prevents the glare in two directions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49893"/>
              </p:ext>
            </p:extLst>
          </p:nvPr>
        </p:nvGraphicFramePr>
        <p:xfrm>
          <a:off x="2589212" y="3021106"/>
          <a:ext cx="7391400" cy="3704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7610"/>
                <a:gridCol w="3713790"/>
              </a:tblGrid>
              <a:tr h="605693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Luminaire type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Photo 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39429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900" dirty="0">
                          <a:effectLst/>
                        </a:rPr>
                        <a:t>florescent lamps with squared micro prism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737123">
                <a:tc>
                  <a:txBody>
                    <a:bodyPr/>
                    <a:lstStyle/>
                    <a:p>
                      <a:pPr marL="342900" marR="0" lvl="0" indent="-34290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900" dirty="0">
                          <a:effectLst/>
                        </a:rPr>
                        <a:t>florescent with Rectangular micro prism</a:t>
                      </a:r>
                      <a:endParaRPr lang="en-US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كائن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938316"/>
              </p:ext>
            </p:extLst>
          </p:nvPr>
        </p:nvGraphicFramePr>
        <p:xfrm>
          <a:off x="7484012" y="3727939"/>
          <a:ext cx="11430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3" imgW="1142857" imgH="990738" progId="Paint.Picture">
                  <p:embed/>
                </p:oleObj>
              </mc:Choice>
              <mc:Fallback>
                <p:oleObj name="Bitmap Image" r:id="rId3" imgW="1142857" imgH="9907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4012" y="3727939"/>
                        <a:ext cx="1143000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كائن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462065"/>
              </p:ext>
            </p:extLst>
          </p:nvPr>
        </p:nvGraphicFramePr>
        <p:xfrm>
          <a:off x="7503062" y="5360378"/>
          <a:ext cx="11049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 Image" r:id="rId5" imgW="1104762" imgH="942857" progId="Paint.Picture">
                  <p:embed/>
                </p:oleObj>
              </mc:Choice>
              <mc:Fallback>
                <p:oleObj name="Bitmap Image" r:id="rId5" imgW="1104762" imgH="942857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3062" y="5360378"/>
                        <a:ext cx="1104900" cy="94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44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distribution and glare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Layout for the lighting Distribution was designed using </a:t>
            </a:r>
            <a:r>
              <a:rPr lang="en-US" dirty="0" err="1"/>
              <a:t>Dialux</a:t>
            </a:r>
            <a:r>
              <a:rPr lang="en-US" dirty="0"/>
              <a:t> Lighting Simulation software</a:t>
            </a:r>
          </a:p>
          <a:p>
            <a:endParaRPr lang="en-US" dirty="0"/>
          </a:p>
        </p:txBody>
      </p:sp>
      <p:pic>
        <p:nvPicPr>
          <p:cNvPr id="4" name="Content Placeholder 3" descr="C:\Users\Administrator\Desktop\1940196_540373862736940_1957103469_n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4153" y="3379694"/>
            <a:ext cx="6553200" cy="2362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538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Classroom components - Air </a:t>
            </a:r>
            <a:r>
              <a:rPr lang="en-US" dirty="0" smtClean="0"/>
              <a:t>conditioner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programmed was used to determine the optimal air conditioner size </a:t>
            </a:r>
          </a:p>
          <a:p>
            <a:r>
              <a:rPr lang="en-US" dirty="0" smtClean="0"/>
              <a:t>10%</a:t>
            </a:r>
            <a:endParaRPr lang="en-US" dirty="0"/>
          </a:p>
        </p:txBody>
      </p:sp>
      <p:pic>
        <p:nvPicPr>
          <p:cNvPr id="4" name="صورة 0" descr="cond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4142" y="2528047"/>
            <a:ext cx="4204446" cy="42223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179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Classroom components - </a:t>
            </a:r>
            <a:r>
              <a:rPr lang="en-US" dirty="0" smtClean="0"/>
              <a:t>Colors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326341"/>
            <a:ext cx="39624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C:\Users\mt2x\Desktop\Untitlediu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7812" y="2326341"/>
            <a:ext cx="4267200" cy="2895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components </a:t>
            </a:r>
            <a:r>
              <a:rPr lang="en-US" dirty="0" smtClean="0"/>
              <a:t>– Noise Prevention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Flexo</a:t>
            </a:r>
            <a:r>
              <a:rPr lang="en-US" dirty="0" smtClean="0"/>
              <a:t> </a:t>
            </a:r>
            <a:r>
              <a:rPr lang="en-US" dirty="0"/>
              <a:t>F6 </a:t>
            </a:r>
            <a:r>
              <a:rPr lang="en-US" dirty="0" smtClean="0"/>
              <a:t>Quiet</a:t>
            </a:r>
            <a:endParaRPr lang="en-US" dirty="0"/>
          </a:p>
          <a:p>
            <a:endParaRPr lang="en-US" dirty="0"/>
          </a:p>
        </p:txBody>
      </p:sp>
      <p:pic>
        <p:nvPicPr>
          <p:cNvPr id="4" name="Content Placeholder 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47247" y="2695109"/>
            <a:ext cx="6153139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50293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components - </a:t>
            </a:r>
            <a:r>
              <a:rPr lang="en-US" dirty="0" smtClean="0"/>
              <a:t>Cameras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VD6257 Dome security Camera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VD6257 Dome DVR Device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Qasrawi\Desktop\r\2013_mac_pro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4752" y="1689686"/>
            <a:ext cx="3059859" cy="229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5" descr="C:\Users\Qasrawi\Desktop\r\2013072010203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3423" y="4694765"/>
            <a:ext cx="3886199" cy="134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872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components - Board and Multimedia system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White board </a:t>
            </a:r>
            <a:r>
              <a:rPr lang="en-US" dirty="0" err="1"/>
              <a:t>Vs</a:t>
            </a:r>
            <a:r>
              <a:rPr lang="en-US" dirty="0"/>
              <a:t> Smart </a:t>
            </a:r>
            <a:r>
              <a:rPr lang="en-US" dirty="0" smtClean="0"/>
              <a:t>board</a:t>
            </a:r>
          </a:p>
          <a:p>
            <a:endParaRPr lang="en-US" dirty="0"/>
          </a:p>
          <a:p>
            <a:r>
              <a:rPr lang="en-US" dirty="0" smtClean="0"/>
              <a:t>No projector screen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Speakers</a:t>
            </a:r>
            <a:endParaRPr lang="en-US" dirty="0"/>
          </a:p>
          <a:p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014" y="2133600"/>
            <a:ext cx="5337986" cy="251501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54" y="4648613"/>
            <a:ext cx="2034279" cy="19587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924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Study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Costs for creating a new computerized classroom</a:t>
            </a:r>
            <a:endParaRPr lang="en-US" dirty="0"/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14571"/>
              </p:ext>
            </p:extLst>
          </p:nvPr>
        </p:nvGraphicFramePr>
        <p:xfrm>
          <a:off x="4385664" y="2691564"/>
          <a:ext cx="7638620" cy="4042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9310"/>
                <a:gridCol w="3819310"/>
              </a:tblGrid>
              <a:tr h="254318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Component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Cost (JD)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Computers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41 * 315 = 12915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LCD Projector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500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Flexible Tables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52*41 = 2080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Chairs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25 * 41 = 1025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Server Unit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450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Board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Curtains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9 * 2.15 * 1 = 19.35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Cameras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285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Speakers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250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Noise Preventing Rubber 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6.3 * 2[2.15(2)+1(2)] + [2(2)+1(2)] =117.18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Condition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635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Network &amp; electricity Wires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545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Lighting units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49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8030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Total Costs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18,016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" name="صورة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736" y="2643231"/>
            <a:ext cx="7651377" cy="4113741"/>
          </a:xfrm>
          <a:prstGeom prst="rect">
            <a:avLst/>
          </a:prstGeom>
        </p:spPr>
      </p:pic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00194"/>
              </p:ext>
            </p:extLst>
          </p:nvPr>
        </p:nvGraphicFramePr>
        <p:xfrm>
          <a:off x="4375735" y="2529203"/>
          <a:ext cx="7651378" cy="4384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5689"/>
                <a:gridCol w="3825689"/>
              </a:tblGrid>
              <a:tr h="57842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Expense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Cost (JD)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89024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Total Costs of creating a new classroom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18016.53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 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8852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Changing lighting system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55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188592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Removing tiles for new electricity ports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370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78852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Total costs</a:t>
                      </a:r>
                      <a:endParaRPr lang="en-US" sz="2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18,441</a:t>
                      </a:r>
                      <a:endParaRPr lang="en-US" sz="2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صورة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736" y="2429511"/>
            <a:ext cx="7695238" cy="45142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304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</a:t>
            </a:r>
            <a:r>
              <a:rPr lang="en-US" dirty="0" smtClean="0"/>
              <a:t>Study – Creating New classroom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عنصر نائب للمحتوى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079811"/>
                <a:ext cx="8915400" cy="377762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Depreciation</m:t>
                    </m:r>
                    <m:r>
                      <a:rPr lang="en-US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Year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𝐵𝑢𝑦𝑖𝑛𝑔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𝑃𝑟𝑖𝑐𝑒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𝑆𝑎𝑙𝑣𝑎𝑔𝑒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𝑉𝑎𝑙𝑢𝑒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𝐸𝑥𝑝𝑒𝑐𝑡𝑒𝑑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𝑙𝑖𝑓𝑒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ar-SA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Depreciation</m:t>
                    </m:r>
                  </m:oMath>
                </a14:m>
                <a:r>
                  <a:rPr lang="ar-SA" dirty="0" smtClean="0"/>
                  <a:t> </a:t>
                </a:r>
                <a:r>
                  <a:rPr lang="en-US" dirty="0" smtClean="0"/>
                  <a:t> is calculated for electric components of classroom with expected life of 4 years.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عنصر نائب للمحتوى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079811"/>
                <a:ext cx="8915400" cy="3777622"/>
              </a:xfrm>
              <a:blipFill rotWithShape="0">
                <a:blip r:embed="rId2"/>
                <a:stretch>
                  <a:fillRect l="-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جدول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129599"/>
                  </p:ext>
                </p:extLst>
              </p:nvPr>
            </p:nvGraphicFramePr>
            <p:xfrm>
              <a:off x="8411098" y="3295750"/>
              <a:ext cx="3645535" cy="296532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20545"/>
                    <a:gridCol w="1824990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Component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Depreciation/year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Computers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3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10250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300" dirty="0">
                              <a:effectLst/>
                            </a:rPr>
                            <a:t>=2562.5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 </a:t>
                          </a:r>
                          <a:endParaRPr lang="en-US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LCD Projector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3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500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num>
                                <m:den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300" dirty="0">
                              <a:effectLst/>
                            </a:rPr>
                            <a:t>=112.5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 </a:t>
                          </a:r>
                          <a:endParaRPr lang="en-US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Cameras 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3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285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28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300" dirty="0">
                              <a:effectLst/>
                            </a:rPr>
                            <a:t>=64.1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 </a:t>
                          </a:r>
                          <a:endParaRPr lang="en-US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Speakers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3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250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num>
                                <m:den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300" dirty="0">
                              <a:effectLst/>
                            </a:rPr>
                            <a:t>=62.5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 </a:t>
                          </a:r>
                          <a:endParaRPr lang="en-US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Condition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3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3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635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63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300">
                                      <a:effectLst/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300" dirty="0">
                              <a:effectLst/>
                            </a:rPr>
                            <a:t>=142.8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300" dirty="0">
                              <a:effectLst/>
                            </a:rPr>
                            <a:t> </a:t>
                          </a:r>
                          <a:endParaRPr lang="en-US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75024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Total Depreciation/year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300">
                                    <a:effectLst/>
                                    <a:latin typeface="Cambria Math" panose="02040503050406030204" pitchFamily="18" charset="0"/>
                                  </a:rPr>
                                  <m:t>2908</m:t>
                                </m:r>
                              </m:oMath>
                            </m:oMathPara>
                          </a14:m>
                          <a:endParaRPr lang="en-US" sz="13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جدول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129599"/>
                  </p:ext>
                </p:extLst>
              </p:nvPr>
            </p:nvGraphicFramePr>
            <p:xfrm>
              <a:off x="8411098" y="3295750"/>
              <a:ext cx="3645535" cy="292379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820545"/>
                    <a:gridCol w="1824990"/>
                  </a:tblGrid>
                  <a:tr h="17005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Component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Depreciation/year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503936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Computers</a:t>
                          </a:r>
                        </a:p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 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43373" r="-1333" b="-453012"/>
                          </a:stretch>
                        </a:blipFill>
                      </a:tcPr>
                    </a:tc>
                  </a:tr>
                  <a:tr h="50946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LCD Projector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41667" r="-1333" b="-347619"/>
                          </a:stretch>
                        </a:blipFill>
                      </a:tcPr>
                    </a:tc>
                  </a:tr>
                  <a:tr h="50946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Cameras 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241667" r="-1333" b="-247619"/>
                          </a:stretch>
                        </a:blipFill>
                      </a:tcPr>
                    </a:tc>
                  </a:tr>
                  <a:tr h="50946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Speakers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345783" r="-1333" b="-150602"/>
                          </a:stretch>
                        </a:blipFill>
                      </a:tcPr>
                    </a:tc>
                  </a:tr>
                  <a:tr h="50946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>
                              <a:effectLst/>
                            </a:rPr>
                            <a:t>Condition</a:t>
                          </a:r>
                          <a:endParaRPr lang="en-US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440476" r="-1333" b="-48810"/>
                          </a:stretch>
                        </a:blipFill>
                      </a:tcPr>
                    </a:tc>
                  </a:tr>
                  <a:tr h="211963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dirty="0">
                              <a:effectLst/>
                            </a:rPr>
                            <a:t>Total Depreciation/year</a:t>
                          </a:r>
                          <a:endParaRPr lang="en-US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000" t="-1297143" r="-1333" b="-1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61009"/>
              </p:ext>
            </p:extLst>
          </p:nvPr>
        </p:nvGraphicFramePr>
        <p:xfrm>
          <a:off x="8388743" y="3305359"/>
          <a:ext cx="3659822" cy="31687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9911"/>
                <a:gridCol w="1829911"/>
              </a:tblGrid>
              <a:tr h="267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Component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Amount (JD)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7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Initial cost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effectLst/>
                        </a:rPr>
                        <a:t>18,016*(A/P,3%,4) = 4847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7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Depreciation / 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2908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679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Maintenance / 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359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Computers electricity consumption / 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240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359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Air conditioner electricity consumption/year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60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038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Total costs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/ </a:t>
                      </a: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8255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715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Study – Creating New classroom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income from 40 students / year = 126,000 JD</a:t>
            </a:r>
          </a:p>
          <a:p>
            <a:r>
              <a:rPr lang="en-US" dirty="0" smtClean="0"/>
              <a:t>Assuming the universities' overhead = 80%</a:t>
            </a:r>
          </a:p>
          <a:p>
            <a:r>
              <a:rPr lang="en-US" dirty="0"/>
              <a:t>Net profit/year = 126000 * (100 – </a:t>
            </a:r>
            <a:r>
              <a:rPr lang="en-US" dirty="0" smtClean="0"/>
              <a:t>80)% </a:t>
            </a:r>
            <a:r>
              <a:rPr lang="en-US" dirty="0"/>
              <a:t>= </a:t>
            </a:r>
            <a:r>
              <a:rPr lang="en-US" dirty="0" smtClean="0"/>
              <a:t>25200 JD</a:t>
            </a:r>
          </a:p>
          <a:p>
            <a:r>
              <a:rPr lang="en-US" dirty="0"/>
              <a:t>Benefit/cost ratio = 305 %</a:t>
            </a:r>
            <a:br>
              <a:rPr lang="en-US" dirty="0"/>
            </a:br>
            <a:r>
              <a:rPr lang="en-US" dirty="0"/>
              <a:t>Payback Period = 1.07 Year = 387 </a:t>
            </a:r>
            <a:r>
              <a:rPr lang="en-US" dirty="0" smtClean="0"/>
              <a:t>Day.</a:t>
            </a:r>
            <a:endParaRPr lang="en-US" dirty="0"/>
          </a:p>
          <a:p>
            <a:r>
              <a:rPr lang="en-US" dirty="0" smtClean="0"/>
              <a:t> Now </a:t>
            </a:r>
            <a:r>
              <a:rPr lang="en-US" dirty="0"/>
              <a:t>Assuming the universities' overhead = </a:t>
            </a:r>
            <a:r>
              <a:rPr lang="en-US" dirty="0" smtClean="0"/>
              <a:t>60% Gives</a:t>
            </a:r>
          </a:p>
          <a:p>
            <a:pPr lvl="0"/>
            <a:r>
              <a:rPr lang="en-US" dirty="0"/>
              <a:t>Net profit/year = 126000 * (100 – 60)% = 50400 JD </a:t>
            </a:r>
          </a:p>
          <a:p>
            <a:r>
              <a:rPr lang="en-US" dirty="0"/>
              <a:t>Benefit/cost ratio = 611%</a:t>
            </a:r>
            <a:br>
              <a:rPr lang="en-US" dirty="0"/>
            </a:br>
            <a:r>
              <a:rPr lang="en-US" dirty="0"/>
              <a:t>Payback Period = 0.43 </a:t>
            </a:r>
            <a:r>
              <a:rPr lang="en-US" dirty="0" smtClean="0"/>
              <a:t>Year=157 </a:t>
            </a:r>
            <a:r>
              <a:rPr lang="en-US" dirty="0"/>
              <a:t>Day.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86350"/>
            <a:ext cx="504825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939672"/>
            <a:ext cx="5076825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42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 of the work</a:t>
            </a:r>
          </a:p>
          <a:p>
            <a:r>
              <a:rPr lang="en-US" dirty="0"/>
              <a:t>Previous work</a:t>
            </a:r>
          </a:p>
          <a:p>
            <a:r>
              <a:rPr lang="en-US" dirty="0"/>
              <a:t>Classroom </a:t>
            </a:r>
            <a:r>
              <a:rPr lang="en-US" dirty="0" smtClean="0"/>
              <a:t>Components</a:t>
            </a:r>
            <a:endParaRPr lang="en-US" dirty="0"/>
          </a:p>
          <a:p>
            <a:r>
              <a:rPr lang="en-US" dirty="0"/>
              <a:t>Feasibility study</a:t>
            </a:r>
          </a:p>
          <a:p>
            <a:r>
              <a:rPr lang="en-US" dirty="0"/>
              <a:t>Recommendations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684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Feasibility </a:t>
            </a:r>
            <a:r>
              <a:rPr lang="en-US" dirty="0" smtClean="0"/>
              <a:t>Study Results</a:t>
            </a:r>
            <a:endParaRPr lang="en-US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921768"/>
              </p:ext>
            </p:extLst>
          </p:nvPr>
        </p:nvGraphicFramePr>
        <p:xfrm>
          <a:off x="2380130" y="1761565"/>
          <a:ext cx="8525435" cy="4588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3559"/>
                <a:gridCol w="1435524"/>
                <a:gridCol w="1292917"/>
                <a:gridCol w="2030505"/>
                <a:gridCol w="1922930"/>
              </a:tblGrid>
              <a:tr h="16204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 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Initial cost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Running costs/year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B/C %</a:t>
                      </a:r>
                      <a:br>
                        <a:rPr lang="en-US" sz="1700" dirty="0">
                          <a:effectLst/>
                        </a:rPr>
                      </a:br>
                      <a:r>
                        <a:rPr lang="en-US" sz="1700" dirty="0">
                          <a:effectLst/>
                        </a:rPr>
                        <a:t>(overhead 60%)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</a:rPr>
                        <a:t>Payback period </a:t>
                      </a:r>
                      <a:br>
                        <a:rPr lang="en-US" sz="1700">
                          <a:effectLst/>
                        </a:rPr>
                      </a:br>
                      <a:r>
                        <a:rPr lang="en-US" sz="1700">
                          <a:effectLst/>
                        </a:rPr>
                        <a:t>(Overhead 60%)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0755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Creating a new classroom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18,016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8255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611 %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>
                          <a:effectLst/>
                        </a:rPr>
                        <a:t>0.43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89281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Converting an existing classroom to a computerized one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18,441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8370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603 %</a:t>
                      </a:r>
                      <a:endParaRPr lang="en-US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700" dirty="0">
                          <a:effectLst/>
                        </a:rPr>
                        <a:t>0.45</a:t>
                      </a:r>
                      <a:endParaRPr lang="en-US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45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main benefit of the project is to have a better education facilities and keeping up with the technological </a:t>
            </a:r>
            <a:r>
              <a:rPr lang="en-US" dirty="0" smtClean="0"/>
              <a:t>evolution</a:t>
            </a:r>
          </a:p>
          <a:p>
            <a:r>
              <a:rPr lang="en-US" dirty="0" smtClean="0"/>
              <a:t> </a:t>
            </a:r>
            <a:r>
              <a:rPr lang="en-US" dirty="0"/>
              <a:t>we cannot determine if the costs of the project is sufficient for the university since we don’t know how bad the university needs to improve the learning </a:t>
            </a:r>
            <a:r>
              <a:rPr lang="en-US" dirty="0" smtClean="0"/>
              <a:t>system.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714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27980"/>
            <a:ext cx="12192000" cy="9144001"/>
          </a:xfrm>
        </p:spPr>
      </p:pic>
      <p:sp>
        <p:nvSpPr>
          <p:cNvPr id="5" name="مستطيل 4"/>
          <p:cNvSpPr/>
          <p:nvPr/>
        </p:nvSpPr>
        <p:spPr>
          <a:xfrm>
            <a:off x="4439855" y="1905000"/>
            <a:ext cx="5979522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700" smtClean="0">
                <a:solidFill>
                  <a:schemeClr val="bg1"/>
                </a:solidFill>
              </a:rPr>
              <a:t>Thanks For </a:t>
            </a:r>
            <a:r>
              <a:rPr lang="en-US" sz="4700" dirty="0" smtClean="0">
                <a:solidFill>
                  <a:schemeClr val="bg1"/>
                </a:solidFill>
              </a:rPr>
              <a:t>Listening </a:t>
            </a:r>
            <a:endParaRPr lang="en-US" sz="4700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442533" y="3542339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Questions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64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work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objectives for this project :</a:t>
            </a:r>
            <a:br>
              <a:rPr lang="en-US" dirty="0"/>
            </a:b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Find the optimal design for the E-Learning Classrooms.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Study the economic feasibility of such transformation.</a:t>
            </a: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37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Flexible </a:t>
            </a:r>
            <a:r>
              <a:rPr lang="en-US" dirty="0" smtClean="0"/>
              <a:t>Layout </a:t>
            </a:r>
            <a:r>
              <a:rPr lang="en-US" dirty="0" err="1" smtClean="0"/>
              <a:t>Vs</a:t>
            </a:r>
            <a:r>
              <a:rPr lang="en-US" dirty="0" smtClean="0"/>
              <a:t> Fixed Layout</a:t>
            </a:r>
          </a:p>
          <a:p>
            <a:r>
              <a:rPr lang="en-US" dirty="0" smtClean="0"/>
              <a:t>Lighting Distribution</a:t>
            </a:r>
          </a:p>
          <a:p>
            <a:r>
              <a:rPr lang="en-US" dirty="0" smtClean="0"/>
              <a:t>Lighting System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13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components - Desks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عنصر نائب للمحتوى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66" y="2660336"/>
            <a:ext cx="3005455" cy="2724150"/>
          </a:xfrm>
          <a:prstGeom prst="rect">
            <a:avLst/>
          </a:prstGeom>
        </p:spPr>
      </p:pic>
      <p:pic>
        <p:nvPicPr>
          <p:cNvPr id="6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5118" y="2422211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5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631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components - Layout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Flexible layout</a:t>
            </a:r>
            <a:endParaRPr lang="en-US" dirty="0"/>
          </a:p>
        </p:txBody>
      </p:sp>
      <p:pic>
        <p:nvPicPr>
          <p:cNvPr id="4" name="Content Placeholder 5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17013" y="2783541"/>
            <a:ext cx="5315692" cy="291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892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components - Electricity connections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dirty="0" smtClean="0"/>
              <a:t>connections will be inside the tables</a:t>
            </a:r>
            <a:endParaRPr lang="en-US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51730" y="2900083"/>
            <a:ext cx="8114231" cy="383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232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68531" y="1709219"/>
            <a:ext cx="8915400" cy="3777622"/>
          </a:xfrm>
        </p:spPr>
        <p:txBody>
          <a:bodyPr/>
          <a:lstStyle/>
          <a:p>
            <a:r>
              <a:rPr lang="en-GB" dirty="0"/>
              <a:t>Built-in Floor electrical box</a:t>
            </a:r>
            <a:endParaRPr lang="en-US" dirty="0"/>
          </a:p>
        </p:txBody>
      </p:sp>
      <p:pic>
        <p:nvPicPr>
          <p:cNvPr id="2050" name="Picture 2" descr="https://fbcdn-sphotos-h-a.akamaihd.net/hphotos-ak-xfa1/v/t34.0-12/1606874_10205020434218149_5878790834622660791_n.jpg?oh=9d6bd60e57ea8ae774cbc195fe7202f6&amp;oe=549B3453&amp;__gda__=1419464989_3125c2e4e87978f90604a088774635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861" y="2765692"/>
            <a:ext cx="4467874" cy="33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fbcdn-sphotos-h-a.akamaihd.net/hphotos-ak-xpf1/v/t34.0-12/10805597_10205020433698136_3275464802340746312_n.jpg?oh=dcad822b7505ae8a6410eb3decef6e4d&amp;oe=549B45CF&amp;__gda__=1419455712_28cb4e5e24d44b631d50574d96dbf4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63" y="2363190"/>
            <a:ext cx="3291425" cy="200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fbcdn-sphotos-h-a.akamaihd.net/hphotos-ak-xpf1/v/t34.0-12/984243_10205020433818139_462544327140021741_n.jpg?oh=f2684987b4b0d392e5f3f0fac5767447&amp;oe=549A1B2D&amp;__gda__=1419448914_608adc4d23c5f829a0e2145408d1b2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62" y="4367192"/>
            <a:ext cx="3291425" cy="23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2161543" y="393759"/>
            <a:ext cx="8911687" cy="1280890"/>
          </a:xfrm>
        </p:spPr>
        <p:txBody>
          <a:bodyPr/>
          <a:lstStyle/>
          <a:p>
            <a:r>
              <a:rPr lang="en-US" dirty="0"/>
              <a:t>Classroom components - Electricity connections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79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</TotalTime>
  <Words>535</Words>
  <Application>Microsoft Office PowerPoint</Application>
  <PresentationFormat>Widescreen</PresentationFormat>
  <Paragraphs>195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Tahoma</vt:lpstr>
      <vt:lpstr>Times New Roman</vt:lpstr>
      <vt:lpstr>Wingdings 3</vt:lpstr>
      <vt:lpstr>Wisp</vt:lpstr>
      <vt:lpstr>Bitmap Image</vt:lpstr>
      <vt:lpstr>Economic Feasibility of an Ergonomically Designed Computerized Classroom at An-Najah National University </vt:lpstr>
      <vt:lpstr>Outline</vt:lpstr>
      <vt:lpstr>Objectives of the work </vt:lpstr>
      <vt:lpstr>Previous Work</vt:lpstr>
      <vt:lpstr>Classroom components - Desks</vt:lpstr>
      <vt:lpstr>Prototype</vt:lpstr>
      <vt:lpstr>Classroom components - Layout</vt:lpstr>
      <vt:lpstr>Classroom components - Electricity connections</vt:lpstr>
      <vt:lpstr>Classroom components - Electricity connections</vt:lpstr>
      <vt:lpstr>Classroom components - Lighting</vt:lpstr>
      <vt:lpstr>Lighting distribution and glare</vt:lpstr>
      <vt:lpstr>Classroom components - Air conditioner </vt:lpstr>
      <vt:lpstr>Classroom components - Colors </vt:lpstr>
      <vt:lpstr>Classroom components – Noise Prevention</vt:lpstr>
      <vt:lpstr>Classroom components - Cameras</vt:lpstr>
      <vt:lpstr>Classroom components - Board and Multimedia system</vt:lpstr>
      <vt:lpstr>Feasibility Study</vt:lpstr>
      <vt:lpstr>Feasibility Study – Creating New classroom</vt:lpstr>
      <vt:lpstr>Feasibility Study – Creating New classroom</vt:lpstr>
      <vt:lpstr>Feasibility Study Results</vt:lpstr>
      <vt:lpstr>Recommendation</vt:lpstr>
      <vt:lpstr>PowerPoint Presentation</vt:lpstr>
    </vt:vector>
  </TitlesOfParts>
  <Company>basheer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Feasibility of an Ergonomically Designed Computerized Classroom at An-Najah National University</dc:title>
  <dc:creator>admin</dc:creator>
  <cp:lastModifiedBy>Administrator</cp:lastModifiedBy>
  <cp:revision>15</cp:revision>
  <dcterms:created xsi:type="dcterms:W3CDTF">2014-12-22T08:25:38Z</dcterms:created>
  <dcterms:modified xsi:type="dcterms:W3CDTF">2014-12-22T19:51:20Z</dcterms:modified>
</cp:coreProperties>
</file>