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نمط ذو سمات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نمط ذو سمات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3932" y="4365104"/>
            <a:ext cx="9001156" cy="26431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AN-NAJAH NATIONAL UNIVERSITY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FACULTY OF ENGINEERING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ar-SA" sz="2800" dirty="0"/>
          </a:p>
        </p:txBody>
      </p:sp>
      <p:pic>
        <p:nvPicPr>
          <p:cNvPr id="4" name="Picture 7" descr="image010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2000264" cy="1987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78579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3616325" algn="l"/>
              </a:tabLst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boiler is the main source of heating process, selection of boiler depends on its capacity. selection of boilers from Mansur company.</a:t>
            </a: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5720" y="150017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tabLst>
                <a:tab pos="3616325" algn="l"/>
              </a:tabLst>
            </a:pPr>
            <a:r>
              <a:rPr lang="en-US" sz="2000" b="1" kern="0" dirty="0" smtClean="0">
                <a:latin typeface="Times New Roman" pitchFamily="18" charset="0"/>
              </a:rPr>
              <a:t>The total amount of heat in our project equal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2508.8 KW</a:t>
            </a:r>
            <a:r>
              <a:rPr lang="en-US" sz="2000" b="1" kern="0" dirty="0" smtClean="0">
                <a:latin typeface="Times New Roman" pitchFamily="18" charset="0"/>
              </a:rPr>
              <a:t>. Use catalog then the selected boiler according to catalog is MS30 found in the under ground floor in mechanical room .</a:t>
            </a:r>
            <a:r>
              <a:rPr lang="ar-SA" sz="2000" b="1" kern="0" dirty="0" smtClean="0">
                <a:latin typeface="Times New Roman" pitchFamily="18" charset="0"/>
              </a:rPr>
              <a:t> </a:t>
            </a:r>
            <a:r>
              <a:rPr lang="en-US" sz="2000" b="1" kern="0" dirty="0" smtClean="0">
                <a:latin typeface="Times New Roman" pitchFamily="18" charset="0"/>
              </a:rPr>
              <a:t> </a:t>
            </a:r>
            <a:endParaRPr lang="en-US" sz="2000" b="1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4725"/>
            <a:ext cx="39989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071934" y="3500439"/>
            <a:ext cx="39989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0" y="3000372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Where: H=2.45 m, D=2.05m ,L=3.38m, I=2.98m</a:t>
            </a:r>
            <a:endParaRPr lang="ar-SA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28662" y="785794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SUMMER INSIDE AND OUTSIDE DESIGN CONDITIONS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42910" y="2214554"/>
            <a:ext cx="75724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Outside temperature (To) be 30˚C.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Inside temperature (Ti) be 24 ˚C.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Outside Relative humidity (</a:t>
            </a:r>
            <a:r>
              <a:rPr lang="en-US" b="1" kern="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b="1" kern="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) is  44%.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Inside Relative humidity (</a:t>
            </a:r>
            <a:r>
              <a:rPr lang="en-US" b="1" kern="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b="1" kern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) is 50%.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Outside Moisture content (</a:t>
            </a:r>
            <a:r>
              <a:rPr lang="en-US" b="1" kern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kern="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) is 12.5 g of water/ Kg of dry air.</a:t>
            </a:r>
          </a:p>
          <a:p>
            <a:pPr lvl="0"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Inside Moisture content (</a:t>
            </a:r>
            <a:r>
              <a:rPr lang="en-US" b="1" kern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kern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) is 9.4 g of water/ Kg of dry air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temperature for the unconditioned spaces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28˚C.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 for the ground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=26 ˚C.</a:t>
            </a:r>
          </a:p>
          <a:p>
            <a:pPr lvl="0" algn="l" rtl="0">
              <a:lnSpc>
                <a:spcPct val="150000"/>
              </a:lnSpc>
              <a:defRPr/>
            </a:pPr>
            <a:endParaRPr lang="ar-SA" kern="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1714488"/>
            <a:ext cx="8429684" cy="46628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Qs = U ×  A × CLTD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corr.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Wall And Ceiling.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CLTD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( CLTD + LM ) K +(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-25.5 ) + (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29.4 ).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Qs)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conduction)glass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= A × SHG × SC × CLF .                     For glass.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convection)glass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 U × A × ( CLTD 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correction.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= 1.2 × A × (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) .                  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latent)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3 × A ×( 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).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Qs) people = sensible heat gain/person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× number of person × CLF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people = number of person × latent heat gain/person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Qs) lighting = watt/m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× CLF × Area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Qs) equipment 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CLF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equipment 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71868" y="3571876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Ventilation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72330" y="4429132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5786" y="78579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COOLING LOAD EQUATIONS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472" y="714356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COOLING LOAD RESULTS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000100" y="2000239"/>
          <a:ext cx="6000791" cy="390036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102842"/>
                <a:gridCol w="1760916"/>
                <a:gridCol w="2137033"/>
              </a:tblGrid>
              <a:tr h="1211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Floor. 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Q(Total)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Kw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Q(Total)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(Ton)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5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Under ground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floor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146.08336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41.738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5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Ground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floor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5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second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Floor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5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Identical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Floor)</a:t>
                      </a:r>
                      <a:r>
                        <a:rPr lang="ar-SA" sz="2000" dirty="0" smtClean="0">
                          <a:effectLst/>
                        </a:rPr>
                        <a:t>9  )</a:t>
                      </a:r>
                      <a:r>
                        <a:rPr lang="en-US" sz="2000" dirty="0" smtClean="0">
                          <a:effectLst/>
                        </a:rPr>
                        <a:t>Floor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276.5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14348" y="1214423"/>
            <a:ext cx="78581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14348" y="285728"/>
            <a:ext cx="778674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hangingPunct="0">
              <a:lnSpc>
                <a:spcPct val="150000"/>
              </a:lnSpc>
              <a:tabLst>
                <a:tab pos="3616325" algn="l"/>
              </a:tabLs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chiller is the main source of cooling process, our selection depends on  PETRA COMPANY.</a:t>
            </a:r>
            <a:endParaRPr lang="en-US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50057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hangingPunct="0">
              <a:lnSpc>
                <a:spcPct val="150000"/>
              </a:lnSpc>
              <a:tabLst>
                <a:tab pos="361632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cooling load in our project is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942.74 Ton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So we select 960 ton R 134-a chiller it's manufactured with three compressors and with the same compressors type.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1538" y="5572140"/>
            <a:ext cx="585791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3616325" algn="l"/>
              </a:tabLst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Chiller Code is: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WPS a 960 3 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488" y="642918"/>
            <a:ext cx="3369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DUCT DESIGN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7158" y="1357298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There are two methods for duct design 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85918" y="2000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algn="l" rtl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Equal pressure drop method.</a:t>
            </a:r>
          </a:p>
          <a:p>
            <a:pPr marL="171450" lvl="0" indent="-171450" algn="l" rtl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Velocity method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7158" y="3000372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the results of duct design based on equal pressure drop method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0298" y="714356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PIPES DESIGN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5786" y="1643050"/>
            <a:ext cx="7143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b="1" kern="0" dirty="0" smtClean="0">
                <a:latin typeface="Times New Roman" pitchFamily="18" charset="0"/>
              </a:rPr>
              <a:t>The total cooling load was calculated for the floor.</a:t>
            </a:r>
          </a:p>
          <a:p>
            <a:pPr lvl="0" algn="l" rtl="0" eaLnBrk="0" hangingPunct="0">
              <a:buFontTx/>
              <a:buChar char="•"/>
              <a:tabLst>
                <a:tab pos="457200" algn="l"/>
              </a:tabLst>
              <a:defRPr/>
            </a:pPr>
            <a:endParaRPr lang="en-US" sz="2000" b="1" kern="0" dirty="0" smtClean="0"/>
          </a:p>
          <a:p>
            <a:pPr lvl="0" algn="l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b="1" kern="0" dirty="0" smtClean="0">
                <a:latin typeface="Times New Roman" pitchFamily="18" charset="0"/>
              </a:rPr>
              <a:t>The mass flow rate for the water calculated (m).</a:t>
            </a:r>
          </a:p>
          <a:p>
            <a:pPr lvl="0" algn="l" rtl="0" eaLnBrk="0" hangingPunct="0">
              <a:buFontTx/>
              <a:buChar char="•"/>
              <a:tabLst>
                <a:tab pos="457200" algn="l"/>
              </a:tabLst>
              <a:defRPr/>
            </a:pPr>
            <a:endParaRPr lang="en-US" sz="2000" b="1" kern="0" dirty="0" smtClean="0"/>
          </a:p>
          <a:p>
            <a:pPr lvl="0" algn="l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b="1" kern="0" dirty="0" smtClean="0">
                <a:latin typeface="Times New Roman" pitchFamily="18" charset="0"/>
              </a:rPr>
              <a:t>The pressure head was estimated in (</a:t>
            </a:r>
            <a:r>
              <a:rPr lang="en-US" sz="2000" b="1" kern="0" dirty="0" err="1" smtClean="0">
                <a:latin typeface="Times New Roman" pitchFamily="18" charset="0"/>
              </a:rPr>
              <a:t>Kpa</a:t>
            </a:r>
            <a:r>
              <a:rPr lang="en-US" sz="2000" b="1" kern="0" dirty="0" smtClean="0">
                <a:latin typeface="Times New Roman" pitchFamily="18" charset="0"/>
              </a:rPr>
              <a:t>) .</a:t>
            </a:r>
          </a:p>
          <a:p>
            <a:pPr lvl="0" algn="l" rtl="0" eaLnBrk="0" hangingPunct="0">
              <a:buFontTx/>
              <a:buChar char="•"/>
              <a:tabLst>
                <a:tab pos="457200" algn="l"/>
              </a:tabLst>
              <a:defRPr/>
            </a:pPr>
            <a:endParaRPr lang="en-US" sz="2000" b="1" kern="0" dirty="0" smtClean="0"/>
          </a:p>
          <a:p>
            <a:pPr lvl="0" algn="l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b="1" kern="0" dirty="0" smtClean="0">
                <a:latin typeface="Times New Roman" pitchFamily="18" charset="0"/>
              </a:rPr>
              <a:t>The longest loop from the boiler to the farthest fan coil unit and return to the boiler was calculated multiplying by (1.5) due to fittings.</a:t>
            </a:r>
          </a:p>
          <a:p>
            <a:pPr lvl="0" algn="l" rtl="0" eaLnBrk="0" hangingPunct="0">
              <a:buFontTx/>
              <a:buChar char="•"/>
              <a:tabLst>
                <a:tab pos="457200" algn="l"/>
              </a:tabLst>
              <a:defRPr/>
            </a:pPr>
            <a:endParaRPr lang="en-US" sz="2000" b="1" kern="0" dirty="0" smtClean="0"/>
          </a:p>
          <a:p>
            <a:pPr lvl="0" algn="l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b="1" kern="0" dirty="0" smtClean="0">
                <a:latin typeface="Times New Roman" pitchFamily="18" charset="0"/>
              </a:rPr>
              <a:t>The pressure head per unit length is calculated and it should be between range from (200&lt; ∆p/L&lt;550).</a:t>
            </a:r>
          </a:p>
          <a:p>
            <a:pPr lvl="0" algn="l" rtl="0" eaLnBrk="0" hangingPunct="0">
              <a:buFontTx/>
              <a:buChar char="•"/>
              <a:tabLst>
                <a:tab pos="457200" algn="l"/>
              </a:tabLst>
              <a:defRPr/>
            </a:pPr>
            <a:endParaRPr lang="en-US" sz="2000" b="1" kern="0" dirty="0" smtClean="0"/>
          </a:p>
          <a:p>
            <a:pPr lvl="0" algn="l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b="1" kern="0" dirty="0" smtClean="0">
                <a:latin typeface="Times New Roman" pitchFamily="18" charset="0"/>
              </a:rPr>
              <a:t>Then the diameter of pipe entering to the floor is estimated .</a:t>
            </a:r>
            <a:endParaRPr lang="en-US" sz="2000" b="1" kern="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8" y="571480"/>
            <a:ext cx="7755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AIR HANDLING UNIT SELECTION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0034" y="142873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Air Handling Units were selected from PETRA COMPANY using PETRA catalogue: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4296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57158" y="5643578"/>
            <a:ext cx="82868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this project are choosing according to the above code as in the following table: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00034" y="428604"/>
          <a:ext cx="7858179" cy="6156842"/>
        </p:xfrm>
        <a:graphic>
          <a:graphicData uri="http://schemas.openxmlformats.org/drawingml/2006/table">
            <a:tbl>
              <a:tblPr/>
              <a:tblGrid>
                <a:gridCol w="995406"/>
                <a:gridCol w="1404628"/>
                <a:gridCol w="1045177"/>
                <a:gridCol w="4412968"/>
              </a:tblGrid>
              <a:tr h="3052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Underground floor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93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Name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Load(WATT)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CFM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module number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21441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4100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50 C 6 H2 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 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17105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3020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30 C 6 H2 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#3 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20242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3574.4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40 C 6 H2 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 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17715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1611.17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24 C 6 H2 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 5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9124.1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3128.2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32 C 6 H2 X2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#6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9857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1740.6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24 C 6 H2 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GROUND FLOOR 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93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Name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Load(WATT)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CFM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module number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119000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21013.4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250 C 6 H2 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2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SECOND FLOOR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Name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Load(WATT)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CFM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module number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161000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28430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320 C 6 H  2X2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98000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17305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200 C 6 H  2X2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42000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7417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80 C 6   H   2X2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IDENTICAL FLOORS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0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Name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Load(WATT)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CFM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module number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73500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1298.9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PAH HC 150 C 6 H  2X2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2976" y="428604"/>
            <a:ext cx="6438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FAN COIL UNIT SELECTION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4282" y="1071546"/>
            <a:ext cx="821537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Our project we need Ducted FCU and to ensure the high level of comfort we need the filtered FCU our selection from Petra catalogs is CBP type.</a:t>
            </a: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1237"/>
            <a:ext cx="8501122" cy="20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14282" y="5286388"/>
          <a:ext cx="8358245" cy="1201866"/>
        </p:xfrm>
        <a:graphic>
          <a:graphicData uri="http://schemas.openxmlformats.org/drawingml/2006/table">
            <a:tbl>
              <a:tblPr/>
              <a:tblGrid>
                <a:gridCol w="2659442"/>
                <a:gridCol w="1404053"/>
                <a:gridCol w="1899601"/>
                <a:gridCol w="2395149"/>
              </a:tblGrid>
              <a:tr h="19113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Identical floor FCU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Application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Q 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(KW)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0701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# 0f FCU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Model # of FCU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Bed room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01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29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RAC 12 CBP  H/C 3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285720" y="450057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this project are choosing according to the above code as in the following table(for the identical floors):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643174" y="785794"/>
            <a:ext cx="3786214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Students name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ghssan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foqha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Tareq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Mousa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Ayman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alshwareb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Motaz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‘abed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428860" y="450057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Supervisor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 :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ahmed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ramahe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00166" y="571480"/>
            <a:ext cx="5786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Pump selection: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4282" y="1285860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3616325" algn="l"/>
              </a:tabLst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 selection for pump depends on 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Evrot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company</a:t>
            </a:r>
            <a:endParaRPr lang="en-US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357430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building the selection of pumps were been as the following: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" algn="r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Pumps for HVAC system 	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chiller and boiler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FCE-FCS series: 65-1602/220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Qb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1134L/min, H= 95 m].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</a:tabLs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Qchiller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=1558.7L/min, H=67.5m] 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00166" y="571480"/>
            <a:ext cx="5786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Fighting system: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use in this project type of Wet Pipe System because wet standpipes may be used by building occupants may fight fires quickly.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000372"/>
            <a:ext cx="90688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used both of landing valve and cabins , and use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NFPA) Code to be followed through designing 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143380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Main pipe passes with water flow of up to 500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gpm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And (4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the main sizing pipe 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Designed for landing  valve and cabinet ,the designing  on the farthest landing valve ,Is the supply line leading to it take ( 250gpm)  and the Pipe leading to it were (2.5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’’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cabinet branch pipe (1.5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, the flow rate (100gpm).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01223" y="642918"/>
            <a:ext cx="4009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Pump selection: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500174"/>
            <a:ext cx="7929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our project firefighting pump was selected as a flow rate = 150m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/h, head= 14PSI, the model no. is from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A-C Fire Pump Systems and pump series is 2000 model 4x3x9f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71802" y="500042"/>
            <a:ext cx="3129575" cy="136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04704" rIns="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ELEVATORS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43050"/>
            <a:ext cx="91440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Elevators Type in hotel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Geared-traction elevator.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speed is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450 feet per minute Gearless-traction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size of elevators in hotel is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feet8 inches wide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feet5 inches deep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3,500 pounds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1142984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MECHANICAL SYSTEMS IN BUILDINGS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1473" y="3175085"/>
            <a:ext cx="785818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Five star hotel in Nablus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10" y="785794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aim of this project is to design the Following Mechanical Systems to five star hotel in Nablus:      </a:t>
            </a:r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42976" y="3071810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Heating Ventilation and air conditioning (HVAC).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Plumping system (Sanitary drainage system&amp; potable water system).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Fire Fighting system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choosing elevators for the hotel.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214554"/>
            <a:ext cx="914400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We discus the Plumping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system (Sanitary drainage system and  potable water system) 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 project 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357554" y="1214422"/>
            <a:ext cx="47149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ar-SA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78579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HVAC System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1214414" y="1928802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main objective of air conditioning is to maintain the environment in enclosed space at conditions that induce the feeling of comfort to huma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n.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600200" y="990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WINTER  INSIDE AND OUTSIDE DESIGN CONDITIONS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071538" y="2143116"/>
            <a:ext cx="701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Outside temperature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To=4.7 ˚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 temperature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Ti=21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˚C.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Outside Relative humidity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=72%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 Relative humidity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=50%.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Outside Moisture content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=8.4 g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water/ Kg of dry air.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 Moisture content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=4 g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water/ Kg of dry air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temperature for the unconditioned spaces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13.35 ˚C.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 for the ground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 ˚C.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92867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HEATING LOAD EQUATIONS: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7158" y="1857364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,cond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U A (T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S,vent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1.2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vent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L,vent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vent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W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s,cond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s,vent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L,vent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78579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HEATING LOAD RESULTS: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928662" y="1714488"/>
          <a:ext cx="6715171" cy="427882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005831"/>
                <a:gridCol w="1482570"/>
                <a:gridCol w="1569780"/>
                <a:gridCol w="1656990"/>
              </a:tblGrid>
              <a:tr h="92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Floor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Q)total .(w</a:t>
                      </a: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Q)total .(</a:t>
                      </a:r>
                      <a:r>
                        <a:rPr lang="en-US" sz="2000" b="1" i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</a:t>
                      </a: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Q)total .(ton)</a:t>
                      </a:r>
                      <a:endParaRPr lang="en-US" sz="20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ground</a:t>
                      </a:r>
                      <a:endParaRPr lang="ar-SA" sz="20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Floor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145986.66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145.987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41.73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9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Ground </a:t>
                      </a:r>
                      <a:endParaRPr lang="en-US" sz="20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Floor</a:t>
                      </a:r>
                      <a:endParaRPr lang="ar-SA" sz="20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118910.3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118.91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33.97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</a:t>
                      </a:r>
                      <a:endParaRPr lang="ar-SA" sz="20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Floor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129917.3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129.91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33.97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identical</a:t>
                      </a:r>
                      <a:endParaRPr lang="ar-SA" sz="20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Floor)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9  )</a:t>
                      </a: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Floor</a:t>
                      </a:r>
                      <a:r>
                        <a:rPr lang="en-US" sz="20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141972.25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141.97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40.564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572132" y="6215082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star hotel in Nablus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istrato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549</TotalTime>
  <Words>1229</Words>
  <Application>Microsoft Office PowerPoint</Application>
  <PresentationFormat>عرض على الشاشة (3:4)‏</PresentationFormat>
  <Paragraphs>227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أفق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tareq</cp:lastModifiedBy>
  <cp:revision>56</cp:revision>
  <dcterms:modified xsi:type="dcterms:W3CDTF">2013-05-19T19:32:41Z</dcterms:modified>
</cp:coreProperties>
</file>