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8">
  <p:sldMasterIdLst>
    <p:sldMasterId id="2147483972" r:id="rId1"/>
  </p:sldMasterIdLst>
  <p:notesMasterIdLst>
    <p:notesMasterId r:id="rId70"/>
  </p:notesMasterIdLst>
  <p:handoutMasterIdLst>
    <p:handoutMasterId r:id="rId71"/>
  </p:handoutMasterIdLst>
  <p:sldIdLst>
    <p:sldId id="256" r:id="rId2"/>
    <p:sldId id="261" r:id="rId3"/>
    <p:sldId id="476" r:id="rId4"/>
    <p:sldId id="407" r:id="rId5"/>
    <p:sldId id="477" r:id="rId6"/>
    <p:sldId id="303" r:id="rId7"/>
    <p:sldId id="405" r:id="rId8"/>
    <p:sldId id="478" r:id="rId9"/>
    <p:sldId id="442" r:id="rId10"/>
    <p:sldId id="415" r:id="rId11"/>
    <p:sldId id="416" r:id="rId12"/>
    <p:sldId id="417" r:id="rId13"/>
    <p:sldId id="418" r:id="rId14"/>
    <p:sldId id="443" r:id="rId15"/>
    <p:sldId id="444" r:id="rId16"/>
    <p:sldId id="445" r:id="rId17"/>
    <p:sldId id="446" r:id="rId18"/>
    <p:sldId id="447" r:id="rId19"/>
    <p:sldId id="448" r:id="rId20"/>
    <p:sldId id="491" r:id="rId21"/>
    <p:sldId id="449" r:id="rId22"/>
    <p:sldId id="450" r:id="rId23"/>
    <p:sldId id="451" r:id="rId24"/>
    <p:sldId id="473" r:id="rId25"/>
    <p:sldId id="452" r:id="rId26"/>
    <p:sldId id="488" r:id="rId27"/>
    <p:sldId id="455" r:id="rId28"/>
    <p:sldId id="487" r:id="rId29"/>
    <p:sldId id="457" r:id="rId30"/>
    <p:sldId id="490" r:id="rId31"/>
    <p:sldId id="460" r:id="rId32"/>
    <p:sldId id="461" r:id="rId33"/>
    <p:sldId id="458" r:id="rId34"/>
    <p:sldId id="459" r:id="rId35"/>
    <p:sldId id="462" r:id="rId36"/>
    <p:sldId id="463" r:id="rId37"/>
    <p:sldId id="464" r:id="rId38"/>
    <p:sldId id="479" r:id="rId39"/>
    <p:sldId id="381" r:id="rId40"/>
    <p:sldId id="413" r:id="rId41"/>
    <p:sldId id="326" r:id="rId42"/>
    <p:sldId id="481" r:id="rId43"/>
    <p:sldId id="301" r:id="rId44"/>
    <p:sldId id="317" r:id="rId45"/>
    <p:sldId id="410" r:id="rId46"/>
    <p:sldId id="409" r:id="rId47"/>
    <p:sldId id="304" r:id="rId48"/>
    <p:sldId id="305" r:id="rId49"/>
    <p:sldId id="306" r:id="rId50"/>
    <p:sldId id="307" r:id="rId51"/>
    <p:sldId id="316" r:id="rId52"/>
    <p:sldId id="314" r:id="rId53"/>
    <p:sldId id="411" r:id="rId54"/>
    <p:sldId id="480" r:id="rId55"/>
    <p:sldId id="468" r:id="rId56"/>
    <p:sldId id="469" r:id="rId57"/>
    <p:sldId id="465" r:id="rId58"/>
    <p:sldId id="466" r:id="rId59"/>
    <p:sldId id="331" r:id="rId60"/>
    <p:sldId id="334" r:id="rId61"/>
    <p:sldId id="471" r:id="rId62"/>
    <p:sldId id="472" r:id="rId63"/>
    <p:sldId id="474" r:id="rId64"/>
    <p:sldId id="482" r:id="rId65"/>
    <p:sldId id="489" r:id="rId66"/>
    <p:sldId id="340" r:id="rId67"/>
    <p:sldId id="475" r:id="rId68"/>
    <p:sldId id="485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EE"/>
    <a:srgbClr val="FFFFB9"/>
    <a:srgbClr val="FFFFC5"/>
    <a:srgbClr val="FFFFAF"/>
    <a:srgbClr val="A99E67"/>
    <a:srgbClr val="B3A979"/>
    <a:srgbClr val="DAD2E4"/>
    <a:srgbClr val="A7A7A7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>
        <p:scale>
          <a:sx n="71" d="100"/>
          <a:sy n="71" d="100"/>
        </p:scale>
        <p:origin x="-13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F7AAA6-5582-4FB1-9A0F-316D3A78F36F}" type="datetimeFigureOut">
              <a:rPr lang="ar-JO" smtClean="0"/>
              <a:pPr/>
              <a:t>11/07/1434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F243776-6D7D-4F39-A494-C5B8DA4EAA1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DF64D-349D-4166-B1C1-EC9765B93B82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5360-A221-4FC0-A120-C318A226E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(heat detector)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Double glazing type was used in the western side. This type of glazing was used to minimize the heat gains on summer and the heat losses in winter.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Monthly Cooling Load for the Auditorium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5360-A221-4FC0-A120-C318A226E7CB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JO" smtClean="0"/>
              <a:t>20 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Cultural Palace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JO" smtClean="0"/>
              <a:t>20 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Cultural Palace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JO" smtClean="0"/>
              <a:t>20 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Cultural Palace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JO" smtClean="0"/>
              <a:t>20 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Cultural Palace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JO" smtClean="0"/>
              <a:t>20 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Cultural Palace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JO" smtClean="0"/>
              <a:t>20 May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Cultural Palace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JO" smtClean="0"/>
              <a:t>20 May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Cultural Palace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JO" smtClean="0"/>
              <a:t>20 May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Cultural Palace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JO" smtClean="0"/>
              <a:t>20 May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Cultural Palace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JO" smtClean="0"/>
              <a:t>20 May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Cultural Palace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JO" smtClean="0"/>
              <a:t>20 May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Cultural Palace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/>
              <a:t>20 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Cultural Palace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6DB6-1E95-4B26-BBFC-FB6CE2913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-easter-powerpoint-background-1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7224" y="928670"/>
            <a:ext cx="796783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An-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Najah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National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University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1500174"/>
            <a:ext cx="5857916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Building Engineering Department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2428868"/>
            <a:ext cx="6000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Cultural Palace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3571877"/>
            <a:ext cx="4114800" cy="2431435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Presented by:</a:t>
            </a:r>
          </a:p>
          <a:p>
            <a:pPr algn="ctr">
              <a:defRPr/>
            </a:pPr>
            <a:r>
              <a:rPr lang="en-US" sz="2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Nour</a:t>
            </a:r>
            <a:r>
              <a:rPr lang="en-US" sz="2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Nidal</a:t>
            </a:r>
            <a:r>
              <a:rPr lang="en-US" sz="2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Samaro</a:t>
            </a:r>
            <a:endParaRPr lang="en-US" sz="22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Fa’eqa</a:t>
            </a:r>
            <a:r>
              <a:rPr lang="en-US" sz="2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Sameh</a:t>
            </a:r>
            <a:r>
              <a:rPr lang="en-US" sz="2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Halbouni</a:t>
            </a:r>
            <a:endParaRPr lang="en-US" sz="22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Yasmen</a:t>
            </a:r>
            <a:r>
              <a:rPr lang="en-US" sz="2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Mohamed </a:t>
            </a:r>
            <a:r>
              <a:rPr lang="en-US" sz="2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Amer</a:t>
            </a:r>
            <a:endParaRPr lang="en-US" sz="2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Supervisor:</a:t>
            </a:r>
          </a:p>
          <a:p>
            <a:pPr algn="ctr"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Monther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Dwaikat</a:t>
            </a:r>
            <a:endParaRPr lang="ar-SA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4429156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Codes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000100" y="2000240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ACI -318-08 for reinforced concrete structural design.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UBC -97 for earthquake load computations.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ASCE for load computations.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AISC 2010 for designing steel and composite systems.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42860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1214414" y="785794"/>
            <a:ext cx="5286412" cy="642942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Block 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4488" y="0"/>
            <a:ext cx="117951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571604" y="1428737"/>
            <a:ext cx="7358114" cy="349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Slab thickness for the floors = 32cm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Loads: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Superimposed dead load = 2.5kN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Live load = 7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</a:p>
          <a:p>
            <a:pPr lvl="1"/>
            <a:endParaRPr lang="en-US" sz="2000" baseline="30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Beam dimension                        column dimension</a:t>
            </a:r>
            <a:endParaRPr lang="en-US" sz="2000" baseline="30000" dirty="0" smtClean="0"/>
          </a:p>
          <a:p>
            <a:pPr lvl="1">
              <a:buFont typeface="Courier New" pitchFamily="49" charset="0"/>
              <a:buChar char="o"/>
            </a:pPr>
            <a:endParaRPr lang="en-US" sz="2000" baseline="30000" dirty="0" smtClean="0"/>
          </a:p>
          <a:p>
            <a:pPr lvl="1">
              <a:buFont typeface="Courier New" pitchFamily="49" charset="0"/>
              <a:buChar char="o"/>
            </a:pPr>
            <a:endParaRPr lang="en-US" sz="2000" baseline="30000" dirty="0" smtClean="0"/>
          </a:p>
          <a:p>
            <a:pPr lvl="1">
              <a:buFont typeface="Courier New" pitchFamily="49" charset="0"/>
              <a:buChar char="o"/>
            </a:pPr>
            <a:endParaRPr lang="en-US" sz="2000" baseline="30000" dirty="0" smtClean="0"/>
          </a:p>
          <a:p>
            <a:pPr lvl="1"/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endParaRPr lang="en-US" sz="2400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71604" y="3714752"/>
          <a:ext cx="6096000" cy="262128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3048000"/>
                <a:gridCol w="3048000"/>
              </a:tblGrid>
              <a:tr h="12479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cs typeface="+mj-cs"/>
                        </a:rPr>
                        <a:t> C1 (80*80)</a:t>
                      </a:r>
                      <a:endParaRPr lang="ar-JO" sz="20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cs typeface="+mj-cs"/>
                        </a:rPr>
                        <a:t>50</a:t>
                      </a:r>
                      <a:r>
                        <a:rPr lang="en-US" sz="2000" b="1" baseline="0" dirty="0" smtClean="0">
                          <a:cs typeface="+mj-cs"/>
                        </a:rPr>
                        <a:t> *52</a:t>
                      </a:r>
                      <a:endParaRPr lang="ar-JO" sz="2000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000" b="1" dirty="0" smtClean="0">
                          <a:cs typeface="+mj-cs"/>
                        </a:rPr>
                        <a:t>(</a:t>
                      </a:r>
                      <a:r>
                        <a:rPr lang="en-US" sz="2000" b="1" dirty="0" smtClean="0">
                          <a:cs typeface="+mj-cs"/>
                        </a:rPr>
                        <a:t> C2 (40*50</a:t>
                      </a:r>
                      <a:endParaRPr lang="ar-JO" sz="2000" b="1" dirty="0" smtClean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cs typeface="+mj-cs"/>
                        </a:rPr>
                        <a:t>80*62</a:t>
                      </a:r>
                      <a:endParaRPr lang="ar-JO" sz="2000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000" b="1" dirty="0" smtClean="0">
                          <a:cs typeface="+mj-cs"/>
                        </a:rPr>
                        <a:t>(</a:t>
                      </a:r>
                      <a:r>
                        <a:rPr lang="en-US" sz="2000" b="1" dirty="0" smtClean="0">
                          <a:cs typeface="+mj-cs"/>
                        </a:rPr>
                        <a:t> C3 (D60</a:t>
                      </a:r>
                      <a:endParaRPr lang="ar-JO" sz="2000" b="1" dirty="0" smtClean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cs typeface="+mj-cs"/>
                        </a:rPr>
                        <a:t>80*104</a:t>
                      </a:r>
                      <a:endParaRPr lang="ar-JO" sz="2000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cs typeface="+mj-cs"/>
                        </a:rPr>
                        <a:t> C4 (D70)</a:t>
                      </a:r>
                      <a:endParaRPr lang="ar-JO" sz="2000" b="1" dirty="0" smtClean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cs typeface="+mj-cs"/>
                        </a:rPr>
                        <a:t>70*52</a:t>
                      </a:r>
                      <a:endParaRPr lang="ar-JO" sz="2000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cs typeface="+mj-cs"/>
                        </a:rPr>
                        <a:t> C5 (60*60)</a:t>
                      </a:r>
                      <a:endParaRPr lang="ar-JO" sz="2000" b="1" dirty="0" smtClean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cs typeface="+mj-cs"/>
                        </a:rPr>
                        <a:t>52*100</a:t>
                      </a:r>
                      <a:endParaRPr lang="ar-JO" sz="2000" b="1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Composite beams  140*80</a:t>
                      </a:r>
                      <a:endParaRPr lang="ar-JO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Seismic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Load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2428860" y="3214686"/>
          <a:ext cx="4392488" cy="1584960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2196244"/>
                <a:gridCol w="2196244"/>
              </a:tblGrid>
              <a:tr h="3492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lang="ar-JO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ar-JO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0.28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مربع نص 5"/>
          <p:cNvSpPr txBox="1"/>
          <p:nvPr/>
        </p:nvSpPr>
        <p:spPr>
          <a:xfrm>
            <a:off x="857224" y="2000240"/>
            <a:ext cx="73695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using response spectra method the input data as in the following table. </a:t>
            </a:r>
            <a:endParaRPr lang="ar-J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251520" y="836712"/>
            <a:ext cx="4429156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Block A Model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2357430"/>
            <a:ext cx="4143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Five floors.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 and second floor one way ribbed                                   slab with dropped beams.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Fifth floor one way solid                                                                                                              slab with composite beams.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4488" y="0"/>
            <a:ext cx="117951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discovery\Desktop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836712"/>
            <a:ext cx="4857752" cy="602128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36512" y="2738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214282" y="1000108"/>
            <a:ext cx="3143272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SAP Model Validation for Block 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4488" y="0"/>
            <a:ext cx="117951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3429000"/>
            <a:ext cx="3082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Compatibility check</a:t>
            </a:r>
            <a:endParaRPr lang="ar-J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5" name="Picture 14" descr="fffffdd.png"/>
          <p:cNvPicPr>
            <a:picLocks noChangeAspect="1"/>
          </p:cNvPicPr>
          <p:nvPr/>
        </p:nvPicPr>
        <p:blipFill>
          <a:blip r:embed="rId5" cstate="print"/>
          <a:srcRect l="2439" r="2438"/>
          <a:stretch>
            <a:fillRect/>
          </a:stretch>
        </p:blipFill>
        <p:spPr>
          <a:xfrm>
            <a:off x="3571836" y="1484784"/>
            <a:ext cx="5572164" cy="51823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 Validation for Block 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4488" y="0"/>
            <a:ext cx="117951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214414" y="2071678"/>
            <a:ext cx="2801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Equilibrium check</a:t>
            </a:r>
          </a:p>
        </p:txBody>
      </p:sp>
      <p:graphicFrame>
        <p:nvGraphicFramePr>
          <p:cNvPr id="1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899593" y="2708920"/>
          <a:ext cx="7571857" cy="36381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9678"/>
                <a:gridCol w="1359678"/>
                <a:gridCol w="1373642"/>
                <a:gridCol w="1925814"/>
                <a:gridCol w="1553045"/>
              </a:tblGrid>
              <a:tr h="158586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Check</a:t>
                      </a:r>
                    </a:p>
                    <a:p>
                      <a:pPr algn="ctr" rt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&lt;5%</a:t>
                      </a:r>
                      <a:endParaRPr lang="ar-JO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A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% of error</a:t>
                      </a:r>
                      <a:endParaRPr lang="ar-JO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A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From SAP (kN)</a:t>
                      </a:r>
                      <a:endParaRPr lang="ar-JO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A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Manual Calculation (kN)</a:t>
                      </a:r>
                      <a:endParaRPr lang="ar-JO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A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load</a:t>
                      </a:r>
                      <a:endParaRPr lang="ar-JO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A979"/>
                    </a:solidFill>
                  </a:tcPr>
                </a:tc>
              </a:tr>
              <a:tr h="102615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&lt;5%</a:t>
                      </a:r>
                      <a:endParaRPr lang="ar-JO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is OK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0.9%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65308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64680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dead load</a:t>
                      </a:r>
                      <a:endParaRPr lang="ar-JO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2615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&lt;5%</a:t>
                      </a:r>
                      <a:endParaRPr lang="ar-JO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is OK</a:t>
                      </a:r>
                      <a:endParaRPr lang="ar-JO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/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0.7%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22961 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22800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 live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load </a:t>
                      </a:r>
                      <a:endParaRPr lang="ar-JO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 Validation for Block 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4488" y="0"/>
            <a:ext cx="117951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259632" y="1484784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Internal forces check</a:t>
            </a:r>
          </a:p>
        </p:txBody>
      </p:sp>
      <p:graphicFrame>
        <p:nvGraphicFramePr>
          <p:cNvPr id="18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2071670" y="2000240"/>
          <a:ext cx="5935014" cy="25701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65977"/>
                <a:gridCol w="1329677"/>
                <a:gridCol w="1555606"/>
                <a:gridCol w="1483754"/>
              </a:tblGrid>
              <a:tr h="955968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difference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A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SAP Moment (kN.m)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A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Manual Moment (kN.m)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A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Structural element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A979"/>
                    </a:solidFill>
                  </a:tcPr>
                </a:tc>
              </a:tr>
              <a:tr h="782156"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i="0" kern="1200" cap="small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i="0" kern="1200" cap="small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687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i="0" kern="1200" cap="small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712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Slab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82156"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i="0" kern="1200" cap="small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i="0" kern="1200" cap="small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799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766</a:t>
                      </a:r>
                      <a:endParaRPr kumimoji="0" lang="en-US" sz="2000" i="0" kern="1200" cap="small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beam</a:t>
                      </a:r>
                      <a:endParaRPr lang="ar-JO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عنصر نائب للمحتوى 4"/>
          <p:cNvGraphicFramePr>
            <a:graphicFrameLocks/>
          </p:cNvGraphicFramePr>
          <p:nvPr/>
        </p:nvGraphicFramePr>
        <p:xfrm>
          <a:off x="2143108" y="5072074"/>
          <a:ext cx="5791200" cy="13468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difference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A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SAP Load (kN)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A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Manual Load (kN)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A9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Structural element</a:t>
                      </a:r>
                      <a:endParaRPr lang="ar-JO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A979"/>
                    </a:solidFill>
                  </a:tcPr>
                </a:tc>
              </a:tr>
              <a:tr h="645804">
                <a:tc>
                  <a:txBody>
                    <a:bodyPr/>
                    <a:lstStyle/>
                    <a:p>
                      <a:pPr marL="29718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i="0" kern="1200" cap="small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4.7%</a:t>
                      </a:r>
                      <a:endParaRPr lang="en-US" sz="2000" i="0" dirty="0">
                        <a:solidFill>
                          <a:srgbClr val="943634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indent="0" algn="ct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i="0" kern="1200" cap="small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425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000" i="0" kern="1200" cap="small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446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column</a:t>
                      </a:r>
                      <a:endParaRPr lang="ar-JO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83671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971600" y="764704"/>
            <a:ext cx="5786478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for Slab(One way rib slab)</a:t>
            </a: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discovery\Desktop\slab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230"/>
            <a:ext cx="9144000" cy="551723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620688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971600" y="764704"/>
            <a:ext cx="5786478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for Slab(One way rib slab)</a:t>
            </a: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C:\Users\discovery\Desktop\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475656" y="5733256"/>
            <a:ext cx="15841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Section A-A</a:t>
            </a:r>
            <a:endParaRPr lang="ar-SA" dirty="0"/>
          </a:p>
        </p:txBody>
      </p:sp>
      <p:sp>
        <p:nvSpPr>
          <p:cNvPr id="23" name="Left Arrow 22"/>
          <p:cNvSpPr/>
          <p:nvPr/>
        </p:nvSpPr>
        <p:spPr>
          <a:xfrm>
            <a:off x="3059832" y="5805264"/>
            <a:ext cx="648072" cy="2880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827584" y="764704"/>
            <a:ext cx="5786478" cy="114585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for Slab(One way rib slab)</a:t>
            </a:r>
          </a:p>
          <a:p>
            <a:pPr algn="ctr"/>
            <a:r>
              <a:rPr lang="en-US" sz="2400" b="1" dirty="0" smtClean="0"/>
              <a:t>Section A-A</a:t>
            </a:r>
            <a:endParaRPr lang="ar-SA" sz="2400" b="1" dirty="0" smtClean="0"/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4" name="Picture 13" descr="zzzzzzzzzzzzzzzzz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071678"/>
            <a:ext cx="7829550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1500164" cy="1407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00200" y="785794"/>
            <a:ext cx="75438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Outline</a:t>
            </a: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:</a:t>
            </a:r>
          </a:p>
          <a:p>
            <a:pPr marL="457200" lvl="2">
              <a:buFont typeface="Wingdings" pitchFamily="2" charset="2"/>
              <a:buChar char="Ø"/>
            </a:pPr>
            <a:r>
              <a:rPr lang="en-US" sz="3200" b="1" dirty="0" smtClean="0">
                <a:latin typeface="Monotype Corsiva" pitchFamily="66" charset="0"/>
              </a:rPr>
              <a:t>  Introduction.</a:t>
            </a:r>
            <a:endParaRPr lang="en-US" sz="3200" b="1" dirty="0" smtClean="0"/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3200" b="1" dirty="0" smtClean="0">
                <a:latin typeface="Monotype Corsiva" pitchFamily="66" charset="0"/>
              </a:rPr>
              <a:t> Architectural  Design.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3200" b="1" dirty="0" smtClean="0">
                <a:latin typeface="Monotype Corsiva" pitchFamily="66" charset="0"/>
              </a:rPr>
              <a:t>Structural  Design.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3200" b="1" dirty="0" smtClean="0">
                <a:latin typeface="Monotype Corsiva" pitchFamily="66" charset="0"/>
              </a:rPr>
              <a:t>Acoustical   &amp; Lighting Design.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3200" b="1" dirty="0" smtClean="0">
                <a:latin typeface="Monotype Corsiva" pitchFamily="66" charset="0"/>
              </a:rPr>
              <a:t>Environmental  Design.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3200" b="1" dirty="0" smtClean="0">
                <a:latin typeface="Monotype Corsiva" pitchFamily="66" charset="0"/>
              </a:rPr>
              <a:t>Electrical   &amp; Mechanical Design.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3200" b="1" dirty="0" smtClean="0">
                <a:latin typeface="Monotype Corsiva" pitchFamily="66" charset="0"/>
              </a:rPr>
              <a:t>Safety  Design.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3200" b="1" dirty="0" smtClean="0">
                <a:latin typeface="Monotype Corsiva" pitchFamily="66" charset="0"/>
              </a:rPr>
              <a:t>Cost estimation</a:t>
            </a:r>
            <a:endParaRPr lang="en-US" sz="3200" b="1" dirty="0">
              <a:latin typeface="Monotype Corsiva" pitchFamily="6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683568" y="692696"/>
            <a:ext cx="5786478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Beams and Columns name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discovery\Desktop\d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500066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Concrete Beam Detail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10" descr="bbbbbbbbbbbbbbbb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500174"/>
            <a:ext cx="8429625" cy="4857784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1043608" y="764704"/>
            <a:ext cx="7848872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Hook</a:t>
            </a: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Detail &amp; Detail of Cross Section in Concrete Beam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discovery\Desktop\h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00240"/>
            <a:ext cx="4211960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4" name="Picture 13" descr="xxxxxxxxxxxxxxxx.jpg"/>
          <p:cNvPicPr>
            <a:picLocks noChangeAspect="1"/>
          </p:cNvPicPr>
          <p:nvPr/>
        </p:nvPicPr>
        <p:blipFill>
          <a:blip r:embed="rId5" cstate="print"/>
          <a:srcRect l="2752" r="917"/>
          <a:stretch>
            <a:fillRect/>
          </a:stretch>
        </p:blipFill>
        <p:spPr>
          <a:xfrm>
            <a:off x="4214810" y="1571612"/>
            <a:ext cx="4714908" cy="48482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1214414" y="714356"/>
            <a:ext cx="5786478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Layout of the composite Beams</a:t>
            </a:r>
          </a:p>
        </p:txBody>
      </p:sp>
      <p:pic>
        <p:nvPicPr>
          <p:cNvPr id="14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discovery\Desktop\d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428736"/>
            <a:ext cx="6336704" cy="54292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Composite Beam Detail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6396335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Longitudinal Section in Composite Beam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discovery\Desktop\p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9144000" cy="504056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Composite Beam Detail (Cross Section)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50" name="Picture 2" descr="C:\Users\discovery\Desktop\compos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799"/>
            <a:ext cx="8640960" cy="472915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Cross Section in Column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3249" name="Picture 1" descr="C:\Users\discovery\Desktop\gffr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1"/>
            <a:ext cx="8040223" cy="472915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Column Detail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discovery\Desktop\dd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00174"/>
            <a:ext cx="3923928" cy="535782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 descr="C:\Users\discovery\Desktop\detail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84784"/>
            <a:ext cx="5148064" cy="537321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785786" y="785794"/>
            <a:ext cx="5786478" cy="500066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Shear Wall Detail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" name="Picture 9" descr="jjyy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736"/>
            <a:ext cx="8392697" cy="500132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 rot="20513962">
            <a:off x="1499026" y="2843612"/>
            <a:ext cx="6445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Introduction</a:t>
            </a:r>
            <a:endParaRPr lang="en-US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42862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Lay out footing in the building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1" name="Picture 10" descr="Untitl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500174"/>
            <a:ext cx="8572560" cy="479062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42862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Single Footing Detail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discovery\Desktop\ff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8280919" cy="551723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500066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Single Footing Detail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discovery\Desktop\ssslab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3"/>
            <a:ext cx="9144000" cy="530120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85786" y="785794"/>
            <a:ext cx="5786478" cy="571504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for Mat Foundation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discovery\Desktop\ggg.png"/>
          <p:cNvPicPr>
            <a:picLocks noChangeAspect="1" noChangeArrowheads="1"/>
          </p:cNvPicPr>
          <p:nvPr/>
        </p:nvPicPr>
        <p:blipFill>
          <a:blip r:embed="rId4" cstate="print"/>
          <a:srcRect t="13248"/>
          <a:stretch>
            <a:fillRect/>
          </a:stretch>
        </p:blipFill>
        <p:spPr bwMode="auto">
          <a:xfrm>
            <a:off x="251520" y="1643050"/>
            <a:ext cx="8892480" cy="500063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1142976" y="785794"/>
            <a:ext cx="5786478" cy="571504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Section  in Mat foundation</a:t>
            </a:r>
            <a:endParaRPr lang="ar-SA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4" name="Picture 13" descr="vvvvvvvvvvvvvvvvv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571612"/>
            <a:ext cx="7086600" cy="484822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642942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Stairs  Detail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discovery\Desktop\rrt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8964488" cy="535782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Steel Detail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1" name="Picture 10" descr="gggggggggggggggggg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714488"/>
            <a:ext cx="7563906" cy="492922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5786478" cy="571504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Steel Details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645789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Steel -Truss Connection 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discovery\Desktop\gg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8964488" cy="492922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 rot="20513962">
            <a:off x="1499026" y="1920283"/>
            <a:ext cx="64450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Acoustical</a:t>
            </a:r>
          </a:p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&amp; Lighting </a:t>
            </a:r>
          </a:p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Design</a:t>
            </a:r>
            <a:endParaRPr lang="en-US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ACOUSTICAL 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28728" y="1357298"/>
          <a:ext cx="5572164" cy="1128158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2786082"/>
                <a:gridCol w="2786082"/>
              </a:tblGrid>
              <a:tr h="427118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Recommendated</a:t>
                      </a:r>
                      <a:endParaRPr lang="ar-JO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Calculated</a:t>
                      </a:r>
                      <a:endParaRPr lang="ar-JO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152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000" dirty="0" smtClean="0"/>
                        <a:t>(</a:t>
                      </a:r>
                      <a:r>
                        <a:rPr lang="en-US" sz="2000" dirty="0" smtClean="0"/>
                        <a:t> Rt60= (1-1.5</a:t>
                      </a:r>
                      <a:endParaRPr lang="ar-JO" sz="2000" dirty="0" smtClean="0"/>
                    </a:p>
                    <a:p>
                      <a:pPr rtl="1"/>
                      <a:endParaRPr lang="ar-J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 Rt60= 1.1</a:t>
                      </a:r>
                      <a:endParaRPr lang="ar-JO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00166" y="2928934"/>
          <a:ext cx="5500726" cy="2571768"/>
        </p:xfrm>
        <a:graphic>
          <a:graphicData uri="http://schemas.openxmlformats.org/drawingml/2006/table">
            <a:tbl>
              <a:tblPr rtl="1">
                <a:tableStyleId>{8A107856-5554-42FB-B03E-39F5DBC370BA}</a:tableStyleId>
              </a:tblPr>
              <a:tblGrid>
                <a:gridCol w="2545712"/>
                <a:gridCol w="2955014"/>
              </a:tblGrid>
              <a:tr h="4286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</a:rPr>
                        <a:t>Position</a:t>
                      </a:r>
                      <a:endParaRPr lang="en-US" sz="20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solidFill>
                            <a:srgbClr val="C00000"/>
                          </a:solidFill>
                        </a:rPr>
                        <a:t>Material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/>
                        <a:t>side wall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/>
                        <a:t>wood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/>
                        <a:t>back wall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/>
                        <a:t>Glass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/>
                        <a:t>Floor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/>
                        <a:t>Carpet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/>
                        <a:t>Ceiling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/>
                        <a:t>Metal </a:t>
                      </a:r>
                      <a:r>
                        <a:rPr lang="en-US" sz="2000" u="none" strike="noStrike" dirty="0" smtClean="0"/>
                        <a:t>deck(75mm)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/>
                        <a:t>Side wall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/>
                        <a:t>Fiber glass </a:t>
                      </a:r>
                      <a:r>
                        <a:rPr lang="en-US" sz="2000" u="none" strike="noStrike" dirty="0" smtClean="0"/>
                        <a:t>board (50mm)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62" y="1571612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48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Introduction 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Picture 15" descr="s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0481" y="1000108"/>
            <a:ext cx="4073519" cy="535785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aaaaaaaaaaaaa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500174"/>
            <a:ext cx="3929090" cy="3901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Curved Connector 12"/>
          <p:cNvCxnSpPr/>
          <p:nvPr/>
        </p:nvCxnSpPr>
        <p:spPr>
          <a:xfrm rot="10800000">
            <a:off x="3143240" y="3786190"/>
            <a:ext cx="2928958" cy="1714512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85852" y="4429132"/>
            <a:ext cx="714380" cy="2143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14414" y="4429132"/>
            <a:ext cx="42862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N</a:t>
            </a:r>
            <a:endParaRPr lang="ar-JO" sz="3000" b="1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LIGHTING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36843"/>
          <a:stretch>
            <a:fillRect/>
          </a:stretch>
        </p:blipFill>
        <p:spPr bwMode="auto">
          <a:xfrm>
            <a:off x="6286512" y="0"/>
            <a:ext cx="285748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285820" y="85723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Result for the Auditorium: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6" name="Picture 15" descr="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034" y="1428736"/>
            <a:ext cx="8286808" cy="492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LIGHTING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36843"/>
          <a:stretch>
            <a:fillRect/>
          </a:stretch>
        </p:blipFill>
        <p:spPr bwMode="auto">
          <a:xfrm>
            <a:off x="6286512" y="0"/>
            <a:ext cx="285748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285820" y="85723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Result for the Auditorium: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6" name="Picture 15" descr="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158" y="1428736"/>
            <a:ext cx="8501122" cy="483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 rot="20513962">
            <a:off x="1499026" y="2381948"/>
            <a:ext cx="6445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Environmental</a:t>
            </a:r>
          </a:p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Design</a:t>
            </a:r>
            <a:endParaRPr lang="en-US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764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ENVIRONMENTAL DESIGN  using ECOTECT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28662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71472" y="1214422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ECOTECT Program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 used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to: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Analyze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 movement and natural lighting.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alculate the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solar gain.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Calculate heating and cooling loads.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2786058"/>
            <a:ext cx="6286544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ENVIRONMENTAL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Manual Operation 9"/>
          <p:cNvSpPr/>
          <p:nvPr/>
        </p:nvSpPr>
        <p:spPr>
          <a:xfrm>
            <a:off x="1571604" y="785794"/>
            <a:ext cx="4143404" cy="500066"/>
          </a:xfrm>
          <a:prstGeom prst="flowChartManualOperation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78579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Sun Path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500174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Sun Path in Winter in January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8" name="Picture 17" descr="hgh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96" y="2071678"/>
            <a:ext cx="8001056" cy="4207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7146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ENVIRONMENTAL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Manual Operation 9"/>
          <p:cNvSpPr/>
          <p:nvPr/>
        </p:nvSpPr>
        <p:spPr>
          <a:xfrm>
            <a:off x="1571604" y="785794"/>
            <a:ext cx="4143404" cy="500066"/>
          </a:xfrm>
          <a:prstGeom prst="flowChartManualOperation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78579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Sun Path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500174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Sun Path in Summer in July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8" name="Picture 17" descr="sun.png"/>
          <p:cNvPicPr/>
          <p:nvPr/>
        </p:nvPicPr>
        <p:blipFill>
          <a:blip r:embed="rId4" cstate="print"/>
          <a:srcRect b="21917"/>
          <a:stretch>
            <a:fillRect/>
          </a:stretch>
        </p:blipFill>
        <p:spPr>
          <a:xfrm>
            <a:off x="642910" y="2000240"/>
            <a:ext cx="7929618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ENVIRONMENTAL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500306"/>
            <a:ext cx="325673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5720" y="2143116"/>
          <a:ext cx="5286412" cy="2926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6016"/>
                <a:gridCol w="1357322"/>
                <a:gridCol w="1643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Width (cm)</a:t>
                      </a:r>
                      <a:endParaRPr lang="en-US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Conductivity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Stone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Concrete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Lightweight Hollow Block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0.76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Polystyrene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Plaster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0.52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0034" y="1214422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Section Used for External Wall</a:t>
            </a: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Layers from outside to inside: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4714884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U-Value = 0.75 w/m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.k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ENVIRONMENTAL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5720" y="2000240"/>
          <a:ext cx="5286412" cy="2011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6016"/>
                <a:gridCol w="1357322"/>
                <a:gridCol w="1643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Width (cm)</a:t>
                      </a:r>
                      <a:endParaRPr lang="en-US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Conductivity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Plaster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0.43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Lightweight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Block, Perlite-Filled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0.17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Plaster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0.43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7158" y="1142984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Internal Wall (Partition)</a:t>
            </a: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Layers from outside to inside: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3500438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U-Value = 0.5w/m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.k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85720" y="4572008"/>
          <a:ext cx="5286412" cy="1767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6016"/>
                <a:gridCol w="1357322"/>
                <a:gridCol w="1643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Width (cm)</a:t>
                      </a:r>
                      <a:endParaRPr lang="en-US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Conductivity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Plaster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0.52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Concrete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Plaster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0.52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8596" y="421481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Shear Wall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3570" y="6072206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U-Value = 1.1w/m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.k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564" b="7287"/>
          <a:stretch>
            <a:fillRect/>
          </a:stretch>
        </p:blipFill>
        <p:spPr bwMode="auto">
          <a:xfrm>
            <a:off x="5715008" y="4429132"/>
            <a:ext cx="271464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3" name="Picture 22" descr="par.png"/>
          <p:cNvPicPr/>
          <p:nvPr/>
        </p:nvPicPr>
        <p:blipFill>
          <a:blip r:embed="rId5" cstate="print"/>
          <a:srcRect l="37743" t="8196" r="2896" b="46731"/>
          <a:stretch>
            <a:fillRect/>
          </a:stretch>
        </p:blipFill>
        <p:spPr>
          <a:xfrm>
            <a:off x="5715008" y="1857364"/>
            <a:ext cx="292895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ENVIRONMENTAL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5720" y="2143116"/>
          <a:ext cx="5286412" cy="3139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6016"/>
                <a:gridCol w="1357322"/>
                <a:gridCol w="1643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Width (cm)</a:t>
                      </a:r>
                      <a:endParaRPr lang="en-US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Conductivity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95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Carpet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0.48 both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Rubber band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Concrete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Wood wool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Air Gap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5.56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False ceiling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0034" y="1357298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Auditorium floor:</a:t>
            </a: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Layers from outside to inside: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5000636"/>
            <a:ext cx="3500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U-Value = 0.45w/m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.k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130" r="4139"/>
          <a:stretch>
            <a:fillRect/>
          </a:stretch>
        </p:blipFill>
        <p:spPr bwMode="auto">
          <a:xfrm>
            <a:off x="5786446" y="2500306"/>
            <a:ext cx="314327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ENVIRONMENTAL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Manual Operation 9"/>
          <p:cNvSpPr/>
          <p:nvPr/>
        </p:nvSpPr>
        <p:spPr>
          <a:xfrm>
            <a:off x="1571604" y="785794"/>
            <a:ext cx="4143404" cy="500066"/>
          </a:xfrm>
          <a:prstGeom prst="flowChartManualOperation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5984" y="78579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Section Used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57158" y="2428868"/>
          <a:ext cx="5286412" cy="3139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6016"/>
                <a:gridCol w="1357322"/>
                <a:gridCol w="1643074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Width (cm)</a:t>
                      </a:r>
                      <a:endParaRPr lang="en-US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Conductivity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Tile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0.19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Sand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1.74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Ribbed Slab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Polystyrene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Air Gap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5.56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False ceiling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8596" y="1500174"/>
            <a:ext cx="66437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Floors in block B</a:t>
            </a: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Layers from outside to inside: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5072074"/>
            <a:ext cx="3571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U-Value = 1.1w/m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.k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0250" y="2786058"/>
            <a:ext cx="315764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 rot="20513962">
            <a:off x="1499026" y="2381948"/>
            <a:ext cx="6445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Architectural</a:t>
            </a:r>
          </a:p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Design</a:t>
            </a:r>
            <a:endParaRPr lang="en-US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ENVIRONMENTAL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5720" y="2214554"/>
          <a:ext cx="5286412" cy="2682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6016"/>
                <a:gridCol w="1357322"/>
                <a:gridCol w="1643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Width (cm)</a:t>
                      </a:r>
                      <a:endParaRPr lang="en-US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Conductivity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Asphalt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Ribbed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Slab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Polystyrene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Air Gap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5.56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False ceiling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8596" y="1214422"/>
            <a:ext cx="66437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For roof</a:t>
            </a: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Layers from outside to inside: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4500570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U-Value = 0.77w/m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.k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285992"/>
            <a:ext cx="306162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</p:spPr>
        <p:txBody>
          <a:bodyPr/>
          <a:lstStyle/>
          <a:p>
            <a:fld id="{4FA26DB6-1E95-4B26-BBFC-FB6CE29132D7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ENVIRONMENTAL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Manual Operation 9"/>
          <p:cNvSpPr/>
          <p:nvPr/>
        </p:nvSpPr>
        <p:spPr>
          <a:xfrm>
            <a:off x="1571604" y="785794"/>
            <a:ext cx="4143404" cy="500066"/>
          </a:xfrm>
          <a:prstGeom prst="flowChartManualOperation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78579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Sun Path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500174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Sun path after 4 PM: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19" name="Picture 18" descr="shms.png"/>
          <p:cNvPicPr/>
          <p:nvPr/>
        </p:nvPicPr>
        <p:blipFill>
          <a:blip r:embed="rId4" cstate="print"/>
          <a:srcRect b="8459"/>
          <a:stretch>
            <a:fillRect/>
          </a:stretch>
        </p:blipFill>
        <p:spPr>
          <a:xfrm>
            <a:off x="428596" y="1928802"/>
            <a:ext cx="7786742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ENVIRONMENTAL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Manual Operation 9"/>
          <p:cNvSpPr/>
          <p:nvPr/>
        </p:nvSpPr>
        <p:spPr>
          <a:xfrm>
            <a:off x="1571604" y="785794"/>
            <a:ext cx="5572164" cy="500066"/>
          </a:xfrm>
          <a:prstGeom prst="flowChartManualOperation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78579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glazed, Tinted glass</a:t>
            </a:r>
            <a:r>
              <a:rPr lang="en-US" sz="2400" dirty="0" smtClean="0">
                <a:solidFill>
                  <a:schemeClr val="bg1"/>
                </a:solidFill>
                <a:cs typeface="+mj-cs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5500702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U-Value = 2.66w/m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.k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14" name="Picture 13" descr="kkbkb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1857364"/>
            <a:ext cx="4071940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ENVIRONMENTAL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Manual Operation 9"/>
          <p:cNvSpPr/>
          <p:nvPr/>
        </p:nvSpPr>
        <p:spPr>
          <a:xfrm>
            <a:off x="1785918" y="785794"/>
            <a:ext cx="6357982" cy="500066"/>
          </a:xfrm>
          <a:prstGeom prst="flowChartManualOperation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785794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Cooling load in auditorium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357298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There’s NO HEATING load due to the occupancy</a:t>
            </a:r>
          </a:p>
          <a:p>
            <a:r>
              <a:rPr lang="en-US" sz="2000" dirty="0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Max Cooling  load at 15:00 on 21 August  = 331KW =</a:t>
            </a:r>
          </a:p>
          <a:p>
            <a:r>
              <a:rPr lang="en-US" sz="2000" dirty="0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94  T.R  for  an area =1150 m</a:t>
            </a:r>
            <a:r>
              <a:rPr lang="en-US" sz="2000" baseline="30000" dirty="0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2</a:t>
            </a:r>
            <a:endParaRPr lang="en-US" sz="2000" dirty="0" smtClean="0">
              <a:latin typeface="Times New Roman" pitchFamily="18" charset="0"/>
              <a:ea typeface="NSimSun" pitchFamily="49" charset="-122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16" name="Picture 15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428868"/>
            <a:ext cx="8429684" cy="3954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 rot="20513962">
            <a:off x="1499026" y="1920283"/>
            <a:ext cx="64450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Electrical</a:t>
            </a:r>
          </a:p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&amp; Mechanical</a:t>
            </a:r>
          </a:p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Design</a:t>
            </a:r>
            <a:endParaRPr lang="en-US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Electrical 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85820" y="692696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Distribution of lighting in first floor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discovery\Desktop\ferg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96752"/>
            <a:ext cx="8424936" cy="54006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ELECTRICAL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85820" y="76470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Distribution of lighting in first floor (Detail 1)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6211669"/>
            <a:ext cx="17281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/>
              <a:t>Detail 1</a:t>
            </a:r>
            <a:endParaRPr lang="ar-SA" sz="3600" b="1" dirty="0"/>
          </a:p>
        </p:txBody>
      </p:sp>
      <p:pic>
        <p:nvPicPr>
          <p:cNvPr id="3074" name="Picture 2" descr="C:\Users\discovery\Desktop\bg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8717442" cy="504056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MECHANICAL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85820" y="76470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 System for Second Basement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iscovery\Desktop\kkj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0"/>
            <a:ext cx="8964487" cy="511256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MECHANICAL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85820" y="76470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 System for Second Basement (Detail 1)</a:t>
            </a: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discovery\Desktop\bggh.png"/>
          <p:cNvPicPr>
            <a:picLocks noChangeAspect="1" noChangeArrowheads="1"/>
          </p:cNvPicPr>
          <p:nvPr/>
        </p:nvPicPr>
        <p:blipFill>
          <a:blip r:embed="rId5" cstate="print"/>
          <a:srcRect r="8594"/>
          <a:stretch>
            <a:fillRect/>
          </a:stretch>
        </p:blipFill>
        <p:spPr bwMode="auto">
          <a:xfrm>
            <a:off x="357190" y="1268760"/>
            <a:ext cx="8358214" cy="480870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63888" y="6211669"/>
            <a:ext cx="17281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/>
              <a:t>Detail 1</a:t>
            </a:r>
            <a:endParaRPr lang="ar-SA" sz="36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 rot="20513962">
            <a:off x="1499026" y="2843612"/>
            <a:ext cx="6445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Safety Design</a:t>
            </a:r>
            <a:endParaRPr lang="en-US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62" y="1571612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48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1285852" y="785794"/>
            <a:ext cx="3143272" cy="785818"/>
          </a:xfrm>
          <a:prstGeom prst="rightArrow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4414" y="92867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proposed design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1670" y="3786190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Proposed Site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ARCHITECTURAL 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1" name="Picture 20" descr="Untitle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714488"/>
            <a:ext cx="914400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SAFETY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85820" y="85723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Safety for People with Special Needs: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643314"/>
            <a:ext cx="2214546" cy="3214686"/>
          </a:xfrm>
          <a:prstGeom prst="rect">
            <a:avLst/>
          </a:prstGeom>
          <a:solidFill>
            <a:srgbClr val="FFF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0034" y="1500174"/>
            <a:ext cx="4286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Ramp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17" name="Picture 16" descr="FIN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2143116"/>
            <a:ext cx="7000924" cy="3989895"/>
          </a:xfrm>
          <a:prstGeom prst="rect">
            <a:avLst/>
          </a:prstGeom>
        </p:spPr>
      </p:pic>
      <p:cxnSp>
        <p:nvCxnSpPr>
          <p:cNvPr id="20" name="Curved Connector 19"/>
          <p:cNvCxnSpPr/>
          <p:nvPr/>
        </p:nvCxnSpPr>
        <p:spPr>
          <a:xfrm>
            <a:off x="1928794" y="1785926"/>
            <a:ext cx="3571900" cy="3286148"/>
          </a:xfrm>
          <a:prstGeom prst="curvedConnector3">
            <a:avLst>
              <a:gd name="adj1" fmla="val 6468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Safety 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85820" y="76470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Distribution of  Fire Alarm -First floor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iscovery\Desktop\ht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268760"/>
            <a:ext cx="6715172" cy="54006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Safety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85820" y="76470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Fire System For Basement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discovery\Desktop\asfs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285860"/>
            <a:ext cx="6929486" cy="525658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Safety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85820" y="76470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Fire System For Basement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13" name="Picture 12" descr="............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285860"/>
            <a:ext cx="7125676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 rot="20513962">
            <a:off x="1499026" y="2381948"/>
            <a:ext cx="6445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Cost</a:t>
            </a:r>
          </a:p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Estimation</a:t>
            </a:r>
            <a:endParaRPr lang="en-US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Cost estimation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1524000" y="1397000"/>
          <a:ext cx="6096000" cy="399288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200" b="1" dirty="0" smtClean="0"/>
                        <a:t>Cost ( $) </a:t>
                      </a:r>
                      <a:endParaRPr lang="ar-SA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Activity</a:t>
                      </a:r>
                      <a:endParaRPr lang="ar-SA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1500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Mobilization</a:t>
                      </a:r>
                      <a:endParaRPr lang="ar-S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388846.15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Earth work</a:t>
                      </a:r>
                      <a:endParaRPr lang="ar-S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636186.35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Steel</a:t>
                      </a:r>
                      <a:endParaRPr lang="ar-S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189911.7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Form work</a:t>
                      </a:r>
                      <a:endParaRPr lang="ar-S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624289.25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Concrete work</a:t>
                      </a:r>
                      <a:endParaRPr lang="ar-S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1467218.6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Finishing</a:t>
                      </a:r>
                      <a:endParaRPr lang="ar-S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481192.8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Mechanical</a:t>
                      </a:r>
                      <a:endParaRPr lang="ar-S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320795.2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Electrical</a:t>
                      </a:r>
                      <a:endParaRPr lang="ar-S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4109940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Total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مربع نص 14"/>
          <p:cNvSpPr txBox="1"/>
          <p:nvPr/>
        </p:nvSpPr>
        <p:spPr>
          <a:xfrm>
            <a:off x="2428860" y="5572140"/>
            <a:ext cx="46434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 cost of 1m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 = 600$</a:t>
            </a:r>
            <a:endParaRPr lang="ar-SA" sz="2400" b="1" baseline="30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 with butterfl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Safety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85820" y="76470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Detail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10" name="Picture 9" descr="..j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1500174"/>
            <a:ext cx="6439799" cy="50108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3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Area of floors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68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71604" y="1714488"/>
          <a:ext cx="6096000" cy="4256149"/>
        </p:xfrm>
        <a:graphic>
          <a:graphicData uri="http://schemas.openxmlformats.org/drawingml/2006/table">
            <a:tbl>
              <a:tblPr rtl="1" firstRow="1" bandRow="1">
                <a:tableStyleId>{EB344D84-9AFB-497E-A393-DC336BA19D2E}</a:tableStyleId>
              </a:tblPr>
              <a:tblGrid>
                <a:gridCol w="3048000"/>
                <a:gridCol w="3048000"/>
              </a:tblGrid>
              <a:tr h="454655"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/>
                        <a:t>Area</a:t>
                      </a:r>
                      <a:endParaRPr lang="ar-JO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/>
                        <a:t>Floor</a:t>
                      </a:r>
                      <a:endParaRPr lang="ar-JO" sz="2200" dirty="0"/>
                    </a:p>
                  </a:txBody>
                  <a:tcPr/>
                </a:tc>
              </a:tr>
              <a:tr h="68835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 1350 m</a:t>
                      </a:r>
                      <a:r>
                        <a:rPr lang="en-US" baseline="30000" dirty="0" smtClean="0"/>
                        <a:t>2</a:t>
                      </a:r>
                      <a:endParaRPr lang="ar-JO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Basement 3</a:t>
                      </a:r>
                      <a:endParaRPr lang="ar-JO" dirty="0"/>
                    </a:p>
                  </a:txBody>
                  <a:tcPr/>
                </a:tc>
              </a:tr>
              <a:tr h="51945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1970 m</a:t>
                      </a:r>
                      <a:r>
                        <a:rPr lang="en-US" baseline="30000" dirty="0" smtClean="0"/>
                        <a:t>2</a:t>
                      </a:r>
                      <a:endParaRPr lang="ar-JO" baseline="30000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Basement 2</a:t>
                      </a:r>
                      <a:endParaRPr lang="ar-JO" dirty="0" smtClean="0"/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959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840 m</a:t>
                      </a:r>
                      <a:r>
                        <a:rPr lang="en-US" baseline="30000" dirty="0" smtClean="0"/>
                        <a:t>2</a:t>
                      </a:r>
                      <a:endParaRPr lang="ar-JO" baseline="30000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Basement 1</a:t>
                      </a:r>
                      <a:endParaRPr lang="ar-JO" dirty="0" smtClean="0"/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959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1030 m</a:t>
                      </a:r>
                      <a:r>
                        <a:rPr lang="en-US" baseline="30000" dirty="0" smtClean="0"/>
                        <a:t>2</a:t>
                      </a:r>
                      <a:endParaRPr lang="ar-JO" baseline="30000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Ground</a:t>
                      </a:r>
                      <a:r>
                        <a:rPr lang="en-US" baseline="0" dirty="0" smtClean="0"/>
                        <a:t> floor</a:t>
                      </a:r>
                      <a:endParaRPr lang="ar-JO" dirty="0" smtClean="0"/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3922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470 m</a:t>
                      </a:r>
                      <a:r>
                        <a:rPr lang="en-US" baseline="30000" dirty="0" smtClean="0"/>
                        <a:t>2</a:t>
                      </a:r>
                      <a:endParaRPr lang="ar-JO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First floor</a:t>
                      </a:r>
                      <a:endParaRPr lang="ar-JO" dirty="0" smtClean="0"/>
                    </a:p>
                  </a:txBody>
                  <a:tcPr/>
                </a:tc>
              </a:tr>
              <a:tr h="45465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  1150 </a:t>
                      </a:r>
                      <a:r>
                        <a:rPr lang="en-US" dirty="0" smtClean="0"/>
                        <a:t>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sz="1800" kern="1200" dirty="0" smtClean="0"/>
                        <a:t> </a:t>
                      </a:r>
                      <a:endParaRPr lang="ar-JO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Auditorium</a:t>
                      </a:r>
                      <a:endParaRPr lang="ar-JO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62" y="1571612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48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ARCHITECTURAL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Off-page Connector 9"/>
          <p:cNvSpPr/>
          <p:nvPr/>
        </p:nvSpPr>
        <p:spPr>
          <a:xfrm>
            <a:off x="1500166" y="785794"/>
            <a:ext cx="3786214" cy="500066"/>
          </a:xfrm>
          <a:prstGeom prst="flowChartOffpageConnector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Architectural changes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43314"/>
            <a:ext cx="2214546" cy="3214686"/>
          </a:xfrm>
          <a:prstGeom prst="rect">
            <a:avLst/>
          </a:prstGeom>
          <a:solidFill>
            <a:srgbClr val="FFF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Picture 13" descr="Untitle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72" y="2143116"/>
            <a:ext cx="8072494" cy="3857652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 rot="20513962">
            <a:off x="1499026" y="2381948"/>
            <a:ext cx="6445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Structural</a:t>
            </a:r>
          </a:p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oper Black" pitchFamily="18" charset="0"/>
              </a:rPr>
              <a:t>Design</a:t>
            </a:r>
            <a:endParaRPr lang="en-US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powerpoint templates and backgrounds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STRUCTURAL 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714348" y="785794"/>
            <a:ext cx="4429156" cy="785818"/>
          </a:xfrm>
          <a:prstGeom prst="flowChartDocument">
            <a:avLst/>
          </a:prstGeom>
          <a:solidFill>
            <a:srgbClr val="B3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Blocks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شعار الجامع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061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71600" y="1556792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project consists of Two blocks  and a steel truss.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48" y="3284984"/>
            <a:ext cx="7920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>
                <a:solidFill>
                  <a:srgbClr val="18901E"/>
                </a:solidFill>
              </a:rPr>
              <a:t>C</a:t>
            </a:r>
            <a:endParaRPr lang="ar-SA" sz="6600" dirty="0">
              <a:solidFill>
                <a:srgbClr val="18901E"/>
              </a:solidFill>
            </a:endParaRPr>
          </a:p>
        </p:txBody>
      </p:sp>
      <p:pic>
        <p:nvPicPr>
          <p:cNvPr id="16" name="Picture 15" descr="abc.png"/>
          <p:cNvPicPr>
            <a:picLocks noChangeAspect="1"/>
          </p:cNvPicPr>
          <p:nvPr/>
        </p:nvPicPr>
        <p:blipFill>
          <a:blip r:embed="rId4" cstate="print"/>
          <a:srcRect r="1000"/>
          <a:stretch>
            <a:fillRect/>
          </a:stretch>
        </p:blipFill>
        <p:spPr>
          <a:xfrm>
            <a:off x="1000100" y="2071678"/>
            <a:ext cx="7072362" cy="452498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6DB6-1E95-4B26-BBFC-FB6CE29132D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10957</TotalTime>
  <Words>1190</Words>
  <Application>Microsoft Office PowerPoint</Application>
  <PresentationFormat>On-screen Show (4:3)</PresentationFormat>
  <Paragraphs>499</Paragraphs>
  <Slides>68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Company>Google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Google Tech</dc:creator>
  <cp:lastModifiedBy>Samaro</cp:lastModifiedBy>
  <cp:revision>774</cp:revision>
  <dcterms:created xsi:type="dcterms:W3CDTF">2012-05-17T06:18:38Z</dcterms:created>
  <dcterms:modified xsi:type="dcterms:W3CDTF">2013-05-20T15:42:13Z</dcterms:modified>
</cp:coreProperties>
</file>