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0" r:id="rId4"/>
    <p:sldId id="261" r:id="rId5"/>
    <p:sldId id="287" r:id="rId6"/>
    <p:sldId id="289" r:id="rId7"/>
    <p:sldId id="262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1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576" autoAdjust="0"/>
  </p:normalViewPr>
  <p:slideViewPr>
    <p:cSldViewPr>
      <p:cViewPr>
        <p:scale>
          <a:sx n="100" d="100"/>
          <a:sy n="100" d="100"/>
        </p:scale>
        <p:origin x="-58" y="12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\Downloads\flow%20chart2(3)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Cash Flow</a:t>
            </a:r>
          </a:p>
        </c:rich>
      </c:tx>
    </c:title>
    <c:plotArea>
      <c:layout/>
      <c:barChart>
        <c:barDir val="col"/>
        <c:grouping val="clustered"/>
        <c:ser>
          <c:idx val="1"/>
          <c:order val="0"/>
          <c:cat>
            <c:numRef>
              <c:f>Sheet1!$D$4:$W$4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Sheet1!$D$6:$W$6</c:f>
              <c:numCache>
                <c:formatCode>General</c:formatCode>
                <c:ptCount val="20"/>
                <c:pt idx="0">
                  <c:v>2.0933333333333342</c:v>
                </c:pt>
                <c:pt idx="1">
                  <c:v>1.0466666666666666</c:v>
                </c:pt>
                <c:pt idx="2">
                  <c:v>1.01</c:v>
                </c:pt>
                <c:pt idx="3">
                  <c:v>1.01</c:v>
                </c:pt>
                <c:pt idx="4">
                  <c:v>1.7200000000000017</c:v>
                </c:pt>
                <c:pt idx="5">
                  <c:v>0.86000000000000065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1.1950000000000001</c:v>
                </c:pt>
                <c:pt idx="11">
                  <c:v>1.1950000000000001</c:v>
                </c:pt>
                <c:pt idx="12">
                  <c:v>1.22</c:v>
                </c:pt>
                <c:pt idx="13">
                  <c:v>1.22</c:v>
                </c:pt>
                <c:pt idx="14">
                  <c:v>0.99</c:v>
                </c:pt>
                <c:pt idx="15">
                  <c:v>0.99</c:v>
                </c:pt>
                <c:pt idx="16">
                  <c:v>1.1950000000000001</c:v>
                </c:pt>
                <c:pt idx="17">
                  <c:v>1.1950000000000001</c:v>
                </c:pt>
                <c:pt idx="18">
                  <c:v>0.96500000000000064</c:v>
                </c:pt>
                <c:pt idx="19">
                  <c:v>0.96500000000000064</c:v>
                </c:pt>
              </c:numCache>
            </c:numRef>
          </c:val>
        </c:ser>
        <c:gapWidth val="82"/>
        <c:overlap val="1"/>
        <c:axId val="89791488"/>
        <c:axId val="87880832"/>
      </c:barChart>
      <c:catAx>
        <c:axId val="8979148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Cost (million $)</a:t>
                </a:r>
              </a:p>
            </c:rich>
          </c:tx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7880832"/>
        <c:crosses val="autoZero"/>
        <c:auto val="1"/>
        <c:lblAlgn val="ctr"/>
        <c:lblOffset val="100"/>
      </c:catAx>
      <c:valAx>
        <c:axId val="87880832"/>
        <c:scaling>
          <c:orientation val="minMax"/>
        </c:scaling>
        <c:axPos val="l"/>
        <c:min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years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791488"/>
        <c:crosses val="autoZero"/>
        <c:crossBetween val="between"/>
      </c:valAx>
      <c:spPr>
        <a:ln w="19050">
          <a:solidFill>
            <a:sysClr val="windowText" lastClr="000000"/>
          </a:solidFill>
        </a:ln>
      </c:spPr>
    </c:plotArea>
    <c:plotVisOnly val="1"/>
    <c:dispBlanksAs val="gap"/>
  </c:chart>
  <c:spPr>
    <a:ln w="38100"/>
  </c:spPr>
  <c:txPr>
    <a:bodyPr/>
    <a:lstStyle/>
    <a:p>
      <a:pPr>
        <a:defRPr sz="1000" b="0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47F451-3B4D-443C-88A6-82E2028C922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ED3FD-ECD9-4671-BFAB-50EE3A847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829761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Resource Management in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Tulkarm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Governorate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077200" cy="14585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 algn="ctr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Diana Khalid AL-</a:t>
            </a:r>
            <a:r>
              <a:rPr lang="en-US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Tayyah</a:t>
            </a:r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Hala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Bilal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Takrori</a:t>
            </a:r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667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existing consumption rate of un-served rural areas is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35L/c/day</a:t>
            </a:r>
          </a:p>
          <a:p>
            <a:pPr algn="l"/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losses in the networks due to leakage, wrong readings in meters and illegal consumption are assumed to decrease.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1026" name="Picture 2" descr="H: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9829800" cy="44819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and Future Population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1" y="762000"/>
          <a:ext cx="7772400" cy="5760720"/>
        </p:xfrm>
        <a:graphic>
          <a:graphicData uri="http://schemas.openxmlformats.org/drawingml/2006/table">
            <a:tbl>
              <a:tblPr/>
              <a:tblGrid>
                <a:gridCol w="1116429"/>
                <a:gridCol w="2065916"/>
                <a:gridCol w="2347632"/>
                <a:gridCol w="2242423"/>
              </a:tblGrid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 Number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Name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Existing Population ( 2007 )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Future Population (2030)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Qaffin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8,546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13,504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Baqa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6,377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7,862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An-Nazlat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2,766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4,362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Seida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9,037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14,235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A’ttil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11,783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18,580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Deir Al-Ghusun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15,895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25,065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Tulkarm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70,445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96,084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Anabta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17,819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5,802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9,149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Beit Lid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7,492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11,814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Al-kafreyat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6,816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10,393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156, 259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228,866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Water Supply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066800"/>
          <a:ext cx="7391400" cy="5806440"/>
        </p:xfrm>
        <a:graphic>
          <a:graphicData uri="http://schemas.openxmlformats.org/drawingml/2006/table">
            <a:tbl>
              <a:tblPr/>
              <a:tblGrid>
                <a:gridCol w="1216464"/>
                <a:gridCol w="2022291"/>
                <a:gridCol w="2145790"/>
                <a:gridCol w="2006855"/>
              </a:tblGrid>
              <a:tr h="77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 Number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Name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Existing Supply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</a:t>
                      </a:r>
                      <a:r>
                        <a:rPr lang="en-US" sz="1800" b="1" baseline="30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/year)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Existing Supply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(Mcm/year)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Qaffin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336,070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0.336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Baqa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Un-served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Un-served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An-Nazlat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65,000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Seida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Un-served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Un-served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A’ttil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595,317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Deir Al-Ghusun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675,611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0.676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Tulkarm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4,357,278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4.357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Anabta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398,688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202,080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Beit Lid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217,446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Al-kafreyat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288,469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7,135,959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Water Demand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1066801"/>
          <a:ext cx="7848598" cy="5943602"/>
        </p:xfrm>
        <a:graphic>
          <a:graphicData uri="http://schemas.openxmlformats.org/drawingml/2006/table">
            <a:tbl>
              <a:tblPr/>
              <a:tblGrid>
                <a:gridCol w="1363567"/>
                <a:gridCol w="2384162"/>
                <a:gridCol w="1358945"/>
                <a:gridCol w="1370962"/>
                <a:gridCol w="1370962"/>
              </a:tblGrid>
              <a:tr h="7376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 Number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Name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Future Water Demand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(Mcm/year)</a:t>
                      </a: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Qaffin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0.975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Baqa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0.365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An-Nazlat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0.152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Seida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A’ttil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Deir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Al-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Ghusun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Tulkarm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4.68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Anabta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1.01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Shufa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Beit Lid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0.826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Al-kafreyat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0.732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9.708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13.76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17.052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443" marR="57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Water Gap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399" y="914405"/>
          <a:ext cx="7315202" cy="5943589"/>
        </p:xfrm>
        <a:graphic>
          <a:graphicData uri="http://schemas.openxmlformats.org/drawingml/2006/table">
            <a:tbl>
              <a:tblPr/>
              <a:tblGrid>
                <a:gridCol w="1270898"/>
                <a:gridCol w="2222133"/>
                <a:gridCol w="1266589"/>
                <a:gridCol w="1277791"/>
                <a:gridCol w="1277791"/>
              </a:tblGrid>
              <a:tr h="7376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 Number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Name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Future Water Gap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Mcm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/year)</a:t>
                      </a: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Qaffin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0.224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0.639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Baqa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0.365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An-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Nazlat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0.165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Seida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A’ttil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0.185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0.475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0.745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Deir Al-Ghusun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0.774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1.124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Tulkarm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0.323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Anabta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0.341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Shufa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0.298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0.412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Beit Lid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0.453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0.609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Al-kafreyat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0.142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0.292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0.444</a:t>
                      </a:r>
                      <a:endPara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2.489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6.525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9.913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8329" marR="5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Autofit/>
          </a:bodyPr>
          <a:lstStyle/>
          <a:p>
            <a:pPr algn="l"/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and additional water resources</a:t>
            </a:r>
            <a:endParaRPr lang="en-US" sz="4000" b="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69342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Harvesting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Rehabilitation of existing water networks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demand management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Ground water wells</a:t>
            </a:r>
            <a:endParaRPr lang="en-US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Harvesting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838195"/>
          <a:ext cx="8305799" cy="5596771"/>
        </p:xfrm>
        <a:graphic>
          <a:graphicData uri="http://schemas.openxmlformats.org/drawingml/2006/table">
            <a:tbl>
              <a:tblPr/>
              <a:tblGrid>
                <a:gridCol w="929169"/>
                <a:gridCol w="1746390"/>
                <a:gridCol w="1148587"/>
                <a:gridCol w="1137392"/>
                <a:gridCol w="1047087"/>
                <a:gridCol w="1258295"/>
                <a:gridCol w="1038879"/>
              </a:tblGrid>
              <a:tr h="1158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Cluster  Number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Cluster Name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Existing Population (2007)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Future Population (2030)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Number of Buildings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Cistern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Volume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7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</a:t>
                      </a:r>
                      <a:r>
                        <a:rPr lang="en-US" sz="1600" b="1" baseline="30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/year)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Mcm</a:t>
                      </a: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/year)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Qaffin 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8,546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13,504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1,543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204,806.98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0.205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Baqa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6,377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7,862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1,199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124,169.546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0.124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An-Nzlat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2,766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4,362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70,473.2668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0.070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Seida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9,037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14,235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1,258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166,453.571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0.166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A’ttil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11,783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18580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2,178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288,487.496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0.288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Deir Al-Ghusun 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15,895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25,065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2,929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387,976.869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0.388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Tulkarm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70,445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96,084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9,501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1,088,552.82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1.089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Anabta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11,300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17,819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2,207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292,338.829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0.292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Shufa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5,802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9,149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1,081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143,186.108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0.143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Beit Lid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7,492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11,814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1,472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194,978.306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0.195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Al-Kafreyat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6,816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10,393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1,487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190,459.044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0.190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156,259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228,867</a:t>
                      </a: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3,151,882.84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3.152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30" marR="5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Rehabilitation of existing water networks</a:t>
            </a:r>
            <a:endParaRPr lang="en-US" sz="35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99" y="876426"/>
          <a:ext cx="7543802" cy="5960379"/>
        </p:xfrm>
        <a:graphic>
          <a:graphicData uri="http://schemas.openxmlformats.org/drawingml/2006/table">
            <a:tbl>
              <a:tblPr/>
              <a:tblGrid>
                <a:gridCol w="1260879"/>
                <a:gridCol w="1525649"/>
                <a:gridCol w="1090565"/>
                <a:gridCol w="1090565"/>
                <a:gridCol w="1288072"/>
                <a:gridCol w="1288072"/>
              </a:tblGrid>
              <a:tr h="5972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  Number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Cluster          Name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Existing water Amounts (m</a:t>
                      </a:r>
                      <a:r>
                        <a:rPr lang="en-US" sz="16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Difference             in Losses   (%)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Saved Water Amounts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</a:t>
                      </a:r>
                      <a:r>
                        <a:rPr lang="en-US" sz="16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 </a:t>
                      </a: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 year)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Mcm</a:t>
                      </a: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 year)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Qaffin</a:t>
                      </a: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336,070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33,607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0.034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Baqa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Un-served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An-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Nzlat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65,000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6,500.0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0.007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                                  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Seida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 served</a:t>
                      </a:r>
                      <a:endParaRPr lang="en-U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A’ttil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595,317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59,531.7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0.06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Deir Al-Ghusun 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675,611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67,561.1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0.068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Tulkarm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4,357,278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435,727.8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0.435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Anabta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398,688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39,868.8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0.04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Shufa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202,080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20,208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0.02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Beit Lid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217,446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21,744.6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0.022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Al-Kafreyat</a:t>
                      </a:r>
                      <a:endParaRPr lang="en-US" sz="16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288,469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28,846.9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0.029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7,135,959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713,596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0.715</a:t>
                      </a:r>
                    </a:p>
                  </a:txBody>
                  <a:tcPr marL="52005" marR="5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5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Demand management is the purposeful and beneficial manipulation of the level and timing of water usage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838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6705600" cy="3352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the existing water situation for </a:t>
            </a:r>
            <a:r>
              <a:rPr lang="en-US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Tulkarm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Governorate.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Estimate the Future Water Demand.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 new water resources to cover the water Gap for the next 20 years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Ground Water Wells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Rashad\Desktop\water resource management\mashro3 el ta5aroooj\Image scanned 11_5_2010 at 06_47 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Proposed Future Projects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990605"/>
          <a:ext cx="8229601" cy="5525008"/>
        </p:xfrm>
        <a:graphic>
          <a:graphicData uri="http://schemas.openxmlformats.org/drawingml/2006/table">
            <a:tbl>
              <a:tblPr/>
              <a:tblGrid>
                <a:gridCol w="1556953"/>
                <a:gridCol w="4962782"/>
                <a:gridCol w="1709866"/>
              </a:tblGrid>
              <a:tr h="591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Package #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Description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Total cost     </a:t>
                      </a: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( million $)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well,2 reservoirs, 2conveyance lines,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3.14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2.02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well,2 reservoirs, 2conveyance lines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2.58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1.98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1.98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2.39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2.44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1.98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2.39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 ground water well, one reservoir, one conveyance line and one pump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1.93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457" marR="5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Investment equals</a:t>
            </a:r>
            <a:br>
              <a:rPr lang="en-US" sz="7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22.83 million $</a:t>
            </a:r>
            <a:endParaRPr lang="en-US" sz="7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on the previous packages, the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fheaded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iollowing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cash flow shows the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nvestment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implement the plan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33400" y="2133600"/>
          <a:ext cx="8153399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1000" y="748740"/>
            <a:ext cx="8382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Based on the packages above we can conclude the following: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total investment cost is considered to be around 22.83 million $ which approximately equals 90 million NIS.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average investment per year equals around 1,000,000 $/year.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average investment per capita per year equals                                       around 4.1 $/capita /year.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Maintenance cost per capita equals around 7.4 NIS.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819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Listening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Area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9992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696200" cy="3810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number of localities is 34</a:t>
            </a:r>
          </a:p>
          <a:p>
            <a:pPr algn="l">
              <a:buFont typeface="Arial" pitchFamily="34" charset="0"/>
              <a:buChar char="•"/>
            </a:pPr>
            <a:endParaRPr lang="en-US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population is 163,000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i\Desktop\mashro3 el ta5aroooj\Tulkar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87"/>
            <a:ext cx="8000999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04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Area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990601"/>
            <a:ext cx="7467600" cy="3428999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 use</a:t>
            </a:r>
          </a:p>
          <a:p>
            <a:pPr algn="l"/>
            <a:endParaRPr lang="en-US" sz="3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Topography</a:t>
            </a:r>
          </a:p>
          <a:p>
            <a:pPr algn="l"/>
            <a:endParaRPr lang="en-US" sz="3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Climate</a:t>
            </a:r>
          </a:p>
          <a:p>
            <a:pPr algn="l"/>
            <a:endParaRPr lang="en-US" sz="3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Rainfall rate</a:t>
            </a:r>
          </a:p>
          <a:p>
            <a:pPr algn="l"/>
            <a:endParaRPr lang="en-US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85799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situation</a:t>
            </a:r>
            <a:endParaRPr lang="en-US" sz="45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315200" cy="3733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number of localities is 34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number of served localities is 24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number of un-served localities is 10</a:t>
            </a:r>
          </a:p>
          <a:p>
            <a:pPr algn="l"/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existing water supply is around 7.1Mcm/yr. </a:t>
            </a:r>
          </a:p>
          <a:p>
            <a:pPr algn="l"/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average water demand is 126L/C/day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9143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Population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7696200" cy="4419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population growth rates are assumed to be:</a:t>
            </a:r>
          </a:p>
          <a:p>
            <a:pPr algn="l"/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3%    for years 2007-2010</a:t>
            </a:r>
          </a:p>
          <a:p>
            <a:pPr algn="l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2.5% for years 2010-2020</a:t>
            </a:r>
          </a:p>
          <a:p>
            <a:pPr algn="l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2%    for years 2020-2030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Future population will be around 244,000 by year 2030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Demand</a:t>
            </a:r>
            <a:endParaRPr lang="en-US" sz="45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7848600" cy="3810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Assumptions: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water consumption rate will be 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L/c/day.</a:t>
            </a:r>
          </a:p>
          <a:p>
            <a:pPr algn="l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increase per year of consumption is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L/c/day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</TotalTime>
  <Words>995</Words>
  <Application>Microsoft Office PowerPoint</Application>
  <PresentationFormat>عرض على الشاشة (3:4)‏</PresentationFormat>
  <Paragraphs>535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Concourse</vt:lpstr>
      <vt:lpstr>Water Resource Management in Tulkarm Governorate</vt:lpstr>
      <vt:lpstr>Objectives  </vt:lpstr>
      <vt:lpstr>Study Area </vt:lpstr>
      <vt:lpstr>Cont.</vt:lpstr>
      <vt:lpstr>الشريحة 5</vt:lpstr>
      <vt:lpstr>Study Area</vt:lpstr>
      <vt:lpstr>Water situation</vt:lpstr>
      <vt:lpstr>Future Population </vt:lpstr>
      <vt:lpstr>Future Demand</vt:lpstr>
      <vt:lpstr>Cont.</vt:lpstr>
      <vt:lpstr>clusters</vt:lpstr>
      <vt:lpstr>Existing and Future Population</vt:lpstr>
      <vt:lpstr>Existing Water Supply</vt:lpstr>
      <vt:lpstr>Future Water Demand</vt:lpstr>
      <vt:lpstr>Future Water Gap</vt:lpstr>
      <vt:lpstr>New and additional water resources</vt:lpstr>
      <vt:lpstr>Water Harvesting</vt:lpstr>
      <vt:lpstr>Rehabilitation of existing water networks</vt:lpstr>
      <vt:lpstr>Demand management is the purposeful and beneficial manipulation of the level and timing of water usage</vt:lpstr>
      <vt:lpstr>Ground Water Wells</vt:lpstr>
      <vt:lpstr>Proposed Future Projects</vt:lpstr>
      <vt:lpstr>The total Investment equals   22.83 million $</vt:lpstr>
      <vt:lpstr> Based on the previous packages, the fheaded iollowing cash flow shows the nvestment to implement the plan </vt:lpstr>
      <vt:lpstr>الشريحة 24</vt:lpstr>
      <vt:lpstr>Thank you for your Listening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</dc:creator>
  <cp:lastModifiedBy>Rashad</cp:lastModifiedBy>
  <cp:revision>60</cp:revision>
  <dcterms:created xsi:type="dcterms:W3CDTF">2010-12-25T17:15:27Z</dcterms:created>
  <dcterms:modified xsi:type="dcterms:W3CDTF">2011-06-08T21:25:13Z</dcterms:modified>
</cp:coreProperties>
</file>