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92" r:id="rId18"/>
    <p:sldId id="288" r:id="rId19"/>
    <p:sldId id="289" r:id="rId20"/>
    <p:sldId id="291" r:id="rId21"/>
    <p:sldId id="260" r:id="rId22"/>
    <p:sldId id="258" r:id="rId23"/>
    <p:sldId id="265" r:id="rId24"/>
    <p:sldId id="259" r:id="rId25"/>
    <p:sldId id="264" r:id="rId26"/>
    <p:sldId id="266" r:id="rId27"/>
    <p:sldId id="267" r:id="rId28"/>
    <p:sldId id="268" r:id="rId29"/>
    <p:sldId id="269" r:id="rId30"/>
    <p:sldId id="271" r:id="rId31"/>
    <p:sldId id="270" r:id="rId32"/>
    <p:sldId id="272" r:id="rId33"/>
    <p:sldId id="273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BF8B18-C9B3-47B0-8E8C-890F508FD124}" type="datetimeFigureOut">
              <a:rPr lang="ar-SA" smtClean="0"/>
              <a:pPr/>
              <a:t>21/06/32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120E7A6-1663-4879-886C-F2C6FF56629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71A72-C61E-43A9-96B4-6AFEE9BD7D74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71A72-C61E-43A9-96B4-6AFEE9BD7D74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71A72-C61E-43A9-96B4-6AFEE9BD7D74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A791C8-9750-4075-AD9D-A8AE5326921F}" type="datetimeFigureOut">
              <a:rPr lang="ar-SA" smtClean="0"/>
              <a:pPr/>
              <a:t>21/06/32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1BB0064-75EA-43C9-81E8-1F3B4AD7C4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A791C8-9750-4075-AD9D-A8AE5326921F}" type="datetimeFigureOut">
              <a:rPr lang="ar-SA" smtClean="0"/>
              <a:pPr/>
              <a:t>21/06/32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B0064-75EA-43C9-81E8-1F3B4AD7C4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FA791C8-9750-4075-AD9D-A8AE5326921F}" type="datetimeFigureOut">
              <a:rPr lang="ar-SA" smtClean="0"/>
              <a:pPr/>
              <a:t>21/06/32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BB0064-75EA-43C9-81E8-1F3B4AD7C4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A791C8-9750-4075-AD9D-A8AE5326921F}" type="datetimeFigureOut">
              <a:rPr lang="ar-SA" smtClean="0"/>
              <a:pPr/>
              <a:t>21/06/32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B0064-75EA-43C9-81E8-1F3B4AD7C4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A791C8-9750-4075-AD9D-A8AE5326921F}" type="datetimeFigureOut">
              <a:rPr lang="ar-SA" smtClean="0"/>
              <a:pPr/>
              <a:t>21/06/32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1BB0064-75EA-43C9-81E8-1F3B4AD7C4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A791C8-9750-4075-AD9D-A8AE5326921F}" type="datetimeFigureOut">
              <a:rPr lang="ar-SA" smtClean="0"/>
              <a:pPr/>
              <a:t>21/06/32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B0064-75EA-43C9-81E8-1F3B4AD7C4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A791C8-9750-4075-AD9D-A8AE5326921F}" type="datetimeFigureOut">
              <a:rPr lang="ar-SA" smtClean="0"/>
              <a:pPr/>
              <a:t>21/06/32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B0064-75EA-43C9-81E8-1F3B4AD7C4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A791C8-9750-4075-AD9D-A8AE5326921F}" type="datetimeFigureOut">
              <a:rPr lang="ar-SA" smtClean="0"/>
              <a:pPr/>
              <a:t>21/06/32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B0064-75EA-43C9-81E8-1F3B4AD7C4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A791C8-9750-4075-AD9D-A8AE5326921F}" type="datetimeFigureOut">
              <a:rPr lang="ar-SA" smtClean="0"/>
              <a:pPr/>
              <a:t>21/06/32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B0064-75EA-43C9-81E8-1F3B4AD7C4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A791C8-9750-4075-AD9D-A8AE5326921F}" type="datetimeFigureOut">
              <a:rPr lang="ar-SA" smtClean="0"/>
              <a:pPr/>
              <a:t>21/06/32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B0064-75EA-43C9-81E8-1F3B4AD7C47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A791C8-9750-4075-AD9D-A8AE5326921F}" type="datetimeFigureOut">
              <a:rPr lang="ar-SA" smtClean="0"/>
              <a:pPr/>
              <a:t>21/06/32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B0064-75EA-43C9-81E8-1F3B4AD7C47D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FA791C8-9750-4075-AD9D-A8AE5326921F}" type="datetimeFigureOut">
              <a:rPr lang="ar-SA" smtClean="0"/>
              <a:pPr/>
              <a:t>21/06/32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BB0064-75EA-43C9-81E8-1F3B4AD7C47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44008" y="1196752"/>
            <a:ext cx="3972276" cy="5400600"/>
          </a:xfrm>
        </p:spPr>
        <p:txBody>
          <a:bodyPr anchor="t"/>
          <a:lstStyle/>
          <a:p>
            <a:pPr algn="l"/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n-cs"/>
              </a:rPr>
              <a:t>&gt;&gt; </a:t>
            </a: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Introduction about project</a:t>
            </a:r>
            <a:b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ar-SA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ar-SA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&gt;&gt; Block diagram .</a:t>
            </a:r>
            <a:b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ar-SA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ar-SA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&gt;&gt;  Microcontroller.</a:t>
            </a:r>
            <a:b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&gt;&gt; Video Codec . </a:t>
            </a:r>
            <a:b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ar-SA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ar-SA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&gt;&gt;  Audio Codec .</a:t>
            </a:r>
            <a:b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ar-SA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br>
              <a:rPr lang="ar-SA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&gt;&gt;  Wireless Audio and Video </a:t>
            </a:r>
            <a:r>
              <a:rPr lang="ar-SA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Transmission and – RF -</a:t>
            </a:r>
            <a:b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ar-SA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ar-SA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ar-SA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TFT LCD Module </a:t>
            </a:r>
            <a:r>
              <a:rPr lang="ar-SA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&amp; </a:t>
            </a: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&gt;&gt; CMOS Camera </a:t>
            </a:r>
            <a:b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&gt;&gt; What had been done? .</a:t>
            </a:r>
            <a:b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n-cs"/>
              </a:rPr>
              <a:t> </a:t>
            </a:r>
            <a:b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n-cs"/>
              </a:rPr>
            </a:b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n-cs"/>
              </a:rPr>
              <a:t>&gt;&gt; </a:t>
            </a: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What will be done? .</a:t>
            </a:r>
            <a: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n-cs"/>
              </a:rPr>
              <a:t/>
            </a:r>
            <a:br>
              <a:rPr lang="en-US" sz="1800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n-cs"/>
              </a:rPr>
            </a:br>
            <a:endParaRPr lang="ar-SA" sz="18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+mn-cs"/>
            </a:endParaRPr>
          </a:p>
        </p:txBody>
      </p:sp>
      <p:pic>
        <p:nvPicPr>
          <p:cNvPr id="4" name="Picture 4" descr="cannabe_security_and_projects_intercom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4355976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60032" y="188640"/>
            <a:ext cx="3456384" cy="513348"/>
          </a:xfrm>
          <a:prstGeom prst="rect">
            <a:avLst/>
          </a:prstGeom>
          <a:noFill/>
        </p:spPr>
        <p:txBody>
          <a:bodyPr wrap="square" rtlCol="1">
            <a:prstTxWarp prst="textPlain">
              <a:avLst>
                <a:gd name="adj" fmla="val 50862"/>
              </a:avLst>
            </a:prstTxWarp>
            <a:spAutoFit/>
          </a:bodyPr>
          <a:lstStyle/>
          <a:p>
            <a:r>
              <a:rPr lang="en-US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29997" dir="5400000" sy="-100000" algn="bl" rotWithShape="0"/>
                </a:effectLst>
              </a:rPr>
              <a:t>We want to take about </a:t>
            </a:r>
            <a:r>
              <a:rPr lang="en-US" sz="1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1697"/>
          <a:stretch>
            <a:fillRect/>
          </a:stretch>
        </p:blipFill>
        <p:spPr bwMode="auto">
          <a:xfrm>
            <a:off x="5076826" y="0"/>
            <a:ext cx="4067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7"/>
          <p:cNvSpPr/>
          <p:nvPr/>
        </p:nvSpPr>
        <p:spPr>
          <a:xfrm>
            <a:off x="8005752" y="857232"/>
            <a:ext cx="142876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7934314" y="857232"/>
            <a:ext cx="214314" cy="14287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23437" t="4070" r="2069" b="50603"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ستطيل 13"/>
          <p:cNvSpPr/>
          <p:nvPr/>
        </p:nvSpPr>
        <p:spPr>
          <a:xfrm>
            <a:off x="1785918" y="857232"/>
            <a:ext cx="1000132" cy="7143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5000628" y="2500306"/>
            <a:ext cx="571504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1697"/>
          <a:stretch>
            <a:fillRect/>
          </a:stretch>
        </p:blipFill>
        <p:spPr bwMode="auto">
          <a:xfrm>
            <a:off x="5076826" y="0"/>
            <a:ext cx="4067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مستطيل 16"/>
          <p:cNvSpPr/>
          <p:nvPr/>
        </p:nvSpPr>
        <p:spPr>
          <a:xfrm>
            <a:off x="7577124" y="857232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8220066" y="4143380"/>
            <a:ext cx="714380" cy="928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7505686" y="5500702"/>
            <a:ext cx="28575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7434248" y="5786454"/>
            <a:ext cx="490542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/>
          <p:cNvSpPr/>
          <p:nvPr/>
        </p:nvSpPr>
        <p:spPr>
          <a:xfrm>
            <a:off x="7577124" y="857232"/>
            <a:ext cx="214314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 l="23437" t="4070" r="2069" b="50603"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مستطيل 18"/>
          <p:cNvSpPr/>
          <p:nvPr/>
        </p:nvSpPr>
        <p:spPr>
          <a:xfrm>
            <a:off x="3143240" y="785794"/>
            <a:ext cx="984685" cy="8572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عين 19"/>
          <p:cNvSpPr/>
          <p:nvPr/>
        </p:nvSpPr>
        <p:spPr>
          <a:xfrm>
            <a:off x="3143240" y="2071678"/>
            <a:ext cx="984685" cy="1428760"/>
          </a:xfrm>
          <a:prstGeom prst="diamond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3857620" y="4071942"/>
            <a:ext cx="984656" cy="7143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9" grpId="0" animBg="1"/>
      <p:bldP spid="20" grpId="0" animBg="1"/>
      <p:bldP spid="20" grpId="1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51697"/>
          <a:stretch>
            <a:fillRect/>
          </a:stretch>
        </p:blipFill>
        <p:spPr bwMode="auto">
          <a:xfrm>
            <a:off x="5076826" y="0"/>
            <a:ext cx="4067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شكل بيضاوي 25"/>
          <p:cNvSpPr/>
          <p:nvPr/>
        </p:nvSpPr>
        <p:spPr>
          <a:xfrm>
            <a:off x="8215338" y="3143248"/>
            <a:ext cx="785818" cy="1000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/>
          <a:srcRect l="23437" t="4070" r="2069" b="50603"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معين 28"/>
          <p:cNvSpPr/>
          <p:nvPr/>
        </p:nvSpPr>
        <p:spPr>
          <a:xfrm>
            <a:off x="3143240" y="2071678"/>
            <a:ext cx="999166" cy="1428760"/>
          </a:xfrm>
          <a:prstGeom prst="diamond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0" name="رابط كسهم مستقيم 29"/>
          <p:cNvCxnSpPr/>
          <p:nvPr/>
        </p:nvCxnSpPr>
        <p:spPr>
          <a:xfrm rot="5400000">
            <a:off x="2678893" y="4464851"/>
            <a:ext cx="192882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rot="10800000">
            <a:off x="2714614" y="4500570"/>
            <a:ext cx="928693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3143240" y="5500702"/>
            <a:ext cx="1000132" cy="8572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1785918" y="4143380"/>
            <a:ext cx="932555" cy="7858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بشكل مرفق 11"/>
          <p:cNvCxnSpPr>
            <a:stCxn id="33" idx="1"/>
          </p:cNvCxnSpPr>
          <p:nvPr/>
        </p:nvCxnSpPr>
        <p:spPr>
          <a:xfrm rot="10800000" flipV="1">
            <a:off x="1571604" y="4536288"/>
            <a:ext cx="214314" cy="2321711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5000628" y="3500438"/>
            <a:ext cx="571504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رابط كسهم مستقيم 12"/>
          <p:cNvCxnSpPr>
            <a:stCxn id="33" idx="2"/>
          </p:cNvCxnSpPr>
          <p:nvPr/>
        </p:nvCxnSpPr>
        <p:spPr>
          <a:xfrm rot="16200000" flipH="1">
            <a:off x="1983338" y="5198056"/>
            <a:ext cx="571504" cy="337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1785918" y="5500702"/>
            <a:ext cx="932555" cy="7143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33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51697"/>
          <a:stretch>
            <a:fillRect/>
          </a:stretch>
        </p:blipFill>
        <p:spPr bwMode="auto">
          <a:xfrm>
            <a:off x="5076826" y="0"/>
            <a:ext cx="4067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/>
          <a:srcRect l="23437" t="4070" r="2069" b="50603"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معين 28"/>
          <p:cNvSpPr/>
          <p:nvPr/>
        </p:nvSpPr>
        <p:spPr>
          <a:xfrm>
            <a:off x="3143240" y="2071678"/>
            <a:ext cx="999166" cy="1428760"/>
          </a:xfrm>
          <a:prstGeom prst="diamond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0" name="رابط كسهم مستقيم 29"/>
          <p:cNvCxnSpPr/>
          <p:nvPr/>
        </p:nvCxnSpPr>
        <p:spPr>
          <a:xfrm rot="5400000">
            <a:off x="2678893" y="4464851"/>
            <a:ext cx="192882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rot="10800000">
            <a:off x="2714614" y="4500570"/>
            <a:ext cx="928693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3143240" y="5500702"/>
            <a:ext cx="1000132" cy="8572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1785918" y="4143380"/>
            <a:ext cx="932555" cy="7858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بشكل مرفق 11"/>
          <p:cNvCxnSpPr>
            <a:stCxn id="33" idx="1"/>
          </p:cNvCxnSpPr>
          <p:nvPr/>
        </p:nvCxnSpPr>
        <p:spPr>
          <a:xfrm rot="10800000" flipV="1">
            <a:off x="1571604" y="4536288"/>
            <a:ext cx="214314" cy="2321711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شكل بيضاوي 12"/>
          <p:cNvSpPr/>
          <p:nvPr/>
        </p:nvSpPr>
        <p:spPr>
          <a:xfrm>
            <a:off x="7505686" y="5500702"/>
            <a:ext cx="28575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7434248" y="5786454"/>
            <a:ext cx="490542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/>
          <p:cNvSpPr/>
          <p:nvPr/>
        </p:nvSpPr>
        <p:spPr>
          <a:xfrm>
            <a:off x="7858148" y="5500702"/>
            <a:ext cx="285752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/>
          <p:cNvSpPr/>
          <p:nvPr/>
        </p:nvSpPr>
        <p:spPr>
          <a:xfrm>
            <a:off x="7786710" y="5786454"/>
            <a:ext cx="490542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عين 16"/>
          <p:cNvSpPr/>
          <p:nvPr/>
        </p:nvSpPr>
        <p:spPr>
          <a:xfrm>
            <a:off x="1785918" y="2071678"/>
            <a:ext cx="999166" cy="1428760"/>
          </a:xfrm>
          <a:prstGeom prst="diamond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9" name="رابط كسهم مستقيم 18"/>
          <p:cNvCxnSpPr>
            <a:stCxn id="17" idx="2"/>
            <a:endCxn id="33" idx="0"/>
          </p:cNvCxnSpPr>
          <p:nvPr/>
        </p:nvCxnSpPr>
        <p:spPr>
          <a:xfrm rot="5400000">
            <a:off x="1947378" y="3805257"/>
            <a:ext cx="642942" cy="333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rot="5400000">
            <a:off x="2000231" y="5214951"/>
            <a:ext cx="57150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1785918" y="5500702"/>
            <a:ext cx="1000132" cy="7143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6500826" y="857232"/>
            <a:ext cx="714380" cy="7143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/>
          <p:cNvSpPr/>
          <p:nvPr/>
        </p:nvSpPr>
        <p:spPr>
          <a:xfrm>
            <a:off x="8215338" y="3143248"/>
            <a:ext cx="785818" cy="1000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/>
          <p:cNvSpPr/>
          <p:nvPr/>
        </p:nvSpPr>
        <p:spPr>
          <a:xfrm>
            <a:off x="5000628" y="3500438"/>
            <a:ext cx="571504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r="51563"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4531" t="53077" r="10937" b="4171"/>
          <a:stretch>
            <a:fillRect/>
          </a:stretch>
        </p:blipFill>
        <p:spPr bwMode="auto">
          <a:xfrm>
            <a:off x="5072034" y="0"/>
            <a:ext cx="4071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52034" r="91406"/>
          <a:stretch>
            <a:fillRect/>
          </a:stretch>
        </p:blipFill>
        <p:spPr bwMode="auto">
          <a:xfrm>
            <a:off x="4429124" y="0"/>
            <a:ext cx="785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عين 4"/>
          <p:cNvSpPr/>
          <p:nvPr/>
        </p:nvSpPr>
        <p:spPr>
          <a:xfrm>
            <a:off x="5572132" y="642918"/>
            <a:ext cx="1285884" cy="1500198"/>
          </a:xfrm>
          <a:prstGeom prst="diamond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/>
          <p:cNvCxnSpPr>
            <a:stCxn id="5" idx="2"/>
          </p:cNvCxnSpPr>
          <p:nvPr/>
        </p:nvCxnSpPr>
        <p:spPr>
          <a:xfrm rot="5400000">
            <a:off x="5679289" y="2678901"/>
            <a:ext cx="107157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بشكل مرفق 19"/>
          <p:cNvCxnSpPr/>
          <p:nvPr/>
        </p:nvCxnSpPr>
        <p:spPr>
          <a:xfrm>
            <a:off x="6215074" y="2571744"/>
            <a:ext cx="1785950" cy="571504"/>
          </a:xfrm>
          <a:prstGeom prst="bentConnector3">
            <a:avLst>
              <a:gd name="adj1" fmla="val 99671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5572132" y="3214686"/>
            <a:ext cx="1285884" cy="7858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7358082" y="3214686"/>
            <a:ext cx="1357322" cy="7858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6" name="رابط كسهم مستقيم 25"/>
          <p:cNvCxnSpPr>
            <a:stCxn id="24" idx="2"/>
          </p:cNvCxnSpPr>
          <p:nvPr/>
        </p:nvCxnSpPr>
        <p:spPr>
          <a:xfrm rot="16200000" flipH="1">
            <a:off x="7733131" y="4304115"/>
            <a:ext cx="642944" cy="3572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ستطيل 27"/>
          <p:cNvSpPr/>
          <p:nvPr/>
        </p:nvSpPr>
        <p:spPr>
          <a:xfrm>
            <a:off x="7358082" y="4714884"/>
            <a:ext cx="1357322" cy="8572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/>
          <p:cNvSpPr/>
          <p:nvPr/>
        </p:nvSpPr>
        <p:spPr>
          <a:xfrm>
            <a:off x="7286644" y="1000108"/>
            <a:ext cx="1357322" cy="7858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1" name="رابط كسهم مستقيم 30"/>
          <p:cNvCxnSpPr>
            <a:stCxn id="5" idx="3"/>
          </p:cNvCxnSpPr>
          <p:nvPr/>
        </p:nvCxnSpPr>
        <p:spPr>
          <a:xfrm>
            <a:off x="6858016" y="1393017"/>
            <a:ext cx="500066" cy="3571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شكل بيضاوي 32"/>
          <p:cNvSpPr/>
          <p:nvPr/>
        </p:nvSpPr>
        <p:spPr>
          <a:xfrm>
            <a:off x="4000496" y="1428736"/>
            <a:ext cx="571504" cy="642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500166" y="1000108"/>
            <a:ext cx="21431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1500166" y="1000108"/>
            <a:ext cx="214314" cy="14287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/>
          <p:cNvSpPr/>
          <p:nvPr/>
        </p:nvSpPr>
        <p:spPr>
          <a:xfrm>
            <a:off x="142844" y="4214818"/>
            <a:ext cx="785818" cy="1000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>
            <a:off x="1071538" y="1000108"/>
            <a:ext cx="214314" cy="14287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142844" y="1857364"/>
            <a:ext cx="785818" cy="1000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/>
          <p:cNvSpPr/>
          <p:nvPr/>
        </p:nvSpPr>
        <p:spPr>
          <a:xfrm>
            <a:off x="4000496" y="3500438"/>
            <a:ext cx="571504" cy="6429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سهم إلى اليسار 20">
            <a:hlinkClick r:id="rId4" action="ppaction://hlinksldjump"/>
          </p:cNvPr>
          <p:cNvSpPr/>
          <p:nvPr/>
        </p:nvSpPr>
        <p:spPr>
          <a:xfrm>
            <a:off x="0" y="6215082"/>
            <a:ext cx="785818" cy="642918"/>
          </a:xfrm>
          <a:prstGeom prst="leftArrow">
            <a:avLst>
              <a:gd name="adj1" fmla="val 43053"/>
              <a:gd name="adj2" fmla="val 5173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85852" y="2690336"/>
            <a:ext cx="67151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-higher frequency bands can be partitioned </a:t>
            </a:r>
          </a:p>
          <a:p>
            <a:pPr algn="l" rt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into large number of channels as they have broader bandwidths. A bandwidth of at </a:t>
            </a:r>
          </a:p>
          <a:p>
            <a:pPr algn="l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least 4-6 MHz must be assigned to obtain a reasonably clear picture</a:t>
            </a:r>
            <a:endParaRPr lang="ar-S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0" y="4286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ISM 2.4 GHz Frequency Band </a:t>
            </a:r>
            <a:endParaRPr lang="ar-SA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85852" y="1643050"/>
            <a:ext cx="6429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-Most  widespread systems in the licensed-free 2.4 GHz </a:t>
            </a:r>
            <a:endParaRPr lang="ar-S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2647" y="2128834"/>
            <a:ext cx="2542163" cy="28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5654" t="2016" r="10931"/>
          <a:stretch>
            <a:fillRect/>
          </a:stretch>
        </p:blipFill>
        <p:spPr bwMode="auto">
          <a:xfrm rot="20948329">
            <a:off x="7061112" y="4711603"/>
            <a:ext cx="2115326" cy="21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مستطيل 7"/>
          <p:cNvSpPr/>
          <p:nvPr/>
        </p:nvSpPr>
        <p:spPr>
          <a:xfrm>
            <a:off x="857224" y="240549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XBee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-Pro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ZNet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2.5</a:t>
            </a:r>
            <a:endParaRPr lang="ar-SA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3865" y="2071678"/>
            <a:ext cx="2624151" cy="289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5654" t="2016" r="10931"/>
          <a:stretch>
            <a:fillRect/>
          </a:stretch>
        </p:blipFill>
        <p:spPr bwMode="auto">
          <a:xfrm rot="20948329">
            <a:off x="7061112" y="4711603"/>
            <a:ext cx="2115326" cy="21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مستطيل 7"/>
          <p:cNvSpPr/>
          <p:nvPr/>
        </p:nvSpPr>
        <p:spPr>
          <a:xfrm>
            <a:off x="857224" y="240549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XBee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-Pro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ZNet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2.5</a:t>
            </a:r>
            <a:endParaRPr lang="ar-SA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32" y="1258187"/>
            <a:ext cx="58236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-RF modules only </a:t>
            </a:r>
          </a:p>
          <a:p>
            <a:pPr marR="0" lvl="0" indent="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communicate when their IDs are matched. 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32" y="2968181"/>
            <a:ext cx="7715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-The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XBee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-Pro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ZNet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2.5 is able to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perform automatic route discoveries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0" y="4429132"/>
            <a:ext cx="7858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-They can  transmit up to 120m for indoors and 1 mile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 outdoors.</a:t>
            </a:r>
            <a:endParaRPr lang="ar-SA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سهم إلى اليسار 9">
            <a:hlinkClick r:id="rId3" action="ppaction://hlinksldjump"/>
          </p:cNvPr>
          <p:cNvSpPr/>
          <p:nvPr/>
        </p:nvSpPr>
        <p:spPr>
          <a:xfrm>
            <a:off x="0" y="6215082"/>
            <a:ext cx="785818" cy="642918"/>
          </a:xfrm>
          <a:prstGeom prst="leftArrow">
            <a:avLst>
              <a:gd name="adj1" fmla="val 43053"/>
              <a:gd name="adj2" fmla="val 5173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1538" y="0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Video codec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Encoder</a:t>
            </a:r>
            <a:endParaRPr lang="ar-SA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357298"/>
            <a:ext cx="4057647" cy="373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0" y="1714488"/>
            <a:ext cx="4572032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-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High speed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-Digital to analog video encoder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-Has 8-bit video port to accept YCbCr422 video output</a:t>
            </a:r>
            <a:endParaRPr lang="ar-SA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d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85860"/>
            <a:ext cx="7929586" cy="5572141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1357290" y="-24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Video codec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Encoder</a:t>
            </a:r>
            <a:endParaRPr lang="ar-SA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ms\Desktop\Wireless_intercom_system_SM-826_3_5_digital_door_phone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t="10625" b="18125"/>
          <a:stretch>
            <a:fillRect/>
          </a:stretch>
        </p:blipFill>
        <p:spPr bwMode="auto">
          <a:xfrm>
            <a:off x="0" y="0"/>
            <a:ext cx="9123914" cy="685800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239000" cy="748684"/>
          </a:xfrm>
        </p:spPr>
        <p:txBody>
          <a:bodyPr/>
          <a:lstStyle/>
          <a:p>
            <a:pPr algn="ctr"/>
            <a:r>
              <a:rPr lang="en-US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Introduction</a:t>
            </a:r>
            <a:endParaRPr lang="ar-SA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57290" y="1428736"/>
            <a:ext cx="6972320" cy="3346122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Multi-Channel Wireless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Digital Video Intercom Device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ms\Desktop\ADV7180-pino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14554"/>
            <a:ext cx="3072965" cy="3005129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1357290" y="-24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Video codec</a:t>
            </a:r>
          </a:p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decoder</a:t>
            </a:r>
            <a:endParaRPr lang="ar-SA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-32" y="1740180"/>
            <a:ext cx="4929222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-Consume less power</a:t>
            </a:r>
          </a:p>
          <a:p>
            <a:pPr algn="l"/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-Gives excellent quality</a:t>
            </a:r>
          </a:p>
          <a:p>
            <a:pPr algn="l"/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-Include noise filter</a:t>
            </a:r>
          </a:p>
          <a:p>
            <a:pPr algn="l"/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-Fix incorrect</a:t>
            </a:r>
          </a:p>
          <a:p>
            <a:pPr algn="l"/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-frames(less BER)</a:t>
            </a:r>
          </a:p>
          <a:p>
            <a:pPr algn="l"/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-It has interrupt pin</a:t>
            </a:r>
          </a:p>
        </p:txBody>
      </p:sp>
      <p:sp>
        <p:nvSpPr>
          <p:cNvPr id="9" name="سهم إلى اليسار 8">
            <a:hlinkClick r:id="rId3" action="ppaction://hlinksldjump"/>
          </p:cNvPr>
          <p:cNvSpPr/>
          <p:nvPr/>
        </p:nvSpPr>
        <p:spPr>
          <a:xfrm>
            <a:off x="7215206" y="6215082"/>
            <a:ext cx="785818" cy="642918"/>
          </a:xfrm>
          <a:prstGeom prst="leftArrow">
            <a:avLst>
              <a:gd name="adj1" fmla="val 43053"/>
              <a:gd name="adj2" fmla="val 5173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90796">
            <a:off x="2117255" y="1190107"/>
            <a:ext cx="4296502" cy="418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ar-SA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5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Audio codec</a:t>
            </a:r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ar-SA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23528" y="2348880"/>
            <a:ext cx="7704856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audio codec used in the project is AD74111 </a:t>
            </a:r>
            <a:endParaRPr lang="ar-SA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from Analog Devices. </a:t>
            </a:r>
            <a:endParaRPr lang="ar-SA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This audio codec is particularly suitable for speech and telephony applications where mono input and output channels are required.  </a:t>
            </a:r>
          </a:p>
          <a:p>
            <a:pPr algn="l"/>
            <a:endParaRPr lang="ar-S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82444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كسهم مستقيم 5"/>
          <p:cNvCxnSpPr/>
          <p:nvPr/>
        </p:nvCxnSpPr>
        <p:spPr>
          <a:xfrm rot="10800000">
            <a:off x="7308304" y="2204864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7524328" y="4941168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6156176" y="5301208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6660232" y="6237312"/>
            <a:ext cx="158417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hlinkClick r:id="rId3" action="ppaction://hlinksldjump"/>
              </a:rPr>
              <a:t>Compression</a:t>
            </a:r>
            <a:endParaRPr lang="ar-SA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 txBox="1">
            <a:spLocks noGrp="1"/>
          </p:cNvSpPr>
          <p:nvPr>
            <p:ph type="title"/>
          </p:nvPr>
        </p:nvSpPr>
        <p:spPr>
          <a:xfrm>
            <a:off x="1043608" y="620688"/>
            <a:ext cx="5832648" cy="864096"/>
          </a:xfrm>
          <a:prstGeom prst="rect">
            <a:avLst/>
          </a:prstGeom>
          <a:noFill/>
        </p:spPr>
        <p:txBody>
          <a:bodyPr wrap="square" rtlCol="1" anchor="ctr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Compression</a:t>
            </a:r>
            <a:endParaRPr lang="ar-SA" sz="48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971600" y="2780928"/>
            <a:ext cx="5040560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&gt;&gt; predictive encoding .</a:t>
            </a:r>
          </a:p>
          <a:p>
            <a:pPr algn="l"/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15616" y="4725144"/>
            <a:ext cx="5385210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&gt;&gt; perceptual encoding .</a:t>
            </a:r>
          </a:p>
          <a:p>
            <a:pPr algn="l"/>
            <a:endParaRPr lang="ar-SA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ar-SA" sz="2400" dirty="0"/>
          </a:p>
        </p:txBody>
      </p:sp>
      <p:sp>
        <p:nvSpPr>
          <p:cNvPr id="7" name="سهم إلى اليسار 6">
            <a:hlinkClick r:id="rId2" action="ppaction://hlinksldjump"/>
          </p:cNvPr>
          <p:cNvSpPr/>
          <p:nvPr/>
        </p:nvSpPr>
        <p:spPr>
          <a:xfrm>
            <a:off x="0" y="6215082"/>
            <a:ext cx="785818" cy="642918"/>
          </a:xfrm>
          <a:prstGeom prst="leftArrow">
            <a:avLst>
              <a:gd name="adj1" fmla="val 43053"/>
              <a:gd name="adj2" fmla="val 5173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tn_c3586-ntsc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17279" t="8435" r="22180" b="10401"/>
          <a:stretch>
            <a:fillRect/>
          </a:stretch>
        </p:blipFill>
        <p:spPr>
          <a:xfrm rot="1123002">
            <a:off x="6732158" y="4278025"/>
            <a:ext cx="2078984" cy="253079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 fontScale="90000"/>
          </a:bodyPr>
          <a:lstStyle/>
          <a:p>
            <a:pPr algn="ctr"/>
            <a:r>
              <a:rPr lang="en-US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CMOS Camera &amp;TFT LCD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95536" y="2564904"/>
            <a:ext cx="777686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The camera used in the project is V100 .</a:t>
            </a:r>
          </a:p>
          <a:p>
            <a:pPr algn="l"/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It is a 2-megapixel color camera module with </a:t>
            </a:r>
          </a:p>
          <a:p>
            <a:pPr algn="l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digital output and uses the CMOS image sensor OV2640 from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OmniVision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.</a:t>
            </a:r>
          </a:p>
          <a:p>
            <a:pPr algn="l"/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69000" contrast="-52000"/>
          </a:blip>
          <a:srcRect/>
          <a:stretch>
            <a:fillRect/>
          </a:stretch>
        </p:blipFill>
        <p:spPr bwMode="auto">
          <a:xfrm rot="20556788">
            <a:off x="1974608" y="1405732"/>
            <a:ext cx="4497893" cy="4509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rmAutofit fontScale="90000"/>
          </a:bodyPr>
          <a:lstStyle/>
          <a:p>
            <a:pPr algn="ctr"/>
            <a:r>
              <a:rPr lang="en-US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CMOS Camera &amp;TFT LCD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11560" y="2780928"/>
            <a:ext cx="7200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The TFT LCD module is used in the Receiver unit to display the video images of the </a:t>
            </a:r>
          </a:p>
          <a:p>
            <a:pPr algn="l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caller. </a:t>
            </a:r>
            <a:endParaRPr lang="ar-SA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988061">
            <a:off x="6651208" y="4292783"/>
            <a:ext cx="2412019" cy="241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239000" cy="1143000"/>
          </a:xfrm>
        </p:spPr>
        <p:txBody>
          <a:bodyPr anchor="ctr">
            <a:prstTxWarp prst="textDoubleWave1">
              <a:avLst>
                <a:gd name="adj1" fmla="val 6250"/>
                <a:gd name="adj2" fmla="val -754"/>
              </a:avLst>
            </a:prstTxWarp>
            <a:normAutofit fontScale="90000"/>
          </a:bodyPr>
          <a:lstStyle/>
          <a:p>
            <a:pPr algn="ctr"/>
            <a:r>
              <a:rPr lang="en-US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What had been done??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11560" y="1844824"/>
            <a:ext cx="61206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. We built the audio circuit but didn’t test it!</a:t>
            </a:r>
            <a:endParaRPr lang="ar-S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15" descr="Intercom circuit diagra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7956376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pSp>
        <p:nvGrpSpPr>
          <p:cNvPr id="5" name="مجموعة 4"/>
          <p:cNvGrpSpPr/>
          <p:nvPr/>
        </p:nvGrpSpPr>
        <p:grpSpPr>
          <a:xfrm>
            <a:off x="0" y="-27384"/>
            <a:ext cx="8172400" cy="6858000"/>
            <a:chOff x="2357424" y="1000108"/>
            <a:chExt cx="2857500" cy="2450917"/>
          </a:xfrm>
        </p:grpSpPr>
        <p:pic>
          <p:nvPicPr>
            <p:cNvPr id="6" name="صورة 5" descr="F:\mobile\picture\12-05-11_1107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2714611" y="642921"/>
              <a:ext cx="2143125" cy="2857500"/>
            </a:xfrm>
            <a:prstGeom prst="rect">
              <a:avLst/>
            </a:prstGeom>
            <a:noFill/>
          </p:spPr>
        </p:pic>
        <p:sp>
          <p:nvSpPr>
            <p:cNvPr id="7" name="مربع نص 9"/>
            <p:cNvSpPr txBox="1"/>
            <p:nvPr/>
          </p:nvSpPr>
          <p:spPr>
            <a:xfrm>
              <a:off x="2428860" y="3143248"/>
              <a:ext cx="185738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Half circuit</a:t>
              </a:r>
              <a:endParaRPr lang="ar-SA" sz="1400" dirty="0"/>
            </a:p>
          </p:txBody>
        </p:sp>
      </p:grp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905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  <a:normAutofit/>
          </a:bodyPr>
          <a:lstStyle/>
          <a:p>
            <a:r>
              <a:rPr lang="en-US" sz="3400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What will be done next?</a:t>
            </a:r>
            <a:endParaRPr lang="ar-SA" sz="3400" cap="none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971600" y="3356992"/>
            <a:ext cx="66967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We'll build the next circuits &amp;program the controller in caller unit and receiver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l"/>
            <a:endParaRPr lang="ar-S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0" y="0"/>
            <a:ext cx="9143999" cy="6857999"/>
            <a:chOff x="1000100" y="642918"/>
            <a:chExt cx="6296033" cy="4719657"/>
          </a:xfrm>
        </p:grpSpPr>
        <p:pic>
          <p:nvPicPr>
            <p:cNvPr id="5" name="صورة 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0100" y="642918"/>
              <a:ext cx="6296033" cy="4719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مستطيل 5"/>
            <p:cNvSpPr/>
            <p:nvPr/>
          </p:nvSpPr>
          <p:spPr>
            <a:xfrm>
              <a:off x="1357290" y="5000636"/>
              <a:ext cx="500066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2083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 l="10833" t="24343" r="81354" b="28738"/>
          <a:stretch>
            <a:fillRect/>
          </a:stretch>
        </p:blipFill>
        <p:spPr bwMode="auto">
          <a:xfrm>
            <a:off x="1000100" y="1714488"/>
            <a:ext cx="7143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 l="32708" t="26383" r="60261" b="64437"/>
          <a:stretch>
            <a:fillRect/>
          </a:stretch>
        </p:blipFill>
        <p:spPr bwMode="auto">
          <a:xfrm>
            <a:off x="3000364" y="185736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 l="23333" t="26383" r="69636" b="64437"/>
          <a:stretch>
            <a:fillRect/>
          </a:stretch>
        </p:blipFill>
        <p:spPr bwMode="auto">
          <a:xfrm>
            <a:off x="2143108" y="185736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 l="23333" t="41683" r="69636" b="49137"/>
          <a:stretch>
            <a:fillRect/>
          </a:stretch>
        </p:blipFill>
        <p:spPr bwMode="auto">
          <a:xfrm>
            <a:off x="2143108" y="2928934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 l="2239" t="29443" r="90730" b="62397"/>
          <a:stretch>
            <a:fillRect/>
          </a:stretch>
        </p:blipFill>
        <p:spPr bwMode="auto">
          <a:xfrm>
            <a:off x="214282" y="2071678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50163"/>
          <a:stretch>
            <a:fillRect/>
          </a:stretch>
        </p:blipFill>
        <p:spPr bwMode="auto">
          <a:xfrm>
            <a:off x="0" y="0"/>
            <a:ext cx="558011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0" y="0"/>
            <a:ext cx="9143999" cy="6858000"/>
            <a:chOff x="1357290" y="1214423"/>
            <a:chExt cx="5851865" cy="4118442"/>
          </a:xfrm>
        </p:grpSpPr>
        <p:sp>
          <p:nvSpPr>
            <p:cNvPr id="5" name="مستطيل 4"/>
            <p:cNvSpPr/>
            <p:nvPr/>
          </p:nvSpPr>
          <p:spPr>
            <a:xfrm>
              <a:off x="1357290" y="5000636"/>
              <a:ext cx="500066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pic>
          <p:nvPicPr>
            <p:cNvPr id="6" name="صورة 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3042" y="1214423"/>
              <a:ext cx="5566113" cy="4118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مستطيل 6"/>
            <p:cNvSpPr/>
            <p:nvPr/>
          </p:nvSpPr>
          <p:spPr>
            <a:xfrm>
              <a:off x="1785918" y="5072074"/>
              <a:ext cx="500066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8671" b="2083"/>
          <a:stretch>
            <a:fillRect/>
          </a:stretch>
        </p:blipFill>
        <p:spPr bwMode="auto">
          <a:xfrm>
            <a:off x="2627784" y="0"/>
            <a:ext cx="554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42976" y="2285992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PIC18F4520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24PIC18F4520IP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71604" y="1946025"/>
            <a:ext cx="5286412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Perform simple control functions such as turning on and off the devices when the push buttons are </a:t>
            </a:r>
            <a:endParaRPr lang="ar-S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Pressed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000232" y="857232"/>
            <a:ext cx="407196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PIC18F4520</a:t>
            </a:r>
            <a:endParaRPr lang="ar-SA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51563"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شكل بيضاوي 4"/>
          <p:cNvSpPr/>
          <p:nvPr/>
        </p:nvSpPr>
        <p:spPr>
          <a:xfrm>
            <a:off x="1285852" y="5572140"/>
            <a:ext cx="214314" cy="28575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1000100" y="5857892"/>
            <a:ext cx="785818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55163" r="55384"/>
          <a:stretch>
            <a:fillRect/>
          </a:stretch>
        </p:blipFill>
        <p:spPr bwMode="auto">
          <a:xfrm>
            <a:off x="4518801" y="0"/>
            <a:ext cx="4625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شكل بيضاوي 7"/>
          <p:cNvSpPr/>
          <p:nvPr/>
        </p:nvSpPr>
        <p:spPr>
          <a:xfrm>
            <a:off x="6858016" y="285728"/>
            <a:ext cx="1285884" cy="1000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51697"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1562" r="53125" b="47863"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r="51563"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شكل بيضاوي 4"/>
          <p:cNvSpPr/>
          <p:nvPr/>
        </p:nvSpPr>
        <p:spPr>
          <a:xfrm>
            <a:off x="0" y="3214686"/>
            <a:ext cx="1000100" cy="1071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4000496" y="2571744"/>
            <a:ext cx="571504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891" t="55163" r="55384"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شكل بيضاوي 7"/>
          <p:cNvSpPr/>
          <p:nvPr/>
        </p:nvSpPr>
        <p:spPr>
          <a:xfrm>
            <a:off x="6429388" y="3429000"/>
            <a:ext cx="2214578" cy="1000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6429388" y="4786322"/>
            <a:ext cx="2214578" cy="10715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1071538" y="1000108"/>
            <a:ext cx="214314" cy="14287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2151 C -0.00886 -0.01873 -0.01754 -0.01734 -0.02639 -0.01341 C -0.03351 -0.00971 -0.03872 0.00185 -0.04532 0.00833 C -0.05382 0.01735 -0.0658 0.02197 -0.075 0.02521 C -0.08038 0.02984 -0.08525 0.03377 -0.09063 0.03862 C -0.09827 0.03169 -0.10469 0.01943 -0.11129 0.00833 C -0.11598 0.00139 -0.1224 0.00139 -0.12726 -0.00462 C -0.13907 -0.01989 -0.12448 -0.00832 -0.13924 -0.01757 C -0.14653 -0.01364 -0.15417 -0.00855 -0.16163 -0.00855 " pathEditMode="relative" rAng="0" ptsTypes="ffffffff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11" grpId="0" animBg="1"/>
      <p:bldP spid="11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1697"/>
          <a:stretch>
            <a:fillRect/>
          </a:stretch>
        </p:blipFill>
        <p:spPr bwMode="auto">
          <a:xfrm>
            <a:off x="5076826" y="0"/>
            <a:ext cx="4067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 l="23437" t="4070" r="2069" b="50603"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معين 11"/>
          <p:cNvSpPr/>
          <p:nvPr/>
        </p:nvSpPr>
        <p:spPr>
          <a:xfrm>
            <a:off x="500065" y="500042"/>
            <a:ext cx="1000101" cy="1428760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5000628" y="2500306"/>
            <a:ext cx="571504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فر">
  <a:themeElements>
    <a:clrScheme name="مخصص 1">
      <a:dk1>
        <a:sysClr val="windowText" lastClr="000000"/>
      </a:dk1>
      <a:lt1>
        <a:sysClr val="window" lastClr="FFFFFF"/>
      </a:lt1>
      <a:dk2>
        <a:srgbClr val="D787A3"/>
      </a:dk2>
      <a:lt2>
        <a:srgbClr val="F1D7E0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408</TotalTime>
  <Words>320</Words>
  <Application>Microsoft Office PowerPoint</Application>
  <PresentationFormat>عرض على الشاشة (3:4)‏</PresentationFormat>
  <Paragraphs>71</Paragraphs>
  <Slides>33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وافر</vt:lpstr>
      <vt:lpstr>&gt;&gt; Introduction about project  &gt;&gt; Block diagram .  &gt;&gt;  Microcontroller.  &gt;&gt; Video Codec .   &gt;&gt;  Audio Codec .    &gt;&gt;  Wireless Audio and Video  Transmission and – RF -   TFT LCD Module &amp; &gt;&gt; CMOS Camera   &gt;&gt; What had been done? .    &gt;&gt; What will be done? . </vt:lpstr>
      <vt:lpstr>Introduction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 Audio codec </vt:lpstr>
      <vt:lpstr>الشريحة 22</vt:lpstr>
      <vt:lpstr>Compression</vt:lpstr>
      <vt:lpstr>CMOS Camera &amp;TFT LCD  </vt:lpstr>
      <vt:lpstr>CMOS Camera &amp;TFT LCD  </vt:lpstr>
      <vt:lpstr>What had been done?? </vt:lpstr>
      <vt:lpstr>الشريحة 27</vt:lpstr>
      <vt:lpstr>What will be done next?</vt:lpstr>
      <vt:lpstr>الشريحة 29</vt:lpstr>
      <vt:lpstr>الشريحة 30</vt:lpstr>
      <vt:lpstr>الشريحة 31</vt:lpstr>
      <vt:lpstr>الشريحة 32</vt:lpstr>
      <vt:lpstr>الشريحة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vfn</dc:creator>
  <cp:lastModifiedBy>mms</cp:lastModifiedBy>
  <cp:revision>48</cp:revision>
  <dcterms:created xsi:type="dcterms:W3CDTF">2011-05-19T17:40:07Z</dcterms:created>
  <dcterms:modified xsi:type="dcterms:W3CDTF">2011-05-24T19:18:04Z</dcterms:modified>
</cp:coreProperties>
</file>