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8.xml" ContentType="application/vnd.openxmlformats-officedocument.drawingml.chartshap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8" r:id="rId1"/>
  </p:sldMasterIdLst>
  <p:sldIdLst>
    <p:sldId id="266" r:id="rId2"/>
    <p:sldId id="268" r:id="rId3"/>
    <p:sldId id="269" r:id="rId4"/>
    <p:sldId id="270" r:id="rId5"/>
    <p:sldId id="271" r:id="rId6"/>
    <p:sldId id="272" r:id="rId7"/>
    <p:sldId id="273" r:id="rId8"/>
    <p:sldId id="274" r:id="rId9"/>
    <p:sldId id="275" r:id="rId10"/>
    <p:sldId id="267" r:id="rId11"/>
    <p:sldId id="258" r:id="rId12"/>
    <p:sldId id="259" r:id="rId13"/>
    <p:sldId id="260" r:id="rId14"/>
    <p:sldId id="293" r:id="rId15"/>
    <p:sldId id="261" r:id="rId16"/>
    <p:sldId id="262" r:id="rId17"/>
    <p:sldId id="263" r:id="rId18"/>
    <p:sldId id="264" r:id="rId19"/>
    <p:sldId id="291" r:id="rId20"/>
    <p:sldId id="294" r:id="rId21"/>
    <p:sldId id="29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2" r:id="rId3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58" autoAdjust="0"/>
    <p:restoredTop sz="94576" autoAdjust="0"/>
  </p:normalViewPr>
  <p:slideViewPr>
    <p:cSldViewPr>
      <p:cViewPr varScale="1">
        <p:scale>
          <a:sx n="73" d="100"/>
          <a:sy n="73" d="100"/>
        </p:scale>
        <p:origin x="-10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ta\Desktop\Graduation%20Project\final%20chart.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ata\Desktop\Graduation%20Project\final%20char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ata\Desktop\Graduation%20Project\new%20fina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ata\Desktop\Graduation%20Project\new%20fina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ata\Desktop\Graduation%20Project\new%20fina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ata\Desktop\Graduation%20Project\new%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JO"/>
  <c:chart>
    <c:autoTitleDeleted val="1"/>
    <c:plotArea>
      <c:layout>
        <c:manualLayout>
          <c:layoutTarget val="inner"/>
          <c:xMode val="edge"/>
          <c:yMode val="edge"/>
          <c:x val="9.2368472857035505E-2"/>
          <c:y val="1.7459941359462976E-2"/>
          <c:w val="0.87797760128279101"/>
          <c:h val="0.8617722563743444"/>
        </c:manualLayout>
      </c:layout>
      <c:scatterChart>
        <c:scatterStyle val="lineMarker"/>
        <c:ser>
          <c:idx val="0"/>
          <c:order val="0"/>
          <c:tx>
            <c:v>relationshipe between pressure and junction ID</c:v>
          </c:tx>
          <c:spPr>
            <a:ln w="28575">
              <a:noFill/>
            </a:ln>
          </c:spPr>
          <c:xVal>
            <c:numRef>
              <c:f>ورقة1!$Q$4:$Q$56</c:f>
              <c:numCache>
                <c:formatCode>General</c:formatCode>
                <c:ptCount val="53"/>
              </c:numCache>
            </c:numRef>
          </c:xVal>
          <c:yVal>
            <c:numRef>
              <c:f>ورقة1!$P$4:$P$56</c:f>
              <c:numCache>
                <c:formatCode>General</c:formatCode>
                <c:ptCount val="53"/>
              </c:numCache>
            </c:numRef>
          </c:yVal>
        </c:ser>
        <c:ser>
          <c:idx val="1"/>
          <c:order val="1"/>
          <c:spPr>
            <a:ln w="28575">
              <a:noFill/>
            </a:ln>
          </c:spPr>
          <c:xVal>
            <c:strRef>
              <c:f>ورقة1!$O$4:$O$56</c:f>
              <c:strCache>
                <c:ptCount val="53"/>
                <c:pt idx="0">
                  <c:v>J-1</c:v>
                </c:pt>
                <c:pt idx="1">
                  <c:v>J-2</c:v>
                </c:pt>
                <c:pt idx="2">
                  <c:v>J-3</c:v>
                </c:pt>
                <c:pt idx="3">
                  <c:v>J-4</c:v>
                </c:pt>
                <c:pt idx="4">
                  <c:v>J-5</c:v>
                </c:pt>
                <c:pt idx="5">
                  <c:v>J-6</c:v>
                </c:pt>
                <c:pt idx="6">
                  <c:v>J-7</c:v>
                </c:pt>
                <c:pt idx="7">
                  <c:v>J-8</c:v>
                </c:pt>
                <c:pt idx="8">
                  <c:v>J-9</c:v>
                </c:pt>
                <c:pt idx="9">
                  <c:v>J-10</c:v>
                </c:pt>
                <c:pt idx="10">
                  <c:v>J-11</c:v>
                </c:pt>
                <c:pt idx="11">
                  <c:v>J-12</c:v>
                </c:pt>
                <c:pt idx="12">
                  <c:v>J-13</c:v>
                </c:pt>
                <c:pt idx="13">
                  <c:v>J-14</c:v>
                </c:pt>
                <c:pt idx="14">
                  <c:v>J-15</c:v>
                </c:pt>
                <c:pt idx="15">
                  <c:v>J-17</c:v>
                </c:pt>
                <c:pt idx="16">
                  <c:v>J-18</c:v>
                </c:pt>
                <c:pt idx="17">
                  <c:v>J-19</c:v>
                </c:pt>
                <c:pt idx="18">
                  <c:v>J-20</c:v>
                </c:pt>
                <c:pt idx="19">
                  <c:v>J-21</c:v>
                </c:pt>
                <c:pt idx="20">
                  <c:v>J-22</c:v>
                </c:pt>
                <c:pt idx="21">
                  <c:v>J-23</c:v>
                </c:pt>
                <c:pt idx="22">
                  <c:v>J-24</c:v>
                </c:pt>
                <c:pt idx="23">
                  <c:v>J-25</c:v>
                </c:pt>
                <c:pt idx="24">
                  <c:v>J-26</c:v>
                </c:pt>
                <c:pt idx="25">
                  <c:v>J-27</c:v>
                </c:pt>
                <c:pt idx="26">
                  <c:v>J-28</c:v>
                </c:pt>
                <c:pt idx="27">
                  <c:v>J-29</c:v>
                </c:pt>
                <c:pt idx="28">
                  <c:v>J-30</c:v>
                </c:pt>
                <c:pt idx="29">
                  <c:v>J-31</c:v>
                </c:pt>
                <c:pt idx="30">
                  <c:v>J-32</c:v>
                </c:pt>
                <c:pt idx="31">
                  <c:v>J-33</c:v>
                </c:pt>
                <c:pt idx="32">
                  <c:v>J-34</c:v>
                </c:pt>
                <c:pt idx="33">
                  <c:v>J-35</c:v>
                </c:pt>
                <c:pt idx="34">
                  <c:v>J-36</c:v>
                </c:pt>
                <c:pt idx="35">
                  <c:v>J-37</c:v>
                </c:pt>
                <c:pt idx="36">
                  <c:v>J-38</c:v>
                </c:pt>
                <c:pt idx="37">
                  <c:v>J-39</c:v>
                </c:pt>
                <c:pt idx="38">
                  <c:v>J-40</c:v>
                </c:pt>
                <c:pt idx="39">
                  <c:v>J-41</c:v>
                </c:pt>
                <c:pt idx="40">
                  <c:v>J-42</c:v>
                </c:pt>
                <c:pt idx="41">
                  <c:v>J-43</c:v>
                </c:pt>
                <c:pt idx="42">
                  <c:v>J-44</c:v>
                </c:pt>
                <c:pt idx="43">
                  <c:v>J-45</c:v>
                </c:pt>
                <c:pt idx="44">
                  <c:v>J-46</c:v>
                </c:pt>
                <c:pt idx="45">
                  <c:v>J-47</c:v>
                </c:pt>
                <c:pt idx="46">
                  <c:v>J-48</c:v>
                </c:pt>
                <c:pt idx="47">
                  <c:v>J-49</c:v>
                </c:pt>
                <c:pt idx="48">
                  <c:v>J-50</c:v>
                </c:pt>
                <c:pt idx="49">
                  <c:v>J-51</c:v>
                </c:pt>
                <c:pt idx="50">
                  <c:v>J-52</c:v>
                </c:pt>
                <c:pt idx="51">
                  <c:v>J-53</c:v>
                </c:pt>
                <c:pt idx="52">
                  <c:v>J-54</c:v>
                </c:pt>
              </c:strCache>
            </c:strRef>
          </c:xVal>
          <c:yVal>
            <c:numRef>
              <c:f>ورقة1!$N$4:$N$56</c:f>
              <c:numCache>
                <c:formatCode>General</c:formatCode>
                <c:ptCount val="53"/>
                <c:pt idx="0">
                  <c:v>73.3</c:v>
                </c:pt>
                <c:pt idx="1">
                  <c:v>66.2</c:v>
                </c:pt>
                <c:pt idx="2">
                  <c:v>94.2</c:v>
                </c:pt>
                <c:pt idx="3">
                  <c:v>89.1</c:v>
                </c:pt>
                <c:pt idx="4">
                  <c:v>96.2</c:v>
                </c:pt>
                <c:pt idx="5">
                  <c:v>29.1</c:v>
                </c:pt>
                <c:pt idx="6">
                  <c:v>101.7</c:v>
                </c:pt>
                <c:pt idx="7">
                  <c:v>101.6</c:v>
                </c:pt>
                <c:pt idx="8">
                  <c:v>84.1</c:v>
                </c:pt>
                <c:pt idx="9">
                  <c:v>83.9</c:v>
                </c:pt>
                <c:pt idx="10">
                  <c:v>49.2</c:v>
                </c:pt>
                <c:pt idx="11">
                  <c:v>36.9</c:v>
                </c:pt>
                <c:pt idx="12">
                  <c:v>23.6</c:v>
                </c:pt>
                <c:pt idx="13">
                  <c:v>16.600000000000001</c:v>
                </c:pt>
                <c:pt idx="14">
                  <c:v>10.1</c:v>
                </c:pt>
                <c:pt idx="15">
                  <c:v>17.3</c:v>
                </c:pt>
                <c:pt idx="16">
                  <c:v>29.4</c:v>
                </c:pt>
                <c:pt idx="17">
                  <c:v>29.4</c:v>
                </c:pt>
                <c:pt idx="18">
                  <c:v>34.4</c:v>
                </c:pt>
                <c:pt idx="19">
                  <c:v>37.4</c:v>
                </c:pt>
                <c:pt idx="20">
                  <c:v>60.4</c:v>
                </c:pt>
                <c:pt idx="21">
                  <c:v>51.7</c:v>
                </c:pt>
                <c:pt idx="22">
                  <c:v>49.2</c:v>
                </c:pt>
                <c:pt idx="23">
                  <c:v>66.5</c:v>
                </c:pt>
                <c:pt idx="24">
                  <c:v>61.3</c:v>
                </c:pt>
                <c:pt idx="25">
                  <c:v>54</c:v>
                </c:pt>
                <c:pt idx="26">
                  <c:v>59.9</c:v>
                </c:pt>
                <c:pt idx="27">
                  <c:v>65.8</c:v>
                </c:pt>
                <c:pt idx="28">
                  <c:v>98.2</c:v>
                </c:pt>
                <c:pt idx="29">
                  <c:v>101.6</c:v>
                </c:pt>
                <c:pt idx="30">
                  <c:v>94.8</c:v>
                </c:pt>
                <c:pt idx="31">
                  <c:v>90.7</c:v>
                </c:pt>
                <c:pt idx="32">
                  <c:v>76.7</c:v>
                </c:pt>
                <c:pt idx="33">
                  <c:v>68.900000000000006</c:v>
                </c:pt>
                <c:pt idx="34">
                  <c:v>54.2</c:v>
                </c:pt>
                <c:pt idx="35">
                  <c:v>36.9</c:v>
                </c:pt>
                <c:pt idx="36">
                  <c:v>41.7</c:v>
                </c:pt>
                <c:pt idx="37">
                  <c:v>44.2</c:v>
                </c:pt>
                <c:pt idx="38">
                  <c:v>39.200000000000003</c:v>
                </c:pt>
                <c:pt idx="39">
                  <c:v>19.3</c:v>
                </c:pt>
                <c:pt idx="40">
                  <c:v>18.3</c:v>
                </c:pt>
                <c:pt idx="41">
                  <c:v>79.099999999999994</c:v>
                </c:pt>
                <c:pt idx="42">
                  <c:v>68.7</c:v>
                </c:pt>
                <c:pt idx="43">
                  <c:v>83.5</c:v>
                </c:pt>
                <c:pt idx="44">
                  <c:v>93.1</c:v>
                </c:pt>
                <c:pt idx="45">
                  <c:v>130.30000000000001</c:v>
                </c:pt>
                <c:pt idx="46">
                  <c:v>93.9</c:v>
                </c:pt>
                <c:pt idx="47">
                  <c:v>68.599999999999994</c:v>
                </c:pt>
                <c:pt idx="48">
                  <c:v>81.8</c:v>
                </c:pt>
                <c:pt idx="49">
                  <c:v>87.7</c:v>
                </c:pt>
                <c:pt idx="50">
                  <c:v>97.7</c:v>
                </c:pt>
                <c:pt idx="51">
                  <c:v>58.9</c:v>
                </c:pt>
                <c:pt idx="52">
                  <c:v>100.3</c:v>
                </c:pt>
              </c:numCache>
            </c:numRef>
          </c:yVal>
        </c:ser>
        <c:axId val="61285504"/>
        <c:axId val="61287040"/>
      </c:scatterChart>
      <c:valAx>
        <c:axId val="61285504"/>
        <c:scaling>
          <c:orientation val="minMax"/>
          <c:max val="60"/>
          <c:min val="0"/>
        </c:scaling>
        <c:axPos val="b"/>
        <c:numFmt formatCode="General" sourceLinked="1"/>
        <c:tickLblPos val="nextTo"/>
        <c:crossAx val="61287040"/>
        <c:crosses val="autoZero"/>
        <c:crossBetween val="midCat"/>
        <c:majorUnit val="10"/>
      </c:valAx>
      <c:valAx>
        <c:axId val="61287040"/>
        <c:scaling>
          <c:orientation val="minMax"/>
        </c:scaling>
        <c:axPos val="l"/>
        <c:majorGridlines/>
        <c:numFmt formatCode="General" sourceLinked="1"/>
        <c:tickLblPos val="nextTo"/>
        <c:spPr>
          <a:ln>
            <a:tailEnd type="none"/>
          </a:ln>
        </c:spPr>
        <c:crossAx val="61285504"/>
        <c:crosses val="autoZero"/>
        <c:crossBetween val="midCat"/>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JO"/>
  <c:chart>
    <c:plotArea>
      <c:layout>
        <c:manualLayout>
          <c:layoutTarget val="inner"/>
          <c:xMode val="edge"/>
          <c:yMode val="edge"/>
          <c:x val="9.3140008089022425E-2"/>
          <c:y val="4.5449009939066663E-2"/>
          <c:w val="0.87868055878679063"/>
          <c:h val="0.84175070291335163"/>
        </c:manualLayout>
      </c:layout>
      <c:scatterChart>
        <c:scatterStyle val="lineMarker"/>
        <c:ser>
          <c:idx val="0"/>
          <c:order val="0"/>
          <c:tx>
            <c:v>Relationship between Pipe ID and Velocity</c:v>
          </c:tx>
          <c:spPr>
            <a:ln w="28575">
              <a:noFill/>
            </a:ln>
          </c:spPr>
          <c:xVal>
            <c:numRef>
              <c:f>ورقة2!$N$3:$N$58</c:f>
              <c:numCache>
                <c:formatCode>General</c:formatCode>
                <c:ptCount val="56"/>
              </c:numCache>
            </c:numRef>
          </c:xVal>
          <c:yVal>
            <c:numRef>
              <c:f>ورقة2!$M$3:$M$59</c:f>
              <c:numCache>
                <c:formatCode>General</c:formatCode>
                <c:ptCount val="57"/>
              </c:numCache>
            </c:numRef>
          </c:yVal>
        </c:ser>
        <c:ser>
          <c:idx val="1"/>
          <c:order val="1"/>
          <c:spPr>
            <a:ln w="28575">
              <a:noFill/>
            </a:ln>
          </c:spPr>
          <c:xVal>
            <c:strRef>
              <c:f>ورقة1!$N$140:$N$194</c:f>
              <c:strCache>
                <c:ptCount val="55"/>
                <c:pt idx="0">
                  <c:v>P-1</c:v>
                </c:pt>
                <c:pt idx="1">
                  <c:v>P-2</c:v>
                </c:pt>
                <c:pt idx="2">
                  <c:v>P-3</c:v>
                </c:pt>
                <c:pt idx="3">
                  <c:v>P-4</c:v>
                </c:pt>
                <c:pt idx="4">
                  <c:v>P-5</c:v>
                </c:pt>
                <c:pt idx="5">
                  <c:v>P-6</c:v>
                </c:pt>
                <c:pt idx="6">
                  <c:v>P-7</c:v>
                </c:pt>
                <c:pt idx="7">
                  <c:v>P-8</c:v>
                </c:pt>
                <c:pt idx="8">
                  <c:v>P-9</c:v>
                </c:pt>
                <c:pt idx="9">
                  <c:v>P-10</c:v>
                </c:pt>
                <c:pt idx="10">
                  <c:v>P-11</c:v>
                </c:pt>
                <c:pt idx="11">
                  <c:v>P-12</c:v>
                </c:pt>
                <c:pt idx="12">
                  <c:v>P-13</c:v>
                </c:pt>
                <c:pt idx="13">
                  <c:v>P-14</c:v>
                </c:pt>
                <c:pt idx="14">
                  <c:v>P-15</c:v>
                </c:pt>
                <c:pt idx="15">
                  <c:v>P-16</c:v>
                </c:pt>
                <c:pt idx="16">
                  <c:v>P-17</c:v>
                </c:pt>
                <c:pt idx="17">
                  <c:v>P-18</c:v>
                </c:pt>
                <c:pt idx="18">
                  <c:v>P-19</c:v>
                </c:pt>
                <c:pt idx="19">
                  <c:v>P-20</c:v>
                </c:pt>
                <c:pt idx="20">
                  <c:v>P-21</c:v>
                </c:pt>
                <c:pt idx="21">
                  <c:v>P-22</c:v>
                </c:pt>
                <c:pt idx="22">
                  <c:v>P-23</c:v>
                </c:pt>
                <c:pt idx="23">
                  <c:v>P-24</c:v>
                </c:pt>
                <c:pt idx="24">
                  <c:v>P-26</c:v>
                </c:pt>
                <c:pt idx="25">
                  <c:v>P-27</c:v>
                </c:pt>
                <c:pt idx="26">
                  <c:v>P-28</c:v>
                </c:pt>
                <c:pt idx="27">
                  <c:v>P-29</c:v>
                </c:pt>
                <c:pt idx="28">
                  <c:v>P-30</c:v>
                </c:pt>
                <c:pt idx="29">
                  <c:v>P-31</c:v>
                </c:pt>
                <c:pt idx="30">
                  <c:v>P-32</c:v>
                </c:pt>
                <c:pt idx="31">
                  <c:v>P-33</c:v>
                </c:pt>
                <c:pt idx="32">
                  <c:v>P-34</c:v>
                </c:pt>
                <c:pt idx="33">
                  <c:v>P-35</c:v>
                </c:pt>
                <c:pt idx="34">
                  <c:v>P-36</c:v>
                </c:pt>
                <c:pt idx="35">
                  <c:v>P-37</c:v>
                </c:pt>
                <c:pt idx="36">
                  <c:v>P-38</c:v>
                </c:pt>
                <c:pt idx="37">
                  <c:v>P-39</c:v>
                </c:pt>
                <c:pt idx="38">
                  <c:v>P-40</c:v>
                </c:pt>
                <c:pt idx="39">
                  <c:v>P-41</c:v>
                </c:pt>
                <c:pt idx="40">
                  <c:v>P-42</c:v>
                </c:pt>
                <c:pt idx="41">
                  <c:v>P-43</c:v>
                </c:pt>
                <c:pt idx="42">
                  <c:v>P-44</c:v>
                </c:pt>
                <c:pt idx="43">
                  <c:v>P-45</c:v>
                </c:pt>
                <c:pt idx="44">
                  <c:v>P-46</c:v>
                </c:pt>
                <c:pt idx="45">
                  <c:v>P-47</c:v>
                </c:pt>
                <c:pt idx="46">
                  <c:v>P48</c:v>
                </c:pt>
                <c:pt idx="47">
                  <c:v>P-49</c:v>
                </c:pt>
                <c:pt idx="48">
                  <c:v>P-50</c:v>
                </c:pt>
                <c:pt idx="49">
                  <c:v>P-51</c:v>
                </c:pt>
                <c:pt idx="50">
                  <c:v>P-52</c:v>
                </c:pt>
                <c:pt idx="51">
                  <c:v>P-53</c:v>
                </c:pt>
                <c:pt idx="52">
                  <c:v>P-54</c:v>
                </c:pt>
                <c:pt idx="53">
                  <c:v>P-55</c:v>
                </c:pt>
                <c:pt idx="54">
                  <c:v>P-56</c:v>
                </c:pt>
              </c:strCache>
            </c:strRef>
          </c:xVal>
          <c:yVal>
            <c:numRef>
              <c:f>ورقة1!$M$141:$M$195</c:f>
              <c:numCache>
                <c:formatCode>General</c:formatCode>
                <c:ptCount val="55"/>
                <c:pt idx="0">
                  <c:v>0.93</c:v>
                </c:pt>
                <c:pt idx="1">
                  <c:v>0.51</c:v>
                </c:pt>
                <c:pt idx="2">
                  <c:v>0.32000000000000384</c:v>
                </c:pt>
                <c:pt idx="3">
                  <c:v>0.26</c:v>
                </c:pt>
                <c:pt idx="4">
                  <c:v>1.1299999999999848</c:v>
                </c:pt>
                <c:pt idx="5">
                  <c:v>0.30000000000000032</c:v>
                </c:pt>
                <c:pt idx="6">
                  <c:v>7.0000000000000021E-2</c:v>
                </c:pt>
                <c:pt idx="7">
                  <c:v>0.98</c:v>
                </c:pt>
                <c:pt idx="8">
                  <c:v>0.97000000000000064</c:v>
                </c:pt>
                <c:pt idx="9">
                  <c:v>0.43000000000000038</c:v>
                </c:pt>
                <c:pt idx="10">
                  <c:v>0.11</c:v>
                </c:pt>
                <c:pt idx="11">
                  <c:v>0.46</c:v>
                </c:pt>
                <c:pt idx="12">
                  <c:v>0.54</c:v>
                </c:pt>
                <c:pt idx="13">
                  <c:v>0.55000000000000004</c:v>
                </c:pt>
                <c:pt idx="14">
                  <c:v>0.28000000000000008</c:v>
                </c:pt>
                <c:pt idx="15">
                  <c:v>0.47000000000000008</c:v>
                </c:pt>
                <c:pt idx="16">
                  <c:v>7.0000000000000021E-2</c:v>
                </c:pt>
                <c:pt idx="17">
                  <c:v>0.12000000000000002</c:v>
                </c:pt>
                <c:pt idx="18">
                  <c:v>6.0000000000000032E-2</c:v>
                </c:pt>
                <c:pt idx="19">
                  <c:v>0.54</c:v>
                </c:pt>
                <c:pt idx="20">
                  <c:v>7.0000000000000021E-2</c:v>
                </c:pt>
                <c:pt idx="21">
                  <c:v>1.0000000000000005E-2</c:v>
                </c:pt>
                <c:pt idx="22">
                  <c:v>0.05</c:v>
                </c:pt>
                <c:pt idx="23">
                  <c:v>0.54</c:v>
                </c:pt>
                <c:pt idx="24">
                  <c:v>0.27</c:v>
                </c:pt>
                <c:pt idx="25">
                  <c:v>0.12000000000000002</c:v>
                </c:pt>
                <c:pt idx="26">
                  <c:v>1.0000000000000005E-2</c:v>
                </c:pt>
                <c:pt idx="27">
                  <c:v>0.24000000000000021</c:v>
                </c:pt>
                <c:pt idx="28">
                  <c:v>0.1</c:v>
                </c:pt>
                <c:pt idx="29">
                  <c:v>0.22</c:v>
                </c:pt>
                <c:pt idx="30">
                  <c:v>0.1</c:v>
                </c:pt>
                <c:pt idx="31">
                  <c:v>3.0000000000000002E-2</c:v>
                </c:pt>
                <c:pt idx="32">
                  <c:v>1.0000000000000005E-2</c:v>
                </c:pt>
                <c:pt idx="33">
                  <c:v>4.0000000000000022E-2</c:v>
                </c:pt>
                <c:pt idx="34">
                  <c:v>2.0000000000000011E-2</c:v>
                </c:pt>
                <c:pt idx="35">
                  <c:v>0.31000000000000238</c:v>
                </c:pt>
                <c:pt idx="36">
                  <c:v>0.31000000000000238</c:v>
                </c:pt>
                <c:pt idx="37">
                  <c:v>1.0000000000000005E-2</c:v>
                </c:pt>
                <c:pt idx="38">
                  <c:v>0.14000000000000001</c:v>
                </c:pt>
                <c:pt idx="39">
                  <c:v>0.63000000000000744</c:v>
                </c:pt>
                <c:pt idx="40">
                  <c:v>0.14000000000000001</c:v>
                </c:pt>
                <c:pt idx="41">
                  <c:v>0.58000000000000007</c:v>
                </c:pt>
                <c:pt idx="42">
                  <c:v>4.0000000000000022E-2</c:v>
                </c:pt>
                <c:pt idx="43">
                  <c:v>0.56000000000000005</c:v>
                </c:pt>
                <c:pt idx="44">
                  <c:v>1.48</c:v>
                </c:pt>
                <c:pt idx="45">
                  <c:v>0.34</c:v>
                </c:pt>
                <c:pt idx="46">
                  <c:v>0.42000000000000032</c:v>
                </c:pt>
                <c:pt idx="47">
                  <c:v>0.87000000000000677</c:v>
                </c:pt>
                <c:pt idx="48">
                  <c:v>0.92</c:v>
                </c:pt>
                <c:pt idx="49">
                  <c:v>0.94000000000000061</c:v>
                </c:pt>
                <c:pt idx="50">
                  <c:v>7.0000000000000021E-2</c:v>
                </c:pt>
                <c:pt idx="51">
                  <c:v>3.0000000000000002E-2</c:v>
                </c:pt>
                <c:pt idx="52">
                  <c:v>0.56000000000000005</c:v>
                </c:pt>
                <c:pt idx="53">
                  <c:v>0.05</c:v>
                </c:pt>
                <c:pt idx="54">
                  <c:v>3.0000000000000002E-2</c:v>
                </c:pt>
              </c:numCache>
            </c:numRef>
          </c:yVal>
        </c:ser>
        <c:axId val="61319808"/>
        <c:axId val="62980480"/>
      </c:scatterChart>
      <c:valAx>
        <c:axId val="61319808"/>
        <c:scaling>
          <c:orientation val="minMax"/>
        </c:scaling>
        <c:axPos val="b"/>
        <c:numFmt formatCode="General" sourceLinked="1"/>
        <c:tickLblPos val="nextTo"/>
        <c:crossAx val="62980480"/>
        <c:crosses val="autoZero"/>
        <c:crossBetween val="midCat"/>
      </c:valAx>
      <c:valAx>
        <c:axId val="62980480"/>
        <c:scaling>
          <c:orientation val="minMax"/>
          <c:max val="3.4"/>
        </c:scaling>
        <c:axPos val="l"/>
        <c:majorGridlines/>
        <c:numFmt formatCode="General" sourceLinked="1"/>
        <c:tickLblPos val="nextTo"/>
        <c:crossAx val="61319808"/>
        <c:crosses val="autoZero"/>
        <c:crossBetween val="midCat"/>
        <c:majorUnit val="0.2"/>
      </c:valAx>
      <c:spPr>
        <a:noFill/>
        <a:ln w="25400">
          <a:noFill/>
        </a:ln>
      </c:spPr>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ar-JO"/>
  <c:chart>
    <c:plotArea>
      <c:layout>
        <c:manualLayout>
          <c:layoutTarget val="inner"/>
          <c:xMode val="edge"/>
          <c:yMode val="edge"/>
          <c:x val="0.11928122531973666"/>
          <c:y val="3.2256697280878842E-2"/>
          <c:w val="0.85327617239614162"/>
          <c:h val="0.81422442650241567"/>
        </c:manualLayout>
      </c:layout>
      <c:scatterChart>
        <c:scatterStyle val="lineMarker"/>
        <c:ser>
          <c:idx val="0"/>
          <c:order val="0"/>
          <c:tx>
            <c:v>Ralationship between Pressure and Node ID</c:v>
          </c:tx>
          <c:spPr>
            <a:ln w="28575">
              <a:noFill/>
            </a:ln>
          </c:spPr>
          <c:xVal>
            <c:numRef>
              <c:f>ورقة3!$M$4:$M$56</c:f>
              <c:numCache>
                <c:formatCode>General</c:formatCode>
                <c:ptCount val="53"/>
              </c:numCache>
            </c:numRef>
          </c:xVal>
          <c:yVal>
            <c:numRef>
              <c:f>ورقة3!$L$4:$L$56</c:f>
              <c:numCache>
                <c:formatCode>General</c:formatCode>
                <c:ptCount val="53"/>
              </c:numCache>
            </c:numRef>
          </c:yVal>
        </c:ser>
        <c:ser>
          <c:idx val="1"/>
          <c:order val="1"/>
          <c:spPr>
            <a:ln w="28575">
              <a:noFill/>
            </a:ln>
          </c:spPr>
          <c:xVal>
            <c:strRef>
              <c:f>ورقة2!$P$6:$P$58</c:f>
              <c:strCache>
                <c:ptCount val="53"/>
                <c:pt idx="0">
                  <c:v>J-1</c:v>
                </c:pt>
                <c:pt idx="1">
                  <c:v>J-2</c:v>
                </c:pt>
                <c:pt idx="2">
                  <c:v>J-3</c:v>
                </c:pt>
                <c:pt idx="3">
                  <c:v>J-4</c:v>
                </c:pt>
                <c:pt idx="4">
                  <c:v>J-5</c:v>
                </c:pt>
                <c:pt idx="5">
                  <c:v>J-6</c:v>
                </c:pt>
                <c:pt idx="6">
                  <c:v>J-7</c:v>
                </c:pt>
                <c:pt idx="7">
                  <c:v>J-8</c:v>
                </c:pt>
                <c:pt idx="8">
                  <c:v>J-9</c:v>
                </c:pt>
                <c:pt idx="9">
                  <c:v>J-10</c:v>
                </c:pt>
                <c:pt idx="10">
                  <c:v>J-11</c:v>
                </c:pt>
                <c:pt idx="11">
                  <c:v>J-12</c:v>
                </c:pt>
                <c:pt idx="12">
                  <c:v>J-13</c:v>
                </c:pt>
                <c:pt idx="13">
                  <c:v>J-14</c:v>
                </c:pt>
                <c:pt idx="14">
                  <c:v>J-15</c:v>
                </c:pt>
                <c:pt idx="15">
                  <c:v>J-17</c:v>
                </c:pt>
                <c:pt idx="16">
                  <c:v>J-18</c:v>
                </c:pt>
                <c:pt idx="17">
                  <c:v>J-19</c:v>
                </c:pt>
                <c:pt idx="18">
                  <c:v>J-20</c:v>
                </c:pt>
                <c:pt idx="19">
                  <c:v>J-21</c:v>
                </c:pt>
                <c:pt idx="20">
                  <c:v>J-22</c:v>
                </c:pt>
                <c:pt idx="21">
                  <c:v>J-23</c:v>
                </c:pt>
                <c:pt idx="22">
                  <c:v>J-24</c:v>
                </c:pt>
                <c:pt idx="23">
                  <c:v>J-25</c:v>
                </c:pt>
                <c:pt idx="24">
                  <c:v>J-26</c:v>
                </c:pt>
                <c:pt idx="25">
                  <c:v>J-27</c:v>
                </c:pt>
                <c:pt idx="26">
                  <c:v>J-28</c:v>
                </c:pt>
                <c:pt idx="27">
                  <c:v>J-29</c:v>
                </c:pt>
                <c:pt idx="28">
                  <c:v>J-30</c:v>
                </c:pt>
                <c:pt idx="29">
                  <c:v>J-31</c:v>
                </c:pt>
                <c:pt idx="30">
                  <c:v>J-32</c:v>
                </c:pt>
                <c:pt idx="31">
                  <c:v>J-33</c:v>
                </c:pt>
                <c:pt idx="32">
                  <c:v>J-34</c:v>
                </c:pt>
                <c:pt idx="33">
                  <c:v>J-35</c:v>
                </c:pt>
                <c:pt idx="34">
                  <c:v>J-36</c:v>
                </c:pt>
                <c:pt idx="35">
                  <c:v>J-37</c:v>
                </c:pt>
                <c:pt idx="36">
                  <c:v>J-38</c:v>
                </c:pt>
                <c:pt idx="37">
                  <c:v>J-39</c:v>
                </c:pt>
                <c:pt idx="38">
                  <c:v>J-40</c:v>
                </c:pt>
                <c:pt idx="39">
                  <c:v>J-41</c:v>
                </c:pt>
                <c:pt idx="40">
                  <c:v>J-42</c:v>
                </c:pt>
                <c:pt idx="41">
                  <c:v>J-43</c:v>
                </c:pt>
                <c:pt idx="42">
                  <c:v>J-44</c:v>
                </c:pt>
                <c:pt idx="43">
                  <c:v>J-45</c:v>
                </c:pt>
                <c:pt idx="44">
                  <c:v>J-46</c:v>
                </c:pt>
                <c:pt idx="45">
                  <c:v>J-47</c:v>
                </c:pt>
                <c:pt idx="46">
                  <c:v>J-48</c:v>
                </c:pt>
                <c:pt idx="47">
                  <c:v>J-49</c:v>
                </c:pt>
                <c:pt idx="48">
                  <c:v>J-50</c:v>
                </c:pt>
                <c:pt idx="49">
                  <c:v>J-51</c:v>
                </c:pt>
                <c:pt idx="50">
                  <c:v>J-52</c:v>
                </c:pt>
                <c:pt idx="51">
                  <c:v>J-53</c:v>
                </c:pt>
                <c:pt idx="52">
                  <c:v>J-54</c:v>
                </c:pt>
              </c:strCache>
            </c:strRef>
          </c:xVal>
          <c:yVal>
            <c:numRef>
              <c:f>ورقة2!$O$6:$O$58</c:f>
              <c:numCache>
                <c:formatCode>General</c:formatCode>
                <c:ptCount val="53"/>
                <c:pt idx="0">
                  <c:v>4.0999999999999996</c:v>
                </c:pt>
                <c:pt idx="1">
                  <c:v>30.6</c:v>
                </c:pt>
                <c:pt idx="2">
                  <c:v>76.900000000000006</c:v>
                </c:pt>
                <c:pt idx="3">
                  <c:v>87.3</c:v>
                </c:pt>
                <c:pt idx="4">
                  <c:v>80.400000000000006</c:v>
                </c:pt>
                <c:pt idx="5">
                  <c:v>26.9</c:v>
                </c:pt>
                <c:pt idx="6">
                  <c:v>75.5</c:v>
                </c:pt>
                <c:pt idx="7">
                  <c:v>86.7</c:v>
                </c:pt>
                <c:pt idx="8">
                  <c:v>69.099999999999994</c:v>
                </c:pt>
                <c:pt idx="9">
                  <c:v>81.400000000000006</c:v>
                </c:pt>
                <c:pt idx="10">
                  <c:v>47.4</c:v>
                </c:pt>
                <c:pt idx="11">
                  <c:v>35.6</c:v>
                </c:pt>
                <c:pt idx="12">
                  <c:v>22.7</c:v>
                </c:pt>
                <c:pt idx="13">
                  <c:v>14.3</c:v>
                </c:pt>
                <c:pt idx="14">
                  <c:v>7.7</c:v>
                </c:pt>
                <c:pt idx="15">
                  <c:v>15.5</c:v>
                </c:pt>
                <c:pt idx="16">
                  <c:v>27.9</c:v>
                </c:pt>
                <c:pt idx="17">
                  <c:v>27.9</c:v>
                </c:pt>
                <c:pt idx="18">
                  <c:v>33.1</c:v>
                </c:pt>
                <c:pt idx="19">
                  <c:v>36.1</c:v>
                </c:pt>
                <c:pt idx="20">
                  <c:v>59</c:v>
                </c:pt>
                <c:pt idx="21">
                  <c:v>49.9</c:v>
                </c:pt>
                <c:pt idx="22">
                  <c:v>47.5</c:v>
                </c:pt>
                <c:pt idx="23">
                  <c:v>64.2</c:v>
                </c:pt>
                <c:pt idx="24">
                  <c:v>58.7</c:v>
                </c:pt>
                <c:pt idx="25">
                  <c:v>51.8</c:v>
                </c:pt>
                <c:pt idx="26">
                  <c:v>57.3</c:v>
                </c:pt>
                <c:pt idx="27">
                  <c:v>61.9</c:v>
                </c:pt>
                <c:pt idx="28">
                  <c:v>94.1</c:v>
                </c:pt>
                <c:pt idx="29">
                  <c:v>86.8</c:v>
                </c:pt>
                <c:pt idx="30">
                  <c:v>85.5</c:v>
                </c:pt>
                <c:pt idx="31">
                  <c:v>82.4</c:v>
                </c:pt>
                <c:pt idx="32">
                  <c:v>68.5</c:v>
                </c:pt>
                <c:pt idx="33">
                  <c:v>66.3</c:v>
                </c:pt>
                <c:pt idx="34">
                  <c:v>52.3</c:v>
                </c:pt>
                <c:pt idx="35">
                  <c:v>35.4</c:v>
                </c:pt>
                <c:pt idx="36">
                  <c:v>39.800000000000004</c:v>
                </c:pt>
                <c:pt idx="37">
                  <c:v>42.3</c:v>
                </c:pt>
                <c:pt idx="38">
                  <c:v>37.4</c:v>
                </c:pt>
                <c:pt idx="39">
                  <c:v>17.399999999999999</c:v>
                </c:pt>
                <c:pt idx="40">
                  <c:v>16.5</c:v>
                </c:pt>
                <c:pt idx="41">
                  <c:v>77.3</c:v>
                </c:pt>
                <c:pt idx="42">
                  <c:v>65.7</c:v>
                </c:pt>
                <c:pt idx="43">
                  <c:v>78.7</c:v>
                </c:pt>
                <c:pt idx="44">
                  <c:v>88.6</c:v>
                </c:pt>
                <c:pt idx="45">
                  <c:v>125.4</c:v>
                </c:pt>
                <c:pt idx="46">
                  <c:v>89</c:v>
                </c:pt>
                <c:pt idx="47">
                  <c:v>65.2</c:v>
                </c:pt>
                <c:pt idx="48">
                  <c:v>55.8</c:v>
                </c:pt>
                <c:pt idx="49">
                  <c:v>62.5</c:v>
                </c:pt>
                <c:pt idx="50">
                  <c:v>92.3</c:v>
                </c:pt>
                <c:pt idx="51">
                  <c:v>17.399999999999999</c:v>
                </c:pt>
                <c:pt idx="52">
                  <c:v>91</c:v>
                </c:pt>
              </c:numCache>
            </c:numRef>
          </c:yVal>
        </c:ser>
        <c:axId val="63043072"/>
        <c:axId val="63044608"/>
      </c:scatterChart>
      <c:valAx>
        <c:axId val="63043072"/>
        <c:scaling>
          <c:orientation val="minMax"/>
        </c:scaling>
        <c:axPos val="b"/>
        <c:numFmt formatCode="General" sourceLinked="1"/>
        <c:tickLblPos val="nextTo"/>
        <c:txPr>
          <a:bodyPr/>
          <a:lstStyle/>
          <a:p>
            <a:pPr rtl="0">
              <a:defRPr/>
            </a:pPr>
            <a:endParaRPr lang="ar-JO"/>
          </a:p>
        </c:txPr>
        <c:crossAx val="63044608"/>
        <c:crosses val="autoZero"/>
        <c:crossBetween val="midCat"/>
      </c:valAx>
      <c:valAx>
        <c:axId val="63044608"/>
        <c:scaling>
          <c:orientation val="minMax"/>
        </c:scaling>
        <c:axPos val="l"/>
        <c:majorGridlines/>
        <c:numFmt formatCode="General" sourceLinked="1"/>
        <c:tickLblPos val="nextTo"/>
        <c:crossAx val="63043072"/>
        <c:crosses val="autoZero"/>
        <c:crossBetween val="midCat"/>
      </c:valAx>
      <c:spPr>
        <a:noFill/>
        <a:ln w="25400">
          <a:noFill/>
        </a:ln>
      </c:spPr>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ar-JO"/>
  <c:chart>
    <c:autoTitleDeleted val="1"/>
    <c:plotArea>
      <c:layout>
        <c:manualLayout>
          <c:layoutTarget val="inner"/>
          <c:xMode val="edge"/>
          <c:yMode val="edge"/>
          <c:x val="0.11449952695234068"/>
          <c:y val="5.0805952047630332E-2"/>
          <c:w val="0.85885111038221162"/>
          <c:h val="0.84494326927401264"/>
        </c:manualLayout>
      </c:layout>
      <c:scatterChart>
        <c:scatterStyle val="lineMarker"/>
        <c:ser>
          <c:idx val="0"/>
          <c:order val="0"/>
          <c:tx>
            <c:v>Ralationship between Velocity and Pipe ID</c:v>
          </c:tx>
          <c:spPr>
            <a:ln w="28575">
              <a:noFill/>
            </a:ln>
          </c:spPr>
          <c:xVal>
            <c:strRef>
              <c:f>ورقة2!$P$78:$P$132</c:f>
              <c:strCache>
                <c:ptCount val="55"/>
                <c:pt idx="0">
                  <c:v>P-1</c:v>
                </c:pt>
                <c:pt idx="1">
                  <c:v>P-2</c:v>
                </c:pt>
                <c:pt idx="2">
                  <c:v>P-3</c:v>
                </c:pt>
                <c:pt idx="3">
                  <c:v>P-4</c:v>
                </c:pt>
                <c:pt idx="4">
                  <c:v>P-5</c:v>
                </c:pt>
                <c:pt idx="5">
                  <c:v>P-6</c:v>
                </c:pt>
                <c:pt idx="6">
                  <c:v>P-7</c:v>
                </c:pt>
                <c:pt idx="7">
                  <c:v>P-8</c:v>
                </c:pt>
                <c:pt idx="8">
                  <c:v>P-9</c:v>
                </c:pt>
                <c:pt idx="9">
                  <c:v>P-10</c:v>
                </c:pt>
                <c:pt idx="10">
                  <c:v>P-11</c:v>
                </c:pt>
                <c:pt idx="11">
                  <c:v>P-12</c:v>
                </c:pt>
                <c:pt idx="12">
                  <c:v>P-13</c:v>
                </c:pt>
                <c:pt idx="13">
                  <c:v>P-14</c:v>
                </c:pt>
                <c:pt idx="14">
                  <c:v>P-15</c:v>
                </c:pt>
                <c:pt idx="15">
                  <c:v>P-16</c:v>
                </c:pt>
                <c:pt idx="16">
                  <c:v>P-17</c:v>
                </c:pt>
                <c:pt idx="17">
                  <c:v>P-18</c:v>
                </c:pt>
                <c:pt idx="18">
                  <c:v>P-19</c:v>
                </c:pt>
                <c:pt idx="19">
                  <c:v>P-20</c:v>
                </c:pt>
                <c:pt idx="20">
                  <c:v>P-21</c:v>
                </c:pt>
                <c:pt idx="21">
                  <c:v>P-22</c:v>
                </c:pt>
                <c:pt idx="22">
                  <c:v>P-23</c:v>
                </c:pt>
                <c:pt idx="23">
                  <c:v>P-24</c:v>
                </c:pt>
                <c:pt idx="24">
                  <c:v>P-26</c:v>
                </c:pt>
                <c:pt idx="25">
                  <c:v>P-27</c:v>
                </c:pt>
                <c:pt idx="26">
                  <c:v>P-28</c:v>
                </c:pt>
                <c:pt idx="27">
                  <c:v>P-29</c:v>
                </c:pt>
                <c:pt idx="28">
                  <c:v>P-30</c:v>
                </c:pt>
                <c:pt idx="29">
                  <c:v>P-31</c:v>
                </c:pt>
                <c:pt idx="30">
                  <c:v>P-32</c:v>
                </c:pt>
                <c:pt idx="31">
                  <c:v>P-33</c:v>
                </c:pt>
                <c:pt idx="32">
                  <c:v>P-34</c:v>
                </c:pt>
                <c:pt idx="33">
                  <c:v>P-35</c:v>
                </c:pt>
                <c:pt idx="34">
                  <c:v>P-36</c:v>
                </c:pt>
                <c:pt idx="35">
                  <c:v>P-37</c:v>
                </c:pt>
                <c:pt idx="36">
                  <c:v>P-38</c:v>
                </c:pt>
                <c:pt idx="37">
                  <c:v>P-39</c:v>
                </c:pt>
                <c:pt idx="38">
                  <c:v>P-40</c:v>
                </c:pt>
                <c:pt idx="39">
                  <c:v>P-41</c:v>
                </c:pt>
                <c:pt idx="40">
                  <c:v>P-42</c:v>
                </c:pt>
                <c:pt idx="41">
                  <c:v>P-43</c:v>
                </c:pt>
                <c:pt idx="42">
                  <c:v>P-44</c:v>
                </c:pt>
                <c:pt idx="43">
                  <c:v>P-45</c:v>
                </c:pt>
                <c:pt idx="44">
                  <c:v>P-46</c:v>
                </c:pt>
                <c:pt idx="45">
                  <c:v>P-47</c:v>
                </c:pt>
                <c:pt idx="46">
                  <c:v>P48</c:v>
                </c:pt>
                <c:pt idx="47">
                  <c:v>P-49</c:v>
                </c:pt>
                <c:pt idx="48">
                  <c:v>P-50</c:v>
                </c:pt>
                <c:pt idx="49">
                  <c:v>P-51</c:v>
                </c:pt>
                <c:pt idx="50">
                  <c:v>P-52</c:v>
                </c:pt>
                <c:pt idx="51">
                  <c:v>P-53</c:v>
                </c:pt>
                <c:pt idx="52">
                  <c:v>P-54</c:v>
                </c:pt>
                <c:pt idx="53">
                  <c:v>P-55</c:v>
                </c:pt>
                <c:pt idx="54">
                  <c:v>P-56</c:v>
                </c:pt>
              </c:strCache>
            </c:strRef>
          </c:xVal>
          <c:yVal>
            <c:numRef>
              <c:f>ورقة2!$O$78:$O$132</c:f>
              <c:numCache>
                <c:formatCode>General</c:formatCode>
                <c:ptCount val="55"/>
                <c:pt idx="0">
                  <c:v>1.87</c:v>
                </c:pt>
                <c:pt idx="1">
                  <c:v>1.03</c:v>
                </c:pt>
                <c:pt idx="2">
                  <c:v>0.65000000000000879</c:v>
                </c:pt>
                <c:pt idx="3">
                  <c:v>0.53</c:v>
                </c:pt>
                <c:pt idx="4">
                  <c:v>2.2599999999999998</c:v>
                </c:pt>
                <c:pt idx="5">
                  <c:v>0.59</c:v>
                </c:pt>
                <c:pt idx="6">
                  <c:v>0.14000000000000001</c:v>
                </c:pt>
                <c:pt idx="7">
                  <c:v>1.9600000000000153</c:v>
                </c:pt>
                <c:pt idx="8">
                  <c:v>1.9300000000000141</c:v>
                </c:pt>
                <c:pt idx="9">
                  <c:v>0.86000000000000065</c:v>
                </c:pt>
                <c:pt idx="10">
                  <c:v>0.23</c:v>
                </c:pt>
                <c:pt idx="11">
                  <c:v>0.93</c:v>
                </c:pt>
                <c:pt idx="12">
                  <c:v>1.08</c:v>
                </c:pt>
                <c:pt idx="13">
                  <c:v>1.1000000000000001</c:v>
                </c:pt>
                <c:pt idx="14">
                  <c:v>0.56000000000000005</c:v>
                </c:pt>
                <c:pt idx="15">
                  <c:v>0.94000000000000061</c:v>
                </c:pt>
                <c:pt idx="16">
                  <c:v>0.14000000000000001</c:v>
                </c:pt>
                <c:pt idx="17">
                  <c:v>0.24000000000000021</c:v>
                </c:pt>
                <c:pt idx="18">
                  <c:v>0.11</c:v>
                </c:pt>
                <c:pt idx="19">
                  <c:v>1.07</c:v>
                </c:pt>
                <c:pt idx="20">
                  <c:v>0.14000000000000001</c:v>
                </c:pt>
                <c:pt idx="21">
                  <c:v>2.0000000000000011E-2</c:v>
                </c:pt>
                <c:pt idx="22">
                  <c:v>0.1</c:v>
                </c:pt>
                <c:pt idx="23">
                  <c:v>1.08</c:v>
                </c:pt>
                <c:pt idx="24">
                  <c:v>0.54</c:v>
                </c:pt>
                <c:pt idx="25">
                  <c:v>0.23</c:v>
                </c:pt>
                <c:pt idx="26">
                  <c:v>3.0000000000000002E-2</c:v>
                </c:pt>
                <c:pt idx="27">
                  <c:v>0.48000000000000032</c:v>
                </c:pt>
                <c:pt idx="28">
                  <c:v>0.19</c:v>
                </c:pt>
                <c:pt idx="29">
                  <c:v>0.43000000000000038</c:v>
                </c:pt>
                <c:pt idx="30">
                  <c:v>0.2</c:v>
                </c:pt>
                <c:pt idx="31">
                  <c:v>6.0000000000000032E-2</c:v>
                </c:pt>
                <c:pt idx="32">
                  <c:v>3.0000000000000002E-2</c:v>
                </c:pt>
                <c:pt idx="33">
                  <c:v>8.0000000000000043E-2</c:v>
                </c:pt>
                <c:pt idx="34">
                  <c:v>0.05</c:v>
                </c:pt>
                <c:pt idx="35">
                  <c:v>0.62000000000000766</c:v>
                </c:pt>
                <c:pt idx="36">
                  <c:v>0.61000000000000065</c:v>
                </c:pt>
                <c:pt idx="37">
                  <c:v>2.0000000000000011E-2</c:v>
                </c:pt>
                <c:pt idx="38">
                  <c:v>0.27</c:v>
                </c:pt>
                <c:pt idx="39">
                  <c:v>1.27</c:v>
                </c:pt>
                <c:pt idx="40">
                  <c:v>0.27</c:v>
                </c:pt>
                <c:pt idx="41">
                  <c:v>1.1599999999999837</c:v>
                </c:pt>
                <c:pt idx="42">
                  <c:v>9.0000000000000024E-2</c:v>
                </c:pt>
                <c:pt idx="43">
                  <c:v>1.1200000000000001</c:v>
                </c:pt>
                <c:pt idx="44">
                  <c:v>2.9499999999999997</c:v>
                </c:pt>
                <c:pt idx="45">
                  <c:v>0.67000000000000992</c:v>
                </c:pt>
                <c:pt idx="46">
                  <c:v>0.83000000000000063</c:v>
                </c:pt>
                <c:pt idx="47">
                  <c:v>1.74</c:v>
                </c:pt>
                <c:pt idx="48">
                  <c:v>1.85</c:v>
                </c:pt>
                <c:pt idx="49">
                  <c:v>1.8800000000000001</c:v>
                </c:pt>
                <c:pt idx="50">
                  <c:v>0.14000000000000001</c:v>
                </c:pt>
                <c:pt idx="51">
                  <c:v>0.05</c:v>
                </c:pt>
                <c:pt idx="52">
                  <c:v>1.1200000000000001</c:v>
                </c:pt>
                <c:pt idx="53">
                  <c:v>0.1</c:v>
                </c:pt>
                <c:pt idx="54">
                  <c:v>0.05</c:v>
                </c:pt>
              </c:numCache>
            </c:numRef>
          </c:yVal>
        </c:ser>
        <c:axId val="62669952"/>
        <c:axId val="62671488"/>
      </c:scatterChart>
      <c:valAx>
        <c:axId val="62669952"/>
        <c:scaling>
          <c:orientation val="minMax"/>
        </c:scaling>
        <c:axPos val="b"/>
        <c:numFmt formatCode="General" sourceLinked="1"/>
        <c:tickLblPos val="nextTo"/>
        <c:crossAx val="62671488"/>
        <c:crosses val="autoZero"/>
        <c:crossBetween val="midCat"/>
      </c:valAx>
      <c:valAx>
        <c:axId val="62671488"/>
        <c:scaling>
          <c:orientation val="minMax"/>
          <c:max val="3.4"/>
          <c:min val="0"/>
        </c:scaling>
        <c:axPos val="l"/>
        <c:majorGridlines/>
        <c:numFmt formatCode="General" sourceLinked="1"/>
        <c:tickLblPos val="nextTo"/>
        <c:crossAx val="62669952"/>
        <c:crosses val="autoZero"/>
        <c:crossBetween val="midCat"/>
        <c:majorUnit val="0.2"/>
        <c:minorUnit val="0.1"/>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ar-JO"/>
  <c:chart>
    <c:plotArea>
      <c:layout>
        <c:manualLayout>
          <c:layoutTarget val="inner"/>
          <c:xMode val="edge"/>
          <c:yMode val="edge"/>
          <c:x val="7.8200595788919081E-2"/>
          <c:y val="5.1400554097404488E-2"/>
          <c:w val="0.89490893375363667"/>
          <c:h val="0.76643919510061242"/>
        </c:manualLayout>
      </c:layout>
      <c:scatterChart>
        <c:scatterStyle val="lineMarker"/>
        <c:ser>
          <c:idx val="0"/>
          <c:order val="0"/>
          <c:spPr>
            <a:ln w="28575">
              <a:noFill/>
            </a:ln>
          </c:spPr>
          <c:xVal>
            <c:strRef>
              <c:f>ورقة7!$K$69:$K$121</c:f>
              <c:strCache>
                <c:ptCount val="53"/>
                <c:pt idx="0">
                  <c:v>J-1</c:v>
                </c:pt>
                <c:pt idx="1">
                  <c:v>J-2</c:v>
                </c:pt>
                <c:pt idx="2">
                  <c:v>J-3</c:v>
                </c:pt>
                <c:pt idx="3">
                  <c:v>J-4</c:v>
                </c:pt>
                <c:pt idx="4">
                  <c:v>J-5</c:v>
                </c:pt>
                <c:pt idx="5">
                  <c:v>J-6</c:v>
                </c:pt>
                <c:pt idx="6">
                  <c:v>J-7</c:v>
                </c:pt>
                <c:pt idx="7">
                  <c:v>J-8</c:v>
                </c:pt>
                <c:pt idx="8">
                  <c:v>J-9</c:v>
                </c:pt>
                <c:pt idx="9">
                  <c:v>J-10</c:v>
                </c:pt>
                <c:pt idx="10">
                  <c:v>J-11</c:v>
                </c:pt>
                <c:pt idx="11">
                  <c:v>J-12</c:v>
                </c:pt>
                <c:pt idx="12">
                  <c:v>J-13</c:v>
                </c:pt>
                <c:pt idx="13">
                  <c:v>J-14</c:v>
                </c:pt>
                <c:pt idx="14">
                  <c:v>J-15</c:v>
                </c:pt>
                <c:pt idx="15">
                  <c:v>J-17</c:v>
                </c:pt>
                <c:pt idx="16">
                  <c:v>J-18</c:v>
                </c:pt>
                <c:pt idx="17">
                  <c:v>J-19</c:v>
                </c:pt>
                <c:pt idx="18">
                  <c:v>J-20</c:v>
                </c:pt>
                <c:pt idx="19">
                  <c:v>J-21</c:v>
                </c:pt>
                <c:pt idx="20">
                  <c:v>J-22</c:v>
                </c:pt>
                <c:pt idx="21">
                  <c:v>J-23</c:v>
                </c:pt>
                <c:pt idx="22">
                  <c:v>J-24</c:v>
                </c:pt>
                <c:pt idx="23">
                  <c:v>J-25</c:v>
                </c:pt>
                <c:pt idx="24">
                  <c:v>J-26</c:v>
                </c:pt>
                <c:pt idx="25">
                  <c:v>J-27</c:v>
                </c:pt>
                <c:pt idx="26">
                  <c:v>J-28</c:v>
                </c:pt>
                <c:pt idx="27">
                  <c:v>J-29</c:v>
                </c:pt>
                <c:pt idx="28">
                  <c:v>J-30</c:v>
                </c:pt>
                <c:pt idx="29">
                  <c:v>J-31</c:v>
                </c:pt>
                <c:pt idx="30">
                  <c:v>J-32</c:v>
                </c:pt>
                <c:pt idx="31">
                  <c:v>J-33</c:v>
                </c:pt>
                <c:pt idx="32">
                  <c:v>J-34</c:v>
                </c:pt>
                <c:pt idx="33">
                  <c:v>J-35</c:v>
                </c:pt>
                <c:pt idx="34">
                  <c:v>J-36</c:v>
                </c:pt>
                <c:pt idx="35">
                  <c:v>J-37</c:v>
                </c:pt>
                <c:pt idx="36">
                  <c:v>J-38</c:v>
                </c:pt>
                <c:pt idx="37">
                  <c:v>J-39</c:v>
                </c:pt>
                <c:pt idx="38">
                  <c:v>J-40</c:v>
                </c:pt>
                <c:pt idx="39">
                  <c:v>J-41</c:v>
                </c:pt>
                <c:pt idx="40">
                  <c:v>J-42</c:v>
                </c:pt>
                <c:pt idx="41">
                  <c:v>J-43</c:v>
                </c:pt>
                <c:pt idx="42">
                  <c:v>J-44</c:v>
                </c:pt>
                <c:pt idx="43">
                  <c:v>J-45</c:v>
                </c:pt>
                <c:pt idx="44">
                  <c:v>J-46</c:v>
                </c:pt>
                <c:pt idx="45">
                  <c:v>J-47</c:v>
                </c:pt>
                <c:pt idx="46">
                  <c:v>J-48</c:v>
                </c:pt>
                <c:pt idx="47">
                  <c:v>J-49</c:v>
                </c:pt>
                <c:pt idx="48">
                  <c:v>J-50</c:v>
                </c:pt>
                <c:pt idx="49">
                  <c:v>J-51</c:v>
                </c:pt>
                <c:pt idx="50">
                  <c:v>J-52</c:v>
                </c:pt>
                <c:pt idx="51">
                  <c:v>J-53</c:v>
                </c:pt>
                <c:pt idx="52">
                  <c:v>J-54</c:v>
                </c:pt>
              </c:strCache>
            </c:strRef>
          </c:xVal>
          <c:yVal>
            <c:numRef>
              <c:f>ورقة7!$J$69:$J$121</c:f>
              <c:numCache>
                <c:formatCode>General</c:formatCode>
                <c:ptCount val="53"/>
                <c:pt idx="0">
                  <c:v>85.1</c:v>
                </c:pt>
                <c:pt idx="1">
                  <c:v>66.900000000000006</c:v>
                </c:pt>
                <c:pt idx="2">
                  <c:v>91.8</c:v>
                </c:pt>
                <c:pt idx="3">
                  <c:v>87.8</c:v>
                </c:pt>
                <c:pt idx="4">
                  <c:v>93.9</c:v>
                </c:pt>
                <c:pt idx="5">
                  <c:v>27.9</c:v>
                </c:pt>
                <c:pt idx="6">
                  <c:v>99.4</c:v>
                </c:pt>
                <c:pt idx="7">
                  <c:v>99.2</c:v>
                </c:pt>
                <c:pt idx="8">
                  <c:v>81.7</c:v>
                </c:pt>
                <c:pt idx="9">
                  <c:v>82.6</c:v>
                </c:pt>
                <c:pt idx="10">
                  <c:v>48</c:v>
                </c:pt>
                <c:pt idx="11">
                  <c:v>36.5</c:v>
                </c:pt>
                <c:pt idx="12">
                  <c:v>23.6</c:v>
                </c:pt>
                <c:pt idx="13">
                  <c:v>16.600000000000001</c:v>
                </c:pt>
                <c:pt idx="14">
                  <c:v>9.4</c:v>
                </c:pt>
                <c:pt idx="15">
                  <c:v>16.600000000000001</c:v>
                </c:pt>
                <c:pt idx="16">
                  <c:v>28.7</c:v>
                </c:pt>
                <c:pt idx="17">
                  <c:v>28.7</c:v>
                </c:pt>
                <c:pt idx="18">
                  <c:v>34</c:v>
                </c:pt>
                <c:pt idx="19">
                  <c:v>37</c:v>
                </c:pt>
                <c:pt idx="20">
                  <c:v>59.9</c:v>
                </c:pt>
                <c:pt idx="21">
                  <c:v>50.5</c:v>
                </c:pt>
                <c:pt idx="22">
                  <c:v>48.3</c:v>
                </c:pt>
                <c:pt idx="23">
                  <c:v>65.2</c:v>
                </c:pt>
                <c:pt idx="24">
                  <c:v>59.2</c:v>
                </c:pt>
                <c:pt idx="25">
                  <c:v>52.2</c:v>
                </c:pt>
                <c:pt idx="26">
                  <c:v>57.4</c:v>
                </c:pt>
                <c:pt idx="27">
                  <c:v>63.7</c:v>
                </c:pt>
                <c:pt idx="28">
                  <c:v>96</c:v>
                </c:pt>
                <c:pt idx="29">
                  <c:v>99.3</c:v>
                </c:pt>
                <c:pt idx="30">
                  <c:v>92.4</c:v>
                </c:pt>
                <c:pt idx="31">
                  <c:v>88.4</c:v>
                </c:pt>
                <c:pt idx="32">
                  <c:v>74.400000000000006</c:v>
                </c:pt>
                <c:pt idx="33">
                  <c:v>66.3</c:v>
                </c:pt>
                <c:pt idx="34">
                  <c:v>53.5</c:v>
                </c:pt>
                <c:pt idx="35">
                  <c:v>36.300000000000004</c:v>
                </c:pt>
                <c:pt idx="36">
                  <c:v>41</c:v>
                </c:pt>
                <c:pt idx="37">
                  <c:v>43.5</c:v>
                </c:pt>
                <c:pt idx="38">
                  <c:v>38.5</c:v>
                </c:pt>
                <c:pt idx="39">
                  <c:v>18.600000000000001</c:v>
                </c:pt>
                <c:pt idx="40">
                  <c:v>17.600000000000001</c:v>
                </c:pt>
                <c:pt idx="41">
                  <c:v>78.400000000000006</c:v>
                </c:pt>
                <c:pt idx="42">
                  <c:v>65.3</c:v>
                </c:pt>
                <c:pt idx="43">
                  <c:v>80.099999999999994</c:v>
                </c:pt>
                <c:pt idx="44">
                  <c:v>89.7</c:v>
                </c:pt>
                <c:pt idx="45">
                  <c:v>127</c:v>
                </c:pt>
                <c:pt idx="46">
                  <c:v>90.6</c:v>
                </c:pt>
                <c:pt idx="47">
                  <c:v>65.099999999999994</c:v>
                </c:pt>
                <c:pt idx="48">
                  <c:v>78.5</c:v>
                </c:pt>
                <c:pt idx="49">
                  <c:v>84.4</c:v>
                </c:pt>
                <c:pt idx="50">
                  <c:v>94.4</c:v>
                </c:pt>
                <c:pt idx="51">
                  <c:v>61</c:v>
                </c:pt>
                <c:pt idx="52">
                  <c:v>97.9</c:v>
                </c:pt>
              </c:numCache>
            </c:numRef>
          </c:yVal>
        </c:ser>
        <c:axId val="63125376"/>
        <c:axId val="63126912"/>
      </c:scatterChart>
      <c:valAx>
        <c:axId val="63125376"/>
        <c:scaling>
          <c:orientation val="minMax"/>
        </c:scaling>
        <c:axPos val="b"/>
        <c:tickLblPos val="nextTo"/>
        <c:crossAx val="63126912"/>
        <c:crosses val="autoZero"/>
        <c:crossBetween val="midCat"/>
      </c:valAx>
      <c:valAx>
        <c:axId val="63126912"/>
        <c:scaling>
          <c:orientation val="minMax"/>
        </c:scaling>
        <c:axPos val="l"/>
        <c:majorGridlines/>
        <c:numFmt formatCode="General" sourceLinked="1"/>
        <c:tickLblPos val="nextTo"/>
        <c:crossAx val="63125376"/>
        <c:crosses val="autoZero"/>
        <c:crossBetween val="midCat"/>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ar-JO"/>
  <c:chart>
    <c:autoTitleDeleted val="1"/>
    <c:plotArea>
      <c:layout>
        <c:manualLayout>
          <c:layoutTarget val="inner"/>
          <c:xMode val="edge"/>
          <c:yMode val="edge"/>
          <c:x val="8.7188763214343684E-2"/>
          <c:y val="5.4636515375033584E-2"/>
          <c:w val="0.86757627891772648"/>
          <c:h val="0.82375098697120452"/>
        </c:manualLayout>
      </c:layout>
      <c:scatterChart>
        <c:scatterStyle val="lineMarker"/>
        <c:ser>
          <c:idx val="1"/>
          <c:order val="0"/>
          <c:spPr>
            <a:ln w="28575">
              <a:noFill/>
            </a:ln>
          </c:spPr>
          <c:xVal>
            <c:strRef>
              <c:f>ورقة7!$I$6:$I$60</c:f>
              <c:strCache>
                <c:ptCount val="55"/>
                <c:pt idx="0">
                  <c:v>P-1</c:v>
                </c:pt>
                <c:pt idx="1">
                  <c:v>P-2</c:v>
                </c:pt>
                <c:pt idx="2">
                  <c:v>P-3</c:v>
                </c:pt>
                <c:pt idx="3">
                  <c:v>P-4</c:v>
                </c:pt>
                <c:pt idx="4">
                  <c:v>P-5</c:v>
                </c:pt>
                <c:pt idx="5">
                  <c:v>P-6</c:v>
                </c:pt>
                <c:pt idx="6">
                  <c:v>P-7</c:v>
                </c:pt>
                <c:pt idx="7">
                  <c:v>P-8</c:v>
                </c:pt>
                <c:pt idx="8">
                  <c:v>P-9</c:v>
                </c:pt>
                <c:pt idx="9">
                  <c:v>P-10</c:v>
                </c:pt>
                <c:pt idx="10">
                  <c:v>P-11</c:v>
                </c:pt>
                <c:pt idx="11">
                  <c:v>P-12</c:v>
                </c:pt>
                <c:pt idx="12">
                  <c:v>P-13</c:v>
                </c:pt>
                <c:pt idx="13">
                  <c:v>P-14</c:v>
                </c:pt>
                <c:pt idx="14">
                  <c:v>P-15</c:v>
                </c:pt>
                <c:pt idx="15">
                  <c:v>P-16</c:v>
                </c:pt>
                <c:pt idx="16">
                  <c:v>P-17</c:v>
                </c:pt>
                <c:pt idx="17">
                  <c:v>P-18</c:v>
                </c:pt>
                <c:pt idx="18">
                  <c:v>P-19</c:v>
                </c:pt>
                <c:pt idx="19">
                  <c:v>P-20</c:v>
                </c:pt>
                <c:pt idx="20">
                  <c:v>P-21</c:v>
                </c:pt>
                <c:pt idx="21">
                  <c:v>P-22</c:v>
                </c:pt>
                <c:pt idx="22">
                  <c:v>P-23</c:v>
                </c:pt>
                <c:pt idx="23">
                  <c:v>P-24</c:v>
                </c:pt>
                <c:pt idx="24">
                  <c:v>P-26</c:v>
                </c:pt>
                <c:pt idx="25">
                  <c:v>P-27</c:v>
                </c:pt>
                <c:pt idx="26">
                  <c:v>P-28</c:v>
                </c:pt>
                <c:pt idx="27">
                  <c:v>P-29</c:v>
                </c:pt>
                <c:pt idx="28">
                  <c:v>P-30</c:v>
                </c:pt>
                <c:pt idx="29">
                  <c:v>P-31</c:v>
                </c:pt>
                <c:pt idx="30">
                  <c:v>P-32</c:v>
                </c:pt>
                <c:pt idx="31">
                  <c:v>P-33</c:v>
                </c:pt>
                <c:pt idx="32">
                  <c:v>P-34</c:v>
                </c:pt>
                <c:pt idx="33">
                  <c:v>P-35</c:v>
                </c:pt>
                <c:pt idx="34">
                  <c:v>P-36</c:v>
                </c:pt>
                <c:pt idx="35">
                  <c:v>P-37</c:v>
                </c:pt>
                <c:pt idx="36">
                  <c:v>P-38</c:v>
                </c:pt>
                <c:pt idx="37">
                  <c:v>P-39</c:v>
                </c:pt>
                <c:pt idx="38">
                  <c:v>P-40</c:v>
                </c:pt>
                <c:pt idx="39">
                  <c:v>P-41</c:v>
                </c:pt>
                <c:pt idx="40">
                  <c:v>P-42</c:v>
                </c:pt>
                <c:pt idx="41">
                  <c:v>P-43</c:v>
                </c:pt>
                <c:pt idx="42">
                  <c:v>P-44</c:v>
                </c:pt>
                <c:pt idx="43">
                  <c:v>P-45</c:v>
                </c:pt>
                <c:pt idx="44">
                  <c:v>P-46</c:v>
                </c:pt>
                <c:pt idx="45">
                  <c:v>P-47</c:v>
                </c:pt>
                <c:pt idx="46">
                  <c:v>P48</c:v>
                </c:pt>
                <c:pt idx="47">
                  <c:v>P-49</c:v>
                </c:pt>
                <c:pt idx="48">
                  <c:v>P-50</c:v>
                </c:pt>
                <c:pt idx="49">
                  <c:v>P-51</c:v>
                </c:pt>
                <c:pt idx="50">
                  <c:v>P-52</c:v>
                </c:pt>
                <c:pt idx="51">
                  <c:v>P-53</c:v>
                </c:pt>
                <c:pt idx="52">
                  <c:v>P-54</c:v>
                </c:pt>
                <c:pt idx="53">
                  <c:v>P-55</c:v>
                </c:pt>
                <c:pt idx="54">
                  <c:v>P-56</c:v>
                </c:pt>
              </c:strCache>
            </c:strRef>
          </c:xVal>
          <c:yVal>
            <c:numRef>
              <c:f>ورقة7!$H$6:$H$60</c:f>
              <c:numCache>
                <c:formatCode>General</c:formatCode>
                <c:ptCount val="55"/>
                <c:pt idx="0">
                  <c:v>0.41000000000000031</c:v>
                </c:pt>
                <c:pt idx="1">
                  <c:v>0.23</c:v>
                </c:pt>
                <c:pt idx="2">
                  <c:v>0.32000000000000045</c:v>
                </c:pt>
                <c:pt idx="3">
                  <c:v>0.26</c:v>
                </c:pt>
                <c:pt idx="4">
                  <c:v>1.1299999999999983</c:v>
                </c:pt>
                <c:pt idx="5">
                  <c:v>0.30000000000000032</c:v>
                </c:pt>
                <c:pt idx="6">
                  <c:v>7.0000000000000021E-2</c:v>
                </c:pt>
                <c:pt idx="7">
                  <c:v>0.98</c:v>
                </c:pt>
                <c:pt idx="8">
                  <c:v>1</c:v>
                </c:pt>
                <c:pt idx="9">
                  <c:v>1.02</c:v>
                </c:pt>
                <c:pt idx="10">
                  <c:v>0.11</c:v>
                </c:pt>
                <c:pt idx="11">
                  <c:v>0.61000000000000065</c:v>
                </c:pt>
                <c:pt idx="12">
                  <c:v>0.77000000000000091</c:v>
                </c:pt>
                <c:pt idx="13">
                  <c:v>1.1000000000000001</c:v>
                </c:pt>
                <c:pt idx="14">
                  <c:v>0.77000000000000091</c:v>
                </c:pt>
                <c:pt idx="15">
                  <c:v>0.83000000000000063</c:v>
                </c:pt>
                <c:pt idx="16">
                  <c:v>0.16</c:v>
                </c:pt>
                <c:pt idx="17">
                  <c:v>0.12000000000000002</c:v>
                </c:pt>
                <c:pt idx="18">
                  <c:v>0.13</c:v>
                </c:pt>
                <c:pt idx="19">
                  <c:v>0.95000000000000062</c:v>
                </c:pt>
                <c:pt idx="20">
                  <c:v>7.0000000000000021E-2</c:v>
                </c:pt>
                <c:pt idx="21">
                  <c:v>1.0000000000000005E-2</c:v>
                </c:pt>
                <c:pt idx="22">
                  <c:v>0.05</c:v>
                </c:pt>
                <c:pt idx="23">
                  <c:v>0.96000000000000063</c:v>
                </c:pt>
                <c:pt idx="24">
                  <c:v>0.27</c:v>
                </c:pt>
                <c:pt idx="25">
                  <c:v>0.26</c:v>
                </c:pt>
                <c:pt idx="26">
                  <c:v>1.0000000000000005E-2</c:v>
                </c:pt>
                <c:pt idx="27">
                  <c:v>0.24000000000000019</c:v>
                </c:pt>
                <c:pt idx="28">
                  <c:v>0.1</c:v>
                </c:pt>
                <c:pt idx="29">
                  <c:v>0.22</c:v>
                </c:pt>
                <c:pt idx="30">
                  <c:v>0.1</c:v>
                </c:pt>
                <c:pt idx="31">
                  <c:v>0.05</c:v>
                </c:pt>
                <c:pt idx="32">
                  <c:v>1.0000000000000005E-2</c:v>
                </c:pt>
                <c:pt idx="33">
                  <c:v>4.0000000000000022E-2</c:v>
                </c:pt>
                <c:pt idx="34">
                  <c:v>2.0000000000000011E-2</c:v>
                </c:pt>
                <c:pt idx="35">
                  <c:v>0.66000000000000103</c:v>
                </c:pt>
                <c:pt idx="36">
                  <c:v>0.65000000000000102</c:v>
                </c:pt>
                <c:pt idx="37">
                  <c:v>1.0000000000000005E-2</c:v>
                </c:pt>
                <c:pt idx="38">
                  <c:v>0.14000000000000001</c:v>
                </c:pt>
                <c:pt idx="39">
                  <c:v>0.59</c:v>
                </c:pt>
                <c:pt idx="40">
                  <c:v>0.14000000000000001</c:v>
                </c:pt>
                <c:pt idx="41">
                  <c:v>0.53</c:v>
                </c:pt>
                <c:pt idx="42">
                  <c:v>4.0000000000000022E-2</c:v>
                </c:pt>
                <c:pt idx="43">
                  <c:v>0.51</c:v>
                </c:pt>
                <c:pt idx="44">
                  <c:v>1.48</c:v>
                </c:pt>
                <c:pt idx="45">
                  <c:v>0.15000000000000019</c:v>
                </c:pt>
                <c:pt idx="46">
                  <c:v>0.42000000000000032</c:v>
                </c:pt>
                <c:pt idx="47">
                  <c:v>0.39000000000000046</c:v>
                </c:pt>
                <c:pt idx="48">
                  <c:v>0.97000000000000064</c:v>
                </c:pt>
                <c:pt idx="49">
                  <c:v>0.99</c:v>
                </c:pt>
                <c:pt idx="50">
                  <c:v>7.0000000000000021E-2</c:v>
                </c:pt>
                <c:pt idx="51">
                  <c:v>4.0000000000000022E-2</c:v>
                </c:pt>
                <c:pt idx="52">
                  <c:v>0.56000000000000005</c:v>
                </c:pt>
                <c:pt idx="53">
                  <c:v>0.45</c:v>
                </c:pt>
                <c:pt idx="54">
                  <c:v>3.0000000000000002E-2</c:v>
                </c:pt>
              </c:numCache>
            </c:numRef>
          </c:yVal>
        </c:ser>
        <c:axId val="63142528"/>
        <c:axId val="63164800"/>
      </c:scatterChart>
      <c:valAx>
        <c:axId val="63142528"/>
        <c:scaling>
          <c:orientation val="minMax"/>
        </c:scaling>
        <c:axPos val="b"/>
        <c:tickLblPos val="nextTo"/>
        <c:crossAx val="63164800"/>
        <c:crosses val="autoZero"/>
        <c:crossBetween val="midCat"/>
      </c:valAx>
      <c:valAx>
        <c:axId val="63164800"/>
        <c:scaling>
          <c:orientation val="minMax"/>
          <c:max val="3.4"/>
        </c:scaling>
        <c:axPos val="l"/>
        <c:majorGridlines/>
        <c:numFmt formatCode="General" sourceLinked="1"/>
        <c:tickLblPos val="nextTo"/>
        <c:crossAx val="63142528"/>
        <c:crosses val="autoZero"/>
        <c:crossBetween val="midCat"/>
        <c:majorUnit val="0.2"/>
      </c:valAx>
    </c:plotArea>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ar-JO"/>
  <c:chart>
    <c:plotArea>
      <c:layout>
        <c:manualLayout>
          <c:layoutTarget val="inner"/>
          <c:xMode val="edge"/>
          <c:yMode val="edge"/>
          <c:x val="7.4590606187789829E-2"/>
          <c:y val="2.8252405949256338E-2"/>
          <c:w val="0.89834257099005388"/>
          <c:h val="0.78958734324876056"/>
        </c:manualLayout>
      </c:layout>
      <c:scatterChart>
        <c:scatterStyle val="lineMarker"/>
        <c:ser>
          <c:idx val="0"/>
          <c:order val="0"/>
          <c:spPr>
            <a:ln w="28575">
              <a:noFill/>
            </a:ln>
          </c:spPr>
          <c:xVal>
            <c:strRef>
              <c:f>ورقة8!$O$86:$O$138</c:f>
              <c:strCache>
                <c:ptCount val="53"/>
                <c:pt idx="0">
                  <c:v>J-1</c:v>
                </c:pt>
                <c:pt idx="1">
                  <c:v>J-2</c:v>
                </c:pt>
                <c:pt idx="2">
                  <c:v>J-3</c:v>
                </c:pt>
                <c:pt idx="3">
                  <c:v>J-4</c:v>
                </c:pt>
                <c:pt idx="4">
                  <c:v>J-5</c:v>
                </c:pt>
                <c:pt idx="5">
                  <c:v>J-6</c:v>
                </c:pt>
                <c:pt idx="6">
                  <c:v>J-7</c:v>
                </c:pt>
                <c:pt idx="7">
                  <c:v>J-8</c:v>
                </c:pt>
                <c:pt idx="8">
                  <c:v>J-9</c:v>
                </c:pt>
                <c:pt idx="9">
                  <c:v>J-10</c:v>
                </c:pt>
                <c:pt idx="10">
                  <c:v>J-11</c:v>
                </c:pt>
                <c:pt idx="11">
                  <c:v>J-12</c:v>
                </c:pt>
                <c:pt idx="12">
                  <c:v>J-13</c:v>
                </c:pt>
                <c:pt idx="13">
                  <c:v>J-14</c:v>
                </c:pt>
                <c:pt idx="14">
                  <c:v>J-15</c:v>
                </c:pt>
                <c:pt idx="15">
                  <c:v>J-17</c:v>
                </c:pt>
                <c:pt idx="16">
                  <c:v>J-18</c:v>
                </c:pt>
                <c:pt idx="17">
                  <c:v>J-19</c:v>
                </c:pt>
                <c:pt idx="18">
                  <c:v>J-20</c:v>
                </c:pt>
                <c:pt idx="19">
                  <c:v>J-21</c:v>
                </c:pt>
                <c:pt idx="20">
                  <c:v>J-22</c:v>
                </c:pt>
                <c:pt idx="21">
                  <c:v>J-23</c:v>
                </c:pt>
                <c:pt idx="22">
                  <c:v>J-24</c:v>
                </c:pt>
                <c:pt idx="23">
                  <c:v>J-25</c:v>
                </c:pt>
                <c:pt idx="24">
                  <c:v>J-26</c:v>
                </c:pt>
                <c:pt idx="25">
                  <c:v>J-27</c:v>
                </c:pt>
                <c:pt idx="26">
                  <c:v>J-28</c:v>
                </c:pt>
                <c:pt idx="27">
                  <c:v>J-29</c:v>
                </c:pt>
                <c:pt idx="28">
                  <c:v>J-30</c:v>
                </c:pt>
                <c:pt idx="29">
                  <c:v>J-31</c:v>
                </c:pt>
                <c:pt idx="30">
                  <c:v>J-32</c:v>
                </c:pt>
                <c:pt idx="31">
                  <c:v>J-33</c:v>
                </c:pt>
                <c:pt idx="32">
                  <c:v>J-34</c:v>
                </c:pt>
                <c:pt idx="33">
                  <c:v>J-35</c:v>
                </c:pt>
                <c:pt idx="34">
                  <c:v>J-36</c:v>
                </c:pt>
                <c:pt idx="35">
                  <c:v>J-37</c:v>
                </c:pt>
                <c:pt idx="36">
                  <c:v>J-38</c:v>
                </c:pt>
                <c:pt idx="37">
                  <c:v>J-39</c:v>
                </c:pt>
                <c:pt idx="38">
                  <c:v>J-40</c:v>
                </c:pt>
                <c:pt idx="39">
                  <c:v>J-41</c:v>
                </c:pt>
                <c:pt idx="40">
                  <c:v>J-42</c:v>
                </c:pt>
                <c:pt idx="41">
                  <c:v>J-43</c:v>
                </c:pt>
                <c:pt idx="42">
                  <c:v>J-44</c:v>
                </c:pt>
                <c:pt idx="43">
                  <c:v>J-45</c:v>
                </c:pt>
                <c:pt idx="44">
                  <c:v>J-46</c:v>
                </c:pt>
                <c:pt idx="45">
                  <c:v>J-47</c:v>
                </c:pt>
                <c:pt idx="46">
                  <c:v>J-48</c:v>
                </c:pt>
                <c:pt idx="47">
                  <c:v>J-49</c:v>
                </c:pt>
                <c:pt idx="48">
                  <c:v>J-50</c:v>
                </c:pt>
                <c:pt idx="49">
                  <c:v>J-51</c:v>
                </c:pt>
                <c:pt idx="50">
                  <c:v>J-52</c:v>
                </c:pt>
                <c:pt idx="51">
                  <c:v>J-53</c:v>
                </c:pt>
                <c:pt idx="52">
                  <c:v>J-54</c:v>
                </c:pt>
              </c:strCache>
            </c:strRef>
          </c:xVal>
          <c:yVal>
            <c:numRef>
              <c:f>ورقة8!$N$86:$N$138</c:f>
              <c:numCache>
                <c:formatCode>General</c:formatCode>
                <c:ptCount val="53"/>
                <c:pt idx="0">
                  <c:v>46.8</c:v>
                </c:pt>
                <c:pt idx="1">
                  <c:v>33.300000000000004</c:v>
                </c:pt>
                <c:pt idx="2">
                  <c:v>68.5</c:v>
                </c:pt>
                <c:pt idx="3">
                  <c:v>82.5</c:v>
                </c:pt>
                <c:pt idx="4">
                  <c:v>71.900000000000006</c:v>
                </c:pt>
                <c:pt idx="5">
                  <c:v>22.6</c:v>
                </c:pt>
                <c:pt idx="6">
                  <c:v>67</c:v>
                </c:pt>
                <c:pt idx="7">
                  <c:v>78.2</c:v>
                </c:pt>
                <c:pt idx="8">
                  <c:v>60.7</c:v>
                </c:pt>
                <c:pt idx="9">
                  <c:v>76.7</c:v>
                </c:pt>
                <c:pt idx="10">
                  <c:v>43.1</c:v>
                </c:pt>
                <c:pt idx="11">
                  <c:v>33.9</c:v>
                </c:pt>
                <c:pt idx="12">
                  <c:v>22.7</c:v>
                </c:pt>
                <c:pt idx="13">
                  <c:v>14.3</c:v>
                </c:pt>
                <c:pt idx="14">
                  <c:v>5.2</c:v>
                </c:pt>
                <c:pt idx="15">
                  <c:v>13</c:v>
                </c:pt>
                <c:pt idx="16">
                  <c:v>25.4</c:v>
                </c:pt>
                <c:pt idx="17">
                  <c:v>25.5</c:v>
                </c:pt>
                <c:pt idx="18">
                  <c:v>31.5</c:v>
                </c:pt>
                <c:pt idx="19">
                  <c:v>34.4</c:v>
                </c:pt>
                <c:pt idx="20">
                  <c:v>57.4</c:v>
                </c:pt>
                <c:pt idx="21">
                  <c:v>45.6</c:v>
                </c:pt>
                <c:pt idx="22">
                  <c:v>44</c:v>
                </c:pt>
                <c:pt idx="23">
                  <c:v>59.4</c:v>
                </c:pt>
                <c:pt idx="24">
                  <c:v>50.9</c:v>
                </c:pt>
                <c:pt idx="25">
                  <c:v>45.1</c:v>
                </c:pt>
                <c:pt idx="26">
                  <c:v>48.2</c:v>
                </c:pt>
                <c:pt idx="27">
                  <c:v>54</c:v>
                </c:pt>
                <c:pt idx="28">
                  <c:v>86.2</c:v>
                </c:pt>
                <c:pt idx="29">
                  <c:v>78.3</c:v>
                </c:pt>
                <c:pt idx="30">
                  <c:v>77.099999999999994</c:v>
                </c:pt>
                <c:pt idx="31">
                  <c:v>74.099999999999994</c:v>
                </c:pt>
                <c:pt idx="32">
                  <c:v>60.1</c:v>
                </c:pt>
                <c:pt idx="33">
                  <c:v>57.2</c:v>
                </c:pt>
                <c:pt idx="34">
                  <c:v>49.8</c:v>
                </c:pt>
                <c:pt idx="35">
                  <c:v>33.300000000000004</c:v>
                </c:pt>
                <c:pt idx="36">
                  <c:v>37.300000000000004</c:v>
                </c:pt>
                <c:pt idx="37">
                  <c:v>39.800000000000004</c:v>
                </c:pt>
                <c:pt idx="38">
                  <c:v>34.800000000000004</c:v>
                </c:pt>
                <c:pt idx="39">
                  <c:v>14.9</c:v>
                </c:pt>
                <c:pt idx="40">
                  <c:v>14</c:v>
                </c:pt>
                <c:pt idx="41">
                  <c:v>74.7</c:v>
                </c:pt>
                <c:pt idx="42">
                  <c:v>53.4</c:v>
                </c:pt>
                <c:pt idx="43">
                  <c:v>66.599999999999994</c:v>
                </c:pt>
                <c:pt idx="44">
                  <c:v>76.5</c:v>
                </c:pt>
                <c:pt idx="45">
                  <c:v>113.3</c:v>
                </c:pt>
                <c:pt idx="46">
                  <c:v>76.900000000000006</c:v>
                </c:pt>
                <c:pt idx="47">
                  <c:v>52.8</c:v>
                </c:pt>
                <c:pt idx="48">
                  <c:v>43.8</c:v>
                </c:pt>
                <c:pt idx="49">
                  <c:v>50.6</c:v>
                </c:pt>
                <c:pt idx="50">
                  <c:v>80.400000000000006</c:v>
                </c:pt>
                <c:pt idx="51">
                  <c:v>25</c:v>
                </c:pt>
                <c:pt idx="52">
                  <c:v>82.6</c:v>
                </c:pt>
              </c:numCache>
            </c:numRef>
          </c:yVal>
        </c:ser>
        <c:axId val="63171968"/>
        <c:axId val="63276160"/>
      </c:scatterChart>
      <c:valAx>
        <c:axId val="63171968"/>
        <c:scaling>
          <c:orientation val="minMax"/>
        </c:scaling>
        <c:axPos val="b"/>
        <c:tickLblPos val="nextTo"/>
        <c:crossAx val="63276160"/>
        <c:crosses val="autoZero"/>
        <c:crossBetween val="midCat"/>
      </c:valAx>
      <c:valAx>
        <c:axId val="63276160"/>
        <c:scaling>
          <c:orientation val="minMax"/>
          <c:max val="140"/>
          <c:min val="0"/>
        </c:scaling>
        <c:axPos val="l"/>
        <c:majorGridlines/>
        <c:numFmt formatCode="General" sourceLinked="1"/>
        <c:tickLblPos val="nextTo"/>
        <c:crossAx val="63171968"/>
        <c:crosses val="autoZero"/>
        <c:crossBetween val="midCat"/>
      </c:val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ar-JO"/>
  <c:chart>
    <c:autoTitleDeleted val="1"/>
    <c:plotArea>
      <c:layout>
        <c:manualLayout>
          <c:layoutTarget val="inner"/>
          <c:xMode val="edge"/>
          <c:yMode val="edge"/>
          <c:x val="8.9139985546160524E-2"/>
          <c:y val="3.6337403932292893E-2"/>
          <c:w val="0.87357056586671811"/>
          <c:h val="0.83852641174344222"/>
        </c:manualLayout>
      </c:layout>
      <c:scatterChart>
        <c:scatterStyle val="lineMarker"/>
        <c:ser>
          <c:idx val="1"/>
          <c:order val="0"/>
          <c:spPr>
            <a:ln w="28575">
              <a:noFill/>
            </a:ln>
          </c:spPr>
          <c:xVal>
            <c:strRef>
              <c:f>ورقة8!$E$46:$E$100</c:f>
              <c:strCache>
                <c:ptCount val="55"/>
                <c:pt idx="0">
                  <c:v>P-1</c:v>
                </c:pt>
                <c:pt idx="1">
                  <c:v>P-2</c:v>
                </c:pt>
                <c:pt idx="2">
                  <c:v>P-3</c:v>
                </c:pt>
                <c:pt idx="3">
                  <c:v>P-4</c:v>
                </c:pt>
                <c:pt idx="4">
                  <c:v>P-5</c:v>
                </c:pt>
                <c:pt idx="5">
                  <c:v>P-6</c:v>
                </c:pt>
                <c:pt idx="6">
                  <c:v>P-7</c:v>
                </c:pt>
                <c:pt idx="7">
                  <c:v>P-8</c:v>
                </c:pt>
                <c:pt idx="8">
                  <c:v>P-9</c:v>
                </c:pt>
                <c:pt idx="9">
                  <c:v>P-10</c:v>
                </c:pt>
                <c:pt idx="10">
                  <c:v>P-11</c:v>
                </c:pt>
                <c:pt idx="11">
                  <c:v>P-12</c:v>
                </c:pt>
                <c:pt idx="12">
                  <c:v>P-13</c:v>
                </c:pt>
                <c:pt idx="13">
                  <c:v>P-14</c:v>
                </c:pt>
                <c:pt idx="14">
                  <c:v>P-15</c:v>
                </c:pt>
                <c:pt idx="15">
                  <c:v>P-16</c:v>
                </c:pt>
                <c:pt idx="16">
                  <c:v>P-17</c:v>
                </c:pt>
                <c:pt idx="17">
                  <c:v>P-18</c:v>
                </c:pt>
                <c:pt idx="18">
                  <c:v>P-19</c:v>
                </c:pt>
                <c:pt idx="19">
                  <c:v>P-20</c:v>
                </c:pt>
                <c:pt idx="20">
                  <c:v>P-21</c:v>
                </c:pt>
                <c:pt idx="21">
                  <c:v>P-22</c:v>
                </c:pt>
                <c:pt idx="22">
                  <c:v>P-23</c:v>
                </c:pt>
                <c:pt idx="23">
                  <c:v>P-24</c:v>
                </c:pt>
                <c:pt idx="24">
                  <c:v>P-26</c:v>
                </c:pt>
                <c:pt idx="25">
                  <c:v>P-27</c:v>
                </c:pt>
                <c:pt idx="26">
                  <c:v>P-28</c:v>
                </c:pt>
                <c:pt idx="27">
                  <c:v>P-29</c:v>
                </c:pt>
                <c:pt idx="28">
                  <c:v>P-30</c:v>
                </c:pt>
                <c:pt idx="29">
                  <c:v>P-31</c:v>
                </c:pt>
                <c:pt idx="30">
                  <c:v>P-32</c:v>
                </c:pt>
                <c:pt idx="31">
                  <c:v>P-33</c:v>
                </c:pt>
                <c:pt idx="32">
                  <c:v>P-34</c:v>
                </c:pt>
                <c:pt idx="33">
                  <c:v>P-35</c:v>
                </c:pt>
                <c:pt idx="34">
                  <c:v>P-36</c:v>
                </c:pt>
                <c:pt idx="35">
                  <c:v>P-37</c:v>
                </c:pt>
                <c:pt idx="36">
                  <c:v>P-38</c:v>
                </c:pt>
                <c:pt idx="37">
                  <c:v>P-39</c:v>
                </c:pt>
                <c:pt idx="38">
                  <c:v>P-40</c:v>
                </c:pt>
                <c:pt idx="39">
                  <c:v>P-41</c:v>
                </c:pt>
                <c:pt idx="40">
                  <c:v>P-42</c:v>
                </c:pt>
                <c:pt idx="41">
                  <c:v>P-43</c:v>
                </c:pt>
                <c:pt idx="42">
                  <c:v>P-44</c:v>
                </c:pt>
                <c:pt idx="43">
                  <c:v>P-45</c:v>
                </c:pt>
                <c:pt idx="44">
                  <c:v>P-46</c:v>
                </c:pt>
                <c:pt idx="45">
                  <c:v>P-47</c:v>
                </c:pt>
                <c:pt idx="46">
                  <c:v>P48</c:v>
                </c:pt>
                <c:pt idx="47">
                  <c:v>P-49</c:v>
                </c:pt>
                <c:pt idx="48">
                  <c:v>P-50</c:v>
                </c:pt>
                <c:pt idx="49">
                  <c:v>P-51</c:v>
                </c:pt>
                <c:pt idx="50">
                  <c:v>P-52</c:v>
                </c:pt>
                <c:pt idx="51">
                  <c:v>P-53</c:v>
                </c:pt>
                <c:pt idx="52">
                  <c:v>P-54</c:v>
                </c:pt>
                <c:pt idx="53">
                  <c:v>P-55</c:v>
                </c:pt>
                <c:pt idx="54">
                  <c:v>P-56</c:v>
                </c:pt>
              </c:strCache>
            </c:strRef>
          </c:xVal>
          <c:yVal>
            <c:numRef>
              <c:f>ورقة8!$D$46:$D$100</c:f>
              <c:numCache>
                <c:formatCode>General</c:formatCode>
                <c:ptCount val="55"/>
                <c:pt idx="0">
                  <c:v>0.83000000000000063</c:v>
                </c:pt>
                <c:pt idx="1">
                  <c:v>0.46</c:v>
                </c:pt>
                <c:pt idx="2">
                  <c:v>0.65000000000000102</c:v>
                </c:pt>
                <c:pt idx="3">
                  <c:v>0.53</c:v>
                </c:pt>
                <c:pt idx="4">
                  <c:v>2.2599999999999998</c:v>
                </c:pt>
                <c:pt idx="5">
                  <c:v>0.59</c:v>
                </c:pt>
                <c:pt idx="6">
                  <c:v>0.14000000000000001</c:v>
                </c:pt>
                <c:pt idx="7">
                  <c:v>1.9600000000000015</c:v>
                </c:pt>
                <c:pt idx="8">
                  <c:v>2.0099999999999998</c:v>
                </c:pt>
                <c:pt idx="9">
                  <c:v>2.04</c:v>
                </c:pt>
                <c:pt idx="10">
                  <c:v>0.23</c:v>
                </c:pt>
                <c:pt idx="11">
                  <c:v>1.22</c:v>
                </c:pt>
                <c:pt idx="12">
                  <c:v>1.54</c:v>
                </c:pt>
                <c:pt idx="13">
                  <c:v>2.19</c:v>
                </c:pt>
                <c:pt idx="14">
                  <c:v>1.55</c:v>
                </c:pt>
                <c:pt idx="15">
                  <c:v>1.6700000000000015</c:v>
                </c:pt>
                <c:pt idx="16">
                  <c:v>0.32000000000000045</c:v>
                </c:pt>
                <c:pt idx="17">
                  <c:v>0.24000000000000019</c:v>
                </c:pt>
                <c:pt idx="18">
                  <c:v>0.25</c:v>
                </c:pt>
                <c:pt idx="19">
                  <c:v>1.9000000000000001</c:v>
                </c:pt>
                <c:pt idx="20">
                  <c:v>0.14000000000000001</c:v>
                </c:pt>
                <c:pt idx="21">
                  <c:v>2.0000000000000011E-2</c:v>
                </c:pt>
                <c:pt idx="22">
                  <c:v>0.1</c:v>
                </c:pt>
                <c:pt idx="23">
                  <c:v>1.9200000000000015</c:v>
                </c:pt>
                <c:pt idx="24">
                  <c:v>0.54</c:v>
                </c:pt>
                <c:pt idx="25">
                  <c:v>0.52</c:v>
                </c:pt>
                <c:pt idx="26">
                  <c:v>3.0000000000000002E-2</c:v>
                </c:pt>
                <c:pt idx="27">
                  <c:v>0.48000000000000032</c:v>
                </c:pt>
                <c:pt idx="28">
                  <c:v>0.19</c:v>
                </c:pt>
                <c:pt idx="29">
                  <c:v>0.43000000000000038</c:v>
                </c:pt>
                <c:pt idx="30">
                  <c:v>0.2</c:v>
                </c:pt>
                <c:pt idx="31">
                  <c:v>0.1</c:v>
                </c:pt>
                <c:pt idx="32">
                  <c:v>3.0000000000000002E-2</c:v>
                </c:pt>
                <c:pt idx="33">
                  <c:v>8.0000000000000043E-2</c:v>
                </c:pt>
                <c:pt idx="34">
                  <c:v>0.05</c:v>
                </c:pt>
                <c:pt idx="35">
                  <c:v>1.32</c:v>
                </c:pt>
                <c:pt idx="36">
                  <c:v>1.3</c:v>
                </c:pt>
                <c:pt idx="37">
                  <c:v>2.0000000000000011E-2</c:v>
                </c:pt>
                <c:pt idx="38">
                  <c:v>0.27</c:v>
                </c:pt>
                <c:pt idx="39">
                  <c:v>1.1900000000000015</c:v>
                </c:pt>
                <c:pt idx="40">
                  <c:v>0.27</c:v>
                </c:pt>
                <c:pt idx="41">
                  <c:v>1.08</c:v>
                </c:pt>
                <c:pt idx="42">
                  <c:v>9.0000000000000024E-2</c:v>
                </c:pt>
                <c:pt idx="43">
                  <c:v>1.04</c:v>
                </c:pt>
                <c:pt idx="44">
                  <c:v>2.9499999999999997</c:v>
                </c:pt>
                <c:pt idx="45">
                  <c:v>0.37000000000000038</c:v>
                </c:pt>
                <c:pt idx="46">
                  <c:v>0.83000000000000063</c:v>
                </c:pt>
                <c:pt idx="47">
                  <c:v>0.77000000000000091</c:v>
                </c:pt>
                <c:pt idx="48">
                  <c:v>1.9200000000000015</c:v>
                </c:pt>
                <c:pt idx="49">
                  <c:v>1.9600000000000015</c:v>
                </c:pt>
                <c:pt idx="50">
                  <c:v>0.14000000000000001</c:v>
                </c:pt>
                <c:pt idx="51">
                  <c:v>0.15000000000000019</c:v>
                </c:pt>
                <c:pt idx="52">
                  <c:v>1.1200000000000001</c:v>
                </c:pt>
                <c:pt idx="53">
                  <c:v>0.9</c:v>
                </c:pt>
                <c:pt idx="54">
                  <c:v>0.05</c:v>
                </c:pt>
              </c:numCache>
            </c:numRef>
          </c:yVal>
        </c:ser>
        <c:axId val="63181184"/>
        <c:axId val="63182720"/>
      </c:scatterChart>
      <c:valAx>
        <c:axId val="63181184"/>
        <c:scaling>
          <c:orientation val="minMax"/>
        </c:scaling>
        <c:axPos val="b"/>
        <c:tickLblPos val="nextTo"/>
        <c:crossAx val="63182720"/>
        <c:crosses val="autoZero"/>
        <c:crossBetween val="midCat"/>
      </c:valAx>
      <c:valAx>
        <c:axId val="63182720"/>
        <c:scaling>
          <c:orientation val="minMax"/>
        </c:scaling>
        <c:axPos val="l"/>
        <c:majorGridlines/>
        <c:numFmt formatCode="General" sourceLinked="1"/>
        <c:tickLblPos val="nextTo"/>
        <c:crossAx val="63181184"/>
        <c:crosses val="autoZero"/>
        <c:crossBetween val="midCat"/>
        <c:majorUnit val="0.2"/>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0.39175</cdr:x>
      <cdr:y>0.90552</cdr:y>
    </cdr:from>
    <cdr:to>
      <cdr:x>0.6512</cdr:x>
      <cdr:y>1</cdr:y>
    </cdr:to>
    <cdr:sp macro="" textlink="">
      <cdr:nvSpPr>
        <cdr:cNvPr id="3" name="مربع نص 2"/>
        <cdr:cNvSpPr txBox="1"/>
      </cdr:nvSpPr>
      <cdr:spPr>
        <a:xfrm xmlns:a="http://schemas.openxmlformats.org/drawingml/2006/main">
          <a:off x="2736304" y="3816424"/>
          <a:ext cx="1812200" cy="38778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dirty="0">
              <a:latin typeface="Times New Roman" pitchFamily="18" charset="0"/>
            </a:rPr>
            <a:t>Node ID</a:t>
          </a:r>
        </a:p>
        <a:p xmlns:a="http://schemas.openxmlformats.org/drawingml/2006/main">
          <a:endParaRPr lang="en-US" sz="1100" dirty="0"/>
        </a:p>
        <a:p xmlns:a="http://schemas.openxmlformats.org/drawingml/2006/main">
          <a:r>
            <a:rPr lang="en-US" sz="1100" dirty="0"/>
            <a:t> </a:t>
          </a:r>
        </a:p>
        <a:p xmlns:a="http://schemas.openxmlformats.org/drawingml/2006/main">
          <a:endParaRPr lang="en-US" sz="1100" dirty="0"/>
        </a:p>
        <a:p xmlns:a="http://schemas.openxmlformats.org/drawingml/2006/main">
          <a:endParaRPr lang="ar-JO" sz="1100" dirty="0"/>
        </a:p>
      </cdr:txBody>
    </cdr:sp>
  </cdr:relSizeAnchor>
  <cdr:relSizeAnchor xmlns:cdr="http://schemas.openxmlformats.org/drawingml/2006/chartDrawing">
    <cdr:from>
      <cdr:x>0.02342</cdr:x>
      <cdr:y>0.27188</cdr:y>
    </cdr:from>
    <cdr:to>
      <cdr:x>0.10447</cdr:x>
      <cdr:y>0.67971</cdr:y>
    </cdr:to>
    <cdr:sp macro="" textlink="">
      <cdr:nvSpPr>
        <cdr:cNvPr id="5" name="مربع نص 1"/>
        <cdr:cNvSpPr txBox="1"/>
      </cdr:nvSpPr>
      <cdr:spPr>
        <a:xfrm xmlns:a="http://schemas.openxmlformats.org/drawingml/2006/main" rot="16200000">
          <a:off x="-382562" y="1468792"/>
          <a:ext cx="1443123" cy="429655"/>
        </a:xfrm>
        <a:prstGeom xmlns:a="http://schemas.openxmlformats.org/drawingml/2006/main" prst="rect">
          <a:avLst/>
        </a:prstGeom>
      </cdr:spPr>
      <cdr:txBody>
        <a:bodyPr xmlns:a="http://schemas.openxmlformats.org/drawingml/2006/main" wrap="non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baseline="0">
              <a:latin typeface="Times New Roman" pitchFamily="18" charset="0"/>
            </a:rPr>
            <a:t>Pressure (m)</a:t>
          </a:r>
        </a:p>
        <a:p xmlns:a="http://schemas.openxmlformats.org/drawingml/2006/main">
          <a:endParaRPr lang="en-US" sz="1100"/>
        </a:p>
        <a:p xmlns:a="http://schemas.openxmlformats.org/drawingml/2006/main">
          <a:endParaRPr lang="ar-JO" sz="1100"/>
        </a:p>
      </cdr:txBody>
    </cdr:sp>
  </cdr:relSizeAnchor>
  <cdr:relSizeAnchor xmlns:cdr="http://schemas.openxmlformats.org/drawingml/2006/chartDrawing">
    <cdr:from>
      <cdr:x>0.09278</cdr:x>
      <cdr:y>0.75897</cdr:y>
    </cdr:from>
    <cdr:to>
      <cdr:x>0.96143</cdr:x>
      <cdr:y>0.75897</cdr:y>
    </cdr:to>
    <cdr:cxnSp macro="">
      <cdr:nvCxnSpPr>
        <cdr:cNvPr id="4" name="Straight Connector 17"/>
        <cdr:cNvCxnSpPr/>
      </cdr:nvCxnSpPr>
      <cdr:spPr>
        <a:xfrm xmlns:a="http://schemas.openxmlformats.org/drawingml/2006/main">
          <a:off x="648072" y="3174319"/>
          <a:ext cx="6067325"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0.09278</cdr:x>
      <cdr:y>0.25968</cdr:y>
    </cdr:from>
    <cdr:to>
      <cdr:x>0.96143</cdr:x>
      <cdr:y>0.25968</cdr:y>
    </cdr:to>
    <cdr:cxnSp macro="">
      <cdr:nvCxnSpPr>
        <cdr:cNvPr id="8" name="Straight Connector 17"/>
        <cdr:cNvCxnSpPr/>
      </cdr:nvCxnSpPr>
      <cdr:spPr>
        <a:xfrm xmlns:a="http://schemas.openxmlformats.org/drawingml/2006/main">
          <a:off x="648072" y="1086087"/>
          <a:ext cx="6067325"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0.26947</cdr:y>
    </cdr:from>
    <cdr:to>
      <cdr:x>0.08895</cdr:x>
      <cdr:y>0.72374</cdr:y>
    </cdr:to>
    <cdr:sp macro="" textlink="">
      <cdr:nvSpPr>
        <cdr:cNvPr id="2" name="مربع نص 1"/>
        <cdr:cNvSpPr txBox="1"/>
      </cdr:nvSpPr>
      <cdr:spPr>
        <a:xfrm xmlns:a="http://schemas.openxmlformats.org/drawingml/2006/main" rot="16200000">
          <a:off x="-328554" y="981522"/>
          <a:ext cx="1100769" cy="44366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600" b="1" baseline="0" dirty="0">
              <a:latin typeface="Times New Roman" pitchFamily="18" charset="0"/>
            </a:rPr>
            <a:t>velocity(m/s)</a:t>
          </a:r>
        </a:p>
        <a:p xmlns:a="http://schemas.openxmlformats.org/drawingml/2006/main">
          <a:endParaRPr lang="ar-JO" sz="1100" dirty="0"/>
        </a:p>
      </cdr:txBody>
    </cdr:sp>
  </cdr:relSizeAnchor>
  <cdr:relSizeAnchor xmlns:cdr="http://schemas.openxmlformats.org/drawingml/2006/chartDrawing">
    <cdr:from>
      <cdr:x>0.39175</cdr:x>
      <cdr:y>0.90907</cdr:y>
    </cdr:from>
    <cdr:to>
      <cdr:x>0.59889</cdr:x>
      <cdr:y>1</cdr:y>
    </cdr:to>
    <cdr:sp macro="" textlink="">
      <cdr:nvSpPr>
        <cdr:cNvPr id="3" name="مربع نص 2"/>
        <cdr:cNvSpPr txBox="1"/>
      </cdr:nvSpPr>
      <cdr:spPr>
        <a:xfrm xmlns:a="http://schemas.openxmlformats.org/drawingml/2006/main">
          <a:off x="2736304" y="4536504"/>
          <a:ext cx="1446827" cy="4256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400" b="1" baseline="0" dirty="0">
              <a:latin typeface="Times New Roman" pitchFamily="18" charset="0"/>
            </a:rPr>
            <a:t>Pipe ID</a:t>
          </a:r>
        </a:p>
        <a:p xmlns:a="http://schemas.openxmlformats.org/drawingml/2006/main">
          <a:endParaRPr lang="ar-JO" sz="1100" dirty="0"/>
        </a:p>
      </cdr:txBody>
    </cdr:sp>
  </cdr:relSizeAnchor>
  <cdr:relSizeAnchor xmlns:cdr="http://schemas.openxmlformats.org/drawingml/2006/chartDrawing">
    <cdr:from>
      <cdr:x>0.09833</cdr:x>
      <cdr:y>0</cdr:y>
    </cdr:from>
    <cdr:to>
      <cdr:x>0.94805</cdr:x>
      <cdr:y>0.18911</cdr:y>
    </cdr:to>
    <cdr:sp macro="" textlink="">
      <cdr:nvSpPr>
        <cdr:cNvPr id="4" name="مربع نص 3"/>
        <cdr:cNvSpPr txBox="1"/>
      </cdr:nvSpPr>
      <cdr:spPr>
        <a:xfrm xmlns:a="http://schemas.openxmlformats.org/drawingml/2006/main">
          <a:off x="501327" y="0"/>
          <a:ext cx="4332225" cy="41669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JO" sz="1400" b="1"/>
        </a:p>
      </cdr:txBody>
    </cdr:sp>
  </cdr:relSizeAnchor>
  <cdr:relSizeAnchor xmlns:cdr="http://schemas.openxmlformats.org/drawingml/2006/chartDrawing">
    <cdr:from>
      <cdr:x>0.41237</cdr:x>
      <cdr:y>0.89735</cdr:y>
    </cdr:from>
    <cdr:to>
      <cdr:x>0.67181</cdr:x>
      <cdr:y>1</cdr:y>
    </cdr:to>
    <cdr:sp macro="" textlink="">
      <cdr:nvSpPr>
        <cdr:cNvPr id="6" name="مربع نص 2"/>
        <cdr:cNvSpPr txBox="1"/>
      </cdr:nvSpPr>
      <cdr:spPr>
        <a:xfrm xmlns:a="http://schemas.openxmlformats.org/drawingml/2006/main">
          <a:off x="2880320" y="3960440"/>
          <a:ext cx="1812130" cy="45088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JO" sz="1100"/>
        </a:p>
      </cdr:txBody>
    </cdr:sp>
  </cdr:relSizeAnchor>
  <cdr:relSizeAnchor xmlns:cdr="http://schemas.openxmlformats.org/drawingml/2006/chartDrawing">
    <cdr:from>
      <cdr:x>0.09278</cdr:x>
      <cdr:y>0.83999</cdr:y>
    </cdr:from>
    <cdr:to>
      <cdr:x>0.94977</cdr:x>
      <cdr:y>0.84</cdr:y>
    </cdr:to>
    <cdr:cxnSp macro="">
      <cdr:nvCxnSpPr>
        <cdr:cNvPr id="7" name="Straight Connector 17"/>
        <cdr:cNvCxnSpPr/>
      </cdr:nvCxnSpPr>
      <cdr:spPr>
        <a:xfrm xmlns:a="http://schemas.openxmlformats.org/drawingml/2006/main">
          <a:off x="648072" y="4392488"/>
          <a:ext cx="5985883" cy="53"/>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0.09278</cdr:x>
      <cdr:y>0.1377</cdr:y>
    </cdr:from>
    <cdr:to>
      <cdr:x>0.94977</cdr:x>
      <cdr:y>0.13771</cdr:y>
    </cdr:to>
    <cdr:cxnSp macro="">
      <cdr:nvCxnSpPr>
        <cdr:cNvPr id="8" name="Straight Connector 17"/>
        <cdr:cNvCxnSpPr/>
      </cdr:nvCxnSpPr>
      <cdr:spPr>
        <a:xfrm xmlns:a="http://schemas.openxmlformats.org/drawingml/2006/main">
          <a:off x="648072" y="720080"/>
          <a:ext cx="5985883" cy="52"/>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0.32836</cdr:y>
    </cdr:from>
    <cdr:to>
      <cdr:x>0.07985</cdr:x>
      <cdr:y>0.60707</cdr:y>
    </cdr:to>
    <cdr:sp macro="" textlink="">
      <cdr:nvSpPr>
        <cdr:cNvPr id="2" name="مربع نص 1"/>
        <cdr:cNvSpPr txBox="1"/>
      </cdr:nvSpPr>
      <cdr:spPr>
        <a:xfrm xmlns:a="http://schemas.openxmlformats.org/drawingml/2006/main" rot="16200000">
          <a:off x="-433271" y="1987469"/>
          <a:ext cx="1344676" cy="53809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dirty="0">
              <a:latin typeface="Times New Roman" pitchFamily="18" charset="0"/>
            </a:rPr>
            <a:t>Pressure</a:t>
          </a:r>
          <a:r>
            <a:rPr lang="en-US" sz="1200" b="1" baseline="0" dirty="0"/>
            <a:t> (m)</a:t>
          </a:r>
          <a:endParaRPr lang="en-US" sz="1200" b="1" dirty="0"/>
        </a:p>
        <a:p xmlns:a="http://schemas.openxmlformats.org/drawingml/2006/main">
          <a:endParaRPr lang="en-US" sz="1100" dirty="0"/>
        </a:p>
        <a:p xmlns:a="http://schemas.openxmlformats.org/drawingml/2006/main">
          <a:endParaRPr lang="ar-JO" sz="1100" dirty="0"/>
        </a:p>
      </cdr:txBody>
    </cdr:sp>
  </cdr:relSizeAnchor>
  <cdr:relSizeAnchor xmlns:cdr="http://schemas.openxmlformats.org/drawingml/2006/chartDrawing">
    <cdr:from>
      <cdr:x>0.40909</cdr:x>
      <cdr:y>0.89803</cdr:y>
    </cdr:from>
    <cdr:to>
      <cdr:x>0.6548</cdr:x>
      <cdr:y>1</cdr:y>
    </cdr:to>
    <cdr:sp macro="" textlink="">
      <cdr:nvSpPr>
        <cdr:cNvPr id="3" name="مربع نص 2"/>
        <cdr:cNvSpPr txBox="1"/>
      </cdr:nvSpPr>
      <cdr:spPr>
        <a:xfrm xmlns:a="http://schemas.openxmlformats.org/drawingml/2006/main">
          <a:off x="2155371" y="1952732"/>
          <a:ext cx="1294556" cy="221308"/>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a:latin typeface="Times New Roman" pitchFamily="18" charset="0"/>
            </a:rPr>
            <a:t>Node ID</a:t>
          </a:r>
          <a:endParaRPr lang="ar-JO" sz="1200" b="1" baseline="0">
            <a:latin typeface="Times New Roman" pitchFamily="18" charset="0"/>
          </a:endParaRPr>
        </a:p>
      </cdr:txBody>
    </cdr:sp>
  </cdr:relSizeAnchor>
  <cdr:relSizeAnchor xmlns:cdr="http://schemas.openxmlformats.org/drawingml/2006/chartDrawing">
    <cdr:from>
      <cdr:x>0.22428</cdr:x>
      <cdr:y>0.05777</cdr:y>
    </cdr:from>
    <cdr:to>
      <cdr:x>0.83946</cdr:x>
      <cdr:y>0.12793</cdr:y>
    </cdr:to>
    <cdr:sp macro="" textlink="">
      <cdr:nvSpPr>
        <cdr:cNvPr id="4" name="TextBox 3"/>
        <cdr:cNvSpPr txBox="1"/>
      </cdr:nvSpPr>
      <cdr:spPr>
        <a:xfrm xmlns:a="http://schemas.openxmlformats.org/drawingml/2006/main">
          <a:off x="1148738" y="154236"/>
          <a:ext cx="3150824" cy="18728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0.18126</cdr:x>
      <cdr:y>0.03301</cdr:y>
    </cdr:from>
    <cdr:to>
      <cdr:x>0.91904</cdr:x>
      <cdr:y>0.14856</cdr:y>
    </cdr:to>
    <cdr:sp macro="" textlink="">
      <cdr:nvSpPr>
        <cdr:cNvPr id="5" name="TextBox 4"/>
        <cdr:cNvSpPr txBox="1"/>
      </cdr:nvSpPr>
      <cdr:spPr>
        <a:xfrm xmlns:a="http://schemas.openxmlformats.org/drawingml/2006/main">
          <a:off x="928400" y="88135"/>
          <a:ext cx="3778785" cy="30847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400" b="1">
            <a:cs typeface="+mj-cs"/>
          </a:endParaRPr>
        </a:p>
      </cdr:txBody>
    </cdr:sp>
  </cdr:relSizeAnchor>
  <cdr:relSizeAnchor xmlns:cdr="http://schemas.openxmlformats.org/drawingml/2006/chartDrawing">
    <cdr:from>
      <cdr:x>0.1158</cdr:x>
      <cdr:y>0.73177</cdr:y>
    </cdr:from>
    <cdr:to>
      <cdr:x>0.98538</cdr:x>
      <cdr:y>0.73177</cdr:y>
    </cdr:to>
    <cdr:cxnSp macro="">
      <cdr:nvCxnSpPr>
        <cdr:cNvPr id="7" name="Straight Connector 17"/>
        <cdr:cNvCxnSpPr/>
      </cdr:nvCxnSpPr>
      <cdr:spPr>
        <a:xfrm xmlns:a="http://schemas.openxmlformats.org/drawingml/2006/main">
          <a:off x="610104" y="1588169"/>
          <a:ext cx="4581526" cy="4"/>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0.1165</cdr:x>
      <cdr:y>0.26761</cdr:y>
    </cdr:from>
    <cdr:to>
      <cdr:x>0.98609</cdr:x>
      <cdr:y>0.26762</cdr:y>
    </cdr:to>
    <cdr:cxnSp macro="">
      <cdr:nvCxnSpPr>
        <cdr:cNvPr id="9" name="Straight Connector 17"/>
        <cdr:cNvCxnSpPr/>
      </cdr:nvCxnSpPr>
      <cdr:spPr>
        <a:xfrm xmlns:a="http://schemas.openxmlformats.org/drawingml/2006/main">
          <a:off x="864096" y="1368152"/>
          <a:ext cx="6449596" cy="51"/>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0.42279</cdr:x>
      <cdr:y>0.92006</cdr:y>
    </cdr:from>
    <cdr:to>
      <cdr:x>0.74751</cdr:x>
      <cdr:y>1</cdr:y>
    </cdr:to>
    <cdr:sp macro="" textlink="">
      <cdr:nvSpPr>
        <cdr:cNvPr id="2" name="مربع نص 1"/>
        <cdr:cNvSpPr txBox="1"/>
      </cdr:nvSpPr>
      <cdr:spPr>
        <a:xfrm xmlns:a="http://schemas.openxmlformats.org/drawingml/2006/main">
          <a:off x="2229901" y="2498601"/>
          <a:ext cx="1712674" cy="21709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a:latin typeface="Times New Roman" pitchFamily="18" charset="0"/>
            </a:rPr>
            <a:t>Pipe ID</a:t>
          </a:r>
          <a:endParaRPr lang="ar-JO" sz="1200" b="1" baseline="0">
            <a:latin typeface="Times New Roman" pitchFamily="18" charset="0"/>
          </a:endParaRPr>
        </a:p>
      </cdr:txBody>
    </cdr:sp>
  </cdr:relSizeAnchor>
  <cdr:relSizeAnchor xmlns:cdr="http://schemas.openxmlformats.org/drawingml/2006/chartDrawing">
    <cdr:from>
      <cdr:x>0.83148</cdr:x>
      <cdr:y>0.4031</cdr:y>
    </cdr:from>
    <cdr:to>
      <cdr:x>1</cdr:x>
      <cdr:y>0.70284</cdr:y>
    </cdr:to>
    <cdr:sp macro="" textlink="">
      <cdr:nvSpPr>
        <cdr:cNvPr id="3" name="مربع نص 2"/>
        <cdr:cNvSpPr txBox="1"/>
      </cdr:nvSpPr>
      <cdr:spPr>
        <a:xfrm xmlns:a="http://schemas.openxmlformats.org/drawingml/2006/main">
          <a:off x="4276725" y="1485901"/>
          <a:ext cx="866774" cy="11049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JO" sz="1100"/>
        </a:p>
      </cdr:txBody>
    </cdr:sp>
  </cdr:relSizeAnchor>
  <cdr:relSizeAnchor xmlns:cdr="http://schemas.openxmlformats.org/drawingml/2006/chartDrawing">
    <cdr:from>
      <cdr:x>0</cdr:x>
      <cdr:y>0.23099</cdr:y>
    </cdr:from>
    <cdr:to>
      <cdr:x>0.0707</cdr:x>
      <cdr:y>0.78001</cdr:y>
    </cdr:to>
    <cdr:sp macro="" textlink="">
      <cdr:nvSpPr>
        <cdr:cNvPr id="4" name="مربع نص 3"/>
        <cdr:cNvSpPr txBox="1"/>
      </cdr:nvSpPr>
      <cdr:spPr>
        <a:xfrm xmlns:a="http://schemas.openxmlformats.org/drawingml/2006/main" rot="16200000">
          <a:off x="-559041" y="1186353"/>
          <a:ext cx="1490975" cy="37289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JO" sz="1000" dirty="0"/>
            <a:t> </a:t>
          </a:r>
          <a:r>
            <a:rPr lang="ar-JO" sz="1200" b="1" dirty="0"/>
            <a:t> </a:t>
          </a:r>
          <a:r>
            <a:rPr lang="ar-JO" sz="1200" b="1" baseline="0" dirty="0">
              <a:latin typeface="Times New Roman" pitchFamily="18" charset="0"/>
            </a:rPr>
            <a:t>  </a:t>
          </a:r>
          <a:r>
            <a:rPr lang="en-US" sz="1200" b="1" baseline="0" dirty="0">
              <a:latin typeface="Times New Roman" pitchFamily="18" charset="0"/>
            </a:rPr>
            <a:t>Velocity (m\s</a:t>
          </a:r>
          <a:r>
            <a:rPr lang="en-US" sz="1200" b="1" dirty="0"/>
            <a:t>)</a:t>
          </a:r>
        </a:p>
        <a:p xmlns:a="http://schemas.openxmlformats.org/drawingml/2006/main">
          <a:endParaRPr lang="ar-JO" sz="1100" dirty="0"/>
        </a:p>
      </cdr:txBody>
    </cdr:sp>
  </cdr:relSizeAnchor>
  <cdr:relSizeAnchor xmlns:cdr="http://schemas.openxmlformats.org/drawingml/2006/chartDrawing">
    <cdr:from>
      <cdr:x>0.25361</cdr:x>
      <cdr:y>0</cdr:y>
    </cdr:from>
    <cdr:to>
      <cdr:x>0.90783</cdr:x>
      <cdr:y>0.12786</cdr:y>
    </cdr:to>
    <cdr:sp macro="" textlink="">
      <cdr:nvSpPr>
        <cdr:cNvPr id="5" name="TextBox 4"/>
        <cdr:cNvSpPr txBox="1"/>
      </cdr:nvSpPr>
      <cdr:spPr>
        <a:xfrm xmlns:a="http://schemas.openxmlformats.org/drawingml/2006/main">
          <a:off x="1358059" y="0"/>
          <a:ext cx="3503364" cy="35254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400" b="1">
            <a:cs typeface="+mj-cs"/>
          </a:endParaRPr>
        </a:p>
      </cdr:txBody>
    </cdr:sp>
  </cdr:relSizeAnchor>
  <cdr:relSizeAnchor xmlns:cdr="http://schemas.openxmlformats.org/drawingml/2006/chartDrawing">
    <cdr:from>
      <cdr:x>0.10891</cdr:x>
      <cdr:y>0.14737</cdr:y>
    </cdr:from>
    <cdr:to>
      <cdr:x>0.97869</cdr:x>
      <cdr:y>0.14737</cdr:y>
    </cdr:to>
    <cdr:cxnSp macro="">
      <cdr:nvCxnSpPr>
        <cdr:cNvPr id="6" name="Straight Connector 17"/>
        <cdr:cNvCxnSpPr/>
      </cdr:nvCxnSpPr>
      <cdr:spPr>
        <a:xfrm xmlns:a="http://schemas.openxmlformats.org/drawingml/2006/main">
          <a:off x="792088" y="720080"/>
          <a:ext cx="6325742"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0.10891</cdr:x>
      <cdr:y>0.84</cdr:y>
    </cdr:from>
    <cdr:to>
      <cdr:x>0.9787</cdr:x>
      <cdr:y>0.84</cdr:y>
    </cdr:to>
    <cdr:cxnSp macro="">
      <cdr:nvCxnSpPr>
        <cdr:cNvPr id="7" name="Straight Connector 17"/>
        <cdr:cNvCxnSpPr/>
      </cdr:nvCxnSpPr>
      <cdr:spPr>
        <a:xfrm xmlns:a="http://schemas.openxmlformats.org/drawingml/2006/main">
          <a:off x="792088" y="4104456"/>
          <a:ext cx="6325815"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0.20656</cdr:y>
    </cdr:from>
    <cdr:to>
      <cdr:x>0.06458</cdr:x>
      <cdr:y>0.73087</cdr:y>
    </cdr:to>
    <cdr:sp macro="" textlink="">
      <cdr:nvSpPr>
        <cdr:cNvPr id="2" name="مربع نص 1"/>
        <cdr:cNvSpPr txBox="1"/>
      </cdr:nvSpPr>
      <cdr:spPr>
        <a:xfrm xmlns:a="http://schemas.openxmlformats.org/drawingml/2006/main" rot="16200000">
          <a:off x="-550363" y="1117002"/>
          <a:ext cx="1438287" cy="33756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a:latin typeface="Times New Roman" pitchFamily="18" charset="0"/>
            </a:rPr>
            <a:t>Pressure (m)</a:t>
          </a:r>
          <a:endParaRPr lang="ar-JO" sz="1200" b="1" baseline="0">
            <a:latin typeface="Times New Roman" pitchFamily="18" charset="0"/>
          </a:endParaRPr>
        </a:p>
      </cdr:txBody>
    </cdr:sp>
  </cdr:relSizeAnchor>
  <cdr:relSizeAnchor xmlns:cdr="http://schemas.openxmlformats.org/drawingml/2006/chartDrawing">
    <cdr:from>
      <cdr:x>0.34167</cdr:x>
      <cdr:y>0.89236</cdr:y>
    </cdr:from>
    <cdr:to>
      <cdr:x>0.7375</cdr:x>
      <cdr:y>0.97222</cdr:y>
    </cdr:to>
    <cdr:sp macro="" textlink="">
      <cdr:nvSpPr>
        <cdr:cNvPr id="3" name="مربع نص 2"/>
        <cdr:cNvSpPr txBox="1"/>
      </cdr:nvSpPr>
      <cdr:spPr>
        <a:xfrm xmlns:a="http://schemas.openxmlformats.org/drawingml/2006/main">
          <a:off x="1562100" y="2447924"/>
          <a:ext cx="1809750" cy="2190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a:latin typeface="Times New Roman" pitchFamily="18" charset="0"/>
              <a:cs typeface="+mj-cs"/>
            </a:rPr>
            <a:t>Node  ID</a:t>
          </a:r>
        </a:p>
        <a:p xmlns:a="http://schemas.openxmlformats.org/drawingml/2006/main">
          <a:endParaRPr lang="ar-JO" sz="1100"/>
        </a:p>
      </cdr:txBody>
    </cdr:sp>
  </cdr:relSizeAnchor>
  <cdr:relSizeAnchor xmlns:cdr="http://schemas.openxmlformats.org/drawingml/2006/chartDrawing">
    <cdr:from>
      <cdr:x>0.33333</cdr:x>
      <cdr:y>0.90278</cdr:y>
    </cdr:from>
    <cdr:to>
      <cdr:x>0.65625</cdr:x>
      <cdr:y>0.97569</cdr:y>
    </cdr:to>
    <cdr:sp macro="" textlink="">
      <cdr:nvSpPr>
        <cdr:cNvPr id="4" name="مربع نص 3"/>
        <cdr:cNvSpPr txBox="1"/>
      </cdr:nvSpPr>
      <cdr:spPr>
        <a:xfrm xmlns:a="http://schemas.openxmlformats.org/drawingml/2006/main">
          <a:off x="1524000" y="2476500"/>
          <a:ext cx="1476375" cy="2000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JO" sz="1100"/>
        </a:p>
      </cdr:txBody>
    </cdr:sp>
  </cdr:relSizeAnchor>
  <cdr:relSizeAnchor xmlns:cdr="http://schemas.openxmlformats.org/drawingml/2006/chartDrawing">
    <cdr:from>
      <cdr:x>0.07665</cdr:x>
      <cdr:y>0.70877</cdr:y>
    </cdr:from>
    <cdr:to>
      <cdr:x>1</cdr:x>
      <cdr:y>0.70877</cdr:y>
    </cdr:to>
    <cdr:cxnSp macro="">
      <cdr:nvCxnSpPr>
        <cdr:cNvPr id="5" name="Straight Connector 17"/>
        <cdr:cNvCxnSpPr/>
      </cdr:nvCxnSpPr>
      <cdr:spPr>
        <a:xfrm xmlns:a="http://schemas.openxmlformats.org/drawingml/2006/main">
          <a:off x="3214838" y="1944303"/>
          <a:ext cx="4581989" cy="4"/>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0.07665</cdr:x>
      <cdr:y>0.27324</cdr:y>
    </cdr:from>
    <cdr:to>
      <cdr:x>1</cdr:x>
      <cdr:y>0.27324</cdr:y>
    </cdr:to>
    <cdr:cxnSp macro="">
      <cdr:nvCxnSpPr>
        <cdr:cNvPr id="7" name="Straight Connector 17"/>
        <cdr:cNvCxnSpPr/>
      </cdr:nvCxnSpPr>
      <cdr:spPr>
        <a:xfrm xmlns:a="http://schemas.openxmlformats.org/drawingml/2006/main">
          <a:off x="576064" y="1080120"/>
          <a:ext cx="6781836"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0.0338</cdr:x>
      <cdr:y>0.36527</cdr:y>
    </cdr:from>
    <cdr:to>
      <cdr:x>0.08946</cdr:x>
      <cdr:y>0.56287</cdr:y>
    </cdr:to>
    <cdr:sp macro="" textlink="">
      <cdr:nvSpPr>
        <cdr:cNvPr id="2" name="مربع نص 1"/>
        <cdr:cNvSpPr txBox="1"/>
      </cdr:nvSpPr>
      <cdr:spPr>
        <a:xfrm xmlns:a="http://schemas.openxmlformats.org/drawingml/2006/main">
          <a:off x="161926" y="1162050"/>
          <a:ext cx="266700" cy="62865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JO" sz="1100" baseline="0">
            <a:latin typeface="Times New Roman" pitchFamily="18" charset="0"/>
          </a:endParaRPr>
        </a:p>
      </cdr:txBody>
    </cdr:sp>
  </cdr:relSizeAnchor>
  <cdr:relSizeAnchor xmlns:cdr="http://schemas.openxmlformats.org/drawingml/2006/chartDrawing">
    <cdr:from>
      <cdr:x>0.00718</cdr:x>
      <cdr:y>0.21973</cdr:y>
    </cdr:from>
    <cdr:to>
      <cdr:x>0.08103</cdr:x>
      <cdr:y>0.70958</cdr:y>
    </cdr:to>
    <cdr:sp macro="" textlink="">
      <cdr:nvSpPr>
        <cdr:cNvPr id="3" name="مربع نص 2"/>
        <cdr:cNvSpPr txBox="1"/>
      </cdr:nvSpPr>
      <cdr:spPr>
        <a:xfrm xmlns:a="http://schemas.openxmlformats.org/drawingml/2006/main" rot="16200000">
          <a:off x="-314083" y="820173"/>
          <a:ext cx="1051428" cy="35435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a:latin typeface="Times New Roman" pitchFamily="18" charset="0"/>
            </a:rPr>
            <a:t>Velocity(m/s)</a:t>
          </a:r>
        </a:p>
        <a:p xmlns:a="http://schemas.openxmlformats.org/drawingml/2006/main">
          <a:endParaRPr lang="ar-JO" sz="1100"/>
        </a:p>
      </cdr:txBody>
    </cdr:sp>
  </cdr:relSizeAnchor>
  <cdr:relSizeAnchor xmlns:cdr="http://schemas.openxmlformats.org/drawingml/2006/chartDrawing">
    <cdr:from>
      <cdr:x>0.41346</cdr:x>
      <cdr:y>0.89238</cdr:y>
    </cdr:from>
    <cdr:to>
      <cdr:x>0.63811</cdr:x>
      <cdr:y>1</cdr:y>
    </cdr:to>
    <cdr:sp macro="" textlink="">
      <cdr:nvSpPr>
        <cdr:cNvPr id="4" name="مربع نص 3"/>
        <cdr:cNvSpPr txBox="1"/>
      </cdr:nvSpPr>
      <cdr:spPr>
        <a:xfrm xmlns:a="http://schemas.openxmlformats.org/drawingml/2006/main">
          <a:off x="3096344" y="4962215"/>
          <a:ext cx="1682366" cy="55501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b="1" baseline="0" dirty="0">
              <a:latin typeface="Times New Roman" pitchFamily="18" charset="0"/>
              <a:cs typeface="+mj-cs"/>
            </a:rPr>
            <a:t>Pipe ID</a:t>
          </a:r>
          <a:endParaRPr lang="ar-JO" sz="1100" b="1" baseline="0" dirty="0">
            <a:latin typeface="Times New Roman" pitchFamily="18" charset="0"/>
            <a:cs typeface="+mj-cs"/>
          </a:endParaRPr>
        </a:p>
      </cdr:txBody>
    </cdr:sp>
  </cdr:relSizeAnchor>
  <cdr:relSizeAnchor xmlns:cdr="http://schemas.openxmlformats.org/drawingml/2006/chartDrawing">
    <cdr:from>
      <cdr:x>0.08738</cdr:x>
      <cdr:y>0.83088</cdr:y>
    </cdr:from>
    <cdr:to>
      <cdr:x>0.99297</cdr:x>
      <cdr:y>0.83088</cdr:y>
    </cdr:to>
    <cdr:cxnSp macro="">
      <cdr:nvCxnSpPr>
        <cdr:cNvPr id="9" name="Straight Connector 17"/>
        <cdr:cNvCxnSpPr/>
      </cdr:nvCxnSpPr>
      <cdr:spPr>
        <a:xfrm xmlns:a="http://schemas.openxmlformats.org/drawingml/2006/main">
          <a:off x="648072" y="4464496"/>
          <a:ext cx="6716602"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0.08738</cdr:x>
      <cdr:y>0.14741</cdr:y>
    </cdr:from>
    <cdr:to>
      <cdr:x>0.99297</cdr:x>
      <cdr:y>0.14741</cdr:y>
    </cdr:to>
    <cdr:cxnSp macro="">
      <cdr:nvCxnSpPr>
        <cdr:cNvPr id="13" name="Straight Connector 17"/>
        <cdr:cNvCxnSpPr/>
      </cdr:nvCxnSpPr>
      <cdr:spPr>
        <a:xfrm xmlns:a="http://schemas.openxmlformats.org/drawingml/2006/main">
          <a:off x="648072" y="792088"/>
          <a:ext cx="6716602"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0.00897</cdr:x>
      <cdr:y>0.27541</cdr:y>
    </cdr:from>
    <cdr:to>
      <cdr:x>0.07355</cdr:x>
      <cdr:y>0.56914</cdr:y>
    </cdr:to>
    <cdr:sp macro="" textlink="">
      <cdr:nvSpPr>
        <cdr:cNvPr id="2" name="مربع نص 1"/>
        <cdr:cNvSpPr txBox="1"/>
      </cdr:nvSpPr>
      <cdr:spPr>
        <a:xfrm xmlns:a="http://schemas.openxmlformats.org/drawingml/2006/main" rot="16200000">
          <a:off x="-436735" y="1948905"/>
          <a:ext cx="1535962" cy="51847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dirty="0">
              <a:latin typeface="Times New Roman" pitchFamily="18" charset="0"/>
            </a:rPr>
            <a:t>Pressure (m)</a:t>
          </a:r>
          <a:endParaRPr lang="ar-JO" sz="1200" b="1" baseline="0" dirty="0">
            <a:latin typeface="Times New Roman" pitchFamily="18" charset="0"/>
          </a:endParaRPr>
        </a:p>
      </cdr:txBody>
    </cdr:sp>
  </cdr:relSizeAnchor>
  <cdr:relSizeAnchor xmlns:cdr="http://schemas.openxmlformats.org/drawingml/2006/chartDrawing">
    <cdr:from>
      <cdr:x>0.34167</cdr:x>
      <cdr:y>0.89236</cdr:y>
    </cdr:from>
    <cdr:to>
      <cdr:x>0.7375</cdr:x>
      <cdr:y>0.97222</cdr:y>
    </cdr:to>
    <cdr:sp macro="" textlink="">
      <cdr:nvSpPr>
        <cdr:cNvPr id="3" name="مربع نص 2"/>
        <cdr:cNvSpPr txBox="1"/>
      </cdr:nvSpPr>
      <cdr:spPr>
        <a:xfrm xmlns:a="http://schemas.openxmlformats.org/drawingml/2006/main">
          <a:off x="1562100" y="2447924"/>
          <a:ext cx="1809750" cy="2190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a:latin typeface="Times New Roman" pitchFamily="18" charset="0"/>
              <a:cs typeface="+mj-cs"/>
            </a:rPr>
            <a:t>Node  ID</a:t>
          </a:r>
        </a:p>
        <a:p xmlns:a="http://schemas.openxmlformats.org/drawingml/2006/main">
          <a:endParaRPr lang="ar-JO" sz="1100"/>
        </a:p>
      </cdr:txBody>
    </cdr:sp>
  </cdr:relSizeAnchor>
  <cdr:relSizeAnchor xmlns:cdr="http://schemas.openxmlformats.org/drawingml/2006/chartDrawing">
    <cdr:from>
      <cdr:x>0.33333</cdr:x>
      <cdr:y>0.90278</cdr:y>
    </cdr:from>
    <cdr:to>
      <cdr:x>0.65625</cdr:x>
      <cdr:y>0.97569</cdr:y>
    </cdr:to>
    <cdr:sp macro="" textlink="">
      <cdr:nvSpPr>
        <cdr:cNvPr id="4" name="مربع نص 3"/>
        <cdr:cNvSpPr txBox="1"/>
      </cdr:nvSpPr>
      <cdr:spPr>
        <a:xfrm xmlns:a="http://schemas.openxmlformats.org/drawingml/2006/main">
          <a:off x="1524000" y="2476500"/>
          <a:ext cx="1476375" cy="2000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JO" sz="1100"/>
        </a:p>
      </cdr:txBody>
    </cdr:sp>
  </cdr:relSizeAnchor>
  <cdr:relSizeAnchor xmlns:cdr="http://schemas.openxmlformats.org/drawingml/2006/chartDrawing">
    <cdr:from>
      <cdr:x>0.07407</cdr:x>
      <cdr:y>0.69813</cdr:y>
    </cdr:from>
    <cdr:to>
      <cdr:x>0.99808</cdr:x>
      <cdr:y>0.69814</cdr:y>
    </cdr:to>
    <cdr:cxnSp macro="">
      <cdr:nvCxnSpPr>
        <cdr:cNvPr id="5" name="Straight Connector 17"/>
        <cdr:cNvCxnSpPr/>
      </cdr:nvCxnSpPr>
      <cdr:spPr>
        <a:xfrm xmlns:a="http://schemas.openxmlformats.org/drawingml/2006/main">
          <a:off x="576064" y="3600400"/>
          <a:ext cx="7185900" cy="51"/>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0.07407</cdr:x>
      <cdr:y>0.25133</cdr:y>
    </cdr:from>
    <cdr:to>
      <cdr:x>0.99808</cdr:x>
      <cdr:y>0.25133</cdr:y>
    </cdr:to>
    <cdr:cxnSp macro="">
      <cdr:nvCxnSpPr>
        <cdr:cNvPr id="8" name="Straight Connector 17"/>
        <cdr:cNvCxnSpPr/>
      </cdr:nvCxnSpPr>
      <cdr:spPr>
        <a:xfrm xmlns:a="http://schemas.openxmlformats.org/drawingml/2006/main">
          <a:off x="576064" y="1296144"/>
          <a:ext cx="7185900"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0.0338</cdr:x>
      <cdr:y>0.36527</cdr:y>
    </cdr:from>
    <cdr:to>
      <cdr:x>0.08946</cdr:x>
      <cdr:y>0.56287</cdr:y>
    </cdr:to>
    <cdr:sp macro="" textlink="">
      <cdr:nvSpPr>
        <cdr:cNvPr id="2" name="مربع نص 1"/>
        <cdr:cNvSpPr txBox="1"/>
      </cdr:nvSpPr>
      <cdr:spPr>
        <a:xfrm xmlns:a="http://schemas.openxmlformats.org/drawingml/2006/main">
          <a:off x="161926" y="1162050"/>
          <a:ext cx="266700" cy="62865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JO" sz="1100" baseline="0">
            <a:latin typeface="Times New Roman" pitchFamily="18" charset="0"/>
          </a:endParaRPr>
        </a:p>
      </cdr:txBody>
    </cdr:sp>
  </cdr:relSizeAnchor>
  <cdr:relSizeAnchor xmlns:cdr="http://schemas.openxmlformats.org/drawingml/2006/chartDrawing">
    <cdr:from>
      <cdr:x>0</cdr:x>
      <cdr:y>0.30435</cdr:y>
    </cdr:from>
    <cdr:to>
      <cdr:x>0.07385</cdr:x>
      <cdr:y>0.60813</cdr:y>
    </cdr:to>
    <cdr:sp macro="" textlink="">
      <cdr:nvSpPr>
        <cdr:cNvPr id="3" name="مربع نص 2"/>
        <cdr:cNvSpPr txBox="1"/>
      </cdr:nvSpPr>
      <cdr:spPr>
        <a:xfrm xmlns:a="http://schemas.openxmlformats.org/drawingml/2006/main" rot="16200000">
          <a:off x="-486132" y="1998300"/>
          <a:ext cx="1509361" cy="53709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baseline="0" dirty="0">
              <a:latin typeface="Times New Roman" pitchFamily="18" charset="0"/>
            </a:rPr>
            <a:t>Velocity(m/s)</a:t>
          </a:r>
        </a:p>
        <a:p xmlns:a="http://schemas.openxmlformats.org/drawingml/2006/main">
          <a:endParaRPr lang="ar-JO" sz="1100" dirty="0"/>
        </a:p>
      </cdr:txBody>
    </cdr:sp>
  </cdr:relSizeAnchor>
  <cdr:relSizeAnchor xmlns:cdr="http://schemas.openxmlformats.org/drawingml/2006/chartDrawing">
    <cdr:from>
      <cdr:x>0.40642</cdr:x>
      <cdr:y>0.90236</cdr:y>
    </cdr:from>
    <cdr:to>
      <cdr:x>0.63107</cdr:x>
      <cdr:y>0.99869</cdr:y>
    </cdr:to>
    <cdr:sp macro="" textlink="">
      <cdr:nvSpPr>
        <cdr:cNvPr id="4" name="مربع نص 3"/>
        <cdr:cNvSpPr txBox="1"/>
      </cdr:nvSpPr>
      <cdr:spPr>
        <a:xfrm xmlns:a="http://schemas.openxmlformats.org/drawingml/2006/main">
          <a:off x="2139885" y="2194560"/>
          <a:ext cx="1182832" cy="234282"/>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b="1" baseline="0">
              <a:latin typeface="Times New Roman" pitchFamily="18" charset="0"/>
              <a:cs typeface="+mj-cs"/>
            </a:rPr>
            <a:t>Pipe ID</a:t>
          </a:r>
          <a:endParaRPr lang="ar-JO" sz="1100" b="1" baseline="0">
            <a:latin typeface="Times New Roman" pitchFamily="18" charset="0"/>
            <a:cs typeface="+mj-cs"/>
          </a:endParaRPr>
        </a:p>
      </cdr:txBody>
    </cdr:sp>
  </cdr:relSizeAnchor>
  <cdr:relSizeAnchor xmlns:cdr="http://schemas.openxmlformats.org/drawingml/2006/chartDrawing">
    <cdr:from>
      <cdr:x>0.08911</cdr:x>
      <cdr:y>0.08696</cdr:y>
    </cdr:from>
    <cdr:to>
      <cdr:x>0.91879</cdr:x>
      <cdr:y>0.08696</cdr:y>
    </cdr:to>
    <cdr:cxnSp macro="">
      <cdr:nvCxnSpPr>
        <cdr:cNvPr id="7" name="Straight Connector 17"/>
        <cdr:cNvCxnSpPr/>
      </cdr:nvCxnSpPr>
      <cdr:spPr>
        <a:xfrm xmlns:a="http://schemas.openxmlformats.org/drawingml/2006/main">
          <a:off x="648072" y="432048"/>
          <a:ext cx="6034104"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0.08911</cdr:x>
      <cdr:y>0.82609</cdr:y>
    </cdr:from>
    <cdr:to>
      <cdr:x>0.91879</cdr:x>
      <cdr:y>0.82609</cdr:y>
    </cdr:to>
    <cdr:cxnSp macro="">
      <cdr:nvCxnSpPr>
        <cdr:cNvPr id="8" name="Straight Connector 17"/>
        <cdr:cNvCxnSpPr/>
      </cdr:nvCxnSpPr>
      <cdr:spPr>
        <a:xfrm xmlns:a="http://schemas.openxmlformats.org/drawingml/2006/main">
          <a:off x="648072" y="4104456"/>
          <a:ext cx="6034103" cy="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20" name="عنصر نائب للتذييل 19"/>
          <p:cNvSpPr>
            <a:spLocks noGrp="1"/>
          </p:cNvSpPr>
          <p:nvPr>
            <p:ph type="ftr" sz="quarter" idx="11"/>
          </p:nvPr>
        </p:nvSpPr>
        <p:spPr/>
        <p:txBody>
          <a:bodyPr/>
          <a:lstStyle>
            <a:extLst/>
          </a:lstStyle>
          <a:p>
            <a:endParaRPr lang="ar-JO"/>
          </a:p>
        </p:txBody>
      </p:sp>
      <p:sp>
        <p:nvSpPr>
          <p:cNvPr id="10" name="عنصر نائب لرقم الشريحة 9"/>
          <p:cNvSpPr>
            <a:spLocks noGrp="1"/>
          </p:cNvSpPr>
          <p:nvPr>
            <p:ph type="sldNum" sz="quarter" idx="12"/>
          </p:nvPr>
        </p:nvSpPr>
        <p:spPr/>
        <p:txBody>
          <a:bodyPr/>
          <a:lstStyle>
            <a:extLst/>
          </a:lstStyle>
          <a:p>
            <a:fld id="{74510E79-4BD1-44C2-8DDC-00BA4028D2F1}" type="slidenum">
              <a:rPr lang="ar-JO" smtClean="0"/>
              <a:pPr/>
              <a:t>‹#›</a:t>
            </a:fld>
            <a:endParaRPr lang="ar-JO"/>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74510E79-4BD1-44C2-8DDC-00BA4028D2F1}" type="slidenum">
              <a:rPr lang="ar-JO" smtClean="0"/>
              <a:pPr/>
              <a:t>‹#›</a:t>
            </a:fld>
            <a:endParaRPr lang="ar-JO"/>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74510E79-4BD1-44C2-8DDC-00BA4028D2F1}" type="slidenum">
              <a:rPr lang="ar-JO" smtClean="0"/>
              <a:pPr/>
              <a:t>‹#›</a:t>
            </a:fld>
            <a:endParaRPr lang="ar-JO"/>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74510E79-4BD1-44C2-8DDC-00BA4028D2F1}" type="slidenum">
              <a:rPr lang="ar-JO" smtClean="0"/>
              <a:pPr/>
              <a:t>‹#›</a:t>
            </a:fld>
            <a:endParaRPr lang="ar-JO"/>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5" name="عنصر نائب للتذييل 4"/>
          <p:cNvSpPr>
            <a:spLocks noGrp="1"/>
          </p:cNvSpPr>
          <p:nvPr>
            <p:ph type="ftr" sz="quarter" idx="11"/>
          </p:nvPr>
        </p:nvSpPr>
        <p:spPr/>
        <p:txBody>
          <a:bodyPr/>
          <a:lstStyle>
            <a:extLst/>
          </a:lstStyle>
          <a:p>
            <a:endParaRPr lang="ar-JO"/>
          </a:p>
        </p:txBody>
      </p:sp>
      <p:sp>
        <p:nvSpPr>
          <p:cNvPr id="6" name="عنصر نائب لرقم الشريحة 5"/>
          <p:cNvSpPr>
            <a:spLocks noGrp="1"/>
          </p:cNvSpPr>
          <p:nvPr>
            <p:ph type="sldNum" sz="quarter" idx="12"/>
          </p:nvPr>
        </p:nvSpPr>
        <p:spPr/>
        <p:txBody>
          <a:bodyPr/>
          <a:lstStyle>
            <a:extLst/>
          </a:lstStyle>
          <a:p>
            <a:fld id="{74510E79-4BD1-44C2-8DDC-00BA4028D2F1}" type="slidenum">
              <a:rPr lang="ar-JO" smtClean="0"/>
              <a:pPr/>
              <a:t>‹#›</a:t>
            </a:fld>
            <a:endParaRPr lang="ar-JO"/>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74510E79-4BD1-44C2-8DDC-00BA4028D2F1}" type="slidenum">
              <a:rPr lang="ar-JO" smtClean="0"/>
              <a:pPr/>
              <a:t>‹#›</a:t>
            </a:fld>
            <a:endParaRPr lang="ar-JO"/>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8" name="عنصر نائب للتذييل 7"/>
          <p:cNvSpPr>
            <a:spLocks noGrp="1"/>
          </p:cNvSpPr>
          <p:nvPr>
            <p:ph type="ftr" sz="quarter" idx="11"/>
          </p:nvPr>
        </p:nvSpPr>
        <p:spPr/>
        <p:txBody>
          <a:bodyPr/>
          <a:lstStyle>
            <a:extLst/>
          </a:lstStyle>
          <a:p>
            <a:endParaRPr lang="ar-JO"/>
          </a:p>
        </p:txBody>
      </p:sp>
      <p:sp>
        <p:nvSpPr>
          <p:cNvPr id="9" name="عنصر نائب لرقم الشريحة 8"/>
          <p:cNvSpPr>
            <a:spLocks noGrp="1"/>
          </p:cNvSpPr>
          <p:nvPr>
            <p:ph type="sldNum" sz="quarter" idx="12"/>
          </p:nvPr>
        </p:nvSpPr>
        <p:spPr/>
        <p:txBody>
          <a:bodyPr/>
          <a:lstStyle>
            <a:extLst/>
          </a:lstStyle>
          <a:p>
            <a:fld id="{74510E79-4BD1-44C2-8DDC-00BA4028D2F1}" type="slidenum">
              <a:rPr lang="ar-JO" smtClean="0"/>
              <a:pPr/>
              <a:t>‹#›</a:t>
            </a:fld>
            <a:endParaRPr lang="ar-JO"/>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4" name="عنصر نائب للتذييل 3"/>
          <p:cNvSpPr>
            <a:spLocks noGrp="1"/>
          </p:cNvSpPr>
          <p:nvPr>
            <p:ph type="ftr" sz="quarter" idx="11"/>
          </p:nvPr>
        </p:nvSpPr>
        <p:spPr/>
        <p:txBody>
          <a:bodyPr/>
          <a:lstStyle>
            <a:extLst/>
          </a:lstStyle>
          <a:p>
            <a:endParaRPr lang="ar-JO"/>
          </a:p>
        </p:txBody>
      </p:sp>
      <p:sp>
        <p:nvSpPr>
          <p:cNvPr id="5" name="عنصر نائب لرقم الشريحة 4"/>
          <p:cNvSpPr>
            <a:spLocks noGrp="1"/>
          </p:cNvSpPr>
          <p:nvPr>
            <p:ph type="sldNum" sz="quarter" idx="12"/>
          </p:nvPr>
        </p:nvSpPr>
        <p:spPr/>
        <p:txBody>
          <a:bodyPr/>
          <a:lstStyle>
            <a:extLst/>
          </a:lstStyle>
          <a:p>
            <a:fld id="{74510E79-4BD1-44C2-8DDC-00BA4028D2F1}" type="slidenum">
              <a:rPr lang="ar-JO" smtClean="0"/>
              <a:pPr/>
              <a:t>‹#›</a:t>
            </a:fld>
            <a:endParaRPr lang="ar-JO"/>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3" name="عنصر نائب للتذييل 2"/>
          <p:cNvSpPr>
            <a:spLocks noGrp="1"/>
          </p:cNvSpPr>
          <p:nvPr>
            <p:ph type="ftr" sz="quarter" idx="11"/>
          </p:nvPr>
        </p:nvSpPr>
        <p:spPr/>
        <p:txBody>
          <a:bodyPr/>
          <a:lstStyle>
            <a:extLst/>
          </a:lstStyle>
          <a:p>
            <a:endParaRPr lang="ar-JO"/>
          </a:p>
        </p:txBody>
      </p:sp>
      <p:sp>
        <p:nvSpPr>
          <p:cNvPr id="4" name="عنصر نائب لرقم الشريحة 3"/>
          <p:cNvSpPr>
            <a:spLocks noGrp="1"/>
          </p:cNvSpPr>
          <p:nvPr>
            <p:ph type="sldNum" sz="quarter" idx="12"/>
          </p:nvPr>
        </p:nvSpPr>
        <p:spPr/>
        <p:txBody>
          <a:bodyPr/>
          <a:lstStyle>
            <a:extLst/>
          </a:lstStyle>
          <a:p>
            <a:fld id="{74510E79-4BD1-44C2-8DDC-00BA4028D2F1}" type="slidenum">
              <a:rPr lang="ar-JO" smtClean="0"/>
              <a:pPr/>
              <a:t>‹#›</a:t>
            </a:fld>
            <a:endParaRPr lang="ar-JO"/>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74510E79-4BD1-44C2-8DDC-00BA4028D2F1}" type="slidenum">
              <a:rPr lang="ar-JO" smtClean="0"/>
              <a:pPr/>
              <a:t>‹#›</a:t>
            </a:fld>
            <a:endParaRPr lang="ar-JO"/>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606A4281-2D41-4F22-A35D-790BFB83384C}" type="datetimeFigureOut">
              <a:rPr lang="ar-JO" smtClean="0"/>
              <a:pPr/>
              <a:t>21/02/1435</a:t>
            </a:fld>
            <a:endParaRPr lang="ar-JO"/>
          </a:p>
        </p:txBody>
      </p:sp>
      <p:sp>
        <p:nvSpPr>
          <p:cNvPr id="6" name="عنصر نائب للتذييل 5"/>
          <p:cNvSpPr>
            <a:spLocks noGrp="1"/>
          </p:cNvSpPr>
          <p:nvPr>
            <p:ph type="ftr" sz="quarter" idx="11"/>
          </p:nvPr>
        </p:nvSpPr>
        <p:spPr/>
        <p:txBody>
          <a:bodyPr/>
          <a:lstStyle>
            <a:extLst/>
          </a:lstStyle>
          <a:p>
            <a:endParaRPr lang="ar-JO"/>
          </a:p>
        </p:txBody>
      </p:sp>
      <p:sp>
        <p:nvSpPr>
          <p:cNvPr id="7" name="عنصر نائب لرقم الشريحة 6"/>
          <p:cNvSpPr>
            <a:spLocks noGrp="1"/>
          </p:cNvSpPr>
          <p:nvPr>
            <p:ph type="sldNum" sz="quarter" idx="12"/>
          </p:nvPr>
        </p:nvSpPr>
        <p:spPr/>
        <p:txBody>
          <a:bodyPr/>
          <a:lstStyle>
            <a:extLst/>
          </a:lstStyle>
          <a:p>
            <a:fld id="{74510E79-4BD1-44C2-8DDC-00BA4028D2F1}" type="slidenum">
              <a:rPr lang="ar-JO" smtClean="0"/>
              <a:pPr/>
              <a:t>‹#›</a:t>
            </a:fld>
            <a:endParaRPr lang="ar-JO"/>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6A4281-2D41-4F22-A35D-790BFB83384C}" type="datetimeFigureOut">
              <a:rPr lang="ar-JO" smtClean="0"/>
              <a:pPr/>
              <a:t>21/02/1435</a:t>
            </a:fld>
            <a:endParaRPr lang="ar-JO"/>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JO"/>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4510E79-4BD1-44C2-8DDC-00BA4028D2F1}" type="slidenum">
              <a:rPr lang="ar-JO" smtClean="0"/>
              <a:pPr/>
              <a:t>‹#›</a:t>
            </a:fld>
            <a:endParaRPr lang="ar-JO"/>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wipe dir="d"/>
  </p:transition>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112" y="1412776"/>
            <a:ext cx="7992888" cy="1512168"/>
          </a:xfrm>
        </p:spPr>
        <p:txBody>
          <a:bodyPr>
            <a:noAutofit/>
          </a:bodyPr>
          <a:lstStyle/>
          <a:p>
            <a:pPr algn="ctr"/>
            <a:r>
              <a:rPr lang="en-US" sz="3200" dirty="0" smtClean="0">
                <a:solidFill>
                  <a:schemeClr val="tx1"/>
                </a:solidFill>
                <a:latin typeface="Times New Roman" pitchFamily="18" charset="0"/>
              </a:rPr>
              <a:t>Evaluation and Redesign of Beit </a:t>
            </a:r>
            <a:r>
              <a:rPr lang="en-US" sz="3200" dirty="0" err="1" smtClean="0">
                <a:solidFill>
                  <a:schemeClr val="tx1"/>
                </a:solidFill>
                <a:latin typeface="Times New Roman" pitchFamily="18" charset="0"/>
              </a:rPr>
              <a:t>Dajan</a:t>
            </a:r>
            <a:r>
              <a:rPr lang="en-US" sz="3200" dirty="0" smtClean="0">
                <a:solidFill>
                  <a:schemeClr val="tx1"/>
                </a:solidFill>
                <a:latin typeface="Times New Roman" pitchFamily="18" charset="0"/>
              </a:rPr>
              <a:t> Water Distribution Network</a:t>
            </a:r>
            <a:endParaRPr lang="ar-SA" sz="3200" dirty="0">
              <a:solidFill>
                <a:schemeClr val="tx1"/>
              </a:solidFill>
              <a:latin typeface="Times New Roman" pitchFamily="18" charset="0"/>
            </a:endParaRPr>
          </a:p>
        </p:txBody>
      </p:sp>
      <p:sp>
        <p:nvSpPr>
          <p:cNvPr id="3" name="Subtitle 2"/>
          <p:cNvSpPr>
            <a:spLocks noGrp="1"/>
          </p:cNvSpPr>
          <p:nvPr>
            <p:ph type="subTitle" idx="1"/>
          </p:nvPr>
        </p:nvSpPr>
        <p:spPr>
          <a:xfrm>
            <a:off x="1547664" y="3429000"/>
            <a:ext cx="6400800" cy="3168352"/>
          </a:xfrm>
        </p:spPr>
        <p:txBody>
          <a:bodyPr>
            <a:normAutofit lnSpcReduction="10000"/>
          </a:bodyPr>
          <a:lstStyle/>
          <a:p>
            <a:pPr rtl="0"/>
            <a:r>
              <a:rPr lang="en-US" dirty="0" smtClean="0">
                <a:solidFill>
                  <a:schemeClr val="tx1"/>
                </a:solidFill>
              </a:rPr>
              <a:t>Prepared by:</a:t>
            </a:r>
          </a:p>
          <a:p>
            <a:pPr rtl="0"/>
            <a:r>
              <a:rPr lang="en-US" dirty="0" err="1" smtClean="0">
                <a:solidFill>
                  <a:schemeClr val="tx1"/>
                </a:solidFill>
              </a:rPr>
              <a:t>Tahreer</a:t>
            </a:r>
            <a:r>
              <a:rPr lang="en-US" dirty="0" smtClean="0">
                <a:solidFill>
                  <a:schemeClr val="tx1"/>
                </a:solidFill>
              </a:rPr>
              <a:t> </a:t>
            </a:r>
            <a:r>
              <a:rPr lang="en-US" dirty="0" err="1" smtClean="0">
                <a:solidFill>
                  <a:schemeClr val="tx1"/>
                </a:solidFill>
              </a:rPr>
              <a:t>Mayyaleh</a:t>
            </a:r>
            <a:r>
              <a:rPr lang="en-US" dirty="0" smtClean="0">
                <a:solidFill>
                  <a:schemeClr val="tx1"/>
                </a:solidFill>
              </a:rPr>
              <a:t>                                   </a:t>
            </a:r>
          </a:p>
          <a:p>
            <a:pPr rtl="0"/>
            <a:r>
              <a:rPr lang="en-US" dirty="0" err="1" smtClean="0">
                <a:solidFill>
                  <a:schemeClr val="tx1"/>
                </a:solidFill>
              </a:rPr>
              <a:t>Nibal</a:t>
            </a:r>
            <a:r>
              <a:rPr lang="en-US" dirty="0" smtClean="0">
                <a:solidFill>
                  <a:schemeClr val="tx1"/>
                </a:solidFill>
              </a:rPr>
              <a:t> </a:t>
            </a:r>
            <a:r>
              <a:rPr lang="en-US" dirty="0" err="1" smtClean="0">
                <a:solidFill>
                  <a:schemeClr val="tx1"/>
                </a:solidFill>
              </a:rPr>
              <a:t>Thabet</a:t>
            </a:r>
            <a:endParaRPr lang="en-US" dirty="0" smtClean="0">
              <a:solidFill>
                <a:schemeClr val="tx1"/>
              </a:solidFill>
            </a:endParaRPr>
          </a:p>
          <a:p>
            <a:pPr rtl="0"/>
            <a:r>
              <a:rPr lang="en-US" dirty="0" err="1" smtClean="0">
                <a:solidFill>
                  <a:schemeClr val="tx1"/>
                </a:solidFill>
              </a:rPr>
              <a:t>Amani</a:t>
            </a:r>
            <a:r>
              <a:rPr lang="en-US" dirty="0" smtClean="0">
                <a:solidFill>
                  <a:schemeClr val="tx1"/>
                </a:solidFill>
              </a:rPr>
              <a:t> </a:t>
            </a:r>
            <a:r>
              <a:rPr lang="en-US" dirty="0" err="1" smtClean="0">
                <a:solidFill>
                  <a:schemeClr val="tx1"/>
                </a:solidFill>
              </a:rPr>
              <a:t>Beiram</a:t>
            </a:r>
            <a:endParaRPr lang="en-US" dirty="0" smtClean="0">
              <a:solidFill>
                <a:schemeClr val="tx1"/>
              </a:solidFill>
            </a:endParaRPr>
          </a:p>
          <a:p>
            <a:pPr rtl="0"/>
            <a:endParaRPr lang="en-US" dirty="0" smtClean="0">
              <a:solidFill>
                <a:schemeClr val="tx1"/>
              </a:solidFill>
            </a:endParaRPr>
          </a:p>
          <a:p>
            <a:pPr rtl="0"/>
            <a:r>
              <a:rPr lang="en-US" dirty="0" smtClean="0">
                <a:solidFill>
                  <a:schemeClr val="tx1"/>
                </a:solidFill>
              </a:rPr>
              <a:t>Supervisor:</a:t>
            </a:r>
          </a:p>
          <a:p>
            <a:pPr rtl="0"/>
            <a:r>
              <a:rPr lang="en-US" dirty="0" smtClean="0">
                <a:solidFill>
                  <a:schemeClr val="tx1"/>
                </a:solidFill>
              </a:rPr>
              <a:t>Dr. </a:t>
            </a:r>
            <a:r>
              <a:rPr lang="en-US" dirty="0" err="1" smtClean="0">
                <a:solidFill>
                  <a:schemeClr val="tx1"/>
                </a:solidFill>
              </a:rPr>
              <a:t>Sameer</a:t>
            </a:r>
            <a:r>
              <a:rPr lang="en-US" dirty="0" smtClean="0">
                <a:solidFill>
                  <a:schemeClr val="tx1"/>
                </a:solidFill>
              </a:rPr>
              <a:t> </a:t>
            </a:r>
            <a:r>
              <a:rPr lang="en-US" dirty="0" err="1" smtClean="0">
                <a:solidFill>
                  <a:schemeClr val="tx1"/>
                </a:solidFill>
              </a:rPr>
              <a:t>Shadeed</a:t>
            </a:r>
            <a:endParaRPr lang="en-US" dirty="0" smtClean="0">
              <a:solidFill>
                <a:schemeClr val="tx1"/>
              </a:solidFill>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419872" y="188640"/>
            <a:ext cx="2088232" cy="1614311"/>
          </a:xfrm>
          <a:prstGeom prst="rect">
            <a:avLst/>
          </a:prstGeom>
          <a:noFill/>
        </p:spPr>
      </p:pic>
      <p:pic>
        <p:nvPicPr>
          <p:cNvPr id="6" name="صورة 5" descr="water 3.jpg"/>
          <p:cNvPicPr>
            <a:picLocks noChangeAspect="1"/>
          </p:cNvPicPr>
          <p:nvPr/>
        </p:nvPicPr>
        <p:blipFill>
          <a:blip r:embed="rId3" cstate="print"/>
          <a:stretch>
            <a:fillRect/>
          </a:stretch>
        </p:blipFill>
        <p:spPr>
          <a:xfrm>
            <a:off x="5292080" y="3573016"/>
            <a:ext cx="3456384" cy="2880320"/>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171400"/>
            <a:ext cx="7427168" cy="994122"/>
          </a:xfrm>
        </p:spPr>
        <p:txBody>
          <a:bodyPr/>
          <a:lstStyle/>
          <a:p>
            <a:r>
              <a:rPr lang="en-US" b="1" dirty="0" smtClean="0">
                <a:solidFill>
                  <a:schemeClr val="tx1"/>
                </a:solidFill>
                <a:latin typeface="Times New Roman" pitchFamily="18" charset="0"/>
              </a:rPr>
              <a:t>Methodology</a:t>
            </a:r>
            <a:r>
              <a:rPr lang="en-US" b="1" dirty="0" smtClean="0">
                <a:latin typeface="Times New Roman" pitchFamily="18" charset="0"/>
              </a:rPr>
              <a:t> </a:t>
            </a:r>
            <a:endParaRPr lang="ar-JO" dirty="0">
              <a:latin typeface="Times New Roman" pitchFamily="18" charset="0"/>
            </a:endParaRPr>
          </a:p>
        </p:txBody>
      </p:sp>
      <p:pic>
        <p:nvPicPr>
          <p:cNvPr id="6" name="عنصر نائب للمحتوى 5" descr="chart 111111.PNG"/>
          <p:cNvPicPr>
            <a:picLocks noGrp="1" noChangeAspect="1"/>
          </p:cNvPicPr>
          <p:nvPr>
            <p:ph idx="1"/>
          </p:nvPr>
        </p:nvPicPr>
        <p:blipFill>
          <a:blip r:embed="rId2" cstate="print"/>
          <a:stretch>
            <a:fillRect/>
          </a:stretch>
        </p:blipFill>
        <p:spPr>
          <a:xfrm>
            <a:off x="1907704" y="764704"/>
            <a:ext cx="6552728" cy="6093296"/>
          </a:xfr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404664"/>
            <a:ext cx="8686800" cy="838200"/>
          </a:xfrm>
        </p:spPr>
        <p:txBody>
          <a:bodyPr>
            <a:normAutofit fontScale="90000"/>
          </a:bodyPr>
          <a:lstStyle/>
          <a:p>
            <a:r>
              <a:rPr lang="en-US" b="1" dirty="0">
                <a:solidFill>
                  <a:schemeClr val="tx1"/>
                </a:solidFill>
                <a:latin typeface="Times New Roman" pitchFamily="18" charset="0"/>
              </a:rPr>
              <a:t>Design Criteria for Pressure and Velocity</a:t>
            </a:r>
            <a:r>
              <a:rPr lang="en-US" b="1" dirty="0">
                <a:solidFill>
                  <a:schemeClr val="tx1"/>
                </a:solidFill>
              </a:rPr>
              <a:t> </a:t>
            </a:r>
            <a:endParaRPr lang="ar-JO" dirty="0">
              <a:solidFill>
                <a:schemeClr val="tx1"/>
              </a:solidFill>
            </a:endParaRPr>
          </a:p>
        </p:txBody>
      </p:sp>
      <p:pic>
        <p:nvPicPr>
          <p:cNvPr id="6" name="عنصر نائب للمحتوى 5" descr="new.PNG"/>
          <p:cNvPicPr>
            <a:picLocks noGrp="1" noChangeAspect="1"/>
          </p:cNvPicPr>
          <p:nvPr>
            <p:ph idx="1"/>
          </p:nvPr>
        </p:nvPicPr>
        <p:blipFill>
          <a:blip r:embed="rId2" cstate="print"/>
          <a:stretch>
            <a:fillRect/>
          </a:stretch>
        </p:blipFill>
        <p:spPr>
          <a:xfrm>
            <a:off x="2483768" y="2204864"/>
            <a:ext cx="4824536" cy="2376264"/>
          </a:xfr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chemeClr val="tx1"/>
                </a:solidFill>
                <a:latin typeface="Times New Roman" pitchFamily="18" charset="0"/>
              </a:rPr>
              <a:t>Principles of WDN Analysis </a:t>
            </a:r>
            <a:endParaRPr lang="ar-JO" dirty="0">
              <a:solidFill>
                <a:schemeClr val="tx1"/>
              </a:solidFill>
              <a:latin typeface="Times New Roman" pitchFamily="18" charset="0"/>
            </a:endParaRPr>
          </a:p>
        </p:txBody>
      </p:sp>
      <p:sp>
        <p:nvSpPr>
          <p:cNvPr id="3" name="عنصر نائب للمحتوى 2"/>
          <p:cNvSpPr>
            <a:spLocks noGrp="1"/>
          </p:cNvSpPr>
          <p:nvPr>
            <p:ph idx="1"/>
          </p:nvPr>
        </p:nvSpPr>
        <p:spPr/>
        <p:txBody>
          <a:bodyPr/>
          <a:lstStyle/>
          <a:p>
            <a:pPr algn="just" rtl="0">
              <a:buNone/>
            </a:pPr>
            <a:r>
              <a:rPr lang="en-US" sz="2800" dirty="0">
                <a:latin typeface="Times New Roman" pitchFamily="18" charset="0"/>
              </a:rPr>
              <a:t>1. Continuity: The algebraic sum of the flow rates in the pipes meeting at node together with any external flows is zero</a:t>
            </a:r>
            <a:r>
              <a:rPr lang="en-US" sz="2800" b="1" dirty="0">
                <a:latin typeface="Times New Roman" pitchFamily="18" charset="0"/>
              </a:rPr>
              <a:t>. </a:t>
            </a:r>
            <a:r>
              <a:rPr lang="en-US" sz="2800" b="1" dirty="0" err="1">
                <a:latin typeface="Times New Roman" pitchFamily="18" charset="0"/>
              </a:rPr>
              <a:t>ΣDemand</a:t>
            </a:r>
            <a:r>
              <a:rPr lang="en-US" sz="2800" b="1" dirty="0">
                <a:latin typeface="Times New Roman" pitchFamily="18" charset="0"/>
              </a:rPr>
              <a:t>=0 </a:t>
            </a:r>
          </a:p>
          <a:p>
            <a:pPr algn="just" rtl="0">
              <a:buNone/>
            </a:pPr>
            <a:r>
              <a:rPr lang="en-US" sz="2800" dirty="0">
                <a:latin typeface="Times New Roman" pitchFamily="18" charset="0"/>
              </a:rPr>
              <a:t>2. Energy conservation: For all paths around closed loops, the accumulated energy loss including local losses minus any energy gain or heads generated by pumps must be zero. </a:t>
            </a:r>
            <a:r>
              <a:rPr lang="en-US" sz="2800" b="1" dirty="0" err="1">
                <a:latin typeface="Times New Roman" pitchFamily="18" charset="0"/>
              </a:rPr>
              <a:t>Σ</a:t>
            </a:r>
            <a:r>
              <a:rPr lang="en-US" b="1" dirty="0" err="1">
                <a:latin typeface="Times New Roman" pitchFamily="18" charset="0"/>
              </a:rPr>
              <a:t>hf</a:t>
            </a:r>
            <a:r>
              <a:rPr lang="en-US" b="1" dirty="0">
                <a:latin typeface="Times New Roman" pitchFamily="18" charset="0"/>
              </a:rPr>
              <a:t>=0</a:t>
            </a:r>
            <a:r>
              <a:rPr lang="en-US" dirty="0">
                <a:latin typeface="Times New Roman" pitchFamily="18" charset="0"/>
              </a:rPr>
              <a:t> </a:t>
            </a:r>
            <a:endParaRPr lang="ar-JO" dirty="0">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692696"/>
            <a:ext cx="8229600" cy="5721499"/>
          </a:xfrm>
        </p:spPr>
        <p:txBody>
          <a:bodyPr/>
          <a:lstStyle/>
          <a:p>
            <a:pPr algn="l" rtl="0"/>
            <a:r>
              <a:rPr lang="en-US" sz="4400" b="1" dirty="0">
                <a:latin typeface="Times New Roman" pitchFamily="18" charset="0"/>
              </a:rPr>
              <a:t>Energy </a:t>
            </a:r>
            <a:r>
              <a:rPr lang="en-US" sz="4400" b="1" dirty="0" smtClean="0">
                <a:latin typeface="Times New Roman" pitchFamily="18" charset="0"/>
              </a:rPr>
              <a:t>equation</a:t>
            </a:r>
          </a:p>
          <a:p>
            <a:pPr rtl="0">
              <a:buNone/>
            </a:pPr>
            <a:r>
              <a:rPr lang="en-US" b="1" dirty="0" smtClean="0">
                <a:solidFill>
                  <a:srgbClr val="FF0000"/>
                </a:solidFill>
              </a:rPr>
              <a:t>(P</a:t>
            </a:r>
            <a:r>
              <a:rPr lang="en-US" b="1" baseline="-25000" dirty="0" smtClean="0">
                <a:solidFill>
                  <a:srgbClr val="FF0000"/>
                </a:solidFill>
              </a:rPr>
              <a:t>1</a:t>
            </a:r>
            <a:r>
              <a:rPr lang="en-US" b="1" dirty="0" smtClean="0">
                <a:solidFill>
                  <a:srgbClr val="FF0000"/>
                </a:solidFill>
              </a:rPr>
              <a:t>/</a:t>
            </a:r>
            <a:r>
              <a:rPr lang="en-US" sz="7200" b="1" baseline="-25000" dirty="0" smtClean="0">
                <a:solidFill>
                  <a:srgbClr val="FF0000"/>
                </a:solidFill>
              </a:rPr>
              <a:t>ᵞ</a:t>
            </a:r>
            <a:r>
              <a:rPr lang="en-US" b="1" dirty="0" smtClean="0">
                <a:solidFill>
                  <a:srgbClr val="FF0000"/>
                </a:solidFill>
              </a:rPr>
              <a:t>) +(V</a:t>
            </a:r>
            <a:r>
              <a:rPr lang="en-US" b="1" baseline="30000" dirty="0" smtClean="0">
                <a:solidFill>
                  <a:srgbClr val="FF0000"/>
                </a:solidFill>
              </a:rPr>
              <a:t>2</a:t>
            </a:r>
            <a:r>
              <a:rPr lang="en-US" b="1" baseline="-25000" dirty="0" smtClean="0">
                <a:solidFill>
                  <a:srgbClr val="FF0000"/>
                </a:solidFill>
              </a:rPr>
              <a:t>1</a:t>
            </a:r>
            <a:r>
              <a:rPr lang="en-US" b="1" dirty="0" smtClean="0">
                <a:solidFill>
                  <a:srgbClr val="FF0000"/>
                </a:solidFill>
              </a:rPr>
              <a:t>/2g) + Z</a:t>
            </a:r>
            <a:r>
              <a:rPr lang="en-US" b="1" baseline="-25000" dirty="0" smtClean="0">
                <a:solidFill>
                  <a:srgbClr val="FF0000"/>
                </a:solidFill>
              </a:rPr>
              <a:t>1</a:t>
            </a:r>
            <a:r>
              <a:rPr lang="en-US" b="1" dirty="0" smtClean="0">
                <a:solidFill>
                  <a:srgbClr val="FF0000"/>
                </a:solidFill>
              </a:rPr>
              <a:t>=(</a:t>
            </a:r>
            <a:r>
              <a:rPr lang="en-US" b="1" dirty="0" smtClean="0">
                <a:solidFill>
                  <a:srgbClr val="FF0000"/>
                </a:solidFill>
              </a:rPr>
              <a:t>P</a:t>
            </a:r>
            <a:r>
              <a:rPr lang="en-US" b="1" baseline="-25000" dirty="0" smtClean="0">
                <a:solidFill>
                  <a:srgbClr val="FF0000"/>
                </a:solidFill>
              </a:rPr>
              <a:t>2</a:t>
            </a:r>
            <a:r>
              <a:rPr lang="en-US" b="1" dirty="0" smtClean="0">
                <a:solidFill>
                  <a:srgbClr val="FF0000"/>
                </a:solidFill>
              </a:rPr>
              <a:t>/</a:t>
            </a:r>
            <a:r>
              <a:rPr lang="en-US" sz="7200" b="1" baseline="-25000" dirty="0" smtClean="0">
                <a:solidFill>
                  <a:srgbClr val="FF0000"/>
                </a:solidFill>
              </a:rPr>
              <a:t>ᵞ</a:t>
            </a:r>
            <a:r>
              <a:rPr lang="en-US" b="1" dirty="0" smtClean="0">
                <a:solidFill>
                  <a:srgbClr val="FF0000"/>
                </a:solidFill>
              </a:rPr>
              <a:t>) </a:t>
            </a:r>
            <a:r>
              <a:rPr lang="en-US" b="1" dirty="0" smtClean="0">
                <a:solidFill>
                  <a:srgbClr val="FF0000"/>
                </a:solidFill>
              </a:rPr>
              <a:t>+(V</a:t>
            </a:r>
            <a:r>
              <a:rPr lang="en-US" b="1" baseline="30000" dirty="0" smtClean="0">
                <a:solidFill>
                  <a:srgbClr val="FF0000"/>
                </a:solidFill>
              </a:rPr>
              <a:t>2</a:t>
            </a:r>
            <a:r>
              <a:rPr lang="en-US" b="1" baseline="-25000" dirty="0" smtClean="0">
                <a:solidFill>
                  <a:srgbClr val="FF0000"/>
                </a:solidFill>
              </a:rPr>
              <a:t>2</a:t>
            </a:r>
            <a:r>
              <a:rPr lang="en-US" b="1" dirty="0" smtClean="0">
                <a:solidFill>
                  <a:srgbClr val="FF0000"/>
                </a:solidFill>
              </a:rPr>
              <a:t>/2g) + Z</a:t>
            </a:r>
            <a:r>
              <a:rPr lang="en-US" b="1" baseline="-25000" dirty="0" smtClean="0">
                <a:solidFill>
                  <a:srgbClr val="FF0000"/>
                </a:solidFill>
              </a:rPr>
              <a:t>2</a:t>
            </a:r>
            <a:r>
              <a:rPr lang="en-US" b="1" dirty="0" smtClean="0">
                <a:solidFill>
                  <a:srgbClr val="FF0000"/>
                </a:solidFill>
              </a:rPr>
              <a:t>+ </a:t>
            </a:r>
            <a:r>
              <a:rPr lang="en-US" b="1" dirty="0" err="1" smtClean="0">
                <a:solidFill>
                  <a:srgbClr val="FF0000"/>
                </a:solidFill>
              </a:rPr>
              <a:t>h</a:t>
            </a:r>
            <a:r>
              <a:rPr lang="en-US" b="1" baseline="-25000" dirty="0" err="1" smtClean="0">
                <a:solidFill>
                  <a:srgbClr val="FF0000"/>
                </a:solidFill>
              </a:rPr>
              <a:t>L</a:t>
            </a:r>
            <a:endParaRPr lang="en-US" b="1" dirty="0" smtClean="0">
              <a:solidFill>
                <a:srgbClr val="FF0000"/>
              </a:solidFill>
            </a:endParaRPr>
          </a:p>
          <a:p>
            <a:pPr algn="l" rtl="0">
              <a:buNone/>
            </a:pPr>
            <a:endParaRPr lang="en-US" sz="4800" dirty="0" smtClean="0">
              <a:latin typeface="Times New Roman" pitchFamily="18" charset="0"/>
            </a:endParaRPr>
          </a:p>
          <a:p>
            <a:pPr algn="l" rtl="0"/>
            <a:r>
              <a:rPr lang="en-US" sz="4400" b="1" dirty="0">
                <a:latin typeface="Times New Roman" pitchFamily="18" charset="0"/>
              </a:rPr>
              <a:t>Hazen- William </a:t>
            </a:r>
            <a:r>
              <a:rPr lang="en-US" sz="4400" b="1" dirty="0" smtClean="0">
                <a:latin typeface="Times New Roman" pitchFamily="18" charset="0"/>
              </a:rPr>
              <a:t>equation</a:t>
            </a:r>
          </a:p>
          <a:p>
            <a:pPr algn="l" rtl="0">
              <a:buNone/>
            </a:pPr>
            <a:r>
              <a:rPr lang="en-US" sz="4000" b="1" dirty="0" smtClean="0">
                <a:solidFill>
                  <a:srgbClr val="FF0000"/>
                </a:solidFill>
                <a:latin typeface="Times New Roman" pitchFamily="18" charset="0"/>
                <a:cs typeface="+mj-cs"/>
              </a:rPr>
              <a:t>  </a:t>
            </a:r>
            <a:r>
              <a:rPr lang="en-US" b="1" dirty="0" err="1" smtClean="0">
                <a:solidFill>
                  <a:srgbClr val="FF0000"/>
                </a:solidFill>
                <a:latin typeface="Times New Roman" pitchFamily="18" charset="0"/>
                <a:cs typeface="+mj-cs"/>
              </a:rPr>
              <a:t>H</a:t>
            </a:r>
            <a:r>
              <a:rPr lang="en-US" b="1" baseline="-25000" dirty="0" err="1" smtClean="0">
                <a:solidFill>
                  <a:srgbClr val="FF0000"/>
                </a:solidFill>
                <a:latin typeface="Times New Roman" pitchFamily="18" charset="0"/>
                <a:cs typeface="+mj-cs"/>
              </a:rPr>
              <a:t>f</a:t>
            </a:r>
            <a:r>
              <a:rPr lang="en-US" b="1" dirty="0" smtClean="0">
                <a:solidFill>
                  <a:srgbClr val="FF0000"/>
                </a:solidFill>
                <a:latin typeface="Times New Roman" pitchFamily="18" charset="0"/>
                <a:cs typeface="+mj-cs"/>
              </a:rPr>
              <a:t> </a:t>
            </a:r>
            <a:r>
              <a:rPr lang="en-US" b="1" dirty="0">
                <a:solidFill>
                  <a:srgbClr val="FF0000"/>
                </a:solidFill>
                <a:latin typeface="Times New Roman" pitchFamily="18" charset="0"/>
                <a:cs typeface="+mj-cs"/>
              </a:rPr>
              <a:t>= 162.5( Q/C)</a:t>
            </a:r>
            <a:r>
              <a:rPr lang="en-US" b="1" baseline="30000" dirty="0">
                <a:solidFill>
                  <a:srgbClr val="FF0000"/>
                </a:solidFill>
                <a:latin typeface="Times New Roman" pitchFamily="18" charset="0"/>
                <a:cs typeface="+mj-cs"/>
              </a:rPr>
              <a:t>1.852</a:t>
            </a:r>
            <a:r>
              <a:rPr lang="en-US" b="1" dirty="0">
                <a:solidFill>
                  <a:srgbClr val="FF0000"/>
                </a:solidFill>
                <a:latin typeface="Times New Roman" pitchFamily="18" charset="0"/>
                <a:cs typeface="+mj-cs"/>
              </a:rPr>
              <a:t> D</a:t>
            </a:r>
            <a:r>
              <a:rPr lang="en-US" b="1" baseline="30000" dirty="0">
                <a:solidFill>
                  <a:srgbClr val="FF0000"/>
                </a:solidFill>
                <a:latin typeface="Times New Roman" pitchFamily="18" charset="0"/>
                <a:cs typeface="+mj-cs"/>
              </a:rPr>
              <a:t>-4.87</a:t>
            </a:r>
            <a:r>
              <a:rPr lang="en-US" b="1" dirty="0">
                <a:solidFill>
                  <a:srgbClr val="FF0000"/>
                </a:solidFill>
                <a:latin typeface="Times New Roman" pitchFamily="18" charset="0"/>
                <a:cs typeface="+mj-cs"/>
              </a:rPr>
              <a:t> L</a:t>
            </a:r>
          </a:p>
          <a:p>
            <a:pPr algn="l" rtl="0"/>
            <a:endParaRPr lang="en-US" b="1" dirty="0" smtClean="0"/>
          </a:p>
          <a:p>
            <a:pPr algn="l" rtl="0">
              <a:buNone/>
            </a:pPr>
            <a:endParaRPr lang="ar-JO"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0"/>
            <a:ext cx="7962088" cy="7766720"/>
          </a:xfrm>
        </p:spPr>
        <p:txBody>
          <a:bodyPr/>
          <a:lstStyle/>
          <a:p>
            <a:pPr algn="l" rtl="0"/>
            <a:endParaRPr lang="en-US" sz="4400" b="1" dirty="0" smtClean="0"/>
          </a:p>
          <a:p>
            <a:pPr algn="l" rtl="0">
              <a:buFont typeface="Wingdings" pitchFamily="2" charset="2"/>
              <a:buChar char="v"/>
            </a:pPr>
            <a:r>
              <a:rPr lang="en-US" sz="4400" b="1" dirty="0" smtClean="0"/>
              <a:t>Demand on Nodes</a:t>
            </a:r>
          </a:p>
          <a:p>
            <a:pPr algn="l">
              <a:buNone/>
            </a:pPr>
            <a:endParaRPr lang="en-US" dirty="0" smtClean="0"/>
          </a:p>
          <a:p>
            <a:pPr algn="l">
              <a:buNone/>
            </a:pPr>
            <a:r>
              <a:rPr lang="en-US" sz="4000" dirty="0" smtClean="0"/>
              <a:t> </a:t>
            </a:r>
            <a:r>
              <a:rPr lang="en-US" sz="4000" b="1" dirty="0" smtClean="0">
                <a:solidFill>
                  <a:srgbClr val="FF0000"/>
                </a:solidFill>
              </a:rPr>
              <a:t>Demand/node = N</a:t>
            </a:r>
            <a:r>
              <a:rPr lang="en-US" sz="4000" b="1" baseline="-25000" dirty="0" smtClean="0">
                <a:solidFill>
                  <a:srgbClr val="FF0000"/>
                </a:solidFill>
              </a:rPr>
              <a:t>A </a:t>
            </a:r>
            <a:r>
              <a:rPr lang="en-US" sz="4000" b="1" dirty="0" smtClean="0">
                <a:solidFill>
                  <a:srgbClr val="FF0000"/>
                </a:solidFill>
              </a:rPr>
              <a:t>x P</a:t>
            </a:r>
            <a:r>
              <a:rPr lang="en-US" sz="4000" b="1" baseline="-25000" dirty="0" smtClean="0">
                <a:solidFill>
                  <a:srgbClr val="FF0000"/>
                </a:solidFill>
              </a:rPr>
              <a:t>D </a:t>
            </a:r>
            <a:r>
              <a:rPr lang="en-US" sz="4000" b="1" dirty="0" smtClean="0">
                <a:solidFill>
                  <a:srgbClr val="FF0000"/>
                </a:solidFill>
              </a:rPr>
              <a:t>x W</a:t>
            </a:r>
            <a:r>
              <a:rPr lang="en-US" sz="4000" b="1" baseline="-25000" dirty="0" smtClean="0">
                <a:solidFill>
                  <a:srgbClr val="FF0000"/>
                </a:solidFill>
              </a:rPr>
              <a:t>d  </a:t>
            </a:r>
            <a:r>
              <a:rPr lang="en-US" sz="4000" b="1" dirty="0" smtClean="0">
                <a:solidFill>
                  <a:srgbClr val="FF0000"/>
                </a:solidFill>
              </a:rPr>
              <a:t>x PF</a:t>
            </a:r>
            <a:r>
              <a:rPr lang="en-US" sz="4000" b="1" dirty="0" smtClean="0">
                <a:solidFill>
                  <a:srgbClr val="FF0000"/>
                </a:solidFill>
              </a:rPr>
              <a:t> </a:t>
            </a:r>
          </a:p>
          <a:p>
            <a:pPr algn="l">
              <a:buNone/>
            </a:pPr>
            <a:r>
              <a:rPr lang="en-US" b="1" dirty="0" smtClean="0">
                <a:solidFill>
                  <a:srgbClr val="FF0000"/>
                </a:solidFill>
              </a:rPr>
              <a:t>   </a:t>
            </a:r>
            <a:endParaRPr lang="en-US" b="1" dirty="0" smtClean="0">
              <a:solidFill>
                <a:srgbClr val="FF0000"/>
              </a:solidFill>
            </a:endParaRPr>
          </a:p>
          <a:p>
            <a:pPr algn="l" rtl="0">
              <a:buNone/>
            </a:pPr>
            <a:r>
              <a:rPr lang="en-US" dirty="0" smtClean="0"/>
              <a:t>Where:</a:t>
            </a:r>
          </a:p>
          <a:p>
            <a:pPr algn="just" rtl="0">
              <a:buNone/>
            </a:pPr>
            <a:r>
              <a:rPr lang="en-US" dirty="0" smtClean="0"/>
              <a:t>  </a:t>
            </a:r>
            <a:r>
              <a:rPr lang="en-US" dirty="0" smtClean="0"/>
              <a:t> N</a:t>
            </a:r>
            <a:r>
              <a:rPr lang="en-US" baseline="-25000" dirty="0" smtClean="0"/>
              <a:t>A</a:t>
            </a:r>
            <a:r>
              <a:rPr lang="en-US" dirty="0" smtClean="0"/>
              <a:t>: Node </a:t>
            </a:r>
            <a:r>
              <a:rPr lang="en-US" dirty="0" smtClean="0"/>
              <a:t>Area of Estimated </a:t>
            </a:r>
            <a:r>
              <a:rPr lang="en-US" dirty="0" err="1" smtClean="0"/>
              <a:t>Theisen</a:t>
            </a:r>
            <a:r>
              <a:rPr lang="en-US" dirty="0" smtClean="0"/>
              <a:t>     Polygon Method ( m</a:t>
            </a:r>
            <a:r>
              <a:rPr lang="en-US" baseline="30000" dirty="0" smtClean="0"/>
              <a:t>2</a:t>
            </a:r>
            <a:r>
              <a:rPr lang="en-US" dirty="0" smtClean="0"/>
              <a:t>)  </a:t>
            </a:r>
          </a:p>
          <a:p>
            <a:pPr algn="just" rtl="0">
              <a:buNone/>
            </a:pPr>
            <a:r>
              <a:rPr lang="en-US" dirty="0" smtClean="0"/>
              <a:t>   P</a:t>
            </a:r>
            <a:r>
              <a:rPr lang="en-US" baseline="-25000" dirty="0" smtClean="0"/>
              <a:t>D</a:t>
            </a:r>
            <a:r>
              <a:rPr lang="en-US" dirty="0" smtClean="0"/>
              <a:t>: Demand Population Density (c\m</a:t>
            </a:r>
            <a:r>
              <a:rPr lang="en-US" baseline="30000" dirty="0" smtClean="0"/>
              <a:t>2</a:t>
            </a:r>
            <a:r>
              <a:rPr lang="en-US" dirty="0" smtClean="0"/>
              <a:t>)</a:t>
            </a:r>
          </a:p>
          <a:p>
            <a:pPr algn="just" rtl="0">
              <a:buNone/>
            </a:pPr>
            <a:r>
              <a:rPr lang="en-US" dirty="0" smtClean="0"/>
              <a:t>   W</a:t>
            </a:r>
            <a:r>
              <a:rPr lang="en-US" baseline="-25000" dirty="0" smtClean="0"/>
              <a:t>d</a:t>
            </a:r>
            <a:r>
              <a:rPr lang="en-US" dirty="0" smtClean="0"/>
              <a:t>: Water Demand Rate (L\</a:t>
            </a:r>
            <a:r>
              <a:rPr lang="en-US" dirty="0" err="1" smtClean="0"/>
              <a:t>c.d</a:t>
            </a:r>
            <a:r>
              <a:rPr lang="en-US" dirty="0" smtClean="0"/>
              <a:t>)</a:t>
            </a:r>
          </a:p>
          <a:p>
            <a:pPr algn="just" rtl="0">
              <a:buNone/>
            </a:pPr>
            <a:r>
              <a:rPr lang="en-US" dirty="0" smtClean="0"/>
              <a:t> </a:t>
            </a:r>
            <a:r>
              <a:rPr lang="en-US" dirty="0" smtClean="0"/>
              <a:t>  PF: 1.5</a:t>
            </a:r>
            <a:endParaRPr lang="en-US" dirty="0" smtClean="0"/>
          </a:p>
          <a:p>
            <a:pPr algn="l" rtl="0">
              <a:buNone/>
            </a:pPr>
            <a:endParaRPr lang="ar-JO"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404664"/>
            <a:ext cx="7787208" cy="5865515"/>
          </a:xfrm>
        </p:spPr>
        <p:txBody>
          <a:bodyPr/>
          <a:lstStyle/>
          <a:p>
            <a:pPr algn="l" rtl="0">
              <a:buNone/>
            </a:pPr>
            <a:r>
              <a:rPr lang="en-US" sz="4800" b="1" dirty="0" err="1" smtClean="0">
                <a:latin typeface="Times New Roman" pitchFamily="18" charset="0"/>
              </a:rPr>
              <a:t>Thiessen</a:t>
            </a:r>
            <a:r>
              <a:rPr lang="en-US" sz="4800" b="1" dirty="0" smtClean="0">
                <a:latin typeface="Times New Roman" pitchFamily="18" charset="0"/>
              </a:rPr>
              <a:t> Polygon</a:t>
            </a:r>
            <a:endParaRPr lang="en-US" sz="4000" dirty="0" smtClean="0">
              <a:latin typeface="Times New Roman" pitchFamily="18" charset="0"/>
            </a:endParaRPr>
          </a:p>
          <a:p>
            <a:pPr algn="l" rtl="0">
              <a:buFont typeface="Wingdings" pitchFamily="2" charset="2"/>
              <a:buChar char="v"/>
            </a:pPr>
            <a:r>
              <a:rPr lang="en-US" sz="4000" dirty="0" smtClean="0">
                <a:latin typeface="Times New Roman" pitchFamily="18" charset="0"/>
              </a:rPr>
              <a:t>the area of each node was calculated using </a:t>
            </a:r>
            <a:r>
              <a:rPr lang="en-US" sz="4000" dirty="0" err="1" smtClean="0">
                <a:latin typeface="Times New Roman" pitchFamily="18" charset="0"/>
              </a:rPr>
              <a:t>Thiessen</a:t>
            </a:r>
            <a:r>
              <a:rPr lang="en-US" sz="4000" dirty="0" smtClean="0">
                <a:latin typeface="Times New Roman" pitchFamily="18" charset="0"/>
              </a:rPr>
              <a:t> Polygon method</a:t>
            </a:r>
          </a:p>
          <a:p>
            <a:pPr algn="l" rtl="0">
              <a:buFont typeface="Wingdings" pitchFamily="2" charset="2"/>
              <a:buChar char="v"/>
            </a:pPr>
            <a:r>
              <a:rPr lang="en-US" sz="4000" dirty="0" smtClean="0">
                <a:latin typeface="Times New Roman" pitchFamily="18" charset="0"/>
              </a:rPr>
              <a:t>The total area of the built-up area from </a:t>
            </a:r>
            <a:r>
              <a:rPr lang="en-US" sz="4000" dirty="0" err="1" smtClean="0">
                <a:latin typeface="Times New Roman" pitchFamily="18" charset="0"/>
              </a:rPr>
              <a:t>Thiessen</a:t>
            </a:r>
            <a:r>
              <a:rPr lang="en-US" sz="4000" dirty="0" smtClean="0">
                <a:latin typeface="Times New Roman" pitchFamily="18" charset="0"/>
              </a:rPr>
              <a:t> Polygon equals to </a:t>
            </a:r>
            <a:r>
              <a:rPr lang="en-US" sz="4000" dirty="0" smtClean="0"/>
              <a:t>2701879 m</a:t>
            </a:r>
            <a:r>
              <a:rPr lang="en-US" sz="4000" baseline="30000" dirty="0" smtClean="0"/>
              <a:t>2</a:t>
            </a:r>
            <a:endParaRPr lang="en-US" sz="4000" b="1" dirty="0" smtClean="0">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chemeClr val="tx1"/>
                </a:solidFill>
                <a:latin typeface="Times New Roman" pitchFamily="18" charset="0"/>
              </a:rPr>
              <a:t>Future population</a:t>
            </a:r>
            <a:endParaRPr lang="ar-JO" dirty="0">
              <a:solidFill>
                <a:schemeClr val="tx1"/>
              </a:solidFill>
              <a:latin typeface="Times New Roman" pitchFamily="18" charset="0"/>
            </a:endParaRPr>
          </a:p>
        </p:txBody>
      </p:sp>
      <p:sp>
        <p:nvSpPr>
          <p:cNvPr id="3" name="عنصر نائب للمحتوى 2"/>
          <p:cNvSpPr>
            <a:spLocks noGrp="1"/>
          </p:cNvSpPr>
          <p:nvPr>
            <p:ph idx="1"/>
          </p:nvPr>
        </p:nvSpPr>
        <p:spPr/>
        <p:txBody>
          <a:bodyPr>
            <a:normAutofit/>
          </a:bodyPr>
          <a:lstStyle/>
          <a:p>
            <a:pPr algn="ctr" rtl="0">
              <a:buNone/>
            </a:pPr>
            <a:r>
              <a:rPr lang="en-US" sz="4400" b="1" dirty="0">
                <a:solidFill>
                  <a:srgbClr val="FF0000"/>
                </a:solidFill>
                <a:latin typeface="Times New Roman" pitchFamily="18" charset="0"/>
              </a:rPr>
              <a:t>P</a:t>
            </a:r>
            <a:r>
              <a:rPr lang="en-US" sz="4400" b="1" baseline="-25000" dirty="0">
                <a:solidFill>
                  <a:srgbClr val="FF0000"/>
                </a:solidFill>
                <a:latin typeface="Times New Roman" pitchFamily="18" charset="0"/>
              </a:rPr>
              <a:t>f</a:t>
            </a:r>
            <a:r>
              <a:rPr lang="en-US" sz="4400" b="1" dirty="0">
                <a:solidFill>
                  <a:srgbClr val="FF0000"/>
                </a:solidFill>
                <a:latin typeface="Times New Roman" pitchFamily="18" charset="0"/>
              </a:rPr>
              <a:t> = </a:t>
            </a:r>
            <a:r>
              <a:rPr lang="en-US" sz="4400" b="1" dirty="0" smtClean="0">
                <a:solidFill>
                  <a:srgbClr val="FF0000"/>
                </a:solidFill>
                <a:latin typeface="Times New Roman" pitchFamily="18" charset="0"/>
              </a:rPr>
              <a:t>P</a:t>
            </a:r>
            <a:r>
              <a:rPr lang="en-US" sz="4400" b="1" baseline="-25000" dirty="0" smtClean="0">
                <a:solidFill>
                  <a:srgbClr val="FF0000"/>
                </a:solidFill>
                <a:latin typeface="Times New Roman" pitchFamily="18" charset="0"/>
              </a:rPr>
              <a:t>P</a:t>
            </a:r>
            <a:r>
              <a:rPr lang="en-US" sz="4400" b="1" dirty="0" smtClean="0">
                <a:solidFill>
                  <a:srgbClr val="FF0000"/>
                </a:solidFill>
                <a:latin typeface="Times New Roman" pitchFamily="18" charset="0"/>
              </a:rPr>
              <a:t>(1+r)</a:t>
            </a:r>
            <a:r>
              <a:rPr lang="en-US" sz="4400" b="1" baseline="30000" dirty="0" smtClean="0">
                <a:solidFill>
                  <a:srgbClr val="FF0000"/>
                </a:solidFill>
                <a:latin typeface="Times New Roman" pitchFamily="18" charset="0"/>
              </a:rPr>
              <a:t>n</a:t>
            </a:r>
          </a:p>
          <a:p>
            <a:pPr algn="l" rtl="0">
              <a:buNone/>
            </a:pPr>
            <a:r>
              <a:rPr lang="en-US" b="1" dirty="0">
                <a:latin typeface="Times New Roman" pitchFamily="18" charset="0"/>
              </a:rPr>
              <a:t>Where: </a:t>
            </a:r>
          </a:p>
          <a:p>
            <a:pPr algn="l" rtl="0">
              <a:buNone/>
            </a:pPr>
            <a:r>
              <a:rPr lang="en-US" dirty="0">
                <a:latin typeface="Times New Roman" pitchFamily="18" charset="0"/>
              </a:rPr>
              <a:t>Pf : Future population. </a:t>
            </a:r>
          </a:p>
          <a:p>
            <a:pPr algn="l" rtl="0">
              <a:buNone/>
            </a:pPr>
            <a:r>
              <a:rPr lang="en-US" dirty="0">
                <a:latin typeface="Times New Roman" pitchFamily="18" charset="0"/>
              </a:rPr>
              <a:t>PP : Present population. </a:t>
            </a:r>
          </a:p>
          <a:p>
            <a:pPr algn="l" rtl="0">
              <a:buNone/>
            </a:pPr>
            <a:r>
              <a:rPr lang="en-US" dirty="0">
                <a:latin typeface="Times New Roman" pitchFamily="18" charset="0"/>
              </a:rPr>
              <a:t>r : growth rate. </a:t>
            </a:r>
          </a:p>
          <a:p>
            <a:pPr algn="l" rtl="0">
              <a:buNone/>
            </a:pPr>
            <a:r>
              <a:rPr lang="en-US" dirty="0">
                <a:latin typeface="Times New Roman" pitchFamily="18" charset="0"/>
              </a:rPr>
              <a:t>n : number of years to be designed. </a:t>
            </a:r>
          </a:p>
          <a:p>
            <a:pPr algn="l" rtl="0">
              <a:buNone/>
            </a:pPr>
            <a:r>
              <a:rPr lang="en-US" b="1" dirty="0">
                <a:latin typeface="Times New Roman" pitchFamily="18" charset="0"/>
              </a:rPr>
              <a:t>Here it was used to be as followed </a:t>
            </a:r>
          </a:p>
          <a:p>
            <a:pPr algn="l" rtl="0">
              <a:buNone/>
            </a:pPr>
            <a:r>
              <a:rPr lang="en-US" b="1" baseline="30000" dirty="0"/>
              <a:t>	</a:t>
            </a:r>
            <a:r>
              <a:rPr lang="en-US" dirty="0"/>
              <a:t> </a:t>
            </a:r>
            <a:r>
              <a:rPr lang="en-US" dirty="0">
                <a:latin typeface="Times New Roman" pitchFamily="18" charset="0"/>
              </a:rPr>
              <a:t>P</a:t>
            </a:r>
            <a:r>
              <a:rPr lang="en-US" baseline="-25000" dirty="0">
                <a:latin typeface="Times New Roman" pitchFamily="18" charset="0"/>
              </a:rPr>
              <a:t>f</a:t>
            </a:r>
            <a:r>
              <a:rPr lang="en-US" dirty="0">
                <a:latin typeface="Times New Roman" pitchFamily="18" charset="0"/>
              </a:rPr>
              <a:t> = 3834(1+3.2%)</a:t>
            </a:r>
            <a:r>
              <a:rPr lang="en-US" baseline="30000" dirty="0">
                <a:latin typeface="Times New Roman" pitchFamily="18" charset="0"/>
              </a:rPr>
              <a:t>30</a:t>
            </a:r>
            <a:r>
              <a:rPr lang="en-US" dirty="0">
                <a:latin typeface="Times New Roman" pitchFamily="18" charset="0"/>
              </a:rPr>
              <a:t> = </a:t>
            </a:r>
            <a:r>
              <a:rPr lang="en-US" b="1" dirty="0">
                <a:solidFill>
                  <a:srgbClr val="FF0000"/>
                </a:solidFill>
                <a:latin typeface="Times New Roman" pitchFamily="18" charset="0"/>
              </a:rPr>
              <a:t>9306 capita </a:t>
            </a:r>
          </a:p>
          <a:p>
            <a:pPr algn="l" rtl="0">
              <a:buNone/>
            </a:pPr>
            <a:endParaRPr lang="en-US" dirty="0"/>
          </a:p>
          <a:p>
            <a:pPr algn="l" rtl="0"/>
            <a:endParaRPr lang="ar-JO"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1043608" y="0"/>
            <a:ext cx="8100392" cy="6597352"/>
          </a:xfrm>
        </p:spPr>
        <p:txBody>
          <a:bodyPr>
            <a:normAutofit fontScale="85000" lnSpcReduction="10000"/>
          </a:bodyPr>
          <a:lstStyle/>
          <a:p>
            <a:pPr algn="ctr" rtl="0">
              <a:buNone/>
            </a:pPr>
            <a:endParaRPr lang="en-US" b="1" dirty="0" smtClean="0">
              <a:latin typeface="Times New Roman" pitchFamily="18" charset="0"/>
            </a:endParaRPr>
          </a:p>
          <a:p>
            <a:pPr algn="l" rtl="0">
              <a:buNone/>
            </a:pPr>
            <a:r>
              <a:rPr lang="en-US" sz="3800" b="1" dirty="0" smtClean="0">
                <a:latin typeface="Times New Roman" pitchFamily="18" charset="0"/>
              </a:rPr>
              <a:t>Population density</a:t>
            </a:r>
            <a:endParaRPr lang="en-US" sz="3800" dirty="0" smtClean="0">
              <a:latin typeface="Times New Roman" pitchFamily="18" charset="0"/>
            </a:endParaRPr>
          </a:p>
          <a:p>
            <a:pPr algn="just" rtl="0">
              <a:buFont typeface="Wingdings" pitchFamily="2" charset="2"/>
              <a:buChar char="v"/>
            </a:pPr>
            <a:r>
              <a:rPr lang="en-US" dirty="0" smtClean="0">
                <a:latin typeface="Times New Roman" pitchFamily="18" charset="0"/>
              </a:rPr>
              <a:t>Population </a:t>
            </a:r>
            <a:r>
              <a:rPr lang="en-US" dirty="0">
                <a:latin typeface="Times New Roman" pitchFamily="18" charset="0"/>
              </a:rPr>
              <a:t>density = P</a:t>
            </a:r>
            <a:r>
              <a:rPr lang="en-US" baseline="-25000" dirty="0">
                <a:latin typeface="Times New Roman" pitchFamily="18" charset="0"/>
              </a:rPr>
              <a:t>f</a:t>
            </a:r>
            <a:r>
              <a:rPr lang="en-US" dirty="0">
                <a:latin typeface="Times New Roman" pitchFamily="18" charset="0"/>
              </a:rPr>
              <a:t> </a:t>
            </a:r>
            <a:r>
              <a:rPr lang="en-US" dirty="0" smtClean="0">
                <a:latin typeface="Times New Roman" pitchFamily="18" charset="0"/>
              </a:rPr>
              <a:t>/total </a:t>
            </a:r>
            <a:r>
              <a:rPr lang="en-US" dirty="0">
                <a:latin typeface="Times New Roman" pitchFamily="18" charset="0"/>
              </a:rPr>
              <a:t>area</a:t>
            </a:r>
          </a:p>
          <a:p>
            <a:pPr algn="just" rtl="0">
              <a:buNone/>
            </a:pPr>
            <a:r>
              <a:rPr lang="en-US" dirty="0" smtClean="0">
                <a:latin typeface="Times New Roman" pitchFamily="18" charset="0"/>
              </a:rPr>
              <a:t>                                   = </a:t>
            </a:r>
            <a:r>
              <a:rPr lang="en-US" dirty="0">
                <a:latin typeface="Times New Roman" pitchFamily="18" charset="0"/>
              </a:rPr>
              <a:t>9306/ 2701879 = </a:t>
            </a:r>
            <a:r>
              <a:rPr lang="en-US" b="1" dirty="0">
                <a:solidFill>
                  <a:srgbClr val="FF0000"/>
                </a:solidFill>
                <a:latin typeface="Times New Roman" pitchFamily="18" charset="0"/>
              </a:rPr>
              <a:t>3.4x10</a:t>
            </a:r>
            <a:r>
              <a:rPr lang="en-US" b="1" baseline="30000" dirty="0">
                <a:solidFill>
                  <a:srgbClr val="FF0000"/>
                </a:solidFill>
                <a:latin typeface="Times New Roman" pitchFamily="18" charset="0"/>
              </a:rPr>
              <a:t> -3</a:t>
            </a:r>
            <a:r>
              <a:rPr lang="en-US" b="1" dirty="0">
                <a:solidFill>
                  <a:srgbClr val="FF0000"/>
                </a:solidFill>
                <a:latin typeface="Times New Roman" pitchFamily="18" charset="0"/>
              </a:rPr>
              <a:t> </a:t>
            </a:r>
            <a:r>
              <a:rPr lang="en-US" b="1" dirty="0" smtClean="0">
                <a:solidFill>
                  <a:srgbClr val="FF0000"/>
                </a:solidFill>
                <a:latin typeface="Times New Roman" pitchFamily="18" charset="0"/>
              </a:rPr>
              <a:t>c/m</a:t>
            </a:r>
            <a:r>
              <a:rPr lang="en-US" b="1" baseline="30000" dirty="0" smtClean="0">
                <a:solidFill>
                  <a:srgbClr val="FF0000"/>
                </a:solidFill>
                <a:latin typeface="Times New Roman" pitchFamily="18" charset="0"/>
              </a:rPr>
              <a:t>2</a:t>
            </a:r>
          </a:p>
          <a:p>
            <a:pPr algn="l" rtl="0">
              <a:buNone/>
            </a:pPr>
            <a:r>
              <a:rPr lang="en-US" sz="3800" b="1" dirty="0" smtClean="0">
                <a:latin typeface="Times New Roman" pitchFamily="18" charset="0"/>
              </a:rPr>
              <a:t>Water Consumption</a:t>
            </a:r>
          </a:p>
          <a:p>
            <a:pPr algn="l" rtl="0">
              <a:buFont typeface="Wingdings" pitchFamily="2" charset="2"/>
              <a:buChar char="v"/>
            </a:pPr>
            <a:r>
              <a:rPr lang="en-US" sz="3000" dirty="0">
                <a:latin typeface="Times New Roman" pitchFamily="18" charset="0"/>
              </a:rPr>
              <a:t>According to (PWA, 2010</a:t>
            </a:r>
            <a:r>
              <a:rPr lang="en-US" sz="3000" dirty="0" smtClean="0">
                <a:latin typeface="Times New Roman" pitchFamily="18" charset="0"/>
              </a:rPr>
              <a:t>) </a:t>
            </a:r>
            <a:r>
              <a:rPr lang="en-US" sz="3000" dirty="0">
                <a:latin typeface="Times New Roman" pitchFamily="18" charset="0"/>
              </a:rPr>
              <a:t>In Nablus the average daily water consumption rate was approximately 85 </a:t>
            </a:r>
            <a:r>
              <a:rPr lang="en-US" sz="3000" dirty="0" err="1" smtClean="0">
                <a:latin typeface="Times New Roman" pitchFamily="18" charset="0"/>
              </a:rPr>
              <a:t>l/c</a:t>
            </a:r>
            <a:r>
              <a:rPr lang="en-US" sz="3000" dirty="0" smtClean="0">
                <a:latin typeface="Times New Roman" pitchFamily="18" charset="0"/>
              </a:rPr>
              <a:t>/d.</a:t>
            </a:r>
            <a:endParaRPr lang="en-US" sz="3000" dirty="0">
              <a:latin typeface="Times New Roman" pitchFamily="18" charset="0"/>
            </a:endParaRPr>
          </a:p>
          <a:p>
            <a:pPr algn="l" rtl="0">
              <a:buFont typeface="Wingdings" pitchFamily="2" charset="2"/>
              <a:buChar char="v"/>
            </a:pPr>
            <a:r>
              <a:rPr lang="en-US" sz="3000" dirty="0">
                <a:latin typeface="Times New Roman" pitchFamily="18" charset="0"/>
              </a:rPr>
              <a:t>Water demand was calculated as </a:t>
            </a:r>
            <a:r>
              <a:rPr lang="en-US" sz="3000" dirty="0" smtClean="0">
                <a:latin typeface="Times New Roman" pitchFamily="18" charset="0"/>
              </a:rPr>
              <a:t>120 /</a:t>
            </a:r>
            <a:r>
              <a:rPr lang="en-US" sz="3000" dirty="0" err="1" smtClean="0">
                <a:latin typeface="Times New Roman" pitchFamily="18" charset="0"/>
              </a:rPr>
              <a:t>c.d</a:t>
            </a:r>
            <a:r>
              <a:rPr lang="en-US" sz="3000" dirty="0" smtClean="0">
                <a:latin typeface="Times New Roman" pitchFamily="18" charset="0"/>
              </a:rPr>
              <a:t> </a:t>
            </a:r>
            <a:r>
              <a:rPr lang="en-US" sz="3000" dirty="0">
                <a:latin typeface="Times New Roman" pitchFamily="18" charset="0"/>
              </a:rPr>
              <a:t>instead of 85 l\</a:t>
            </a:r>
            <a:r>
              <a:rPr lang="en-US" sz="3000" dirty="0" err="1">
                <a:latin typeface="Times New Roman" pitchFamily="18" charset="0"/>
              </a:rPr>
              <a:t>c.d</a:t>
            </a:r>
            <a:r>
              <a:rPr lang="en-US" sz="3000" dirty="0">
                <a:latin typeface="Times New Roman" pitchFamily="18" charset="0"/>
              </a:rPr>
              <a:t> because of losses. (losses = 25% according to PWA</a:t>
            </a:r>
            <a:r>
              <a:rPr lang="en-US" sz="3000" dirty="0" smtClean="0">
                <a:latin typeface="Times New Roman" pitchFamily="18" charset="0"/>
              </a:rPr>
              <a:t>)</a:t>
            </a:r>
          </a:p>
          <a:p>
            <a:pPr algn="l" rtl="0">
              <a:buNone/>
            </a:pPr>
            <a:r>
              <a:rPr lang="en-US" sz="3000" dirty="0" smtClean="0">
                <a:latin typeface="Times New Roman" pitchFamily="18" charset="0"/>
              </a:rPr>
              <a:t> </a:t>
            </a:r>
          </a:p>
          <a:p>
            <a:pPr algn="l" rtl="0">
              <a:buNone/>
            </a:pPr>
            <a:r>
              <a:rPr lang="en-US" sz="3000" b="1" dirty="0" smtClean="0">
                <a:solidFill>
                  <a:srgbClr val="FF0000"/>
                </a:solidFill>
                <a:latin typeface="Times New Roman" pitchFamily="18" charset="0"/>
              </a:rPr>
              <a:t>Wd = </a:t>
            </a:r>
            <a:r>
              <a:rPr lang="en-US" sz="3000" b="1" dirty="0" err="1" smtClean="0">
                <a:solidFill>
                  <a:srgbClr val="FF0000"/>
                </a:solidFill>
                <a:latin typeface="Times New Roman" pitchFamily="18" charset="0"/>
              </a:rPr>
              <a:t>Wc</a:t>
            </a:r>
            <a:r>
              <a:rPr lang="en-US" sz="3000" b="1" dirty="0" smtClean="0">
                <a:solidFill>
                  <a:srgbClr val="FF0000"/>
                </a:solidFill>
                <a:latin typeface="Times New Roman" pitchFamily="18" charset="0"/>
              </a:rPr>
              <a:t> /(1-losses)</a:t>
            </a:r>
          </a:p>
          <a:p>
            <a:pPr algn="l" rtl="0">
              <a:buNone/>
            </a:pPr>
            <a:r>
              <a:rPr lang="en-US" sz="2400" b="1" dirty="0" smtClean="0">
                <a:latin typeface="Times New Roman" pitchFamily="18" charset="0"/>
              </a:rPr>
              <a:t>          = </a:t>
            </a:r>
            <a:r>
              <a:rPr lang="en-US" sz="2400" b="1" dirty="0">
                <a:latin typeface="Times New Roman" pitchFamily="18" charset="0"/>
              </a:rPr>
              <a:t>85/(</a:t>
            </a:r>
            <a:r>
              <a:rPr lang="en-US" sz="2400" b="1" dirty="0" smtClean="0">
                <a:latin typeface="Times New Roman" pitchFamily="18" charset="0"/>
              </a:rPr>
              <a:t>1-0.25</a:t>
            </a:r>
            <a:r>
              <a:rPr lang="en-US" sz="2400" b="1" dirty="0">
                <a:latin typeface="Times New Roman" pitchFamily="18" charset="0"/>
              </a:rPr>
              <a:t>) = 113 </a:t>
            </a:r>
            <a:r>
              <a:rPr lang="en-US" sz="2400" b="1" dirty="0" smtClean="0">
                <a:latin typeface="Times New Roman" pitchFamily="18" charset="0"/>
              </a:rPr>
              <a:t>l/</a:t>
            </a:r>
            <a:r>
              <a:rPr lang="en-US" sz="2400" b="1" dirty="0" err="1" smtClean="0">
                <a:latin typeface="Times New Roman" pitchFamily="18" charset="0"/>
              </a:rPr>
              <a:t>c.d</a:t>
            </a:r>
            <a:endParaRPr lang="en-US" sz="3000" b="1" dirty="0">
              <a:solidFill>
                <a:srgbClr val="FF0000"/>
              </a:solidFill>
              <a:latin typeface="Times New Roman" pitchFamily="18" charset="0"/>
            </a:endParaRPr>
          </a:p>
          <a:p>
            <a:pPr algn="l" rtl="0">
              <a:buFont typeface="Wingdings" pitchFamily="2" charset="2"/>
              <a:buChar char="ü"/>
            </a:pPr>
            <a:r>
              <a:rPr lang="en-US" sz="3800" b="1" dirty="0" err="1">
                <a:solidFill>
                  <a:schemeClr val="accent5">
                    <a:lumMod val="75000"/>
                  </a:schemeClr>
                </a:solidFill>
                <a:latin typeface="Times New Roman" pitchFamily="18" charset="0"/>
              </a:rPr>
              <a:t>Wc</a:t>
            </a:r>
            <a:r>
              <a:rPr lang="en-US" sz="3800" b="1" dirty="0">
                <a:solidFill>
                  <a:schemeClr val="accent5">
                    <a:lumMod val="75000"/>
                  </a:schemeClr>
                </a:solidFill>
                <a:latin typeface="Times New Roman" pitchFamily="18" charset="0"/>
              </a:rPr>
              <a:t> = 120 L/</a:t>
            </a:r>
            <a:r>
              <a:rPr lang="en-US" sz="3800" b="1" dirty="0" err="1">
                <a:solidFill>
                  <a:schemeClr val="accent5">
                    <a:lumMod val="75000"/>
                  </a:schemeClr>
                </a:solidFill>
                <a:latin typeface="Times New Roman" pitchFamily="18" charset="0"/>
              </a:rPr>
              <a:t>c.d</a:t>
            </a:r>
            <a:r>
              <a:rPr lang="en-US" sz="3800" b="1" dirty="0">
                <a:solidFill>
                  <a:schemeClr val="accent5">
                    <a:lumMod val="75000"/>
                  </a:schemeClr>
                </a:solidFill>
                <a:latin typeface="Times New Roman" pitchFamily="18" charset="0"/>
              </a:rPr>
              <a:t> was considered</a:t>
            </a:r>
          </a:p>
          <a:p>
            <a:pPr algn="l">
              <a:buNone/>
            </a:pPr>
            <a:r>
              <a:rPr lang="en-US" sz="2800" dirty="0">
                <a:latin typeface="Times New Roman" pitchFamily="18" charset="0"/>
              </a:rPr>
              <a:t> </a:t>
            </a:r>
          </a:p>
          <a:p>
            <a:pPr algn="l" rtl="0"/>
            <a:endParaRPr lang="en-US" dirty="0"/>
          </a:p>
          <a:p>
            <a:endParaRPr lang="ar-JO"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0"/>
            <a:ext cx="7498080" cy="1691680"/>
          </a:xfrm>
        </p:spPr>
        <p:txBody>
          <a:bodyPr>
            <a:normAutofit fontScale="90000"/>
          </a:bodyPr>
          <a:lstStyle/>
          <a:p>
            <a:pPr rtl="0"/>
            <a:r>
              <a:rPr lang="en-US" b="1" dirty="0" smtClean="0">
                <a:solidFill>
                  <a:schemeClr val="tx1"/>
                </a:solidFill>
                <a:latin typeface="Times New Roman" pitchFamily="18" charset="0"/>
              </a:rPr>
              <a:t>Diameters of The Existing WDN</a:t>
            </a:r>
            <a:r>
              <a:rPr lang="en-US" dirty="0" smtClean="0"/>
              <a:t/>
            </a:r>
            <a:br>
              <a:rPr lang="en-US" dirty="0" smtClean="0"/>
            </a:br>
            <a:endParaRPr lang="ar-JO" dirty="0"/>
          </a:p>
        </p:txBody>
      </p:sp>
      <p:sp>
        <p:nvSpPr>
          <p:cNvPr id="3" name="عنصر نائب للمحتوى 2"/>
          <p:cNvSpPr>
            <a:spLocks noGrp="1"/>
          </p:cNvSpPr>
          <p:nvPr>
            <p:ph idx="1"/>
          </p:nvPr>
        </p:nvSpPr>
        <p:spPr/>
        <p:txBody>
          <a:bodyPr>
            <a:normAutofit/>
          </a:bodyPr>
          <a:lstStyle/>
          <a:p>
            <a:pPr algn="l" rtl="0"/>
            <a:r>
              <a:rPr lang="en-US" dirty="0" smtClean="0"/>
              <a:t>2 in</a:t>
            </a:r>
          </a:p>
          <a:p>
            <a:pPr algn="l" rtl="0"/>
            <a:r>
              <a:rPr lang="en-US" dirty="0" smtClean="0"/>
              <a:t>3 in</a:t>
            </a:r>
          </a:p>
          <a:p>
            <a:pPr algn="l" rtl="0"/>
            <a:r>
              <a:rPr lang="en-US" dirty="0" smtClean="0"/>
              <a:t>4 in</a:t>
            </a:r>
          </a:p>
          <a:p>
            <a:pPr algn="l" rtl="0"/>
            <a:r>
              <a:rPr lang="en-US" dirty="0" smtClean="0"/>
              <a:t>6 in</a:t>
            </a:r>
          </a:p>
          <a:p>
            <a:pPr algn="l" rtl="0"/>
            <a:r>
              <a:rPr lang="en-US" dirty="0" smtClean="0"/>
              <a:t>8 in</a:t>
            </a:r>
          </a:p>
          <a:p>
            <a:pPr algn="l" rtl="0"/>
            <a:endParaRPr lang="en-US" dirty="0" smtClean="0"/>
          </a:p>
          <a:p>
            <a:pPr algn="l" rtl="0">
              <a:buFont typeface="Wingdings" pitchFamily="2" charset="2"/>
              <a:buChar char="v"/>
            </a:pPr>
            <a:r>
              <a:rPr lang="en-US" dirty="0" smtClean="0"/>
              <a:t>The Pipes </a:t>
            </a:r>
          </a:p>
          <a:p>
            <a:pPr algn="l" rtl="0">
              <a:buNone/>
            </a:pPr>
            <a:r>
              <a:rPr lang="en-US" dirty="0" smtClean="0"/>
              <a:t>  made from HDPE</a:t>
            </a:r>
            <a:endParaRPr lang="ar-JO" dirty="0"/>
          </a:p>
        </p:txBody>
      </p:sp>
      <p:pic>
        <p:nvPicPr>
          <p:cNvPr id="4" name="عنصر نائب للمحتوى 3" descr="jj.jpg"/>
          <p:cNvPicPr>
            <a:picLocks noChangeAspect="1"/>
          </p:cNvPicPr>
          <p:nvPr/>
        </p:nvPicPr>
        <p:blipFill>
          <a:blip r:embed="rId2" cstate="print"/>
          <a:stretch>
            <a:fillRect/>
          </a:stretch>
        </p:blipFill>
        <p:spPr>
          <a:xfrm>
            <a:off x="5220072" y="1340768"/>
            <a:ext cx="3923928" cy="4955922"/>
          </a:xfrm>
          <a:prstGeom prst="rect">
            <a:avLst/>
          </a:prstGeo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476672"/>
            <a:ext cx="7498080" cy="1143000"/>
          </a:xfrm>
        </p:spPr>
        <p:txBody>
          <a:bodyPr>
            <a:normAutofit fontScale="90000"/>
          </a:bodyPr>
          <a:lstStyle/>
          <a:p>
            <a:r>
              <a:rPr lang="en-US" b="1" dirty="0" smtClean="0">
                <a:solidFill>
                  <a:schemeClr val="tx1"/>
                </a:solidFill>
                <a:latin typeface="Times New Roman" pitchFamily="18" charset="0"/>
              </a:rPr>
              <a:t>WDN setting up on WaterCAD</a:t>
            </a:r>
            <a:br>
              <a:rPr lang="en-US" b="1" dirty="0" smtClean="0">
                <a:solidFill>
                  <a:schemeClr val="tx1"/>
                </a:solidFill>
                <a:latin typeface="Times New Roman" pitchFamily="18" charset="0"/>
              </a:rPr>
            </a:br>
            <a:r>
              <a:rPr lang="en-US" b="1" dirty="0" smtClean="0">
                <a:solidFill>
                  <a:schemeClr val="tx1"/>
                </a:solidFill>
              </a:rPr>
              <a:t> </a:t>
            </a:r>
            <a:endParaRPr lang="ar-JO" dirty="0">
              <a:solidFill>
                <a:schemeClr val="tx1"/>
              </a:solidFill>
            </a:endParaRPr>
          </a:p>
        </p:txBody>
      </p:sp>
      <p:pic>
        <p:nvPicPr>
          <p:cNvPr id="4" name="عنصر نائب للمحتوى 3" descr="network.PNG"/>
          <p:cNvPicPr>
            <a:picLocks noGrp="1" noChangeAspect="1"/>
          </p:cNvPicPr>
          <p:nvPr>
            <p:ph idx="1"/>
          </p:nvPr>
        </p:nvPicPr>
        <p:blipFill>
          <a:blip r:embed="rId2" cstate="print"/>
          <a:stretch>
            <a:fillRect/>
          </a:stretch>
        </p:blipFill>
        <p:spPr>
          <a:xfrm>
            <a:off x="1043608" y="1124744"/>
            <a:ext cx="8100392" cy="5544616"/>
          </a:xfr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0"/>
            <a:ext cx="7498080" cy="1143000"/>
          </a:xfrm>
        </p:spPr>
        <p:txBody>
          <a:bodyPr/>
          <a:lstStyle/>
          <a:p>
            <a:r>
              <a:rPr lang="en-US" b="1" dirty="0" smtClean="0">
                <a:solidFill>
                  <a:schemeClr val="tx1">
                    <a:lumMod val="95000"/>
                    <a:lumOff val="5000"/>
                  </a:schemeClr>
                </a:solidFill>
                <a:latin typeface="Times New Roman" pitchFamily="18" charset="0"/>
              </a:rPr>
              <a:t>Content</a:t>
            </a:r>
            <a:endParaRPr lang="ar-SA" dirty="0">
              <a:latin typeface="Times New Roman" pitchFamily="18" charset="0"/>
            </a:endParaRPr>
          </a:p>
        </p:txBody>
      </p:sp>
      <p:sp>
        <p:nvSpPr>
          <p:cNvPr id="3" name="Content Placeholder 2"/>
          <p:cNvSpPr>
            <a:spLocks noGrp="1"/>
          </p:cNvSpPr>
          <p:nvPr>
            <p:ph sz="quarter" idx="1"/>
          </p:nvPr>
        </p:nvSpPr>
        <p:spPr>
          <a:xfrm>
            <a:off x="1331640" y="836712"/>
            <a:ext cx="7467600" cy="6021288"/>
          </a:xfrm>
        </p:spPr>
        <p:txBody>
          <a:bodyPr>
            <a:normAutofit/>
          </a:bodyPr>
          <a:lstStyle/>
          <a:p>
            <a:pPr algn="l" rtl="0"/>
            <a:endParaRPr lang="en-US" dirty="0" smtClean="0"/>
          </a:p>
          <a:p>
            <a:pPr algn="l" rtl="0"/>
            <a:r>
              <a:rPr lang="en-US" dirty="0" smtClean="0"/>
              <a:t>Introduction</a:t>
            </a:r>
          </a:p>
          <a:p>
            <a:pPr algn="l" rtl="0"/>
            <a:r>
              <a:rPr lang="en-US" dirty="0" smtClean="0"/>
              <a:t>Objectives</a:t>
            </a:r>
          </a:p>
          <a:p>
            <a:pPr algn="l" rtl="0"/>
            <a:r>
              <a:rPr lang="en-US" dirty="0" smtClean="0"/>
              <a:t>Study Area</a:t>
            </a:r>
          </a:p>
          <a:p>
            <a:pPr algn="l" rtl="0"/>
            <a:r>
              <a:rPr lang="en-US" dirty="0" smtClean="0"/>
              <a:t>Methodology</a:t>
            </a:r>
          </a:p>
          <a:p>
            <a:pPr algn="l" rtl="0"/>
            <a:r>
              <a:rPr lang="en-US" dirty="0" smtClean="0"/>
              <a:t>Principles of WDN Analysis</a:t>
            </a:r>
          </a:p>
          <a:p>
            <a:pPr algn="l" rtl="0"/>
            <a:r>
              <a:rPr lang="en-US" dirty="0" smtClean="0"/>
              <a:t> Analysis of Existing  and redesigned     WDN</a:t>
            </a:r>
          </a:p>
          <a:p>
            <a:pPr algn="l" rtl="0"/>
            <a:r>
              <a:rPr lang="en-US" dirty="0" smtClean="0"/>
              <a:t>Discussion and Conclusion </a:t>
            </a:r>
          </a:p>
          <a:p>
            <a:pPr algn="l" rtl="0"/>
            <a:r>
              <a:rPr lang="en-US" dirty="0" smtClean="0"/>
              <a:t>Recommendation</a:t>
            </a:r>
          </a:p>
          <a:p>
            <a:pPr algn="l" rtl="0"/>
            <a:endParaRPr lang="en-US" dirty="0" smtClean="0"/>
          </a:p>
          <a:p>
            <a:pPr algn="l" rtl="0"/>
            <a:endParaRPr lang="en-US" dirty="0" smtClean="0"/>
          </a:p>
          <a:p>
            <a:pPr algn="l" rtl="0"/>
            <a:endParaRPr lang="en-US" dirty="0" smtClean="0"/>
          </a:p>
          <a:p>
            <a:pPr algn="l" rtl="0"/>
            <a:endParaRPr lang="en-US" sz="32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tx1"/>
                </a:solidFill>
                <a:latin typeface="Times New Roman" pitchFamily="18" charset="0"/>
              </a:rPr>
              <a:t>Analysis of Existing WDN</a:t>
            </a:r>
            <a:endParaRPr lang="ar-JO" dirty="0"/>
          </a:p>
        </p:txBody>
      </p:sp>
      <p:sp>
        <p:nvSpPr>
          <p:cNvPr id="3" name="عنصر نائب للمحتوى 2"/>
          <p:cNvSpPr>
            <a:spLocks noGrp="1"/>
          </p:cNvSpPr>
          <p:nvPr>
            <p:ph idx="1"/>
          </p:nvPr>
        </p:nvSpPr>
        <p:spPr>
          <a:xfrm>
            <a:off x="1331640" y="1340768"/>
            <a:ext cx="7498080" cy="5328592"/>
          </a:xfrm>
        </p:spPr>
        <p:txBody>
          <a:bodyPr>
            <a:normAutofit/>
          </a:bodyPr>
          <a:lstStyle/>
          <a:p>
            <a:pPr algn="l" rtl="0">
              <a:buNone/>
            </a:pPr>
            <a:r>
              <a:rPr lang="en-US" sz="4400" b="1" dirty="0" smtClean="0">
                <a:solidFill>
                  <a:srgbClr val="FF0000"/>
                </a:solidFill>
              </a:rPr>
              <a:t>Case 1 : Steady State</a:t>
            </a:r>
          </a:p>
          <a:p>
            <a:pPr algn="l" rtl="0">
              <a:buNone/>
            </a:pPr>
            <a:r>
              <a:rPr lang="en-US" sz="4400" b="1" dirty="0" smtClean="0">
                <a:solidFill>
                  <a:srgbClr val="FF0000"/>
                </a:solidFill>
              </a:rPr>
              <a:t>  </a:t>
            </a:r>
            <a:r>
              <a:rPr lang="en-US" dirty="0" smtClean="0"/>
              <a:t>The flow </a:t>
            </a:r>
            <a:r>
              <a:rPr lang="en-US" dirty="0" smtClean="0"/>
              <a:t>rate is constant all over the day.</a:t>
            </a:r>
          </a:p>
          <a:p>
            <a:pPr algn="l" rtl="0">
              <a:buNone/>
            </a:pPr>
            <a:endParaRPr lang="en-US" sz="4400" b="1" dirty="0" smtClean="0">
              <a:solidFill>
                <a:srgbClr val="FF0000"/>
              </a:solidFill>
            </a:endParaRPr>
          </a:p>
          <a:p>
            <a:pPr algn="l" rtl="0">
              <a:buNone/>
            </a:pPr>
            <a:r>
              <a:rPr lang="en-US" sz="4400" b="1" dirty="0" smtClean="0">
                <a:solidFill>
                  <a:srgbClr val="FF0000"/>
                </a:solidFill>
              </a:rPr>
              <a:t>Case 2 : Transient State</a:t>
            </a:r>
          </a:p>
          <a:p>
            <a:pPr algn="l" rtl="0">
              <a:buNone/>
            </a:pPr>
            <a:r>
              <a:rPr lang="en-US" dirty="0" smtClean="0"/>
              <a:t>  The </a:t>
            </a:r>
            <a:r>
              <a:rPr lang="en-US" dirty="0" smtClean="0"/>
              <a:t>flow </a:t>
            </a:r>
            <a:r>
              <a:rPr lang="en-US" dirty="0" smtClean="0"/>
              <a:t>rate is not constant and varies during the day.</a:t>
            </a:r>
            <a:endParaRPr lang="ar-JO" dirty="0">
              <a:solidFill>
                <a:srgbClr val="FF0000"/>
              </a:solidFill>
            </a:endParaRP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 </a:t>
            </a:r>
            <a:r>
              <a:rPr lang="en-US" dirty="0" smtClean="0">
                <a:solidFill>
                  <a:schemeClr val="tx1"/>
                </a:solidFill>
                <a:latin typeface="Times New Roman" pitchFamily="18" charset="0"/>
              </a:rPr>
              <a:t>Consumption pattern</a:t>
            </a:r>
            <a:endParaRPr lang="ar-JO" dirty="0">
              <a:solidFill>
                <a:schemeClr val="tx1"/>
              </a:solidFill>
              <a:latin typeface="Times New Roman" pitchFamily="18" charset="0"/>
            </a:endParaRPr>
          </a:p>
        </p:txBody>
      </p:sp>
      <p:pic>
        <p:nvPicPr>
          <p:cNvPr id="4" name="عنصر نائب للمحتوى 3" descr="patt..PNG"/>
          <p:cNvPicPr>
            <a:picLocks noGrp="1"/>
          </p:cNvPicPr>
          <p:nvPr>
            <p:ph idx="1"/>
          </p:nvPr>
        </p:nvPicPr>
        <p:blipFill>
          <a:blip r:embed="rId2" cstate="print"/>
          <a:stretch>
            <a:fillRect/>
          </a:stretch>
        </p:blipFill>
        <p:spPr>
          <a:xfrm>
            <a:off x="1691680" y="1772816"/>
            <a:ext cx="6624736" cy="4464496"/>
          </a:xfrm>
          <a:prstGeom prst="rect">
            <a:avLst/>
          </a:prstGeom>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5920" y="-171400"/>
            <a:ext cx="7498080" cy="1143000"/>
          </a:xfrm>
        </p:spPr>
        <p:txBody>
          <a:bodyPr/>
          <a:lstStyle/>
          <a:p>
            <a:r>
              <a:rPr lang="en-US" dirty="0" smtClean="0">
                <a:solidFill>
                  <a:schemeClr val="tx1"/>
                </a:solidFill>
                <a:latin typeface="Times New Roman" pitchFamily="18" charset="0"/>
              </a:rPr>
              <a:t>Analysis of Existing WDN</a:t>
            </a:r>
            <a:endParaRPr lang="ar-JO" dirty="0">
              <a:solidFill>
                <a:schemeClr val="tx1"/>
              </a:solidFill>
              <a:latin typeface="Times New Roman" pitchFamily="18" charset="0"/>
            </a:endParaRPr>
          </a:p>
        </p:txBody>
      </p:sp>
      <p:sp>
        <p:nvSpPr>
          <p:cNvPr id="3" name="عنصر نائب للمحتوى 2"/>
          <p:cNvSpPr>
            <a:spLocks noGrp="1"/>
          </p:cNvSpPr>
          <p:nvPr>
            <p:ph idx="1"/>
          </p:nvPr>
        </p:nvSpPr>
        <p:spPr>
          <a:xfrm>
            <a:off x="1115616" y="836712"/>
            <a:ext cx="7818072" cy="5832648"/>
          </a:xfrm>
        </p:spPr>
        <p:txBody>
          <a:bodyPr/>
          <a:lstStyle/>
          <a:p>
            <a:pPr algn="l" rtl="0"/>
            <a:r>
              <a:rPr lang="en-US" b="1" dirty="0" smtClean="0"/>
              <a:t>At steady state</a:t>
            </a:r>
          </a:p>
          <a:p>
            <a:pPr algn="l" rtl="0">
              <a:buNone/>
            </a:pPr>
            <a:r>
              <a:rPr lang="en-US" sz="2000" dirty="0" smtClean="0"/>
              <a:t>     Max. Pressure= 130 m H2O</a:t>
            </a:r>
          </a:p>
          <a:p>
            <a:pPr algn="l" rtl="0">
              <a:buNone/>
            </a:pPr>
            <a:r>
              <a:rPr lang="en-US" sz="2000" dirty="0" smtClean="0"/>
              <a:t>     Min. Pressure= 10.1 m H2O</a:t>
            </a:r>
          </a:p>
          <a:p>
            <a:pPr algn="l" rtl="0">
              <a:buNone/>
            </a:pPr>
            <a:endParaRPr lang="ar-JO" dirty="0"/>
          </a:p>
        </p:txBody>
      </p:sp>
      <p:graphicFrame>
        <p:nvGraphicFramePr>
          <p:cNvPr id="4" name="مخطط 3"/>
          <p:cNvGraphicFramePr/>
          <p:nvPr/>
        </p:nvGraphicFramePr>
        <p:xfrm>
          <a:off x="1475656" y="2204864"/>
          <a:ext cx="6984775" cy="41044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0"/>
            <a:ext cx="7818072" cy="6597352"/>
          </a:xfrm>
        </p:spPr>
        <p:txBody>
          <a:bodyPr/>
          <a:lstStyle/>
          <a:p>
            <a:pPr algn="l" rtl="0"/>
            <a:r>
              <a:rPr lang="en-US" b="1" dirty="0" smtClean="0"/>
              <a:t>At steady state</a:t>
            </a:r>
          </a:p>
          <a:p>
            <a:pPr algn="l" rtl="0">
              <a:buNone/>
            </a:pPr>
            <a:r>
              <a:rPr lang="en-US" sz="2800" dirty="0" smtClean="0"/>
              <a:t>Max. velocity= 1.46 m/s</a:t>
            </a:r>
          </a:p>
          <a:p>
            <a:pPr algn="l" rtl="0">
              <a:buNone/>
            </a:pPr>
            <a:r>
              <a:rPr lang="en-US" sz="2800" dirty="0" smtClean="0"/>
              <a:t>Min. velocity= 0.01 m/s</a:t>
            </a:r>
          </a:p>
          <a:p>
            <a:pPr algn="l" rtl="0">
              <a:buNone/>
            </a:pPr>
            <a:endParaRPr lang="en-US" dirty="0" smtClean="0"/>
          </a:p>
          <a:p>
            <a:pPr algn="l" rtl="0">
              <a:buNone/>
            </a:pPr>
            <a:endParaRPr lang="ar-JO" dirty="0"/>
          </a:p>
        </p:txBody>
      </p:sp>
      <p:graphicFrame>
        <p:nvGraphicFramePr>
          <p:cNvPr id="5" name="مخطط 4"/>
          <p:cNvGraphicFramePr/>
          <p:nvPr/>
        </p:nvGraphicFramePr>
        <p:xfrm>
          <a:off x="1331640" y="1628800"/>
          <a:ext cx="6984775" cy="52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0"/>
            <a:ext cx="7818072" cy="6858000"/>
          </a:xfrm>
        </p:spPr>
        <p:txBody>
          <a:bodyPr/>
          <a:lstStyle/>
          <a:p>
            <a:pPr algn="l" rtl="0"/>
            <a:r>
              <a:rPr lang="en-US" b="1" dirty="0" smtClean="0"/>
              <a:t> At Transient State(6:00)</a:t>
            </a:r>
          </a:p>
          <a:p>
            <a:pPr algn="l" rtl="0">
              <a:buNone/>
            </a:pPr>
            <a:r>
              <a:rPr lang="en-US" sz="2400" dirty="0" smtClean="0"/>
              <a:t>Max. Pressure= 125 m H2O</a:t>
            </a:r>
          </a:p>
          <a:p>
            <a:pPr algn="l" rtl="0">
              <a:buNone/>
            </a:pPr>
            <a:r>
              <a:rPr lang="en-US" sz="2400" dirty="0" smtClean="0"/>
              <a:t>Min. Pressure= 4  m H2O</a:t>
            </a:r>
          </a:p>
          <a:p>
            <a:pPr algn="l" rtl="0"/>
            <a:endParaRPr lang="en-US" b="1" dirty="0" smtClean="0"/>
          </a:p>
          <a:p>
            <a:pPr algn="l" rtl="0">
              <a:buNone/>
            </a:pPr>
            <a:r>
              <a:rPr lang="en-US" b="1" dirty="0" smtClean="0"/>
              <a:t> </a:t>
            </a:r>
          </a:p>
          <a:p>
            <a:pPr algn="l" rtl="0">
              <a:buNone/>
            </a:pPr>
            <a:endParaRPr lang="en-US" b="1" dirty="0" smtClean="0"/>
          </a:p>
          <a:p>
            <a:pPr algn="l" rtl="0">
              <a:buNone/>
            </a:pPr>
            <a:endParaRPr lang="ar-JO" dirty="0"/>
          </a:p>
        </p:txBody>
      </p:sp>
      <p:graphicFrame>
        <p:nvGraphicFramePr>
          <p:cNvPr id="4" name="مخطط 3"/>
          <p:cNvGraphicFramePr/>
          <p:nvPr/>
        </p:nvGraphicFramePr>
        <p:xfrm>
          <a:off x="1259632" y="1556792"/>
          <a:ext cx="7416824"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0"/>
            <a:ext cx="7746064" cy="6669360"/>
          </a:xfrm>
        </p:spPr>
        <p:txBody>
          <a:bodyPr/>
          <a:lstStyle/>
          <a:p>
            <a:pPr algn="l" rtl="0"/>
            <a:r>
              <a:rPr lang="en-US" b="1" dirty="0" smtClean="0"/>
              <a:t>At Transient State(6:00)</a:t>
            </a:r>
          </a:p>
          <a:p>
            <a:pPr algn="l" rtl="0">
              <a:buNone/>
            </a:pPr>
            <a:r>
              <a:rPr lang="en-US" sz="2400" dirty="0" smtClean="0"/>
              <a:t>Max. velocity= 2.95m/s</a:t>
            </a:r>
          </a:p>
          <a:p>
            <a:pPr algn="l" rtl="0">
              <a:buNone/>
            </a:pPr>
            <a:r>
              <a:rPr lang="en-US" sz="2400" dirty="0" smtClean="0"/>
              <a:t>Min. velocity= 0.02 m/s</a:t>
            </a:r>
          </a:p>
          <a:p>
            <a:pPr algn="l" rtl="0">
              <a:buNone/>
            </a:pPr>
            <a:endParaRPr lang="en-US" b="1" dirty="0" smtClean="0"/>
          </a:p>
          <a:p>
            <a:pPr algn="l" rtl="0"/>
            <a:endParaRPr lang="ar-JO" dirty="0"/>
          </a:p>
        </p:txBody>
      </p:sp>
      <p:graphicFrame>
        <p:nvGraphicFramePr>
          <p:cNvPr id="4" name="مخطط 3"/>
          <p:cNvGraphicFramePr/>
          <p:nvPr/>
        </p:nvGraphicFramePr>
        <p:xfrm>
          <a:off x="1187624" y="1628800"/>
          <a:ext cx="7272807" cy="48862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1"/>
                </a:solidFill>
                <a:latin typeface="Times New Roman" pitchFamily="18" charset="0"/>
              </a:rPr>
              <a:t>Cost of existing WDN</a:t>
            </a:r>
            <a:endParaRPr lang="ar-JO" dirty="0">
              <a:solidFill>
                <a:schemeClr val="tx1"/>
              </a:solidFill>
              <a:latin typeface="Times New Roman" pitchFamily="18" charset="0"/>
            </a:endParaRPr>
          </a:p>
        </p:txBody>
      </p:sp>
      <p:pic>
        <p:nvPicPr>
          <p:cNvPr id="4" name="عنصر نائب للمحتوى 3" descr="Cost table 1.PNG"/>
          <p:cNvPicPr>
            <a:picLocks noGrp="1" noChangeAspect="1"/>
          </p:cNvPicPr>
          <p:nvPr>
            <p:ph idx="1"/>
          </p:nvPr>
        </p:nvPicPr>
        <p:blipFill>
          <a:blip r:embed="rId2" cstate="print"/>
          <a:stretch>
            <a:fillRect/>
          </a:stretch>
        </p:blipFill>
        <p:spPr>
          <a:xfrm>
            <a:off x="1187624" y="1556792"/>
            <a:ext cx="5040560" cy="3744416"/>
          </a:xfrm>
        </p:spPr>
      </p:pic>
      <p:sp>
        <p:nvSpPr>
          <p:cNvPr id="1025" name="Rectangle 1"/>
          <p:cNvSpPr>
            <a:spLocks noChangeArrowheads="1"/>
          </p:cNvSpPr>
          <p:nvPr/>
        </p:nvSpPr>
        <p:spPr bwMode="auto">
          <a:xfrm>
            <a:off x="2051720" y="5445224"/>
            <a:ext cx="503413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98488" algn="l"/>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TOTAL COST=724825 NIS</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8" name="صورة 7" descr="money.gif"/>
          <p:cNvPicPr>
            <a:picLocks noChangeAspect="1"/>
          </p:cNvPicPr>
          <p:nvPr/>
        </p:nvPicPr>
        <p:blipFill>
          <a:blip r:embed="rId3" cstate="print"/>
          <a:stretch>
            <a:fillRect/>
          </a:stretch>
        </p:blipFill>
        <p:spPr>
          <a:xfrm rot="1244813">
            <a:off x="6473567" y="1570230"/>
            <a:ext cx="2394501" cy="1996199"/>
          </a:xfrm>
          <a:prstGeom prst="rect">
            <a:avLst/>
          </a:prstGeom>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1640" y="0"/>
            <a:ext cx="7498080" cy="1143000"/>
          </a:xfrm>
        </p:spPr>
        <p:txBody>
          <a:bodyPr/>
          <a:lstStyle/>
          <a:p>
            <a:r>
              <a:rPr lang="en-US" b="1" dirty="0" smtClean="0">
                <a:solidFill>
                  <a:schemeClr val="tx1"/>
                </a:solidFill>
                <a:latin typeface="Times New Roman" pitchFamily="18" charset="0"/>
              </a:rPr>
              <a:t>WDN after Redesign</a:t>
            </a:r>
            <a:endParaRPr lang="ar-JO" b="1" dirty="0">
              <a:solidFill>
                <a:schemeClr val="tx1"/>
              </a:solidFill>
              <a:latin typeface="Times New Roman" pitchFamily="18" charset="0"/>
            </a:endParaRPr>
          </a:p>
        </p:txBody>
      </p:sp>
      <p:sp>
        <p:nvSpPr>
          <p:cNvPr id="3" name="عنصر نائب للمحتوى 2"/>
          <p:cNvSpPr>
            <a:spLocks noGrp="1"/>
          </p:cNvSpPr>
          <p:nvPr>
            <p:ph idx="1"/>
          </p:nvPr>
        </p:nvSpPr>
        <p:spPr>
          <a:xfrm>
            <a:off x="1435608" y="908720"/>
            <a:ext cx="7498080" cy="5339680"/>
          </a:xfrm>
        </p:spPr>
        <p:txBody>
          <a:bodyPr/>
          <a:lstStyle/>
          <a:p>
            <a:pPr algn="l" rtl="0"/>
            <a:r>
              <a:rPr lang="en-US" b="1" dirty="0" smtClean="0"/>
              <a:t>At Steady State</a:t>
            </a:r>
          </a:p>
          <a:p>
            <a:pPr algn="l" rtl="0">
              <a:buNone/>
            </a:pPr>
            <a:r>
              <a:rPr lang="en-US" sz="2400" dirty="0" smtClean="0"/>
              <a:t>Max. Pressure= 127 m H2O</a:t>
            </a:r>
          </a:p>
          <a:p>
            <a:pPr algn="l" rtl="0">
              <a:buNone/>
            </a:pPr>
            <a:r>
              <a:rPr lang="en-US" sz="2400" dirty="0" smtClean="0"/>
              <a:t>Min. Pressure=    9 m H2O</a:t>
            </a:r>
          </a:p>
          <a:p>
            <a:pPr algn="l" rtl="0"/>
            <a:endParaRPr lang="en-US" dirty="0" smtClean="0"/>
          </a:p>
          <a:p>
            <a:pPr algn="l" rtl="0">
              <a:buNone/>
            </a:pPr>
            <a:endParaRPr lang="ar-JO" dirty="0"/>
          </a:p>
        </p:txBody>
      </p:sp>
      <p:graphicFrame>
        <p:nvGraphicFramePr>
          <p:cNvPr id="4" name="مخطط 3"/>
          <p:cNvGraphicFramePr/>
          <p:nvPr/>
        </p:nvGraphicFramePr>
        <p:xfrm>
          <a:off x="1403648" y="2492896"/>
          <a:ext cx="7344816" cy="39530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0"/>
            <a:ext cx="8172400" cy="6858000"/>
          </a:xfrm>
        </p:spPr>
        <p:txBody>
          <a:bodyPr/>
          <a:lstStyle/>
          <a:p>
            <a:pPr algn="l" rtl="0"/>
            <a:r>
              <a:rPr lang="en-US" b="1" dirty="0" smtClean="0"/>
              <a:t>At Steady State</a:t>
            </a:r>
          </a:p>
          <a:p>
            <a:pPr algn="l" rtl="0">
              <a:buNone/>
            </a:pPr>
            <a:r>
              <a:rPr lang="en-US" sz="2400" dirty="0" smtClean="0"/>
              <a:t>Max. velocity= 1.48 m/s</a:t>
            </a:r>
          </a:p>
          <a:p>
            <a:pPr algn="l" rtl="0">
              <a:buNone/>
            </a:pPr>
            <a:r>
              <a:rPr lang="en-US" sz="2400" dirty="0" smtClean="0"/>
              <a:t>Min. velocity= 0.01 m/s</a:t>
            </a:r>
          </a:p>
          <a:p>
            <a:pPr algn="l" rtl="0"/>
            <a:endParaRPr lang="en-US" b="1" dirty="0" smtClean="0"/>
          </a:p>
          <a:p>
            <a:pPr algn="l" rtl="0"/>
            <a:endParaRPr lang="en-US" b="1" dirty="0" smtClean="0"/>
          </a:p>
          <a:p>
            <a:pPr algn="l" rtl="0">
              <a:buNone/>
            </a:pPr>
            <a:endParaRPr lang="ar-JO" dirty="0"/>
          </a:p>
        </p:txBody>
      </p:sp>
      <p:graphicFrame>
        <p:nvGraphicFramePr>
          <p:cNvPr id="4" name="مخطط 3"/>
          <p:cNvGraphicFramePr/>
          <p:nvPr/>
        </p:nvGraphicFramePr>
        <p:xfrm>
          <a:off x="1331640" y="1484784"/>
          <a:ext cx="7416824" cy="53732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88640"/>
            <a:ext cx="8172400" cy="6669360"/>
          </a:xfrm>
        </p:spPr>
        <p:txBody>
          <a:bodyPr/>
          <a:lstStyle/>
          <a:p>
            <a:pPr algn="l" rtl="0"/>
            <a:r>
              <a:rPr lang="en-US" b="1" dirty="0" smtClean="0"/>
              <a:t>At Transient State(6:00)</a:t>
            </a:r>
          </a:p>
          <a:p>
            <a:pPr algn="l" rtl="0">
              <a:buNone/>
            </a:pPr>
            <a:r>
              <a:rPr lang="en-US" sz="2400" dirty="0" smtClean="0"/>
              <a:t>Max. Pressure= 113 m H2O</a:t>
            </a:r>
          </a:p>
          <a:p>
            <a:pPr algn="l" rtl="0">
              <a:buNone/>
            </a:pPr>
            <a:r>
              <a:rPr lang="en-US" sz="2400" dirty="0" smtClean="0"/>
              <a:t>Min. Pressure=  5 m H2O</a:t>
            </a:r>
          </a:p>
          <a:p>
            <a:pPr algn="l" rtl="0"/>
            <a:endParaRPr lang="en-US" dirty="0" smtClean="0"/>
          </a:p>
          <a:p>
            <a:pPr algn="l" rtl="0"/>
            <a:endParaRPr lang="en-US" dirty="0" smtClean="0"/>
          </a:p>
          <a:p>
            <a:pPr algn="l" rtl="0">
              <a:buNone/>
            </a:pPr>
            <a:endParaRPr lang="ar-JO" dirty="0"/>
          </a:p>
        </p:txBody>
      </p:sp>
      <p:graphicFrame>
        <p:nvGraphicFramePr>
          <p:cNvPr id="4" name="مخطط 3"/>
          <p:cNvGraphicFramePr/>
          <p:nvPr/>
        </p:nvGraphicFramePr>
        <p:xfrm>
          <a:off x="1115616" y="1700808"/>
          <a:ext cx="7776864" cy="51571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Times New Roman" pitchFamily="18" charset="0"/>
              </a:rPr>
              <a:t>Introduction</a:t>
            </a:r>
            <a:endParaRPr lang="ar-SA" b="1" dirty="0">
              <a:solidFill>
                <a:schemeClr val="tx1"/>
              </a:solidFill>
              <a:latin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sz="2800" dirty="0"/>
              <a:t>A water distribution system consists of network of pipes, reservoirs, pumps, valves, and other hydraulic elements. Its purpose is to supply good quality water to customers within specific pressure levels under various demand </a:t>
            </a:r>
            <a:r>
              <a:rPr lang="en-US" sz="2800" dirty="0" smtClean="0"/>
              <a:t>conditions.</a:t>
            </a:r>
          </a:p>
          <a:p>
            <a:pPr algn="ctr" rtl="0"/>
            <a:endParaRPr lang="en-US" sz="2000" dirty="0" smtClean="0"/>
          </a:p>
        </p:txBody>
      </p:sp>
      <p:pic>
        <p:nvPicPr>
          <p:cNvPr id="5" name="Picture 4" descr="C:\Users\Nibal Thabet\Desktop\distribution[1].jpg"/>
          <p:cNvPicPr/>
          <p:nvPr/>
        </p:nvPicPr>
        <p:blipFill>
          <a:blip r:embed="rId2" cstate="print"/>
          <a:srcRect/>
          <a:stretch>
            <a:fillRect/>
          </a:stretch>
        </p:blipFill>
        <p:spPr bwMode="auto">
          <a:xfrm>
            <a:off x="3707904" y="3861048"/>
            <a:ext cx="5256584" cy="28083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88640"/>
            <a:ext cx="7890080" cy="6480720"/>
          </a:xfrm>
        </p:spPr>
        <p:txBody>
          <a:bodyPr/>
          <a:lstStyle/>
          <a:p>
            <a:pPr algn="l" rtl="0"/>
            <a:r>
              <a:rPr lang="en-US" b="1" dirty="0" smtClean="0"/>
              <a:t>At Transient State(6:00)</a:t>
            </a:r>
          </a:p>
          <a:p>
            <a:pPr algn="l" rtl="0">
              <a:buNone/>
            </a:pPr>
            <a:r>
              <a:rPr lang="en-US" sz="2400" dirty="0" smtClean="0"/>
              <a:t>    Max. velocity= 2.95m/s</a:t>
            </a:r>
          </a:p>
          <a:p>
            <a:pPr algn="l" rtl="0">
              <a:buNone/>
            </a:pPr>
            <a:r>
              <a:rPr lang="en-US" sz="2400" dirty="0" smtClean="0"/>
              <a:t>    Min. velocity= 0.02 m/s</a:t>
            </a:r>
          </a:p>
          <a:p>
            <a:pPr algn="l" rtl="0">
              <a:buNone/>
            </a:pPr>
            <a:endParaRPr lang="en-US" dirty="0" smtClean="0"/>
          </a:p>
          <a:p>
            <a:pPr algn="l" rtl="0"/>
            <a:endParaRPr lang="ar-JO" dirty="0"/>
          </a:p>
        </p:txBody>
      </p:sp>
      <p:graphicFrame>
        <p:nvGraphicFramePr>
          <p:cNvPr id="4" name="مخطط 3"/>
          <p:cNvGraphicFramePr/>
          <p:nvPr/>
        </p:nvGraphicFramePr>
        <p:xfrm>
          <a:off x="1403648" y="1556792"/>
          <a:ext cx="7272808"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1"/>
                </a:solidFill>
                <a:latin typeface="Times New Roman" pitchFamily="18" charset="0"/>
              </a:rPr>
              <a:t>Cost of WDN after Redesign</a:t>
            </a:r>
            <a:endParaRPr lang="ar-JO" b="1" dirty="0">
              <a:solidFill>
                <a:schemeClr val="tx1"/>
              </a:solidFill>
              <a:latin typeface="Times New Roman" pitchFamily="18" charset="0"/>
            </a:endParaRPr>
          </a:p>
        </p:txBody>
      </p:sp>
      <p:sp>
        <p:nvSpPr>
          <p:cNvPr id="36865" name="Rectangle 1"/>
          <p:cNvSpPr>
            <a:spLocks noChangeArrowheads="1"/>
          </p:cNvSpPr>
          <p:nvPr/>
        </p:nvSpPr>
        <p:spPr bwMode="auto">
          <a:xfrm>
            <a:off x="1259632" y="5597461"/>
            <a:ext cx="595002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98488" algn="l"/>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TOTAL COST= 441058 NIS</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6" name="صورة 5" descr="money 22.jpg"/>
          <p:cNvPicPr>
            <a:picLocks noChangeAspect="1"/>
          </p:cNvPicPr>
          <p:nvPr/>
        </p:nvPicPr>
        <p:blipFill>
          <a:blip r:embed="rId2" cstate="print"/>
          <a:stretch>
            <a:fillRect/>
          </a:stretch>
        </p:blipFill>
        <p:spPr>
          <a:xfrm>
            <a:off x="6444208" y="2276872"/>
            <a:ext cx="2376264" cy="2076450"/>
          </a:xfrm>
          <a:prstGeom prst="rect">
            <a:avLst/>
          </a:prstGeom>
        </p:spPr>
      </p:pic>
      <p:pic>
        <p:nvPicPr>
          <p:cNvPr id="13" name="عنصر نائب للمحتوى 12" descr="cost mmm.png"/>
          <p:cNvPicPr>
            <a:picLocks noGrp="1" noChangeAspect="1"/>
          </p:cNvPicPr>
          <p:nvPr>
            <p:ph idx="1"/>
          </p:nvPr>
        </p:nvPicPr>
        <p:blipFill>
          <a:blip r:embed="rId3" cstate="print"/>
          <a:stretch>
            <a:fillRect/>
          </a:stretch>
        </p:blipFill>
        <p:spPr>
          <a:xfrm>
            <a:off x="1475656" y="1484784"/>
            <a:ext cx="4829849" cy="3610479"/>
          </a:xfrm>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1"/>
                </a:solidFill>
                <a:latin typeface="Times New Roman" pitchFamily="18" charset="0"/>
              </a:rPr>
              <a:t>Discussion and Conclusion </a:t>
            </a:r>
            <a:endParaRPr lang="ar-JO" b="1" dirty="0">
              <a:solidFill>
                <a:schemeClr val="tx1"/>
              </a:solidFill>
              <a:latin typeface="Times New Roman" pitchFamily="18" charset="0"/>
            </a:endParaRPr>
          </a:p>
        </p:txBody>
      </p:sp>
      <p:sp>
        <p:nvSpPr>
          <p:cNvPr id="3" name="عنصر نائب للمحتوى 2"/>
          <p:cNvSpPr>
            <a:spLocks noGrp="1"/>
          </p:cNvSpPr>
          <p:nvPr>
            <p:ph idx="1"/>
          </p:nvPr>
        </p:nvSpPr>
        <p:spPr>
          <a:xfrm>
            <a:off x="1043608" y="1412776"/>
            <a:ext cx="7498080" cy="5112568"/>
          </a:xfrm>
        </p:spPr>
        <p:txBody>
          <a:bodyPr>
            <a:normAutofit/>
          </a:bodyPr>
          <a:lstStyle/>
          <a:p>
            <a:pPr algn="just" rtl="0">
              <a:buFont typeface="Arial" pitchFamily="34" charset="0"/>
              <a:buChar char="•"/>
            </a:pPr>
            <a:r>
              <a:rPr lang="en-US" b="1" dirty="0" smtClean="0">
                <a:solidFill>
                  <a:srgbClr val="FF0000"/>
                </a:solidFill>
              </a:rPr>
              <a:t>For Existing WDN:</a:t>
            </a:r>
            <a:endParaRPr lang="en-US" dirty="0" smtClean="0"/>
          </a:p>
          <a:p>
            <a:pPr marL="596646" indent="-514350" algn="just" rtl="0">
              <a:buFont typeface="+mj-lt"/>
              <a:buAutoNum type="arabicPeriod"/>
            </a:pPr>
            <a:r>
              <a:rPr lang="en-US" sz="2800" dirty="0" smtClean="0"/>
              <a:t>The existing WDN was capable to command the present demand places on it, since the pressure head in the WDN is within the acceptable limits.</a:t>
            </a:r>
          </a:p>
          <a:p>
            <a:pPr marL="596646" indent="-514350" algn="just" rtl="0">
              <a:buFont typeface="+mj-lt"/>
              <a:buAutoNum type="arabicPeriod"/>
            </a:pPr>
            <a:r>
              <a:rPr lang="en-US" sz="2800" dirty="0" smtClean="0"/>
              <a:t>The nodal pressure is good, since it is in the acceptable range of (20-100m) except a few nodes above 100m and that dose not cause a problem because HDPE pipes can carry up to 550 m of pressure.  </a:t>
            </a:r>
          </a:p>
          <a:p>
            <a:pPr marL="596646" indent="-514350" algn="just" rtl="0">
              <a:buFont typeface="+mj-lt"/>
              <a:buAutoNum type="arabicPeriod"/>
            </a:pPr>
            <a:endParaRPr lang="en-US" dirty="0" smtClean="0"/>
          </a:p>
          <a:p>
            <a:pPr algn="just" rtl="0">
              <a:buFont typeface="Arial" pitchFamily="34" charset="0"/>
              <a:buChar char="•"/>
            </a:pPr>
            <a:endParaRPr lang="en-US" dirty="0" smtClean="0"/>
          </a:p>
          <a:p>
            <a:pPr algn="l" rtl="0">
              <a:buNone/>
            </a:pPr>
            <a:endParaRPr lang="ar-JO"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692696"/>
            <a:ext cx="7818072" cy="6669360"/>
          </a:xfrm>
        </p:spPr>
        <p:txBody>
          <a:bodyPr/>
          <a:lstStyle/>
          <a:p>
            <a:pPr marL="596646" indent="-514350" algn="l" rtl="0">
              <a:buNone/>
            </a:pPr>
            <a:endParaRPr lang="en-US" dirty="0" smtClean="0"/>
          </a:p>
          <a:p>
            <a:pPr marL="596646" indent="-514350" algn="l" rtl="0">
              <a:buAutoNum type="arabicPeriod" startAt="3"/>
            </a:pPr>
            <a:r>
              <a:rPr lang="en-US" dirty="0" smtClean="0"/>
              <a:t>There were about 42% of pipes with low velocity (&lt; 0.2 m/s) that is due to large diameters of pipes compared within it's demand be served.</a:t>
            </a:r>
          </a:p>
          <a:p>
            <a:pPr marL="596646" indent="-514350" algn="l" rtl="0">
              <a:buNone/>
            </a:pPr>
            <a:endParaRPr lang="en-US" dirty="0" smtClean="0"/>
          </a:p>
          <a:p>
            <a:pPr marL="596646" indent="-514350" algn="l" rtl="0">
              <a:buAutoNum type="arabicPeriod" startAt="3"/>
            </a:pPr>
            <a:endParaRPr lang="ar-JO"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0"/>
            <a:ext cx="7818072" cy="6669360"/>
          </a:xfrm>
        </p:spPr>
        <p:txBody>
          <a:bodyPr>
            <a:normAutofit fontScale="85000" lnSpcReduction="10000"/>
          </a:bodyPr>
          <a:lstStyle/>
          <a:p>
            <a:pPr algn="l" rtl="0"/>
            <a:endParaRPr lang="en-US" b="1" dirty="0" smtClean="0">
              <a:solidFill>
                <a:srgbClr val="FF0000"/>
              </a:solidFill>
            </a:endParaRPr>
          </a:p>
          <a:p>
            <a:pPr algn="l" rtl="0"/>
            <a:r>
              <a:rPr lang="en-US" b="1" dirty="0" smtClean="0">
                <a:solidFill>
                  <a:srgbClr val="FF0000"/>
                </a:solidFill>
              </a:rPr>
              <a:t>For Redesign WDN:</a:t>
            </a:r>
          </a:p>
          <a:p>
            <a:pPr algn="l" rtl="0">
              <a:buNone/>
            </a:pPr>
            <a:endParaRPr lang="en-US" dirty="0" smtClean="0"/>
          </a:p>
          <a:p>
            <a:pPr marL="596646" indent="-514350" algn="l" rtl="0">
              <a:buFont typeface="+mj-lt"/>
              <a:buAutoNum type="arabicPeriod"/>
            </a:pPr>
            <a:r>
              <a:rPr lang="en-US" dirty="0" smtClean="0"/>
              <a:t>Modifying of some pipe diameters in order to increase the velocity. But  low velocity problem still found in some pipes due to </a:t>
            </a:r>
            <a:r>
              <a:rPr lang="en-US" smtClean="0"/>
              <a:t>dead ends.</a:t>
            </a:r>
            <a:endParaRPr lang="en-US" dirty="0" smtClean="0"/>
          </a:p>
          <a:p>
            <a:pPr marL="596646" indent="-514350" algn="l" rtl="0">
              <a:buFont typeface="+mj-lt"/>
              <a:buAutoNum type="arabicPeriod"/>
            </a:pPr>
            <a:endParaRPr lang="en-US" dirty="0" smtClean="0"/>
          </a:p>
          <a:p>
            <a:pPr marL="596646" indent="-514350" algn="l" rtl="0">
              <a:buFont typeface="+mj-lt"/>
              <a:buAutoNum type="arabicPeriod"/>
            </a:pPr>
            <a:r>
              <a:rPr lang="en-US" dirty="0" smtClean="0"/>
              <a:t>The pressure acceptable within the range also except some nodes over 100 m.</a:t>
            </a:r>
          </a:p>
          <a:p>
            <a:pPr marL="596646" indent="-514350" algn="l" rtl="0">
              <a:buFont typeface="+mj-lt"/>
              <a:buAutoNum type="arabicPeriod"/>
            </a:pPr>
            <a:endParaRPr lang="en-US" dirty="0" smtClean="0"/>
          </a:p>
          <a:p>
            <a:pPr marL="596646" indent="-514350" algn="l" rtl="0">
              <a:buFont typeface="+mj-lt"/>
              <a:buAutoNum type="arabicPeriod"/>
            </a:pPr>
            <a:r>
              <a:rPr lang="en-US" dirty="0" smtClean="0"/>
              <a:t>In a comparison with the existing WDN cost, About </a:t>
            </a:r>
            <a:r>
              <a:rPr lang="en-US" b="1" dirty="0" smtClean="0"/>
              <a:t>300000 NIS </a:t>
            </a:r>
            <a:r>
              <a:rPr lang="en-US" dirty="0" smtClean="0"/>
              <a:t>can be saved .</a:t>
            </a:r>
          </a:p>
          <a:p>
            <a:pPr marL="596646" indent="-514350" algn="l" rtl="0">
              <a:buFont typeface="+mj-lt"/>
              <a:buAutoNum type="arabicPeriod"/>
            </a:pPr>
            <a:endParaRPr lang="en-US" dirty="0" smtClean="0"/>
          </a:p>
          <a:p>
            <a:pPr algn="l" rtl="0">
              <a:buNone/>
            </a:pPr>
            <a:endParaRPr lang="en-US" dirty="0" smtClean="0"/>
          </a:p>
          <a:p>
            <a:pPr algn="l" rtl="0">
              <a:buNone/>
            </a:pPr>
            <a:r>
              <a:rPr lang="en-US" dirty="0" smtClean="0"/>
              <a:t> </a:t>
            </a:r>
          </a:p>
          <a:p>
            <a:pPr algn="l" rtl="0"/>
            <a:endParaRPr lang="en-US" dirty="0" smtClean="0"/>
          </a:p>
          <a:p>
            <a:pPr algn="l" rtl="0"/>
            <a:endParaRPr lang="en-US" dirty="0" smtClean="0"/>
          </a:p>
          <a:p>
            <a:pPr algn="l" rtl="0"/>
            <a:endParaRPr lang="en-US" dirty="0" smtClean="0"/>
          </a:p>
          <a:p>
            <a:pPr algn="l" rtl="0"/>
            <a:endParaRPr lang="en-US" dirty="0" smtClean="0"/>
          </a:p>
          <a:p>
            <a:pPr algn="l" rtl="0"/>
            <a:endParaRPr lang="ar-JO"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1"/>
                </a:solidFill>
                <a:latin typeface="Times New Roman" pitchFamily="18" charset="0"/>
              </a:rPr>
              <a:t>Recommendation</a:t>
            </a:r>
            <a:endParaRPr lang="ar-JO" b="1" dirty="0">
              <a:solidFill>
                <a:schemeClr val="tx1"/>
              </a:solidFill>
              <a:latin typeface="Times New Roman" pitchFamily="18" charset="0"/>
            </a:endParaRPr>
          </a:p>
        </p:txBody>
      </p:sp>
      <p:sp>
        <p:nvSpPr>
          <p:cNvPr id="3" name="عنصر نائب للمحتوى 2"/>
          <p:cNvSpPr>
            <a:spLocks noGrp="1"/>
          </p:cNvSpPr>
          <p:nvPr>
            <p:ph idx="1"/>
          </p:nvPr>
        </p:nvSpPr>
        <p:spPr/>
        <p:txBody>
          <a:bodyPr/>
          <a:lstStyle/>
          <a:p>
            <a:pPr algn="l" rtl="0"/>
            <a:r>
              <a:rPr lang="en-US" dirty="0" smtClean="0"/>
              <a:t>Need to choose the best diameters that make the WDN more economical within the hydraulics limitations.</a:t>
            </a:r>
          </a:p>
          <a:p>
            <a:pPr algn="l" rtl="0"/>
            <a:endParaRPr lang="en-US" dirty="0" smtClean="0"/>
          </a:p>
          <a:p>
            <a:pPr algn="l" rtl="0"/>
            <a:endParaRPr lang="en-US" dirty="0" smtClean="0"/>
          </a:p>
          <a:p>
            <a:pPr algn="l" rtl="0"/>
            <a:endParaRPr lang="ar-JO" dirty="0"/>
          </a:p>
        </p:txBody>
      </p:sp>
      <p:pic>
        <p:nvPicPr>
          <p:cNvPr id="4" name="صورة 3" descr="save money.jpg"/>
          <p:cNvPicPr>
            <a:picLocks noChangeAspect="1"/>
          </p:cNvPicPr>
          <p:nvPr/>
        </p:nvPicPr>
        <p:blipFill>
          <a:blip r:embed="rId2" cstate="print"/>
          <a:stretch>
            <a:fillRect/>
          </a:stretch>
        </p:blipFill>
        <p:spPr>
          <a:xfrm>
            <a:off x="4427984" y="3212976"/>
            <a:ext cx="4015333" cy="3024336"/>
          </a:xfrm>
          <a:prstGeom prst="rect">
            <a:avLst/>
          </a:prstGeom>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images.jpg"/>
          <p:cNvPicPr>
            <a:picLocks noGrp="1" noChangeAspect="1"/>
          </p:cNvPicPr>
          <p:nvPr>
            <p:ph idx="1"/>
          </p:nvPr>
        </p:nvPicPr>
        <p:blipFill>
          <a:blip r:embed="rId2" cstate="print"/>
          <a:stretch>
            <a:fillRect/>
          </a:stretch>
        </p:blipFill>
        <p:spPr>
          <a:xfrm>
            <a:off x="2195736" y="692696"/>
            <a:ext cx="4896544" cy="5400599"/>
          </a:xfr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solidFill>
                  <a:schemeClr val="tx1"/>
                </a:solidFill>
                <a:latin typeface="Times New Roman" pitchFamily="18" charset="0"/>
              </a:rPr>
              <a:t>Objectives</a:t>
            </a:r>
            <a:endParaRPr lang="ar-SA" b="1" dirty="0">
              <a:solidFill>
                <a:schemeClr val="tx1"/>
              </a:solidFill>
              <a:latin typeface="Times New Roman" pitchFamily="18" charset="0"/>
            </a:endParaRPr>
          </a:p>
        </p:txBody>
      </p:sp>
      <p:sp>
        <p:nvSpPr>
          <p:cNvPr id="3" name="Content Placeholder 2"/>
          <p:cNvSpPr>
            <a:spLocks noGrp="1"/>
          </p:cNvSpPr>
          <p:nvPr>
            <p:ph sz="quarter" idx="1"/>
          </p:nvPr>
        </p:nvSpPr>
        <p:spPr>
          <a:xfrm>
            <a:off x="1187624" y="1700808"/>
            <a:ext cx="7467600" cy="4873752"/>
          </a:xfrm>
        </p:spPr>
        <p:txBody>
          <a:bodyPr>
            <a:normAutofit/>
          </a:bodyPr>
          <a:lstStyle/>
          <a:p>
            <a:pPr lvl="0" algn="just" rtl="0">
              <a:buNone/>
            </a:pPr>
            <a:endParaRPr lang="en-US" sz="2800" dirty="0"/>
          </a:p>
          <a:p>
            <a:pPr lvl="0" algn="just" rtl="0"/>
            <a:r>
              <a:rPr lang="en-US" sz="2800" dirty="0" smtClean="0"/>
              <a:t>Assess </a:t>
            </a:r>
            <a:r>
              <a:rPr lang="en-US" sz="2800" dirty="0"/>
              <a:t>the </a:t>
            </a:r>
            <a:r>
              <a:rPr lang="en-US" sz="2800" dirty="0" smtClean="0"/>
              <a:t>existing WDN (</a:t>
            </a:r>
            <a:r>
              <a:rPr lang="en-US" sz="2800" dirty="0" err="1" smtClean="0"/>
              <a:t>e.g</a:t>
            </a:r>
            <a:r>
              <a:rPr lang="en-US" sz="2800" dirty="0" smtClean="0"/>
              <a:t> adequacy, velocity, pressure, etc).</a:t>
            </a:r>
            <a:endParaRPr lang="en-US" sz="2800" dirty="0"/>
          </a:p>
          <a:p>
            <a:pPr lvl="0" algn="just" rtl="0"/>
            <a:r>
              <a:rPr lang="en-US" sz="2800" dirty="0"/>
              <a:t>Provide new design for </a:t>
            </a:r>
            <a:r>
              <a:rPr lang="en-US" sz="2800" dirty="0" smtClean="0"/>
              <a:t>parts of the existing WDN </a:t>
            </a:r>
            <a:r>
              <a:rPr lang="en-US" sz="2800" dirty="0"/>
              <a:t>to overcome the existing problems </a:t>
            </a:r>
            <a:r>
              <a:rPr lang="en-US" sz="2800" dirty="0" smtClean="0"/>
              <a:t>if any and </a:t>
            </a:r>
            <a:r>
              <a:rPr lang="en-US" sz="2800" dirty="0"/>
              <a:t>to satisfy water </a:t>
            </a:r>
            <a:r>
              <a:rPr lang="en-US" sz="2800" dirty="0" smtClean="0"/>
              <a:t>needs </a:t>
            </a:r>
            <a:r>
              <a:rPr lang="en-US" sz="2800" dirty="0"/>
              <a:t>for  the future expansion in the village.</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Times New Roman" pitchFamily="18" charset="0"/>
              </a:rPr>
              <a:t>Study Area</a:t>
            </a:r>
            <a:endParaRPr lang="ar-SA" b="1" dirty="0">
              <a:solidFill>
                <a:schemeClr val="tx1"/>
              </a:solidFill>
              <a:latin typeface="Times New Roman" pitchFamily="18" charset="0"/>
            </a:endParaRPr>
          </a:p>
        </p:txBody>
      </p:sp>
      <p:sp>
        <p:nvSpPr>
          <p:cNvPr id="3" name="Content Placeholder 2"/>
          <p:cNvSpPr>
            <a:spLocks noGrp="1"/>
          </p:cNvSpPr>
          <p:nvPr>
            <p:ph sz="quarter" idx="1"/>
          </p:nvPr>
        </p:nvSpPr>
        <p:spPr/>
        <p:txBody>
          <a:bodyPr/>
          <a:lstStyle/>
          <a:p>
            <a:pPr algn="l" rtl="0">
              <a:buNone/>
            </a:pPr>
            <a:r>
              <a:rPr lang="en-US" dirty="0" smtClean="0"/>
              <a:t> </a:t>
            </a:r>
            <a:endParaRPr lang="en-US" dirty="0"/>
          </a:p>
          <a:p>
            <a:pPr algn="l" rtl="0">
              <a:buFont typeface="Wingdings" pitchFamily="2" charset="2"/>
              <a:buChar char="Ø"/>
            </a:pPr>
            <a:r>
              <a:rPr lang="en-US" dirty="0" smtClean="0"/>
              <a:t> </a:t>
            </a:r>
            <a:r>
              <a:rPr lang="en-US" sz="3200" dirty="0" smtClean="0"/>
              <a:t>Geography and Topography</a:t>
            </a:r>
          </a:p>
          <a:p>
            <a:pPr algn="l" rtl="0">
              <a:buFont typeface="Wingdings" pitchFamily="2" charset="2"/>
              <a:buChar char="Ø"/>
            </a:pPr>
            <a:r>
              <a:rPr lang="en-US" sz="3200" dirty="0" smtClean="0"/>
              <a:t>  Population</a:t>
            </a:r>
          </a:p>
          <a:p>
            <a:pPr algn="l" rtl="0">
              <a:buFont typeface="Wingdings" pitchFamily="2" charset="2"/>
              <a:buChar char="Ø"/>
            </a:pPr>
            <a:r>
              <a:rPr lang="en-US" sz="3200" dirty="0" smtClean="0"/>
              <a:t>  Water Situation</a:t>
            </a:r>
          </a:p>
          <a:p>
            <a:pPr algn="l" rtl="0">
              <a:buFont typeface="Courier New" pitchFamily="49" charset="0"/>
              <a:buChar char="o"/>
            </a:pPr>
            <a:endParaRPr lang="ar-SA"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b="1" dirty="0" smtClean="0">
                <a:solidFill>
                  <a:schemeClr val="tx1"/>
                </a:solidFill>
                <a:latin typeface="Times New Roman" pitchFamily="18" charset="0"/>
              </a:rPr>
              <a:t>Geography and Topography</a:t>
            </a:r>
            <a:endParaRPr lang="ar-SA" sz="3900" b="1" dirty="0">
              <a:solidFill>
                <a:schemeClr val="tx1"/>
              </a:solidFill>
              <a:latin typeface="Times New Roman" pitchFamily="18" charset="0"/>
            </a:endParaRPr>
          </a:p>
        </p:txBody>
      </p:sp>
      <p:sp>
        <p:nvSpPr>
          <p:cNvPr id="5" name="Content Placeholder 4"/>
          <p:cNvSpPr>
            <a:spLocks noGrp="1"/>
          </p:cNvSpPr>
          <p:nvPr>
            <p:ph sz="quarter" idx="1"/>
          </p:nvPr>
        </p:nvSpPr>
        <p:spPr>
          <a:xfrm>
            <a:off x="1115616" y="1484784"/>
            <a:ext cx="7498080" cy="4800600"/>
          </a:xfrm>
        </p:spPr>
        <p:txBody>
          <a:bodyPr>
            <a:normAutofit fontScale="92500" lnSpcReduction="20000"/>
          </a:bodyPr>
          <a:lstStyle/>
          <a:p>
            <a:pPr algn="l" rtl="0"/>
            <a:r>
              <a:rPr lang="en-US" sz="2800" b="1" dirty="0" smtClean="0"/>
              <a:t>Location</a:t>
            </a:r>
            <a:r>
              <a:rPr lang="en-US" dirty="0" smtClean="0"/>
              <a:t>:</a:t>
            </a:r>
          </a:p>
          <a:p>
            <a:pPr algn="l" rtl="0">
              <a:buNone/>
            </a:pPr>
            <a:endParaRPr lang="en-US" dirty="0" smtClean="0"/>
          </a:p>
          <a:p>
            <a:pPr algn="just" rtl="0">
              <a:buNone/>
            </a:pPr>
            <a:r>
              <a:rPr lang="en-US" sz="2800" dirty="0"/>
              <a:t>Beit </a:t>
            </a:r>
            <a:r>
              <a:rPr lang="en-US" sz="2800" dirty="0" err="1"/>
              <a:t>Dajan</a:t>
            </a:r>
            <a:r>
              <a:rPr lang="en-US" sz="2800" dirty="0"/>
              <a:t> is a </a:t>
            </a:r>
            <a:r>
              <a:rPr lang="en-US" sz="2800" dirty="0" smtClean="0"/>
              <a:t>Palestinian</a:t>
            </a:r>
          </a:p>
          <a:p>
            <a:pPr algn="just" rtl="0">
              <a:buNone/>
            </a:pPr>
            <a:r>
              <a:rPr lang="en-US" sz="2800" dirty="0" smtClean="0"/>
              <a:t> village in </a:t>
            </a:r>
            <a:r>
              <a:rPr lang="en-US" sz="2800" dirty="0"/>
              <a:t>the </a:t>
            </a:r>
            <a:r>
              <a:rPr lang="en-US" sz="2800" dirty="0" smtClean="0"/>
              <a:t>Nablus</a:t>
            </a:r>
          </a:p>
          <a:p>
            <a:pPr algn="just" rtl="0">
              <a:buNone/>
            </a:pPr>
            <a:r>
              <a:rPr lang="en-US" sz="2800" dirty="0" smtClean="0"/>
              <a:t> </a:t>
            </a:r>
            <a:r>
              <a:rPr lang="en-US" sz="2800" dirty="0"/>
              <a:t>Governorate in </a:t>
            </a:r>
            <a:r>
              <a:rPr lang="en-US" sz="2800" dirty="0" smtClean="0"/>
              <a:t>the</a:t>
            </a:r>
          </a:p>
          <a:p>
            <a:pPr algn="just" rtl="0">
              <a:buNone/>
            </a:pPr>
            <a:r>
              <a:rPr lang="en-US" sz="2800" dirty="0" smtClean="0"/>
              <a:t> </a:t>
            </a:r>
            <a:r>
              <a:rPr lang="en-US" sz="2800" dirty="0"/>
              <a:t>north central West Bank</a:t>
            </a:r>
            <a:r>
              <a:rPr lang="en-US" sz="2800" dirty="0" smtClean="0"/>
              <a:t>,</a:t>
            </a:r>
          </a:p>
          <a:p>
            <a:pPr algn="just" rtl="0">
              <a:buNone/>
            </a:pPr>
            <a:r>
              <a:rPr lang="en-US" sz="2800" dirty="0" smtClean="0"/>
              <a:t> located 10 km to the east</a:t>
            </a:r>
          </a:p>
          <a:p>
            <a:pPr algn="just" rtl="0">
              <a:buNone/>
            </a:pPr>
            <a:r>
              <a:rPr lang="en-US" sz="2800" dirty="0" smtClean="0"/>
              <a:t> of Nablus city.</a:t>
            </a:r>
          </a:p>
          <a:p>
            <a:pPr algn="just" rtl="0">
              <a:buNone/>
            </a:pPr>
            <a:r>
              <a:rPr lang="en-US" sz="2800" dirty="0" smtClean="0"/>
              <a:t> </a:t>
            </a:r>
          </a:p>
          <a:p>
            <a:pPr algn="l" rtl="0">
              <a:buNone/>
            </a:pPr>
            <a:r>
              <a:rPr lang="en-US" sz="2400" dirty="0"/>
              <a:t> </a:t>
            </a:r>
            <a:endParaRPr lang="en-US" sz="2400" dirty="0" smtClean="0"/>
          </a:p>
          <a:p>
            <a:pPr algn="l" rtl="0">
              <a:buNone/>
            </a:pPr>
            <a:r>
              <a:rPr lang="en-US" dirty="0" smtClean="0"/>
              <a:t> </a:t>
            </a:r>
            <a:endParaRPr lang="ar-SA" dirty="0"/>
          </a:p>
        </p:txBody>
      </p:sp>
      <p:pic>
        <p:nvPicPr>
          <p:cNvPr id="7" name="Picture 6"/>
          <p:cNvPicPr/>
          <p:nvPr/>
        </p:nvPicPr>
        <p:blipFill>
          <a:blip r:embed="rId2" cstate="print"/>
          <a:srcRect/>
          <a:stretch>
            <a:fillRect/>
          </a:stretch>
        </p:blipFill>
        <p:spPr bwMode="auto">
          <a:xfrm>
            <a:off x="4932040" y="1700808"/>
            <a:ext cx="3960440" cy="515719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Times New Roman" pitchFamily="18" charset="0"/>
              </a:rPr>
              <a:t>Population</a:t>
            </a:r>
            <a:endParaRPr lang="ar-SA" b="1" dirty="0">
              <a:solidFill>
                <a:schemeClr val="tx1"/>
              </a:solidFill>
              <a:latin typeface="Times New Roman" pitchFamily="18" charset="0"/>
            </a:endParaRPr>
          </a:p>
        </p:txBody>
      </p:sp>
      <p:sp>
        <p:nvSpPr>
          <p:cNvPr id="3" name="Content Placeholder 2"/>
          <p:cNvSpPr>
            <a:spLocks noGrp="1"/>
          </p:cNvSpPr>
          <p:nvPr>
            <p:ph sz="quarter" idx="1"/>
          </p:nvPr>
        </p:nvSpPr>
        <p:spPr>
          <a:xfrm>
            <a:off x="1115616" y="1196752"/>
            <a:ext cx="7467600" cy="5377808"/>
          </a:xfrm>
        </p:spPr>
        <p:txBody>
          <a:bodyPr>
            <a:normAutofit/>
          </a:bodyPr>
          <a:lstStyle/>
          <a:p>
            <a:pPr algn="just" rtl="0"/>
            <a:endParaRPr lang="en-US" sz="2800" dirty="0" smtClean="0"/>
          </a:p>
          <a:p>
            <a:pPr algn="just" rtl="0"/>
            <a:r>
              <a:rPr lang="en-US" sz="2800" dirty="0" smtClean="0"/>
              <a:t>Total population for Beit </a:t>
            </a:r>
            <a:r>
              <a:rPr lang="en-US" sz="2800" dirty="0" err="1" smtClean="0"/>
              <a:t>Dajan</a:t>
            </a:r>
            <a:r>
              <a:rPr lang="en-US" sz="2800" dirty="0" smtClean="0"/>
              <a:t> village is about </a:t>
            </a:r>
          </a:p>
          <a:p>
            <a:pPr algn="just" rtl="0">
              <a:buNone/>
            </a:pPr>
            <a:r>
              <a:rPr lang="en-US" sz="2800" dirty="0" smtClean="0"/>
              <a:t>    3,834 inhabitants  </a:t>
            </a:r>
          </a:p>
          <a:p>
            <a:pPr algn="just" rtl="0">
              <a:buNone/>
            </a:pPr>
            <a:r>
              <a:rPr lang="en-US" sz="2800" dirty="0" smtClean="0"/>
              <a:t>   There </a:t>
            </a:r>
            <a:r>
              <a:rPr lang="en-US" sz="2800" dirty="0"/>
              <a:t>are more than 613 buildings </a:t>
            </a:r>
            <a:r>
              <a:rPr lang="en-US" sz="2800" dirty="0" smtClean="0"/>
              <a:t>in </a:t>
            </a:r>
            <a:r>
              <a:rPr lang="en-US" sz="2800" dirty="0"/>
              <a:t>the village with about </a:t>
            </a:r>
            <a:r>
              <a:rPr lang="en-US" sz="2800" dirty="0" smtClean="0"/>
              <a:t>740 </a:t>
            </a:r>
            <a:r>
              <a:rPr lang="en-US" sz="2800" dirty="0"/>
              <a:t>housing units</a:t>
            </a:r>
            <a:r>
              <a:rPr lang="en-US" sz="2800" dirty="0" smtClean="0"/>
              <a:t>. The average family members is about 5 persons.</a:t>
            </a:r>
            <a:endParaRPr lang="ar-SA" sz="2800" dirty="0"/>
          </a:p>
        </p:txBody>
      </p:sp>
      <p:pic>
        <p:nvPicPr>
          <p:cNvPr id="7" name="صورة 6" descr="33.jpg"/>
          <p:cNvPicPr>
            <a:picLocks noChangeAspect="1"/>
          </p:cNvPicPr>
          <p:nvPr/>
        </p:nvPicPr>
        <p:blipFill>
          <a:blip r:embed="rId2" cstate="print"/>
          <a:stretch>
            <a:fillRect/>
          </a:stretch>
        </p:blipFill>
        <p:spPr>
          <a:xfrm>
            <a:off x="4927741" y="4383565"/>
            <a:ext cx="3620120" cy="2368082"/>
          </a:xfrm>
          <a:prstGeom prst="rect">
            <a:avLst/>
          </a:prstGeo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rPr>
              <a:t>Water Situation</a:t>
            </a:r>
            <a:endParaRPr lang="ar-SA" dirty="0">
              <a:latin typeface="Times New Roman" pitchFamily="18" charset="0"/>
            </a:endParaRPr>
          </a:p>
        </p:txBody>
      </p:sp>
      <p:sp>
        <p:nvSpPr>
          <p:cNvPr id="3" name="Content Placeholder 2"/>
          <p:cNvSpPr>
            <a:spLocks noGrp="1"/>
          </p:cNvSpPr>
          <p:nvPr>
            <p:ph sz="quarter" idx="1"/>
          </p:nvPr>
        </p:nvSpPr>
        <p:spPr/>
        <p:txBody>
          <a:bodyPr/>
          <a:lstStyle/>
          <a:p>
            <a:pPr algn="l" rtl="0"/>
            <a:r>
              <a:rPr lang="en-US" dirty="0" smtClean="0"/>
              <a:t>Beit </a:t>
            </a:r>
            <a:r>
              <a:rPr lang="en-US" dirty="0" err="1" smtClean="0"/>
              <a:t>Dajan</a:t>
            </a:r>
            <a:r>
              <a:rPr lang="en-US" dirty="0" smtClean="0"/>
              <a:t> Well: </a:t>
            </a:r>
            <a:r>
              <a:rPr lang="en-US" sz="2200" dirty="0" smtClean="0"/>
              <a:t>Beit </a:t>
            </a:r>
            <a:r>
              <a:rPr lang="en-US" sz="2200" dirty="0" err="1"/>
              <a:t>Dajan</a:t>
            </a:r>
            <a:r>
              <a:rPr lang="en-US" sz="2200" dirty="0"/>
              <a:t> Village depends for drinking water supply mainly on a well constructed on 2003 and called Beit </a:t>
            </a:r>
            <a:r>
              <a:rPr lang="en-US" sz="2200" dirty="0" err="1"/>
              <a:t>Dajan</a:t>
            </a:r>
            <a:r>
              <a:rPr lang="en-US" sz="2200" dirty="0"/>
              <a:t> Well. It is located to the west of the village in between Beit </a:t>
            </a:r>
            <a:r>
              <a:rPr lang="en-US" sz="2200" dirty="0" err="1"/>
              <a:t>Dajan</a:t>
            </a:r>
            <a:r>
              <a:rPr lang="en-US" sz="2200" dirty="0"/>
              <a:t> and Beit </a:t>
            </a:r>
            <a:r>
              <a:rPr lang="en-US" sz="2200" dirty="0" err="1"/>
              <a:t>Furik</a:t>
            </a:r>
            <a:r>
              <a:rPr lang="en-US" sz="2200" dirty="0"/>
              <a:t> close to Beit </a:t>
            </a:r>
            <a:r>
              <a:rPr lang="en-US" sz="2200" dirty="0" err="1"/>
              <a:t>Dajan</a:t>
            </a:r>
            <a:r>
              <a:rPr lang="en-US" sz="2200" dirty="0"/>
              <a:t>-Nablus main road</a:t>
            </a:r>
            <a:r>
              <a:rPr lang="en-US" sz="2200" dirty="0" smtClean="0"/>
              <a:t>.</a:t>
            </a:r>
          </a:p>
        </p:txBody>
      </p:sp>
      <p:pic>
        <p:nvPicPr>
          <p:cNvPr id="4" name="Picture 3" descr="C:\Users\Nibal Thabet\Desktop\Beit Dajan.P\DSC04178.JPG"/>
          <p:cNvPicPr/>
          <p:nvPr/>
        </p:nvPicPr>
        <p:blipFill>
          <a:blip r:embed="rId2" cstate="print"/>
          <a:srcRect/>
          <a:stretch>
            <a:fillRect/>
          </a:stretch>
        </p:blipFill>
        <p:spPr bwMode="auto">
          <a:xfrm>
            <a:off x="4932040" y="3140968"/>
            <a:ext cx="3816424" cy="3168352"/>
          </a:xfrm>
          <a:prstGeom prst="rect">
            <a:avLst/>
          </a:prstGeom>
          <a:noFill/>
          <a:ln w="9525">
            <a:noFill/>
            <a:miter lim="800000"/>
            <a:headEnd/>
            <a:tailEnd/>
          </a:ln>
        </p:spPr>
      </p:pic>
      <p:sp>
        <p:nvSpPr>
          <p:cNvPr id="5" name="TextBox 4"/>
          <p:cNvSpPr txBox="1"/>
          <p:nvPr/>
        </p:nvSpPr>
        <p:spPr>
          <a:xfrm>
            <a:off x="971600" y="3861048"/>
            <a:ext cx="2304256" cy="646331"/>
          </a:xfrm>
          <a:prstGeom prst="rect">
            <a:avLst/>
          </a:prstGeom>
          <a:noFill/>
        </p:spPr>
        <p:txBody>
          <a:bodyPr wrap="square" rtlCol="1">
            <a:spAutoFit/>
          </a:bodyPr>
          <a:lstStyle/>
          <a:p>
            <a:pPr algn="l" rtl="0"/>
            <a:endParaRPr lang="en-US" dirty="0" smtClean="0"/>
          </a:p>
          <a:p>
            <a:endParaRPr lang="ar-SA" dirty="0"/>
          </a:p>
        </p:txBody>
      </p:sp>
      <p:sp>
        <p:nvSpPr>
          <p:cNvPr id="6" name="TextBox 5"/>
          <p:cNvSpPr txBox="1"/>
          <p:nvPr/>
        </p:nvSpPr>
        <p:spPr>
          <a:xfrm>
            <a:off x="1691680" y="3501008"/>
            <a:ext cx="3240360" cy="2677656"/>
          </a:xfrm>
          <a:prstGeom prst="rect">
            <a:avLst/>
          </a:prstGeom>
          <a:noFill/>
        </p:spPr>
        <p:txBody>
          <a:bodyPr wrap="square" rtlCol="1">
            <a:spAutoFit/>
          </a:bodyPr>
          <a:lstStyle/>
          <a:p>
            <a:pPr algn="l" rtl="0">
              <a:buFont typeface="Wingdings" pitchFamily="2" charset="2"/>
              <a:buChar char="ü"/>
            </a:pPr>
            <a:r>
              <a:rPr lang="en-US" sz="2800" dirty="0" smtClean="0"/>
              <a:t>It’s </a:t>
            </a:r>
            <a:r>
              <a:rPr lang="en-US" sz="2800" dirty="0" err="1" smtClean="0"/>
              <a:t>povided</a:t>
            </a:r>
            <a:r>
              <a:rPr lang="en-US" sz="2800" dirty="0" smtClean="0"/>
              <a:t> Beit </a:t>
            </a:r>
            <a:r>
              <a:rPr lang="en-US" sz="2800" dirty="0" err="1" smtClean="0"/>
              <a:t>Dajan</a:t>
            </a:r>
            <a:r>
              <a:rPr lang="en-US" sz="2800" dirty="0" smtClean="0"/>
              <a:t> and Beit </a:t>
            </a:r>
            <a:r>
              <a:rPr lang="en-US" sz="2800" dirty="0" err="1" smtClean="0"/>
              <a:t>Furik</a:t>
            </a:r>
            <a:r>
              <a:rPr lang="en-US" sz="2800" dirty="0" smtClean="0"/>
              <a:t> villages with drinking water produced at 65 m</a:t>
            </a:r>
            <a:r>
              <a:rPr lang="en-US" sz="2800" baseline="30000" dirty="0" smtClean="0"/>
              <a:t>3</a:t>
            </a:r>
            <a:r>
              <a:rPr lang="en-US" sz="2800" dirty="0" smtClean="0"/>
              <a:t>/hour </a:t>
            </a:r>
            <a:endParaRPr lang="ar-SA" sz="28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3200" dirty="0" smtClean="0">
                <a:solidFill>
                  <a:schemeClr val="tx1"/>
                </a:solidFill>
                <a:latin typeface="Times New Roman" pitchFamily="18" charset="0"/>
              </a:rPr>
              <a:t>Beit </a:t>
            </a:r>
            <a:r>
              <a:rPr lang="en-US" sz="3200" dirty="0" err="1" smtClean="0">
                <a:solidFill>
                  <a:schemeClr val="tx1"/>
                </a:solidFill>
                <a:latin typeface="Times New Roman" pitchFamily="18" charset="0"/>
              </a:rPr>
              <a:t>Dajan</a:t>
            </a:r>
            <a:r>
              <a:rPr lang="en-US" sz="3200" dirty="0" smtClean="0">
                <a:solidFill>
                  <a:schemeClr val="tx1"/>
                </a:solidFill>
                <a:latin typeface="Times New Roman" pitchFamily="18" charset="0"/>
              </a:rPr>
              <a:t> Water tank</a:t>
            </a:r>
            <a:endParaRPr lang="ar-SA" sz="3200" dirty="0">
              <a:solidFill>
                <a:schemeClr val="tx1"/>
              </a:solidFill>
              <a:latin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t>Water from </a:t>
            </a:r>
            <a:r>
              <a:rPr lang="en-US" sz="2400" dirty="0"/>
              <a:t>the well is continuously pumped to a concrete elevated tank, with a capacity of around 500 m</a:t>
            </a:r>
            <a:r>
              <a:rPr lang="en-US" sz="2400" baseline="30000" dirty="0"/>
              <a:t>3</a:t>
            </a:r>
            <a:r>
              <a:rPr lang="en-US" sz="2400" dirty="0"/>
              <a:t> constructed in 2008 at </a:t>
            </a:r>
            <a:r>
              <a:rPr lang="en-US" sz="2400" dirty="0" smtClean="0"/>
              <a:t>the </a:t>
            </a:r>
            <a:r>
              <a:rPr lang="en-US" sz="2400" dirty="0"/>
              <a:t>highest point in the </a:t>
            </a:r>
            <a:r>
              <a:rPr lang="en-US" sz="2400" dirty="0" smtClean="0"/>
              <a:t>village.</a:t>
            </a:r>
          </a:p>
          <a:p>
            <a:pPr algn="l" rtl="0">
              <a:buNone/>
            </a:pPr>
            <a:endParaRPr lang="ar-SA" sz="2400" dirty="0"/>
          </a:p>
        </p:txBody>
      </p:sp>
      <p:pic>
        <p:nvPicPr>
          <p:cNvPr id="4" name="Picture 3" descr="C:\Users\Nibal Thabet\Desktop\Beit Dajan.P\DSC04163.JPG"/>
          <p:cNvPicPr/>
          <p:nvPr/>
        </p:nvPicPr>
        <p:blipFill>
          <a:blip r:embed="rId2" cstate="print"/>
          <a:srcRect/>
          <a:stretch>
            <a:fillRect/>
          </a:stretch>
        </p:blipFill>
        <p:spPr bwMode="auto">
          <a:xfrm>
            <a:off x="4860032" y="2636912"/>
            <a:ext cx="3851920" cy="4221088"/>
          </a:xfrm>
          <a:prstGeom prst="rect">
            <a:avLst/>
          </a:prstGeom>
          <a:noFill/>
          <a:ln w="9525">
            <a:noFill/>
            <a:miter lim="800000"/>
            <a:headEnd/>
            <a:tailEnd/>
          </a:ln>
        </p:spPr>
      </p:pic>
      <p:sp>
        <p:nvSpPr>
          <p:cNvPr id="20481" name="Rectangle 1"/>
          <p:cNvSpPr>
            <a:spLocks noChangeArrowheads="1"/>
          </p:cNvSpPr>
          <p:nvPr/>
        </p:nvSpPr>
        <p:spPr bwMode="auto">
          <a:xfrm>
            <a:off x="1403648" y="3356992"/>
            <a:ext cx="36724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rPr>
              <a:t>Water from the reservoir is then distributed to all houses in the village, by gravity, through a network constructed in 2009.                                                                            </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كلاسيكي">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1219</TotalTime>
  <Words>1105</Words>
  <Application>Microsoft Office PowerPoint</Application>
  <PresentationFormat>عرض على الشاشة (3:4)‏</PresentationFormat>
  <Paragraphs>191</Paragraphs>
  <Slides>36</Slides>
  <Notes>0</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انقلاب</vt:lpstr>
      <vt:lpstr>Evaluation and Redesign of Beit Dajan Water Distribution Network</vt:lpstr>
      <vt:lpstr>Content</vt:lpstr>
      <vt:lpstr>Introduction</vt:lpstr>
      <vt:lpstr>Objectives</vt:lpstr>
      <vt:lpstr>Study Area</vt:lpstr>
      <vt:lpstr>Geography and Topography</vt:lpstr>
      <vt:lpstr>Population</vt:lpstr>
      <vt:lpstr>Water Situation</vt:lpstr>
      <vt:lpstr>Beit Dajan Water tank</vt:lpstr>
      <vt:lpstr>Methodology </vt:lpstr>
      <vt:lpstr>Design Criteria for Pressure and Velocity </vt:lpstr>
      <vt:lpstr>Principles of WDN Analysis </vt:lpstr>
      <vt:lpstr>الشريحة 13</vt:lpstr>
      <vt:lpstr>الشريحة 14</vt:lpstr>
      <vt:lpstr>الشريحة 15</vt:lpstr>
      <vt:lpstr>Future population</vt:lpstr>
      <vt:lpstr>الشريحة 17</vt:lpstr>
      <vt:lpstr>Diameters of The Existing WDN </vt:lpstr>
      <vt:lpstr>WDN setting up on WaterCAD  </vt:lpstr>
      <vt:lpstr>Analysis of Existing WDN</vt:lpstr>
      <vt:lpstr> Consumption pattern</vt:lpstr>
      <vt:lpstr>Analysis of Existing WDN</vt:lpstr>
      <vt:lpstr>الشريحة 23</vt:lpstr>
      <vt:lpstr>الشريحة 24</vt:lpstr>
      <vt:lpstr>الشريحة 25</vt:lpstr>
      <vt:lpstr>Cost of existing WDN</vt:lpstr>
      <vt:lpstr>WDN after Redesign</vt:lpstr>
      <vt:lpstr>الشريحة 28</vt:lpstr>
      <vt:lpstr>الشريحة 29</vt:lpstr>
      <vt:lpstr>الشريحة 30</vt:lpstr>
      <vt:lpstr>Cost of WDN after Redesign</vt:lpstr>
      <vt:lpstr>Discussion and Conclusion </vt:lpstr>
      <vt:lpstr>الشريحة 33</vt:lpstr>
      <vt:lpstr>الشريحة 34</vt:lpstr>
      <vt:lpstr>Recommendation</vt:lpstr>
      <vt:lpstr>الشريحة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ata</dc:creator>
  <cp:lastModifiedBy>ata</cp:lastModifiedBy>
  <cp:revision>111</cp:revision>
  <dcterms:created xsi:type="dcterms:W3CDTF">2013-12-15T17:09:02Z</dcterms:created>
  <dcterms:modified xsi:type="dcterms:W3CDTF">2013-12-24T17:58:12Z</dcterms:modified>
</cp:coreProperties>
</file>