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25" r:id="rId2"/>
    <p:sldId id="762" r:id="rId3"/>
    <p:sldId id="763" r:id="rId4"/>
    <p:sldId id="764" r:id="rId5"/>
    <p:sldId id="787" r:id="rId6"/>
    <p:sldId id="805" r:id="rId7"/>
    <p:sldId id="765" r:id="rId8"/>
    <p:sldId id="766" r:id="rId9"/>
    <p:sldId id="788" r:id="rId10"/>
    <p:sldId id="790" r:id="rId11"/>
    <p:sldId id="792" r:id="rId12"/>
    <p:sldId id="767" r:id="rId13"/>
    <p:sldId id="791" r:id="rId14"/>
    <p:sldId id="786" r:id="rId15"/>
    <p:sldId id="774" r:id="rId16"/>
    <p:sldId id="793" r:id="rId17"/>
    <p:sldId id="775" r:id="rId18"/>
    <p:sldId id="776" r:id="rId19"/>
    <p:sldId id="802" r:id="rId20"/>
    <p:sldId id="777" r:id="rId21"/>
    <p:sldId id="803" r:id="rId22"/>
    <p:sldId id="804" r:id="rId23"/>
    <p:sldId id="794" r:id="rId24"/>
    <p:sldId id="797" r:id="rId25"/>
    <p:sldId id="796" r:id="rId26"/>
    <p:sldId id="801" r:id="rId27"/>
    <p:sldId id="798" r:id="rId28"/>
    <p:sldId id="799" r:id="rId29"/>
    <p:sldId id="800" r:id="rId30"/>
    <p:sldId id="768" r:id="rId31"/>
    <p:sldId id="779" r:id="rId32"/>
    <p:sldId id="780" r:id="rId33"/>
    <p:sldId id="783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9900"/>
    <a:srgbClr val="C5E2FD"/>
    <a:srgbClr val="FF6600"/>
    <a:srgbClr val="FF00FF"/>
    <a:srgbClr val="336600"/>
    <a:srgbClr val="FF9900"/>
    <a:srgbClr val="006600"/>
    <a:srgbClr val="996600"/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7849" autoAdjust="0"/>
  </p:normalViewPr>
  <p:slideViewPr>
    <p:cSldViewPr>
      <p:cViewPr varScale="1">
        <p:scale>
          <a:sx n="71" d="100"/>
          <a:sy n="71" d="100"/>
        </p:scale>
        <p:origin x="-12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6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6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E1041-9A37-4F99-BCB8-F01975D6F9DC}" type="doc">
      <dgm:prSet loTypeId="urn:microsoft.com/office/officeart/2005/8/layout/matrix1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B980B7A-652F-45E9-ABC8-CC3A8C39BF8F}">
      <dgm:prSet phldrT="[Text]" custT="1"/>
      <dgm:spPr/>
      <dgm:t>
        <a:bodyPr/>
        <a:lstStyle/>
        <a:p>
          <a:pPr algn="ctr"/>
          <a:r>
            <a:rPr lang="en-US" sz="3600" b="1" dirty="0"/>
            <a:t>SWOT</a:t>
          </a:r>
          <a:r>
            <a:rPr lang="en-US" sz="1000" dirty="0"/>
            <a:t> </a:t>
          </a:r>
        </a:p>
      </dgm:t>
    </dgm:pt>
    <dgm:pt modelId="{BC34493C-E6C7-47EB-9007-4AEA3CF02377}" type="parTrans" cxnId="{20ED4EE2-CD4D-43AC-8C95-B2EC1736A307}">
      <dgm:prSet/>
      <dgm:spPr/>
      <dgm:t>
        <a:bodyPr/>
        <a:lstStyle/>
        <a:p>
          <a:endParaRPr lang="en-US"/>
        </a:p>
      </dgm:t>
    </dgm:pt>
    <dgm:pt modelId="{07F02AC0-5694-444B-950A-BF1CE035650E}" type="sibTrans" cxnId="{20ED4EE2-CD4D-43AC-8C95-B2EC1736A307}">
      <dgm:prSet/>
      <dgm:spPr/>
      <dgm:t>
        <a:bodyPr/>
        <a:lstStyle/>
        <a:p>
          <a:endParaRPr lang="en-US"/>
        </a:p>
      </dgm:t>
    </dgm:pt>
    <dgm:pt modelId="{477DC43A-7E88-4687-B679-89C2F87FEBC9}">
      <dgm:prSet phldrT="[Text]"/>
      <dgm:spPr/>
      <dgm:t>
        <a:bodyPr/>
        <a:lstStyle/>
        <a:p>
          <a:endParaRPr lang="en-US" dirty="0"/>
        </a:p>
      </dgm:t>
    </dgm:pt>
    <dgm:pt modelId="{E758CFAB-9A68-4CD8-A923-208F28B6CDF5}" type="parTrans" cxnId="{6189B321-C838-44DA-86FD-24421A89620B}">
      <dgm:prSet/>
      <dgm:spPr/>
      <dgm:t>
        <a:bodyPr/>
        <a:lstStyle/>
        <a:p>
          <a:endParaRPr lang="en-US"/>
        </a:p>
      </dgm:t>
    </dgm:pt>
    <dgm:pt modelId="{9F1D9436-B9DB-4CB9-AB34-D71378E26491}" type="sibTrans" cxnId="{6189B321-C838-44DA-86FD-24421A89620B}">
      <dgm:prSet/>
      <dgm:spPr/>
      <dgm:t>
        <a:bodyPr/>
        <a:lstStyle/>
        <a:p>
          <a:endParaRPr lang="en-US"/>
        </a:p>
      </dgm:t>
    </dgm:pt>
    <dgm:pt modelId="{D391095D-B00A-492C-8B7E-81B1C183821B}">
      <dgm:prSet phldrT="[Text]" phldr="1"/>
      <dgm:spPr/>
      <dgm:t>
        <a:bodyPr/>
        <a:lstStyle/>
        <a:p>
          <a:endParaRPr lang="en-US" dirty="0"/>
        </a:p>
      </dgm:t>
    </dgm:pt>
    <dgm:pt modelId="{D6882A9A-4975-4E27-8D9E-ACD4C6692357}" type="parTrans" cxnId="{205728FD-F85C-44C9-8994-88042403EC1D}">
      <dgm:prSet/>
      <dgm:spPr/>
      <dgm:t>
        <a:bodyPr/>
        <a:lstStyle/>
        <a:p>
          <a:endParaRPr lang="en-US"/>
        </a:p>
      </dgm:t>
    </dgm:pt>
    <dgm:pt modelId="{77FC8702-FBBF-47B2-A6A5-25E8B6592E17}" type="sibTrans" cxnId="{205728FD-F85C-44C9-8994-88042403EC1D}">
      <dgm:prSet/>
      <dgm:spPr/>
      <dgm:t>
        <a:bodyPr/>
        <a:lstStyle/>
        <a:p>
          <a:endParaRPr lang="en-US"/>
        </a:p>
      </dgm:t>
    </dgm:pt>
    <dgm:pt modelId="{96A94788-C805-4EB9-8AAE-D4C8CB5BA3EA}">
      <dgm:prSet/>
      <dgm:spPr/>
      <dgm:t>
        <a:bodyPr/>
        <a:lstStyle/>
        <a:p>
          <a:endParaRPr lang="en-US" dirty="0"/>
        </a:p>
      </dgm:t>
    </dgm:pt>
    <dgm:pt modelId="{728C5B33-D80F-44E9-8C36-91A393BD23D6}" type="parTrans" cxnId="{F7A0EB80-5C4D-48B5-9B21-A5405D139FF5}">
      <dgm:prSet/>
      <dgm:spPr/>
      <dgm:t>
        <a:bodyPr/>
        <a:lstStyle/>
        <a:p>
          <a:endParaRPr lang="en-US"/>
        </a:p>
      </dgm:t>
    </dgm:pt>
    <dgm:pt modelId="{0B6B9CBB-203B-43BB-ADDE-B16A9C8EA341}" type="sibTrans" cxnId="{F7A0EB80-5C4D-48B5-9B21-A5405D139FF5}">
      <dgm:prSet/>
      <dgm:spPr/>
      <dgm:t>
        <a:bodyPr/>
        <a:lstStyle/>
        <a:p>
          <a:endParaRPr lang="en-US"/>
        </a:p>
      </dgm:t>
    </dgm:pt>
    <dgm:pt modelId="{F858B853-2E9F-4626-B11F-28F27A90462B}">
      <dgm:prSet/>
      <dgm:spPr/>
      <dgm:t>
        <a:bodyPr/>
        <a:lstStyle/>
        <a:p>
          <a:endParaRPr lang="en-US" dirty="0"/>
        </a:p>
      </dgm:t>
    </dgm:pt>
    <dgm:pt modelId="{01E4B61A-77F4-49C4-AC06-F5DFD3380469}" type="parTrans" cxnId="{A584E804-A595-4FC7-AD37-1E2F97962B31}">
      <dgm:prSet/>
      <dgm:spPr/>
      <dgm:t>
        <a:bodyPr/>
        <a:lstStyle/>
        <a:p>
          <a:endParaRPr lang="en-US"/>
        </a:p>
      </dgm:t>
    </dgm:pt>
    <dgm:pt modelId="{580D26A4-7890-450B-BBA1-E4D1874360A7}" type="sibTrans" cxnId="{A584E804-A595-4FC7-AD37-1E2F97962B31}">
      <dgm:prSet/>
      <dgm:spPr/>
      <dgm:t>
        <a:bodyPr/>
        <a:lstStyle/>
        <a:p>
          <a:endParaRPr lang="en-US"/>
        </a:p>
      </dgm:t>
    </dgm:pt>
    <dgm:pt modelId="{5C773494-B0D8-4CA1-AA35-928D8B6677BE}">
      <dgm:prSet/>
      <dgm:spPr/>
      <dgm:t>
        <a:bodyPr/>
        <a:lstStyle/>
        <a:p>
          <a:endParaRPr lang="en-US" dirty="0"/>
        </a:p>
      </dgm:t>
    </dgm:pt>
    <dgm:pt modelId="{899AC338-C364-4C6A-960C-E9DB1C36F7B6}" type="parTrans" cxnId="{AE08A60F-CE2D-4210-9394-AA6FE2673F1C}">
      <dgm:prSet/>
      <dgm:spPr/>
      <dgm:t>
        <a:bodyPr/>
        <a:lstStyle/>
        <a:p>
          <a:endParaRPr lang="en-US"/>
        </a:p>
      </dgm:t>
    </dgm:pt>
    <dgm:pt modelId="{871B29E3-3F65-4E2A-90B4-32079D830A76}" type="sibTrans" cxnId="{AE08A60F-CE2D-4210-9394-AA6FE2673F1C}">
      <dgm:prSet/>
      <dgm:spPr/>
      <dgm:t>
        <a:bodyPr/>
        <a:lstStyle/>
        <a:p>
          <a:endParaRPr lang="en-US"/>
        </a:p>
      </dgm:t>
    </dgm:pt>
    <dgm:pt modelId="{61F1413F-8D5B-48FF-B814-B229722F58E7}">
      <dgm:prSet custT="1"/>
      <dgm:spPr/>
      <dgm:t>
        <a:bodyPr/>
        <a:lstStyle/>
        <a:p>
          <a:pPr algn="l"/>
          <a:endParaRPr lang="en-US" sz="1200" dirty="0"/>
        </a:p>
        <a:p>
          <a:pPr algn="ctr"/>
          <a:r>
            <a:rPr lang="en-US" sz="1800" b="1" dirty="0" smtClean="0"/>
            <a:t> * Provide </a:t>
          </a:r>
          <a:r>
            <a:rPr lang="en-US" sz="1800" b="1" dirty="0"/>
            <a:t>high data rates</a:t>
          </a:r>
        </a:p>
        <a:p>
          <a:pPr algn="ctr" rtl="0"/>
          <a:r>
            <a:rPr lang="en-US" sz="1800" b="1" dirty="0" smtClean="0"/>
            <a:t>* Immunity </a:t>
          </a:r>
          <a:r>
            <a:rPr lang="en-US" sz="1800" b="1" dirty="0"/>
            <a:t>to </a:t>
          </a:r>
          <a:r>
            <a:rPr lang="en-US" sz="1800" b="1" dirty="0" smtClean="0"/>
            <a:t>high </a:t>
          </a:r>
          <a:r>
            <a:rPr lang="en-US" sz="1800" b="1" dirty="0"/>
            <a:t>interference</a:t>
          </a:r>
        </a:p>
        <a:p>
          <a:pPr algn="ctr" rtl="0"/>
          <a:r>
            <a:rPr lang="en-US" sz="1800" b="1" dirty="0" smtClean="0"/>
            <a:t>* Used </a:t>
          </a:r>
          <a:r>
            <a:rPr lang="en-US" sz="1800" b="1" dirty="0"/>
            <a:t>in UWB</a:t>
          </a:r>
        </a:p>
        <a:p>
          <a:pPr algn="ctr" rtl="0"/>
          <a:r>
            <a:rPr lang="en-US" sz="1800" b="1" dirty="0" smtClean="0"/>
            <a:t>* Compatible </a:t>
          </a:r>
          <a:r>
            <a:rPr lang="en-US" sz="1800" b="1" dirty="0"/>
            <a:t>with optical fiber </a:t>
          </a:r>
          <a:r>
            <a:rPr lang="en-US" sz="1800" b="1" dirty="0" smtClean="0"/>
            <a:t>properties</a:t>
          </a:r>
          <a:endParaRPr lang="en-US" sz="1800" b="1" dirty="0"/>
        </a:p>
      </dgm:t>
    </dgm:pt>
    <dgm:pt modelId="{AD44A943-5432-4185-8139-D5F4E7673CFC}" type="parTrans" cxnId="{870822F4-BD7E-42A5-B413-56CA1265C630}">
      <dgm:prSet/>
      <dgm:spPr/>
      <dgm:t>
        <a:bodyPr/>
        <a:lstStyle/>
        <a:p>
          <a:endParaRPr lang="en-US"/>
        </a:p>
      </dgm:t>
    </dgm:pt>
    <dgm:pt modelId="{E3ED0B96-3014-4927-B677-F22FE7D1380F}" type="sibTrans" cxnId="{870822F4-BD7E-42A5-B413-56CA1265C630}">
      <dgm:prSet/>
      <dgm:spPr/>
      <dgm:t>
        <a:bodyPr/>
        <a:lstStyle/>
        <a:p>
          <a:endParaRPr lang="en-US"/>
        </a:p>
      </dgm:t>
    </dgm:pt>
    <dgm:pt modelId="{98FFB54D-8C71-45C1-B001-5FE9737E74D0}">
      <dgm:prSet custT="1"/>
      <dgm:spPr/>
      <dgm:t>
        <a:bodyPr/>
        <a:lstStyle/>
        <a:p>
          <a:pPr algn="ctr" rtl="0"/>
          <a:r>
            <a:rPr lang="en-US" sz="2000" b="1" dirty="0" smtClean="0"/>
            <a:t>* It </a:t>
          </a:r>
          <a:r>
            <a:rPr lang="en-US" sz="2000" b="1" dirty="0"/>
            <a:t>only works for 2, 4, 8 and 16PPM</a:t>
          </a:r>
        </a:p>
      </dgm:t>
    </dgm:pt>
    <dgm:pt modelId="{14A286C9-CAC4-4935-B405-1CDAD834A755}" type="parTrans" cxnId="{05B01A09-F974-4F58-BC09-58B5317074E8}">
      <dgm:prSet/>
      <dgm:spPr/>
      <dgm:t>
        <a:bodyPr/>
        <a:lstStyle/>
        <a:p>
          <a:endParaRPr lang="en-US"/>
        </a:p>
      </dgm:t>
    </dgm:pt>
    <dgm:pt modelId="{F1A04BBC-1953-4DA3-8EA3-DE2D807349AF}" type="sibTrans" cxnId="{05B01A09-F974-4F58-BC09-58B5317074E8}">
      <dgm:prSet/>
      <dgm:spPr/>
      <dgm:t>
        <a:bodyPr/>
        <a:lstStyle/>
        <a:p>
          <a:endParaRPr lang="en-US"/>
        </a:p>
      </dgm:t>
    </dgm:pt>
    <dgm:pt modelId="{20142417-4AAF-460C-99B6-B85C32935F92}">
      <dgm:prSet custT="1"/>
      <dgm:spPr/>
      <dgm:t>
        <a:bodyPr/>
        <a:lstStyle/>
        <a:p>
          <a:pPr algn="ctr"/>
          <a:r>
            <a:rPr lang="en-US" sz="2000" b="1" dirty="0" smtClean="0"/>
            <a:t>* Adopting </a:t>
          </a:r>
          <a:r>
            <a:rPr lang="en-US" sz="2000" b="1" dirty="0"/>
            <a:t>this new method in many applications</a:t>
          </a:r>
        </a:p>
        <a:p>
          <a:pPr algn="ctr" rtl="0"/>
          <a:r>
            <a:rPr lang="en-US" sz="2000" b="1" dirty="0" smtClean="0"/>
            <a:t>* Fastens </a:t>
          </a:r>
          <a:r>
            <a:rPr lang="en-US" sz="2000" b="1" dirty="0"/>
            <a:t>the spread of using UWB, which is considered to have potentially low complexity and low equipment cost</a:t>
          </a:r>
        </a:p>
      </dgm:t>
    </dgm:pt>
    <dgm:pt modelId="{ED7A2290-147B-407A-97B3-9CEFB2241A22}" type="parTrans" cxnId="{6916D075-ECAF-49DB-849A-4937E92A232C}">
      <dgm:prSet/>
      <dgm:spPr/>
      <dgm:t>
        <a:bodyPr/>
        <a:lstStyle/>
        <a:p>
          <a:endParaRPr lang="en-US"/>
        </a:p>
      </dgm:t>
    </dgm:pt>
    <dgm:pt modelId="{8AB5BDCB-4A62-4062-A7FD-84F871518288}" type="sibTrans" cxnId="{6916D075-ECAF-49DB-849A-4937E92A232C}">
      <dgm:prSet/>
      <dgm:spPr/>
      <dgm:t>
        <a:bodyPr/>
        <a:lstStyle/>
        <a:p>
          <a:endParaRPr lang="en-US"/>
        </a:p>
      </dgm:t>
    </dgm:pt>
    <dgm:pt modelId="{01C45971-462C-41E2-B28F-BCA9F45E845E}">
      <dgm:prSet custT="1"/>
      <dgm:spPr/>
      <dgm:t>
        <a:bodyPr/>
        <a:lstStyle/>
        <a:p>
          <a:r>
            <a:rPr lang="en-US" sz="2000" b="1" dirty="0" smtClean="0"/>
            <a:t>* This </a:t>
          </a:r>
          <a:r>
            <a:rPr lang="en-US" sz="2000" b="1" dirty="0"/>
            <a:t>method is still under </a:t>
          </a:r>
          <a:r>
            <a:rPr lang="en-US" sz="2000" b="1" dirty="0" smtClean="0"/>
            <a:t>research</a:t>
          </a:r>
          <a:endParaRPr lang="en-US" sz="2000" b="1" dirty="0"/>
        </a:p>
      </dgm:t>
    </dgm:pt>
    <dgm:pt modelId="{F1167DC0-9902-4D90-A159-5F896C4580C6}" type="parTrans" cxnId="{33891628-AABA-48C8-BCB8-12F0BC24D154}">
      <dgm:prSet/>
      <dgm:spPr/>
      <dgm:t>
        <a:bodyPr/>
        <a:lstStyle/>
        <a:p>
          <a:endParaRPr lang="en-US"/>
        </a:p>
      </dgm:t>
    </dgm:pt>
    <dgm:pt modelId="{40A42927-8EC0-45F7-A5E9-9972F87607B6}" type="sibTrans" cxnId="{33891628-AABA-48C8-BCB8-12F0BC24D154}">
      <dgm:prSet/>
      <dgm:spPr/>
      <dgm:t>
        <a:bodyPr/>
        <a:lstStyle/>
        <a:p>
          <a:endParaRPr lang="en-US"/>
        </a:p>
      </dgm:t>
    </dgm:pt>
    <dgm:pt modelId="{DCCA0688-587D-4DB3-A615-2DB398B19539}" type="pres">
      <dgm:prSet presAssocID="{16EE1041-9A37-4F99-BCB8-F01975D6F9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817EC-610C-45C2-A0FC-AA20453A91BF}" type="pres">
      <dgm:prSet presAssocID="{16EE1041-9A37-4F99-BCB8-F01975D6F9DC}" presName="matrix" presStyleCnt="0"/>
      <dgm:spPr/>
      <dgm:t>
        <a:bodyPr/>
        <a:lstStyle/>
        <a:p>
          <a:endParaRPr lang="en-US"/>
        </a:p>
      </dgm:t>
    </dgm:pt>
    <dgm:pt modelId="{9401D7E5-09C3-4344-8058-FD0E2E086254}" type="pres">
      <dgm:prSet presAssocID="{16EE1041-9A37-4F99-BCB8-F01975D6F9DC}" presName="tile1" presStyleLbl="node1" presStyleIdx="0" presStyleCnt="4"/>
      <dgm:spPr/>
      <dgm:t>
        <a:bodyPr/>
        <a:lstStyle/>
        <a:p>
          <a:endParaRPr lang="en-US"/>
        </a:p>
      </dgm:t>
    </dgm:pt>
    <dgm:pt modelId="{CB55E2CD-953B-4494-9E32-36270458DCF3}" type="pres">
      <dgm:prSet presAssocID="{16EE1041-9A37-4F99-BCB8-F01975D6F9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A7AF-FE1C-4705-9E06-3991B96ED01E}" type="pres">
      <dgm:prSet presAssocID="{16EE1041-9A37-4F99-BCB8-F01975D6F9DC}" presName="tile2" presStyleLbl="node1" presStyleIdx="1" presStyleCnt="4" custLinFactNeighborX="211"/>
      <dgm:spPr/>
      <dgm:t>
        <a:bodyPr/>
        <a:lstStyle/>
        <a:p>
          <a:endParaRPr lang="en-US"/>
        </a:p>
      </dgm:t>
    </dgm:pt>
    <dgm:pt modelId="{BEA9AC1D-CB18-4854-990D-2D26FF5EBF20}" type="pres">
      <dgm:prSet presAssocID="{16EE1041-9A37-4F99-BCB8-F01975D6F9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C8E33-B6F7-4E0E-9F8D-E75904E28B9C}" type="pres">
      <dgm:prSet presAssocID="{16EE1041-9A37-4F99-BCB8-F01975D6F9DC}" presName="tile3" presStyleLbl="node1" presStyleIdx="2" presStyleCnt="4" custLinFactNeighborY="0"/>
      <dgm:spPr/>
      <dgm:t>
        <a:bodyPr/>
        <a:lstStyle/>
        <a:p>
          <a:endParaRPr lang="en-US"/>
        </a:p>
      </dgm:t>
    </dgm:pt>
    <dgm:pt modelId="{32149F02-045F-4F24-8937-73AB2B15CE50}" type="pres">
      <dgm:prSet presAssocID="{16EE1041-9A37-4F99-BCB8-F01975D6F9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41402-5730-493A-825E-131FB3A91D45}" type="pres">
      <dgm:prSet presAssocID="{16EE1041-9A37-4F99-BCB8-F01975D6F9DC}" presName="tile4" presStyleLbl="node1" presStyleIdx="3" presStyleCnt="4" custLinFactNeighborY="0"/>
      <dgm:spPr/>
      <dgm:t>
        <a:bodyPr/>
        <a:lstStyle/>
        <a:p>
          <a:endParaRPr lang="en-US"/>
        </a:p>
      </dgm:t>
    </dgm:pt>
    <dgm:pt modelId="{2B075B6B-AFCF-491B-A42E-474C4036A898}" type="pres">
      <dgm:prSet presAssocID="{16EE1041-9A37-4F99-BCB8-F01975D6F9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D6E40-094A-4179-9D4D-12282947AD46}" type="pres">
      <dgm:prSet presAssocID="{16EE1041-9A37-4F99-BCB8-F01975D6F9D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4E804-A595-4FC7-AD37-1E2F97962B31}" srcId="{16EE1041-9A37-4F99-BCB8-F01975D6F9DC}" destId="{F858B853-2E9F-4626-B11F-28F27A90462B}" srcOrd="3" destOrd="0" parTransId="{01E4B61A-77F4-49C4-AC06-F5DFD3380469}" sibTransId="{580D26A4-7890-450B-BBA1-E4D1874360A7}"/>
    <dgm:cxn modelId="{821180E7-41F4-4931-90C9-CCEA87B91021}" type="presOf" srcId="{98FFB54D-8C71-45C1-B001-5FE9737E74D0}" destId="{BEA9AC1D-CB18-4854-990D-2D26FF5EBF20}" srcOrd="1" destOrd="0" presId="urn:microsoft.com/office/officeart/2005/8/layout/matrix1"/>
    <dgm:cxn modelId="{20ED4EE2-CD4D-43AC-8C95-B2EC1736A307}" srcId="{16EE1041-9A37-4F99-BCB8-F01975D6F9DC}" destId="{2B980B7A-652F-45E9-ABC8-CC3A8C39BF8F}" srcOrd="0" destOrd="0" parTransId="{BC34493C-E6C7-47EB-9007-4AEA3CF02377}" sibTransId="{07F02AC0-5694-444B-950A-BF1CE035650E}"/>
    <dgm:cxn modelId="{B1285BAE-D270-4AF3-A35C-7195C0736AF8}" type="presOf" srcId="{98FFB54D-8C71-45C1-B001-5FE9737E74D0}" destId="{3CE9A7AF-FE1C-4705-9E06-3991B96ED01E}" srcOrd="0" destOrd="0" presId="urn:microsoft.com/office/officeart/2005/8/layout/matrix1"/>
    <dgm:cxn modelId="{F7A0EB80-5C4D-48B5-9B21-A5405D139FF5}" srcId="{16EE1041-9A37-4F99-BCB8-F01975D6F9DC}" destId="{96A94788-C805-4EB9-8AAE-D4C8CB5BA3EA}" srcOrd="2" destOrd="0" parTransId="{728C5B33-D80F-44E9-8C36-91A393BD23D6}" sibTransId="{0B6B9CBB-203B-43BB-ADDE-B16A9C8EA341}"/>
    <dgm:cxn modelId="{AB6472E7-B658-4A9A-B67A-4097E1D8A9A5}" type="presOf" srcId="{20142417-4AAF-460C-99B6-B85C32935F92}" destId="{32149F02-045F-4F24-8937-73AB2B15CE50}" srcOrd="1" destOrd="0" presId="urn:microsoft.com/office/officeart/2005/8/layout/matrix1"/>
    <dgm:cxn modelId="{3DA7BD4D-662F-4E5E-ABA6-157FFC319CD6}" type="presOf" srcId="{16EE1041-9A37-4F99-BCB8-F01975D6F9DC}" destId="{DCCA0688-587D-4DB3-A615-2DB398B19539}" srcOrd="0" destOrd="0" presId="urn:microsoft.com/office/officeart/2005/8/layout/matrix1"/>
    <dgm:cxn modelId="{573524A9-56E7-4FEA-9E7B-AD95AE17A64D}" type="presOf" srcId="{01C45971-462C-41E2-B28F-BCA9F45E845E}" destId="{2B075B6B-AFCF-491B-A42E-474C4036A898}" srcOrd="1" destOrd="0" presId="urn:microsoft.com/office/officeart/2005/8/layout/matrix1"/>
    <dgm:cxn modelId="{7C4EEB31-B387-430A-ABEA-FDF5ED1F7EBB}" type="presOf" srcId="{01C45971-462C-41E2-B28F-BCA9F45E845E}" destId="{B3941402-5730-493A-825E-131FB3A91D45}" srcOrd="0" destOrd="0" presId="urn:microsoft.com/office/officeart/2005/8/layout/matrix1"/>
    <dgm:cxn modelId="{6916D075-ECAF-49DB-849A-4937E92A232C}" srcId="{2B980B7A-652F-45E9-ABC8-CC3A8C39BF8F}" destId="{20142417-4AAF-460C-99B6-B85C32935F92}" srcOrd="2" destOrd="0" parTransId="{ED7A2290-147B-407A-97B3-9CEFB2241A22}" sibTransId="{8AB5BDCB-4A62-4062-A7FD-84F871518288}"/>
    <dgm:cxn modelId="{AE08A60F-CE2D-4210-9394-AA6FE2673F1C}" srcId="{16EE1041-9A37-4F99-BCB8-F01975D6F9DC}" destId="{5C773494-B0D8-4CA1-AA35-928D8B6677BE}" srcOrd="4" destOrd="0" parTransId="{899AC338-C364-4C6A-960C-E9DB1C36F7B6}" sibTransId="{871B29E3-3F65-4E2A-90B4-32079D830A76}"/>
    <dgm:cxn modelId="{B9BD98F8-896F-4EDA-BE25-1AE4F31607DE}" type="presOf" srcId="{61F1413F-8D5B-48FF-B814-B229722F58E7}" destId="{CB55E2CD-953B-4494-9E32-36270458DCF3}" srcOrd="1" destOrd="0" presId="urn:microsoft.com/office/officeart/2005/8/layout/matrix1"/>
    <dgm:cxn modelId="{33891628-AABA-48C8-BCB8-12F0BC24D154}" srcId="{2B980B7A-652F-45E9-ABC8-CC3A8C39BF8F}" destId="{01C45971-462C-41E2-B28F-BCA9F45E845E}" srcOrd="3" destOrd="0" parTransId="{F1167DC0-9902-4D90-A159-5F896C4580C6}" sibTransId="{40A42927-8EC0-45F7-A5E9-9972F87607B6}"/>
    <dgm:cxn modelId="{781C43A1-A453-48FA-AAF0-A3A1DAD6982F}" type="presOf" srcId="{2B980B7A-652F-45E9-ABC8-CC3A8C39BF8F}" destId="{1CDD6E40-094A-4179-9D4D-12282947AD46}" srcOrd="0" destOrd="0" presId="urn:microsoft.com/office/officeart/2005/8/layout/matrix1"/>
    <dgm:cxn modelId="{870822F4-BD7E-42A5-B413-56CA1265C630}" srcId="{2B980B7A-652F-45E9-ABC8-CC3A8C39BF8F}" destId="{61F1413F-8D5B-48FF-B814-B229722F58E7}" srcOrd="0" destOrd="0" parTransId="{AD44A943-5432-4185-8139-D5F4E7673CFC}" sibTransId="{E3ED0B96-3014-4927-B677-F22FE7D1380F}"/>
    <dgm:cxn modelId="{6189B321-C838-44DA-86FD-24421A89620B}" srcId="{16EE1041-9A37-4F99-BCB8-F01975D6F9DC}" destId="{477DC43A-7E88-4687-B679-89C2F87FEBC9}" srcOrd="1" destOrd="0" parTransId="{E758CFAB-9A68-4CD8-A923-208F28B6CDF5}" sibTransId="{9F1D9436-B9DB-4CB9-AB34-D71378E26491}"/>
    <dgm:cxn modelId="{6FD0B11B-4C03-4DF0-BC2C-66EEF60EF08D}" type="presOf" srcId="{20142417-4AAF-460C-99B6-B85C32935F92}" destId="{D0EC8E33-B6F7-4E0E-9F8D-E75904E28B9C}" srcOrd="0" destOrd="0" presId="urn:microsoft.com/office/officeart/2005/8/layout/matrix1"/>
    <dgm:cxn modelId="{4E729CA7-ABCD-421D-8600-3C832097034A}" type="presOf" srcId="{61F1413F-8D5B-48FF-B814-B229722F58E7}" destId="{9401D7E5-09C3-4344-8058-FD0E2E086254}" srcOrd="0" destOrd="0" presId="urn:microsoft.com/office/officeart/2005/8/layout/matrix1"/>
    <dgm:cxn modelId="{205728FD-F85C-44C9-8994-88042403EC1D}" srcId="{16EE1041-9A37-4F99-BCB8-F01975D6F9DC}" destId="{D391095D-B00A-492C-8B7E-81B1C183821B}" srcOrd="5" destOrd="0" parTransId="{D6882A9A-4975-4E27-8D9E-ACD4C6692357}" sibTransId="{77FC8702-FBBF-47B2-A6A5-25E8B6592E17}"/>
    <dgm:cxn modelId="{05B01A09-F974-4F58-BC09-58B5317074E8}" srcId="{2B980B7A-652F-45E9-ABC8-CC3A8C39BF8F}" destId="{98FFB54D-8C71-45C1-B001-5FE9737E74D0}" srcOrd="1" destOrd="0" parTransId="{14A286C9-CAC4-4935-B405-1CDAD834A755}" sibTransId="{F1A04BBC-1953-4DA3-8EA3-DE2D807349AF}"/>
    <dgm:cxn modelId="{A859574E-30B6-44C2-B2C0-630125C01342}" type="presParOf" srcId="{DCCA0688-587D-4DB3-A615-2DB398B19539}" destId="{E14817EC-610C-45C2-A0FC-AA20453A91BF}" srcOrd="0" destOrd="0" presId="urn:microsoft.com/office/officeart/2005/8/layout/matrix1"/>
    <dgm:cxn modelId="{7666BAF3-B339-49F7-9780-54DFDC96D1E2}" type="presParOf" srcId="{E14817EC-610C-45C2-A0FC-AA20453A91BF}" destId="{9401D7E5-09C3-4344-8058-FD0E2E086254}" srcOrd="0" destOrd="0" presId="urn:microsoft.com/office/officeart/2005/8/layout/matrix1"/>
    <dgm:cxn modelId="{D660CAE8-F927-4AA0-92E4-592A3C81E820}" type="presParOf" srcId="{E14817EC-610C-45C2-A0FC-AA20453A91BF}" destId="{CB55E2CD-953B-4494-9E32-36270458DCF3}" srcOrd="1" destOrd="0" presId="urn:microsoft.com/office/officeart/2005/8/layout/matrix1"/>
    <dgm:cxn modelId="{5FDF7A9D-E24D-45CE-B348-9326BB0F2EAE}" type="presParOf" srcId="{E14817EC-610C-45C2-A0FC-AA20453A91BF}" destId="{3CE9A7AF-FE1C-4705-9E06-3991B96ED01E}" srcOrd="2" destOrd="0" presId="urn:microsoft.com/office/officeart/2005/8/layout/matrix1"/>
    <dgm:cxn modelId="{BEFB90F3-B85C-45D9-91F9-D98B1DE7EF44}" type="presParOf" srcId="{E14817EC-610C-45C2-A0FC-AA20453A91BF}" destId="{BEA9AC1D-CB18-4854-990D-2D26FF5EBF20}" srcOrd="3" destOrd="0" presId="urn:microsoft.com/office/officeart/2005/8/layout/matrix1"/>
    <dgm:cxn modelId="{ABFCE104-4221-4965-9984-517D5641FD83}" type="presParOf" srcId="{E14817EC-610C-45C2-A0FC-AA20453A91BF}" destId="{D0EC8E33-B6F7-4E0E-9F8D-E75904E28B9C}" srcOrd="4" destOrd="0" presId="urn:microsoft.com/office/officeart/2005/8/layout/matrix1"/>
    <dgm:cxn modelId="{EC17F0DF-4ABA-422C-8012-C2F1AC487880}" type="presParOf" srcId="{E14817EC-610C-45C2-A0FC-AA20453A91BF}" destId="{32149F02-045F-4F24-8937-73AB2B15CE50}" srcOrd="5" destOrd="0" presId="urn:microsoft.com/office/officeart/2005/8/layout/matrix1"/>
    <dgm:cxn modelId="{C0C32CF1-76AF-4287-B1EE-D85452E12797}" type="presParOf" srcId="{E14817EC-610C-45C2-A0FC-AA20453A91BF}" destId="{B3941402-5730-493A-825E-131FB3A91D45}" srcOrd="6" destOrd="0" presId="urn:microsoft.com/office/officeart/2005/8/layout/matrix1"/>
    <dgm:cxn modelId="{29791E9B-A74E-43B2-AA83-EC66198A2134}" type="presParOf" srcId="{E14817EC-610C-45C2-A0FC-AA20453A91BF}" destId="{2B075B6B-AFCF-491B-A42E-474C4036A898}" srcOrd="7" destOrd="0" presId="urn:microsoft.com/office/officeart/2005/8/layout/matrix1"/>
    <dgm:cxn modelId="{2EAFA224-42FF-45A1-8625-75EFA3414EC9}" type="presParOf" srcId="{DCCA0688-587D-4DB3-A615-2DB398B19539}" destId="{1CDD6E40-094A-4179-9D4D-12282947AD4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1D7E5-09C3-4344-8058-FD0E2E086254}">
      <dsp:nvSpPr>
        <dsp:cNvPr id="0" name=""/>
        <dsp:cNvSpPr/>
      </dsp:nvSpPr>
      <dsp:spPr>
        <a:xfrm rot="16200000">
          <a:off x="723900" y="-723900"/>
          <a:ext cx="2438400" cy="38862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 * Provide </a:t>
          </a:r>
          <a:r>
            <a:rPr lang="en-US" sz="1800" b="1" kern="1200" dirty="0"/>
            <a:t>high data rates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* Immunity </a:t>
          </a:r>
          <a:r>
            <a:rPr lang="en-US" sz="1800" b="1" kern="1200" dirty="0"/>
            <a:t>to </a:t>
          </a:r>
          <a:r>
            <a:rPr lang="en-US" sz="1800" b="1" kern="1200" dirty="0" smtClean="0"/>
            <a:t>high </a:t>
          </a:r>
          <a:r>
            <a:rPr lang="en-US" sz="1800" b="1" kern="1200" dirty="0"/>
            <a:t>interference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* Used </a:t>
          </a:r>
          <a:r>
            <a:rPr lang="en-US" sz="1800" b="1" kern="1200" dirty="0"/>
            <a:t>in UWB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* Compatible </a:t>
          </a:r>
          <a:r>
            <a:rPr lang="en-US" sz="1800" b="1" kern="1200" dirty="0"/>
            <a:t>with optical fiber </a:t>
          </a:r>
          <a:r>
            <a:rPr lang="en-US" sz="1800" b="1" kern="1200" dirty="0" smtClean="0"/>
            <a:t>properties</a:t>
          </a:r>
          <a:endParaRPr lang="en-US" sz="1800" b="1" kern="1200" dirty="0"/>
        </a:p>
      </dsp:txBody>
      <dsp:txXfrm rot="16200000">
        <a:off x="1028699" y="-1028699"/>
        <a:ext cx="1828800" cy="3886200"/>
      </dsp:txXfrm>
    </dsp:sp>
    <dsp:sp modelId="{3CE9A7AF-FE1C-4705-9E06-3991B96ED01E}">
      <dsp:nvSpPr>
        <dsp:cNvPr id="0" name=""/>
        <dsp:cNvSpPr/>
      </dsp:nvSpPr>
      <dsp:spPr>
        <a:xfrm>
          <a:off x="3886200" y="0"/>
          <a:ext cx="3886200" cy="2438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 It </a:t>
          </a:r>
          <a:r>
            <a:rPr lang="en-US" sz="2000" b="1" kern="1200" dirty="0"/>
            <a:t>only works for 2, 4, 8 and 16PPM</a:t>
          </a:r>
        </a:p>
      </dsp:txBody>
      <dsp:txXfrm>
        <a:off x="3886200" y="0"/>
        <a:ext cx="3886200" cy="1828800"/>
      </dsp:txXfrm>
    </dsp:sp>
    <dsp:sp modelId="{D0EC8E33-B6F7-4E0E-9F8D-E75904E28B9C}">
      <dsp:nvSpPr>
        <dsp:cNvPr id="0" name=""/>
        <dsp:cNvSpPr/>
      </dsp:nvSpPr>
      <dsp:spPr>
        <a:xfrm rot="10800000">
          <a:off x="0" y="2438400"/>
          <a:ext cx="3886200" cy="24384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 Adopting </a:t>
          </a:r>
          <a:r>
            <a:rPr lang="en-US" sz="2000" b="1" kern="1200" dirty="0"/>
            <a:t>this new method in many applications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 Fastens </a:t>
          </a:r>
          <a:r>
            <a:rPr lang="en-US" sz="2000" b="1" kern="1200" dirty="0"/>
            <a:t>the spread of using UWB, which is considered to have potentially low complexity and low equipment cost</a:t>
          </a:r>
        </a:p>
      </dsp:txBody>
      <dsp:txXfrm rot="10800000">
        <a:off x="0" y="3047999"/>
        <a:ext cx="3886200" cy="1828800"/>
      </dsp:txXfrm>
    </dsp:sp>
    <dsp:sp modelId="{B3941402-5730-493A-825E-131FB3A91D45}">
      <dsp:nvSpPr>
        <dsp:cNvPr id="0" name=""/>
        <dsp:cNvSpPr/>
      </dsp:nvSpPr>
      <dsp:spPr>
        <a:xfrm rot="5400000">
          <a:off x="4610100" y="1714500"/>
          <a:ext cx="2438400" cy="38862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* This </a:t>
          </a:r>
          <a:r>
            <a:rPr lang="en-US" sz="2000" b="1" kern="1200" dirty="0"/>
            <a:t>method is still under </a:t>
          </a:r>
          <a:r>
            <a:rPr lang="en-US" sz="2000" b="1" kern="1200" dirty="0" smtClean="0"/>
            <a:t>research</a:t>
          </a:r>
          <a:endParaRPr lang="en-US" sz="2000" b="1" kern="1200" dirty="0"/>
        </a:p>
      </dsp:txBody>
      <dsp:txXfrm rot="5400000">
        <a:off x="4914900" y="2019299"/>
        <a:ext cx="1828800" cy="3886200"/>
      </dsp:txXfrm>
    </dsp:sp>
    <dsp:sp modelId="{1CDD6E40-094A-4179-9D4D-12282947AD46}">
      <dsp:nvSpPr>
        <dsp:cNvPr id="0" name=""/>
        <dsp:cNvSpPr/>
      </dsp:nvSpPr>
      <dsp:spPr>
        <a:xfrm>
          <a:off x="2720340" y="1828800"/>
          <a:ext cx="2331720" cy="12192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SWOT</a:t>
          </a:r>
          <a:r>
            <a:rPr lang="en-US" sz="1000" kern="1200" dirty="0"/>
            <a:t> </a:t>
          </a:r>
        </a:p>
      </dsp:txBody>
      <dsp:txXfrm>
        <a:off x="2720340" y="1828800"/>
        <a:ext cx="2331720" cy="1219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B5C7EEB-0711-4711-881E-EF40C8F16F01}" type="datetimeFigureOut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A8546D2-CE15-49DB-B211-47E3B1609E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386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D0702A7D-F64C-4860-957D-B842EBD40D53}" type="datetimeFigureOut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6B3F7E5-48DA-4841-B57F-062E8D2D9C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3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1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844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842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3F7E5-48DA-4841-B57F-062E8D2D9C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084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E448-09BF-41C8-86DF-20A4004529F6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2934-F8F9-425B-A6CE-3DFADFFC6E94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37EB-B360-4AD9-9A94-BC908FAE126F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75BD-ECF3-46C1-8A39-BB527ED5F3AB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98BB-BDBA-454D-8E5F-5695D0A9ECBF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7784-4C4E-40B5-8F05-1B80ECC309E1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F966A-F476-40E9-ABE0-47AB0D59EF58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1ABC-DD92-48B5-BBB8-C6E1B16A38D6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5C7A-A4F1-4358-901E-8869A43E86A3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BEEA-E893-4370-B4CD-2E0C1B49C30D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48C9-FA8C-4672-8EF8-061DC30F1B33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E2FD2D-1462-4908-8657-D38FB6205928}" type="datetime1">
              <a:rPr lang="en-US" smtClean="0"/>
              <a:pPr/>
              <a:t>14/5/2014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Dr. Ahmed Masri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379233-EAE1-4BC7-ACE2-FABD582F58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772400" cy="3048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Supervisor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:</a:t>
            </a:r>
          </a:p>
          <a:p>
            <a:pPr algn="l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                         Dr.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Ahmed Masri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l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Prepared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by:</a:t>
            </a:r>
          </a:p>
          <a:p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                   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1. Aya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Hamarsheh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	</a:t>
            </a:r>
          </a:p>
          <a:p>
            <a:pPr algn="l"/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                              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    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2.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Safaa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Hamdan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70" y="1447800"/>
            <a:ext cx="8949929" cy="1497013"/>
          </a:xfrm>
          <a:solidFill>
            <a:srgbClr val="C5E2FD"/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TH M-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PPM Technique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4225" y="98179"/>
            <a:ext cx="1277218" cy="1264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2013/2014</a:t>
            </a:r>
            <a:endParaRPr lang="en-US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Propose Novel TH M-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PPM (N-PPM) Technique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619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15962"/>
            <a:ext cx="6705600" cy="7318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Novel 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PPM     (N-PPM)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382000" cy="4876800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target: </a:t>
            </a:r>
            <a:r>
              <a:rPr lang="en-US" sz="3000" dirty="0" smtClean="0"/>
              <a:t>Minimizing the total system interference</a:t>
            </a:r>
          </a:p>
          <a:p>
            <a:pPr lvl="1" algn="just">
              <a:buNone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task: </a:t>
            </a:r>
            <a:r>
              <a:rPr lang="en-US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/>
              <a:t>Is to minimize packet duration, thus the total system interference will be reduced as we go for higher order modulation.</a:t>
            </a:r>
          </a:p>
          <a:p>
            <a:pPr lvl="1" algn="just">
              <a:buNone/>
            </a:pP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Proposal: </a:t>
            </a:r>
            <a:r>
              <a:rPr lang="en-US" sz="3200" dirty="0" smtClean="0"/>
              <a:t>we will squeeze “compress” the data within the same symbol duration as we go for higher order modulation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11399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324600" cy="7318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Novel 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PPM (N-PPM)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pic>
        <p:nvPicPr>
          <p:cNvPr id="5" name="Picture 4" descr="2ppm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6324600" cy="258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4ppm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0" y="3733800"/>
            <a:ext cx="6324600" cy="2833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21848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705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Novel TH M-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PPM (N-PPM)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Data rate is going higher as we go for higher order modulation (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Packet duration is shorter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lvl="0">
              <a:buClrTx/>
              <a:buFont typeface="Wingdings" pitchFamily="2" charset="2"/>
              <a:buChar char="v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ClrTx/>
              <a:buNone/>
            </a:pPr>
            <a:r>
              <a:rPr lang="en-US" sz="2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E.g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2PPM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1Mbps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1bit/Sym  T</a:t>
            </a:r>
            <a:r>
              <a:rPr lang="en-US" sz="25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  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1 µs</a:t>
            </a:r>
            <a:endParaRPr lang="en-US" sz="2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Tx/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4PPM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2Mbps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2bit/Sym  T</a:t>
            </a:r>
            <a:r>
              <a:rPr lang="en-US" sz="25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   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0.5 µs</a:t>
            </a:r>
            <a:endParaRPr lang="en-US" sz="2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2">
              <a:buClrTx/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8PPM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3Mbps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 3bit/Sym  T</a:t>
            </a:r>
            <a:r>
              <a:rPr lang="en-US" sz="25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   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0.33 µs</a:t>
            </a:r>
          </a:p>
          <a:p>
            <a:pPr lvl="2">
              <a:buClrTx/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16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PPM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4Mbps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4bit/Sym  T</a:t>
            </a:r>
            <a:r>
              <a:rPr lang="en-US" sz="2500" b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 </a:t>
            </a: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0.25 µs</a:t>
            </a:r>
            <a:endParaRPr lang="en-US" sz="25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Best works in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interference dominated systems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13998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Simulation Parameters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1176630" cy="116443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 smtClean="0"/>
              <a:t>This type of modulation is often used in UWB that use a transmitted signal of Bandwidth of 500 MHz as recommended by the </a:t>
            </a:r>
            <a:r>
              <a:rPr lang="en-US" sz="2800" b="1" dirty="0" smtClean="0"/>
              <a:t>Federal Communications Commission (FCC)</a:t>
            </a:r>
            <a:r>
              <a:rPr lang="en-US" sz="2800" dirty="0" smtClean="0"/>
              <a:t>, which makes the energy pulse equal to -41.3 </a:t>
            </a:r>
            <a:r>
              <a:rPr lang="en-US" sz="2800" dirty="0" err="1" smtClean="0"/>
              <a:t>dBm</a:t>
            </a:r>
            <a:r>
              <a:rPr lang="en-US" sz="2800" dirty="0" smtClean="0"/>
              <a:t>/</a:t>
            </a:r>
            <a:r>
              <a:rPr lang="en-US" sz="2800" dirty="0" err="1" smtClean="0"/>
              <a:t>MHz.</a:t>
            </a: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 lvl="0" algn="just"/>
            <a:r>
              <a:rPr lang="en-US" sz="2800" b="1" dirty="0" smtClean="0"/>
              <a:t>The ALOHA Access Protocol</a:t>
            </a:r>
          </a:p>
          <a:p>
            <a:pPr algn="just">
              <a:buNone/>
            </a:pPr>
            <a:r>
              <a:rPr lang="en-US" sz="2800" dirty="0" smtClean="0"/>
              <a:t>	Was used to avoid the need for synchronization.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6816899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Simulation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pic>
        <p:nvPicPr>
          <p:cNvPr id="12" name="Content Placeholder 11" descr="matlab-icon copy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315200" y="0"/>
            <a:ext cx="1600200" cy="1524000"/>
          </a:xfrm>
        </p:spPr>
      </p:pic>
      <p:pic>
        <p:nvPicPr>
          <p:cNvPr id="13" name="Picture 12" descr="f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8534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9315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514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Simulation Results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7873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772400" cy="1874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SER for C-2PPM (above) and N-2PPM (below)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76630" cy="116443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458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031805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772400" cy="1447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SER for C-16PPM (above) and               N-16PPM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(below)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7401"/>
            <a:ext cx="8458199" cy="464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19189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70" y="217204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SER for 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-2PPM due to noise &amp; interference 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76400"/>
            <a:ext cx="8001000" cy="449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777698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686800" cy="5562600"/>
          </a:xfrm>
        </p:spPr>
        <p:txBody>
          <a:bodyPr>
            <a:noAutofit/>
          </a:bodyPr>
          <a:lstStyle/>
          <a:p>
            <a:pPr lvl="0"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Create understanding about TH M-ary PPM</a:t>
            </a:r>
          </a:p>
          <a:p>
            <a:pPr lvl="0"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 M-ary PPM Applications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Conventional TH M-ary PPM (C-PPM)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Novel TH M-ary PPM (N-PPM)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Simulation and Results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SWOT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analysis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Conclusion and Recommendations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975" y="708819"/>
            <a:ext cx="8458200" cy="71596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Outline</a:t>
            </a:r>
            <a:endParaRPr lang="en-US" sz="4000" dirty="0" smtClean="0">
              <a:solidFill>
                <a:srgbClr val="002060"/>
              </a:solidFill>
              <a:latin typeface="Corbel" panose="020B0503020204020204" pitchFamily="34" charset="0"/>
              <a:ea typeface="+mj-ea"/>
              <a:cs typeface="+mj-cs"/>
            </a:endParaRPr>
          </a:p>
        </p:txBody>
      </p:sp>
      <p:sp>
        <p:nvSpPr>
          <p:cNvPr id="8197" name="AutoShape 5" descr="http://cognizantwire.net/HTMLKHSL/ELECTRON/ELECTROS/FluxElectSher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AutoShape 7" descr="http://cognizantwire.net/HTMLKHSL/ELECTRON/ELECTROS/FluxElectSher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70" y="217204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SER for N-2PPM due to noise &amp; interference 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676400"/>
            <a:ext cx="7924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844521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70" y="217204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SER for C-16PPM due to noise &amp; interference 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4369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10097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70" y="217204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  SER for N-16PPM due to noise &amp; interference 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76400"/>
            <a:ext cx="81534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323456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Poisson Arrival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pPr algn="just"/>
            <a:endParaRPr lang="en-US" b="1" dirty="0" smtClean="0"/>
          </a:p>
          <a:p>
            <a:pPr algn="just"/>
            <a:r>
              <a:rPr lang="en-US" b="1" dirty="0" smtClean="0"/>
              <a:t>Poisson arrival is a function that </a:t>
            </a:r>
            <a:r>
              <a:rPr lang="en-US" b="1" dirty="0"/>
              <a:t>generates random </a:t>
            </a:r>
            <a:r>
              <a:rPr lang="en-US" b="1" dirty="0" smtClean="0"/>
              <a:t>number depends on a rate parameter called </a:t>
            </a:r>
            <a:r>
              <a:rPr lang="en-US" b="1" dirty="0" smtClean="0">
                <a:solidFill>
                  <a:srgbClr val="C00000"/>
                </a:solidFill>
              </a:rPr>
              <a:t>“lambda</a:t>
            </a:r>
            <a:r>
              <a:rPr lang="en-US" b="1" dirty="0" smtClean="0">
                <a:solidFill>
                  <a:srgbClr val="C00000"/>
                </a:solidFill>
              </a:rPr>
              <a:t>”</a:t>
            </a:r>
            <a:r>
              <a:rPr lang="en-US" b="1" dirty="0" smtClean="0"/>
              <a:t>.</a:t>
            </a:r>
            <a:endParaRPr lang="en-US" b="1" smtClean="0"/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b="1" dirty="0" smtClean="0"/>
              <a:t>as lambda increase, the delay for each user to access the channel decrease, this will increase the total system interference.</a:t>
            </a:r>
          </a:p>
          <a:p>
            <a:endParaRPr lang="en-US" b="1" dirty="0"/>
          </a:p>
          <a:p>
            <a:pPr algn="just"/>
            <a:r>
              <a:rPr lang="en-US" b="1" dirty="0" smtClean="0"/>
              <a:t>In our simulation we used lambda= 0.05, 0.85 and 2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8975650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4" y="271721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Lamda =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0.05 (C-PPM)</a:t>
            </a:r>
            <a:endPara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54" y="1676401"/>
            <a:ext cx="809344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2212986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3363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1721"/>
            <a:ext cx="6994154" cy="795079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Lamda =0.05 (N-PPM)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52601"/>
            <a:ext cx="7772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17949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4" y="271721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Lamda =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(C-PPM)</a:t>
            </a:r>
            <a:endPara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752600"/>
            <a:ext cx="77724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4115308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4" y="271721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Lamda =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0.85 (N-PPM)</a:t>
            </a:r>
            <a:endPara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752601"/>
            <a:ext cx="77724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045801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54" y="271721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Lamda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(C-PPM)</a:t>
            </a:r>
            <a:endPara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76401"/>
            <a:ext cx="77724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52598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1176630" cy="1164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Lamda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 (N-PPM)</a:t>
            </a:r>
            <a:endParaRPr lang="en-US" sz="3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600200"/>
            <a:ext cx="77724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83508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Contribution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Propose and analysis a novel improvement for TH M-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ary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PPM technique with main target of improving the overall system performance under interference dominated system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17819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SWOT Analysis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1176630" cy="1164437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216091900"/>
              </p:ext>
            </p:extLst>
          </p:nvPr>
        </p:nvGraphicFramePr>
        <p:xfrm>
          <a:off x="914400" y="14478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68168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66800" y="2133600"/>
            <a:ext cx="76200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 a results of our simulation we conclude that our proposed method is more robust against multi-user interference.</a:t>
            </a:r>
          </a:p>
          <a:p>
            <a:pPr marL="0" indent="0" algn="just">
              <a:buNone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32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Our recommendations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strongly recommend that our proposed method to be implemented in reality and then compare the results of it with the simulated ones from one side and with the C-PPM from the other side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08689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Future Work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95400" y="1828800"/>
            <a:ext cx="7391400" cy="4191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As our proposed technique is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novel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, we are in the process of publishing our results in a high impact scientific journal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2783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pic>
        <p:nvPicPr>
          <p:cNvPr id="7" name="Content Placeholder 5" descr="than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066800"/>
            <a:ext cx="6477000" cy="5581478"/>
          </a:xfrm>
        </p:spPr>
      </p:pic>
    </p:spTree>
    <p:extLst>
      <p:ext uri="{BB962C8B-B14F-4D97-AF65-F5344CB8AC3E}">
        <p14:creationId xmlns:p14="http://schemas.microsoft.com/office/powerpoint/2010/main" xmlns="" val="3567670198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762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PPM Applications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746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RF (Radio Frequency) communications</a:t>
            </a:r>
          </a:p>
          <a:p>
            <a:pPr algn="just">
              <a:buFont typeface="Wingdings" pitchFamily="2" charset="2"/>
              <a:buChar char="v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Used in optical communication</a:t>
            </a:r>
          </a:p>
          <a:p>
            <a:pPr algn="just">
              <a:buFont typeface="Wingdings" pitchFamily="2" charset="2"/>
              <a:buChar char="v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Used in UWB (which uses common control channels in cognitive radio networks)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6198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209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Create Understanding About Conventional TH M-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ary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PPM (C-PPM)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619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PPM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769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 M-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PPM is a modulation technique that is used to transmit binary data (symbols), each symbol is represented by a pulse of duration of 2 ns sent over a train of pulses in a random location determined by Time Hopping Code.</a:t>
            </a:r>
          </a:p>
          <a:p>
            <a:endParaRPr lang="en-US" dirty="0"/>
          </a:p>
        </p:txBody>
      </p:sp>
      <p:pic>
        <p:nvPicPr>
          <p:cNvPr id="7" name="Picture 6" descr="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0"/>
            <a:ext cx="6287272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077619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Conventional 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PPM   (C-PPM)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Energy transmitted for each pulse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P(t)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reference pulse with duration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800" baseline="-25000" dirty="0" err="1" smtClean="0">
                <a:latin typeface="Arial" pitchFamily="34" charset="0"/>
                <a:cs typeface="Arial" pitchFamily="34" charset="0"/>
              </a:rPr>
              <a:t>p</a:t>
            </a:r>
            <a:endParaRPr lang="en-US" sz="2800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Frame Duration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:  Time Hopping Code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Chip Duration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The transmitted symbol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 The modulation index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66" y="2057400"/>
            <a:ext cx="8963025" cy="11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4722065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858000" cy="12652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Conventional 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PPM     (C-PPM)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pic>
        <p:nvPicPr>
          <p:cNvPr id="7" name="Content Placeholder 6" descr="2ppm.PNG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329690"/>
            <a:ext cx="4876800" cy="2572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4072890"/>
            <a:ext cx="8458200" cy="2632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61139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15962"/>
            <a:ext cx="6705600" cy="7318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Conventional TH M-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ary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PPM     (C-PPM)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44" y="217204"/>
            <a:ext cx="1176630" cy="116443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3820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Disadvantages of (C-PPM)</a:t>
            </a:r>
          </a:p>
          <a:p>
            <a:pPr lvl="1" algn="just">
              <a:buClrTx/>
              <a:buFont typeface="Wingdings" pitchFamily="2" charset="2"/>
              <a:buChar char="v"/>
            </a:pPr>
            <a:r>
              <a:rPr lang="en-US" sz="3000" dirty="0" smtClean="0"/>
              <a:t> As </a:t>
            </a:r>
            <a:r>
              <a:rPr lang="en-US" sz="3000" dirty="0"/>
              <a:t>we go to higher </a:t>
            </a:r>
            <a:r>
              <a:rPr lang="en-US" sz="3000" dirty="0" smtClean="0"/>
              <a:t>modulation order </a:t>
            </a:r>
            <a:r>
              <a:rPr lang="en-US" sz="3000" dirty="0"/>
              <a:t>the symbol duration increases while bit duration remains constant which means constant data rate for 2PPM or 16PPM </a:t>
            </a:r>
            <a:r>
              <a:rPr lang="en-US" sz="3000" dirty="0" smtClean="0"/>
              <a:t>.</a:t>
            </a:r>
          </a:p>
          <a:p>
            <a:pPr lvl="1" algn="just">
              <a:buClrTx/>
              <a:buFont typeface="Wingdings" pitchFamily="2" charset="2"/>
              <a:buChar char="v"/>
            </a:pPr>
            <a:r>
              <a:rPr lang="en-US" sz="3000" dirty="0" smtClean="0"/>
              <a:t>As a result the total interference probability will remain the same</a:t>
            </a:r>
          </a:p>
          <a:p>
            <a:pPr marL="320040" lvl="1" indent="0" algn="just">
              <a:buClrTx/>
              <a:buNone/>
            </a:pPr>
            <a:endParaRPr lang="en-US" sz="3000" dirty="0" smtClean="0"/>
          </a:p>
          <a:p>
            <a:pPr lvl="1" algn="just">
              <a:buNone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target: </a:t>
            </a:r>
            <a:r>
              <a:rPr lang="en-US" sz="3000" dirty="0" smtClean="0"/>
              <a:t>Minimizing the total system interference</a:t>
            </a:r>
          </a:p>
          <a:p>
            <a:pPr lvl="1" algn="just">
              <a:buNone/>
            </a:pPr>
            <a:r>
              <a:rPr lang="en-US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task: </a:t>
            </a:r>
            <a:r>
              <a:rPr lang="en-US" sz="3000" dirty="0" smtClean="0"/>
              <a:t>Is to minimize packet duration, thus the total system interference will be reduced.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11399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46126</TotalTime>
  <Words>747</Words>
  <Application>Microsoft Office PowerPoint</Application>
  <PresentationFormat>On-screen Show (4:3)</PresentationFormat>
  <Paragraphs>111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Novel TH M-ary PPM Technique </vt:lpstr>
      <vt:lpstr>Slide 2</vt:lpstr>
      <vt:lpstr>Our Contribution</vt:lpstr>
      <vt:lpstr>Slide 4</vt:lpstr>
      <vt:lpstr>Slide 5</vt:lpstr>
      <vt:lpstr>Slide 6</vt:lpstr>
      <vt:lpstr>Slide 7</vt:lpstr>
      <vt:lpstr>Conventional TH M-ary PPM     (C-PPM)</vt:lpstr>
      <vt:lpstr>Conventional TH M-ary PPM     (C-PPM)</vt:lpstr>
      <vt:lpstr>Slide 10</vt:lpstr>
      <vt:lpstr>Novel TH M-ary PPM     (N-PPM)</vt:lpstr>
      <vt:lpstr>Novel TH M-ary PPM (N-PPM)</vt:lpstr>
      <vt:lpstr>Novel TH M-ary PPM (N-PPM)</vt:lpstr>
      <vt:lpstr>Simulation Parameters</vt:lpstr>
      <vt:lpstr>Simulation</vt:lpstr>
      <vt:lpstr>Slide 16</vt:lpstr>
      <vt:lpstr> SER for C-2PPM (above) and N-2PPM (below)  </vt:lpstr>
      <vt:lpstr>  SER for C-16PPM (above) and               N-16PPM (below)</vt:lpstr>
      <vt:lpstr>     SER for C-2PPM due to noise &amp; interference </vt:lpstr>
      <vt:lpstr>     SER for N-2PPM due to noise &amp; interference </vt:lpstr>
      <vt:lpstr>     SER for C-16PPM due to noise &amp; interference </vt:lpstr>
      <vt:lpstr>     SER for N-16PPM due to noise &amp; interference </vt:lpstr>
      <vt:lpstr>Poisson Arrival</vt:lpstr>
      <vt:lpstr>Lamda =0.05 (C-PPM)</vt:lpstr>
      <vt:lpstr>Lamda =0.05 (N-PPM)</vt:lpstr>
      <vt:lpstr>Lamda =0.85 (C-PPM)</vt:lpstr>
      <vt:lpstr>Lamda =0.85 (N-PPM)</vt:lpstr>
      <vt:lpstr>Lamda =2 (C-PPM)</vt:lpstr>
      <vt:lpstr>Lamda = 2 (N-PPM)</vt:lpstr>
      <vt:lpstr>SWOT Analysis</vt:lpstr>
      <vt:lpstr>Conclusion</vt:lpstr>
      <vt:lpstr>Future Work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Electronics</dc:title>
  <dc:creator>Microsoft</dc:creator>
  <cp:lastModifiedBy>MT2X</cp:lastModifiedBy>
  <cp:revision>3863</cp:revision>
  <cp:lastPrinted>2014-05-12T09:24:46Z</cp:lastPrinted>
  <dcterms:created xsi:type="dcterms:W3CDTF">2012-12-29T20:42:27Z</dcterms:created>
  <dcterms:modified xsi:type="dcterms:W3CDTF">2014-05-14T05:07:25Z</dcterms:modified>
</cp:coreProperties>
</file>