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3.xml" ContentType="application/vnd.openxmlformats-officedocument.drawingml.diagramData+xml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removePersonalInfoOnSave="1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8" r:id="rId4"/>
    <p:sldId id="260" r:id="rId5"/>
    <p:sldId id="261" r:id="rId6"/>
    <p:sldId id="259" r:id="rId7"/>
    <p:sldId id="264" r:id="rId8"/>
    <p:sldId id="271" r:id="rId9"/>
    <p:sldId id="262" r:id="rId10"/>
    <p:sldId id="265" r:id="rId11"/>
    <p:sldId id="266" r:id="rId12"/>
    <p:sldId id="267" r:id="rId13"/>
    <p:sldId id="288" r:id="rId14"/>
    <p:sldId id="290" r:id="rId15"/>
    <p:sldId id="292" r:id="rId16"/>
    <p:sldId id="272" r:id="rId17"/>
    <p:sldId id="294" r:id="rId18"/>
    <p:sldId id="296" r:id="rId19"/>
    <p:sldId id="298" r:id="rId20"/>
    <p:sldId id="300" r:id="rId21"/>
    <p:sldId id="302" r:id="rId22"/>
    <p:sldId id="304" r:id="rId23"/>
    <p:sldId id="306" r:id="rId24"/>
    <p:sldId id="308" r:id="rId25"/>
    <p:sldId id="310" r:id="rId26"/>
    <p:sldId id="312" r:id="rId27"/>
    <p:sldId id="314" r:id="rId28"/>
    <p:sldId id="283" r:id="rId29"/>
  </p:sldIdLst>
  <p:sldSz cx="9144000" cy="6858000" type="screen4x3"/>
  <p:notesSz cx="6858000" cy="9144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>
        <p:scale>
          <a:sx n="80" d="100"/>
          <a:sy n="80" d="100"/>
        </p:scale>
        <p:origin x="-21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D:\Amal%20Graduation%20Projects\emulsion\Students%20works%202\surface%20ten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 algn="ctr">
              <a:defRPr lang="ar-SA"/>
            </a:pPr>
            <a:r>
              <a:rPr lang="en-US" sz="200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Speed</a:t>
            </a:r>
            <a:r>
              <a:rPr lang="en-US" sz="2002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2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(rpm)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44958875245489432"/>
          <c:y val="0.87350503600843021"/>
        </c:manualLayout>
      </c:layout>
    </c:title>
    <c:plotArea>
      <c:layout>
        <c:manualLayout>
          <c:layoutTarget val="inner"/>
          <c:xMode val="edge"/>
          <c:yMode val="edge"/>
          <c:x val="0.15286543179047349"/>
          <c:y val="0.14592853122076804"/>
          <c:w val="0.81142825896762849"/>
          <c:h val="0.67743802857976165"/>
        </c:manualLayout>
      </c:layout>
      <c:scatterChart>
        <c:scatterStyle val="smoothMarker"/>
        <c:ser>
          <c:idx val="0"/>
          <c:order val="0"/>
          <c:tx>
            <c:strRef>
              <c:f>ورقة7!$N$6:$N$8</c:f>
              <c:strCache>
                <c:ptCount val="1"/>
                <c:pt idx="0">
                  <c:v>1000 1500 2000</c:v>
                </c:pt>
              </c:strCache>
            </c:strRef>
          </c:tx>
          <c:marker>
            <c:symbol val="none"/>
          </c:marker>
          <c:xVal>
            <c:numRef>
              <c:f>ورقة7!$N$6:$N$8</c:f>
              <c:numCache>
                <c:formatCode>General</c:formatCode>
                <c:ptCount val="3"/>
                <c:pt idx="0">
                  <c:v>1000</c:v>
                </c:pt>
                <c:pt idx="1">
                  <c:v>1500</c:v>
                </c:pt>
                <c:pt idx="2">
                  <c:v>2000</c:v>
                </c:pt>
              </c:numCache>
            </c:numRef>
          </c:xVal>
          <c:yVal>
            <c:numRef>
              <c:f>ورقة7!$M$6:$M$8</c:f>
              <c:numCache>
                <c:formatCode>General</c:formatCode>
                <c:ptCount val="3"/>
                <c:pt idx="0">
                  <c:v>9.25</c:v>
                </c:pt>
                <c:pt idx="1">
                  <c:v>8.6</c:v>
                </c:pt>
                <c:pt idx="2">
                  <c:v>8.4</c:v>
                </c:pt>
              </c:numCache>
            </c:numRef>
          </c:yVal>
          <c:smooth val="1"/>
        </c:ser>
        <c:dLbls/>
        <c:axId val="77312384"/>
        <c:axId val="77313920"/>
      </c:scatterChart>
      <c:valAx>
        <c:axId val="77312384"/>
        <c:scaling>
          <c:orientation val="minMax"/>
          <c:max val="2000"/>
          <c:min val="1000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77313920"/>
        <c:crosses val="autoZero"/>
        <c:crossBetween val="midCat"/>
        <c:majorUnit val="200"/>
      </c:valAx>
      <c:valAx>
        <c:axId val="77313920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2001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n-US"/>
                  <a:t>Average droplet size (µm)</a:t>
                </a:r>
              </a:p>
            </c:rich>
          </c:tx>
          <c:layout>
            <c:manualLayout>
              <c:xMode val="edge"/>
              <c:yMode val="edge"/>
              <c:x val="2.3157168291026559E-2"/>
              <c:y val="0.11763158915480394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ar-SA"/>
            </a:pPr>
            <a:endParaRPr lang="en-US"/>
          </a:p>
        </c:txPr>
        <c:crossAx val="77312384"/>
        <c:crosses val="autoZero"/>
        <c:crossBetween val="midCat"/>
      </c:valAx>
      <c:spPr>
        <a:solidFill>
          <a:sysClr val="window" lastClr="FFFFFF">
            <a:lumMod val="85000"/>
          </a:sysClr>
        </a:solidFill>
      </c:spPr>
    </c:plotArea>
    <c:plotVisOnly val="1"/>
    <c:dispBlanksAs val="gap"/>
  </c:chart>
  <c:spPr>
    <a:solidFill>
      <a:sysClr val="window" lastClr="FFFFFF">
        <a:lumMod val="85000"/>
      </a:sysClr>
    </a:solidFill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lang="ar-SA">
                <a:latin typeface="+mn-lt"/>
              </a:defRPr>
            </a:pPr>
            <a:r>
              <a:rPr lang="en-US" sz="1998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Speed</a:t>
            </a:r>
            <a:r>
              <a:rPr lang="en-US" sz="1998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98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(rpm)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43713339570871396"/>
          <c:y val="0.89552328976780682"/>
        </c:manualLayout>
      </c:layout>
    </c:title>
    <c:plotArea>
      <c:layout>
        <c:manualLayout>
          <c:layoutTarget val="inner"/>
          <c:xMode val="edge"/>
          <c:yMode val="edge"/>
          <c:x val="9.9663028462606523E-2"/>
          <c:y val="0.11441698411972964"/>
          <c:w val="0.82499759405074369"/>
          <c:h val="0.73403012742219165"/>
        </c:manualLayout>
      </c:layout>
      <c:scatterChart>
        <c:scatterStyle val="smoothMarker"/>
        <c:ser>
          <c:idx val="0"/>
          <c:order val="0"/>
          <c:marker>
            <c:symbol val="none"/>
          </c:marker>
          <c:xVal>
            <c:numRef>
              <c:f>ورقة5!$N$5:$N$7</c:f>
              <c:numCache>
                <c:formatCode>General</c:formatCode>
                <c:ptCount val="3"/>
                <c:pt idx="0">
                  <c:v>1000</c:v>
                </c:pt>
                <c:pt idx="1">
                  <c:v>1500</c:v>
                </c:pt>
                <c:pt idx="2">
                  <c:v>2000</c:v>
                </c:pt>
              </c:numCache>
            </c:numRef>
          </c:xVal>
          <c:yVal>
            <c:numRef>
              <c:f>ورقة5!$M$5:$M$7</c:f>
              <c:numCache>
                <c:formatCode>General</c:formatCode>
                <c:ptCount val="3"/>
                <c:pt idx="0">
                  <c:v>5</c:v>
                </c:pt>
                <c:pt idx="1">
                  <c:v>67</c:v>
                </c:pt>
                <c:pt idx="2">
                  <c:v>70</c:v>
                </c:pt>
              </c:numCache>
            </c:numRef>
          </c:yVal>
          <c:smooth val="1"/>
        </c:ser>
        <c:dLbls/>
        <c:axId val="77494528"/>
        <c:axId val="77500416"/>
      </c:scatterChart>
      <c:valAx>
        <c:axId val="77494528"/>
        <c:scaling>
          <c:orientation val="minMax"/>
          <c:max val="2000"/>
          <c:min val="1000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77500416"/>
        <c:crosses val="autoZero"/>
        <c:crossBetween val="midCat"/>
        <c:majorUnit val="300"/>
      </c:valAx>
      <c:valAx>
        <c:axId val="77500416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994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n-US"/>
                  <a:t>Stability(min)</a:t>
                </a:r>
              </a:p>
            </c:rich>
          </c:tx>
          <c:layout>
            <c:manualLayout>
              <c:xMode val="edge"/>
              <c:yMode val="edge"/>
              <c:x val="1.3987503898461294E-3"/>
              <c:y val="0.32782783226265533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ar-SA"/>
            </a:pPr>
            <a:endParaRPr lang="en-US"/>
          </a:p>
        </c:txPr>
        <c:crossAx val="77494528"/>
        <c:crosses val="autoZero"/>
        <c:crossBetween val="midCat"/>
      </c:valAx>
      <c:spPr>
        <a:solidFill>
          <a:sysClr val="window" lastClr="FFFFFF">
            <a:lumMod val="85000"/>
          </a:sysClr>
        </a:solidFill>
      </c:spPr>
    </c:plotArea>
    <c:plotVisOnly val="1"/>
    <c:dispBlanksAs val="gap"/>
  </c:chart>
  <c:spPr>
    <a:solidFill>
      <a:sysClr val="window" lastClr="FFFFFF">
        <a:lumMod val="85000"/>
      </a:sysClr>
    </a:solidFill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3408625192038148"/>
          <c:y val="0.15513517547430158"/>
          <c:w val="0.81032749637638735"/>
          <c:h val="0.69744977372280592"/>
        </c:manualLayout>
      </c:layout>
      <c:scatterChart>
        <c:scatterStyle val="smoothMarker"/>
        <c:ser>
          <c:idx val="0"/>
          <c:order val="0"/>
          <c:marker>
            <c:symbol val="none"/>
          </c:marker>
          <c:xVal>
            <c:numRef>
              <c:f>Sheet1!$E$28:$E$30</c:f>
              <c:numCache>
                <c:formatCode>General</c:formatCode>
                <c:ptCount val="3"/>
                <c:pt idx="0">
                  <c:v>0.19</c:v>
                </c:pt>
                <c:pt idx="1">
                  <c:v>0.21000000000000002</c:v>
                </c:pt>
                <c:pt idx="2">
                  <c:v>0.23</c:v>
                </c:pt>
              </c:numCache>
            </c:numRef>
          </c:xVal>
          <c:yVal>
            <c:numRef>
              <c:f>Sheet1!$F$28:$F$30</c:f>
              <c:numCache>
                <c:formatCode>General</c:formatCode>
                <c:ptCount val="3"/>
                <c:pt idx="0">
                  <c:v>70</c:v>
                </c:pt>
                <c:pt idx="1">
                  <c:v>64</c:v>
                </c:pt>
                <c:pt idx="2">
                  <c:v>45</c:v>
                </c:pt>
              </c:numCache>
            </c:numRef>
          </c:yVal>
          <c:smooth val="1"/>
        </c:ser>
        <c:dLbls/>
        <c:axId val="77644160"/>
        <c:axId val="77645696"/>
      </c:scatterChart>
      <c:valAx>
        <c:axId val="77644160"/>
        <c:scaling>
          <c:orientation val="minMax"/>
          <c:max val="0.23"/>
          <c:min val="0.19000000000000003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77645696"/>
        <c:crosses val="autoZero"/>
        <c:crossBetween val="midCat"/>
      </c:valAx>
      <c:valAx>
        <c:axId val="77645696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lang="ar-SA"/>
            </a:pPr>
            <a:endParaRPr lang="en-US"/>
          </a:p>
        </c:txPr>
        <c:crossAx val="77644160"/>
        <c:crosses val="autoZero"/>
        <c:crossBetween val="midCat"/>
      </c:valAx>
      <c:spPr>
        <a:noFill/>
        <a:ln w="25395">
          <a:noFill/>
        </a:ln>
      </c:spPr>
    </c:plotArea>
    <c:plotVisOnly val="1"/>
    <c:dispBlanksAs val="gap"/>
  </c:chart>
  <c:spPr>
    <a:solidFill>
      <a:schemeClr val="bg1">
        <a:lumMod val="85000"/>
      </a:schemeClr>
    </a:solidFill>
  </c:sp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9.772641127896374E-2"/>
          <c:y val="7.4737992169110742E-2"/>
          <c:w val="0.8425069783324528"/>
          <c:h val="0.74703085756297771"/>
        </c:manualLayout>
      </c:layout>
      <c:scatterChart>
        <c:scatterStyle val="smoothMarker"/>
        <c:ser>
          <c:idx val="0"/>
          <c:order val="0"/>
          <c:marker>
            <c:symbol val="none"/>
          </c:marker>
          <c:xVal>
            <c:numRef>
              <c:f>Sheet1!$D$74:$D$78</c:f>
              <c:numCache>
                <c:formatCode>General</c:formatCode>
                <c:ptCount val="5"/>
                <c:pt idx="0">
                  <c:v>0.2</c:v>
                </c:pt>
                <c:pt idx="1">
                  <c:v>0.30000000000000004</c:v>
                </c:pt>
                <c:pt idx="2">
                  <c:v>0.4</c:v>
                </c:pt>
                <c:pt idx="3">
                  <c:v>0.5</c:v>
                </c:pt>
                <c:pt idx="4">
                  <c:v>0.60000000000000009</c:v>
                </c:pt>
              </c:numCache>
            </c:numRef>
          </c:xVal>
          <c:yVal>
            <c:numRef>
              <c:f>Sheet1!$E$74:$E$78</c:f>
              <c:numCache>
                <c:formatCode>General</c:formatCode>
                <c:ptCount val="5"/>
                <c:pt idx="0">
                  <c:v>6</c:v>
                </c:pt>
                <c:pt idx="1">
                  <c:v>10</c:v>
                </c:pt>
                <c:pt idx="2">
                  <c:v>12</c:v>
                </c:pt>
                <c:pt idx="3">
                  <c:v>13</c:v>
                </c:pt>
                <c:pt idx="4">
                  <c:v>16</c:v>
                </c:pt>
              </c:numCache>
            </c:numRef>
          </c:yVal>
          <c:smooth val="1"/>
        </c:ser>
        <c:dLbls/>
        <c:axId val="77863552"/>
        <c:axId val="77910400"/>
      </c:scatterChart>
      <c:valAx>
        <c:axId val="77863552"/>
        <c:scaling>
          <c:orientation val="minMax"/>
          <c:max val="0.60000000000000053"/>
          <c:min val="0.2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77910400"/>
        <c:crosses val="autoZero"/>
        <c:crossBetween val="midCat"/>
      </c:valAx>
      <c:valAx>
        <c:axId val="77910400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lang="ar-SA"/>
            </a:pPr>
            <a:endParaRPr lang="en-US"/>
          </a:p>
        </c:txPr>
        <c:crossAx val="77863552"/>
        <c:crosses val="autoZero"/>
        <c:crossBetween val="midCat"/>
      </c:valAx>
      <c:spPr>
        <a:noFill/>
        <a:ln w="25398">
          <a:noFill/>
        </a:ln>
      </c:spPr>
    </c:plotArea>
    <c:plotVisOnly val="1"/>
    <c:dispBlanksAs val="gap"/>
  </c:chart>
  <c:spPr>
    <a:solidFill>
      <a:schemeClr val="bg1">
        <a:lumMod val="85000"/>
      </a:schemeClr>
    </a:solidFill>
  </c:sp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surface tension(N/m) vs ethanol</a:t>
            </a:r>
            <a:r>
              <a:rPr lang="en-US" baseline="0"/>
              <a:t> wt %</a:t>
            </a:r>
            <a:endParaRPr lang="en-US"/>
          </a:p>
        </c:rich>
      </c:tx>
    </c:title>
    <c:plotArea>
      <c:layout>
        <c:manualLayout>
          <c:layoutTarget val="inner"/>
          <c:xMode val="edge"/>
          <c:yMode val="edge"/>
          <c:x val="0.15500470951769335"/>
          <c:y val="0.16399284464255193"/>
          <c:w val="0.76526486216016198"/>
          <c:h val="0.66128292290803559"/>
        </c:manualLayout>
      </c:layout>
      <c:scatterChart>
        <c:scatterStyle val="smoothMarker"/>
        <c:ser>
          <c:idx val="0"/>
          <c:order val="0"/>
          <c:tx>
            <c:v>surface tension vs ethanol</c:v>
          </c:tx>
          <c:spPr>
            <a:ln w="22225">
              <a:solidFill>
                <a:sysClr val="windowText" lastClr="000000"/>
              </a:solidFill>
            </a:ln>
          </c:spPr>
          <c:marker>
            <c:symbol val="none"/>
          </c:marker>
          <c:xVal>
            <c:numRef>
              <c:f>Sheet1!$C$59:$C$64</c:f>
              <c:numCache>
                <c:formatCode>General</c:formatCode>
                <c:ptCount val="6"/>
                <c:pt idx="0">
                  <c:v>0</c:v>
                </c:pt>
                <c:pt idx="1">
                  <c:v>0.2</c:v>
                </c:pt>
                <c:pt idx="2">
                  <c:v>0.30000000000000004</c:v>
                </c:pt>
                <c:pt idx="3">
                  <c:v>0.4</c:v>
                </c:pt>
                <c:pt idx="4">
                  <c:v>0.5</c:v>
                </c:pt>
                <c:pt idx="5">
                  <c:v>0.60000000000000009</c:v>
                </c:pt>
              </c:numCache>
            </c:numRef>
          </c:xVal>
          <c:yVal>
            <c:numRef>
              <c:f>Sheet1!$D$59:$D$64</c:f>
              <c:numCache>
                <c:formatCode>General</c:formatCode>
                <c:ptCount val="6"/>
                <c:pt idx="0">
                  <c:v>7.1999999999999995E-2</c:v>
                </c:pt>
                <c:pt idx="1">
                  <c:v>4.8000000000000001E-2</c:v>
                </c:pt>
                <c:pt idx="2">
                  <c:v>4.8000000000000001E-2</c:v>
                </c:pt>
                <c:pt idx="3">
                  <c:v>4.8000000000000001E-2</c:v>
                </c:pt>
                <c:pt idx="4">
                  <c:v>4.5000000000000005E-2</c:v>
                </c:pt>
                <c:pt idx="5">
                  <c:v>4.0000000000000008E-2</c:v>
                </c:pt>
              </c:numCache>
            </c:numRef>
          </c:yVal>
          <c:smooth val="1"/>
        </c:ser>
        <c:dLbls/>
        <c:axId val="57936896"/>
        <c:axId val="57570048"/>
      </c:scatterChart>
      <c:valAx>
        <c:axId val="57936896"/>
        <c:scaling>
          <c:orientation val="minMax"/>
        </c:scaling>
        <c:axPos val="b"/>
        <c:numFmt formatCode="General" sourceLinked="1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57570048"/>
        <c:crosses val="autoZero"/>
        <c:crossBetween val="midCat"/>
      </c:valAx>
      <c:valAx>
        <c:axId val="57570048"/>
        <c:scaling>
          <c:orientation val="minMax"/>
        </c:scaling>
        <c:axPos val="l"/>
        <c:numFmt formatCode="General" sourceLinked="1"/>
        <c:tickLblPos val="nextTo"/>
        <c:spPr>
          <a:ln w="9525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57936896"/>
        <c:crosses val="autoZero"/>
        <c:crossBetween val="midCat"/>
      </c:valAx>
      <c:spPr>
        <a:solidFill>
          <a:schemeClr val="bg1">
            <a:lumMod val="85000"/>
          </a:schemeClr>
        </a:solidFill>
        <a:ln>
          <a:solidFill>
            <a:sysClr val="windowText" lastClr="000000"/>
          </a:solidFill>
        </a:ln>
      </c:spPr>
    </c:plotArea>
    <c:plotVisOnly val="1"/>
    <c:dispBlanksAs val="gap"/>
  </c:chart>
  <c:spPr>
    <a:solidFill>
      <a:schemeClr val="bg1">
        <a:lumMod val="85000"/>
      </a:schemeClr>
    </a:solidFill>
  </c:sp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1D7279-4A89-4692-99D2-62EF7DABE403}" type="doc">
      <dgm:prSet loTypeId="urn:microsoft.com/office/officeart/2005/8/layout/hierarchy3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374FF8-53D6-4DB2-8F51-9010BC450814}">
      <dgm:prSet phldrT="[نص]" custT="1"/>
      <dgm:spPr/>
      <dgm:t>
        <a:bodyPr/>
        <a:lstStyle/>
        <a:p>
          <a:r>
            <a:rPr lang="en-US" sz="2400" dirty="0" smtClean="0"/>
            <a:t>Based  on  dispersion phase</a:t>
          </a:r>
          <a:endParaRPr lang="en-US" sz="2400" dirty="0"/>
        </a:p>
      </dgm:t>
    </dgm:pt>
    <dgm:pt modelId="{95D95369-116B-4BA9-9E49-14D001B4EAA8}" type="parTrans" cxnId="{94512812-7501-4B90-AD6C-9744391F4374}">
      <dgm:prSet/>
      <dgm:spPr/>
      <dgm:t>
        <a:bodyPr/>
        <a:lstStyle/>
        <a:p>
          <a:endParaRPr lang="en-US"/>
        </a:p>
      </dgm:t>
    </dgm:pt>
    <dgm:pt modelId="{0C0D50AE-3ADC-4576-AC1B-FD008C8F13B5}" type="sibTrans" cxnId="{94512812-7501-4B90-AD6C-9744391F4374}">
      <dgm:prSet/>
      <dgm:spPr/>
      <dgm:t>
        <a:bodyPr/>
        <a:lstStyle/>
        <a:p>
          <a:endParaRPr lang="en-US"/>
        </a:p>
      </dgm:t>
    </dgm:pt>
    <dgm:pt modelId="{E0DD6BA1-C42A-40C1-9244-80B3305E4B35}">
      <dgm:prSet phldrT="[نص]" custT="1"/>
      <dgm:spPr/>
      <dgm:t>
        <a:bodyPr/>
        <a:lstStyle/>
        <a:p>
          <a:r>
            <a:rPr lang="en-US" sz="2400" dirty="0" smtClean="0"/>
            <a:t>Oil in Water emulsion</a:t>
          </a:r>
        </a:p>
        <a:p>
          <a:r>
            <a:rPr lang="en-US" sz="2400" dirty="0" smtClean="0"/>
            <a:t>(O/W)</a:t>
          </a:r>
          <a:endParaRPr lang="en-US" sz="2400" dirty="0"/>
        </a:p>
      </dgm:t>
    </dgm:pt>
    <dgm:pt modelId="{E30D38D6-57FD-422B-A10A-030B3F2D9AD1}" type="parTrans" cxnId="{D04463A2-D4AE-4A0D-A267-8D7FB3F7C793}">
      <dgm:prSet/>
      <dgm:spPr/>
      <dgm:t>
        <a:bodyPr/>
        <a:lstStyle/>
        <a:p>
          <a:endParaRPr lang="en-US"/>
        </a:p>
      </dgm:t>
    </dgm:pt>
    <dgm:pt modelId="{B2F351CF-5F38-4494-87AC-0CECCAB338C9}" type="sibTrans" cxnId="{D04463A2-D4AE-4A0D-A267-8D7FB3F7C793}">
      <dgm:prSet/>
      <dgm:spPr/>
      <dgm:t>
        <a:bodyPr/>
        <a:lstStyle/>
        <a:p>
          <a:endParaRPr lang="en-US"/>
        </a:p>
      </dgm:t>
    </dgm:pt>
    <dgm:pt modelId="{42CA8F51-DDFA-4034-9DE1-3C9DBAFEA883}">
      <dgm:prSet phldrT="[نص]" custT="1"/>
      <dgm:spPr/>
      <dgm:t>
        <a:bodyPr/>
        <a:lstStyle/>
        <a:p>
          <a:r>
            <a:rPr lang="en-US" sz="2400" dirty="0" smtClean="0"/>
            <a:t>Water in Oil emulsion</a:t>
          </a:r>
        </a:p>
        <a:p>
          <a:r>
            <a:rPr lang="en-US" sz="2400" dirty="0" smtClean="0"/>
            <a:t>(W/O)</a:t>
          </a:r>
          <a:endParaRPr lang="en-US" sz="2400" dirty="0"/>
        </a:p>
      </dgm:t>
    </dgm:pt>
    <dgm:pt modelId="{674CB051-20CB-43D4-ABCD-A9775B88401B}" type="parTrans" cxnId="{CBB95E20-187E-45F7-9C60-052DA78EFECB}">
      <dgm:prSet/>
      <dgm:spPr/>
      <dgm:t>
        <a:bodyPr/>
        <a:lstStyle/>
        <a:p>
          <a:endParaRPr lang="en-US"/>
        </a:p>
      </dgm:t>
    </dgm:pt>
    <dgm:pt modelId="{A2665269-52E7-4BDA-88FE-2C38F653E0C1}" type="sibTrans" cxnId="{CBB95E20-187E-45F7-9C60-052DA78EFECB}">
      <dgm:prSet/>
      <dgm:spPr/>
      <dgm:t>
        <a:bodyPr/>
        <a:lstStyle/>
        <a:p>
          <a:endParaRPr lang="en-US"/>
        </a:p>
      </dgm:t>
    </dgm:pt>
    <dgm:pt modelId="{3D6A11BA-ABC2-40F5-B935-3E447CAFC320}">
      <dgm:prSet phldrT="[نص]" custT="1"/>
      <dgm:spPr/>
      <dgm:t>
        <a:bodyPr/>
        <a:lstStyle/>
        <a:p>
          <a:r>
            <a:rPr lang="en-US" sz="2400" dirty="0" smtClean="0"/>
            <a:t>Based  on  droplet  size </a:t>
          </a:r>
          <a:endParaRPr lang="en-US" sz="2400" dirty="0"/>
        </a:p>
      </dgm:t>
    </dgm:pt>
    <dgm:pt modelId="{4B606CE0-EBDA-49F8-A7CB-AC22787E361A}" type="parTrans" cxnId="{FFBBEBDC-735D-4506-BF71-A651C6FF9290}">
      <dgm:prSet/>
      <dgm:spPr/>
      <dgm:t>
        <a:bodyPr/>
        <a:lstStyle/>
        <a:p>
          <a:endParaRPr lang="en-US"/>
        </a:p>
      </dgm:t>
    </dgm:pt>
    <dgm:pt modelId="{A17C14E6-0468-4CFF-87E3-F0F6A5D4AABB}" type="sibTrans" cxnId="{FFBBEBDC-735D-4506-BF71-A651C6FF9290}">
      <dgm:prSet/>
      <dgm:spPr/>
      <dgm:t>
        <a:bodyPr/>
        <a:lstStyle/>
        <a:p>
          <a:endParaRPr lang="en-US"/>
        </a:p>
      </dgm:t>
    </dgm:pt>
    <dgm:pt modelId="{C9527F3E-12E8-4AA5-B699-802FB4218BD9}">
      <dgm:prSet phldrT="[نص]" custT="1"/>
      <dgm:spPr/>
      <dgm:t>
        <a:bodyPr/>
        <a:lstStyle/>
        <a:p>
          <a:r>
            <a:rPr lang="en-US" sz="2400" dirty="0" smtClean="0"/>
            <a:t>Macro emulsions</a:t>
          </a:r>
          <a:endParaRPr lang="en-US" sz="2400" dirty="0"/>
        </a:p>
      </dgm:t>
    </dgm:pt>
    <dgm:pt modelId="{4F1A9BBE-C69E-4FE4-87D0-41A02B962027}" type="parTrans" cxnId="{AF0357A5-4401-4ABD-9176-CA4A533676EC}">
      <dgm:prSet/>
      <dgm:spPr/>
      <dgm:t>
        <a:bodyPr/>
        <a:lstStyle/>
        <a:p>
          <a:endParaRPr lang="en-US"/>
        </a:p>
      </dgm:t>
    </dgm:pt>
    <dgm:pt modelId="{EF3E3437-AE56-42FC-80F9-0813241EFA88}" type="sibTrans" cxnId="{AF0357A5-4401-4ABD-9176-CA4A533676EC}">
      <dgm:prSet/>
      <dgm:spPr/>
      <dgm:t>
        <a:bodyPr/>
        <a:lstStyle/>
        <a:p>
          <a:endParaRPr lang="en-US"/>
        </a:p>
      </dgm:t>
    </dgm:pt>
    <dgm:pt modelId="{8F5B128F-4761-4B2C-8B73-2BAE251DEED0}">
      <dgm:prSet phldrT="[نص]" custT="1"/>
      <dgm:spPr/>
      <dgm:t>
        <a:bodyPr/>
        <a:lstStyle/>
        <a:p>
          <a:r>
            <a:rPr lang="en-US" sz="2400" dirty="0" smtClean="0"/>
            <a:t>Micro emulsions</a:t>
          </a:r>
          <a:endParaRPr lang="en-US" sz="2400" dirty="0"/>
        </a:p>
      </dgm:t>
    </dgm:pt>
    <dgm:pt modelId="{04F6D302-3505-4106-8CC5-46BFE5B75094}" type="parTrans" cxnId="{BD69B835-396F-4773-93A0-E5024E00F9D1}">
      <dgm:prSet/>
      <dgm:spPr/>
      <dgm:t>
        <a:bodyPr/>
        <a:lstStyle/>
        <a:p>
          <a:endParaRPr lang="en-US"/>
        </a:p>
      </dgm:t>
    </dgm:pt>
    <dgm:pt modelId="{F845AF00-D2C0-4AFA-AADE-39A814DF473F}" type="sibTrans" cxnId="{BD69B835-396F-4773-93A0-E5024E00F9D1}">
      <dgm:prSet/>
      <dgm:spPr/>
      <dgm:t>
        <a:bodyPr/>
        <a:lstStyle/>
        <a:p>
          <a:endParaRPr lang="en-US"/>
        </a:p>
      </dgm:t>
    </dgm:pt>
    <dgm:pt modelId="{6F05CA8E-EA6B-410E-88C0-2E601DD99E1F}" type="pres">
      <dgm:prSet presAssocID="{451D7279-4A89-4692-99D2-62EF7DABE40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1FB0DE1-0A39-4BA8-BD6A-0814AEFDD02C}" type="pres">
      <dgm:prSet presAssocID="{35374FF8-53D6-4DB2-8F51-9010BC450814}" presName="root" presStyleCnt="0"/>
      <dgm:spPr/>
    </dgm:pt>
    <dgm:pt modelId="{CF86B36F-54F3-4D2B-8A2B-555FDD584DEC}" type="pres">
      <dgm:prSet presAssocID="{35374FF8-53D6-4DB2-8F51-9010BC450814}" presName="rootComposite" presStyleCnt="0"/>
      <dgm:spPr/>
    </dgm:pt>
    <dgm:pt modelId="{4DE970BF-D6EE-42E8-AFBA-EB9FA7B23E69}" type="pres">
      <dgm:prSet presAssocID="{35374FF8-53D6-4DB2-8F51-9010BC450814}" presName="rootText" presStyleLbl="node1" presStyleIdx="0" presStyleCnt="2"/>
      <dgm:spPr/>
      <dgm:t>
        <a:bodyPr/>
        <a:lstStyle/>
        <a:p>
          <a:endParaRPr lang="en-US"/>
        </a:p>
      </dgm:t>
    </dgm:pt>
    <dgm:pt modelId="{47A6DE0A-049B-4315-95D6-8E8F502C9598}" type="pres">
      <dgm:prSet presAssocID="{35374FF8-53D6-4DB2-8F51-9010BC450814}" presName="rootConnector" presStyleLbl="node1" presStyleIdx="0" presStyleCnt="2"/>
      <dgm:spPr/>
      <dgm:t>
        <a:bodyPr/>
        <a:lstStyle/>
        <a:p>
          <a:endParaRPr lang="en-US"/>
        </a:p>
      </dgm:t>
    </dgm:pt>
    <dgm:pt modelId="{6837F6C7-AB39-4BBF-8A1E-A3BC0491CB2D}" type="pres">
      <dgm:prSet presAssocID="{35374FF8-53D6-4DB2-8F51-9010BC450814}" presName="childShape" presStyleCnt="0"/>
      <dgm:spPr/>
    </dgm:pt>
    <dgm:pt modelId="{616663C8-CA8D-4341-9D98-9E67B5BDF066}" type="pres">
      <dgm:prSet presAssocID="{E30D38D6-57FD-422B-A10A-030B3F2D9AD1}" presName="Name13" presStyleLbl="parChTrans1D2" presStyleIdx="0" presStyleCnt="4"/>
      <dgm:spPr/>
      <dgm:t>
        <a:bodyPr/>
        <a:lstStyle/>
        <a:p>
          <a:endParaRPr lang="en-US"/>
        </a:p>
      </dgm:t>
    </dgm:pt>
    <dgm:pt modelId="{249A27ED-0BCF-43CA-A4AC-D37194A4A3A5}" type="pres">
      <dgm:prSet presAssocID="{E0DD6BA1-C42A-40C1-9244-80B3305E4B35}" presName="childText" presStyleLbl="bgAcc1" presStyleIdx="0" presStyleCnt="4" custLinFactNeighborX="-1373" custLinFactNeighborY="-3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D312E7-B2A1-4CBF-820D-3717714F4FFD}" type="pres">
      <dgm:prSet presAssocID="{674CB051-20CB-43D4-ABCD-A9775B88401B}" presName="Name13" presStyleLbl="parChTrans1D2" presStyleIdx="1" presStyleCnt="4"/>
      <dgm:spPr/>
      <dgm:t>
        <a:bodyPr/>
        <a:lstStyle/>
        <a:p>
          <a:endParaRPr lang="en-US"/>
        </a:p>
      </dgm:t>
    </dgm:pt>
    <dgm:pt modelId="{A2B92D46-1506-4FB9-88D1-BC453922012E}" type="pres">
      <dgm:prSet presAssocID="{42CA8F51-DDFA-4034-9DE1-3C9DBAFEA883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5E526E-6F7D-48BE-B9E1-CBFDAE027702}" type="pres">
      <dgm:prSet presAssocID="{3D6A11BA-ABC2-40F5-B935-3E447CAFC320}" presName="root" presStyleCnt="0"/>
      <dgm:spPr/>
    </dgm:pt>
    <dgm:pt modelId="{191D5DA6-3FB0-4F72-BE53-9AF1BA209A68}" type="pres">
      <dgm:prSet presAssocID="{3D6A11BA-ABC2-40F5-B935-3E447CAFC320}" presName="rootComposite" presStyleCnt="0"/>
      <dgm:spPr/>
    </dgm:pt>
    <dgm:pt modelId="{56DAEDB3-45C7-43BB-8ECB-D37ED1BE8634}" type="pres">
      <dgm:prSet presAssocID="{3D6A11BA-ABC2-40F5-B935-3E447CAFC320}" presName="rootText" presStyleLbl="node1" presStyleIdx="1" presStyleCnt="2"/>
      <dgm:spPr/>
      <dgm:t>
        <a:bodyPr/>
        <a:lstStyle/>
        <a:p>
          <a:endParaRPr lang="en-US"/>
        </a:p>
      </dgm:t>
    </dgm:pt>
    <dgm:pt modelId="{4F5A64CA-031D-4AE5-A212-3416974153F0}" type="pres">
      <dgm:prSet presAssocID="{3D6A11BA-ABC2-40F5-B935-3E447CAFC320}" presName="rootConnector" presStyleLbl="node1" presStyleIdx="1" presStyleCnt="2"/>
      <dgm:spPr/>
      <dgm:t>
        <a:bodyPr/>
        <a:lstStyle/>
        <a:p>
          <a:endParaRPr lang="en-US"/>
        </a:p>
      </dgm:t>
    </dgm:pt>
    <dgm:pt modelId="{972EDFED-14B1-410A-A859-FB2DB07CE836}" type="pres">
      <dgm:prSet presAssocID="{3D6A11BA-ABC2-40F5-B935-3E447CAFC320}" presName="childShape" presStyleCnt="0"/>
      <dgm:spPr/>
    </dgm:pt>
    <dgm:pt modelId="{EDEC454A-6BB7-44BD-979D-901DD1370244}" type="pres">
      <dgm:prSet presAssocID="{4F1A9BBE-C69E-4FE4-87D0-41A02B962027}" presName="Name13" presStyleLbl="parChTrans1D2" presStyleIdx="2" presStyleCnt="4"/>
      <dgm:spPr/>
      <dgm:t>
        <a:bodyPr/>
        <a:lstStyle/>
        <a:p>
          <a:endParaRPr lang="en-US"/>
        </a:p>
      </dgm:t>
    </dgm:pt>
    <dgm:pt modelId="{C17202FD-6C1D-4D3D-A881-52D9983A49D4}" type="pres">
      <dgm:prSet presAssocID="{C9527F3E-12E8-4AA5-B699-802FB4218BD9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CD8B42-D62F-4896-96DA-03DAF53CFCC8}" type="pres">
      <dgm:prSet presAssocID="{04F6D302-3505-4106-8CC5-46BFE5B75094}" presName="Name13" presStyleLbl="parChTrans1D2" presStyleIdx="3" presStyleCnt="4"/>
      <dgm:spPr/>
      <dgm:t>
        <a:bodyPr/>
        <a:lstStyle/>
        <a:p>
          <a:endParaRPr lang="en-US"/>
        </a:p>
      </dgm:t>
    </dgm:pt>
    <dgm:pt modelId="{D19886A4-F439-4991-A637-3E34655FA296}" type="pres">
      <dgm:prSet presAssocID="{8F5B128F-4761-4B2C-8B73-2BAE251DEED0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D69B835-396F-4773-93A0-E5024E00F9D1}" srcId="{3D6A11BA-ABC2-40F5-B935-3E447CAFC320}" destId="{8F5B128F-4761-4B2C-8B73-2BAE251DEED0}" srcOrd="1" destOrd="0" parTransId="{04F6D302-3505-4106-8CC5-46BFE5B75094}" sibTransId="{F845AF00-D2C0-4AFA-AADE-39A814DF473F}"/>
    <dgm:cxn modelId="{D04463A2-D4AE-4A0D-A267-8D7FB3F7C793}" srcId="{35374FF8-53D6-4DB2-8F51-9010BC450814}" destId="{E0DD6BA1-C42A-40C1-9244-80B3305E4B35}" srcOrd="0" destOrd="0" parTransId="{E30D38D6-57FD-422B-A10A-030B3F2D9AD1}" sibTransId="{B2F351CF-5F38-4494-87AC-0CECCAB338C9}"/>
    <dgm:cxn modelId="{CBB95E20-187E-45F7-9C60-052DA78EFECB}" srcId="{35374FF8-53D6-4DB2-8F51-9010BC450814}" destId="{42CA8F51-DDFA-4034-9DE1-3C9DBAFEA883}" srcOrd="1" destOrd="0" parTransId="{674CB051-20CB-43D4-ABCD-A9775B88401B}" sibTransId="{A2665269-52E7-4BDA-88FE-2C38F653E0C1}"/>
    <dgm:cxn modelId="{08301054-0C18-40D6-AE5B-ACFF8062CA6F}" type="presOf" srcId="{674CB051-20CB-43D4-ABCD-A9775B88401B}" destId="{81D312E7-B2A1-4CBF-820D-3717714F4FFD}" srcOrd="0" destOrd="0" presId="urn:microsoft.com/office/officeart/2005/8/layout/hierarchy3"/>
    <dgm:cxn modelId="{C075C856-19BC-4B27-A3D1-D51FB8AB45A8}" type="presOf" srcId="{35374FF8-53D6-4DB2-8F51-9010BC450814}" destId="{47A6DE0A-049B-4315-95D6-8E8F502C9598}" srcOrd="1" destOrd="0" presId="urn:microsoft.com/office/officeart/2005/8/layout/hierarchy3"/>
    <dgm:cxn modelId="{55101764-C161-4549-923A-712F9F3B73AA}" type="presOf" srcId="{42CA8F51-DDFA-4034-9DE1-3C9DBAFEA883}" destId="{A2B92D46-1506-4FB9-88D1-BC453922012E}" srcOrd="0" destOrd="0" presId="urn:microsoft.com/office/officeart/2005/8/layout/hierarchy3"/>
    <dgm:cxn modelId="{25EE4B53-F238-4609-95BD-F7D45BEA70B7}" type="presOf" srcId="{451D7279-4A89-4692-99D2-62EF7DABE403}" destId="{6F05CA8E-EA6B-410E-88C0-2E601DD99E1F}" srcOrd="0" destOrd="0" presId="urn:microsoft.com/office/officeart/2005/8/layout/hierarchy3"/>
    <dgm:cxn modelId="{FFBBEBDC-735D-4506-BF71-A651C6FF9290}" srcId="{451D7279-4A89-4692-99D2-62EF7DABE403}" destId="{3D6A11BA-ABC2-40F5-B935-3E447CAFC320}" srcOrd="1" destOrd="0" parTransId="{4B606CE0-EBDA-49F8-A7CB-AC22787E361A}" sibTransId="{A17C14E6-0468-4CFF-87E3-F0F6A5D4AABB}"/>
    <dgm:cxn modelId="{FB02C7A3-07E9-448F-8836-70EFE28F8A54}" type="presOf" srcId="{3D6A11BA-ABC2-40F5-B935-3E447CAFC320}" destId="{56DAEDB3-45C7-43BB-8ECB-D37ED1BE8634}" srcOrd="0" destOrd="0" presId="urn:microsoft.com/office/officeart/2005/8/layout/hierarchy3"/>
    <dgm:cxn modelId="{94512812-7501-4B90-AD6C-9744391F4374}" srcId="{451D7279-4A89-4692-99D2-62EF7DABE403}" destId="{35374FF8-53D6-4DB2-8F51-9010BC450814}" srcOrd="0" destOrd="0" parTransId="{95D95369-116B-4BA9-9E49-14D001B4EAA8}" sibTransId="{0C0D50AE-3ADC-4576-AC1B-FD008C8F13B5}"/>
    <dgm:cxn modelId="{172BC142-6105-4A28-AB50-B8A87795D656}" type="presOf" srcId="{4F1A9BBE-C69E-4FE4-87D0-41A02B962027}" destId="{EDEC454A-6BB7-44BD-979D-901DD1370244}" srcOrd="0" destOrd="0" presId="urn:microsoft.com/office/officeart/2005/8/layout/hierarchy3"/>
    <dgm:cxn modelId="{54FB30F2-388B-4867-9B37-27B5D2732983}" type="presOf" srcId="{E0DD6BA1-C42A-40C1-9244-80B3305E4B35}" destId="{249A27ED-0BCF-43CA-A4AC-D37194A4A3A5}" srcOrd="0" destOrd="0" presId="urn:microsoft.com/office/officeart/2005/8/layout/hierarchy3"/>
    <dgm:cxn modelId="{92CEC5FC-3BF6-4A5D-877E-54B707861889}" type="presOf" srcId="{04F6D302-3505-4106-8CC5-46BFE5B75094}" destId="{FBCD8B42-D62F-4896-96DA-03DAF53CFCC8}" srcOrd="0" destOrd="0" presId="urn:microsoft.com/office/officeart/2005/8/layout/hierarchy3"/>
    <dgm:cxn modelId="{CCAE3B36-EFA8-4086-BE2B-EA6B418BA931}" type="presOf" srcId="{8F5B128F-4761-4B2C-8B73-2BAE251DEED0}" destId="{D19886A4-F439-4991-A637-3E34655FA296}" srcOrd="0" destOrd="0" presId="urn:microsoft.com/office/officeart/2005/8/layout/hierarchy3"/>
    <dgm:cxn modelId="{FD8A337A-7776-4CE6-9229-720574C6CCE3}" type="presOf" srcId="{35374FF8-53D6-4DB2-8F51-9010BC450814}" destId="{4DE970BF-D6EE-42E8-AFBA-EB9FA7B23E69}" srcOrd="0" destOrd="0" presId="urn:microsoft.com/office/officeart/2005/8/layout/hierarchy3"/>
    <dgm:cxn modelId="{69AB97A1-7B46-42EB-91F6-FF34261A2928}" type="presOf" srcId="{3D6A11BA-ABC2-40F5-B935-3E447CAFC320}" destId="{4F5A64CA-031D-4AE5-A212-3416974153F0}" srcOrd="1" destOrd="0" presId="urn:microsoft.com/office/officeart/2005/8/layout/hierarchy3"/>
    <dgm:cxn modelId="{AF0357A5-4401-4ABD-9176-CA4A533676EC}" srcId="{3D6A11BA-ABC2-40F5-B935-3E447CAFC320}" destId="{C9527F3E-12E8-4AA5-B699-802FB4218BD9}" srcOrd="0" destOrd="0" parTransId="{4F1A9BBE-C69E-4FE4-87D0-41A02B962027}" sibTransId="{EF3E3437-AE56-42FC-80F9-0813241EFA88}"/>
    <dgm:cxn modelId="{E43E9469-F845-4836-BE2C-F60706D7F245}" type="presOf" srcId="{C9527F3E-12E8-4AA5-B699-802FB4218BD9}" destId="{C17202FD-6C1D-4D3D-A881-52D9983A49D4}" srcOrd="0" destOrd="0" presId="urn:microsoft.com/office/officeart/2005/8/layout/hierarchy3"/>
    <dgm:cxn modelId="{49EE2F3A-094B-4281-958C-F80B9ABE3F94}" type="presOf" srcId="{E30D38D6-57FD-422B-A10A-030B3F2D9AD1}" destId="{616663C8-CA8D-4341-9D98-9E67B5BDF066}" srcOrd="0" destOrd="0" presId="urn:microsoft.com/office/officeart/2005/8/layout/hierarchy3"/>
    <dgm:cxn modelId="{7C6C0AAA-4410-4EB9-B6A6-EFD1B9A67BA5}" type="presParOf" srcId="{6F05CA8E-EA6B-410E-88C0-2E601DD99E1F}" destId="{71FB0DE1-0A39-4BA8-BD6A-0814AEFDD02C}" srcOrd="0" destOrd="0" presId="urn:microsoft.com/office/officeart/2005/8/layout/hierarchy3"/>
    <dgm:cxn modelId="{79BDA71C-617F-4591-81D9-A600E311E800}" type="presParOf" srcId="{71FB0DE1-0A39-4BA8-BD6A-0814AEFDD02C}" destId="{CF86B36F-54F3-4D2B-8A2B-555FDD584DEC}" srcOrd="0" destOrd="0" presId="urn:microsoft.com/office/officeart/2005/8/layout/hierarchy3"/>
    <dgm:cxn modelId="{06628C5B-FA95-43E7-878E-EF2F7A6D8281}" type="presParOf" srcId="{CF86B36F-54F3-4D2B-8A2B-555FDD584DEC}" destId="{4DE970BF-D6EE-42E8-AFBA-EB9FA7B23E69}" srcOrd="0" destOrd="0" presId="urn:microsoft.com/office/officeart/2005/8/layout/hierarchy3"/>
    <dgm:cxn modelId="{66058DDD-F6C7-4B39-9BB0-6188C9FEC9E7}" type="presParOf" srcId="{CF86B36F-54F3-4D2B-8A2B-555FDD584DEC}" destId="{47A6DE0A-049B-4315-95D6-8E8F502C9598}" srcOrd="1" destOrd="0" presId="urn:microsoft.com/office/officeart/2005/8/layout/hierarchy3"/>
    <dgm:cxn modelId="{EC99D529-15A3-4535-9121-ED2C13D25939}" type="presParOf" srcId="{71FB0DE1-0A39-4BA8-BD6A-0814AEFDD02C}" destId="{6837F6C7-AB39-4BBF-8A1E-A3BC0491CB2D}" srcOrd="1" destOrd="0" presId="urn:microsoft.com/office/officeart/2005/8/layout/hierarchy3"/>
    <dgm:cxn modelId="{F6F33FCC-84EC-4B8B-94E3-34029F92DFB2}" type="presParOf" srcId="{6837F6C7-AB39-4BBF-8A1E-A3BC0491CB2D}" destId="{616663C8-CA8D-4341-9D98-9E67B5BDF066}" srcOrd="0" destOrd="0" presId="urn:microsoft.com/office/officeart/2005/8/layout/hierarchy3"/>
    <dgm:cxn modelId="{29357FA9-5B2F-4237-90FC-CAC3B78771F7}" type="presParOf" srcId="{6837F6C7-AB39-4BBF-8A1E-A3BC0491CB2D}" destId="{249A27ED-0BCF-43CA-A4AC-D37194A4A3A5}" srcOrd="1" destOrd="0" presId="urn:microsoft.com/office/officeart/2005/8/layout/hierarchy3"/>
    <dgm:cxn modelId="{F396029E-5DFE-4B83-B562-9995AFDE814A}" type="presParOf" srcId="{6837F6C7-AB39-4BBF-8A1E-A3BC0491CB2D}" destId="{81D312E7-B2A1-4CBF-820D-3717714F4FFD}" srcOrd="2" destOrd="0" presId="urn:microsoft.com/office/officeart/2005/8/layout/hierarchy3"/>
    <dgm:cxn modelId="{0CD5C7DB-A93B-4B91-8E7C-F1491CBA2F71}" type="presParOf" srcId="{6837F6C7-AB39-4BBF-8A1E-A3BC0491CB2D}" destId="{A2B92D46-1506-4FB9-88D1-BC453922012E}" srcOrd="3" destOrd="0" presId="urn:microsoft.com/office/officeart/2005/8/layout/hierarchy3"/>
    <dgm:cxn modelId="{82F94CD1-E128-4BDF-A655-2BDCCB2A2D01}" type="presParOf" srcId="{6F05CA8E-EA6B-410E-88C0-2E601DD99E1F}" destId="{FA5E526E-6F7D-48BE-B9E1-CBFDAE027702}" srcOrd="1" destOrd="0" presId="urn:microsoft.com/office/officeart/2005/8/layout/hierarchy3"/>
    <dgm:cxn modelId="{4508FBA5-E01F-470E-A5E2-06DDD517B99E}" type="presParOf" srcId="{FA5E526E-6F7D-48BE-B9E1-CBFDAE027702}" destId="{191D5DA6-3FB0-4F72-BE53-9AF1BA209A68}" srcOrd="0" destOrd="0" presId="urn:microsoft.com/office/officeart/2005/8/layout/hierarchy3"/>
    <dgm:cxn modelId="{81643562-6885-48F7-8B9D-046343DD3A34}" type="presParOf" srcId="{191D5DA6-3FB0-4F72-BE53-9AF1BA209A68}" destId="{56DAEDB3-45C7-43BB-8ECB-D37ED1BE8634}" srcOrd="0" destOrd="0" presId="urn:microsoft.com/office/officeart/2005/8/layout/hierarchy3"/>
    <dgm:cxn modelId="{7E7247D6-3E43-41A0-AED4-1A7D98CB8DD4}" type="presParOf" srcId="{191D5DA6-3FB0-4F72-BE53-9AF1BA209A68}" destId="{4F5A64CA-031D-4AE5-A212-3416974153F0}" srcOrd="1" destOrd="0" presId="urn:microsoft.com/office/officeart/2005/8/layout/hierarchy3"/>
    <dgm:cxn modelId="{E5B9C086-7BCA-473A-846B-A984CB72319B}" type="presParOf" srcId="{FA5E526E-6F7D-48BE-B9E1-CBFDAE027702}" destId="{972EDFED-14B1-410A-A859-FB2DB07CE836}" srcOrd="1" destOrd="0" presId="urn:microsoft.com/office/officeart/2005/8/layout/hierarchy3"/>
    <dgm:cxn modelId="{8ECDA8D9-00B8-4E2E-80D3-7363AAE43897}" type="presParOf" srcId="{972EDFED-14B1-410A-A859-FB2DB07CE836}" destId="{EDEC454A-6BB7-44BD-979D-901DD1370244}" srcOrd="0" destOrd="0" presId="urn:microsoft.com/office/officeart/2005/8/layout/hierarchy3"/>
    <dgm:cxn modelId="{FFCEA0E1-AE4B-4A3A-9E2D-B7D7818F27AF}" type="presParOf" srcId="{972EDFED-14B1-410A-A859-FB2DB07CE836}" destId="{C17202FD-6C1D-4D3D-A881-52D9983A49D4}" srcOrd="1" destOrd="0" presId="urn:microsoft.com/office/officeart/2005/8/layout/hierarchy3"/>
    <dgm:cxn modelId="{4BC30670-191E-47CC-A353-7053222E9A24}" type="presParOf" srcId="{972EDFED-14B1-410A-A859-FB2DB07CE836}" destId="{FBCD8B42-D62F-4896-96DA-03DAF53CFCC8}" srcOrd="2" destOrd="0" presId="urn:microsoft.com/office/officeart/2005/8/layout/hierarchy3"/>
    <dgm:cxn modelId="{926627A1-BE71-4BD2-86B5-A738FF1762E8}" type="presParOf" srcId="{972EDFED-14B1-410A-A859-FB2DB07CE836}" destId="{D19886A4-F439-4991-A637-3E34655FA29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906EBB-C41B-4145-A972-7EF0DD94FF7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DAC75D-8DF2-49D6-9D12-4D27DF0E8976}">
      <dgm:prSet phldrT="[نص]" custT="1"/>
      <dgm:spPr>
        <a:ln>
          <a:solidFill>
            <a:schemeClr val="accent1"/>
          </a:solidFill>
        </a:ln>
      </dgm:spPr>
      <dgm:t>
        <a:bodyPr/>
        <a:lstStyle/>
        <a:p>
          <a:endParaRPr lang="en-US" sz="28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Anionic surfactant</a:t>
          </a:r>
          <a:endParaRPr lang="en-US" sz="2800" dirty="0">
            <a:solidFill>
              <a:schemeClr val="tx1"/>
            </a:solidFill>
          </a:endParaRPr>
        </a:p>
      </dgm:t>
    </dgm:pt>
    <dgm:pt modelId="{4C6E92C5-A9BE-4CE5-AF6E-6F46B142DBA4}" type="parTrans" cxnId="{0E360A5F-EBC4-4093-B44E-85849103D920}">
      <dgm:prSet/>
      <dgm:spPr/>
      <dgm:t>
        <a:bodyPr/>
        <a:lstStyle/>
        <a:p>
          <a:endParaRPr lang="en-US"/>
        </a:p>
      </dgm:t>
    </dgm:pt>
    <dgm:pt modelId="{2EB030B6-D453-4B74-A422-25EAEAB3B3A0}" type="sibTrans" cxnId="{0E360A5F-EBC4-4093-B44E-85849103D920}">
      <dgm:prSet/>
      <dgm:spPr/>
      <dgm:t>
        <a:bodyPr/>
        <a:lstStyle/>
        <a:p>
          <a:endParaRPr lang="en-US"/>
        </a:p>
      </dgm:t>
    </dgm:pt>
    <dgm:pt modelId="{E9FC4083-007B-4EFC-8C32-231F96E13B6D}">
      <dgm:prSet phldrT="[نص]" custT="1"/>
      <dgm:spPr/>
      <dgm:t>
        <a:bodyPr/>
        <a:lstStyle/>
        <a:p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Its oil in water mixed emulsifier for example : Alkyl Ether Sulphate</a:t>
          </a:r>
          <a:endParaRPr lang="en-US" sz="2400" dirty="0"/>
        </a:p>
      </dgm:t>
    </dgm:pt>
    <dgm:pt modelId="{5147D731-EC19-4F9F-A5FB-7982B40F33EA}" type="parTrans" cxnId="{81FCCFC1-547A-41EB-AF2B-4ED1CE3EBA5E}">
      <dgm:prSet/>
      <dgm:spPr/>
      <dgm:t>
        <a:bodyPr/>
        <a:lstStyle/>
        <a:p>
          <a:endParaRPr lang="en-US"/>
        </a:p>
      </dgm:t>
    </dgm:pt>
    <dgm:pt modelId="{6970F74B-8EA2-4770-9C35-12F490503974}" type="sibTrans" cxnId="{81FCCFC1-547A-41EB-AF2B-4ED1CE3EBA5E}">
      <dgm:prSet/>
      <dgm:spPr/>
      <dgm:t>
        <a:bodyPr/>
        <a:lstStyle/>
        <a:p>
          <a:endParaRPr lang="en-US"/>
        </a:p>
      </dgm:t>
    </dgm:pt>
    <dgm:pt modelId="{CAE944A6-EA3D-4D30-A986-E357D6510171}">
      <dgm:prSet phldrT="[نص]" custT="1"/>
      <dgm:spPr/>
      <dgm:t>
        <a:bodyPr/>
        <a:lstStyle/>
        <a:p>
          <a:endParaRPr lang="en-US" sz="28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Cationic  surfactant</a:t>
          </a:r>
          <a:endParaRPr lang="en-US" sz="2800" dirty="0">
            <a:solidFill>
              <a:schemeClr val="tx1"/>
            </a:solidFill>
          </a:endParaRPr>
        </a:p>
      </dgm:t>
    </dgm:pt>
    <dgm:pt modelId="{F0D89BC5-0145-489F-8DB0-9470D021666E}" type="parTrans" cxnId="{C1DA664E-DDC9-49DB-96C7-1C6E5A7044B6}">
      <dgm:prSet/>
      <dgm:spPr/>
      <dgm:t>
        <a:bodyPr/>
        <a:lstStyle/>
        <a:p>
          <a:endParaRPr lang="en-US"/>
        </a:p>
      </dgm:t>
    </dgm:pt>
    <dgm:pt modelId="{98499300-14EB-4C61-A53A-E8734D3EE124}" type="sibTrans" cxnId="{C1DA664E-DDC9-49DB-96C7-1C6E5A7044B6}">
      <dgm:prSet/>
      <dgm:spPr/>
      <dgm:t>
        <a:bodyPr/>
        <a:lstStyle/>
        <a:p>
          <a:endParaRPr lang="en-US"/>
        </a:p>
      </dgm:t>
    </dgm:pt>
    <dgm:pt modelId="{583B68D6-1B70-4FDF-9BA6-887AFC331BAD}">
      <dgm:prSet phldrT="[نص]" custT="1"/>
      <dgm:spPr/>
      <dgm:t>
        <a:bodyPr/>
        <a:lstStyle/>
        <a:p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Its produce water in oil emulsion for example : Esterquat</a:t>
          </a:r>
          <a:endParaRPr lang="en-US" sz="2400" dirty="0"/>
        </a:p>
      </dgm:t>
    </dgm:pt>
    <dgm:pt modelId="{471C9BF0-B6CB-4916-8947-97E960D07ABD}" type="parTrans" cxnId="{3EC19117-4CBD-4AC8-95D9-59FD38EB92C9}">
      <dgm:prSet/>
      <dgm:spPr/>
      <dgm:t>
        <a:bodyPr/>
        <a:lstStyle/>
        <a:p>
          <a:endParaRPr lang="en-US"/>
        </a:p>
      </dgm:t>
    </dgm:pt>
    <dgm:pt modelId="{6E575016-24B8-4343-AC45-5A6D1CD71494}" type="sibTrans" cxnId="{3EC19117-4CBD-4AC8-95D9-59FD38EB92C9}">
      <dgm:prSet/>
      <dgm:spPr/>
      <dgm:t>
        <a:bodyPr/>
        <a:lstStyle/>
        <a:p>
          <a:endParaRPr lang="en-US"/>
        </a:p>
      </dgm:t>
    </dgm:pt>
    <dgm:pt modelId="{8B8329B9-E2A1-427D-810A-78BC04B978CE}">
      <dgm:prSet phldrT="[نص]" custT="1"/>
      <dgm:spPr/>
      <dgm:t>
        <a:bodyPr/>
        <a:lstStyle/>
        <a:p>
          <a:endParaRPr lang="en-US" sz="28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Nonionic surfactant</a:t>
          </a:r>
          <a:endParaRPr lang="en-US" sz="2800" dirty="0">
            <a:solidFill>
              <a:schemeClr val="tx1"/>
            </a:solidFill>
          </a:endParaRPr>
        </a:p>
      </dgm:t>
    </dgm:pt>
    <dgm:pt modelId="{69F9EFAB-C140-4ADE-B841-6E0E50A45BC1}" type="parTrans" cxnId="{B502AB0B-F770-47EE-AD4D-302BDCE32AFC}">
      <dgm:prSet/>
      <dgm:spPr/>
      <dgm:t>
        <a:bodyPr/>
        <a:lstStyle/>
        <a:p>
          <a:endParaRPr lang="en-US"/>
        </a:p>
      </dgm:t>
    </dgm:pt>
    <dgm:pt modelId="{9E4958F6-B327-4E70-AB1D-0954223E49FD}" type="sibTrans" cxnId="{B502AB0B-F770-47EE-AD4D-302BDCE32AFC}">
      <dgm:prSet/>
      <dgm:spPr/>
      <dgm:t>
        <a:bodyPr/>
        <a:lstStyle/>
        <a:p>
          <a:endParaRPr lang="en-US"/>
        </a:p>
      </dgm:t>
    </dgm:pt>
    <dgm:pt modelId="{F8A521B2-1D91-416E-8E76-FA890C5EB460}">
      <dgm:prSet phldrT="[نص]" custT="1"/>
      <dgm:spPr/>
      <dgm:t>
        <a:bodyPr/>
        <a:lstStyle/>
        <a:p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Trends to form oil in water emulsion for example : Ethoxylate alcohol </a:t>
          </a:r>
          <a:endParaRPr lang="en-US" sz="2400" dirty="0"/>
        </a:p>
      </dgm:t>
    </dgm:pt>
    <dgm:pt modelId="{BBCCE9F2-ABEB-423E-A40B-A7C887119721}" type="parTrans" cxnId="{14FC95B2-C7F8-442F-A5D5-C9DF9123D588}">
      <dgm:prSet/>
      <dgm:spPr/>
      <dgm:t>
        <a:bodyPr/>
        <a:lstStyle/>
        <a:p>
          <a:endParaRPr lang="en-US"/>
        </a:p>
      </dgm:t>
    </dgm:pt>
    <dgm:pt modelId="{F65D20BC-D3EB-434F-800B-5C7A74BE992D}" type="sibTrans" cxnId="{14FC95B2-C7F8-442F-A5D5-C9DF9123D588}">
      <dgm:prSet/>
      <dgm:spPr/>
      <dgm:t>
        <a:bodyPr/>
        <a:lstStyle/>
        <a:p>
          <a:endParaRPr lang="en-US"/>
        </a:p>
      </dgm:t>
    </dgm:pt>
    <dgm:pt modelId="{1A6570BB-5CFE-4753-9818-5A68C8EDA1FA}">
      <dgm:prSet/>
      <dgm:spPr/>
      <dgm:t>
        <a:bodyPr/>
        <a:lstStyle/>
        <a:p>
          <a:endParaRPr lang="en-US" dirty="0" smtClean="0">
            <a:solidFill>
              <a:schemeClr val="tx1"/>
            </a:solidFill>
          </a:endParaRPr>
        </a:p>
        <a:p>
          <a:r>
            <a:rPr lang="en-US" dirty="0" smtClean="0">
              <a:solidFill>
                <a:schemeClr val="tx1"/>
              </a:solidFill>
            </a:rPr>
            <a:t>Amphoteric surfactant</a:t>
          </a:r>
          <a:endParaRPr lang="en-US" dirty="0">
            <a:solidFill>
              <a:schemeClr val="tx1"/>
            </a:solidFill>
          </a:endParaRPr>
        </a:p>
      </dgm:t>
    </dgm:pt>
    <dgm:pt modelId="{8931D3DF-BE24-40FC-9233-28A654E087AD}" type="parTrans" cxnId="{E2B1DC58-1C4B-4DD5-B3CA-6203D6A809CA}">
      <dgm:prSet/>
      <dgm:spPr/>
      <dgm:t>
        <a:bodyPr/>
        <a:lstStyle/>
        <a:p>
          <a:endParaRPr lang="en-US"/>
        </a:p>
      </dgm:t>
    </dgm:pt>
    <dgm:pt modelId="{78451C95-3876-491E-9F2E-7731C75B1A7F}" type="sibTrans" cxnId="{E2B1DC58-1C4B-4DD5-B3CA-6203D6A809CA}">
      <dgm:prSet/>
      <dgm:spPr/>
      <dgm:t>
        <a:bodyPr/>
        <a:lstStyle/>
        <a:p>
          <a:endParaRPr lang="en-US"/>
        </a:p>
      </dgm:t>
    </dgm:pt>
    <dgm:pt modelId="{FADB522A-6BBE-433D-8C79-B890E1F3B002}">
      <dgm:prSet custT="1"/>
      <dgm:spPr/>
      <dgm:t>
        <a:bodyPr/>
        <a:lstStyle/>
        <a:p>
          <a:r>
            <a:rPr lang="en-US" sz="2400" dirty="0" smtClean="0"/>
            <a:t>These can ionize as either anionic or cationic substances for example : Alkyl amino acid and Alkyl betaibes</a:t>
          </a:r>
          <a:endParaRPr lang="en-US" sz="2400" dirty="0"/>
        </a:p>
      </dgm:t>
    </dgm:pt>
    <dgm:pt modelId="{6BAA7850-5A98-4936-8CB3-836FB76FF0F9}" type="parTrans" cxnId="{F85733B6-2E95-451F-B5D4-5325A3DC9568}">
      <dgm:prSet/>
      <dgm:spPr/>
      <dgm:t>
        <a:bodyPr/>
        <a:lstStyle/>
        <a:p>
          <a:endParaRPr lang="en-US"/>
        </a:p>
      </dgm:t>
    </dgm:pt>
    <dgm:pt modelId="{9A64DFCD-3374-4146-A351-71D3570C9E29}" type="sibTrans" cxnId="{F85733B6-2E95-451F-B5D4-5325A3DC9568}">
      <dgm:prSet/>
      <dgm:spPr/>
      <dgm:t>
        <a:bodyPr/>
        <a:lstStyle/>
        <a:p>
          <a:endParaRPr lang="en-US"/>
        </a:p>
      </dgm:t>
    </dgm:pt>
    <dgm:pt modelId="{07F70ECC-2156-4704-9C42-E083596F7A6A}" type="pres">
      <dgm:prSet presAssocID="{0A906EBB-C41B-4145-A972-7EF0DD94FF7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E6447E1-4BEB-461D-B85F-3A6CC6141947}" type="pres">
      <dgm:prSet presAssocID="{56DAC75D-8DF2-49D6-9D12-4D27DF0E8976}" presName="composite" presStyleCnt="0"/>
      <dgm:spPr/>
    </dgm:pt>
    <dgm:pt modelId="{F8434781-2AE2-41F7-B96E-BBFDB1F318EF}" type="pres">
      <dgm:prSet presAssocID="{56DAC75D-8DF2-49D6-9D12-4D27DF0E8976}" presName="parentText" presStyleLbl="alignNode1" presStyleIdx="0" presStyleCnt="4" custScaleX="173904" custScaleY="10920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5DDD66-9681-4D29-A2D2-A678AD1A2716}" type="pres">
      <dgm:prSet presAssocID="{56DAC75D-8DF2-49D6-9D12-4D27DF0E8976}" presName="descendantText" presStyleLbl="alignAcc1" presStyleIdx="0" presStyleCnt="4" custScaleX="98281" custScaleY="104323" custLinFactNeighborX="4854" custLinFactNeighborY="-128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C87C82-BB4C-4FCE-8F7F-6787462A85D3}" type="pres">
      <dgm:prSet presAssocID="{2EB030B6-D453-4B74-A422-25EAEAB3B3A0}" presName="sp" presStyleCnt="0"/>
      <dgm:spPr/>
    </dgm:pt>
    <dgm:pt modelId="{D6BAA987-2C6B-42F5-A84C-66C553A137E9}" type="pres">
      <dgm:prSet presAssocID="{CAE944A6-EA3D-4D30-A986-E357D6510171}" presName="composite" presStyleCnt="0"/>
      <dgm:spPr/>
    </dgm:pt>
    <dgm:pt modelId="{CA08708B-4A83-4224-87AD-5E42A5BEA17E}" type="pres">
      <dgm:prSet presAssocID="{CAE944A6-EA3D-4D30-A986-E357D6510171}" presName="parentText" presStyleLbl="alignNode1" presStyleIdx="1" presStyleCnt="4" custScaleX="17767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5DEB4E-CC34-43D0-B5FB-1B62A7803279}" type="pres">
      <dgm:prSet presAssocID="{CAE944A6-EA3D-4D30-A986-E357D6510171}" presName="descendantText" presStyleLbl="alignAcc1" presStyleIdx="1" presStyleCnt="4" custScaleX="97053" custScaleY="100000" custLinFactNeighborX="4962" custLinFactNeighborY="-102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279BB7-3193-4906-B61F-F08628C439C4}" type="pres">
      <dgm:prSet presAssocID="{98499300-14EB-4C61-A53A-E8734D3EE124}" presName="sp" presStyleCnt="0"/>
      <dgm:spPr/>
    </dgm:pt>
    <dgm:pt modelId="{F58986F8-D7CE-4D6D-801B-7821476E4FF7}" type="pres">
      <dgm:prSet presAssocID="{8B8329B9-E2A1-427D-810A-78BC04B978CE}" presName="composite" presStyleCnt="0"/>
      <dgm:spPr/>
    </dgm:pt>
    <dgm:pt modelId="{35D61899-FE14-4FA9-B4B6-37F7E7CD9FEC}" type="pres">
      <dgm:prSet presAssocID="{8B8329B9-E2A1-427D-810A-78BC04B978CE}" presName="parentText" presStyleLbl="alignNode1" presStyleIdx="2" presStyleCnt="4" custScaleX="17632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654FF0-93A9-45F7-86CC-6B2DE5A02763}" type="pres">
      <dgm:prSet presAssocID="{8B8329B9-E2A1-427D-810A-78BC04B978CE}" presName="descendantText" presStyleLbl="alignAcc1" presStyleIdx="2" presStyleCnt="4" custScaleX="86882" custScaleY="91284" custLinFactNeighborX="-1813" custLinFactNeighborY="-113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A9A8F9-4CDD-4321-817C-39FA0EC0F0FB}" type="pres">
      <dgm:prSet presAssocID="{9E4958F6-B327-4E70-AB1D-0954223E49FD}" presName="sp" presStyleCnt="0"/>
      <dgm:spPr/>
    </dgm:pt>
    <dgm:pt modelId="{99112710-5917-4E7B-B3D6-3D9A0A6973EF}" type="pres">
      <dgm:prSet presAssocID="{1A6570BB-5CFE-4753-9818-5A68C8EDA1FA}" presName="composite" presStyleCnt="0"/>
      <dgm:spPr/>
    </dgm:pt>
    <dgm:pt modelId="{6723EB51-B523-4ABF-8326-CD87698FCEEB}" type="pres">
      <dgm:prSet presAssocID="{1A6570BB-5CFE-4753-9818-5A68C8EDA1FA}" presName="parentText" presStyleLbl="alignNode1" presStyleIdx="3" presStyleCnt="4" custScaleX="17397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F3B244-8BF4-4CCC-B776-66A1A68D9FC8}" type="pres">
      <dgm:prSet presAssocID="{1A6570BB-5CFE-4753-9818-5A68C8EDA1FA}" presName="descendantText" presStyleLbl="alignAcc1" presStyleIdx="3" presStyleCnt="4" custScaleX="86195" custScaleY="103303" custLinFactNeighborX="-1968" custLinFactNeighborY="-93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4FC95B2-C7F8-442F-A5D5-C9DF9123D588}" srcId="{8B8329B9-E2A1-427D-810A-78BC04B978CE}" destId="{F8A521B2-1D91-416E-8E76-FA890C5EB460}" srcOrd="0" destOrd="0" parTransId="{BBCCE9F2-ABEB-423E-A40B-A7C887119721}" sibTransId="{F65D20BC-D3EB-434F-800B-5C7A74BE992D}"/>
    <dgm:cxn modelId="{A22CEF0D-1ABA-47AA-9273-9F587FB1D18F}" type="presOf" srcId="{1A6570BB-5CFE-4753-9818-5A68C8EDA1FA}" destId="{6723EB51-B523-4ABF-8326-CD87698FCEEB}" srcOrd="0" destOrd="0" presId="urn:microsoft.com/office/officeart/2005/8/layout/chevron2"/>
    <dgm:cxn modelId="{81FCCFC1-547A-41EB-AF2B-4ED1CE3EBA5E}" srcId="{56DAC75D-8DF2-49D6-9D12-4D27DF0E8976}" destId="{E9FC4083-007B-4EFC-8C32-231F96E13B6D}" srcOrd="0" destOrd="0" parTransId="{5147D731-EC19-4F9F-A5FB-7982B40F33EA}" sibTransId="{6970F74B-8EA2-4770-9C35-12F490503974}"/>
    <dgm:cxn modelId="{55EC6ABB-C2DA-492C-B1C7-7BA22F534C02}" type="presOf" srcId="{8B8329B9-E2A1-427D-810A-78BC04B978CE}" destId="{35D61899-FE14-4FA9-B4B6-37F7E7CD9FEC}" srcOrd="0" destOrd="0" presId="urn:microsoft.com/office/officeart/2005/8/layout/chevron2"/>
    <dgm:cxn modelId="{18B7888B-E16C-427E-8ECF-1DAB8E110953}" type="presOf" srcId="{E9FC4083-007B-4EFC-8C32-231F96E13B6D}" destId="{DC5DDD66-9681-4D29-A2D2-A678AD1A2716}" srcOrd="0" destOrd="0" presId="urn:microsoft.com/office/officeart/2005/8/layout/chevron2"/>
    <dgm:cxn modelId="{6D0E0512-CD90-463B-9733-C0554851B00A}" type="presOf" srcId="{0A906EBB-C41B-4145-A972-7EF0DD94FF74}" destId="{07F70ECC-2156-4704-9C42-E083596F7A6A}" srcOrd="0" destOrd="0" presId="urn:microsoft.com/office/officeart/2005/8/layout/chevron2"/>
    <dgm:cxn modelId="{4824EB2F-E82D-4532-B7AC-0A6242D3A7C9}" type="presOf" srcId="{56DAC75D-8DF2-49D6-9D12-4D27DF0E8976}" destId="{F8434781-2AE2-41F7-B96E-BBFDB1F318EF}" srcOrd="0" destOrd="0" presId="urn:microsoft.com/office/officeart/2005/8/layout/chevron2"/>
    <dgm:cxn modelId="{B502AB0B-F770-47EE-AD4D-302BDCE32AFC}" srcId="{0A906EBB-C41B-4145-A972-7EF0DD94FF74}" destId="{8B8329B9-E2A1-427D-810A-78BC04B978CE}" srcOrd="2" destOrd="0" parTransId="{69F9EFAB-C140-4ADE-B841-6E0E50A45BC1}" sibTransId="{9E4958F6-B327-4E70-AB1D-0954223E49FD}"/>
    <dgm:cxn modelId="{39BAE19C-4876-4BB8-ACCB-1893EED2D205}" type="presOf" srcId="{F8A521B2-1D91-416E-8E76-FA890C5EB460}" destId="{8F654FF0-93A9-45F7-86CC-6B2DE5A02763}" srcOrd="0" destOrd="0" presId="urn:microsoft.com/office/officeart/2005/8/layout/chevron2"/>
    <dgm:cxn modelId="{1DEC8890-210A-44FE-B9B4-B7D90FD47134}" type="presOf" srcId="{FADB522A-6BBE-433D-8C79-B890E1F3B002}" destId="{FBF3B244-8BF4-4CCC-B776-66A1A68D9FC8}" srcOrd="0" destOrd="0" presId="urn:microsoft.com/office/officeart/2005/8/layout/chevron2"/>
    <dgm:cxn modelId="{E2B1DC58-1C4B-4DD5-B3CA-6203D6A809CA}" srcId="{0A906EBB-C41B-4145-A972-7EF0DD94FF74}" destId="{1A6570BB-5CFE-4753-9818-5A68C8EDA1FA}" srcOrd="3" destOrd="0" parTransId="{8931D3DF-BE24-40FC-9233-28A654E087AD}" sibTransId="{78451C95-3876-491E-9F2E-7731C75B1A7F}"/>
    <dgm:cxn modelId="{C1DA664E-DDC9-49DB-96C7-1C6E5A7044B6}" srcId="{0A906EBB-C41B-4145-A972-7EF0DD94FF74}" destId="{CAE944A6-EA3D-4D30-A986-E357D6510171}" srcOrd="1" destOrd="0" parTransId="{F0D89BC5-0145-489F-8DB0-9470D021666E}" sibTransId="{98499300-14EB-4C61-A53A-E8734D3EE124}"/>
    <dgm:cxn modelId="{E556D30A-6993-45B0-A6F3-E331BF3C6DA0}" type="presOf" srcId="{583B68D6-1B70-4FDF-9BA6-887AFC331BAD}" destId="{595DEB4E-CC34-43D0-B5FB-1B62A7803279}" srcOrd="0" destOrd="0" presId="urn:microsoft.com/office/officeart/2005/8/layout/chevron2"/>
    <dgm:cxn modelId="{3EC19117-4CBD-4AC8-95D9-59FD38EB92C9}" srcId="{CAE944A6-EA3D-4D30-A986-E357D6510171}" destId="{583B68D6-1B70-4FDF-9BA6-887AFC331BAD}" srcOrd="0" destOrd="0" parTransId="{471C9BF0-B6CB-4916-8947-97E960D07ABD}" sibTransId="{6E575016-24B8-4343-AC45-5A6D1CD71494}"/>
    <dgm:cxn modelId="{F85733B6-2E95-451F-B5D4-5325A3DC9568}" srcId="{1A6570BB-5CFE-4753-9818-5A68C8EDA1FA}" destId="{FADB522A-6BBE-433D-8C79-B890E1F3B002}" srcOrd="0" destOrd="0" parTransId="{6BAA7850-5A98-4936-8CB3-836FB76FF0F9}" sibTransId="{9A64DFCD-3374-4146-A351-71D3570C9E29}"/>
    <dgm:cxn modelId="{7B9BD0FA-48FC-4B66-9C97-44CBE893C7CC}" type="presOf" srcId="{CAE944A6-EA3D-4D30-A986-E357D6510171}" destId="{CA08708B-4A83-4224-87AD-5E42A5BEA17E}" srcOrd="0" destOrd="0" presId="urn:microsoft.com/office/officeart/2005/8/layout/chevron2"/>
    <dgm:cxn modelId="{0E360A5F-EBC4-4093-B44E-85849103D920}" srcId="{0A906EBB-C41B-4145-A972-7EF0DD94FF74}" destId="{56DAC75D-8DF2-49D6-9D12-4D27DF0E8976}" srcOrd="0" destOrd="0" parTransId="{4C6E92C5-A9BE-4CE5-AF6E-6F46B142DBA4}" sibTransId="{2EB030B6-D453-4B74-A422-25EAEAB3B3A0}"/>
    <dgm:cxn modelId="{7A6CD11C-A6A6-4C09-8FBC-90C0E0F02D67}" type="presParOf" srcId="{07F70ECC-2156-4704-9C42-E083596F7A6A}" destId="{AE6447E1-4BEB-461D-B85F-3A6CC6141947}" srcOrd="0" destOrd="0" presId="urn:microsoft.com/office/officeart/2005/8/layout/chevron2"/>
    <dgm:cxn modelId="{B7429C0A-E378-48F6-80B2-F836DCCBC8D7}" type="presParOf" srcId="{AE6447E1-4BEB-461D-B85F-3A6CC6141947}" destId="{F8434781-2AE2-41F7-B96E-BBFDB1F318EF}" srcOrd="0" destOrd="0" presId="urn:microsoft.com/office/officeart/2005/8/layout/chevron2"/>
    <dgm:cxn modelId="{29E35101-9A3C-457C-A52D-98924A2E9329}" type="presParOf" srcId="{AE6447E1-4BEB-461D-B85F-3A6CC6141947}" destId="{DC5DDD66-9681-4D29-A2D2-A678AD1A2716}" srcOrd="1" destOrd="0" presId="urn:microsoft.com/office/officeart/2005/8/layout/chevron2"/>
    <dgm:cxn modelId="{441E1AB1-E56B-4471-BCC6-59192DF1142E}" type="presParOf" srcId="{07F70ECC-2156-4704-9C42-E083596F7A6A}" destId="{06C87C82-BB4C-4FCE-8F7F-6787462A85D3}" srcOrd="1" destOrd="0" presId="urn:microsoft.com/office/officeart/2005/8/layout/chevron2"/>
    <dgm:cxn modelId="{C719E178-448B-45B7-BD15-608EB57830D2}" type="presParOf" srcId="{07F70ECC-2156-4704-9C42-E083596F7A6A}" destId="{D6BAA987-2C6B-42F5-A84C-66C553A137E9}" srcOrd="2" destOrd="0" presId="urn:microsoft.com/office/officeart/2005/8/layout/chevron2"/>
    <dgm:cxn modelId="{AF5118F5-AC20-48C0-8F24-16B1785AC109}" type="presParOf" srcId="{D6BAA987-2C6B-42F5-A84C-66C553A137E9}" destId="{CA08708B-4A83-4224-87AD-5E42A5BEA17E}" srcOrd="0" destOrd="0" presId="urn:microsoft.com/office/officeart/2005/8/layout/chevron2"/>
    <dgm:cxn modelId="{DD9E4582-B9AD-469F-A338-BE4A585D8DA2}" type="presParOf" srcId="{D6BAA987-2C6B-42F5-A84C-66C553A137E9}" destId="{595DEB4E-CC34-43D0-B5FB-1B62A7803279}" srcOrd="1" destOrd="0" presId="urn:microsoft.com/office/officeart/2005/8/layout/chevron2"/>
    <dgm:cxn modelId="{DDBA0AB6-70D3-4672-83EF-A0E402FBF611}" type="presParOf" srcId="{07F70ECC-2156-4704-9C42-E083596F7A6A}" destId="{BB279BB7-3193-4906-B61F-F08628C439C4}" srcOrd="3" destOrd="0" presId="urn:microsoft.com/office/officeart/2005/8/layout/chevron2"/>
    <dgm:cxn modelId="{2C196B1A-2053-4F2F-BC79-6D5141AD9127}" type="presParOf" srcId="{07F70ECC-2156-4704-9C42-E083596F7A6A}" destId="{F58986F8-D7CE-4D6D-801B-7821476E4FF7}" srcOrd="4" destOrd="0" presId="urn:microsoft.com/office/officeart/2005/8/layout/chevron2"/>
    <dgm:cxn modelId="{46F265E3-CA3C-4B6C-8022-7AB421A717C3}" type="presParOf" srcId="{F58986F8-D7CE-4D6D-801B-7821476E4FF7}" destId="{35D61899-FE14-4FA9-B4B6-37F7E7CD9FEC}" srcOrd="0" destOrd="0" presId="urn:microsoft.com/office/officeart/2005/8/layout/chevron2"/>
    <dgm:cxn modelId="{10C3EC61-E76E-43E9-B21F-A2A8D3D95C04}" type="presParOf" srcId="{F58986F8-D7CE-4D6D-801B-7821476E4FF7}" destId="{8F654FF0-93A9-45F7-86CC-6B2DE5A02763}" srcOrd="1" destOrd="0" presId="urn:microsoft.com/office/officeart/2005/8/layout/chevron2"/>
    <dgm:cxn modelId="{FDCA99A3-2CFB-4526-AC64-A2F7F3EA263E}" type="presParOf" srcId="{07F70ECC-2156-4704-9C42-E083596F7A6A}" destId="{26A9A8F9-4CDD-4321-817C-39FA0EC0F0FB}" srcOrd="5" destOrd="0" presId="urn:microsoft.com/office/officeart/2005/8/layout/chevron2"/>
    <dgm:cxn modelId="{7850805B-64E8-466D-9603-BC907086603F}" type="presParOf" srcId="{07F70ECC-2156-4704-9C42-E083596F7A6A}" destId="{99112710-5917-4E7B-B3D6-3D9A0A6973EF}" srcOrd="6" destOrd="0" presId="urn:microsoft.com/office/officeart/2005/8/layout/chevron2"/>
    <dgm:cxn modelId="{804100DB-5E97-4F63-B5AE-EA6D63D0557A}" type="presParOf" srcId="{99112710-5917-4E7B-B3D6-3D9A0A6973EF}" destId="{6723EB51-B523-4ABF-8326-CD87698FCEEB}" srcOrd="0" destOrd="0" presId="urn:microsoft.com/office/officeart/2005/8/layout/chevron2"/>
    <dgm:cxn modelId="{B1A67154-1E22-4123-97CD-A3AF296C7790}" type="presParOf" srcId="{99112710-5917-4E7B-B3D6-3D9A0A6973EF}" destId="{FBF3B244-8BF4-4CCC-B776-66A1A68D9FC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5A7C886-043B-4BB6-8656-8991BC465014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8C77CE3-5E9E-4DBC-BACE-3AC08DB53894}">
      <dgm:prSet phldrT="[نص]" custT="1"/>
      <dgm:spPr/>
      <dgm:t>
        <a:bodyPr/>
        <a:lstStyle/>
        <a:p>
          <a:r>
            <a:rPr lang="en-US" sz="3600" dirty="0" smtClean="0"/>
            <a:t>Alcohol properties</a:t>
          </a:r>
          <a:endParaRPr lang="en-US" sz="3600" dirty="0"/>
        </a:p>
      </dgm:t>
    </dgm:pt>
    <dgm:pt modelId="{CB1CE531-6104-45A0-A049-353C0DB8EEB6}" type="parTrans" cxnId="{1D496EE4-265C-4A95-94B8-AD93F1EAFB7B}">
      <dgm:prSet/>
      <dgm:spPr/>
      <dgm:t>
        <a:bodyPr/>
        <a:lstStyle/>
        <a:p>
          <a:endParaRPr lang="en-US"/>
        </a:p>
      </dgm:t>
    </dgm:pt>
    <dgm:pt modelId="{23C15BF5-EA73-4809-8658-03F069DFCF39}" type="sibTrans" cxnId="{1D496EE4-265C-4A95-94B8-AD93F1EAFB7B}">
      <dgm:prSet/>
      <dgm:spPr/>
      <dgm:t>
        <a:bodyPr/>
        <a:lstStyle/>
        <a:p>
          <a:endParaRPr lang="en-US"/>
        </a:p>
      </dgm:t>
    </dgm:pt>
    <dgm:pt modelId="{9318DC7B-09ED-4E52-8130-D5040D59BA84}">
      <dgm:prSet custT="1"/>
      <dgm:spPr/>
      <dgm:t>
        <a:bodyPr/>
        <a:lstStyle/>
        <a:p>
          <a:r>
            <a:rPr lang="en-US" sz="2400" dirty="0" smtClean="0"/>
            <a:t>Volatile, flammable, and  colorless liquid</a:t>
          </a:r>
          <a:endParaRPr lang="en-US" sz="2400" dirty="0"/>
        </a:p>
      </dgm:t>
    </dgm:pt>
    <dgm:pt modelId="{6C5C4932-A923-475F-A5C2-2549762B3500}" type="parTrans" cxnId="{4D772309-C7CF-4113-988B-2D6EA0AFCF3E}">
      <dgm:prSet/>
      <dgm:spPr/>
      <dgm:t>
        <a:bodyPr/>
        <a:lstStyle/>
        <a:p>
          <a:endParaRPr lang="en-US"/>
        </a:p>
      </dgm:t>
    </dgm:pt>
    <dgm:pt modelId="{286DE1FE-07B9-4943-8AA1-893DF8117264}" type="sibTrans" cxnId="{4D772309-C7CF-4113-988B-2D6EA0AFCF3E}">
      <dgm:prSet/>
      <dgm:spPr/>
      <dgm:t>
        <a:bodyPr/>
        <a:lstStyle/>
        <a:p>
          <a:endParaRPr lang="en-US"/>
        </a:p>
      </dgm:t>
    </dgm:pt>
    <dgm:pt modelId="{47C0E264-8933-40CA-9BD9-EF517498D574}">
      <dgm:prSet custT="1"/>
      <dgm:spPr/>
      <dgm:t>
        <a:bodyPr/>
        <a:lstStyle/>
        <a:p>
          <a:r>
            <a:rPr lang="en-US" sz="2400" dirty="0" smtClean="0"/>
            <a:t>Widely used in advanced micro-emulsification techniques to produce stable emulsions</a:t>
          </a:r>
          <a:endParaRPr lang="en-US" sz="2400" dirty="0"/>
        </a:p>
      </dgm:t>
    </dgm:pt>
    <dgm:pt modelId="{EBE1D13B-7756-4A10-A04F-17E5CD390A1E}" type="parTrans" cxnId="{5FE6343C-52CA-4354-A485-AEAD66C08A9A}">
      <dgm:prSet/>
      <dgm:spPr/>
      <dgm:t>
        <a:bodyPr/>
        <a:lstStyle/>
        <a:p>
          <a:endParaRPr lang="en-US"/>
        </a:p>
      </dgm:t>
    </dgm:pt>
    <dgm:pt modelId="{8C616E63-6015-4751-8220-BB6301BBE9A7}" type="sibTrans" cxnId="{5FE6343C-52CA-4354-A485-AEAD66C08A9A}">
      <dgm:prSet/>
      <dgm:spPr/>
      <dgm:t>
        <a:bodyPr/>
        <a:lstStyle/>
        <a:p>
          <a:endParaRPr lang="en-US"/>
        </a:p>
      </dgm:t>
    </dgm:pt>
    <dgm:pt modelId="{46D9B78A-2443-4062-BC10-B28C2DF72A2B}">
      <dgm:prSet custT="1"/>
      <dgm:spPr/>
      <dgm:t>
        <a:bodyPr/>
        <a:lstStyle/>
        <a:p>
          <a:r>
            <a:rPr lang="en-US" sz="2400" dirty="0" smtClean="0"/>
            <a:t>handy solvent, miscible with water and with many organic solvents including acetic acid, benzene…</a:t>
          </a:r>
          <a:r>
            <a:rPr lang="en-US" sz="2400" dirty="0" err="1" smtClean="0"/>
            <a:t>ect</a:t>
          </a:r>
          <a:r>
            <a:rPr lang="en-US" sz="2400" dirty="0" smtClean="0"/>
            <a:t>.</a:t>
          </a:r>
        </a:p>
      </dgm:t>
    </dgm:pt>
    <dgm:pt modelId="{E8D0A336-65A6-48FE-BF00-65F98C8F96C1}" type="parTrans" cxnId="{40AEAF7A-D1BB-404F-8578-93B471318946}">
      <dgm:prSet/>
      <dgm:spPr/>
      <dgm:t>
        <a:bodyPr/>
        <a:lstStyle/>
        <a:p>
          <a:endParaRPr lang="en-US"/>
        </a:p>
      </dgm:t>
    </dgm:pt>
    <dgm:pt modelId="{00E98AA0-7D8B-4EB2-8D81-B0DA173E9AFF}" type="sibTrans" cxnId="{40AEAF7A-D1BB-404F-8578-93B471318946}">
      <dgm:prSet/>
      <dgm:spPr/>
      <dgm:t>
        <a:bodyPr/>
        <a:lstStyle/>
        <a:p>
          <a:endParaRPr lang="en-US"/>
        </a:p>
      </dgm:t>
    </dgm:pt>
    <dgm:pt modelId="{4D76A059-91EF-45D6-8B11-38C669DB2ECC}">
      <dgm:prSet custT="1"/>
      <dgm:spPr/>
      <dgm:t>
        <a:bodyPr/>
        <a:lstStyle/>
        <a:p>
          <a:r>
            <a:rPr lang="en-US" sz="2400" dirty="0" smtClean="0"/>
            <a:t>Lower surface tension between immiscible system (water/oil systems) </a:t>
          </a:r>
          <a:endParaRPr lang="en-US" sz="2400" dirty="0"/>
        </a:p>
      </dgm:t>
    </dgm:pt>
    <dgm:pt modelId="{59C77688-7109-4B1C-84D5-748B1D806A14}" type="parTrans" cxnId="{E8C354A0-BF8D-4C0A-9A91-81DAD06A46E5}">
      <dgm:prSet/>
      <dgm:spPr/>
      <dgm:t>
        <a:bodyPr/>
        <a:lstStyle/>
        <a:p>
          <a:endParaRPr lang="en-US"/>
        </a:p>
      </dgm:t>
    </dgm:pt>
    <dgm:pt modelId="{865C06D2-C1AF-4204-A2F2-26CC7B05113A}" type="sibTrans" cxnId="{E8C354A0-BF8D-4C0A-9A91-81DAD06A46E5}">
      <dgm:prSet/>
      <dgm:spPr/>
      <dgm:t>
        <a:bodyPr/>
        <a:lstStyle/>
        <a:p>
          <a:endParaRPr lang="en-US"/>
        </a:p>
      </dgm:t>
    </dgm:pt>
    <dgm:pt modelId="{F643889B-366C-4739-B8B0-EF1AF57439AA}" type="pres">
      <dgm:prSet presAssocID="{D5A7C886-043B-4BB6-8656-8991BC46501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30AD976-58AF-401B-9D2E-BF126E830411}" type="pres">
      <dgm:prSet presAssocID="{D8C77CE3-5E9E-4DBC-BACE-3AC08DB53894}" presName="root" presStyleCnt="0"/>
      <dgm:spPr/>
    </dgm:pt>
    <dgm:pt modelId="{1C27403A-327E-49C7-BD94-782B7F591ED9}" type="pres">
      <dgm:prSet presAssocID="{D8C77CE3-5E9E-4DBC-BACE-3AC08DB53894}" presName="rootComposite" presStyleCnt="0"/>
      <dgm:spPr/>
    </dgm:pt>
    <dgm:pt modelId="{5386BA68-8934-4D92-8F81-69220A5809C9}" type="pres">
      <dgm:prSet presAssocID="{D8C77CE3-5E9E-4DBC-BACE-3AC08DB53894}" presName="rootText" presStyleLbl="node1" presStyleIdx="0" presStyleCnt="1" custScaleX="362141"/>
      <dgm:spPr/>
      <dgm:t>
        <a:bodyPr/>
        <a:lstStyle/>
        <a:p>
          <a:endParaRPr lang="en-US"/>
        </a:p>
      </dgm:t>
    </dgm:pt>
    <dgm:pt modelId="{F159FAEA-4F93-4D79-8A17-AED4F6FB95EE}" type="pres">
      <dgm:prSet presAssocID="{D8C77CE3-5E9E-4DBC-BACE-3AC08DB53894}" presName="rootConnector" presStyleLbl="node1" presStyleIdx="0" presStyleCnt="1"/>
      <dgm:spPr/>
      <dgm:t>
        <a:bodyPr/>
        <a:lstStyle/>
        <a:p>
          <a:endParaRPr lang="en-US"/>
        </a:p>
      </dgm:t>
    </dgm:pt>
    <dgm:pt modelId="{2B0B0448-30FD-4F76-866C-FE63B5B92C32}" type="pres">
      <dgm:prSet presAssocID="{D8C77CE3-5E9E-4DBC-BACE-3AC08DB53894}" presName="childShape" presStyleCnt="0"/>
      <dgm:spPr/>
    </dgm:pt>
    <dgm:pt modelId="{43124151-6C51-4E87-9278-EA2B7B8B0309}" type="pres">
      <dgm:prSet presAssocID="{6C5C4932-A923-475F-A5C2-2549762B3500}" presName="Name13" presStyleLbl="parChTrans1D2" presStyleIdx="0" presStyleCnt="4"/>
      <dgm:spPr/>
      <dgm:t>
        <a:bodyPr/>
        <a:lstStyle/>
        <a:p>
          <a:endParaRPr lang="en-US"/>
        </a:p>
      </dgm:t>
    </dgm:pt>
    <dgm:pt modelId="{97868478-4AD1-4545-8BBD-E2F894F54D56}" type="pres">
      <dgm:prSet presAssocID="{9318DC7B-09ED-4E52-8130-D5040D59BA84}" presName="childText" presStyleLbl="bgAcc1" presStyleIdx="0" presStyleCnt="4" custScaleX="3983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6F2FEA-C45C-43E3-B616-A25917F22EC1}" type="pres">
      <dgm:prSet presAssocID="{E8D0A336-65A6-48FE-BF00-65F98C8F96C1}" presName="Name13" presStyleLbl="parChTrans1D2" presStyleIdx="1" presStyleCnt="4"/>
      <dgm:spPr/>
      <dgm:t>
        <a:bodyPr/>
        <a:lstStyle/>
        <a:p>
          <a:endParaRPr lang="en-US"/>
        </a:p>
      </dgm:t>
    </dgm:pt>
    <dgm:pt modelId="{9A68C25F-F663-4E03-9BA7-53DDD0F8053B}" type="pres">
      <dgm:prSet presAssocID="{46D9B78A-2443-4062-BC10-B28C2DF72A2B}" presName="childText" presStyleLbl="bgAcc1" presStyleIdx="1" presStyleCnt="4" custScaleX="4002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D29AA6-FAAB-48C8-A397-C8FE3A23A6DD}" type="pres">
      <dgm:prSet presAssocID="{59C77688-7109-4B1C-84D5-748B1D806A14}" presName="Name13" presStyleLbl="parChTrans1D2" presStyleIdx="2" presStyleCnt="4"/>
      <dgm:spPr/>
      <dgm:t>
        <a:bodyPr/>
        <a:lstStyle/>
        <a:p>
          <a:endParaRPr lang="en-US"/>
        </a:p>
      </dgm:t>
    </dgm:pt>
    <dgm:pt modelId="{45015369-3B29-46AB-A0A0-3663F311B1E3}" type="pres">
      <dgm:prSet presAssocID="{4D76A059-91EF-45D6-8B11-38C669DB2ECC}" presName="childText" presStyleLbl="bgAcc1" presStyleIdx="2" presStyleCnt="4" custScaleX="407910" custLinFactNeighborX="-2740" custLinFactNeighborY="19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315574-13E2-4A4D-8087-B0CB2946FD1F}" type="pres">
      <dgm:prSet presAssocID="{EBE1D13B-7756-4A10-A04F-17E5CD390A1E}" presName="Name13" presStyleLbl="parChTrans1D2" presStyleIdx="3" presStyleCnt="4"/>
      <dgm:spPr/>
      <dgm:t>
        <a:bodyPr/>
        <a:lstStyle/>
        <a:p>
          <a:endParaRPr lang="en-US"/>
        </a:p>
      </dgm:t>
    </dgm:pt>
    <dgm:pt modelId="{A3A09B27-4DA2-4DCC-9CA2-AA123A7C6914}" type="pres">
      <dgm:prSet presAssocID="{47C0E264-8933-40CA-9BD9-EF517498D574}" presName="childText" presStyleLbl="bgAcc1" presStyleIdx="3" presStyleCnt="4" custScaleX="4079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A0A0EC5-D2FF-487A-9D68-619C703DE0F0}" type="presOf" srcId="{EBE1D13B-7756-4A10-A04F-17E5CD390A1E}" destId="{C3315574-13E2-4A4D-8087-B0CB2946FD1F}" srcOrd="0" destOrd="0" presId="urn:microsoft.com/office/officeart/2005/8/layout/hierarchy3"/>
    <dgm:cxn modelId="{40AEAF7A-D1BB-404F-8578-93B471318946}" srcId="{D8C77CE3-5E9E-4DBC-BACE-3AC08DB53894}" destId="{46D9B78A-2443-4062-BC10-B28C2DF72A2B}" srcOrd="1" destOrd="0" parTransId="{E8D0A336-65A6-48FE-BF00-65F98C8F96C1}" sibTransId="{00E98AA0-7D8B-4EB2-8D81-B0DA173E9AFF}"/>
    <dgm:cxn modelId="{4D772309-C7CF-4113-988B-2D6EA0AFCF3E}" srcId="{D8C77CE3-5E9E-4DBC-BACE-3AC08DB53894}" destId="{9318DC7B-09ED-4E52-8130-D5040D59BA84}" srcOrd="0" destOrd="0" parTransId="{6C5C4932-A923-475F-A5C2-2549762B3500}" sibTransId="{286DE1FE-07B9-4943-8AA1-893DF8117264}"/>
    <dgm:cxn modelId="{5FE6343C-52CA-4354-A485-AEAD66C08A9A}" srcId="{D8C77CE3-5E9E-4DBC-BACE-3AC08DB53894}" destId="{47C0E264-8933-40CA-9BD9-EF517498D574}" srcOrd="3" destOrd="0" parTransId="{EBE1D13B-7756-4A10-A04F-17E5CD390A1E}" sibTransId="{8C616E63-6015-4751-8220-BB6301BBE9A7}"/>
    <dgm:cxn modelId="{16CCB6C0-E640-48D4-A827-11F7F699A34B}" type="presOf" srcId="{E8D0A336-65A6-48FE-BF00-65F98C8F96C1}" destId="{956F2FEA-C45C-43E3-B616-A25917F22EC1}" srcOrd="0" destOrd="0" presId="urn:microsoft.com/office/officeart/2005/8/layout/hierarchy3"/>
    <dgm:cxn modelId="{2183D0D3-C100-4718-9C65-9AEE2C9CBEA0}" type="presOf" srcId="{9318DC7B-09ED-4E52-8130-D5040D59BA84}" destId="{97868478-4AD1-4545-8BBD-E2F894F54D56}" srcOrd="0" destOrd="0" presId="urn:microsoft.com/office/officeart/2005/8/layout/hierarchy3"/>
    <dgm:cxn modelId="{54F23910-4A8B-4939-B060-96002B67F5BB}" type="presOf" srcId="{4D76A059-91EF-45D6-8B11-38C669DB2ECC}" destId="{45015369-3B29-46AB-A0A0-3663F311B1E3}" srcOrd="0" destOrd="0" presId="urn:microsoft.com/office/officeart/2005/8/layout/hierarchy3"/>
    <dgm:cxn modelId="{2F84725D-3A6A-440C-9CF3-032E7BB214E8}" type="presOf" srcId="{59C77688-7109-4B1C-84D5-748B1D806A14}" destId="{73D29AA6-FAAB-48C8-A397-C8FE3A23A6DD}" srcOrd="0" destOrd="0" presId="urn:microsoft.com/office/officeart/2005/8/layout/hierarchy3"/>
    <dgm:cxn modelId="{4A6C410F-AF3D-4447-B272-113A6884910C}" type="presOf" srcId="{46D9B78A-2443-4062-BC10-B28C2DF72A2B}" destId="{9A68C25F-F663-4E03-9BA7-53DDD0F8053B}" srcOrd="0" destOrd="0" presId="urn:microsoft.com/office/officeart/2005/8/layout/hierarchy3"/>
    <dgm:cxn modelId="{E8C354A0-BF8D-4C0A-9A91-81DAD06A46E5}" srcId="{D8C77CE3-5E9E-4DBC-BACE-3AC08DB53894}" destId="{4D76A059-91EF-45D6-8B11-38C669DB2ECC}" srcOrd="2" destOrd="0" parTransId="{59C77688-7109-4B1C-84D5-748B1D806A14}" sibTransId="{865C06D2-C1AF-4204-A2F2-26CC7B05113A}"/>
    <dgm:cxn modelId="{41678754-7709-4356-9BD0-EB36AF8F6BCD}" type="presOf" srcId="{D8C77CE3-5E9E-4DBC-BACE-3AC08DB53894}" destId="{5386BA68-8934-4D92-8F81-69220A5809C9}" srcOrd="0" destOrd="0" presId="urn:microsoft.com/office/officeart/2005/8/layout/hierarchy3"/>
    <dgm:cxn modelId="{8FC5C7C9-914A-4272-8F5F-C7ACF6CD4D61}" type="presOf" srcId="{D5A7C886-043B-4BB6-8656-8991BC465014}" destId="{F643889B-366C-4739-B8B0-EF1AF57439AA}" srcOrd="0" destOrd="0" presId="urn:microsoft.com/office/officeart/2005/8/layout/hierarchy3"/>
    <dgm:cxn modelId="{1D496EE4-265C-4A95-94B8-AD93F1EAFB7B}" srcId="{D5A7C886-043B-4BB6-8656-8991BC465014}" destId="{D8C77CE3-5E9E-4DBC-BACE-3AC08DB53894}" srcOrd="0" destOrd="0" parTransId="{CB1CE531-6104-45A0-A049-353C0DB8EEB6}" sibTransId="{23C15BF5-EA73-4809-8658-03F069DFCF39}"/>
    <dgm:cxn modelId="{53C08EB7-90A0-4A6B-96C9-DB5C21973BC6}" type="presOf" srcId="{6C5C4932-A923-475F-A5C2-2549762B3500}" destId="{43124151-6C51-4E87-9278-EA2B7B8B0309}" srcOrd="0" destOrd="0" presId="urn:microsoft.com/office/officeart/2005/8/layout/hierarchy3"/>
    <dgm:cxn modelId="{EFDB8C32-6968-4E71-9B0A-CCFC9CB838CC}" type="presOf" srcId="{47C0E264-8933-40CA-9BD9-EF517498D574}" destId="{A3A09B27-4DA2-4DCC-9CA2-AA123A7C6914}" srcOrd="0" destOrd="0" presId="urn:microsoft.com/office/officeart/2005/8/layout/hierarchy3"/>
    <dgm:cxn modelId="{3BCF0241-18FD-4E7B-8410-4130CA463EFE}" type="presOf" srcId="{D8C77CE3-5E9E-4DBC-BACE-3AC08DB53894}" destId="{F159FAEA-4F93-4D79-8A17-AED4F6FB95EE}" srcOrd="1" destOrd="0" presId="urn:microsoft.com/office/officeart/2005/8/layout/hierarchy3"/>
    <dgm:cxn modelId="{430D399B-71EB-4FCF-BE63-C6B0005A1793}" type="presParOf" srcId="{F643889B-366C-4739-B8B0-EF1AF57439AA}" destId="{130AD976-58AF-401B-9D2E-BF126E830411}" srcOrd="0" destOrd="0" presId="urn:microsoft.com/office/officeart/2005/8/layout/hierarchy3"/>
    <dgm:cxn modelId="{3CE08898-E185-42C7-B2F9-FEF19BD7CE90}" type="presParOf" srcId="{130AD976-58AF-401B-9D2E-BF126E830411}" destId="{1C27403A-327E-49C7-BD94-782B7F591ED9}" srcOrd="0" destOrd="0" presId="urn:microsoft.com/office/officeart/2005/8/layout/hierarchy3"/>
    <dgm:cxn modelId="{DBA65B37-B667-47C0-AB5B-BF02F426761B}" type="presParOf" srcId="{1C27403A-327E-49C7-BD94-782B7F591ED9}" destId="{5386BA68-8934-4D92-8F81-69220A5809C9}" srcOrd="0" destOrd="0" presId="urn:microsoft.com/office/officeart/2005/8/layout/hierarchy3"/>
    <dgm:cxn modelId="{CD93AF13-F6EC-4985-91C7-4F8301F42189}" type="presParOf" srcId="{1C27403A-327E-49C7-BD94-782B7F591ED9}" destId="{F159FAEA-4F93-4D79-8A17-AED4F6FB95EE}" srcOrd="1" destOrd="0" presId="urn:microsoft.com/office/officeart/2005/8/layout/hierarchy3"/>
    <dgm:cxn modelId="{B83FFCFD-2AF5-40BD-9ECD-AB9D84317D81}" type="presParOf" srcId="{130AD976-58AF-401B-9D2E-BF126E830411}" destId="{2B0B0448-30FD-4F76-866C-FE63B5B92C32}" srcOrd="1" destOrd="0" presId="urn:microsoft.com/office/officeart/2005/8/layout/hierarchy3"/>
    <dgm:cxn modelId="{37FAFDB8-8DCD-466A-9B7F-4A91AB65E320}" type="presParOf" srcId="{2B0B0448-30FD-4F76-866C-FE63B5B92C32}" destId="{43124151-6C51-4E87-9278-EA2B7B8B0309}" srcOrd="0" destOrd="0" presId="urn:microsoft.com/office/officeart/2005/8/layout/hierarchy3"/>
    <dgm:cxn modelId="{E262BC55-2372-46F4-BE11-FCAD90F644B9}" type="presParOf" srcId="{2B0B0448-30FD-4F76-866C-FE63B5B92C32}" destId="{97868478-4AD1-4545-8BBD-E2F894F54D56}" srcOrd="1" destOrd="0" presId="urn:microsoft.com/office/officeart/2005/8/layout/hierarchy3"/>
    <dgm:cxn modelId="{AE7D0E18-76E7-411C-8A55-439FADBE1BE9}" type="presParOf" srcId="{2B0B0448-30FD-4F76-866C-FE63B5B92C32}" destId="{956F2FEA-C45C-43E3-B616-A25917F22EC1}" srcOrd="2" destOrd="0" presId="urn:microsoft.com/office/officeart/2005/8/layout/hierarchy3"/>
    <dgm:cxn modelId="{BD7C271D-34E2-4120-B1A1-836061559392}" type="presParOf" srcId="{2B0B0448-30FD-4F76-866C-FE63B5B92C32}" destId="{9A68C25F-F663-4E03-9BA7-53DDD0F8053B}" srcOrd="3" destOrd="0" presId="urn:microsoft.com/office/officeart/2005/8/layout/hierarchy3"/>
    <dgm:cxn modelId="{8049E6DD-5B73-4521-B5DD-3BB000A09597}" type="presParOf" srcId="{2B0B0448-30FD-4F76-866C-FE63B5B92C32}" destId="{73D29AA6-FAAB-48C8-A397-C8FE3A23A6DD}" srcOrd="4" destOrd="0" presId="urn:microsoft.com/office/officeart/2005/8/layout/hierarchy3"/>
    <dgm:cxn modelId="{82C1843A-20EF-4948-8364-58E4653F2821}" type="presParOf" srcId="{2B0B0448-30FD-4F76-866C-FE63B5B92C32}" destId="{45015369-3B29-46AB-A0A0-3663F311B1E3}" srcOrd="5" destOrd="0" presId="urn:microsoft.com/office/officeart/2005/8/layout/hierarchy3"/>
    <dgm:cxn modelId="{60901C65-41AB-483F-8CF3-DE92417CA776}" type="presParOf" srcId="{2B0B0448-30FD-4F76-866C-FE63B5B92C32}" destId="{C3315574-13E2-4A4D-8087-B0CB2946FD1F}" srcOrd="6" destOrd="0" presId="urn:microsoft.com/office/officeart/2005/8/layout/hierarchy3"/>
    <dgm:cxn modelId="{DC363CE3-312E-4A46-B695-11B053D5BF42}" type="presParOf" srcId="{2B0B0448-30FD-4F76-866C-FE63B5B92C32}" destId="{A3A09B27-4DA2-4DCC-9CA2-AA123A7C6914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141579A-EEF1-4AA0-A78A-F8061D3A9E48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AF6DC268-765C-4629-8DAD-987D6AEE8E08}">
      <dgm:prSet phldrT="[نص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Water/surfactant</a:t>
          </a:r>
          <a:endParaRPr lang="en-US" sz="2400" dirty="0">
            <a:solidFill>
              <a:schemeClr val="tx1"/>
            </a:solidFill>
          </a:endParaRPr>
        </a:p>
      </dgm:t>
    </dgm:pt>
    <dgm:pt modelId="{3C2E9688-DC15-48F1-B6B9-D789FC5A0746}" type="parTrans" cxnId="{5BF4CB91-0A62-4741-A865-FD7852C3361D}">
      <dgm:prSet/>
      <dgm:spPr/>
      <dgm:t>
        <a:bodyPr/>
        <a:lstStyle/>
        <a:p>
          <a:endParaRPr lang="en-US"/>
        </a:p>
      </dgm:t>
    </dgm:pt>
    <dgm:pt modelId="{88A78ED2-6D06-43E8-8A25-52C5DBD8B25A}" type="sibTrans" cxnId="{5BF4CB91-0A62-4741-A865-FD7852C3361D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en-US"/>
        </a:p>
      </dgm:t>
    </dgm:pt>
    <dgm:pt modelId="{48C9BF73-37AB-4047-85A4-70B47E30049B}">
      <dgm:prSet phldrT="[نص]" custT="1"/>
      <dgm:spPr/>
      <dgm:t>
        <a:bodyPr/>
        <a:lstStyle/>
        <a:p>
          <a:r>
            <a:rPr lang="en-US" sz="2400" b="0" dirty="0" smtClean="0">
              <a:solidFill>
                <a:schemeClr val="tx1"/>
              </a:solidFill>
            </a:rPr>
            <a:t>Ethanol</a:t>
          </a:r>
        </a:p>
        <a:p>
          <a:r>
            <a:rPr lang="en-US" sz="2400" b="0" dirty="0" smtClean="0">
              <a:solidFill>
                <a:schemeClr val="tx1"/>
              </a:solidFill>
            </a:rPr>
            <a:t>(different % w/w)</a:t>
          </a:r>
          <a:endParaRPr lang="en-US" sz="2400" b="0" dirty="0">
            <a:solidFill>
              <a:schemeClr val="tx1"/>
            </a:solidFill>
          </a:endParaRPr>
        </a:p>
      </dgm:t>
    </dgm:pt>
    <dgm:pt modelId="{F00479A9-F029-43EA-AA92-D158FC9A7189}" type="parTrans" cxnId="{AC6A399E-0104-401C-B93D-55FACDB90A37}">
      <dgm:prSet/>
      <dgm:spPr/>
      <dgm:t>
        <a:bodyPr/>
        <a:lstStyle/>
        <a:p>
          <a:endParaRPr lang="en-US"/>
        </a:p>
      </dgm:t>
    </dgm:pt>
    <dgm:pt modelId="{2D4D89A7-F549-4D95-BB72-C3F8769C5F22}" type="sibTrans" cxnId="{AC6A399E-0104-401C-B93D-55FACDB90A37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en-US"/>
        </a:p>
      </dgm:t>
    </dgm:pt>
    <dgm:pt modelId="{C49D8E79-2DE8-4E53-BC8E-E0C18EB805C6}">
      <dgm:prSet phldrT="[نص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Mazola oil in different %w/w</a:t>
          </a:r>
          <a:endParaRPr lang="en-US" sz="2400" dirty="0">
            <a:solidFill>
              <a:schemeClr val="tx1"/>
            </a:solidFill>
          </a:endParaRPr>
        </a:p>
      </dgm:t>
    </dgm:pt>
    <dgm:pt modelId="{78713C92-D397-477D-A9CE-AFF11E36E5EF}" type="parTrans" cxnId="{C84A8CDA-4910-4F88-9B22-9063F363F9F0}">
      <dgm:prSet/>
      <dgm:spPr/>
      <dgm:t>
        <a:bodyPr/>
        <a:lstStyle/>
        <a:p>
          <a:endParaRPr lang="en-US"/>
        </a:p>
      </dgm:t>
    </dgm:pt>
    <dgm:pt modelId="{ACD0D301-84EF-4D7E-BEEF-83D8A6DE1023}" type="sibTrans" cxnId="{C84A8CDA-4910-4F88-9B22-9063F363F9F0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en-US"/>
        </a:p>
      </dgm:t>
    </dgm:pt>
    <dgm:pt modelId="{0E2A878A-130F-42F5-840C-770E05E0B214}">
      <dgm:prSet custT="1"/>
      <dgm:spPr/>
      <dgm:t>
        <a:bodyPr/>
        <a:lstStyle/>
        <a:p>
          <a:r>
            <a:rPr lang="en-US" sz="3200" dirty="0" smtClean="0">
              <a:solidFill>
                <a:schemeClr val="tx1"/>
              </a:solidFill>
            </a:rPr>
            <a:t>Oil–in-water/ethanol emulsion</a:t>
          </a:r>
          <a:endParaRPr lang="en-US" sz="3200" dirty="0">
            <a:solidFill>
              <a:schemeClr val="tx1"/>
            </a:solidFill>
          </a:endParaRPr>
        </a:p>
      </dgm:t>
    </dgm:pt>
    <dgm:pt modelId="{30C7FA16-FB7F-4A8B-B0F1-2C8500B2F798}" type="parTrans" cxnId="{F1D317BE-02C6-4330-8431-BACC4FFC3101}">
      <dgm:prSet/>
      <dgm:spPr/>
      <dgm:t>
        <a:bodyPr/>
        <a:lstStyle/>
        <a:p>
          <a:endParaRPr lang="en-US"/>
        </a:p>
      </dgm:t>
    </dgm:pt>
    <dgm:pt modelId="{5BB99058-CDF6-4756-8467-01220759B73B}" type="sibTrans" cxnId="{F1D317BE-02C6-4330-8431-BACC4FFC3101}">
      <dgm:prSet/>
      <dgm:spPr/>
      <dgm:t>
        <a:bodyPr/>
        <a:lstStyle/>
        <a:p>
          <a:endParaRPr lang="en-US"/>
        </a:p>
      </dgm:t>
    </dgm:pt>
    <dgm:pt modelId="{FA859905-BB64-4576-89A9-6960F309D96C}" type="pres">
      <dgm:prSet presAssocID="{E141579A-EEF1-4AA0-A78A-F8061D3A9E48}" presName="Name0" presStyleCnt="0">
        <dgm:presLayoutVars>
          <dgm:dir/>
          <dgm:resizeHandles val="exact"/>
        </dgm:presLayoutVars>
      </dgm:prSet>
      <dgm:spPr/>
    </dgm:pt>
    <dgm:pt modelId="{3C4763A6-2049-4B36-821F-B276D4735EE8}" type="pres">
      <dgm:prSet presAssocID="{E141579A-EEF1-4AA0-A78A-F8061D3A9E48}" presName="vNodes" presStyleCnt="0"/>
      <dgm:spPr/>
    </dgm:pt>
    <dgm:pt modelId="{7A2F070B-F27A-4E6C-8A92-156FC6F06671}" type="pres">
      <dgm:prSet presAssocID="{AF6DC268-765C-4629-8DAD-987D6AEE8E08}" presName="node" presStyleLbl="node1" presStyleIdx="0" presStyleCnt="4" custScaleX="259471" custScaleY="114216" custLinFactNeighborX="-66444" custLinFactNeighborY="736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0BCCBC-1566-4F02-AE67-C28F70C75562}" type="pres">
      <dgm:prSet presAssocID="{88A78ED2-6D06-43E8-8A25-52C5DBD8B25A}" presName="spacerT" presStyleCnt="0"/>
      <dgm:spPr/>
    </dgm:pt>
    <dgm:pt modelId="{903BF50B-BE51-48D2-9B6A-82F101599BEB}" type="pres">
      <dgm:prSet presAssocID="{88A78ED2-6D06-43E8-8A25-52C5DBD8B25A}" presName="sibTrans" presStyleLbl="sibTrans2D1" presStyleIdx="0" presStyleCnt="3" custLinFactX="-781" custLinFactNeighborX="-100000" custLinFactNeighborY="54854"/>
      <dgm:spPr/>
      <dgm:t>
        <a:bodyPr/>
        <a:lstStyle/>
        <a:p>
          <a:endParaRPr lang="en-US"/>
        </a:p>
      </dgm:t>
    </dgm:pt>
    <dgm:pt modelId="{E5A0AD3F-C839-4E85-A9E4-7D765645104E}" type="pres">
      <dgm:prSet presAssocID="{88A78ED2-6D06-43E8-8A25-52C5DBD8B25A}" presName="spacerB" presStyleCnt="0"/>
      <dgm:spPr/>
    </dgm:pt>
    <dgm:pt modelId="{C06C39BD-1D3D-47EA-96E8-4BC0E7C02ED3}" type="pres">
      <dgm:prSet presAssocID="{48C9BF73-37AB-4047-85A4-70B47E30049B}" presName="node" presStyleLbl="node1" presStyleIdx="1" presStyleCnt="4" custScaleX="271553" custLinFactNeighborX="-48059" custLinFactNeighborY="-155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ECC570-0677-4C25-8D93-9D37552BA657}" type="pres">
      <dgm:prSet presAssocID="{2D4D89A7-F549-4D95-BB72-C3F8769C5F22}" presName="spacerT" presStyleCnt="0"/>
      <dgm:spPr/>
    </dgm:pt>
    <dgm:pt modelId="{91994F81-087B-4D98-A3A9-A213461B98CF}" type="pres">
      <dgm:prSet presAssocID="{2D4D89A7-F549-4D95-BB72-C3F8769C5F22}" presName="sibTrans" presStyleLbl="sibTrans2D1" presStyleIdx="1" presStyleCnt="3" custLinFactNeighborX="-79952" custLinFactNeighborY="-82462"/>
      <dgm:spPr/>
      <dgm:t>
        <a:bodyPr/>
        <a:lstStyle/>
        <a:p>
          <a:endParaRPr lang="en-US"/>
        </a:p>
      </dgm:t>
    </dgm:pt>
    <dgm:pt modelId="{0E1F15FD-5C87-414C-94E5-BB94A25599CE}" type="pres">
      <dgm:prSet presAssocID="{2D4D89A7-F549-4D95-BB72-C3F8769C5F22}" presName="spacerB" presStyleCnt="0"/>
      <dgm:spPr/>
    </dgm:pt>
    <dgm:pt modelId="{A36FF976-0E62-45E7-815C-F1FE093512FB}" type="pres">
      <dgm:prSet presAssocID="{C49D8E79-2DE8-4E53-BC8E-E0C18EB805C6}" presName="node" presStyleLbl="node1" presStyleIdx="2" presStyleCnt="4" custScaleX="284161" custLinFactY="-10333" custLinFactNeighborX="-35978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B8F06F-88EF-458C-8342-44B8D343D35E}" type="pres">
      <dgm:prSet presAssocID="{E141579A-EEF1-4AA0-A78A-F8061D3A9E48}" presName="sibTransLast" presStyleLbl="sibTrans2D1" presStyleIdx="2" presStyleCnt="3" custLinFactNeighborX="-14281" custLinFactNeighborY="4781"/>
      <dgm:spPr/>
      <dgm:t>
        <a:bodyPr/>
        <a:lstStyle/>
        <a:p>
          <a:endParaRPr lang="en-US"/>
        </a:p>
      </dgm:t>
    </dgm:pt>
    <dgm:pt modelId="{D59629C4-C31E-4A28-8FFA-0EE3B73DB1E0}" type="pres">
      <dgm:prSet presAssocID="{E141579A-EEF1-4AA0-A78A-F8061D3A9E48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4333A3B1-DF2C-4D84-AE86-2EC5BDDCB0B9}" type="pres">
      <dgm:prSet presAssocID="{E141579A-EEF1-4AA0-A78A-F8061D3A9E48}" presName="lastNode" presStyleLbl="node1" presStyleIdx="3" presStyleCnt="4" custScaleX="150632" custScaleY="81443" custLinFactX="15505" custLinFactNeighborX="100000" custLinFactNeighborY="-52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2093CC7-1628-42DD-8925-B390E657AC5A}" type="presOf" srcId="{AF6DC268-765C-4629-8DAD-987D6AEE8E08}" destId="{7A2F070B-F27A-4E6C-8A92-156FC6F06671}" srcOrd="0" destOrd="0" presId="urn:microsoft.com/office/officeart/2005/8/layout/equation2"/>
    <dgm:cxn modelId="{5BF4CB91-0A62-4741-A865-FD7852C3361D}" srcId="{E141579A-EEF1-4AA0-A78A-F8061D3A9E48}" destId="{AF6DC268-765C-4629-8DAD-987D6AEE8E08}" srcOrd="0" destOrd="0" parTransId="{3C2E9688-DC15-48F1-B6B9-D789FC5A0746}" sibTransId="{88A78ED2-6D06-43E8-8A25-52C5DBD8B25A}"/>
    <dgm:cxn modelId="{A00E5432-E9AA-445E-B658-553E9BF812DA}" type="presOf" srcId="{E141579A-EEF1-4AA0-A78A-F8061D3A9E48}" destId="{FA859905-BB64-4576-89A9-6960F309D96C}" srcOrd="0" destOrd="0" presId="urn:microsoft.com/office/officeart/2005/8/layout/equation2"/>
    <dgm:cxn modelId="{C8B360FF-7C00-4ED6-8209-BC8DA8AF3A7C}" type="presOf" srcId="{C49D8E79-2DE8-4E53-BC8E-E0C18EB805C6}" destId="{A36FF976-0E62-45E7-815C-F1FE093512FB}" srcOrd="0" destOrd="0" presId="urn:microsoft.com/office/officeart/2005/8/layout/equation2"/>
    <dgm:cxn modelId="{C84A8CDA-4910-4F88-9B22-9063F363F9F0}" srcId="{E141579A-EEF1-4AA0-A78A-F8061D3A9E48}" destId="{C49D8E79-2DE8-4E53-BC8E-E0C18EB805C6}" srcOrd="2" destOrd="0" parTransId="{78713C92-D397-477D-A9CE-AFF11E36E5EF}" sibTransId="{ACD0D301-84EF-4D7E-BEEF-83D8A6DE1023}"/>
    <dgm:cxn modelId="{2F2E7E88-616F-4137-8507-D79C62159BB1}" type="presOf" srcId="{88A78ED2-6D06-43E8-8A25-52C5DBD8B25A}" destId="{903BF50B-BE51-48D2-9B6A-82F101599BEB}" srcOrd="0" destOrd="0" presId="urn:microsoft.com/office/officeart/2005/8/layout/equation2"/>
    <dgm:cxn modelId="{609C5850-618D-47F7-AF33-6543357E08E4}" type="presOf" srcId="{2D4D89A7-F549-4D95-BB72-C3F8769C5F22}" destId="{91994F81-087B-4D98-A3A9-A213461B98CF}" srcOrd="0" destOrd="0" presId="urn:microsoft.com/office/officeart/2005/8/layout/equation2"/>
    <dgm:cxn modelId="{AC6A399E-0104-401C-B93D-55FACDB90A37}" srcId="{E141579A-EEF1-4AA0-A78A-F8061D3A9E48}" destId="{48C9BF73-37AB-4047-85A4-70B47E30049B}" srcOrd="1" destOrd="0" parTransId="{F00479A9-F029-43EA-AA92-D158FC9A7189}" sibTransId="{2D4D89A7-F549-4D95-BB72-C3F8769C5F22}"/>
    <dgm:cxn modelId="{F1D317BE-02C6-4330-8431-BACC4FFC3101}" srcId="{E141579A-EEF1-4AA0-A78A-F8061D3A9E48}" destId="{0E2A878A-130F-42F5-840C-770E05E0B214}" srcOrd="3" destOrd="0" parTransId="{30C7FA16-FB7F-4A8B-B0F1-2C8500B2F798}" sibTransId="{5BB99058-CDF6-4756-8467-01220759B73B}"/>
    <dgm:cxn modelId="{0F7B5965-2079-4656-AD69-B2B1D35A56F1}" type="presOf" srcId="{ACD0D301-84EF-4D7E-BEEF-83D8A6DE1023}" destId="{D59629C4-C31E-4A28-8FFA-0EE3B73DB1E0}" srcOrd="1" destOrd="0" presId="urn:microsoft.com/office/officeart/2005/8/layout/equation2"/>
    <dgm:cxn modelId="{47068A8B-2B5F-4783-943D-723DB717911A}" type="presOf" srcId="{48C9BF73-37AB-4047-85A4-70B47E30049B}" destId="{C06C39BD-1D3D-47EA-96E8-4BC0E7C02ED3}" srcOrd="0" destOrd="0" presId="urn:microsoft.com/office/officeart/2005/8/layout/equation2"/>
    <dgm:cxn modelId="{08E2AA9D-1A2B-4C9B-A29B-B7442C7B29C6}" type="presOf" srcId="{ACD0D301-84EF-4D7E-BEEF-83D8A6DE1023}" destId="{A0B8F06F-88EF-458C-8342-44B8D343D35E}" srcOrd="0" destOrd="0" presId="urn:microsoft.com/office/officeart/2005/8/layout/equation2"/>
    <dgm:cxn modelId="{52FC828C-2300-4C32-83E4-BBD4B056E7FF}" type="presOf" srcId="{0E2A878A-130F-42F5-840C-770E05E0B214}" destId="{4333A3B1-DF2C-4D84-AE86-2EC5BDDCB0B9}" srcOrd="0" destOrd="0" presId="urn:microsoft.com/office/officeart/2005/8/layout/equation2"/>
    <dgm:cxn modelId="{739CF348-CFA4-45DD-9D52-9BF4E52D5B5C}" type="presParOf" srcId="{FA859905-BB64-4576-89A9-6960F309D96C}" destId="{3C4763A6-2049-4B36-821F-B276D4735EE8}" srcOrd="0" destOrd="0" presId="urn:microsoft.com/office/officeart/2005/8/layout/equation2"/>
    <dgm:cxn modelId="{5518280F-0DA3-4016-B04D-B01B1A05F4E8}" type="presParOf" srcId="{3C4763A6-2049-4B36-821F-B276D4735EE8}" destId="{7A2F070B-F27A-4E6C-8A92-156FC6F06671}" srcOrd="0" destOrd="0" presId="urn:microsoft.com/office/officeart/2005/8/layout/equation2"/>
    <dgm:cxn modelId="{B20C9368-6E14-4719-9313-F6B44FE48D3C}" type="presParOf" srcId="{3C4763A6-2049-4B36-821F-B276D4735EE8}" destId="{590BCCBC-1566-4F02-AE67-C28F70C75562}" srcOrd="1" destOrd="0" presId="urn:microsoft.com/office/officeart/2005/8/layout/equation2"/>
    <dgm:cxn modelId="{25C6D01A-6939-4BC1-AD82-3584CEC761DF}" type="presParOf" srcId="{3C4763A6-2049-4B36-821F-B276D4735EE8}" destId="{903BF50B-BE51-48D2-9B6A-82F101599BEB}" srcOrd="2" destOrd="0" presId="urn:microsoft.com/office/officeart/2005/8/layout/equation2"/>
    <dgm:cxn modelId="{2AB97257-E1C3-4A9C-8659-7735DB618996}" type="presParOf" srcId="{3C4763A6-2049-4B36-821F-B276D4735EE8}" destId="{E5A0AD3F-C839-4E85-A9E4-7D765645104E}" srcOrd="3" destOrd="0" presId="urn:microsoft.com/office/officeart/2005/8/layout/equation2"/>
    <dgm:cxn modelId="{A6DDE0C1-94EC-42E1-AC81-7B04E2BED8F3}" type="presParOf" srcId="{3C4763A6-2049-4B36-821F-B276D4735EE8}" destId="{C06C39BD-1D3D-47EA-96E8-4BC0E7C02ED3}" srcOrd="4" destOrd="0" presId="urn:microsoft.com/office/officeart/2005/8/layout/equation2"/>
    <dgm:cxn modelId="{99DFA71F-0505-48CC-B35D-646582F564C0}" type="presParOf" srcId="{3C4763A6-2049-4B36-821F-B276D4735EE8}" destId="{5CECC570-0677-4C25-8D93-9D37552BA657}" srcOrd="5" destOrd="0" presId="urn:microsoft.com/office/officeart/2005/8/layout/equation2"/>
    <dgm:cxn modelId="{6FD8EC89-3141-40D6-AABC-DF1FAFDFD839}" type="presParOf" srcId="{3C4763A6-2049-4B36-821F-B276D4735EE8}" destId="{91994F81-087B-4D98-A3A9-A213461B98CF}" srcOrd="6" destOrd="0" presId="urn:microsoft.com/office/officeart/2005/8/layout/equation2"/>
    <dgm:cxn modelId="{DC05B31D-3D97-4838-8D53-077B1C6631F3}" type="presParOf" srcId="{3C4763A6-2049-4B36-821F-B276D4735EE8}" destId="{0E1F15FD-5C87-414C-94E5-BB94A25599CE}" srcOrd="7" destOrd="0" presId="urn:microsoft.com/office/officeart/2005/8/layout/equation2"/>
    <dgm:cxn modelId="{C2297F84-8D19-4E68-9376-75956F6B1A96}" type="presParOf" srcId="{3C4763A6-2049-4B36-821F-B276D4735EE8}" destId="{A36FF976-0E62-45E7-815C-F1FE093512FB}" srcOrd="8" destOrd="0" presId="urn:microsoft.com/office/officeart/2005/8/layout/equation2"/>
    <dgm:cxn modelId="{29E2643F-C8F9-44AA-AD07-4E4567E8B365}" type="presParOf" srcId="{FA859905-BB64-4576-89A9-6960F309D96C}" destId="{A0B8F06F-88EF-458C-8342-44B8D343D35E}" srcOrd="1" destOrd="0" presId="urn:microsoft.com/office/officeart/2005/8/layout/equation2"/>
    <dgm:cxn modelId="{F0E64901-C489-4DD4-BC57-431D9A6811FB}" type="presParOf" srcId="{A0B8F06F-88EF-458C-8342-44B8D343D35E}" destId="{D59629C4-C31E-4A28-8FFA-0EE3B73DB1E0}" srcOrd="0" destOrd="0" presId="urn:microsoft.com/office/officeart/2005/8/layout/equation2"/>
    <dgm:cxn modelId="{691B6E2D-C897-4209-8A2E-E75B0CA73A4E}" type="presParOf" srcId="{FA859905-BB64-4576-89A9-6960F309D96C}" destId="{4333A3B1-DF2C-4D84-AE86-2EC5BDDCB0B9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E970BF-D6EE-42E8-AFBA-EB9FA7B23E69}">
      <dsp:nvSpPr>
        <dsp:cNvPr id="0" name=""/>
        <dsp:cNvSpPr/>
      </dsp:nvSpPr>
      <dsp:spPr>
        <a:xfrm>
          <a:off x="1196578" y="2963"/>
          <a:ext cx="3000375" cy="15001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Based  on  dispersion phase</a:t>
          </a:r>
          <a:endParaRPr lang="en-US" sz="2400" kern="1200" dirty="0"/>
        </a:p>
      </dsp:txBody>
      <dsp:txXfrm>
        <a:off x="1240517" y="46902"/>
        <a:ext cx="2912497" cy="1412309"/>
      </dsp:txXfrm>
    </dsp:sp>
    <dsp:sp modelId="{616663C8-CA8D-4341-9D98-9E67B5BDF066}">
      <dsp:nvSpPr>
        <dsp:cNvPr id="0" name=""/>
        <dsp:cNvSpPr/>
      </dsp:nvSpPr>
      <dsp:spPr>
        <a:xfrm>
          <a:off x="1496615" y="1503151"/>
          <a:ext cx="267081" cy="11191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9154"/>
              </a:lnTo>
              <a:lnTo>
                <a:pt x="267081" y="11191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9A27ED-0BCF-43CA-A4AC-D37194A4A3A5}">
      <dsp:nvSpPr>
        <dsp:cNvPr id="0" name=""/>
        <dsp:cNvSpPr/>
      </dsp:nvSpPr>
      <dsp:spPr>
        <a:xfrm>
          <a:off x="1763697" y="1872212"/>
          <a:ext cx="2400299" cy="1500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Oil in Water emulsion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(O/W)</a:t>
          </a:r>
          <a:endParaRPr lang="en-US" sz="2400" kern="1200" dirty="0"/>
        </a:p>
      </dsp:txBody>
      <dsp:txXfrm>
        <a:off x="1807636" y="1916151"/>
        <a:ext cx="2312421" cy="1412309"/>
      </dsp:txXfrm>
    </dsp:sp>
    <dsp:sp modelId="{81D312E7-B2A1-4CBF-820D-3717714F4FFD}">
      <dsp:nvSpPr>
        <dsp:cNvPr id="0" name=""/>
        <dsp:cNvSpPr/>
      </dsp:nvSpPr>
      <dsp:spPr>
        <a:xfrm>
          <a:off x="1496615" y="1503151"/>
          <a:ext cx="300037" cy="30003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0375"/>
              </a:lnTo>
              <a:lnTo>
                <a:pt x="300037" y="30003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B92D46-1506-4FB9-88D1-BC453922012E}">
      <dsp:nvSpPr>
        <dsp:cNvPr id="0" name=""/>
        <dsp:cNvSpPr/>
      </dsp:nvSpPr>
      <dsp:spPr>
        <a:xfrm>
          <a:off x="1796653" y="3753432"/>
          <a:ext cx="2400299" cy="1500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Water in Oil emulsion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(W/O)</a:t>
          </a:r>
          <a:endParaRPr lang="en-US" sz="2400" kern="1200" dirty="0"/>
        </a:p>
      </dsp:txBody>
      <dsp:txXfrm>
        <a:off x="1840592" y="3797371"/>
        <a:ext cx="2312421" cy="1412309"/>
      </dsp:txXfrm>
    </dsp:sp>
    <dsp:sp modelId="{56DAEDB3-45C7-43BB-8ECB-D37ED1BE8634}">
      <dsp:nvSpPr>
        <dsp:cNvPr id="0" name=""/>
        <dsp:cNvSpPr/>
      </dsp:nvSpPr>
      <dsp:spPr>
        <a:xfrm>
          <a:off x="4947046" y="2963"/>
          <a:ext cx="3000375" cy="15001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Based  on  droplet  size </a:t>
          </a:r>
          <a:endParaRPr lang="en-US" sz="2400" kern="1200" dirty="0"/>
        </a:p>
      </dsp:txBody>
      <dsp:txXfrm>
        <a:off x="4990985" y="46902"/>
        <a:ext cx="2912497" cy="1412309"/>
      </dsp:txXfrm>
    </dsp:sp>
    <dsp:sp modelId="{EDEC454A-6BB7-44BD-979D-901DD1370244}">
      <dsp:nvSpPr>
        <dsp:cNvPr id="0" name=""/>
        <dsp:cNvSpPr/>
      </dsp:nvSpPr>
      <dsp:spPr>
        <a:xfrm>
          <a:off x="5247084" y="1503151"/>
          <a:ext cx="300037" cy="11251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5140"/>
              </a:lnTo>
              <a:lnTo>
                <a:pt x="300037" y="11251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7202FD-6C1D-4D3D-A881-52D9983A49D4}">
      <dsp:nvSpPr>
        <dsp:cNvPr id="0" name=""/>
        <dsp:cNvSpPr/>
      </dsp:nvSpPr>
      <dsp:spPr>
        <a:xfrm>
          <a:off x="5547121" y="1878198"/>
          <a:ext cx="2400299" cy="1500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Macro emulsions</a:t>
          </a:r>
          <a:endParaRPr lang="en-US" sz="2400" kern="1200" dirty="0"/>
        </a:p>
      </dsp:txBody>
      <dsp:txXfrm>
        <a:off x="5591060" y="1922137"/>
        <a:ext cx="2312421" cy="1412309"/>
      </dsp:txXfrm>
    </dsp:sp>
    <dsp:sp modelId="{FBCD8B42-D62F-4896-96DA-03DAF53CFCC8}">
      <dsp:nvSpPr>
        <dsp:cNvPr id="0" name=""/>
        <dsp:cNvSpPr/>
      </dsp:nvSpPr>
      <dsp:spPr>
        <a:xfrm>
          <a:off x="5247084" y="1503151"/>
          <a:ext cx="300037" cy="30003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0375"/>
              </a:lnTo>
              <a:lnTo>
                <a:pt x="300037" y="30003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9886A4-F439-4991-A637-3E34655FA296}">
      <dsp:nvSpPr>
        <dsp:cNvPr id="0" name=""/>
        <dsp:cNvSpPr/>
      </dsp:nvSpPr>
      <dsp:spPr>
        <a:xfrm>
          <a:off x="5547121" y="3753432"/>
          <a:ext cx="2400299" cy="1500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Micro emulsions</a:t>
          </a:r>
          <a:endParaRPr lang="en-US" sz="2400" kern="1200" dirty="0"/>
        </a:p>
      </dsp:txBody>
      <dsp:txXfrm>
        <a:off x="5591060" y="3797371"/>
        <a:ext cx="2312421" cy="14123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434781-2AE2-41F7-B96E-BBFDB1F318EF}">
      <dsp:nvSpPr>
        <dsp:cNvPr id="0" name=""/>
        <dsp:cNvSpPr/>
      </dsp:nvSpPr>
      <dsp:spPr>
        <a:xfrm rot="5400000">
          <a:off x="215864" y="-88546"/>
          <a:ext cx="1671880" cy="186367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Anionic surfactant</a:t>
          </a:r>
          <a:endParaRPr lang="en-US" sz="2800" kern="1200" dirty="0">
            <a:solidFill>
              <a:schemeClr val="tx1"/>
            </a:solidFill>
          </a:endParaRPr>
        </a:p>
      </dsp:txBody>
      <dsp:txXfrm rot="-5400000">
        <a:off x="119967" y="7351"/>
        <a:ext cx="1863675" cy="1671880"/>
      </dsp:txXfrm>
    </dsp:sp>
    <dsp:sp modelId="{DC5DDD66-9681-4D29-A2D2-A678AD1A2716}">
      <dsp:nvSpPr>
        <dsp:cNvPr id="0" name=""/>
        <dsp:cNvSpPr/>
      </dsp:nvSpPr>
      <dsp:spPr>
        <a:xfrm rot="5400000">
          <a:off x="4832594" y="-2852900"/>
          <a:ext cx="1038140" cy="67439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Its oil in water mixed emulsifier for example : Alkyl Ether Sulphate</a:t>
          </a:r>
          <a:endParaRPr lang="en-US" sz="2400" kern="1200" dirty="0"/>
        </a:p>
      </dsp:txBody>
      <dsp:txXfrm rot="-5400000">
        <a:off x="1979694" y="50678"/>
        <a:ext cx="6693263" cy="936784"/>
      </dsp:txXfrm>
    </dsp:sp>
    <dsp:sp modelId="{CA08708B-4A83-4224-87AD-5E42A5BEA17E}">
      <dsp:nvSpPr>
        <dsp:cNvPr id="0" name=""/>
        <dsp:cNvSpPr/>
      </dsp:nvSpPr>
      <dsp:spPr>
        <a:xfrm rot="5400000">
          <a:off x="306554" y="1353106"/>
          <a:ext cx="1530956" cy="190413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Cationic  surfactant</a:t>
          </a:r>
          <a:endParaRPr lang="en-US" sz="2800" kern="1200" dirty="0">
            <a:solidFill>
              <a:schemeClr val="tx1"/>
            </a:solidFill>
          </a:endParaRPr>
        </a:p>
      </dsp:txBody>
      <dsp:txXfrm rot="-5400000">
        <a:off x="119967" y="1539693"/>
        <a:ext cx="1904131" cy="1530956"/>
      </dsp:txXfrm>
    </dsp:sp>
    <dsp:sp modelId="{595DEB4E-CC34-43D0-B5FB-1B62A7803279}">
      <dsp:nvSpPr>
        <dsp:cNvPr id="0" name=""/>
        <dsp:cNvSpPr/>
      </dsp:nvSpPr>
      <dsp:spPr>
        <a:xfrm rot="5400000">
          <a:off x="4827259" y="-1346640"/>
          <a:ext cx="995121" cy="656347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Its produce water in oil emulsion for example : Esterquat</a:t>
          </a:r>
          <a:endParaRPr lang="en-US" sz="2400" kern="1200" dirty="0"/>
        </a:p>
      </dsp:txBody>
      <dsp:txXfrm rot="-5400000">
        <a:off x="2043085" y="1486112"/>
        <a:ext cx="6514892" cy="897965"/>
      </dsp:txXfrm>
    </dsp:sp>
    <dsp:sp modelId="{35D61899-FE14-4FA9-B4B6-37F7E7CD9FEC}">
      <dsp:nvSpPr>
        <dsp:cNvPr id="0" name=""/>
        <dsp:cNvSpPr/>
      </dsp:nvSpPr>
      <dsp:spPr>
        <a:xfrm rot="5400000">
          <a:off x="299309" y="2751768"/>
          <a:ext cx="1530956" cy="188964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Nonionic surfactant</a:t>
          </a:r>
          <a:endParaRPr lang="en-US" sz="2800" kern="1200" dirty="0">
            <a:solidFill>
              <a:schemeClr val="tx1"/>
            </a:solidFill>
          </a:endParaRPr>
        </a:p>
      </dsp:txBody>
      <dsp:txXfrm rot="-5400000">
        <a:off x="119966" y="2931111"/>
        <a:ext cx="1889642" cy="1530956"/>
      </dsp:txXfrm>
    </dsp:sp>
    <dsp:sp modelId="{8F654FF0-93A9-45F7-86CC-6B2DE5A02763}">
      <dsp:nvSpPr>
        <dsp:cNvPr id="0" name=""/>
        <dsp:cNvSpPr/>
      </dsp:nvSpPr>
      <dsp:spPr>
        <a:xfrm rot="5400000">
          <a:off x="4974640" y="-135111"/>
          <a:ext cx="908386" cy="69023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Trends to form oil in water emulsion for example : Ethoxylate alcohol </a:t>
          </a:r>
          <a:endParaRPr lang="en-US" sz="2400" kern="1200" dirty="0"/>
        </a:p>
      </dsp:txBody>
      <dsp:txXfrm rot="-5400000">
        <a:off x="1977668" y="2906205"/>
        <a:ext cx="6857987" cy="819698"/>
      </dsp:txXfrm>
    </dsp:sp>
    <dsp:sp modelId="{6723EB51-B523-4ABF-8326-CD87698FCEEB}">
      <dsp:nvSpPr>
        <dsp:cNvPr id="0" name=""/>
        <dsp:cNvSpPr/>
      </dsp:nvSpPr>
      <dsp:spPr>
        <a:xfrm rot="5400000">
          <a:off x="286728" y="4172203"/>
          <a:ext cx="1530956" cy="18644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 dirty="0" smtClean="0">
            <a:solidFill>
              <a:schemeClr val="tx1"/>
            </a:solidFill>
          </a:endParaRP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solidFill>
                <a:schemeClr val="tx1"/>
              </a:solidFill>
            </a:rPr>
            <a:t>Amphoteric surfactant</a:t>
          </a:r>
          <a:endParaRPr lang="en-US" sz="2700" kern="1200" dirty="0">
            <a:solidFill>
              <a:schemeClr val="tx1"/>
            </a:solidFill>
          </a:endParaRPr>
        </a:p>
      </dsp:txBody>
      <dsp:txXfrm rot="-5400000">
        <a:off x="119967" y="4338964"/>
        <a:ext cx="1864479" cy="1530956"/>
      </dsp:txXfrm>
    </dsp:sp>
    <dsp:sp modelId="{FBF3B244-8BF4-4CCC-B776-66A1A68D9FC8}">
      <dsp:nvSpPr>
        <dsp:cNvPr id="0" name=""/>
        <dsp:cNvSpPr/>
      </dsp:nvSpPr>
      <dsp:spPr>
        <a:xfrm rot="5400000">
          <a:off x="4859769" y="1346360"/>
          <a:ext cx="1027990" cy="67936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These can ionize as either anionic or cationic substances for example : Alkyl amino acid and Alkyl betaibes</a:t>
          </a:r>
          <a:endParaRPr lang="en-US" sz="2400" kern="1200" dirty="0"/>
        </a:p>
      </dsp:txBody>
      <dsp:txXfrm rot="-5400000">
        <a:off x="1976961" y="4279350"/>
        <a:ext cx="6743424" cy="9276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86BA68-8934-4D92-8F81-69220A5809C9}">
      <dsp:nvSpPr>
        <dsp:cNvPr id="0" name=""/>
        <dsp:cNvSpPr/>
      </dsp:nvSpPr>
      <dsp:spPr>
        <a:xfrm>
          <a:off x="498972" y="1990"/>
          <a:ext cx="6775227" cy="9354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Alcohol properties</a:t>
          </a:r>
          <a:endParaRPr lang="en-US" sz="3600" kern="1200" dirty="0"/>
        </a:p>
      </dsp:txBody>
      <dsp:txXfrm>
        <a:off x="526370" y="29388"/>
        <a:ext cx="6720431" cy="880644"/>
      </dsp:txXfrm>
    </dsp:sp>
    <dsp:sp modelId="{43124151-6C51-4E87-9278-EA2B7B8B0309}">
      <dsp:nvSpPr>
        <dsp:cNvPr id="0" name=""/>
        <dsp:cNvSpPr/>
      </dsp:nvSpPr>
      <dsp:spPr>
        <a:xfrm>
          <a:off x="1176495" y="937430"/>
          <a:ext cx="677522" cy="7015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1580"/>
              </a:lnTo>
              <a:lnTo>
                <a:pt x="677522" y="7015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868478-4AD1-4545-8BBD-E2F894F54D56}">
      <dsp:nvSpPr>
        <dsp:cNvPr id="0" name=""/>
        <dsp:cNvSpPr/>
      </dsp:nvSpPr>
      <dsp:spPr>
        <a:xfrm>
          <a:off x="1854018" y="1171290"/>
          <a:ext cx="5962153" cy="9354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Volatile, flammable, and  colorless liquid</a:t>
          </a:r>
          <a:endParaRPr lang="en-US" sz="2400" kern="1200" dirty="0"/>
        </a:p>
      </dsp:txBody>
      <dsp:txXfrm>
        <a:off x="1881416" y="1198688"/>
        <a:ext cx="5907357" cy="880644"/>
      </dsp:txXfrm>
    </dsp:sp>
    <dsp:sp modelId="{956F2FEA-C45C-43E3-B616-A25917F22EC1}">
      <dsp:nvSpPr>
        <dsp:cNvPr id="0" name=""/>
        <dsp:cNvSpPr/>
      </dsp:nvSpPr>
      <dsp:spPr>
        <a:xfrm>
          <a:off x="1176495" y="937430"/>
          <a:ext cx="677522" cy="18708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0881"/>
              </a:lnTo>
              <a:lnTo>
                <a:pt x="677522" y="18708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68C25F-F663-4E03-9BA7-53DDD0F8053B}">
      <dsp:nvSpPr>
        <dsp:cNvPr id="0" name=""/>
        <dsp:cNvSpPr/>
      </dsp:nvSpPr>
      <dsp:spPr>
        <a:xfrm>
          <a:off x="1854018" y="2340591"/>
          <a:ext cx="5991264" cy="9354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handy solvent, miscible with water and with many organic solvents including acetic acid, benzene…</a:t>
          </a:r>
          <a:r>
            <a:rPr lang="en-US" sz="2400" kern="1200" dirty="0" err="1" smtClean="0"/>
            <a:t>ect</a:t>
          </a:r>
          <a:r>
            <a:rPr lang="en-US" sz="2400" kern="1200" dirty="0" smtClean="0"/>
            <a:t>.</a:t>
          </a:r>
        </a:p>
      </dsp:txBody>
      <dsp:txXfrm>
        <a:off x="1881416" y="2367989"/>
        <a:ext cx="5936468" cy="880644"/>
      </dsp:txXfrm>
    </dsp:sp>
    <dsp:sp modelId="{73D29AA6-FAAB-48C8-A397-C8FE3A23A6DD}">
      <dsp:nvSpPr>
        <dsp:cNvPr id="0" name=""/>
        <dsp:cNvSpPr/>
      </dsp:nvSpPr>
      <dsp:spPr>
        <a:xfrm>
          <a:off x="1176495" y="937430"/>
          <a:ext cx="636513" cy="3058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8684"/>
              </a:lnTo>
              <a:lnTo>
                <a:pt x="636513" y="30586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015369-3B29-46AB-A0A0-3663F311B1E3}">
      <dsp:nvSpPr>
        <dsp:cNvPr id="0" name=""/>
        <dsp:cNvSpPr/>
      </dsp:nvSpPr>
      <dsp:spPr>
        <a:xfrm>
          <a:off x="1813008" y="3528395"/>
          <a:ext cx="6105209" cy="9354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Lower surface tension between immiscible system (water/oil systems) </a:t>
          </a:r>
          <a:endParaRPr lang="en-US" sz="2400" kern="1200" dirty="0"/>
        </a:p>
      </dsp:txBody>
      <dsp:txXfrm>
        <a:off x="1840406" y="3555793"/>
        <a:ext cx="6050413" cy="880644"/>
      </dsp:txXfrm>
    </dsp:sp>
    <dsp:sp modelId="{C3315574-13E2-4A4D-8087-B0CB2946FD1F}">
      <dsp:nvSpPr>
        <dsp:cNvPr id="0" name=""/>
        <dsp:cNvSpPr/>
      </dsp:nvSpPr>
      <dsp:spPr>
        <a:xfrm>
          <a:off x="1176495" y="937430"/>
          <a:ext cx="677522" cy="42094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09482"/>
              </a:lnTo>
              <a:lnTo>
                <a:pt x="677522" y="42094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A09B27-4DA2-4DCC-9CA2-AA123A7C6914}">
      <dsp:nvSpPr>
        <dsp:cNvPr id="0" name=""/>
        <dsp:cNvSpPr/>
      </dsp:nvSpPr>
      <dsp:spPr>
        <a:xfrm>
          <a:off x="1854018" y="4679193"/>
          <a:ext cx="6105209" cy="9354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Widely used in advanced micro-emulsification techniques to produce stable emulsions</a:t>
          </a:r>
          <a:endParaRPr lang="en-US" sz="2400" kern="1200" dirty="0"/>
        </a:p>
      </dsp:txBody>
      <dsp:txXfrm>
        <a:off x="1881416" y="4706591"/>
        <a:ext cx="6050413" cy="8806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2F070B-F27A-4E6C-8A92-156FC6F06671}">
      <dsp:nvSpPr>
        <dsp:cNvPr id="0" name=""/>
        <dsp:cNvSpPr/>
      </dsp:nvSpPr>
      <dsp:spPr>
        <a:xfrm>
          <a:off x="79980" y="72008"/>
          <a:ext cx="3093188" cy="13615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Water/surfactant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532967" y="271407"/>
        <a:ext cx="2187214" cy="962786"/>
      </dsp:txXfrm>
    </dsp:sp>
    <dsp:sp modelId="{903BF50B-BE51-48D2-9B6A-82F101599BEB}">
      <dsp:nvSpPr>
        <dsp:cNvPr id="0" name=""/>
        <dsp:cNvSpPr/>
      </dsp:nvSpPr>
      <dsp:spPr>
        <a:xfrm>
          <a:off x="1376123" y="1512167"/>
          <a:ext cx="691425" cy="691425"/>
        </a:xfrm>
        <a:prstGeom prst="mathPlus">
          <a:avLst/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1467771" y="1776568"/>
        <a:ext cx="508129" cy="162623"/>
      </dsp:txXfrm>
    </dsp:sp>
    <dsp:sp modelId="{C06C39BD-1D3D-47EA-96E8-4BC0E7C02ED3}">
      <dsp:nvSpPr>
        <dsp:cNvPr id="0" name=""/>
        <dsp:cNvSpPr/>
      </dsp:nvSpPr>
      <dsp:spPr>
        <a:xfrm>
          <a:off x="227134" y="2232248"/>
          <a:ext cx="3237219" cy="11921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solidFill>
                <a:schemeClr val="tx1"/>
              </a:solidFill>
            </a:rPr>
            <a:t>Ethanol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solidFill>
                <a:schemeClr val="tx1"/>
              </a:solidFill>
            </a:rPr>
            <a:t>(different % w/w)</a:t>
          </a:r>
          <a:endParaRPr lang="en-US" sz="2400" b="0" kern="1200" dirty="0">
            <a:solidFill>
              <a:schemeClr val="tx1"/>
            </a:solidFill>
          </a:endParaRPr>
        </a:p>
      </dsp:txBody>
      <dsp:txXfrm>
        <a:off x="701214" y="2406829"/>
        <a:ext cx="2289059" cy="842951"/>
      </dsp:txXfrm>
    </dsp:sp>
    <dsp:sp modelId="{91994F81-087B-4D98-A3A9-A213461B98CF}">
      <dsp:nvSpPr>
        <dsp:cNvPr id="0" name=""/>
        <dsp:cNvSpPr/>
      </dsp:nvSpPr>
      <dsp:spPr>
        <a:xfrm>
          <a:off x="1520140" y="3456384"/>
          <a:ext cx="691425" cy="691425"/>
        </a:xfrm>
        <a:prstGeom prst="mathPlus">
          <a:avLst/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1611788" y="3720785"/>
        <a:ext cx="508129" cy="162623"/>
      </dsp:txXfrm>
    </dsp:sp>
    <dsp:sp modelId="{A36FF976-0E62-45E7-815C-F1FE093512FB}">
      <dsp:nvSpPr>
        <dsp:cNvPr id="0" name=""/>
        <dsp:cNvSpPr/>
      </dsp:nvSpPr>
      <dsp:spPr>
        <a:xfrm>
          <a:off x="296002" y="4104452"/>
          <a:ext cx="3387521" cy="11921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Mazola oil in different %w/w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792093" y="4279033"/>
        <a:ext cx="2395339" cy="842951"/>
      </dsp:txXfrm>
    </dsp:sp>
    <dsp:sp modelId="{A0B8F06F-88EF-458C-8342-44B8D343D35E}">
      <dsp:nvSpPr>
        <dsp:cNvPr id="0" name=""/>
        <dsp:cNvSpPr/>
      </dsp:nvSpPr>
      <dsp:spPr>
        <a:xfrm rot="21567293">
          <a:off x="4009342" y="2457453"/>
          <a:ext cx="990798" cy="4434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4009345" y="2546779"/>
        <a:ext cx="857758" cy="266080"/>
      </dsp:txXfrm>
    </dsp:sp>
    <dsp:sp modelId="{4333A3B1-DF2C-4D84-AE86-2EC5BDDCB0B9}">
      <dsp:nvSpPr>
        <dsp:cNvPr id="0" name=""/>
        <dsp:cNvSpPr/>
      </dsp:nvSpPr>
      <dsp:spPr>
        <a:xfrm>
          <a:off x="5552591" y="1661383"/>
          <a:ext cx="3591408" cy="19417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chemeClr val="tx1"/>
              </a:solidFill>
            </a:rPr>
            <a:t>Oil–in-water/ethanol emulsion</a:t>
          </a:r>
          <a:endParaRPr lang="en-US" sz="3200" kern="1200" dirty="0">
            <a:solidFill>
              <a:schemeClr val="tx1"/>
            </a:solidFill>
          </a:endParaRPr>
        </a:p>
      </dsp:txBody>
      <dsp:txXfrm>
        <a:off x="6078541" y="1945751"/>
        <a:ext cx="2539508" cy="13730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0.02705</cdr:x>
      <cdr:y>0.14231</cdr:y>
    </cdr:from>
    <cdr:to>
      <cdr:x>0.09795</cdr:x>
      <cdr:y>0.72776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604214" y="1307386"/>
          <a:ext cx="2099527" cy="5054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stability (min)</a:t>
          </a:r>
        </a:p>
      </cdr:txBody>
    </cdr:sp>
  </cdr:relSizeAnchor>
  <cdr:relSizeAnchor xmlns:cdr="http://schemas.openxmlformats.org/drawingml/2006/chartDrawing">
    <cdr:from>
      <cdr:x>0.456</cdr:x>
      <cdr:y>0.88981</cdr:y>
    </cdr:from>
    <cdr:to>
      <cdr:x>0.72872</cdr:x>
      <cdr:y>1</cdr:y>
    </cdr:to>
    <cdr:sp macro="" textlink="">
      <cdr:nvSpPr>
        <cdr:cNvPr id="3" name="مربع نص 2"/>
        <cdr:cNvSpPr txBox="1"/>
      </cdr:nvSpPr>
      <cdr:spPr>
        <a:xfrm xmlns:a="http://schemas.openxmlformats.org/drawingml/2006/main">
          <a:off x="3250704" y="3255093"/>
          <a:ext cx="1944216" cy="4030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Oil wt %</a:t>
          </a:r>
          <a:endParaRPr lang="en-US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0.23377</cdr:x>
      <cdr:y>0.01968</cdr:y>
    </cdr:from>
    <cdr:to>
      <cdr:x>0.81963</cdr:x>
      <cdr:y>0.1181</cdr:y>
    </cdr:to>
    <cdr:sp macro="" textlink="">
      <cdr:nvSpPr>
        <cdr:cNvPr id="4" name="مربع نص 3"/>
        <cdr:cNvSpPr txBox="1"/>
      </cdr:nvSpPr>
      <cdr:spPr>
        <a:xfrm xmlns:a="http://schemas.openxmlformats.org/drawingml/2006/main">
          <a:off x="1666528" y="72008"/>
          <a:ext cx="41764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Stability (min) vs oil wt %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0.36458</cdr:x>
      <cdr:y>0.95139</cdr:y>
    </cdr:from>
    <cdr:to>
      <cdr:x>0.75833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66875" y="2624138"/>
          <a:ext cx="1800225" cy="1333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0.2875</cdr:x>
      <cdr:y>0.85243</cdr:y>
    </cdr:from>
    <cdr:to>
      <cdr:x>0.70625</cdr:x>
      <cdr:y>0.94271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314450" y="2338388"/>
          <a:ext cx="1914525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0.0324</cdr:x>
      <cdr:y>0.10699</cdr:y>
    </cdr:from>
    <cdr:to>
      <cdr:x>0.12483</cdr:x>
      <cdr:y>0.71366</cdr:y>
    </cdr:to>
    <cdr:sp macro="" textlink="">
      <cdr:nvSpPr>
        <cdr:cNvPr id="4" name="TextBox 3"/>
        <cdr:cNvSpPr txBox="1"/>
      </cdr:nvSpPr>
      <cdr:spPr>
        <a:xfrm xmlns:a="http://schemas.openxmlformats.org/drawingml/2006/main" rot="16200000">
          <a:off x="-503568" y="998316"/>
          <a:ext cx="1836439" cy="4875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Stability(min</a:t>
          </a:r>
          <a:r>
            <a:rPr lang="en-US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</cdr:txBody>
    </cdr:sp>
  </cdr:relSizeAnchor>
  <cdr:relSizeAnchor xmlns:cdr="http://schemas.openxmlformats.org/drawingml/2006/chartDrawing">
    <cdr:from>
      <cdr:x>0.30867</cdr:x>
      <cdr:y>0.88815</cdr:y>
    </cdr:from>
    <cdr:to>
      <cdr:x>0.67029</cdr:x>
      <cdr:y>0.98705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2507704" y="4754786"/>
          <a:ext cx="2937918" cy="5294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Ethanol</a:t>
          </a:r>
          <a:r>
            <a:rPr lang="en-US" sz="2000" b="1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="1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wt %</a:t>
          </a:r>
          <a:endParaRPr lang="en-US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0.23905</cdr:x>
      <cdr:y>0.01485</cdr:y>
    </cdr:from>
    <cdr:to>
      <cdr:x>0.71524</cdr:x>
      <cdr:y>0.13205</cdr:y>
    </cdr:to>
    <cdr:sp macro="" textlink="">
      <cdr:nvSpPr>
        <cdr:cNvPr id="5" name="مربع نص 4"/>
        <cdr:cNvSpPr txBox="1"/>
      </cdr:nvSpPr>
      <cdr:spPr>
        <a:xfrm xmlns:a="http://schemas.openxmlformats.org/drawingml/2006/main">
          <a:off x="1807419" y="54742"/>
          <a:ext cx="3600396" cy="4320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Stability (min) vs ethanol wt %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0.04397</cdr:x>
      <cdr:y>0.40824</cdr:y>
    </cdr:from>
    <cdr:to>
      <cdr:x>0.26667</cdr:x>
      <cdr:y>0.51561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5276" y="1557339"/>
          <a:ext cx="1495425" cy="4095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0.00982</cdr:x>
      <cdr:y>0.09815</cdr:y>
    </cdr:from>
    <cdr:to>
      <cdr:x>0.06656</cdr:x>
      <cdr:y>0.73735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1080082" y="1577839"/>
          <a:ext cx="2748904" cy="4373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b="1" dirty="0">
              <a:latin typeface="+mj-lt"/>
            </a:rPr>
            <a:t>S</a:t>
          </a:r>
          <a:r>
            <a:rPr lang="en-US" sz="2000" b="1" dirty="0" smtClean="0">
              <a:latin typeface="+mj-lt"/>
            </a:rPr>
            <a:t>urface </a:t>
          </a:r>
          <a:r>
            <a:rPr lang="en-US" sz="2000" b="1" dirty="0">
              <a:latin typeface="+mj-lt"/>
            </a:rPr>
            <a:t>tension (N/m)</a:t>
          </a:r>
        </a:p>
      </cdr:txBody>
    </cdr:sp>
  </cdr:relSizeAnchor>
  <cdr:relSizeAnchor xmlns:cdr="http://schemas.openxmlformats.org/drawingml/2006/chartDrawing">
    <cdr:from>
      <cdr:x>0.35545</cdr:x>
      <cdr:y>0.90185</cdr:y>
    </cdr:from>
    <cdr:to>
      <cdr:x>0.74112</cdr:x>
      <cdr:y>0.97785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739975" y="3878462"/>
          <a:ext cx="2972985" cy="3268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b="1" dirty="0">
              <a:latin typeface="+mj-lt"/>
            </a:rPr>
            <a:t>E</a:t>
          </a:r>
          <a:r>
            <a:rPr lang="en-US" sz="2000" b="1" dirty="0" smtClean="0">
              <a:latin typeface="+mj-lt"/>
            </a:rPr>
            <a:t>thanol </a:t>
          </a:r>
          <a:r>
            <a:rPr lang="en-US" sz="2000" b="1" dirty="0" err="1">
              <a:latin typeface="+mj-lt"/>
            </a:rPr>
            <a:t>wt</a:t>
          </a:r>
          <a:r>
            <a:rPr lang="en-US" sz="2000" b="1" dirty="0">
              <a:latin typeface="+mj-lt"/>
            </a:rPr>
            <a:t> 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fld id="{7176A732-2713-487D-97AB-DC0FCD3B2B5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1364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noProof="0" smtClean="0"/>
              <a:t>انقر لتحرير أنماط النص الرئيسي</a:t>
            </a:r>
            <a:endParaRPr lang="en-US" noProof="0" smtClean="0"/>
          </a:p>
          <a:p>
            <a:pPr lvl="1"/>
            <a:r>
              <a:rPr lang="ar-SA" noProof="0" smtClean="0"/>
              <a:t>المستوى الثاني</a:t>
            </a:r>
            <a:endParaRPr lang="en-US" noProof="0" smtClean="0"/>
          </a:p>
          <a:p>
            <a:pPr lvl="2"/>
            <a:r>
              <a:rPr lang="ar-SA" noProof="0" smtClean="0"/>
              <a:t>المستوى الثالث</a:t>
            </a:r>
            <a:endParaRPr lang="en-US" noProof="0" smtClean="0"/>
          </a:p>
          <a:p>
            <a:pPr lvl="3"/>
            <a:r>
              <a:rPr lang="ar-SA" noProof="0" smtClean="0"/>
              <a:t>المستوى الرابع</a:t>
            </a:r>
            <a:endParaRPr lang="en-US" noProof="0" smtClean="0"/>
          </a:p>
          <a:p>
            <a:pPr lvl="4"/>
            <a:r>
              <a:rPr lang="ar-SA" noProof="0" smtClean="0"/>
              <a:t>المستوى الخامس</a:t>
            </a:r>
            <a:endParaRPr lang="en-US" noProof="0" smtClean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fld id="{8F9A9ECF-BC8E-4176-9024-835999DEDDB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084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1748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fld id="{D5D34E01-D1BC-427D-808B-9C4975DDEA95}" type="slidenum">
              <a:rPr lang="ar-SA"/>
              <a:pPr eaLnBrk="1" hangingPunct="1"/>
              <a:t>21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F809D-DB8A-4A86-84A1-7F0E5756BF9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5058858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انقر لتحرير أنماط النص الرئيسي</a:t>
            </a:r>
          </a:p>
          <a:p>
            <a:pPr lvl="1"/>
            <a:r>
              <a:rPr lang="en-US" smtClean="0"/>
              <a:t>المستوى الثاني</a:t>
            </a:r>
          </a:p>
          <a:p>
            <a:pPr lvl="2"/>
            <a:r>
              <a:rPr lang="en-US" smtClean="0"/>
              <a:t>المستوى الثالث</a:t>
            </a:r>
          </a:p>
          <a:p>
            <a:pPr lvl="3"/>
            <a:r>
              <a:rPr lang="en-US" smtClean="0"/>
              <a:t>المستوى الرابع</a:t>
            </a:r>
          </a:p>
          <a:p>
            <a:pPr lvl="4"/>
            <a:r>
              <a:rPr lang="en-US" smtClean="0"/>
              <a:t>المستوى الخامس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9065F-93E7-45DD-B8D7-8A95C6AADE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6602222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15101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85801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انقر لتحرير أنماط النص الرئيسي</a:t>
            </a:r>
          </a:p>
          <a:p>
            <a:pPr lvl="1"/>
            <a:r>
              <a:rPr lang="en-US" smtClean="0"/>
              <a:t>المستوى الثاني</a:t>
            </a:r>
          </a:p>
          <a:p>
            <a:pPr lvl="2"/>
            <a:r>
              <a:rPr lang="en-US" smtClean="0"/>
              <a:t>المستوى الثالث</a:t>
            </a:r>
          </a:p>
          <a:p>
            <a:pPr lvl="3"/>
            <a:r>
              <a:rPr lang="en-US" smtClean="0"/>
              <a:t>المستوى الرابع</a:t>
            </a:r>
          </a:p>
          <a:p>
            <a:pPr lvl="4"/>
            <a:r>
              <a:rPr lang="en-US" smtClean="0"/>
              <a:t>المستوى الخامس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7D40A-1712-4DF4-A777-9F7694DE888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9447808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انقر لتحرير أنماط النص الرئيسي</a:t>
            </a:r>
          </a:p>
          <a:p>
            <a:pPr lvl="1"/>
            <a:r>
              <a:rPr lang="en-US" smtClean="0"/>
              <a:t>المستوى الثاني</a:t>
            </a:r>
          </a:p>
          <a:p>
            <a:pPr lvl="2"/>
            <a:r>
              <a:rPr lang="en-US" smtClean="0"/>
              <a:t>المستوى الثالث</a:t>
            </a:r>
          </a:p>
          <a:p>
            <a:pPr lvl="3"/>
            <a:r>
              <a:rPr lang="en-US" smtClean="0"/>
              <a:t>المستوى الرابع</a:t>
            </a:r>
          </a:p>
          <a:p>
            <a:pPr lvl="4"/>
            <a:r>
              <a:rPr lang="en-US" smtClean="0"/>
              <a:t>المستوى الخامس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7BD1E-FF89-4503-BD67-58FB01F89A0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8996260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انقر لتحرير أنماط النص الرئيسي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F0BD1-2DBE-491F-A960-7DA38FDBFEF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8903080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انقر لتحرير أنماط النص الرئيسي</a:t>
            </a:r>
          </a:p>
          <a:p>
            <a:pPr lvl="1"/>
            <a:r>
              <a:rPr lang="en-US" smtClean="0"/>
              <a:t>المستوى الثاني</a:t>
            </a:r>
          </a:p>
          <a:p>
            <a:pPr lvl="2"/>
            <a:r>
              <a:rPr lang="en-US" smtClean="0"/>
              <a:t>المستوى الثالث</a:t>
            </a:r>
          </a:p>
          <a:p>
            <a:pPr lvl="3"/>
            <a:r>
              <a:rPr lang="en-US" smtClean="0"/>
              <a:t>المستوى الرابع</a:t>
            </a:r>
          </a:p>
          <a:p>
            <a:pPr lvl="4"/>
            <a:r>
              <a:rPr lang="en-US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انقر لتحرير أنماط النص الرئيسي</a:t>
            </a:r>
          </a:p>
          <a:p>
            <a:pPr lvl="1"/>
            <a:r>
              <a:rPr lang="en-US" smtClean="0"/>
              <a:t>المستوى الثاني</a:t>
            </a:r>
          </a:p>
          <a:p>
            <a:pPr lvl="2"/>
            <a:r>
              <a:rPr lang="en-US" smtClean="0"/>
              <a:t>المستوى الثالث</a:t>
            </a:r>
          </a:p>
          <a:p>
            <a:pPr lvl="3"/>
            <a:r>
              <a:rPr lang="en-US" smtClean="0"/>
              <a:t>المستوى الرابع</a:t>
            </a:r>
          </a:p>
          <a:p>
            <a:pPr lvl="4"/>
            <a:r>
              <a:rPr lang="en-US" smtClean="0"/>
              <a:t>المستوى الخامس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F65E4-7FAD-4701-88CD-BEED73D4B9E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9452809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انقر لتحرير أنماط النص الرئيسي</a:t>
            </a:r>
          </a:p>
          <a:p>
            <a:pPr lvl="1"/>
            <a:r>
              <a:rPr lang="en-US" smtClean="0"/>
              <a:t>المستوى الثاني</a:t>
            </a:r>
          </a:p>
          <a:p>
            <a:pPr lvl="2"/>
            <a:r>
              <a:rPr lang="en-US" smtClean="0"/>
              <a:t>المستوى الثالث</a:t>
            </a:r>
          </a:p>
          <a:p>
            <a:pPr lvl="3"/>
            <a:r>
              <a:rPr lang="en-US" smtClean="0"/>
              <a:t>المستوى الرابع</a:t>
            </a:r>
          </a:p>
          <a:p>
            <a:pPr lvl="4"/>
            <a:r>
              <a:rPr lang="en-US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انقر لتحرير أنماط النص الرئيسي</a:t>
            </a:r>
          </a:p>
          <a:p>
            <a:pPr lvl="1"/>
            <a:r>
              <a:rPr lang="en-US" smtClean="0"/>
              <a:t>المستوى الثاني</a:t>
            </a:r>
          </a:p>
          <a:p>
            <a:pPr lvl="2"/>
            <a:r>
              <a:rPr lang="en-US" smtClean="0"/>
              <a:t>المستوى الثالث</a:t>
            </a:r>
          </a:p>
          <a:p>
            <a:pPr lvl="3"/>
            <a:r>
              <a:rPr lang="en-US" smtClean="0"/>
              <a:t>المستوى الرابع</a:t>
            </a:r>
          </a:p>
          <a:p>
            <a:pPr lvl="4"/>
            <a:r>
              <a:rPr lang="en-US" smtClean="0"/>
              <a:t>المستوى الخامس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496F3-2D9A-4A90-9006-E4FC3FCFA2B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851116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انقر لتحرير نمط العنوان الرئيسي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97966-6A34-430F-9B92-31A5A25830A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613459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1FB9B-0866-4F50-A529-29FC851519E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7797427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انقر لتحرير أنماط النص الرئيسي</a:t>
            </a:r>
          </a:p>
          <a:p>
            <a:pPr lvl="1"/>
            <a:r>
              <a:rPr lang="en-US" smtClean="0"/>
              <a:t>المستوى الثاني</a:t>
            </a:r>
          </a:p>
          <a:p>
            <a:pPr lvl="2"/>
            <a:r>
              <a:rPr lang="en-US" smtClean="0"/>
              <a:t>المستوى الثالث</a:t>
            </a:r>
          </a:p>
          <a:p>
            <a:pPr lvl="3"/>
            <a:r>
              <a:rPr lang="en-US" smtClean="0"/>
              <a:t>المستوى الرابع</a:t>
            </a:r>
          </a:p>
          <a:p>
            <a:pPr lvl="4"/>
            <a:r>
              <a:rPr lang="en-US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F7233-1F02-4673-83D6-2722C04FA35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2104446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انقر فوق الرمز لإضافة صورة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909F4-7FF3-4802-A06E-D58D29CBEC0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5510520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30000" r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400" smtClean="0"/>
            </a:lvl1pPr>
          </a:lstStyle>
          <a:p>
            <a:pPr>
              <a:defRPr/>
            </a:pPr>
            <a:fld id="{067B90BF-3771-4831-BA1D-1F8D8DE64B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82296" rtl="0" eaLnBrk="1" hangingPunct="1">
              <a:defRPr/>
            </a:pPr>
            <a:endParaRPr lang="en-US" sz="2400" dirty="0" smtClean="0">
              <a:cs typeface="Times New Roman" pitchFamily="18" charset="0"/>
            </a:endParaRPr>
          </a:p>
          <a:p>
            <a:pPr marL="82296" rtl="0" eaLnBrk="1" hangingPunct="1">
              <a:defRPr/>
            </a:pPr>
            <a:r>
              <a:rPr lang="en-US" sz="2400" dirty="0" smtClean="0">
                <a:cs typeface="Times New Roman" pitchFamily="18" charset="0"/>
              </a:rPr>
              <a:t>An- Najah National University</a:t>
            </a:r>
            <a:br>
              <a:rPr lang="en-US" sz="2400" dirty="0" smtClean="0">
                <a:cs typeface="Times New Roman" pitchFamily="18" charset="0"/>
              </a:rPr>
            </a:br>
            <a:r>
              <a:rPr lang="en-US" sz="2400" dirty="0" smtClean="0">
                <a:cs typeface="Times New Roman" pitchFamily="18" charset="0"/>
              </a:rPr>
              <a:t>Faculty of Engineering</a:t>
            </a:r>
            <a:br>
              <a:rPr lang="en-US" sz="2400" dirty="0" smtClean="0">
                <a:cs typeface="Times New Roman" pitchFamily="18" charset="0"/>
              </a:rPr>
            </a:br>
            <a:r>
              <a:rPr lang="en-US" sz="2400" dirty="0" smtClean="0">
                <a:cs typeface="Times New Roman" pitchFamily="18" charset="0"/>
              </a:rPr>
              <a:t>Chemical Engineering Department</a:t>
            </a:r>
          </a:p>
          <a:p>
            <a:pPr marL="82296" rtl="0" eaLnBrk="1" hangingPunct="1">
              <a:defRPr/>
            </a:pPr>
            <a:endParaRPr lang="en-US" sz="2400" dirty="0" smtClean="0">
              <a:cs typeface="Times New Roman" pitchFamily="18" charset="0"/>
            </a:endParaRPr>
          </a:p>
          <a:p>
            <a:pPr marL="82296" rtl="0" eaLnBrk="1" hangingPunct="1">
              <a:defRPr/>
            </a:pPr>
            <a:r>
              <a:rPr lang="en-US" sz="2400" dirty="0" smtClean="0">
                <a:cs typeface="Times New Roman" pitchFamily="18" charset="0"/>
              </a:rPr>
              <a:t>Graduation Project (2) </a:t>
            </a:r>
          </a:p>
          <a:p>
            <a:pPr marL="82296" rtl="0" eaLnBrk="1" hangingPunct="1">
              <a:defRPr/>
            </a:pPr>
            <a:r>
              <a:rPr lang="en-US" sz="2400" b="1" dirty="0" smtClean="0">
                <a:cs typeface="Times New Roman" pitchFamily="18" charset="0"/>
              </a:rPr>
              <a:t>The effect of solution types on the emulsification process</a:t>
            </a:r>
            <a:endParaRPr lang="en-US" sz="2400" dirty="0" smtClean="0">
              <a:cs typeface="Times New Roman" pitchFamily="18" charset="0"/>
            </a:endParaRPr>
          </a:p>
          <a:p>
            <a:pPr marL="82296" rtl="0" eaLnBrk="1" hangingPunct="1">
              <a:defRPr/>
            </a:pPr>
            <a:endParaRPr lang="en-US" sz="2400" dirty="0" smtClean="0">
              <a:cs typeface="Times New Roman" pitchFamily="18" charset="0"/>
            </a:endParaRPr>
          </a:p>
          <a:p>
            <a:pPr marL="82296" rtl="0" eaLnBrk="1" hangingPunct="1">
              <a:defRPr/>
            </a:pPr>
            <a:r>
              <a:rPr lang="en-US" sz="2400" dirty="0" smtClean="0">
                <a:cs typeface="Times New Roman" pitchFamily="18" charset="0"/>
              </a:rPr>
              <a:t>Prepared by: </a:t>
            </a:r>
          </a:p>
          <a:p>
            <a:pPr marL="82296" rtl="0" eaLnBrk="1" hangingPunct="1">
              <a:defRPr/>
            </a:pPr>
            <a:r>
              <a:rPr lang="en-US" sz="2400" dirty="0" smtClean="0">
                <a:cs typeface="Times New Roman" pitchFamily="18" charset="0"/>
              </a:rPr>
              <a:t>Nadia Othman</a:t>
            </a:r>
          </a:p>
          <a:p>
            <a:pPr marL="82296" rtl="0" eaLnBrk="1" hangingPunct="1">
              <a:defRPr/>
            </a:pPr>
            <a:r>
              <a:rPr lang="en-US" sz="2400" dirty="0" err="1" smtClean="0">
                <a:cs typeface="Times New Roman" pitchFamily="18" charset="0"/>
              </a:rPr>
              <a:t>Taghreed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Najajrah</a:t>
            </a:r>
            <a:endParaRPr lang="en-US" sz="2400" dirty="0" smtClean="0">
              <a:cs typeface="Times New Roman" pitchFamily="18" charset="0"/>
            </a:endParaRPr>
          </a:p>
          <a:p>
            <a:pPr marL="82296" rtl="0" eaLnBrk="1" hangingPunct="1">
              <a:defRPr/>
            </a:pPr>
            <a:r>
              <a:rPr lang="en-US" sz="2400" dirty="0" err="1" smtClean="0">
                <a:cs typeface="Times New Roman" pitchFamily="18" charset="0"/>
              </a:rPr>
              <a:t>Weam</a:t>
            </a:r>
            <a:r>
              <a:rPr lang="en-US" sz="2400" dirty="0" smtClean="0">
                <a:cs typeface="Times New Roman" pitchFamily="18" charset="0"/>
              </a:rPr>
              <a:t> Abu </a:t>
            </a:r>
            <a:r>
              <a:rPr lang="en-US" sz="2400" dirty="0" err="1" smtClean="0">
                <a:cs typeface="Times New Roman" pitchFamily="18" charset="0"/>
              </a:rPr>
              <a:t>Shomer</a:t>
            </a:r>
            <a:endParaRPr lang="en-US" sz="2400" dirty="0" smtClean="0">
              <a:cs typeface="Times New Roman" pitchFamily="18" charset="0"/>
            </a:endParaRPr>
          </a:p>
          <a:p>
            <a:pPr marL="82296" rtl="0" eaLnBrk="1" hangingPunct="1">
              <a:defRPr/>
            </a:pPr>
            <a:endParaRPr lang="en-US" sz="2400" dirty="0" smtClean="0">
              <a:cs typeface="Times New Roman" pitchFamily="18" charset="0"/>
            </a:endParaRPr>
          </a:p>
          <a:p>
            <a:pPr marL="82296" rtl="0" eaLnBrk="1" hangingPunct="1">
              <a:defRPr/>
            </a:pPr>
            <a:r>
              <a:rPr lang="en-US" sz="2400" dirty="0" smtClean="0">
                <a:cs typeface="Times New Roman" pitchFamily="18" charset="0"/>
              </a:rPr>
              <a:t>Supervised by:</a:t>
            </a:r>
          </a:p>
          <a:p>
            <a:pPr marL="82296" rtl="0" eaLnBrk="1" hangingPunct="1">
              <a:defRPr/>
            </a:pPr>
            <a:r>
              <a:rPr lang="en-US" sz="2400" dirty="0" smtClean="0">
                <a:cs typeface="Times New Roman" pitchFamily="18" charset="0"/>
              </a:rPr>
              <a:t>Eng. </a:t>
            </a:r>
            <a:r>
              <a:rPr lang="en-US" sz="2400" dirty="0" err="1" smtClean="0">
                <a:cs typeface="Times New Roman" pitchFamily="18" charset="0"/>
              </a:rPr>
              <a:t>Amal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Samaana</a:t>
            </a:r>
            <a:endParaRPr lang="en-US" sz="2400" dirty="0" smtClean="0">
              <a:cs typeface="Times New Roman" pitchFamily="18" charset="0"/>
            </a:endParaRPr>
          </a:p>
          <a:p>
            <a:pPr eaLnBrk="1" hangingPunct="1">
              <a:defRPr/>
            </a:pPr>
            <a:endParaRPr lang="en-US" sz="24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عنوان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7989887" cy="576262"/>
          </a:xfrm>
        </p:spPr>
        <p:txBody>
          <a:bodyPr/>
          <a:lstStyle/>
          <a:p>
            <a:pPr algn="l" eaLnBrk="1" hangingPunct="1"/>
            <a:r>
              <a:rPr lang="en-US" sz="4000" b="1" smtClean="0"/>
              <a:t>Instability phenomena</a:t>
            </a:r>
            <a:br>
              <a:rPr lang="en-US" sz="4000" b="1" smtClean="0"/>
            </a:br>
            <a:endParaRPr lang="en-US" sz="4000" smtClean="0"/>
          </a:p>
        </p:txBody>
      </p:sp>
      <p:sp>
        <p:nvSpPr>
          <p:cNvPr id="11267" name="عنصر نائب للمحتوى 2"/>
          <p:cNvSpPr>
            <a:spLocks noGrp="1"/>
          </p:cNvSpPr>
          <p:nvPr>
            <p:ph idx="1"/>
          </p:nvPr>
        </p:nvSpPr>
        <p:spPr>
          <a:xfrm>
            <a:off x="179388" y="908050"/>
            <a:ext cx="8640762" cy="5545138"/>
          </a:xfrm>
        </p:spPr>
        <p:txBody>
          <a:bodyPr/>
          <a:lstStyle/>
          <a:p>
            <a:pPr algn="l" rtl="0" eaLnBrk="1" hangingPunct="1"/>
            <a:r>
              <a:rPr lang="en-US" sz="2800" b="1" smtClean="0"/>
              <a:t>Ostwald ripening</a:t>
            </a:r>
          </a:p>
          <a:p>
            <a:pPr algn="just" rtl="0" eaLnBrk="1" hangingPunct="1">
              <a:buFontTx/>
              <a:buNone/>
            </a:pPr>
            <a:r>
              <a:rPr lang="en-US" sz="2400" smtClean="0"/>
              <a:t>It happened due to differences in the </a:t>
            </a:r>
          </a:p>
          <a:p>
            <a:pPr algn="just" rtl="0" eaLnBrk="1" hangingPunct="1">
              <a:buFontTx/>
              <a:buNone/>
            </a:pPr>
            <a:r>
              <a:rPr lang="en-US" sz="2400" smtClean="0"/>
              <a:t>molecular energy of larger droplets</a:t>
            </a:r>
          </a:p>
          <a:p>
            <a:pPr algn="just" rtl="0" eaLnBrk="1" hangingPunct="1">
              <a:buFontTx/>
              <a:buNone/>
            </a:pPr>
            <a:r>
              <a:rPr lang="en-US" sz="2400" smtClean="0"/>
              <a:t>against smaller droplets</a:t>
            </a:r>
          </a:p>
          <a:p>
            <a:pPr algn="l" rtl="0" eaLnBrk="1" hangingPunct="1">
              <a:buFontTx/>
              <a:buNone/>
            </a:pPr>
            <a:endParaRPr lang="en-US" sz="2400" smtClean="0"/>
          </a:p>
          <a:p>
            <a:pPr algn="l" rtl="0" eaLnBrk="1" hangingPunct="1"/>
            <a:r>
              <a:rPr lang="en-US" sz="2800" b="1" smtClean="0"/>
              <a:t>Coalescence</a:t>
            </a:r>
          </a:p>
          <a:p>
            <a:pPr algn="l" rtl="0" eaLnBrk="1" hangingPunct="1">
              <a:buFontTx/>
              <a:buNone/>
            </a:pPr>
            <a:r>
              <a:rPr lang="en-US" sz="2400" b="1" smtClean="0"/>
              <a:t>  </a:t>
            </a:r>
          </a:p>
          <a:p>
            <a:pPr algn="l" rtl="0" eaLnBrk="1" hangingPunct="1">
              <a:buFontTx/>
              <a:buNone/>
            </a:pPr>
            <a:r>
              <a:rPr lang="en-US" sz="2400" smtClean="0"/>
              <a:t>Coalescence is to grow together as to </a:t>
            </a:r>
          </a:p>
          <a:p>
            <a:pPr algn="l" rtl="0" eaLnBrk="1" hangingPunct="1">
              <a:buFontTx/>
              <a:buNone/>
            </a:pPr>
            <a:r>
              <a:rPr lang="en-US" sz="2400" smtClean="0"/>
              <a:t>form one hole.</a:t>
            </a:r>
          </a:p>
          <a:p>
            <a:pPr algn="l" rtl="0" eaLnBrk="1" hangingPunct="1">
              <a:buFontTx/>
              <a:buNone/>
            </a:pPr>
            <a:endParaRPr lang="en-US" sz="2400" smtClean="0"/>
          </a:p>
          <a:p>
            <a:pPr algn="l" rtl="0" eaLnBrk="1" hangingPunct="1">
              <a:buFontTx/>
              <a:buNone/>
            </a:pPr>
            <a:endParaRPr lang="en-US" sz="2400" smtClean="0"/>
          </a:p>
          <a:p>
            <a:pPr algn="l" rtl="0" eaLnBrk="1" hangingPunct="1">
              <a:buFontTx/>
              <a:buNone/>
            </a:pPr>
            <a:endParaRPr lang="en-US" sz="2400" smtClean="0"/>
          </a:p>
          <a:p>
            <a:pPr algn="l" rtl="0" eaLnBrk="1" hangingPunct="1">
              <a:buFontTx/>
              <a:buNone/>
            </a:pPr>
            <a:endParaRPr lang="en-US" sz="2400" smtClean="0"/>
          </a:p>
          <a:p>
            <a:pPr algn="l" rtl="0" eaLnBrk="1" hangingPunct="1">
              <a:buFontTx/>
              <a:buNone/>
            </a:pPr>
            <a:endParaRPr lang="en-US" sz="2400" smtClean="0"/>
          </a:p>
          <a:p>
            <a:pPr algn="l" rtl="0" eaLnBrk="1" hangingPunct="1">
              <a:buFontTx/>
              <a:buNone/>
            </a:pPr>
            <a:endParaRPr lang="en-US" sz="2400" smtClean="0"/>
          </a:p>
          <a:p>
            <a:pPr algn="l" rtl="0" eaLnBrk="1" hangingPunct="1">
              <a:buFontTx/>
              <a:buNone/>
            </a:pPr>
            <a:endParaRPr lang="en-US" sz="2400" smtClean="0"/>
          </a:p>
        </p:txBody>
      </p:sp>
      <p:pic>
        <p:nvPicPr>
          <p:cNvPr id="11268" name="Picture 1" descr="C:\Users\SaqerPC\Desktop\مشروع 2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5600" y="1125538"/>
            <a:ext cx="3457575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2" descr="http://cubecinema.com/cola/chemistry/figures/viscosity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72113" y="4221163"/>
            <a:ext cx="3384550" cy="218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عنصر نائب للمحتوى 2"/>
          <p:cNvSpPr>
            <a:spLocks noGrp="1"/>
          </p:cNvSpPr>
          <p:nvPr>
            <p:ph idx="1"/>
          </p:nvPr>
        </p:nvSpPr>
        <p:spPr>
          <a:xfrm>
            <a:off x="0" y="260350"/>
            <a:ext cx="8820150" cy="6481763"/>
          </a:xfrm>
        </p:spPr>
        <p:txBody>
          <a:bodyPr/>
          <a:lstStyle/>
          <a:p>
            <a:pPr algn="l" rtl="0" eaLnBrk="1" hangingPunct="1"/>
            <a:r>
              <a:rPr lang="en-US" sz="2800" b="1" smtClean="0"/>
              <a:t>Creaming</a:t>
            </a:r>
          </a:p>
          <a:p>
            <a:pPr algn="l" rtl="0">
              <a:buFontTx/>
              <a:buNone/>
            </a:pPr>
            <a:r>
              <a:rPr lang="en-US" sz="2400" smtClean="0"/>
              <a:t>    It occurs when buoyant emulsion droplets tend to rise to the top of a container .</a:t>
            </a:r>
          </a:p>
          <a:p>
            <a:pPr algn="l" rtl="0">
              <a:buFontTx/>
              <a:buNone/>
            </a:pPr>
            <a:endParaRPr lang="en-US" sz="2400" smtClean="0"/>
          </a:p>
          <a:p>
            <a:pPr algn="l" rtl="0">
              <a:buFontTx/>
              <a:buNone/>
            </a:pPr>
            <a:endParaRPr lang="en-US" sz="2400" smtClean="0"/>
          </a:p>
          <a:p>
            <a:pPr algn="l" rtl="0">
              <a:buFontTx/>
              <a:buNone/>
            </a:pPr>
            <a:endParaRPr lang="en-US" sz="2400" smtClean="0"/>
          </a:p>
          <a:p>
            <a:pPr algn="l" rtl="0">
              <a:buFontTx/>
              <a:buNone/>
            </a:pPr>
            <a:endParaRPr lang="en-US" sz="2400" smtClean="0"/>
          </a:p>
          <a:p>
            <a:pPr algn="l" rtl="0"/>
            <a:r>
              <a:rPr lang="en-US" sz="2800" b="1" smtClean="0"/>
              <a:t>Flocculation</a:t>
            </a:r>
          </a:p>
          <a:p>
            <a:pPr algn="l" rtl="0">
              <a:buFontTx/>
              <a:buNone/>
            </a:pPr>
            <a:r>
              <a:rPr lang="en-US" sz="2400" b="1" smtClean="0"/>
              <a:t>     </a:t>
            </a:r>
            <a:r>
              <a:rPr lang="en-US" sz="2400" smtClean="0"/>
              <a:t>It occurs when emulsion droplets aggregate, without rupture of the stabilizing layer at the interface </a:t>
            </a:r>
          </a:p>
        </p:txBody>
      </p:sp>
      <p:pic>
        <p:nvPicPr>
          <p:cNvPr id="1331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3213" y="1341438"/>
            <a:ext cx="4500562" cy="187166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9250" y="4684713"/>
            <a:ext cx="6048375" cy="21526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>
              <a:buFontTx/>
              <a:buChar char="•"/>
            </a:pPr>
            <a:r>
              <a:rPr lang="en-US" sz="2800" b="1" smtClean="0"/>
              <a:t>  Sedimentation</a:t>
            </a:r>
            <a:r>
              <a:rPr lang="en-US" sz="2800" smtClean="0"/>
              <a:t/>
            </a:r>
            <a:br>
              <a:rPr lang="en-US" sz="2800" smtClean="0"/>
            </a:br>
            <a:endParaRPr lang="en-US" sz="280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85800" y="1700213"/>
            <a:ext cx="7772400" cy="4395787"/>
          </a:xfrm>
        </p:spPr>
        <p:txBody>
          <a:bodyPr/>
          <a:lstStyle/>
          <a:p>
            <a:pPr algn="l">
              <a:buFontTx/>
              <a:buNone/>
            </a:pPr>
            <a:r>
              <a:rPr lang="en-US" smtClean="0"/>
              <a:t> </a:t>
            </a:r>
            <a:r>
              <a:rPr lang="en-US" sz="2800" smtClean="0"/>
              <a:t>It occurs when emulsion drops precipitate at the bottom.</a:t>
            </a:r>
            <a:endParaRPr lang="en-US" smtClean="0"/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3284538"/>
            <a:ext cx="6580187" cy="25209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1" y="0"/>
            <a:ext cx="5357851" cy="1142984"/>
          </a:xfrm>
          <a:ln>
            <a:miter lim="800000"/>
            <a:headEnd/>
            <a:tailEnd/>
          </a:ln>
          <a:extLst/>
        </p:spPr>
        <p:txBody>
          <a:bodyPr/>
          <a:lstStyle/>
          <a:p>
            <a:pPr algn="l">
              <a:defRPr/>
            </a:pPr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Study approach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908050"/>
            <a:ext cx="7772400" cy="5786438"/>
          </a:xfrm>
        </p:spPr>
        <p:txBody>
          <a:bodyPr/>
          <a:lstStyle/>
          <a:p>
            <a:pPr marL="0" indent="0" algn="just" rtl="0">
              <a:lnSpc>
                <a:spcPct val="150000"/>
              </a:lnSpc>
              <a:buFontTx/>
              <a:buNone/>
              <a:defRPr/>
            </a:pPr>
            <a:r>
              <a:rPr lang="en-US" sz="2400" b="1" dirty="0" smtClean="0"/>
              <a:t>Effect of different parameters on emulsion stability and droplet size:</a:t>
            </a:r>
          </a:p>
          <a:p>
            <a:pPr algn="just" rtl="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400" b="1" dirty="0" smtClean="0"/>
              <a:t>Effect of oil % :</a:t>
            </a:r>
          </a:p>
          <a:p>
            <a:pPr marL="658368" lvl="2" indent="0" algn="just" rtl="0">
              <a:lnSpc>
                <a:spcPct val="150000"/>
              </a:lnSpc>
              <a:buFontTx/>
              <a:buNone/>
              <a:defRPr/>
            </a:pPr>
            <a:r>
              <a:rPr lang="en-US" dirty="0" smtClean="0">
                <a:cs typeface="Times New Roman" pitchFamily="18" charset="0"/>
              </a:rPr>
              <a:t>0.19 %w/w , 0.21% w/w , 0.23 %w/w are used to make oil-in-water emulsion</a:t>
            </a:r>
          </a:p>
          <a:p>
            <a:pPr marL="457200" lvl="2" indent="-457200" algn="just" rtl="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b="1" dirty="0" smtClean="0"/>
              <a:t>Effect of mixing speed :</a:t>
            </a:r>
          </a:p>
          <a:p>
            <a:pPr marL="0" lvl="2" indent="0" algn="just" rtl="0">
              <a:lnSpc>
                <a:spcPct val="150000"/>
              </a:lnSpc>
              <a:buFontTx/>
              <a:buNone/>
              <a:defRPr/>
            </a:pPr>
            <a:r>
              <a:rPr lang="en-US" dirty="0" smtClean="0"/>
              <a:t>       </a:t>
            </a:r>
            <a:r>
              <a:rPr lang="en-US" dirty="0" smtClean="0">
                <a:cs typeface="Times New Roman" pitchFamily="18" charset="0"/>
              </a:rPr>
              <a:t>1000 rpm, 1500 rpm, 2000 rpm</a:t>
            </a:r>
          </a:p>
          <a:p>
            <a:pPr marL="0" lvl="2" indent="0" algn="just" rtl="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b="1" dirty="0" smtClean="0"/>
              <a:t>Effect of ethanol on emulsion :                                                                                                                                </a:t>
            </a:r>
            <a:endParaRPr lang="en-US" b="1" dirty="0" smtClean="0">
              <a:cs typeface="Times New Roman" pitchFamily="18" charset="0"/>
            </a:endParaRPr>
          </a:p>
          <a:p>
            <a:pPr marL="0" lvl="2" indent="0" algn="ctr" rtl="0">
              <a:lnSpc>
                <a:spcPct val="150000"/>
              </a:lnSpc>
              <a:buFontTx/>
              <a:buNone/>
              <a:defRPr/>
            </a:pPr>
            <a:r>
              <a:rPr lang="en-US" dirty="0" smtClean="0"/>
              <a:t>(0.2, 0.3, 0.4 ,0.5, 0.6 w/w)ethanol/water</a:t>
            </a:r>
            <a:endParaRPr lang="en-US" dirty="0" smtClean="0"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  <a:defRPr/>
            </a:pP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 b="1" smtClean="0"/>
              <a:t>Apparatus :</a:t>
            </a:r>
          </a:p>
        </p:txBody>
      </p:sp>
      <p:pic>
        <p:nvPicPr>
          <p:cNvPr id="19459" name="صورة 5" descr="C:\Users\Hashem\Documents\images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357563" y="2071688"/>
            <a:ext cx="2500312" cy="2143125"/>
          </a:xfrm>
          <a:ln w="38100" cap="sq">
            <a:solidFill>
              <a:srgbClr val="000000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9460" name="صورة 298" descr="Prop mix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2071688"/>
            <a:ext cx="2357438" cy="21209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9461" name="صورة 300" descr="C:\Users\SaqerPC\Desktop\Fisher-Scientific-20-SurfaceTension-Tensiometer-4593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75" y="2071688"/>
            <a:ext cx="2405063" cy="21431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5366" name="TextBox 6"/>
          <p:cNvSpPr txBox="1">
            <a:spLocks noChangeArrowheads="1"/>
          </p:cNvSpPr>
          <p:nvPr/>
        </p:nvSpPr>
        <p:spPr bwMode="auto">
          <a:xfrm>
            <a:off x="1003300" y="4572000"/>
            <a:ext cx="901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mixer</a:t>
            </a:r>
          </a:p>
        </p:txBody>
      </p:sp>
      <p:sp>
        <p:nvSpPr>
          <p:cNvPr id="15367" name="TextBox 7"/>
          <p:cNvSpPr txBox="1">
            <a:spLocks noChangeArrowheads="1"/>
          </p:cNvSpPr>
          <p:nvPr/>
        </p:nvSpPr>
        <p:spPr bwMode="auto">
          <a:xfrm>
            <a:off x="3132138" y="4572000"/>
            <a:ext cx="27352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    Alight microscope</a:t>
            </a:r>
          </a:p>
        </p:txBody>
      </p:sp>
      <p:sp>
        <p:nvSpPr>
          <p:cNvPr id="15368" name="TextBox 8"/>
          <p:cNvSpPr txBox="1">
            <a:spLocks noChangeArrowheads="1"/>
          </p:cNvSpPr>
          <p:nvPr/>
        </p:nvSpPr>
        <p:spPr bwMode="auto">
          <a:xfrm>
            <a:off x="6402388" y="4572000"/>
            <a:ext cx="2089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Surface tension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Title 1"/>
          <p:cNvPicPr>
            <a:picLocks noGrp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7377113" cy="1143000"/>
          </a:xfrm>
          <a:noFill/>
        </p:spPr>
      </p:pic>
      <p:pic>
        <p:nvPicPr>
          <p:cNvPr id="16387" name="Picture 5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116013" y="1700213"/>
            <a:ext cx="7200900" cy="4395787"/>
          </a:xfrm>
          <a:noFill/>
        </p:spPr>
      </p:pic>
      <p:sp>
        <p:nvSpPr>
          <p:cNvPr id="16388" name="Text Box 6"/>
          <p:cNvSpPr txBox="1">
            <a:spLocks noChangeArrowheads="1"/>
          </p:cNvSpPr>
          <p:nvPr/>
        </p:nvSpPr>
        <p:spPr bwMode="auto">
          <a:xfrm>
            <a:off x="900113" y="1125538"/>
            <a:ext cx="46799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611188" y="981075"/>
            <a:ext cx="34559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l" rtl="0" eaLnBrk="1" hangingPunct="1"/>
            <a:r>
              <a:rPr lang="en-US" sz="2800" b="1"/>
              <a:t>Part (1):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50825" y="0"/>
            <a:ext cx="7464425" cy="1143000"/>
          </a:xfrm>
        </p:spPr>
        <p:txBody>
          <a:bodyPr/>
          <a:lstStyle/>
          <a:p>
            <a:endParaRPr lang="en-US" sz="4000" smtClean="0"/>
          </a:p>
        </p:txBody>
      </p:sp>
      <p:sp>
        <p:nvSpPr>
          <p:cNvPr id="17411" name="TextBox 28"/>
          <p:cNvSpPr txBox="1">
            <a:spLocks noChangeArrowheads="1"/>
          </p:cNvSpPr>
          <p:nvPr/>
        </p:nvSpPr>
        <p:spPr bwMode="auto">
          <a:xfrm>
            <a:off x="571500" y="836613"/>
            <a:ext cx="1492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800" b="1" u="sng"/>
              <a:t>Part (2):</a:t>
            </a:r>
          </a:p>
        </p:txBody>
      </p:sp>
      <p:graphicFrame>
        <p:nvGraphicFramePr>
          <p:cNvPr id="23" name="رسم تخطيطي 22"/>
          <p:cNvGraphicFramePr/>
          <p:nvPr/>
        </p:nvGraphicFramePr>
        <p:xfrm>
          <a:off x="0" y="1368153"/>
          <a:ext cx="9144000" cy="551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عنوان 1"/>
          <p:cNvSpPr>
            <a:spLocks noGrp="1"/>
          </p:cNvSpPr>
          <p:nvPr>
            <p:ph type="title"/>
          </p:nvPr>
        </p:nvSpPr>
        <p:spPr>
          <a:xfrm>
            <a:off x="323850" y="0"/>
            <a:ext cx="8134350" cy="1268413"/>
          </a:xfrm>
        </p:spPr>
        <p:txBody>
          <a:bodyPr/>
          <a:lstStyle/>
          <a:p>
            <a:pPr algn="l" rtl="0"/>
            <a:r>
              <a:rPr lang="en-US" sz="4000" b="1" smtClean="0"/>
              <a:t>Results and Discussion </a:t>
            </a:r>
          </a:p>
        </p:txBody>
      </p:sp>
      <p:sp>
        <p:nvSpPr>
          <p:cNvPr id="18435" name="عنصر نائب للمحتوى 2"/>
          <p:cNvSpPr>
            <a:spLocks noGrp="1"/>
          </p:cNvSpPr>
          <p:nvPr>
            <p:ph idx="1"/>
          </p:nvPr>
        </p:nvSpPr>
        <p:spPr>
          <a:xfrm>
            <a:off x="0" y="1196975"/>
            <a:ext cx="8964613" cy="4899025"/>
          </a:xfrm>
        </p:spPr>
        <p:txBody>
          <a:bodyPr/>
          <a:lstStyle/>
          <a:p>
            <a:pPr algn="l" rtl="0"/>
            <a:r>
              <a:rPr lang="en-US" sz="2400" b="1" smtClean="0">
                <a:cs typeface="Times New Roman" pitchFamily="18" charset="0"/>
              </a:rPr>
              <a:t>Effects of speed mixing on stability and droplet size:</a:t>
            </a:r>
          </a:p>
          <a:p>
            <a:pPr algn="l" rtl="0"/>
            <a:endParaRPr lang="en-US" smtClean="0"/>
          </a:p>
        </p:txBody>
      </p:sp>
      <p:graphicFrame>
        <p:nvGraphicFramePr>
          <p:cNvPr id="2" name="مخطط 3"/>
          <p:cNvGraphicFramePr>
            <a:graphicFrameLocks/>
          </p:cNvGraphicFramePr>
          <p:nvPr/>
        </p:nvGraphicFramePr>
        <p:xfrm>
          <a:off x="1042988" y="2133600"/>
          <a:ext cx="6808787" cy="3865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437" name="مستطيل 4"/>
          <p:cNvSpPr>
            <a:spLocks noChangeArrowheads="1"/>
          </p:cNvSpPr>
          <p:nvPr/>
        </p:nvSpPr>
        <p:spPr bwMode="auto">
          <a:xfrm>
            <a:off x="971550" y="5949950"/>
            <a:ext cx="77041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>
                <a:cs typeface="Times New Roman" pitchFamily="18" charset="0"/>
              </a:rPr>
              <a:t>As increase speed of mixing(rpm) the average droplet size(µm) decrease.</a:t>
            </a:r>
            <a:endParaRPr lang="ar-JO" sz="2400"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عنصر نائب للمحتوى 2"/>
          <p:cNvSpPr>
            <a:spLocks noGrp="1"/>
          </p:cNvSpPr>
          <p:nvPr>
            <p:ph idx="1"/>
          </p:nvPr>
        </p:nvSpPr>
        <p:spPr>
          <a:xfrm>
            <a:off x="468313" y="1052513"/>
            <a:ext cx="7989887" cy="5043487"/>
          </a:xfrm>
        </p:spPr>
        <p:txBody>
          <a:bodyPr/>
          <a:lstStyle/>
          <a:p>
            <a:pPr algn="l" rtl="0"/>
            <a:r>
              <a:rPr lang="en-US" sz="2400" b="1" smtClean="0">
                <a:cs typeface="Times New Roman" pitchFamily="18" charset="0"/>
              </a:rPr>
              <a:t>Effect of speed mixing on stability :</a:t>
            </a:r>
          </a:p>
          <a:p>
            <a:endParaRPr lang="en-US" smtClean="0"/>
          </a:p>
        </p:txBody>
      </p:sp>
      <p:graphicFrame>
        <p:nvGraphicFramePr>
          <p:cNvPr id="2" name="مخطط 3"/>
          <p:cNvGraphicFramePr>
            <a:graphicFrameLocks/>
          </p:cNvGraphicFramePr>
          <p:nvPr/>
        </p:nvGraphicFramePr>
        <p:xfrm>
          <a:off x="755650" y="1989138"/>
          <a:ext cx="7129463" cy="3719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460" name="مستطيل 4"/>
          <p:cNvSpPr>
            <a:spLocks noChangeArrowheads="1"/>
          </p:cNvSpPr>
          <p:nvPr/>
        </p:nvSpPr>
        <p:spPr bwMode="auto">
          <a:xfrm>
            <a:off x="1042988" y="5805488"/>
            <a:ext cx="7416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rtl="0"/>
            <a:r>
              <a:rPr lang="en-US" sz="2400">
                <a:cs typeface="Times New Roman" pitchFamily="18" charset="0"/>
              </a:rPr>
              <a:t>As speed of mixing(rpm) increased the stability(min) also increase. </a:t>
            </a:r>
            <a:endParaRPr lang="ar-JO" sz="2400"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عنصر نائب للمحتوى 2"/>
          <p:cNvSpPr>
            <a:spLocks noGrp="1"/>
          </p:cNvSpPr>
          <p:nvPr>
            <p:ph idx="1"/>
          </p:nvPr>
        </p:nvSpPr>
        <p:spPr>
          <a:xfrm>
            <a:off x="685800" y="404813"/>
            <a:ext cx="7772400" cy="5691187"/>
          </a:xfrm>
        </p:spPr>
        <p:txBody>
          <a:bodyPr/>
          <a:lstStyle/>
          <a:p>
            <a:pPr algn="l" rtl="0"/>
            <a:r>
              <a:rPr lang="en-US" sz="2400" b="1" smtClean="0">
                <a:cs typeface="Times New Roman" pitchFamily="18" charset="0"/>
              </a:rPr>
              <a:t>Effect  oil on stability and average droplet size:</a:t>
            </a:r>
          </a:p>
          <a:p>
            <a:endParaRPr lang="en-US" smtClean="0"/>
          </a:p>
        </p:txBody>
      </p:sp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806450" y="1463675"/>
          <a:ext cx="7129463" cy="3659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484" name="مستطيل 4"/>
          <p:cNvSpPr>
            <a:spLocks noChangeArrowheads="1"/>
          </p:cNvSpPr>
          <p:nvPr/>
        </p:nvSpPr>
        <p:spPr bwMode="auto">
          <a:xfrm>
            <a:off x="827088" y="5229225"/>
            <a:ext cx="76327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>
                <a:cs typeface="Times New Roman" pitchFamily="18" charset="0"/>
              </a:rPr>
              <a:t>As the amount of oil wt % increases the stability(min) decrease</a:t>
            </a:r>
            <a:r>
              <a:rPr lang="en-US">
                <a:cs typeface="Times New Roman" pitchFamily="18" charset="0"/>
              </a:rPr>
              <a:t>.</a:t>
            </a:r>
            <a:endParaRPr lang="ar-JO"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67544" y="0"/>
            <a:ext cx="8676456" cy="6858000"/>
          </a:xfrm>
          <a:ln>
            <a:miter lim="800000"/>
            <a:headEnd/>
            <a:tailEnd/>
          </a:ln>
          <a:extLst/>
        </p:spPr>
        <p:txBody>
          <a:bodyPr/>
          <a:lstStyle/>
          <a:p>
            <a:pPr marL="82296" algn="l" rtl="0" eaLnBrk="1" hangingPunct="1">
              <a:lnSpc>
                <a:spcPct val="150000"/>
              </a:lnSpc>
              <a:defRPr/>
            </a:pP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Outline</a:t>
            </a:r>
            <a:endParaRPr lang="en-US" sz="4400" dirty="0" smtClean="0">
              <a:cs typeface="Times New Roman" pitchFamily="18" charset="0"/>
            </a:endParaRPr>
          </a:p>
          <a:p>
            <a:pPr algn="l" rtl="0" eaLnBrk="1" hangingPunct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800" dirty="0" smtClean="0">
                <a:cs typeface="Times New Roman" pitchFamily="18" charset="0"/>
              </a:rPr>
              <a:t>Introduction.</a:t>
            </a:r>
          </a:p>
          <a:p>
            <a:pPr algn="l" rtl="0" eaLnBrk="1" hangingPunct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800" dirty="0" smtClean="0">
                <a:cs typeface="Times New Roman" pitchFamily="18" charset="0"/>
              </a:rPr>
              <a:t>Project Plan</a:t>
            </a:r>
          </a:p>
          <a:p>
            <a:pPr algn="l" rtl="0" eaLnBrk="1" hangingPunct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800" dirty="0" smtClean="0">
                <a:solidFill>
                  <a:prstClr val="black"/>
                </a:solidFill>
                <a:cs typeface="Times New Roman" pitchFamily="18" charset="0"/>
              </a:rPr>
              <a:t>Alcohol properties.</a:t>
            </a:r>
          </a:p>
          <a:p>
            <a:pPr algn="l" rtl="0" eaLnBrk="1" hangingPunct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800" dirty="0"/>
              <a:t>Instability phenomena</a:t>
            </a:r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  <a:p>
            <a:pPr algn="l" rtl="0" eaLnBrk="1" hangingPunct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800" dirty="0" smtClean="0">
                <a:solidFill>
                  <a:prstClr val="black"/>
                </a:solidFill>
                <a:cs typeface="Times New Roman" pitchFamily="18" charset="0"/>
              </a:rPr>
              <a:t>Effect of ethanol on stability of emulsions</a:t>
            </a:r>
          </a:p>
          <a:p>
            <a:pPr algn="l" rtl="0" eaLnBrk="1" hangingPunct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800" dirty="0" smtClean="0">
                <a:cs typeface="Times New Roman" pitchFamily="18" charset="0"/>
              </a:rPr>
              <a:t>Experimental work</a:t>
            </a:r>
          </a:p>
          <a:p>
            <a:pPr algn="l" rtl="0" eaLnBrk="1" hangingPunct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800" dirty="0" smtClean="0">
                <a:cs typeface="Times New Roman" pitchFamily="18" charset="0"/>
              </a:rPr>
              <a:t>Results and discussion.</a:t>
            </a:r>
          </a:p>
          <a:p>
            <a:pPr algn="l" rtl="0" eaLnBrk="1" hangingPunct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800" dirty="0" smtClean="0">
                <a:cs typeface="Times New Roman" pitchFamily="18" charset="0"/>
              </a:rPr>
              <a:t>Conclusions and Recommendations</a:t>
            </a:r>
          </a:p>
          <a:p>
            <a:pPr eaLnBrk="1" hangingPunct="1">
              <a:defRPr/>
            </a:pPr>
            <a:endParaRPr lang="en-US" sz="28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>
              <a:buFontTx/>
              <a:buChar char="•"/>
            </a:pPr>
            <a:r>
              <a:rPr lang="en-US" sz="3200" b="1" smtClean="0">
                <a:cs typeface="Times New Roman" pitchFamily="18" charset="0"/>
              </a:rPr>
              <a:t>Effect oil on droplet size:</a:t>
            </a:r>
            <a:br>
              <a:rPr lang="en-US" sz="3200" b="1" smtClean="0">
                <a:cs typeface="Times New Roman" pitchFamily="18" charset="0"/>
              </a:rPr>
            </a:br>
            <a:endParaRPr lang="en-US" sz="3200" b="1" smtClean="0">
              <a:cs typeface="Times New Roman" pitchFamily="18" charset="0"/>
            </a:endParaRPr>
          </a:p>
        </p:txBody>
      </p:sp>
      <p:pic>
        <p:nvPicPr>
          <p:cNvPr id="21507" name="مخطط 6"/>
          <p:cNvPicPr>
            <a:picLocks noGrp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971550" y="1557338"/>
            <a:ext cx="7189788" cy="4114800"/>
          </a:xfrm>
          <a:noFill/>
        </p:spPr>
      </p:pic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755650" y="5734050"/>
            <a:ext cx="7556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When the percentage of oil increases the average droplet size decreases.</a:t>
            </a:r>
            <a:endParaRPr lang="ar-JO" sz="200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ChangeArrowheads="1"/>
          </p:cNvSpPr>
          <p:nvPr/>
        </p:nvSpPr>
        <p:spPr bwMode="auto">
          <a:xfrm>
            <a:off x="971550" y="333375"/>
            <a:ext cx="64087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rtl="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b="1"/>
              <a:t>Effect oil on droplet size:</a:t>
            </a:r>
          </a:p>
        </p:txBody>
      </p:sp>
      <p:pic>
        <p:nvPicPr>
          <p:cNvPr id="22531" name="مخطط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4213" y="1125538"/>
            <a:ext cx="7924800" cy="453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Rectangle 7"/>
          <p:cNvSpPr>
            <a:spLocks noChangeArrowheads="1"/>
          </p:cNvSpPr>
          <p:nvPr/>
        </p:nvSpPr>
        <p:spPr bwMode="auto">
          <a:xfrm>
            <a:off x="612775" y="5805488"/>
            <a:ext cx="7556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When the percentage of oil increases the average droplet size decreases.</a:t>
            </a:r>
            <a:endParaRPr lang="ar-JO" sz="200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ChangeArrowheads="1"/>
          </p:cNvSpPr>
          <p:nvPr/>
        </p:nvSpPr>
        <p:spPr bwMode="auto">
          <a:xfrm>
            <a:off x="107504" y="116632"/>
            <a:ext cx="9144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 rtl="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b="1" dirty="0"/>
              <a:t>Effect of ethanol on emulsion stability and average droplet</a:t>
            </a:r>
            <a:r>
              <a:rPr lang="en-US" sz="2400" b="1" dirty="0"/>
              <a:t> size:</a:t>
            </a:r>
          </a:p>
        </p:txBody>
      </p:sp>
      <p:graphicFrame>
        <p:nvGraphicFramePr>
          <p:cNvPr id="2" name="مخطط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29572385"/>
              </p:ext>
            </p:extLst>
          </p:nvPr>
        </p:nvGraphicFramePr>
        <p:xfrm>
          <a:off x="467544" y="1458339"/>
          <a:ext cx="8208911" cy="48016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556" name="Rectangle 8"/>
          <p:cNvSpPr>
            <a:spLocks noChangeArrowheads="1"/>
          </p:cNvSpPr>
          <p:nvPr/>
        </p:nvSpPr>
        <p:spPr bwMode="auto">
          <a:xfrm>
            <a:off x="615950" y="6260028"/>
            <a:ext cx="72342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dirty="0"/>
              <a:t>As the amount of ethanol </a:t>
            </a:r>
            <a:r>
              <a:rPr lang="en-US" sz="2000" dirty="0" err="1"/>
              <a:t>wt</a:t>
            </a:r>
            <a:r>
              <a:rPr lang="en-US" sz="2000" dirty="0"/>
              <a:t> % increases the stability(min) increase. </a:t>
            </a:r>
            <a:endParaRPr lang="ar-JO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ChangeArrowheads="1"/>
          </p:cNvSpPr>
          <p:nvPr/>
        </p:nvSpPr>
        <p:spPr bwMode="auto">
          <a:xfrm>
            <a:off x="827584" y="60243"/>
            <a:ext cx="63182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rtl="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b="1" dirty="0"/>
              <a:t>Effect ethanol on average droplet size</a:t>
            </a:r>
            <a:r>
              <a:rPr lang="en-US" sz="2400" b="1" dirty="0"/>
              <a:t>:</a:t>
            </a:r>
          </a:p>
        </p:txBody>
      </p:sp>
      <p:pic>
        <p:nvPicPr>
          <p:cNvPr id="24579" name="Chart 2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798432"/>
            <a:ext cx="8552185" cy="4686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Rectangle 8"/>
          <p:cNvSpPr>
            <a:spLocks noChangeArrowheads="1"/>
          </p:cNvSpPr>
          <p:nvPr/>
        </p:nvSpPr>
        <p:spPr bwMode="auto">
          <a:xfrm>
            <a:off x="531813" y="5589588"/>
            <a:ext cx="8343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As the amount of ethanol wt % increases the average droplet size(µm) increase.</a:t>
            </a:r>
            <a:endParaRPr lang="ar-JO" sz="200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7772400" cy="1143000"/>
          </a:xfrm>
        </p:spPr>
        <p:txBody>
          <a:bodyPr/>
          <a:lstStyle/>
          <a:p>
            <a:pPr algn="l" rtl="0">
              <a:buFontTx/>
              <a:buChar char="•"/>
            </a:pPr>
            <a:r>
              <a:rPr lang="en-US" sz="2800" b="1" smtClean="0">
                <a:solidFill>
                  <a:schemeClr val="tx1"/>
                </a:solidFill>
              </a:rPr>
              <a:t>Effect ethanol on average droplet size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7772400" cy="4114800"/>
          </a:xfrm>
        </p:spPr>
        <p:txBody>
          <a:bodyPr/>
          <a:lstStyle/>
          <a:p>
            <a:pPr algn="just" rtl="0">
              <a:lnSpc>
                <a:spcPct val="150000"/>
              </a:lnSpc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en-US" sz="2000" smtClean="0"/>
              <a:t>At the same operating conditions without ethanol, larger droplet achieved. </a:t>
            </a:r>
          </a:p>
          <a:p>
            <a:pPr algn="l" rtl="0"/>
            <a:endParaRPr lang="en-US" sz="2000" smtClean="0"/>
          </a:p>
        </p:txBody>
      </p:sp>
      <p:grpSp>
        <p:nvGrpSpPr>
          <p:cNvPr id="25604" name="Group 3"/>
          <p:cNvGrpSpPr>
            <a:grpSpLocks/>
          </p:cNvGrpSpPr>
          <p:nvPr/>
        </p:nvGrpSpPr>
        <p:grpSpPr bwMode="auto">
          <a:xfrm>
            <a:off x="6084888" y="2781300"/>
            <a:ext cx="2039937" cy="1787525"/>
            <a:chOff x="6450064" y="2234930"/>
            <a:chExt cx="1872208" cy="1617921"/>
          </a:xfrm>
        </p:grpSpPr>
        <p:sp>
          <p:nvSpPr>
            <p:cNvPr id="25631" name="Oval 26"/>
            <p:cNvSpPr>
              <a:spLocks noChangeArrowheads="1"/>
            </p:cNvSpPr>
            <p:nvPr/>
          </p:nvSpPr>
          <p:spPr bwMode="auto">
            <a:xfrm>
              <a:off x="6588224" y="2717304"/>
              <a:ext cx="288032" cy="294281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32" name="Oval 28"/>
            <p:cNvSpPr>
              <a:spLocks noChangeArrowheads="1"/>
            </p:cNvSpPr>
            <p:nvPr/>
          </p:nvSpPr>
          <p:spPr bwMode="auto">
            <a:xfrm>
              <a:off x="6542431" y="3049151"/>
              <a:ext cx="288032" cy="294281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33" name="Oval 30"/>
            <p:cNvSpPr>
              <a:spLocks noChangeArrowheads="1"/>
            </p:cNvSpPr>
            <p:nvPr/>
          </p:nvSpPr>
          <p:spPr bwMode="auto">
            <a:xfrm>
              <a:off x="6873247" y="2425594"/>
              <a:ext cx="288032" cy="294281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34" name="Oval 31"/>
            <p:cNvSpPr>
              <a:spLocks noChangeArrowheads="1"/>
            </p:cNvSpPr>
            <p:nvPr/>
          </p:nvSpPr>
          <p:spPr bwMode="auto">
            <a:xfrm>
              <a:off x="6704004" y="3371939"/>
              <a:ext cx="288032" cy="294281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35" name="Oval 32"/>
            <p:cNvSpPr>
              <a:spLocks noChangeArrowheads="1"/>
            </p:cNvSpPr>
            <p:nvPr/>
          </p:nvSpPr>
          <p:spPr bwMode="auto">
            <a:xfrm>
              <a:off x="7045424" y="3174504"/>
              <a:ext cx="288032" cy="294281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36" name="Oval 33"/>
            <p:cNvSpPr>
              <a:spLocks noChangeArrowheads="1"/>
            </p:cNvSpPr>
            <p:nvPr/>
          </p:nvSpPr>
          <p:spPr bwMode="auto">
            <a:xfrm>
              <a:off x="7098136" y="3483408"/>
              <a:ext cx="288032" cy="294281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37" name="Oval 34"/>
            <p:cNvSpPr>
              <a:spLocks noChangeArrowheads="1"/>
            </p:cNvSpPr>
            <p:nvPr/>
          </p:nvSpPr>
          <p:spPr bwMode="auto">
            <a:xfrm>
              <a:off x="7331743" y="2746620"/>
              <a:ext cx="288032" cy="294281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38" name="Oval 36"/>
            <p:cNvSpPr>
              <a:spLocks noChangeArrowheads="1"/>
            </p:cNvSpPr>
            <p:nvPr/>
          </p:nvSpPr>
          <p:spPr bwMode="auto">
            <a:xfrm>
              <a:off x="7347750" y="3113015"/>
              <a:ext cx="288032" cy="294281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39" name="Oval 37"/>
            <p:cNvSpPr>
              <a:spLocks noChangeArrowheads="1"/>
            </p:cNvSpPr>
            <p:nvPr/>
          </p:nvSpPr>
          <p:spPr bwMode="auto">
            <a:xfrm>
              <a:off x="7638256" y="3458161"/>
              <a:ext cx="288032" cy="294281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40" name="Oval 38"/>
            <p:cNvSpPr>
              <a:spLocks noChangeArrowheads="1"/>
            </p:cNvSpPr>
            <p:nvPr/>
          </p:nvSpPr>
          <p:spPr bwMode="auto">
            <a:xfrm>
              <a:off x="7341840" y="2412504"/>
              <a:ext cx="288032" cy="304800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41" name="Oval 39"/>
            <p:cNvSpPr>
              <a:spLocks noChangeArrowheads="1"/>
            </p:cNvSpPr>
            <p:nvPr/>
          </p:nvSpPr>
          <p:spPr bwMode="auto">
            <a:xfrm>
              <a:off x="6967227" y="2797696"/>
              <a:ext cx="288032" cy="304800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42" name="Oval 40"/>
            <p:cNvSpPr>
              <a:spLocks noChangeArrowheads="1"/>
            </p:cNvSpPr>
            <p:nvPr/>
          </p:nvSpPr>
          <p:spPr bwMode="auto">
            <a:xfrm>
              <a:off x="7930269" y="3169566"/>
              <a:ext cx="288032" cy="304800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43" name="Oval 41"/>
            <p:cNvSpPr>
              <a:spLocks noChangeArrowheads="1"/>
            </p:cNvSpPr>
            <p:nvPr/>
          </p:nvSpPr>
          <p:spPr bwMode="auto">
            <a:xfrm>
              <a:off x="7790656" y="2538837"/>
              <a:ext cx="288032" cy="304800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44" name="Rectangle 42"/>
            <p:cNvSpPr>
              <a:spLocks noChangeArrowheads="1"/>
            </p:cNvSpPr>
            <p:nvPr/>
          </p:nvSpPr>
          <p:spPr bwMode="auto">
            <a:xfrm>
              <a:off x="6450064" y="2234930"/>
              <a:ext cx="1872208" cy="161792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l" rtl="0" eaLnBrk="0" hangingPunct="0"/>
              <a:endParaRPr lang="ar-SA" sz="2000"/>
            </a:p>
          </p:txBody>
        </p:sp>
      </p:grpSp>
      <p:grpSp>
        <p:nvGrpSpPr>
          <p:cNvPr id="25605" name="Group 4"/>
          <p:cNvGrpSpPr>
            <a:grpSpLocks/>
          </p:cNvGrpSpPr>
          <p:nvPr/>
        </p:nvGrpSpPr>
        <p:grpSpPr bwMode="auto">
          <a:xfrm>
            <a:off x="1042988" y="2708275"/>
            <a:ext cx="1866900" cy="1733550"/>
            <a:chOff x="400106" y="2204864"/>
            <a:chExt cx="1867638" cy="1734755"/>
          </a:xfrm>
        </p:grpSpPr>
        <p:sp>
          <p:nvSpPr>
            <p:cNvPr id="25609" name="Oval 1"/>
            <p:cNvSpPr>
              <a:spLocks noChangeArrowheads="1"/>
            </p:cNvSpPr>
            <p:nvPr/>
          </p:nvSpPr>
          <p:spPr bwMode="auto">
            <a:xfrm>
              <a:off x="827584" y="2564904"/>
              <a:ext cx="144016" cy="144016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10" name="Oval 5"/>
            <p:cNvSpPr>
              <a:spLocks noChangeArrowheads="1"/>
            </p:cNvSpPr>
            <p:nvPr/>
          </p:nvSpPr>
          <p:spPr bwMode="auto">
            <a:xfrm>
              <a:off x="1229866" y="2475213"/>
              <a:ext cx="144016" cy="144016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11" name="Oval 6"/>
            <p:cNvSpPr>
              <a:spLocks noChangeArrowheads="1"/>
            </p:cNvSpPr>
            <p:nvPr/>
          </p:nvSpPr>
          <p:spPr bwMode="auto">
            <a:xfrm>
              <a:off x="971600" y="3645024"/>
              <a:ext cx="144016" cy="144016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12" name="Oval 7"/>
            <p:cNvSpPr>
              <a:spLocks noChangeArrowheads="1"/>
            </p:cNvSpPr>
            <p:nvPr/>
          </p:nvSpPr>
          <p:spPr bwMode="auto">
            <a:xfrm>
              <a:off x="1475656" y="2708920"/>
              <a:ext cx="144016" cy="144016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13" name="Oval 8"/>
            <p:cNvSpPr>
              <a:spLocks noChangeArrowheads="1"/>
            </p:cNvSpPr>
            <p:nvPr/>
          </p:nvSpPr>
          <p:spPr bwMode="auto">
            <a:xfrm>
              <a:off x="611188" y="3025905"/>
              <a:ext cx="144016" cy="144016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14" name="Oval 9"/>
            <p:cNvSpPr>
              <a:spLocks noChangeArrowheads="1"/>
            </p:cNvSpPr>
            <p:nvPr/>
          </p:nvSpPr>
          <p:spPr bwMode="auto">
            <a:xfrm>
              <a:off x="611188" y="2861529"/>
              <a:ext cx="144016" cy="144016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15" name="Oval 10"/>
            <p:cNvSpPr>
              <a:spLocks noChangeArrowheads="1"/>
            </p:cNvSpPr>
            <p:nvPr/>
          </p:nvSpPr>
          <p:spPr bwMode="auto">
            <a:xfrm>
              <a:off x="1043608" y="3212976"/>
              <a:ext cx="144016" cy="144016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16" name="Oval 11"/>
            <p:cNvSpPr>
              <a:spLocks noChangeArrowheads="1"/>
            </p:cNvSpPr>
            <p:nvPr/>
          </p:nvSpPr>
          <p:spPr bwMode="auto">
            <a:xfrm>
              <a:off x="611560" y="2492896"/>
              <a:ext cx="144016" cy="144016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17" name="Oval 12"/>
            <p:cNvSpPr>
              <a:spLocks noChangeArrowheads="1"/>
            </p:cNvSpPr>
            <p:nvPr/>
          </p:nvSpPr>
          <p:spPr bwMode="auto">
            <a:xfrm>
              <a:off x="1835696" y="2492896"/>
              <a:ext cx="144016" cy="144016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18" name="Oval 13"/>
            <p:cNvSpPr>
              <a:spLocks noChangeArrowheads="1"/>
            </p:cNvSpPr>
            <p:nvPr/>
          </p:nvSpPr>
          <p:spPr bwMode="auto">
            <a:xfrm>
              <a:off x="1907704" y="3645024"/>
              <a:ext cx="144016" cy="144016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19" name="Oval 14"/>
            <p:cNvSpPr>
              <a:spLocks noChangeArrowheads="1"/>
            </p:cNvSpPr>
            <p:nvPr/>
          </p:nvSpPr>
          <p:spPr bwMode="auto">
            <a:xfrm>
              <a:off x="1187624" y="2852936"/>
              <a:ext cx="144016" cy="144016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20" name="Oval 15"/>
            <p:cNvSpPr>
              <a:spLocks noChangeArrowheads="1"/>
            </p:cNvSpPr>
            <p:nvPr/>
          </p:nvSpPr>
          <p:spPr bwMode="auto">
            <a:xfrm>
              <a:off x="558690" y="3291547"/>
              <a:ext cx="144016" cy="144016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21" name="Oval 16"/>
            <p:cNvSpPr>
              <a:spLocks noChangeArrowheads="1"/>
            </p:cNvSpPr>
            <p:nvPr/>
          </p:nvSpPr>
          <p:spPr bwMode="auto">
            <a:xfrm>
              <a:off x="931782" y="3407296"/>
              <a:ext cx="144016" cy="144016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22" name="Oval 17"/>
            <p:cNvSpPr>
              <a:spLocks noChangeArrowheads="1"/>
            </p:cNvSpPr>
            <p:nvPr/>
          </p:nvSpPr>
          <p:spPr bwMode="auto">
            <a:xfrm>
              <a:off x="1356792" y="3299931"/>
              <a:ext cx="144016" cy="144016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23" name="Oval 18"/>
            <p:cNvSpPr>
              <a:spLocks noChangeArrowheads="1"/>
            </p:cNvSpPr>
            <p:nvPr/>
          </p:nvSpPr>
          <p:spPr bwMode="auto">
            <a:xfrm>
              <a:off x="1475656" y="2420888"/>
              <a:ext cx="144016" cy="144016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24" name="Oval 19"/>
            <p:cNvSpPr>
              <a:spLocks noChangeArrowheads="1"/>
            </p:cNvSpPr>
            <p:nvPr/>
          </p:nvSpPr>
          <p:spPr bwMode="auto">
            <a:xfrm>
              <a:off x="1907704" y="2852936"/>
              <a:ext cx="144016" cy="144016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25" name="Oval 20"/>
            <p:cNvSpPr>
              <a:spLocks noChangeArrowheads="1"/>
            </p:cNvSpPr>
            <p:nvPr/>
          </p:nvSpPr>
          <p:spPr bwMode="auto">
            <a:xfrm>
              <a:off x="1475656" y="3068960"/>
              <a:ext cx="144016" cy="144016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26" name="Oval 21"/>
            <p:cNvSpPr>
              <a:spLocks noChangeArrowheads="1"/>
            </p:cNvSpPr>
            <p:nvPr/>
          </p:nvSpPr>
          <p:spPr bwMode="auto">
            <a:xfrm>
              <a:off x="1835696" y="3212976"/>
              <a:ext cx="144016" cy="144016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27" name="Oval 22"/>
            <p:cNvSpPr>
              <a:spLocks noChangeArrowheads="1"/>
            </p:cNvSpPr>
            <p:nvPr/>
          </p:nvSpPr>
          <p:spPr bwMode="auto">
            <a:xfrm>
              <a:off x="611560" y="3645024"/>
              <a:ext cx="144016" cy="144016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28" name="Oval 23"/>
            <p:cNvSpPr>
              <a:spLocks noChangeArrowheads="1"/>
            </p:cNvSpPr>
            <p:nvPr/>
          </p:nvSpPr>
          <p:spPr bwMode="auto">
            <a:xfrm>
              <a:off x="1403648" y="3717032"/>
              <a:ext cx="144016" cy="144016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29" name="Oval 24"/>
            <p:cNvSpPr>
              <a:spLocks noChangeArrowheads="1"/>
            </p:cNvSpPr>
            <p:nvPr/>
          </p:nvSpPr>
          <p:spPr bwMode="auto">
            <a:xfrm>
              <a:off x="1509192" y="3452331"/>
              <a:ext cx="144016" cy="144016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 eaLnBrk="0" hangingPunct="0"/>
              <a:endParaRPr lang="ar-SA"/>
            </a:p>
          </p:txBody>
        </p:sp>
        <p:sp>
          <p:nvSpPr>
            <p:cNvPr id="25630" name="Rectangle 2"/>
            <p:cNvSpPr>
              <a:spLocks noChangeArrowheads="1"/>
            </p:cNvSpPr>
            <p:nvPr/>
          </p:nvSpPr>
          <p:spPr bwMode="auto">
            <a:xfrm>
              <a:off x="400106" y="2204864"/>
              <a:ext cx="1867638" cy="1734755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l" rtl="0" eaLnBrk="0" hangingPunct="0"/>
              <a:endParaRPr lang="ar-SA" sz="2000"/>
            </a:p>
          </p:txBody>
        </p:sp>
      </p:grpSp>
      <p:sp>
        <p:nvSpPr>
          <p:cNvPr id="25606" name="Rectangle 42"/>
          <p:cNvSpPr>
            <a:spLocks noChangeArrowheads="1"/>
          </p:cNvSpPr>
          <p:nvPr/>
        </p:nvSpPr>
        <p:spPr bwMode="auto">
          <a:xfrm>
            <a:off x="1116013" y="4473575"/>
            <a:ext cx="76327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rtl="0" eaLnBrk="0" hangingPunct="0">
              <a:lnSpc>
                <a:spcPct val="150000"/>
              </a:lnSpc>
              <a:spcAft>
                <a:spcPts val="1000"/>
              </a:spcAft>
            </a:pPr>
            <a:r>
              <a:rPr lang="en-US" sz="2000"/>
              <a:t> with ethanol  			 	        without ethanol</a:t>
            </a:r>
          </a:p>
        </p:txBody>
      </p:sp>
      <p:sp>
        <p:nvSpPr>
          <p:cNvPr id="25607" name="Rectangle 43"/>
          <p:cNvSpPr>
            <a:spLocks noChangeArrowheads="1"/>
          </p:cNvSpPr>
          <p:nvPr/>
        </p:nvSpPr>
        <p:spPr bwMode="auto">
          <a:xfrm>
            <a:off x="179388" y="5157788"/>
            <a:ext cx="4176712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rtl="0" eaLnBrk="0" hangingPunct="0">
              <a:lnSpc>
                <a:spcPct val="150000"/>
              </a:lnSpc>
              <a:spcAft>
                <a:spcPts val="1000"/>
              </a:spcAft>
            </a:pPr>
            <a:r>
              <a:rPr lang="en-US" sz="2000"/>
              <a:t>For 0.4% ethanol/water-in-oil emulsion (in presence of surfactant) the average droplet size was 3.3 </a:t>
            </a:r>
            <a:r>
              <a:rPr lang="en-US" sz="2000" b="1"/>
              <a:t>µm</a:t>
            </a:r>
          </a:p>
        </p:txBody>
      </p:sp>
      <p:sp>
        <p:nvSpPr>
          <p:cNvPr id="25608" name="Rectangle 44"/>
          <p:cNvSpPr>
            <a:spLocks noChangeArrowheads="1"/>
          </p:cNvSpPr>
          <p:nvPr/>
        </p:nvSpPr>
        <p:spPr bwMode="auto">
          <a:xfrm>
            <a:off x="5651500" y="4941888"/>
            <a:ext cx="36830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rtl="0" eaLnBrk="0" hangingPunct="0">
              <a:lnSpc>
                <a:spcPct val="150000"/>
              </a:lnSpc>
              <a:spcAft>
                <a:spcPts val="1000"/>
              </a:spcAft>
            </a:pPr>
            <a:r>
              <a:rPr lang="en-US"/>
              <a:t>For water-in-oil emulsion (in presence of surfactant) at the same operating conditions the average droplet size was ~ 11</a:t>
            </a:r>
            <a:r>
              <a:rPr lang="en-US" b="1"/>
              <a:t> µm.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sz="2800" b="1" dirty="0" smtClean="0"/>
              <a:t>Effect of ethanol on surface tension:</a:t>
            </a:r>
            <a:r>
              <a:rPr lang="ar-JO" sz="2800" dirty="0" smtClean="0"/>
              <a:t/>
            </a:r>
            <a:br>
              <a:rPr lang="ar-JO" sz="2800" dirty="0" smtClean="0"/>
            </a:br>
            <a:endParaRPr lang="en-US" sz="2800" dirty="0" smtClean="0"/>
          </a:p>
        </p:txBody>
      </p:sp>
      <p:sp>
        <p:nvSpPr>
          <p:cNvPr id="26628" name="Rectangle 6"/>
          <p:cNvSpPr>
            <a:spLocks noChangeArrowheads="1"/>
          </p:cNvSpPr>
          <p:nvPr/>
        </p:nvSpPr>
        <p:spPr bwMode="auto">
          <a:xfrm>
            <a:off x="724712" y="5661025"/>
            <a:ext cx="80906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/>
            <a:r>
              <a:rPr lang="en-US" sz="2000" dirty="0"/>
              <a:t>As the amount of ethanol </a:t>
            </a:r>
            <a:r>
              <a:rPr lang="en-US" sz="2000" dirty="0" err="1"/>
              <a:t>wt</a:t>
            </a:r>
            <a:r>
              <a:rPr lang="en-US" sz="2000" dirty="0"/>
              <a:t> % increases the surface </a:t>
            </a:r>
            <a:r>
              <a:rPr lang="en-US" sz="2000" dirty="0" smtClean="0"/>
              <a:t>tension (</a:t>
            </a:r>
            <a:r>
              <a:rPr lang="en-US" sz="2000" dirty="0"/>
              <a:t>N/m) </a:t>
            </a:r>
            <a:r>
              <a:rPr lang="en-US" sz="2000" dirty="0" smtClean="0"/>
              <a:t>decreases.</a:t>
            </a:r>
            <a:endParaRPr lang="ar-JO" sz="20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41306745"/>
              </p:ext>
            </p:extLst>
          </p:nvPr>
        </p:nvGraphicFramePr>
        <p:xfrm>
          <a:off x="823913" y="1278730"/>
          <a:ext cx="7708527" cy="4300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512" y="0"/>
            <a:ext cx="8278688" cy="1124744"/>
          </a:xfrm>
          <a:ln>
            <a:miter lim="800000"/>
            <a:headEnd/>
            <a:tailEnd/>
          </a:ln>
          <a:extLst/>
        </p:spPr>
        <p:txBody>
          <a:bodyPr/>
          <a:lstStyle/>
          <a:p>
            <a:pPr algn="l">
              <a:defRPr/>
            </a:pPr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Conclusions</a:t>
            </a:r>
            <a:endParaRPr lang="en-US" sz="4000" dirty="0"/>
          </a:p>
        </p:txBody>
      </p:sp>
      <p:sp>
        <p:nvSpPr>
          <p:cNvPr id="27651" name="عنصر نائب للمحتوى 2"/>
          <p:cNvSpPr>
            <a:spLocks noGrp="1"/>
          </p:cNvSpPr>
          <p:nvPr>
            <p:ph idx="1"/>
          </p:nvPr>
        </p:nvSpPr>
        <p:spPr>
          <a:xfrm>
            <a:off x="250825" y="1196975"/>
            <a:ext cx="8642350" cy="5040313"/>
          </a:xfrm>
        </p:spPr>
        <p:txBody>
          <a:bodyPr/>
          <a:lstStyle/>
          <a:p>
            <a:pPr marL="0" indent="0" algn="l">
              <a:buFontTx/>
              <a:buNone/>
            </a:pPr>
            <a:endParaRPr lang="en-US" sz="2400" dirty="0" smtClean="0">
              <a:cs typeface="Times New Roman" pitchFamily="18" charset="0"/>
            </a:endParaRPr>
          </a:p>
          <a:p>
            <a:pPr marL="0" indent="0" algn="l" rtl="0"/>
            <a:r>
              <a:rPr lang="en-US" sz="2400" dirty="0" smtClean="0"/>
              <a:t>Increasing mixer speed produces smaller droplet size and increases stability .</a:t>
            </a:r>
          </a:p>
          <a:p>
            <a:pPr marL="0" indent="0" algn="l" rtl="0"/>
            <a:endParaRPr lang="en-US" sz="2400" dirty="0" smtClean="0"/>
          </a:p>
          <a:p>
            <a:pPr marL="0" indent="0" algn="l" rtl="0"/>
            <a:r>
              <a:rPr lang="en-US" sz="2400" dirty="0" smtClean="0"/>
              <a:t>Shear force increases as emulsion viscosity increases which will produce smaller droplets.</a:t>
            </a:r>
          </a:p>
          <a:p>
            <a:pPr marL="0" indent="0" algn="l" rtl="0"/>
            <a:endParaRPr lang="en-US" sz="2400" dirty="0" smtClean="0"/>
          </a:p>
          <a:p>
            <a:pPr marL="0" indent="0" algn="l" rtl="0"/>
            <a:r>
              <a:rPr lang="en-US" sz="2400" dirty="0" smtClean="0"/>
              <a:t>Increasing ethanol produces smaller droplet size also increase stability.</a:t>
            </a:r>
          </a:p>
          <a:p>
            <a:pPr marL="0" indent="0" algn="l" rtl="0"/>
            <a:endParaRPr lang="en-US" sz="2400" dirty="0" smtClean="0"/>
          </a:p>
          <a:p>
            <a:pPr marL="0" indent="0" algn="l" rtl="0"/>
            <a:r>
              <a:rPr lang="en-US" sz="2400" dirty="0" smtClean="0"/>
              <a:t>Presence of surfactant with ethanol effect on properties of ethanol.</a:t>
            </a:r>
            <a:endParaRPr lang="ar-JO" sz="24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5"/>
            <a:ext cx="8640638" cy="4114800"/>
          </a:xfrm>
        </p:spPr>
        <p:txBody>
          <a:bodyPr/>
          <a:lstStyle/>
          <a:p>
            <a:pPr algn="l" rtl="0"/>
            <a:r>
              <a:rPr lang="en-US" sz="2400" dirty="0" smtClean="0"/>
              <a:t>New and advanced techniques must be used instead of traditional technique as mixer.</a:t>
            </a:r>
          </a:p>
          <a:p>
            <a:pPr algn="l" rtl="0"/>
            <a:endParaRPr lang="en-US" sz="2400" dirty="0" smtClean="0"/>
          </a:p>
          <a:p>
            <a:pPr algn="l" rtl="0">
              <a:buFontTx/>
              <a:buNone/>
            </a:pPr>
            <a:endParaRPr lang="en-US" sz="2400" dirty="0" smtClean="0"/>
          </a:p>
          <a:p>
            <a:pPr algn="just" rtl="0"/>
            <a:r>
              <a:rPr lang="en-US" sz="2400" dirty="0" smtClean="0"/>
              <a:t>Study the effect of another alcohol type on emulsion stability. In addition, other emulsifier, which is edible, is recommended to be used in food industry. </a:t>
            </a:r>
          </a:p>
          <a:p>
            <a:endParaRPr lang="en-US" dirty="0" smtClean="0"/>
          </a:p>
        </p:txBody>
      </p:sp>
      <p:pic>
        <p:nvPicPr>
          <p:cNvPr id="28675" name="عنوان 1"/>
          <p:cNvPicPr>
            <a:picLocks noGrp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395288" y="188913"/>
            <a:ext cx="7772400" cy="1039812"/>
          </a:xfr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0" y="2565400"/>
            <a:ext cx="7772400" cy="3530600"/>
          </a:xfrm>
        </p:spPr>
        <p:txBody>
          <a:bodyPr/>
          <a:lstStyle/>
          <a:p>
            <a:pPr algn="ctr" rtl="0">
              <a:buFontTx/>
              <a:buNone/>
              <a:defRPr/>
            </a:pPr>
            <a:r>
              <a:rPr lang="en-US" sz="6600" b="1" cap="all" dirty="0" smtClean="0">
                <a:ln/>
                <a:solidFill>
                  <a:schemeClr val="accent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cs typeface="Times New Roman" pitchFamily="18" charset="0"/>
              </a:rPr>
              <a:t>Thank you </a:t>
            </a:r>
            <a:r>
              <a:rPr lang="en-US" sz="6600" b="1" cap="all" dirty="0" smtClean="0">
                <a:ln/>
                <a:solidFill>
                  <a:schemeClr val="accent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cs typeface="Times New Roman" pitchFamily="18" charset="0"/>
                <a:sym typeface="Wingdings" pitchFamily="2" charset="2"/>
              </a:rPr>
              <a:t></a:t>
            </a:r>
            <a:endParaRPr lang="ar-SA" sz="6600" b="1" cap="all" dirty="0" smtClean="0">
              <a:ln/>
              <a:solidFill>
                <a:schemeClr val="accent2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cs typeface="Times New Roman" pitchFamily="18" charset="0"/>
            </a:endParaRPr>
          </a:p>
          <a:p>
            <a:pPr algn="l" rtl="0">
              <a:buFontTx/>
              <a:buNone/>
              <a:defRPr/>
            </a:pPr>
            <a:endParaRPr lang="en-US" sz="6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052736"/>
          </a:xfrm>
          <a:ln>
            <a:miter lim="800000"/>
            <a:headEnd/>
            <a:tailEnd/>
          </a:ln>
          <a:extLst/>
        </p:spPr>
        <p:txBody>
          <a:bodyPr/>
          <a:lstStyle/>
          <a:p>
            <a:pPr algn="l" eaLnBrk="1" hangingPunct="1">
              <a:defRPr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Introduction</a:t>
            </a:r>
            <a:endParaRPr lang="en-US" dirty="0" smtClean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388" y="981075"/>
            <a:ext cx="8964612" cy="5114925"/>
          </a:xfrm>
        </p:spPr>
        <p:txBody>
          <a:bodyPr/>
          <a:lstStyle/>
          <a:p>
            <a:pPr algn="just" rtl="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sz="2400" dirty="0" smtClean="0">
                <a:cs typeface="Times New Roman" pitchFamily="18" charset="0"/>
              </a:rPr>
              <a:t>Emulsion is heterogeneous systems of one liquid dispersed throughout another in the form of droplets.  </a:t>
            </a:r>
          </a:p>
          <a:p>
            <a:pPr algn="just" rtl="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sz="2400" dirty="0" smtClean="0">
                <a:cs typeface="Times New Roman" pitchFamily="18" charset="0"/>
              </a:rPr>
              <a:t>Emulsions are crucial subjects in food and industry fields.</a:t>
            </a:r>
          </a:p>
          <a:p>
            <a:pPr algn="just" rtl="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sz="2400" dirty="0" smtClean="0">
                <a:cs typeface="Times New Roman" pitchFamily="18" charset="0"/>
              </a:rPr>
              <a:t>Many produces are emulsions based products as:</a:t>
            </a:r>
          </a:p>
          <a:p>
            <a:pPr lvl="1" algn="just" rtl="0"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000" dirty="0" smtClean="0">
                <a:cs typeface="Times New Roman" pitchFamily="18" charset="0"/>
              </a:rPr>
              <a:t>Milk.</a:t>
            </a:r>
          </a:p>
          <a:p>
            <a:pPr lvl="1" algn="just" rtl="0"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000" dirty="0" smtClean="0">
                <a:cs typeface="Times New Roman" pitchFamily="18" charset="0"/>
              </a:rPr>
              <a:t>Cosmetics</a:t>
            </a:r>
          </a:p>
          <a:p>
            <a:pPr lvl="1" algn="just" rtl="0"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000" dirty="0">
                <a:cs typeface="Times New Roman" pitchFamily="18" charset="0"/>
              </a:rPr>
              <a:t>Pharmaceutical and other chemical industry</a:t>
            </a:r>
          </a:p>
          <a:p>
            <a:pPr marL="0" indent="0" algn="just" rtl="0" eaLnBrk="1" hangingPunct="1">
              <a:lnSpc>
                <a:spcPct val="150000"/>
              </a:lnSpc>
              <a:buFontTx/>
              <a:buNone/>
              <a:defRPr/>
            </a:pPr>
            <a:endParaRPr lang="en-US" sz="2400" dirty="0" smtClean="0">
              <a:cs typeface="Times New Roman" pitchFamily="18" charset="0"/>
            </a:endParaRPr>
          </a:p>
          <a:p>
            <a:pPr eaLnBrk="1" hangingPunct="1">
              <a:defRPr/>
            </a:pPr>
            <a:endParaRPr lang="en-US" sz="24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26922"/>
            <a:ext cx="7772400" cy="1196752"/>
          </a:xfrm>
          <a:ln>
            <a:miter lim="800000"/>
            <a:headEnd/>
            <a:tailEnd/>
          </a:ln>
          <a:extLst/>
        </p:spPr>
        <p:txBody>
          <a:bodyPr/>
          <a:lstStyle/>
          <a:p>
            <a:pPr algn="just" rtl="0" eaLnBrk="1" hangingPunct="1">
              <a:defRPr/>
            </a:pPr>
            <a:r>
              <a:rPr lang="en-US" sz="4000" b="1" dirty="0" smtClean="0">
                <a:ln w="12700">
                  <a:solidFill>
                    <a:srgbClr val="4F271C">
                      <a:satMod val="155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Emulsion classifications</a:t>
            </a:r>
            <a:endParaRPr lang="en-US" sz="4000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0" y="1412776"/>
          <a:ext cx="914400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 bwMode="auto">
          <a:xfrm>
            <a:off x="467545" y="188640"/>
            <a:ext cx="830881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algn="l" rtl="0">
              <a:defRPr/>
            </a:pPr>
            <a:r>
              <a:rPr lang="en-US" sz="4000" b="1" kern="0" dirty="0">
                <a:ln w="12700">
                  <a:solidFill>
                    <a:srgbClr val="4F271C">
                      <a:satMod val="155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Emulsification techniques</a:t>
            </a:r>
            <a:endParaRPr lang="ar-SA" sz="40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1785938" y="1125538"/>
            <a:ext cx="6997700" cy="531495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1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>
              <a:defRPr/>
            </a:pPr>
            <a:r>
              <a:rPr lang="ar-JO" sz="2000" smtClean="0"/>
              <a:t> </a:t>
            </a:r>
            <a:br>
              <a:rPr lang="ar-JO" sz="2000" smtClean="0"/>
            </a:br>
            <a:r>
              <a:rPr lang="en-US" sz="2000" smtClean="0"/>
              <a:t>    </a:t>
            </a:r>
            <a:endParaRPr lang="ar-JO" sz="2000" dirty="0"/>
          </a:p>
        </p:txBody>
      </p:sp>
      <p:pic>
        <p:nvPicPr>
          <p:cNvPr id="6" name="صورة 2" descr="C:\Users\USer\Desktop\images (4)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1125538"/>
            <a:ext cx="2809875" cy="18732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149" name="مربع نص 3"/>
          <p:cNvSpPr txBox="1">
            <a:spLocks noChangeArrowheads="1"/>
          </p:cNvSpPr>
          <p:nvPr/>
        </p:nvSpPr>
        <p:spPr bwMode="auto">
          <a:xfrm>
            <a:off x="323850" y="3141663"/>
            <a:ext cx="2663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/>
              <a:t>   Dispersing machines</a:t>
            </a:r>
            <a:endParaRPr lang="ar-JO" sz="2000"/>
          </a:p>
        </p:txBody>
      </p:sp>
      <p:pic>
        <p:nvPicPr>
          <p:cNvPr id="8" name="صورة 4" descr="C:\Users\USer\Desktop\images (5)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981075"/>
            <a:ext cx="2852738" cy="18573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151" name="مربع نص 5"/>
          <p:cNvSpPr txBox="1">
            <a:spLocks noChangeArrowheads="1"/>
          </p:cNvSpPr>
          <p:nvPr/>
        </p:nvSpPr>
        <p:spPr bwMode="auto">
          <a:xfrm>
            <a:off x="5148263" y="3143250"/>
            <a:ext cx="36718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2000"/>
              <a:t>        High pressure homogenizer</a:t>
            </a:r>
            <a:r>
              <a:rPr lang="ar-JO" sz="2000"/>
              <a:t>  </a:t>
            </a:r>
          </a:p>
        </p:txBody>
      </p:sp>
      <p:pic>
        <p:nvPicPr>
          <p:cNvPr id="10" name="صورة 6" descr="C:\Users\USer\Desktop\images (6)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68538" y="3644900"/>
            <a:ext cx="4895850" cy="27146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153" name="مربع نص 8"/>
          <p:cNvSpPr txBox="1">
            <a:spLocks noChangeArrowheads="1"/>
          </p:cNvSpPr>
          <p:nvPr/>
        </p:nvSpPr>
        <p:spPr bwMode="auto">
          <a:xfrm>
            <a:off x="3429000" y="6488113"/>
            <a:ext cx="286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/>
              <a:t>Membrane emulsification</a:t>
            </a:r>
            <a:endParaRPr lang="ar-JO" sz="200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عنوان 1"/>
          <p:cNvSpPr>
            <a:spLocks noGrp="1"/>
          </p:cNvSpPr>
          <p:nvPr>
            <p:ph type="title"/>
          </p:nvPr>
        </p:nvSpPr>
        <p:spPr>
          <a:xfrm>
            <a:off x="685800" y="981075"/>
            <a:ext cx="7772400" cy="771525"/>
          </a:xfrm>
        </p:spPr>
        <p:txBody>
          <a:bodyPr/>
          <a:lstStyle/>
          <a:p>
            <a:pPr eaLnBrk="1" hangingPunct="1"/>
            <a:r>
              <a:rPr lang="en-US" b="1" smtClean="0">
                <a:cs typeface="Times New Roman" pitchFamily="18" charset="0"/>
              </a:rPr>
              <a:t>Project Plan                                                       </a:t>
            </a:r>
            <a:br>
              <a:rPr lang="en-US" b="1" smtClean="0">
                <a:cs typeface="Times New Roman" pitchFamily="18" charset="0"/>
              </a:rPr>
            </a:br>
            <a:endParaRPr lang="en-US" b="1" smtClean="0"/>
          </a:p>
        </p:txBody>
      </p:sp>
      <p:sp>
        <p:nvSpPr>
          <p:cNvPr id="7171" name="شكل بيضاوي 4"/>
          <p:cNvSpPr>
            <a:spLocks noChangeArrowheads="1"/>
          </p:cNvSpPr>
          <p:nvPr/>
        </p:nvSpPr>
        <p:spPr bwMode="auto">
          <a:xfrm>
            <a:off x="5364163" y="908050"/>
            <a:ext cx="3168650" cy="27368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80963" algn="just" rtl="0" eaLnBrk="0" hangingPunct="0"/>
            <a:r>
              <a:rPr lang="en-US"/>
              <a:t>      </a:t>
            </a:r>
            <a:r>
              <a:rPr lang="en-US" sz="2000"/>
              <a:t>    Part (1)</a:t>
            </a:r>
          </a:p>
          <a:p>
            <a:pPr marL="80963" algn="just" rtl="0" eaLnBrk="0" hangingPunct="0"/>
            <a:r>
              <a:rPr lang="en-US" sz="2000">
                <a:cs typeface="Times New Roman" pitchFamily="18" charset="0"/>
              </a:rPr>
              <a:t>Effect of different parameters on </a:t>
            </a:r>
          </a:p>
          <a:p>
            <a:pPr marL="80963" algn="just" rtl="0" eaLnBrk="0" hangingPunct="0"/>
            <a:r>
              <a:rPr lang="en-US" sz="2000">
                <a:cs typeface="Times New Roman" pitchFamily="18" charset="0"/>
              </a:rPr>
              <a:t>stability &amp; droplet size.    </a:t>
            </a:r>
          </a:p>
        </p:txBody>
      </p:sp>
      <p:cxnSp>
        <p:nvCxnSpPr>
          <p:cNvPr id="7172" name="رابط كسهم مستقيم 6"/>
          <p:cNvCxnSpPr>
            <a:cxnSpLocks noChangeShapeType="1"/>
          </p:cNvCxnSpPr>
          <p:nvPr/>
        </p:nvCxnSpPr>
        <p:spPr bwMode="auto">
          <a:xfrm flipV="1">
            <a:off x="3851275" y="2636838"/>
            <a:ext cx="1512888" cy="10080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7173" name="رابط كسهم مستقيم 9"/>
          <p:cNvCxnSpPr>
            <a:cxnSpLocks noChangeShapeType="1"/>
          </p:cNvCxnSpPr>
          <p:nvPr/>
        </p:nvCxnSpPr>
        <p:spPr bwMode="auto">
          <a:xfrm>
            <a:off x="3779838" y="4221163"/>
            <a:ext cx="1728787" cy="7207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7174" name="عنصر نائب للمحتوى 11"/>
          <p:cNvSpPr>
            <a:spLocks noGrp="1"/>
          </p:cNvSpPr>
          <p:nvPr>
            <p:ph idx="1"/>
          </p:nvPr>
        </p:nvSpPr>
        <p:spPr>
          <a:xfrm>
            <a:off x="323850" y="2420938"/>
            <a:ext cx="3597275" cy="2952750"/>
          </a:xfrm>
          <a:prstGeom prst="ellipse">
            <a:avLst/>
          </a:prstGeom>
          <a:solidFill>
            <a:schemeClr val="accent1"/>
          </a:solidFill>
          <a:ln cap="flat" algn="ctr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 algn="l" rtl="0" eaLnBrk="1" hangingPunct="1">
              <a:buFontTx/>
              <a:buNone/>
            </a:pPr>
            <a:endParaRPr lang="en-US" sz="2000" b="1" smtClean="0">
              <a:cs typeface="Times New Roman" pitchFamily="18" charset="0"/>
            </a:endParaRPr>
          </a:p>
          <a:p>
            <a:pPr algn="l" rtl="0" eaLnBrk="1" hangingPunct="1">
              <a:buFontTx/>
              <a:buNone/>
            </a:pPr>
            <a:endParaRPr lang="en-US" sz="2000" b="1" smtClean="0">
              <a:cs typeface="Times New Roman" pitchFamily="18" charset="0"/>
            </a:endParaRPr>
          </a:p>
          <a:p>
            <a:pPr algn="l" rtl="0" eaLnBrk="1" hangingPunct="1">
              <a:buFontTx/>
              <a:buNone/>
            </a:pPr>
            <a:r>
              <a:rPr lang="en-US" sz="2400" b="1" smtClean="0">
                <a:cs typeface="Times New Roman" pitchFamily="18" charset="0"/>
              </a:rPr>
              <a:t>Emulsion  Project</a:t>
            </a:r>
            <a:br>
              <a:rPr lang="en-US" sz="2400" b="1" smtClean="0">
                <a:cs typeface="Times New Roman" pitchFamily="18" charset="0"/>
              </a:rPr>
            </a:br>
            <a:endParaRPr lang="en-US" sz="2400" b="1" smtClean="0"/>
          </a:p>
        </p:txBody>
      </p:sp>
      <p:sp>
        <p:nvSpPr>
          <p:cNvPr id="7175" name="شكل بيضاوي 12"/>
          <p:cNvSpPr>
            <a:spLocks noChangeArrowheads="1"/>
          </p:cNvSpPr>
          <p:nvPr/>
        </p:nvSpPr>
        <p:spPr bwMode="auto">
          <a:xfrm>
            <a:off x="5572125" y="3714750"/>
            <a:ext cx="3168650" cy="259238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80963" algn="just" rtl="0" eaLnBrk="0" hangingPunct="0"/>
            <a:r>
              <a:rPr lang="en-US" sz="2000"/>
              <a:t>           Part (2)</a:t>
            </a:r>
          </a:p>
          <a:p>
            <a:pPr marL="80963" algn="just" rtl="0" eaLnBrk="0" hangingPunct="0"/>
            <a:r>
              <a:rPr lang="en-US" sz="2000">
                <a:cs typeface="Times New Roman" pitchFamily="18" charset="0"/>
              </a:rPr>
              <a:t>Effect of  alcohol solutions on stability, and droplet size</a:t>
            </a:r>
            <a:endParaRPr lang="en-US" sz="2000"/>
          </a:p>
        </p:txBody>
      </p:sp>
      <p:sp>
        <p:nvSpPr>
          <p:cNvPr id="7176" name="مربع نص 13"/>
          <p:cNvSpPr txBox="1">
            <a:spLocks noChangeArrowheads="1"/>
          </p:cNvSpPr>
          <p:nvPr/>
        </p:nvSpPr>
        <p:spPr bwMode="auto">
          <a:xfrm>
            <a:off x="6011863" y="2924175"/>
            <a:ext cx="1800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l" rtl="0"/>
            <a:endParaRPr lang="en-US" sz="240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عنوان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052736"/>
          </a:xfrm>
          <a:ln>
            <a:miter lim="800000"/>
            <a:headEnd/>
            <a:tailEnd/>
          </a:ln>
          <a:extLst/>
        </p:spPr>
        <p:txBody>
          <a:bodyPr/>
          <a:lstStyle/>
          <a:p>
            <a:pPr algn="l" eaLnBrk="1" hangingPunct="1">
              <a:defRPr/>
            </a:pPr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Surfactants types</a:t>
            </a:r>
            <a:endParaRPr lang="en-US" sz="4000" dirty="0" smtClean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0" y="980728"/>
          <a:ext cx="9144000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152128"/>
          </a:xfrm>
          <a:ln>
            <a:miter lim="800000"/>
            <a:headEnd/>
            <a:tailEnd/>
          </a:ln>
          <a:extLst/>
        </p:spPr>
        <p:txBody>
          <a:bodyPr/>
          <a:lstStyle/>
          <a:p>
            <a:pPr algn="l">
              <a:defRPr/>
            </a:pPr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Theory of Surfactants </a:t>
            </a:r>
            <a:endParaRPr lang="en-US" sz="4000" dirty="0"/>
          </a:p>
        </p:txBody>
      </p:sp>
      <p:grpSp>
        <p:nvGrpSpPr>
          <p:cNvPr id="9219" name="Group 57"/>
          <p:cNvGrpSpPr>
            <a:grpSpLocks noGrp="1"/>
          </p:cNvGrpSpPr>
          <p:nvPr>
            <p:ph idx="1"/>
          </p:nvPr>
        </p:nvGrpSpPr>
        <p:grpSpPr bwMode="auto">
          <a:xfrm>
            <a:off x="539750" y="1981200"/>
            <a:ext cx="7918450" cy="4040188"/>
            <a:chOff x="-960" y="0"/>
            <a:chExt cx="55210" cy="38458"/>
          </a:xfrm>
        </p:grpSpPr>
        <p:cxnSp>
          <p:nvCxnSpPr>
            <p:cNvPr id="9220" name="Straight Arrow Connector 4"/>
            <p:cNvCxnSpPr>
              <a:cxnSpLocks noChangeShapeType="1"/>
            </p:cNvCxnSpPr>
            <p:nvPr/>
          </p:nvCxnSpPr>
          <p:spPr bwMode="auto">
            <a:xfrm flipV="1">
              <a:off x="3958" y="0"/>
              <a:ext cx="0" cy="32004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9221" name="Straight Arrow Connector 5"/>
            <p:cNvCxnSpPr>
              <a:cxnSpLocks noChangeShapeType="1"/>
            </p:cNvCxnSpPr>
            <p:nvPr/>
          </p:nvCxnSpPr>
          <p:spPr bwMode="auto">
            <a:xfrm>
              <a:off x="3958" y="31884"/>
              <a:ext cx="50292" cy="0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9222" name="Straight Connector 6"/>
            <p:cNvSpPr>
              <a:spLocks noChangeShapeType="1"/>
            </p:cNvSpPr>
            <p:nvPr/>
          </p:nvSpPr>
          <p:spPr bwMode="auto">
            <a:xfrm>
              <a:off x="3958" y="9144"/>
              <a:ext cx="16764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3" name="Straight Connector 7"/>
            <p:cNvSpPr>
              <a:spLocks noChangeShapeType="1"/>
            </p:cNvSpPr>
            <p:nvPr/>
          </p:nvSpPr>
          <p:spPr bwMode="auto">
            <a:xfrm>
              <a:off x="20684" y="9258"/>
              <a:ext cx="12954" cy="14173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4" name="Straight Connector 8"/>
            <p:cNvSpPr>
              <a:spLocks noChangeShapeType="1"/>
            </p:cNvSpPr>
            <p:nvPr/>
          </p:nvSpPr>
          <p:spPr bwMode="auto">
            <a:xfrm>
              <a:off x="33676" y="23545"/>
              <a:ext cx="16764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5" name="Straight Connector 12"/>
            <p:cNvSpPr>
              <a:spLocks noChangeShapeType="1"/>
            </p:cNvSpPr>
            <p:nvPr/>
          </p:nvSpPr>
          <p:spPr bwMode="auto">
            <a:xfrm>
              <a:off x="20684" y="1524"/>
              <a:ext cx="0" cy="3505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6" name="Straight Connector 13"/>
            <p:cNvSpPr>
              <a:spLocks noChangeShapeType="1"/>
            </p:cNvSpPr>
            <p:nvPr/>
          </p:nvSpPr>
          <p:spPr bwMode="auto">
            <a:xfrm>
              <a:off x="33638" y="1943"/>
              <a:ext cx="0" cy="3505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7" name="TextBox 22"/>
            <p:cNvSpPr txBox="1">
              <a:spLocks noChangeArrowheads="1"/>
            </p:cNvSpPr>
            <p:nvPr/>
          </p:nvSpPr>
          <p:spPr bwMode="auto">
            <a:xfrm rot="-5400000">
              <a:off x="-9231" y="15198"/>
              <a:ext cx="22620" cy="6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l" rtl="0" eaLnBrk="1" hangingPunct="1">
                <a:spcBef>
                  <a:spcPts val="500"/>
                </a:spcBef>
                <a:spcAft>
                  <a:spcPts val="500"/>
                </a:spcAft>
              </a:pPr>
              <a:r>
                <a:rPr lang="en-US" sz="2400" b="1">
                  <a:solidFill>
                    <a:srgbClr val="000000"/>
                  </a:solidFill>
                </a:rPr>
                <a:t>Surface tension</a:t>
              </a:r>
              <a:endParaRPr lang="ar-JO" sz="2400">
                <a:latin typeface="Arial" charset="0"/>
              </a:endParaRPr>
            </a:p>
          </p:txBody>
        </p:sp>
        <p:sp>
          <p:nvSpPr>
            <p:cNvPr id="9228" name="Rectangle 15"/>
            <p:cNvSpPr>
              <a:spLocks noChangeArrowheads="1"/>
            </p:cNvSpPr>
            <p:nvPr/>
          </p:nvSpPr>
          <p:spPr bwMode="auto">
            <a:xfrm>
              <a:off x="14604" y="35031"/>
              <a:ext cx="28378" cy="3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>
                <a:spcBef>
                  <a:spcPts val="500"/>
                </a:spcBef>
                <a:spcAft>
                  <a:spcPts val="500"/>
                </a:spcAft>
              </a:pPr>
              <a:r>
                <a:rPr lang="en-US" sz="2400" b="1">
                  <a:solidFill>
                    <a:srgbClr val="000000"/>
                  </a:solidFill>
                </a:rPr>
                <a:t>Surfactant concentration</a:t>
              </a:r>
              <a:endParaRPr lang="ar-JO" sz="2400">
                <a:latin typeface="Arial" charset="0"/>
              </a:endParaRPr>
            </a:p>
          </p:txBody>
        </p:sp>
        <p:sp>
          <p:nvSpPr>
            <p:cNvPr id="9229" name="Rectangle 16"/>
            <p:cNvSpPr>
              <a:spLocks noChangeArrowheads="1"/>
            </p:cNvSpPr>
            <p:nvPr/>
          </p:nvSpPr>
          <p:spPr bwMode="auto">
            <a:xfrm>
              <a:off x="39653" y="12290"/>
              <a:ext cx="12948" cy="3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>
                <a:spcBef>
                  <a:spcPts val="500"/>
                </a:spcBef>
                <a:spcAft>
                  <a:spcPts val="500"/>
                </a:spcAft>
              </a:pPr>
              <a:r>
                <a:rPr lang="en-US" sz="2000" b="1">
                  <a:solidFill>
                    <a:srgbClr val="000000"/>
                  </a:solidFill>
                </a:rPr>
                <a:t>CMC point</a:t>
              </a:r>
              <a:endParaRPr lang="ar-JO" sz="2000">
                <a:latin typeface="Arial" charset="0"/>
              </a:endParaRPr>
            </a:p>
          </p:txBody>
        </p:sp>
        <p:cxnSp>
          <p:nvCxnSpPr>
            <p:cNvPr id="9230" name="Straight Arrow Connector 17"/>
            <p:cNvCxnSpPr>
              <a:cxnSpLocks noChangeShapeType="1"/>
            </p:cNvCxnSpPr>
            <p:nvPr/>
          </p:nvCxnSpPr>
          <p:spPr bwMode="auto">
            <a:xfrm flipH="1">
              <a:off x="34679" y="15506"/>
              <a:ext cx="5982" cy="7087"/>
            </a:xfrm>
            <a:prstGeom prst="straightConnector1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grpSp>
          <p:nvGrpSpPr>
            <p:cNvPr id="9231" name="Group 18"/>
            <p:cNvGrpSpPr>
              <a:grpSpLocks/>
            </p:cNvGrpSpPr>
            <p:nvPr/>
          </p:nvGrpSpPr>
          <p:grpSpPr bwMode="auto">
            <a:xfrm>
              <a:off x="13597" y="28951"/>
              <a:ext cx="1143" cy="2572"/>
              <a:chOff x="13597" y="28951"/>
              <a:chExt cx="2286" cy="4572"/>
            </a:xfrm>
          </p:grpSpPr>
          <p:sp>
            <p:nvSpPr>
              <p:cNvPr id="9253" name="Oval 19"/>
              <p:cNvSpPr>
                <a:spLocks noChangeArrowheads="1"/>
              </p:cNvSpPr>
              <p:nvPr/>
            </p:nvSpPr>
            <p:spPr bwMode="auto">
              <a:xfrm>
                <a:off x="13597" y="31237"/>
                <a:ext cx="2286" cy="2286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 lang="ar-JO">
                  <a:latin typeface="Arial" charset="0"/>
                </a:endParaRPr>
              </a:p>
            </p:txBody>
          </p:sp>
          <p:sp>
            <p:nvSpPr>
              <p:cNvPr id="9254" name="Straight Connector 20"/>
              <p:cNvSpPr>
                <a:spLocks noChangeShapeType="1"/>
              </p:cNvSpPr>
              <p:nvPr/>
            </p:nvSpPr>
            <p:spPr bwMode="auto">
              <a:xfrm flipV="1">
                <a:off x="14740" y="28951"/>
                <a:ext cx="0" cy="2286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232" name="Group 21"/>
            <p:cNvGrpSpPr>
              <a:grpSpLocks/>
            </p:cNvGrpSpPr>
            <p:nvPr/>
          </p:nvGrpSpPr>
          <p:grpSpPr bwMode="auto">
            <a:xfrm>
              <a:off x="23008" y="28951"/>
              <a:ext cx="1143" cy="2572"/>
              <a:chOff x="23008" y="28951"/>
              <a:chExt cx="2286" cy="4572"/>
            </a:xfrm>
          </p:grpSpPr>
          <p:sp>
            <p:nvSpPr>
              <p:cNvPr id="9251" name="Oval 22"/>
              <p:cNvSpPr>
                <a:spLocks noChangeArrowheads="1"/>
              </p:cNvSpPr>
              <p:nvPr/>
            </p:nvSpPr>
            <p:spPr bwMode="auto">
              <a:xfrm>
                <a:off x="23008" y="31237"/>
                <a:ext cx="2286" cy="2286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 lang="ar-JO">
                  <a:latin typeface="Arial" charset="0"/>
                </a:endParaRPr>
              </a:p>
            </p:txBody>
          </p:sp>
          <p:sp>
            <p:nvSpPr>
              <p:cNvPr id="9252" name="Straight Connector 23"/>
              <p:cNvSpPr>
                <a:spLocks noChangeShapeType="1"/>
              </p:cNvSpPr>
              <p:nvPr/>
            </p:nvSpPr>
            <p:spPr bwMode="auto">
              <a:xfrm flipV="1">
                <a:off x="24151" y="28951"/>
                <a:ext cx="0" cy="2286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233" name="Group 24"/>
            <p:cNvGrpSpPr>
              <a:grpSpLocks/>
            </p:cNvGrpSpPr>
            <p:nvPr/>
          </p:nvGrpSpPr>
          <p:grpSpPr bwMode="auto">
            <a:xfrm>
              <a:off x="26170" y="28970"/>
              <a:ext cx="1143" cy="2572"/>
              <a:chOff x="26170" y="28970"/>
              <a:chExt cx="2286" cy="4572"/>
            </a:xfrm>
          </p:grpSpPr>
          <p:sp>
            <p:nvSpPr>
              <p:cNvPr id="9249" name="Oval 25"/>
              <p:cNvSpPr>
                <a:spLocks noChangeArrowheads="1"/>
              </p:cNvSpPr>
              <p:nvPr/>
            </p:nvSpPr>
            <p:spPr bwMode="auto">
              <a:xfrm>
                <a:off x="26170" y="31256"/>
                <a:ext cx="2286" cy="2286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 lang="ar-JO">
                  <a:latin typeface="Arial" charset="0"/>
                </a:endParaRPr>
              </a:p>
            </p:txBody>
          </p:sp>
          <p:sp>
            <p:nvSpPr>
              <p:cNvPr id="9250" name="Straight Connector 26"/>
              <p:cNvSpPr>
                <a:spLocks noChangeShapeType="1"/>
              </p:cNvSpPr>
              <p:nvPr/>
            </p:nvSpPr>
            <p:spPr bwMode="auto">
              <a:xfrm flipV="1">
                <a:off x="27313" y="28970"/>
                <a:ext cx="0" cy="2286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234" name="Group 23"/>
            <p:cNvGrpSpPr>
              <a:grpSpLocks/>
            </p:cNvGrpSpPr>
            <p:nvPr/>
          </p:nvGrpSpPr>
          <p:grpSpPr bwMode="auto">
            <a:xfrm>
              <a:off x="40089" y="29313"/>
              <a:ext cx="1143" cy="2572"/>
              <a:chOff x="40089" y="29313"/>
              <a:chExt cx="2286" cy="4572"/>
            </a:xfrm>
          </p:grpSpPr>
          <p:sp>
            <p:nvSpPr>
              <p:cNvPr id="9247" name="Oval 28"/>
              <p:cNvSpPr>
                <a:spLocks noChangeArrowheads="1"/>
              </p:cNvSpPr>
              <p:nvPr/>
            </p:nvSpPr>
            <p:spPr bwMode="auto">
              <a:xfrm>
                <a:off x="40089" y="31599"/>
                <a:ext cx="2286" cy="2286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 lang="ar-JO">
                  <a:latin typeface="Arial" charset="0"/>
                </a:endParaRPr>
              </a:p>
            </p:txBody>
          </p:sp>
          <p:sp>
            <p:nvSpPr>
              <p:cNvPr id="9248" name="Straight Connector 29"/>
              <p:cNvSpPr>
                <a:spLocks noChangeShapeType="1"/>
              </p:cNvSpPr>
              <p:nvPr/>
            </p:nvSpPr>
            <p:spPr bwMode="auto">
              <a:xfrm flipV="1">
                <a:off x="41232" y="29313"/>
                <a:ext cx="0" cy="2286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235" name="Group 30"/>
            <p:cNvGrpSpPr>
              <a:grpSpLocks/>
            </p:cNvGrpSpPr>
            <p:nvPr/>
          </p:nvGrpSpPr>
          <p:grpSpPr bwMode="auto">
            <a:xfrm>
              <a:off x="44477" y="29319"/>
              <a:ext cx="1143" cy="2572"/>
              <a:chOff x="44477" y="29313"/>
              <a:chExt cx="2286" cy="4572"/>
            </a:xfrm>
          </p:grpSpPr>
          <p:sp>
            <p:nvSpPr>
              <p:cNvPr id="9245" name="Oval 31"/>
              <p:cNvSpPr>
                <a:spLocks noChangeArrowheads="1"/>
              </p:cNvSpPr>
              <p:nvPr/>
            </p:nvSpPr>
            <p:spPr bwMode="auto">
              <a:xfrm>
                <a:off x="44477" y="31599"/>
                <a:ext cx="2286" cy="2286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 lang="ar-JO">
                  <a:latin typeface="Arial" charset="0"/>
                </a:endParaRPr>
              </a:p>
            </p:txBody>
          </p:sp>
          <p:sp>
            <p:nvSpPr>
              <p:cNvPr id="9246" name="Straight Connector 32"/>
              <p:cNvSpPr>
                <a:spLocks noChangeShapeType="1"/>
              </p:cNvSpPr>
              <p:nvPr/>
            </p:nvSpPr>
            <p:spPr bwMode="auto">
              <a:xfrm flipV="1">
                <a:off x="45620" y="29313"/>
                <a:ext cx="0" cy="2286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236" name="Group 33"/>
            <p:cNvGrpSpPr>
              <a:grpSpLocks/>
            </p:cNvGrpSpPr>
            <p:nvPr/>
          </p:nvGrpSpPr>
          <p:grpSpPr bwMode="auto">
            <a:xfrm>
              <a:off x="36336" y="29319"/>
              <a:ext cx="1143" cy="2572"/>
              <a:chOff x="36336" y="29313"/>
              <a:chExt cx="2286" cy="4572"/>
            </a:xfrm>
          </p:grpSpPr>
          <p:sp>
            <p:nvSpPr>
              <p:cNvPr id="9243" name="Oval 30"/>
              <p:cNvSpPr>
                <a:spLocks noChangeArrowheads="1"/>
              </p:cNvSpPr>
              <p:nvPr/>
            </p:nvSpPr>
            <p:spPr bwMode="auto">
              <a:xfrm>
                <a:off x="36336" y="31599"/>
                <a:ext cx="2286" cy="2286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 lang="ar-JO">
                  <a:latin typeface="Arial" charset="0"/>
                </a:endParaRPr>
              </a:p>
            </p:txBody>
          </p:sp>
          <p:sp>
            <p:nvSpPr>
              <p:cNvPr id="9244" name="Straight Connector 35"/>
              <p:cNvSpPr>
                <a:spLocks noChangeShapeType="1"/>
              </p:cNvSpPr>
              <p:nvPr/>
            </p:nvSpPr>
            <p:spPr bwMode="auto">
              <a:xfrm flipV="1">
                <a:off x="37479" y="29313"/>
                <a:ext cx="0" cy="2286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237" name="Group 36"/>
            <p:cNvGrpSpPr>
              <a:grpSpLocks/>
            </p:cNvGrpSpPr>
            <p:nvPr/>
          </p:nvGrpSpPr>
          <p:grpSpPr bwMode="auto">
            <a:xfrm>
              <a:off x="34107" y="29365"/>
              <a:ext cx="1143" cy="2572"/>
              <a:chOff x="34107" y="29365"/>
              <a:chExt cx="2286" cy="4572"/>
            </a:xfrm>
          </p:grpSpPr>
          <p:sp>
            <p:nvSpPr>
              <p:cNvPr id="9241" name="Oval 33"/>
              <p:cNvSpPr>
                <a:spLocks noChangeArrowheads="1"/>
              </p:cNvSpPr>
              <p:nvPr/>
            </p:nvSpPr>
            <p:spPr bwMode="auto">
              <a:xfrm>
                <a:off x="34107" y="31651"/>
                <a:ext cx="2286" cy="2286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 lang="ar-JO">
                  <a:latin typeface="Arial" charset="0"/>
                </a:endParaRPr>
              </a:p>
            </p:txBody>
          </p:sp>
          <p:sp>
            <p:nvSpPr>
              <p:cNvPr id="9242" name="Straight Connector 38"/>
              <p:cNvSpPr>
                <a:spLocks noChangeShapeType="1"/>
              </p:cNvSpPr>
              <p:nvPr/>
            </p:nvSpPr>
            <p:spPr bwMode="auto">
              <a:xfrm flipV="1">
                <a:off x="35250" y="29365"/>
                <a:ext cx="0" cy="2286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238" name="Group 39"/>
            <p:cNvGrpSpPr>
              <a:grpSpLocks/>
            </p:cNvGrpSpPr>
            <p:nvPr/>
          </p:nvGrpSpPr>
          <p:grpSpPr bwMode="auto">
            <a:xfrm>
              <a:off x="46877" y="29379"/>
              <a:ext cx="1143" cy="2572"/>
              <a:chOff x="46877" y="29379"/>
              <a:chExt cx="2286" cy="4572"/>
            </a:xfrm>
          </p:grpSpPr>
          <p:sp>
            <p:nvSpPr>
              <p:cNvPr id="9239" name="Oval 40"/>
              <p:cNvSpPr>
                <a:spLocks noChangeArrowheads="1"/>
              </p:cNvSpPr>
              <p:nvPr/>
            </p:nvSpPr>
            <p:spPr bwMode="auto">
              <a:xfrm>
                <a:off x="46877" y="31665"/>
                <a:ext cx="2286" cy="2286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 lang="ar-JO">
                  <a:latin typeface="Arial" charset="0"/>
                </a:endParaRPr>
              </a:p>
            </p:txBody>
          </p:sp>
          <p:sp>
            <p:nvSpPr>
              <p:cNvPr id="9240" name="Straight Connector 41"/>
              <p:cNvSpPr>
                <a:spLocks noChangeShapeType="1"/>
              </p:cNvSpPr>
              <p:nvPr/>
            </p:nvSpPr>
            <p:spPr bwMode="auto">
              <a:xfrm flipV="1">
                <a:off x="48020" y="29379"/>
                <a:ext cx="0" cy="2286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عنوان 1"/>
          <p:cNvSpPr>
            <a:spLocks noGrp="1"/>
          </p:cNvSpPr>
          <p:nvPr>
            <p:ph type="title"/>
          </p:nvPr>
        </p:nvSpPr>
        <p:spPr>
          <a:xfrm>
            <a:off x="250825" y="0"/>
            <a:ext cx="8207375" cy="836613"/>
          </a:xfrm>
        </p:spPr>
        <p:txBody>
          <a:bodyPr/>
          <a:lstStyle/>
          <a:p>
            <a:pPr algn="l" rtl="0" eaLnBrk="1" hangingPunct="1"/>
            <a:r>
              <a:rPr lang="en-US" sz="4000" b="1" smtClean="0"/>
              <a:t>Alcohol properties</a:t>
            </a:r>
            <a:endParaRPr lang="en-US" sz="4000" smtClean="0"/>
          </a:p>
        </p:txBody>
      </p:sp>
      <p:graphicFrame>
        <p:nvGraphicFramePr>
          <p:cNvPr id="6" name="عنصر نائب للمحتوى 5"/>
          <p:cNvGraphicFramePr>
            <a:graphicFrameLocks noGrp="1"/>
          </p:cNvGraphicFramePr>
          <p:nvPr>
            <p:ph idx="1"/>
          </p:nvPr>
        </p:nvGraphicFramePr>
        <p:xfrm>
          <a:off x="685800" y="836712"/>
          <a:ext cx="845820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سمة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سمة Office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سمة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سمة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سمة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سمة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سمة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سمة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سمة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سمة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سمة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819</Words>
  <Application>Microsoft Office PowerPoint</Application>
  <PresentationFormat>On-screen Show (4:3)</PresentationFormat>
  <Paragraphs>169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سمة Office</vt:lpstr>
      <vt:lpstr>Slide 1</vt:lpstr>
      <vt:lpstr>Slide 2</vt:lpstr>
      <vt:lpstr>Introduction</vt:lpstr>
      <vt:lpstr>Emulsion classifications</vt:lpstr>
      <vt:lpstr>Slide 5</vt:lpstr>
      <vt:lpstr>Project Plan                                                        </vt:lpstr>
      <vt:lpstr>Surfactants types</vt:lpstr>
      <vt:lpstr> Theory of Surfactants </vt:lpstr>
      <vt:lpstr>Alcohol properties</vt:lpstr>
      <vt:lpstr>Instability phenomena </vt:lpstr>
      <vt:lpstr>Slide 11</vt:lpstr>
      <vt:lpstr>  Sedimentation </vt:lpstr>
      <vt:lpstr>Study approach</vt:lpstr>
      <vt:lpstr>Apparatus :</vt:lpstr>
      <vt:lpstr>Slide 15</vt:lpstr>
      <vt:lpstr>Slide 16</vt:lpstr>
      <vt:lpstr>Results and Discussion </vt:lpstr>
      <vt:lpstr>Slide 18</vt:lpstr>
      <vt:lpstr>Slide 19</vt:lpstr>
      <vt:lpstr>Effect oil on droplet size: </vt:lpstr>
      <vt:lpstr>Slide 21</vt:lpstr>
      <vt:lpstr>Slide 22</vt:lpstr>
      <vt:lpstr>Slide 23</vt:lpstr>
      <vt:lpstr>Effect ethanol on average droplet size</vt:lpstr>
      <vt:lpstr>Effect of ethanol on surface tension: </vt:lpstr>
      <vt:lpstr>Conclusions</vt:lpstr>
      <vt:lpstr>Slide 27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من PowerPoint</dc:title>
  <dc:creator/>
  <cp:lastModifiedBy/>
  <cp:revision>1</cp:revision>
  <cp:lastPrinted>1601-01-01T00:00:00Z</cp:lastPrinted>
  <dcterms:created xsi:type="dcterms:W3CDTF">2013-05-11T22:09:51Z</dcterms:created>
  <dcterms:modified xsi:type="dcterms:W3CDTF">2013-06-04T07:11:29Z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1025</vt:i4>
  </property>
</Properties>
</file>