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4136" r:id="rId1"/>
  </p:sldMasterIdLst>
  <p:notesMasterIdLst>
    <p:notesMasterId r:id="rId59"/>
  </p:notesMasterIdLst>
  <p:sldIdLst>
    <p:sldId id="285" r:id="rId2"/>
    <p:sldId id="394" r:id="rId3"/>
    <p:sldId id="315" r:id="rId4"/>
    <p:sldId id="283" r:id="rId5"/>
    <p:sldId id="392" r:id="rId6"/>
    <p:sldId id="258" r:id="rId7"/>
    <p:sldId id="401" r:id="rId8"/>
    <p:sldId id="393" r:id="rId9"/>
    <p:sldId id="402" r:id="rId10"/>
    <p:sldId id="306" r:id="rId11"/>
    <p:sldId id="403" r:id="rId12"/>
    <p:sldId id="359" r:id="rId13"/>
    <p:sldId id="308" r:id="rId14"/>
    <p:sldId id="307" r:id="rId15"/>
    <p:sldId id="309" r:id="rId16"/>
    <p:sldId id="404" r:id="rId17"/>
    <p:sldId id="314" r:id="rId18"/>
    <p:sldId id="360" r:id="rId19"/>
    <p:sldId id="310" r:id="rId20"/>
    <p:sldId id="311" r:id="rId21"/>
    <p:sldId id="313" r:id="rId22"/>
    <p:sldId id="318" r:id="rId23"/>
    <p:sldId id="389" r:id="rId24"/>
    <p:sldId id="319" r:id="rId25"/>
    <p:sldId id="385" r:id="rId26"/>
    <p:sldId id="406" r:id="rId27"/>
    <p:sldId id="408" r:id="rId28"/>
    <p:sldId id="409" r:id="rId29"/>
    <p:sldId id="412" r:id="rId30"/>
    <p:sldId id="415" r:id="rId31"/>
    <p:sldId id="414" r:id="rId32"/>
    <p:sldId id="413" r:id="rId33"/>
    <p:sldId id="411" r:id="rId34"/>
    <p:sldId id="410" r:id="rId35"/>
    <p:sldId id="407" r:id="rId36"/>
    <p:sldId id="417" r:id="rId37"/>
    <p:sldId id="416" r:id="rId38"/>
    <p:sldId id="405" r:id="rId39"/>
    <p:sldId id="418" r:id="rId40"/>
    <p:sldId id="420" r:id="rId41"/>
    <p:sldId id="419" r:id="rId42"/>
    <p:sldId id="429" r:id="rId43"/>
    <p:sldId id="426" r:id="rId44"/>
    <p:sldId id="427" r:id="rId45"/>
    <p:sldId id="366" r:id="rId46"/>
    <p:sldId id="424" r:id="rId47"/>
    <p:sldId id="371" r:id="rId48"/>
    <p:sldId id="398" r:id="rId49"/>
    <p:sldId id="421" r:id="rId50"/>
    <p:sldId id="422" r:id="rId51"/>
    <p:sldId id="348" r:id="rId52"/>
    <p:sldId id="351" r:id="rId53"/>
    <p:sldId id="374" r:id="rId54"/>
    <p:sldId id="423" r:id="rId55"/>
    <p:sldId id="384" r:id="rId56"/>
    <p:sldId id="430" r:id="rId57"/>
    <p:sldId id="373" r:id="rId5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8" autoAdjust="0"/>
    <p:restoredTop sz="94444" autoAdjust="0"/>
  </p:normalViewPr>
  <p:slideViewPr>
    <p:cSldViewPr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94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074CC9-5B8B-4A7A-8208-A792EF202235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2EEC4D-48FA-4BC4-888B-167D846F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4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9622B-9D2D-402C-858D-49F3C790CC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CD1D5-CFC2-4D8B-9F01-C8A6936188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EC4D-48FA-4BC4-888B-167D846F39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EC4D-48FA-4BC4-888B-167D846F39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EC4D-48FA-4BC4-888B-167D846F39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EC4D-48FA-4BC4-888B-167D846F39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EC4D-48FA-4BC4-888B-167D846F39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0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B7DE4A-7CED-42D9-B9DB-EC309680ABBB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B9443B-D374-4095-A718-ECBC73FBA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84D07-F785-462C-B6B4-8CFC394A52E7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688C-DC78-4938-9C20-7B576E595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883F-8EAC-4346-A898-FA15A7F5A036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CAA9-645E-4BDB-850C-E3312A2E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C377-EC8D-4676-8CA5-1B9C5791FC94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7CCB-9890-4B65-A515-42185363D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2B7B1A-D3C3-4C89-B8B2-DFF202E393BF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2124E6-D857-498F-90DF-3A4A21B9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3A065E-1FD8-4BD8-B4D6-C441F21FAF1A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E31CF-8026-4450-BF64-63B7AD9C6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B1129-5A97-4C6F-8477-A591E19703E1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8DAEDA-7DE7-4577-8C04-A0B16604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F06389-1722-471E-84AD-802F923AE0F1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A34B47-5FA7-470F-85B9-5581DDFC6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7A06-0127-44AB-96DB-66C182442C0D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61E2-1C5A-4826-9208-57EFBFE4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1F0FF0-686F-4A1B-BB4A-B93BCF399DF1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1EF7C2-164D-4C96-9A3F-134F9972D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7B1986-5F60-4F18-8736-BFF16ECE4C3F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FD786C-E374-4B65-9DF9-52AF0036E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0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48BCC32-E346-4529-9B24-C7DDCAE50CAA}" type="datetimeFigureOut">
              <a:rPr lang="en-US"/>
              <a:pPr>
                <a:defRPr/>
              </a:pPr>
              <a:t>8/2/2015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0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0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2036352-F18D-45AB-8C05-35123322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35" r:id="rId2"/>
    <p:sldLayoutId id="2147484340" r:id="rId3"/>
    <p:sldLayoutId id="2147484341" r:id="rId4"/>
    <p:sldLayoutId id="2147484342" r:id="rId5"/>
    <p:sldLayoutId id="2147484343" r:id="rId6"/>
    <p:sldLayoutId id="2147484336" r:id="rId7"/>
    <p:sldLayoutId id="2147484344" r:id="rId8"/>
    <p:sldLayoutId id="2147484345" r:id="rId9"/>
    <p:sldLayoutId id="2147484337" r:id="rId10"/>
    <p:sldLayoutId id="2147484338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924800" cy="1286846"/>
          </a:xfrm>
          <a:scene3d>
            <a:camera prst="obliqueBottomRight"/>
            <a:lightRig rig="threePt" dir="t"/>
          </a:scene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Design of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Asalaus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Building</a:t>
            </a:r>
            <a:endParaRPr lang="ar-SA" sz="320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86000" y="381000"/>
            <a:ext cx="4648232" cy="1447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ln w="50800"/>
              </a:rPr>
              <a:t>An-</a:t>
            </a:r>
            <a:r>
              <a:rPr lang="en-US" sz="2200" b="1" dirty="0" err="1" smtClean="0">
                <a:ln w="50800"/>
              </a:rPr>
              <a:t>Najah</a:t>
            </a:r>
            <a:r>
              <a:rPr lang="en-US" sz="2200" b="1" dirty="0" smtClean="0">
                <a:ln w="50800"/>
              </a:rPr>
              <a:t> National University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ln w="50800"/>
              </a:rPr>
              <a:t>Faculty of Engineering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ln w="50800"/>
              </a:rPr>
              <a:t>Civil Engineering Department</a:t>
            </a:r>
            <a:endParaRPr lang="ar-SA" sz="2200" b="1" dirty="0">
              <a:ln w="50800"/>
            </a:endParaRPr>
          </a:p>
        </p:txBody>
      </p:sp>
      <p:pic>
        <p:nvPicPr>
          <p:cNvPr id="4" name="صورة 3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14300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ربع نص 5"/>
          <p:cNvSpPr txBox="1"/>
          <p:nvPr/>
        </p:nvSpPr>
        <p:spPr>
          <a:xfrm>
            <a:off x="1676400" y="3429000"/>
            <a:ext cx="5286412" cy="1754326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50800"/>
                <a:latin typeface="+mn-lt"/>
                <a:cs typeface="+mn-cs"/>
              </a:rPr>
              <a:t>           </a:t>
            </a:r>
            <a:r>
              <a:rPr lang="en-US" b="1" dirty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Prepared by:             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50800"/>
                <a:solidFill>
                  <a:schemeClr val="tx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         1. 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Maher </a:t>
            </a:r>
            <a:r>
              <a:rPr lang="en-US" b="1" dirty="0" err="1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Barii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  <a:endParaRPr lang="en-US" b="1" dirty="0">
              <a:ln w="50800"/>
              <a:solidFill>
                <a:schemeClr val="tx1">
                  <a:lumMod val="9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l" rtl="0">
              <a:defRPr/>
            </a:pPr>
            <a:r>
              <a:rPr lang="en-US" b="1" dirty="0">
                <a:ln w="50800"/>
                <a:solidFill>
                  <a:schemeClr val="tx1">
                    <a:lumMod val="9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         2. 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Mustafa Rabay’a.</a:t>
            </a:r>
            <a:endParaRPr lang="en-US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en-US" b="1" dirty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        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  </a:t>
            </a:r>
            <a:r>
              <a:rPr lang="en-US" b="1" dirty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3. </a:t>
            </a:r>
            <a:r>
              <a:rPr lang="en-US" b="1" dirty="0" err="1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Motasem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Allan</a:t>
            </a:r>
            <a:endParaRPr lang="en-US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en-US" b="1" dirty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          </a:t>
            </a:r>
            <a:r>
              <a:rPr lang="en-US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4.Yousef </a:t>
            </a:r>
            <a:r>
              <a:rPr lang="en-US" b="1" dirty="0" err="1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Ibraheem</a:t>
            </a:r>
            <a:endParaRPr lang="ar-SA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66800" y="5181600"/>
            <a:ext cx="5257800" cy="1477328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50800"/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50800"/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Supervised by: Dr. </a:t>
            </a:r>
            <a:r>
              <a:rPr lang="en-US" b="1" dirty="0" err="1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Monther</a:t>
            </a:r>
            <a:r>
              <a:rPr lang="en-US" b="1" dirty="0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b="1" dirty="0" err="1" smtClean="0">
                <a:ln w="5080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Dyab</a:t>
            </a:r>
            <a:endParaRPr lang="en-US" b="1" dirty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5080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 b="1" dirty="0">
              <a:ln w="50800"/>
              <a:latin typeface="+mn-lt"/>
              <a:cs typeface="+mn-cs"/>
            </a:endParaRPr>
          </a:p>
        </p:txBody>
      </p:sp>
      <p:pic>
        <p:nvPicPr>
          <p:cNvPr id="10" name="صورة 3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381000"/>
            <a:ext cx="114300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st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00200"/>
            <a:ext cx="3803072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8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3D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model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from graduation project 1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4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2450"/>
            <a:ext cx="32893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28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3D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model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graduation project 2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505200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048690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467600" cy="4525963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One way solid slab in y-direction: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Structural Systems :</a:t>
            </a:r>
            <a:endParaRPr lang="en-US" dirty="0"/>
          </a:p>
        </p:txBody>
      </p:sp>
      <p:pic>
        <p:nvPicPr>
          <p:cNvPr id="1026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59388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763000" cy="4267200"/>
          </a:xfrm>
        </p:spPr>
        <p:txBody>
          <a:bodyPr/>
          <a:lstStyle/>
          <a:p>
            <a:pPr algn="l" rtl="0" eaLnBrk="1" hangingPunct="1"/>
            <a:r>
              <a:rPr lang="en-US" sz="2400" b="1" dirty="0" smtClean="0"/>
              <a:t> Concrete :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sz="2400" dirty="0" smtClean="0"/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280 kg/cm²( 28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Concrete unit weight = 25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 eaLnBrk="1" hangingPunct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Reinforcing Steel: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yield strength of steel is equal to 4200 Kg/cm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(420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 eaLnBrk="1" hangingPunct="1"/>
            <a:r>
              <a:rPr lang="en-US" sz="2400" b="1" dirty="0" smtClean="0"/>
              <a:t>Others :</a:t>
            </a:r>
          </a:p>
          <a:p>
            <a:pPr algn="l" rtl="0" eaLnBrk="1" hangingPunct="1"/>
            <a:endParaRPr lang="en-US" sz="2400" b="1" dirty="0" smtClean="0"/>
          </a:p>
          <a:p>
            <a:pPr algn="l" rtl="0" eaLnBrk="1" hangingPunct="1"/>
            <a:endParaRPr lang="en-US" sz="2400" b="1" dirty="0" smtClean="0"/>
          </a:p>
          <a:p>
            <a:pPr algn="l" rtl="0" eaLnBrk="1" hangingPunct="1"/>
            <a:endParaRPr lang="en-US" sz="2400" b="1" dirty="0" smtClean="0"/>
          </a:p>
          <a:p>
            <a:pPr algn="l" rtl="0" eaLnBrk="1" hangingPunct="1"/>
            <a:endParaRPr lang="en-US" sz="2400" b="1" dirty="0" smtClean="0"/>
          </a:p>
          <a:p>
            <a:pPr algn="l" rtl="0" eaLnBrk="1" hangingPunct="1"/>
            <a:endParaRPr lang="en-US" sz="2400" dirty="0" smtClean="0"/>
          </a:p>
          <a:p>
            <a:pPr algn="l" rtl="0"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algn="l" rtl="0"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algn="l" rtl="0" eaLnBrk="1" hangingPunct="1">
              <a:buFont typeface="Wingdings 2" pitchFamily="18" charset="2"/>
              <a:buNone/>
            </a:pPr>
            <a:endParaRPr lang="en-US" dirty="0" smtClean="0"/>
          </a:p>
          <a:p>
            <a:pPr algn="l" rtl="0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Materials: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ar-S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76600" y="3048000"/>
          <a:ext cx="4953000" cy="3200397"/>
        </p:xfrm>
        <a:graphic>
          <a:graphicData uri="http://schemas.openxmlformats.org/drawingml/2006/table">
            <a:tbl>
              <a:tblPr/>
              <a:tblGrid>
                <a:gridCol w="2549919"/>
                <a:gridCol w="2403081"/>
              </a:tblGrid>
              <a:tr h="7048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Material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Unit weight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Arial"/>
                        </a:rPr>
                        <a:t>kN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/m</a:t>
                      </a:r>
                      <a:r>
                        <a:rPr lang="en-US" sz="1200" b="1" baseline="30000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Reinforced concrete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25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524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Arial"/>
                        </a:rPr>
                        <a:t>Plain concrete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Sand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18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80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Arial"/>
                        </a:rPr>
                        <a:t>Aggregate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Arial"/>
                        </a:rPr>
                        <a:t>Blocks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524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Arial"/>
                        </a:rPr>
                        <a:t>Masonry stone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27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Arial"/>
                        </a:rPr>
                        <a:t>Tile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7924800" cy="4495800"/>
          </a:xfrm>
        </p:spPr>
        <p:txBody>
          <a:bodyPr>
            <a:normAutofit/>
          </a:bodyPr>
          <a:lstStyle/>
          <a:p>
            <a:pPr marL="566928" indent="-45720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 loads in addition to slab own weight </a:t>
            </a:r>
            <a:endParaRPr lang="ar-JO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50862" indent="-51435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Superimposed dead load = 3.5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6512" indent="0" algn="just" rtl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550862" indent="-51435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550862" indent="-51435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Live load  =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(for residential stories).</a:t>
            </a:r>
          </a:p>
          <a:p>
            <a:pPr marL="550862" indent="-51435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50862" indent="-514350" algn="just" rtl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Design loads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7924800" cy="2438400"/>
          </a:xfrm>
        </p:spPr>
        <p:txBody>
          <a:bodyPr/>
          <a:lstStyle/>
          <a:p>
            <a:pPr marL="549275" indent="-514350" algn="l" rtl="0">
              <a:buSzPct val="80000"/>
              <a:buFont typeface="Wingdings" pitchFamily="2" charset="2"/>
              <a:buChar char="q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following are the design codes used :</a:t>
            </a:r>
          </a:p>
          <a:p>
            <a:pPr lvl="0" algn="l" rtl="0">
              <a:buFont typeface="Wingdings" pitchFamily="2" charset="2"/>
              <a:buChar char="v"/>
            </a:pPr>
            <a:r>
              <a:rPr lang="en-US" dirty="0" smtClean="0"/>
              <a:t>ACI 318-08 : American Concrete Institute provisions for reinforced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concrete structural design.</a:t>
            </a:r>
          </a:p>
          <a:p>
            <a:pPr lvl="0" algn="l" rtl="0">
              <a:buFont typeface="Wingdings" pitchFamily="2" charset="2"/>
              <a:buChar char="v"/>
            </a:pPr>
            <a:r>
              <a:rPr lang="en-US" dirty="0" smtClean="0"/>
              <a:t>IBC-2009: International Building Code.</a:t>
            </a:r>
          </a:p>
          <a:p>
            <a:pPr marL="549275" indent="-514350" algn="l" rtl="0" eaLnBrk="1" hangingPunct="1">
              <a:buFont typeface="Wingdings 3" pitchFamily="18" charset="2"/>
              <a:buNone/>
            </a:pPr>
            <a:endParaRPr lang="en-US" dirty="0" smtClean="0"/>
          </a:p>
          <a:p>
            <a:pPr marL="549275" indent="-514350" algn="l" rtl="0" eaLnBrk="1" hangingPunct="1">
              <a:buFont typeface="Wingdings 3" pitchFamily="18" charset="2"/>
              <a:buNone/>
            </a:pPr>
            <a:endParaRPr lang="en-US" dirty="0" smtClean="0"/>
          </a:p>
          <a:p>
            <a:pPr marL="549275" indent="-514350" algn="l" rtl="0" eaLnBrk="1" hangingPunct="1">
              <a:buFont typeface="Wingdings 3" pitchFamily="18" charset="2"/>
              <a:buNone/>
            </a:pPr>
            <a:endParaRPr lang="en-US" dirty="0" smtClean="0"/>
          </a:p>
          <a:p>
            <a:pPr marL="549275" indent="-514350" algn="l" rtl="0" eaLnBrk="1" hangingPunct="1">
              <a:buFont typeface="Wingdings 3" pitchFamily="18" charset="2"/>
              <a:buAutoNum type="arabicPeriod"/>
            </a:pPr>
            <a:endParaRPr lang="en-US" dirty="0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Design codes and load combinations: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2"/>
          </a:xfrm>
        </p:spPr>
        <p:txBody>
          <a:bodyPr/>
          <a:lstStyle/>
          <a:p>
            <a:pPr lvl="0" algn="l" rtl="0"/>
            <a:r>
              <a:rPr lang="en-US" sz="2800" b="1" dirty="0"/>
              <a:t>Wu=1.4 D</a:t>
            </a:r>
          </a:p>
          <a:p>
            <a:pPr lvl="0" algn="l" rtl="0"/>
            <a:r>
              <a:rPr lang="en-US" sz="2800" b="1" dirty="0"/>
              <a:t>Wu=1.2 D +1.6 L</a:t>
            </a:r>
          </a:p>
          <a:p>
            <a:pPr lvl="0" algn="l" rtl="0"/>
            <a:r>
              <a:rPr lang="en-US" sz="2800" b="1" dirty="0"/>
              <a:t>Wu=1.2D.L +1.0L.L ±1.0E</a:t>
            </a:r>
          </a:p>
          <a:p>
            <a:pPr lvl="0" algn="l" rtl="0"/>
            <a:r>
              <a:rPr lang="en-US" sz="2800" b="1" dirty="0"/>
              <a:t>Wu=0.9 D ±1.0 E</a:t>
            </a:r>
          </a:p>
          <a:p>
            <a:pPr marL="109537" indent="0" algn="l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:</a:t>
            </a:r>
            <a:r>
              <a:rPr lang="en-US" dirty="0" smtClean="0"/>
              <a:t>Load 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4191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Chapter 2 :</a:t>
            </a:r>
            <a:br>
              <a:rPr lang="en-US" sz="6600" dirty="0" smtClean="0"/>
            </a:br>
            <a:r>
              <a:rPr lang="en-US" sz="6600" dirty="0" smtClean="0"/>
              <a:t>Preliminary Design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50862" indent="-51435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story height = 3.</a:t>
            </a:r>
            <a:r>
              <a:rPr lang="ar-JO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50862" indent="-514350"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way solid slab:</a:t>
            </a:r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depth = 22cm (based on deflection criteria) .</a:t>
            </a:r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/>
              <a:t>Slab </a:t>
            </a:r>
            <a:r>
              <a:rPr lang="en-US" dirty="0"/>
              <a:t>Own weight:</a:t>
            </a:r>
          </a:p>
          <a:p>
            <a:pPr algn="l" rtl="0"/>
            <a:r>
              <a:rPr lang="el-GR" sz="3200" dirty="0" smtClean="0"/>
              <a:t>γ</a:t>
            </a:r>
            <a:r>
              <a:rPr lang="en-US" sz="1000" dirty="0" smtClean="0"/>
              <a:t>concrete</a:t>
            </a:r>
            <a:r>
              <a:rPr lang="en-US" dirty="0" smtClean="0"/>
              <a:t>= </a:t>
            </a:r>
            <a:r>
              <a:rPr lang="en-US" dirty="0"/>
              <a:t>24.525 </a:t>
            </a:r>
            <a:r>
              <a:rPr lang="en-US" dirty="0" err="1"/>
              <a:t>kN</a:t>
            </a:r>
            <a:r>
              <a:rPr lang="en-US" dirty="0"/>
              <a:t>/m</a:t>
            </a:r>
            <a:r>
              <a:rPr lang="en-US" baseline="30000" dirty="0"/>
              <a:t>3</a:t>
            </a:r>
            <a:endParaRPr lang="en-US" dirty="0"/>
          </a:p>
          <a:p>
            <a:pPr algn="l" rtl="0"/>
            <a:r>
              <a:rPr lang="en-US" dirty="0"/>
              <a:t>Own weight = (0.22*1*1) X </a:t>
            </a:r>
            <a:r>
              <a:rPr lang="en-US" dirty="0" smtClean="0"/>
              <a:t>24.525=5.395kn/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</a:p>
          <a:p>
            <a:pPr marL="109537" indent="0" algn="l" rtl="0">
              <a:buNone/>
            </a:pPr>
            <a:endParaRPr lang="en-US" dirty="0" smtClean="0"/>
          </a:p>
          <a:p>
            <a:pPr algn="l" rtl="0"/>
            <a:r>
              <a:rPr lang="en-US" i="1" dirty="0" smtClean="0"/>
              <a:t>Own weight=5.4kN/m</a:t>
            </a:r>
            <a:r>
              <a:rPr lang="en-US" i="1" baseline="30000" dirty="0" smtClean="0"/>
              <a:t>2</a:t>
            </a:r>
            <a:endParaRPr lang="en-US" dirty="0"/>
          </a:p>
          <a:p>
            <a:pPr marL="550862" indent="-51435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Ultimate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gravity load =</a:t>
            </a:r>
            <a:r>
              <a:rPr lang="en-US" dirty="0"/>
              <a:t>15.48 </a:t>
            </a:r>
            <a:r>
              <a:rPr lang="en-US" dirty="0" err="1"/>
              <a:t>kN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marL="550862" indent="-51435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Preliminary design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8839200" cy="5029200"/>
          </a:xfrm>
        </p:spPr>
        <p:txBody>
          <a:bodyPr>
            <a:normAutofit/>
          </a:bodyPr>
          <a:lstStyle/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beam dimension:</a:t>
            </a:r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50862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beams : 35 cm depth x 60 cm width.</a:t>
            </a:r>
          </a:p>
          <a:p>
            <a:pPr marL="550862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Tie beams :60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cm depth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x30cm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50862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12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column dimension:</a:t>
            </a:r>
          </a:p>
          <a:p>
            <a:pPr marL="36512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columns are (60x60)cm.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</a:t>
            </a:r>
            <a:endParaRPr lang="ar-SA" dirty="0" smtClean="0"/>
          </a:p>
          <a:p>
            <a:pPr marL="550862" indent="-514350" algn="l" rtl="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Preliminary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481138"/>
            <a:ext cx="7086600" cy="4525962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CH.1:Introduction.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CH.2:Preliminary Design.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CH.3:Static Design.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8305800" cy="5715000"/>
          </a:xfrm>
        </p:spPr>
        <p:txBody>
          <a:bodyPr/>
          <a:lstStyle/>
          <a:p>
            <a:pPr marL="549275" indent="-514350" algn="l" rtl="0" eaLnBrk="1" hangingPunct="1">
              <a:buFont typeface="Wingdings" pitchFamily="2" charset="2"/>
              <a:buChar char="v"/>
            </a:pPr>
            <a:r>
              <a:rPr lang="en-US" dirty="0" smtClean="0"/>
              <a:t>Footing :</a:t>
            </a:r>
          </a:p>
          <a:p>
            <a:pPr marL="549275" indent="-514350" algn="l" rtl="0" eaLnBrk="1" hangingPunct="1">
              <a:buFont typeface="Wingdings 3" pitchFamily="18" charset="2"/>
              <a:buNone/>
            </a:pPr>
            <a:r>
              <a:rPr lang="en-US" dirty="0" smtClean="0"/>
              <a:t>    (Service load / bearing capacity) ≤ 60% area of the building .</a:t>
            </a:r>
          </a:p>
          <a:p>
            <a:pPr marL="549275" indent="-514350" algn="l" rtl="0" eaLnBrk="1" hangingPunct="1">
              <a:buFont typeface="Wingdings 3" pitchFamily="18" charset="2"/>
              <a:buNone/>
            </a:pPr>
            <a:r>
              <a:rPr lang="en-US" dirty="0" smtClean="0"/>
              <a:t>  we choose single  footings.</a:t>
            </a:r>
          </a:p>
          <a:p>
            <a:pPr marL="549275" indent="-514350" algn="l" rtl="0" eaLnBrk="1" hangingPunct="1">
              <a:buFont typeface="Wingdings 3" pitchFamily="18" charset="2"/>
              <a:buNone/>
            </a:pPr>
            <a:r>
              <a:rPr lang="en-US" dirty="0" smtClean="0"/>
              <a:t>  </a:t>
            </a:r>
          </a:p>
          <a:p>
            <a:pPr marL="549275" indent="-514350" algn="l" rtl="0" eaLnBrk="1" hangingPunct="1">
              <a:buFont typeface="Wingdings 3" pitchFamily="18" charset="2"/>
              <a:buNone/>
            </a:pPr>
            <a:endParaRPr lang="en-US" dirty="0" smtClean="0"/>
          </a:p>
          <a:p>
            <a:pPr marL="549275" indent="-514350" algn="l" rtl="0" eaLnBrk="1" hangingPunct="1">
              <a:buFont typeface="Wingdings 3" pitchFamily="18" charset="2"/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Preliminary design and checks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20112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3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6622" y="2967335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Design P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rocess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5626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Verification Of SAP model:</a:t>
            </a:r>
          </a:p>
          <a:p>
            <a:pPr algn="l" rtl="0" eaLnBrk="1" hangingPunct="1">
              <a:buFontTx/>
              <a:buChar char="-"/>
            </a:pPr>
            <a:r>
              <a:rPr lang="en-US" dirty="0" smtClean="0"/>
              <a:t>We perform the verification for SAP models( one and eight stories and it was OK) the following  is verification for eight stories :</a:t>
            </a:r>
          </a:p>
          <a:p>
            <a:pPr algn="l" rtl="0" eaLnBrk="1" hangingPunct="1">
              <a:buFontTx/>
              <a:buChar char="-"/>
            </a:pPr>
            <a:r>
              <a:rPr lang="en-US" b="1" dirty="0" smtClean="0"/>
              <a:t>1. Compatibility satisfied :</a:t>
            </a:r>
          </a:p>
          <a:p>
            <a:pPr algn="l" rtl="0" eaLnBrk="1" hangingPunct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53" y="2593378"/>
            <a:ext cx="3962953" cy="427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12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-2.Deflection check:</a:t>
            </a:r>
          </a:p>
          <a:p>
            <a:pPr algn="l" rtl="0"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2546" y="2209800"/>
            <a:ext cx="6249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Allowable deflection=L/240=5350/240=22.3mm&gt;14.6mm &gt;&gt; ok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4724400" cy="357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685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l" rtl="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-3.Equilibrium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Satisfied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806700"/>
          </a:xfrm>
        </p:spPr>
        <p:txBody>
          <a:bodyPr/>
          <a:lstStyle/>
          <a:p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2400"/>
            <a:ext cx="6227886" cy="20574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08488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79438"/>
            <a:ext cx="8229600" cy="4525962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4.Stress -Strain relationship  satisfied</a:t>
            </a:r>
          </a:p>
          <a:p>
            <a:pPr algn="l" rtl="0" eaLnBrk="1" hangingPunct="1">
              <a:lnSpc>
                <a:spcPct val="12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live load:</a:t>
            </a:r>
          </a:p>
          <a:p>
            <a:pPr algn="l" rtl="0"/>
            <a:r>
              <a:rPr lang="de-DE" dirty="0" smtClean="0"/>
              <a:t>Mu=wl</a:t>
            </a:r>
            <a:r>
              <a:rPr lang="de-DE" baseline="30000" dirty="0" smtClean="0"/>
              <a:t>2</a:t>
            </a:r>
            <a:r>
              <a:rPr lang="de-DE" dirty="0" smtClean="0"/>
              <a:t>/8=3*5.35</a:t>
            </a:r>
            <a:r>
              <a:rPr lang="de-DE" baseline="30000" dirty="0" smtClean="0"/>
              <a:t>^2</a:t>
            </a:r>
            <a:r>
              <a:rPr lang="de-DE" dirty="0" smtClean="0"/>
              <a:t>/8=10.73kn.m.</a:t>
            </a:r>
            <a:endParaRPr lang="en-US" dirty="0"/>
          </a:p>
          <a:p>
            <a:pPr algn="l" rtl="0"/>
            <a:r>
              <a:rPr lang="de-DE" dirty="0" smtClean="0"/>
              <a:t>(5.66+4.88)/2+4.34=9.61kn.m.</a:t>
            </a:r>
            <a:endParaRPr lang="en-US" dirty="0"/>
          </a:p>
          <a:p>
            <a:pPr algn="l" rtl="0"/>
            <a:r>
              <a:rPr lang="de-DE" dirty="0"/>
              <a:t>%different =10.73-9.61/10.61=10% </a:t>
            </a:r>
            <a:r>
              <a:rPr lang="de-DE" dirty="0" smtClean="0"/>
              <a:t>ok.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9376"/>
            <a:ext cx="2459615" cy="237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9376"/>
            <a:ext cx="2478087" cy="24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4400"/>
            <a:ext cx="2504130" cy="24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4525962"/>
          </a:xfrm>
        </p:spPr>
        <p:txBody>
          <a:bodyPr/>
          <a:lstStyle/>
          <a:p>
            <a:pPr lvl="0" algn="l" rtl="0"/>
            <a:r>
              <a:rPr lang="en-US" sz="1800" dirty="0"/>
              <a:t>Zone 2 </a:t>
            </a:r>
            <a:r>
              <a:rPr lang="en-US" sz="1800" dirty="0">
                <a:sym typeface="Wingdings"/>
              </a:rPr>
              <a:t></a:t>
            </a:r>
            <a:r>
              <a:rPr lang="en-US" sz="1800" dirty="0"/>
              <a:t>Z= 0.2 (the building is in Nablus region) </a:t>
            </a:r>
            <a:r>
              <a:rPr lang="en-US" sz="1800" dirty="0">
                <a:sym typeface="Wingdings"/>
              </a:rPr>
              <a:t></a:t>
            </a:r>
            <a:r>
              <a:rPr lang="en-US" sz="1800" dirty="0"/>
              <a:t>Framing type: </a:t>
            </a:r>
            <a:r>
              <a:rPr lang="en-US" sz="1800" b="1" dirty="0"/>
              <a:t>sway intermediate</a:t>
            </a:r>
            <a:r>
              <a:rPr lang="en-US" sz="1800" b="1" dirty="0" smtClean="0"/>
              <a:t>.</a:t>
            </a:r>
          </a:p>
          <a:p>
            <a:pPr lvl="0" algn="l" rtl="0"/>
            <a:endParaRPr lang="en-US" b="1" dirty="0"/>
          </a:p>
          <a:p>
            <a:pPr marL="109537" lvl="0" indent="0"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31219"/>
            <a:ext cx="4505486" cy="50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ffectLst/>
              </a:rPr>
              <a:t>Site Classification:</a:t>
            </a:r>
            <a:r>
              <a:rPr lang="en-US" i="1" dirty="0">
                <a:effectLst/>
              </a:rPr>
              <a:t/>
            </a:r>
            <a:br>
              <a:rPr lang="en-US" i="1" dirty="0">
                <a:effectLst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7910834" cy="3276600"/>
          </a:xfrm>
        </p:spPr>
      </p:pic>
    </p:spTree>
    <p:extLst>
      <p:ext uri="{BB962C8B-B14F-4D97-AF65-F5344CB8AC3E}">
        <p14:creationId xmlns:p14="http://schemas.microsoft.com/office/powerpoint/2010/main" val="29973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 err="1"/>
              <a:t>Ss</a:t>
            </a:r>
            <a:r>
              <a:rPr lang="en-US" sz="2000" dirty="0"/>
              <a:t>: The mapped spectral accelerations for short periods</a:t>
            </a:r>
          </a:p>
          <a:p>
            <a:pPr algn="l" rtl="0"/>
            <a:r>
              <a:rPr lang="en-US" sz="2000" dirty="0"/>
              <a:t>S1: The mapped spectral accelerations for 1-second periods</a:t>
            </a:r>
          </a:p>
          <a:p>
            <a:pPr algn="l" rtl="0"/>
            <a:r>
              <a:rPr lang="en-US" sz="2000" dirty="0" err="1"/>
              <a:t>Ss</a:t>
            </a:r>
            <a:r>
              <a:rPr lang="en-US" sz="2000" dirty="0"/>
              <a:t>=2.5*Z=2.5*0.2=0.5</a:t>
            </a:r>
          </a:p>
          <a:p>
            <a:pPr algn="l" rtl="0"/>
            <a:r>
              <a:rPr lang="en-US" sz="2000" dirty="0"/>
              <a:t>S1=1.25*0.2=0.25</a:t>
            </a:r>
          </a:p>
          <a:p>
            <a:pPr algn="l" rtl="0"/>
            <a:r>
              <a:rPr lang="en-US" sz="2000" dirty="0" err="1"/>
              <a:t>Fa</a:t>
            </a:r>
            <a:r>
              <a:rPr lang="en-US" sz="2000" dirty="0"/>
              <a:t> :Site coefficient for </a:t>
            </a:r>
            <a:r>
              <a:rPr lang="en-US" sz="2000" dirty="0" err="1"/>
              <a:t>Ss</a:t>
            </a:r>
            <a:r>
              <a:rPr lang="en-US" sz="2000" dirty="0"/>
              <a:t>                     </a:t>
            </a:r>
            <a:r>
              <a:rPr lang="en-US" sz="2000" dirty="0" err="1"/>
              <a:t>Fa</a:t>
            </a:r>
            <a:r>
              <a:rPr lang="en-US" sz="2000" dirty="0"/>
              <a:t>=1</a:t>
            </a:r>
          </a:p>
          <a:p>
            <a:pPr algn="l" rtl="0"/>
            <a:r>
              <a:rPr lang="en-US" sz="2000" dirty="0" err="1"/>
              <a:t>Fv</a:t>
            </a:r>
            <a:r>
              <a:rPr lang="en-US" sz="2000" dirty="0"/>
              <a:t>: Site coefficient S1                            </a:t>
            </a:r>
            <a:r>
              <a:rPr lang="en-US" sz="2000" dirty="0" err="1"/>
              <a:t>Fv</a:t>
            </a:r>
            <a:r>
              <a:rPr lang="en-US" sz="2000" dirty="0"/>
              <a:t>=1</a:t>
            </a:r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Site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75" y="1481138"/>
            <a:ext cx="658245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Site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4191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Chapter 1 :</a:t>
            </a:r>
            <a:br>
              <a:rPr lang="en-US" sz="6600" dirty="0" smtClean="0"/>
            </a:br>
            <a:r>
              <a:rPr lang="en-US" sz="6600" dirty="0" smtClean="0"/>
              <a:t>Introduction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15252"/>
            <a:ext cx="6839905" cy="3858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Importance </a:t>
            </a:r>
            <a:r>
              <a:rPr lang="en-US" sz="2400" i="1" dirty="0"/>
              <a:t>classes and importance factors</a:t>
            </a:r>
            <a:br>
              <a:rPr lang="en-US" sz="2400" i="1" dirty="0"/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057400" y="5486400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I = 1 (Non-essential building).</a:t>
            </a:r>
          </a:p>
        </p:txBody>
      </p:sp>
    </p:spTree>
    <p:extLst>
      <p:ext uri="{BB962C8B-B14F-4D97-AF65-F5344CB8AC3E}">
        <p14:creationId xmlns:p14="http://schemas.microsoft.com/office/powerpoint/2010/main" val="6108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l" rtl="0">
              <a:buNone/>
            </a:pPr>
            <a:r>
              <a:rPr lang="en-US" sz="1800" dirty="0" smtClean="0"/>
              <a:t>● </a:t>
            </a:r>
            <a:r>
              <a:rPr lang="en-US" sz="1800" dirty="0"/>
              <a:t>Response  acceleration calculation :</a:t>
            </a:r>
          </a:p>
          <a:p>
            <a:pPr marL="109537" indent="0" algn="l" rtl="0">
              <a:buNone/>
            </a:pPr>
            <a:r>
              <a:rPr lang="en-US" sz="1800" dirty="0"/>
              <a:t>S</a:t>
            </a:r>
            <a:r>
              <a:rPr lang="en-US" sz="1800" baseline="-25000" dirty="0"/>
              <a:t>MS</a:t>
            </a:r>
            <a:r>
              <a:rPr lang="en-US" sz="1800" dirty="0"/>
              <a:t>=</a:t>
            </a:r>
            <a:r>
              <a:rPr lang="en-US" sz="1800" dirty="0" err="1"/>
              <a:t>F</a:t>
            </a:r>
            <a:r>
              <a:rPr lang="en-US" sz="1800" baseline="-25000" dirty="0" err="1"/>
              <a:t>a</a:t>
            </a:r>
            <a:r>
              <a:rPr lang="en-US" sz="1800" baseline="-25000" dirty="0"/>
              <a:t>*</a:t>
            </a:r>
            <a:r>
              <a:rPr lang="en-US" sz="1800" dirty="0"/>
              <a:t>S</a:t>
            </a:r>
            <a:r>
              <a:rPr lang="en-US" sz="1800" baseline="-25000" dirty="0"/>
              <a:t>S</a:t>
            </a:r>
            <a:r>
              <a:rPr lang="en-US" sz="1800" dirty="0"/>
              <a:t>=1*0.5=0.5</a:t>
            </a:r>
          </a:p>
          <a:p>
            <a:pPr marL="109537" indent="0" algn="l" rtl="0">
              <a:buNone/>
            </a:pPr>
            <a:r>
              <a:rPr lang="en-US" sz="1800" dirty="0" smtClean="0"/>
              <a:t>S</a:t>
            </a:r>
            <a:r>
              <a:rPr lang="en-US" sz="1800" baseline="-25000" dirty="0" smtClean="0"/>
              <a:t>M1</a:t>
            </a:r>
            <a:r>
              <a:rPr lang="en-US" sz="1800" dirty="0" smtClean="0"/>
              <a:t>=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v</a:t>
            </a:r>
            <a:r>
              <a:rPr lang="en-US" sz="1800" baseline="-25000" dirty="0" smtClean="0"/>
              <a:t>*</a:t>
            </a:r>
            <a:r>
              <a:rPr lang="en-US" sz="1800" dirty="0" smtClean="0"/>
              <a:t>S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=1*0.25=0.25</a:t>
            </a:r>
          </a:p>
          <a:p>
            <a:pPr marL="109537" indent="0" algn="l" rtl="0">
              <a:buNone/>
            </a:pPr>
            <a:r>
              <a:rPr lang="en-US" sz="1800" dirty="0"/>
              <a:t> </a:t>
            </a:r>
          </a:p>
          <a:p>
            <a:pPr marL="109537" lvl="0" indent="0" algn="l" rtl="0">
              <a:buNone/>
            </a:pPr>
            <a:r>
              <a:rPr lang="en-US" sz="1800" dirty="0" smtClean="0"/>
              <a:t>Response </a:t>
            </a:r>
            <a:r>
              <a:rPr lang="en-US" sz="1800" dirty="0"/>
              <a:t>Modification Factor:</a:t>
            </a:r>
          </a:p>
          <a:p>
            <a:pPr marL="109537" indent="0" algn="l" rtl="0">
              <a:buNone/>
            </a:pPr>
            <a:r>
              <a:rPr lang="en-US" sz="1800" dirty="0"/>
              <a:t>R = 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85150"/>
            <a:ext cx="6420746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l" rtl="0">
              <a:lnSpc>
                <a:spcPct val="150000"/>
              </a:lnSpc>
            </a:pPr>
            <a:r>
              <a:rPr lang="x-none" sz="1800" b="1"/>
              <a:t>Period: for eight stor</a:t>
            </a:r>
            <a:r>
              <a:rPr lang="en-US" sz="1800" b="1" dirty="0"/>
              <a:t>e</a:t>
            </a:r>
            <a:r>
              <a:rPr lang="x-none" sz="1800" b="1"/>
              <a:t>y</a:t>
            </a:r>
            <a:r>
              <a:rPr lang="en-US" sz="1800" b="1" dirty="0"/>
              <a:t>s</a:t>
            </a:r>
          </a:p>
          <a:p>
            <a:pPr algn="l" rtl="0">
              <a:lnSpc>
                <a:spcPct val="150000"/>
              </a:lnSpc>
            </a:pPr>
            <a:r>
              <a:rPr lang="en-US" sz="1800" u="sng" dirty="0"/>
              <a:t>Manually</a:t>
            </a:r>
            <a:endParaRPr lang="en-US" sz="1800" dirty="0"/>
          </a:p>
          <a:p>
            <a:pPr algn="l" rtl="0">
              <a:lnSpc>
                <a:spcPct val="150000"/>
              </a:lnSpc>
            </a:pPr>
            <a:r>
              <a:rPr lang="en-US" sz="1800" dirty="0"/>
              <a:t>The value of T shall be determined from one of the following methods:</a:t>
            </a:r>
          </a:p>
          <a:p>
            <a:pPr algn="l" rtl="0">
              <a:lnSpc>
                <a:spcPct val="150000"/>
              </a:lnSpc>
            </a:pPr>
            <a:r>
              <a:rPr lang="en-US" sz="1800" dirty="0"/>
              <a:t>Method A:</a:t>
            </a:r>
          </a:p>
          <a:p>
            <a:pPr algn="l" rtl="0">
              <a:lnSpc>
                <a:spcPct val="150000"/>
              </a:lnSpc>
            </a:pPr>
            <a:r>
              <a:rPr lang="en-US" sz="1800" dirty="0"/>
              <a:t>T</a:t>
            </a:r>
            <a:r>
              <a:rPr lang="en-US" sz="1800" baseline="-25000" dirty="0"/>
              <a:t>a</a:t>
            </a:r>
            <a:r>
              <a:rPr lang="en-US" sz="1800" dirty="0"/>
              <a:t>=</a:t>
            </a:r>
            <a:r>
              <a:rPr lang="en-US" sz="1800" dirty="0" err="1"/>
              <a:t>C</a:t>
            </a:r>
            <a:r>
              <a:rPr lang="en-US" sz="1800" baseline="-25000" dirty="0" err="1"/>
              <a:t>t</a:t>
            </a:r>
            <a:r>
              <a:rPr lang="en-US" sz="1800" dirty="0" err="1"/>
              <a:t>h</a:t>
            </a:r>
            <a:r>
              <a:rPr lang="en-US" sz="1800" baseline="-25000" dirty="0" err="1"/>
              <a:t>n</a:t>
            </a:r>
            <a:r>
              <a:rPr lang="en-US" sz="1800" baseline="30000" dirty="0" err="1"/>
              <a:t>x</a:t>
            </a:r>
            <a:r>
              <a:rPr lang="en-US" sz="1800" dirty="0"/>
              <a:t>           </a:t>
            </a:r>
            <a:r>
              <a:rPr lang="en-US" sz="1800" dirty="0" err="1"/>
              <a:t>h</a:t>
            </a:r>
            <a:r>
              <a:rPr lang="en-US" sz="1800" baseline="-25000" dirty="0" err="1"/>
              <a:t>n</a:t>
            </a:r>
            <a:r>
              <a:rPr lang="en-US" sz="1800" baseline="-25000" dirty="0"/>
              <a:t>=3.25*8=26</a:t>
            </a:r>
            <a:endParaRPr lang="en-US" sz="1800" dirty="0"/>
          </a:p>
          <a:p>
            <a:pPr algn="l" rtl="0">
              <a:lnSpc>
                <a:spcPct val="150000"/>
              </a:lnSpc>
            </a:pPr>
            <a:r>
              <a:rPr lang="en-US" sz="1800" baseline="-25000" dirty="0"/>
              <a:t>Ta=.047*(26)</a:t>
            </a:r>
            <a:r>
              <a:rPr lang="en-US" sz="1800" baseline="30000" dirty="0"/>
              <a:t>.9</a:t>
            </a:r>
            <a:endParaRPr lang="en-US" sz="1800" dirty="0"/>
          </a:p>
          <a:p>
            <a:pPr algn="l" rtl="0">
              <a:lnSpc>
                <a:spcPct val="150000"/>
              </a:lnSpc>
            </a:pPr>
            <a:r>
              <a:rPr lang="en-US" sz="1800" dirty="0"/>
              <a:t>T</a:t>
            </a:r>
            <a:r>
              <a:rPr lang="en-US" sz="1800" baseline="-25000" dirty="0"/>
              <a:t>a</a:t>
            </a:r>
            <a:r>
              <a:rPr lang="en-US" sz="1800" dirty="0"/>
              <a:t>=0.9 second </a:t>
            </a:r>
          </a:p>
          <a:p>
            <a:pPr algn="l" rtl="0">
              <a:lnSpc>
                <a:spcPct val="150000"/>
              </a:lnSpc>
            </a:pPr>
            <a:r>
              <a:rPr lang="en-US" sz="1800" dirty="0"/>
              <a:t>C</a:t>
            </a:r>
            <a:r>
              <a:rPr lang="en-US" sz="1800" baseline="-25000" dirty="0"/>
              <a:t>t </a:t>
            </a:r>
            <a:r>
              <a:rPr lang="en-US" sz="1800" dirty="0"/>
              <a:t>=0.047 for moment resisting frame systems of reinforced concrete </a:t>
            </a:r>
          </a:p>
          <a:p>
            <a:pPr algn="r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pPr algn="l" rtl="0"/>
            <a:r>
              <a:rPr lang="en-US" sz="2400" dirty="0" smtClean="0"/>
              <a:t>Method </a:t>
            </a:r>
            <a:r>
              <a:rPr lang="en-US" sz="2400" dirty="0"/>
              <a:t>B:</a:t>
            </a:r>
          </a:p>
          <a:p>
            <a:pPr algn="l" rtl="0"/>
            <a:r>
              <a:rPr lang="en-US" sz="2400" dirty="0"/>
              <a:t>Rayleigh’s formula is used to find the value of the period</a:t>
            </a:r>
            <a:r>
              <a:rPr lang="en-US" sz="2400" dirty="0" smtClean="0"/>
              <a:t>:</a:t>
            </a:r>
          </a:p>
          <a:p>
            <a:pPr marL="109537" indent="0" algn="l" rtl="0">
              <a:buNone/>
            </a:pPr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r>
              <a:rPr lang="en-GB" sz="2400" dirty="0" smtClean="0"/>
              <a:t>Where</a:t>
            </a:r>
            <a:r>
              <a:rPr lang="en-GB" sz="2400" dirty="0"/>
              <a:t>: </a:t>
            </a:r>
            <a:endParaRPr lang="en-US" sz="2400" dirty="0"/>
          </a:p>
          <a:p>
            <a:pPr algn="l" rtl="0"/>
            <a:r>
              <a:rPr lang="en-GB" sz="2400" dirty="0"/>
              <a:t>M = Mass of each storey.</a:t>
            </a:r>
            <a:endParaRPr lang="en-US" sz="2400" dirty="0"/>
          </a:p>
          <a:p>
            <a:pPr algn="l" rtl="0"/>
            <a:r>
              <a:rPr lang="en-GB" sz="2400" dirty="0"/>
              <a:t> </a:t>
            </a:r>
            <a:r>
              <a:rPr lang="en-GB" sz="2400" dirty="0" smtClean="0"/>
              <a:t>F= </a:t>
            </a:r>
            <a:r>
              <a:rPr lang="en-GB" sz="2400" dirty="0"/>
              <a:t>Force at each storey.</a:t>
            </a:r>
            <a:endParaRPr lang="en-US" sz="2400" dirty="0"/>
          </a:p>
          <a:p>
            <a:pPr algn="l" rtl="0"/>
            <a:r>
              <a:rPr lang="en-GB" sz="2400" dirty="0"/>
              <a:t> </a:t>
            </a:r>
            <a:r>
              <a:rPr lang="en-GB" sz="2400" dirty="0" smtClean="0"/>
              <a:t>∆= </a:t>
            </a:r>
            <a:r>
              <a:rPr lang="en-GB" sz="2400" dirty="0"/>
              <a:t>Horizontal displacement for each storey.</a:t>
            </a:r>
            <a:endParaRPr lang="en-US" sz="2400" dirty="0"/>
          </a:p>
          <a:p>
            <a:pPr marL="109537" indent="0" algn="l" rtl="0">
              <a:buNone/>
            </a:pPr>
            <a:endParaRPr lang="en-US" sz="2400" dirty="0"/>
          </a:p>
          <a:p>
            <a:pPr algn="l" rtl="0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Period calculation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1805133" cy="8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09600"/>
                <a:ext cx="8229600" cy="4525962"/>
              </a:xfrm>
            </p:spPr>
            <p:txBody>
              <a:bodyPr/>
              <a:lstStyle/>
              <a:p>
                <a:pPr marL="109537" indent="0" algn="l" rtl="0">
                  <a:buNone/>
                </a:pPr>
                <a:r>
                  <a:rPr lang="pt-BR" sz="1800" dirty="0" smtClean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∗∆^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e>
                    </m:nary>
                    <m:r>
                      <a:rPr lang="en-US" sz="1800" b="0" i="1" smtClean="0">
                        <a:latin typeface="Cambria Math"/>
                      </a:rPr>
                      <m:t>)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pt-BR" sz="18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90.32</a:t>
                </a:r>
                <a:endParaRPr lang="en-US" sz="1800" dirty="0"/>
              </a:p>
              <a:p>
                <a:pPr algn="l" rtl="0"/>
                <a:r>
                  <a:rPr lang="pt-BR" sz="1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F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∗∆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x</m:t>
                        </m:r>
                        <m:r>
                          <a:rPr lang="en-US" sz="1800" b="0" i="0" smtClean="0">
                            <a:latin typeface="Cambria Math"/>
                          </a:rPr>
                          <m:t>=</m:t>
                        </m:r>
                        <m:r>
                          <a:rPr lang="en-US" sz="1800" b="0" i="0" smtClean="0">
                            <a:latin typeface="Cambria Math"/>
                          </a:rPr>
                          <m:t>1091</m:t>
                        </m:r>
                        <m:r>
                          <a:rPr lang="en-US" sz="1800" b="0" i="0" smtClean="0">
                            <a:latin typeface="Cambria Math"/>
                          </a:rPr>
                          <m:t>.</m:t>
                        </m:r>
                        <m:r>
                          <a:rPr lang="en-US" sz="1800" b="0" i="0" smtClean="0">
                            <a:latin typeface="Cambria Math"/>
                          </a:rPr>
                          <m:t>87</m:t>
                        </m:r>
                      </m:e>
                    </m:nary>
                  </m:oMath>
                </a14:m>
                <a:endParaRPr lang="en-US" sz="1800" dirty="0"/>
              </a:p>
              <a:p>
                <a:pPr algn="l" rtl="0"/>
                <a:r>
                  <a:rPr lang="en-GB" sz="1800" dirty="0"/>
                  <a:t>T </a:t>
                </a:r>
                <a:r>
                  <a:rPr lang="en-GB" sz="1800" baseline="-25000" dirty="0"/>
                  <a:t>x</a:t>
                </a:r>
                <a:r>
                  <a:rPr lang="en-GB" sz="1800" dirty="0"/>
                  <a:t>=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>
                                <a:latin typeface="Cambria Math"/>
                              </a:rPr>
                              <m:t>90</m:t>
                            </m:r>
                            <m:r>
                              <a:rPr lang="en-GB" sz="1800">
                                <a:latin typeface="Cambria Math"/>
                              </a:rPr>
                              <m:t>.</m:t>
                            </m:r>
                            <m:r>
                              <a:rPr lang="en-GB" sz="1800">
                                <a:latin typeface="Cambria Math"/>
                              </a:rPr>
                              <m:t>32</m:t>
                            </m:r>
                          </m:num>
                          <m:den>
                            <m:r>
                              <a:rPr lang="en-GB" sz="1800" i="1">
                                <a:latin typeface="Cambria Math"/>
                              </a:rPr>
                              <m:t>1091</m:t>
                            </m:r>
                            <m:r>
                              <a:rPr lang="en-GB" sz="1800" i="1">
                                <a:latin typeface="Cambria Math"/>
                              </a:rPr>
                              <m:t>.</m:t>
                            </m:r>
                            <m:r>
                              <a:rPr lang="en-GB" sz="1800" i="1">
                                <a:latin typeface="Cambria Math"/>
                              </a:rPr>
                              <m:t>87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1800" dirty="0"/>
                  <a:t> = 1.807sec</a:t>
                </a:r>
                <a:r>
                  <a:rPr lang="en-GB" sz="1800" dirty="0" smtClean="0"/>
                  <a:t>.</a:t>
                </a:r>
              </a:p>
              <a:p>
                <a:pPr marL="109537" indent="0" algn="l" rtl="0">
                  <a:buNone/>
                </a:pPr>
                <a:endParaRPr lang="en-US" sz="1800" dirty="0"/>
              </a:p>
              <a:p>
                <a:pPr marL="109537" indent="0" algn="l" rtl="0">
                  <a:buNone/>
                </a:pPr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  <m:r>
                          <a:rPr lang="en-US" sz="1800" i="1">
                            <a:latin typeface="Cambria Math"/>
                          </a:rPr>
                          <m:t>∗∆^</m:t>
                        </m:r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e>
                    </m:nary>
                    <m:r>
                      <a:rPr lang="en-US" sz="1800" i="1">
                        <a:latin typeface="Cambria Math"/>
                      </a:rPr>
                      <m:t>)</m:t>
                    </m:r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pt-BR" sz="1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47.85</a:t>
                </a:r>
                <a:endParaRPr lang="en-US" sz="1800" dirty="0"/>
              </a:p>
              <a:p>
                <a:pPr algn="l" rtl="0"/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F</m:t>
                            </m:r>
                            <m:r>
                              <a:rPr lang="en-US" sz="1800">
                                <a:latin typeface="Cambria Math"/>
                              </a:rPr>
                              <m:t>∗∆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y</m:t>
                        </m:r>
                        <m:r>
                          <a:rPr lang="en-US" sz="180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798</m:t>
                        </m:r>
                        <m:r>
                          <a:rPr lang="en-US" sz="1800" b="0" i="1" smtClean="0">
                            <a:latin typeface="Cambria Math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/>
                          </a:rPr>
                          <m:t>55</m:t>
                        </m:r>
                      </m:e>
                    </m:nary>
                  </m:oMath>
                </a14:m>
                <a:endParaRPr lang="en-US" sz="1800" dirty="0"/>
              </a:p>
              <a:p>
                <a:pPr algn="l" rtl="0"/>
                <a:r>
                  <a:rPr lang="en-GB" sz="1800" dirty="0"/>
                  <a:t>T </a:t>
                </a:r>
                <a:r>
                  <a:rPr lang="en-GB" sz="1800" baseline="-25000" dirty="0"/>
                  <a:t>y</a:t>
                </a:r>
                <a:r>
                  <a:rPr lang="en-GB" sz="1800" dirty="0"/>
                  <a:t>=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/>
                      </a:rPr>
                      <m:t>π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800">
                                <a:latin typeface="Cambria Math"/>
                              </a:rPr>
                              <m:t>47</m:t>
                            </m:r>
                            <m:r>
                              <a:rPr lang="en-GB" sz="1800">
                                <a:latin typeface="Cambria Math"/>
                              </a:rPr>
                              <m:t>.</m:t>
                            </m:r>
                            <m:r>
                              <a:rPr lang="en-GB" sz="1800">
                                <a:latin typeface="Cambria Math"/>
                              </a:rPr>
                              <m:t>85</m:t>
                            </m:r>
                          </m:num>
                          <m:den>
                            <m:r>
                              <a:rPr lang="en-GB" sz="1800">
                                <a:latin typeface="Cambria Math"/>
                              </a:rPr>
                              <m:t>798</m:t>
                            </m:r>
                            <m:r>
                              <a:rPr lang="en-GB" sz="1800">
                                <a:latin typeface="Cambria Math"/>
                              </a:rPr>
                              <m:t>.</m:t>
                            </m:r>
                            <m:r>
                              <a:rPr lang="en-GB" sz="1800">
                                <a:latin typeface="Cambria Math"/>
                              </a:rPr>
                              <m:t>55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1800" dirty="0"/>
                  <a:t> =1.53 sec.</a:t>
                </a:r>
                <a:endParaRPr lang="en-US" sz="1800" dirty="0"/>
              </a:p>
              <a:p>
                <a:pPr algn="l" rtl="0"/>
                <a:r>
                  <a:rPr lang="en-US" sz="1800" dirty="0" smtClean="0"/>
                  <a:t>Sap period</a:t>
                </a:r>
                <a:endParaRPr lang="en-US" sz="1800" dirty="0"/>
              </a:p>
              <a:p>
                <a:pPr algn="l" rtl="0"/>
                <a:endParaRPr lang="en-US" sz="1800" dirty="0"/>
              </a:p>
              <a:p>
                <a:pPr algn="l" rtl="0"/>
                <a:endParaRPr lang="en-US" sz="1800" dirty="0"/>
              </a:p>
              <a:p>
                <a:pPr algn="l" rtl="0"/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09600"/>
                <a:ext cx="8229600" cy="4525962"/>
              </a:xfrm>
              <a:blipFill rotWithShape="1">
                <a:blip r:embed="rId2"/>
                <a:stretch>
                  <a:fillRect l="-1926" t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Period </a:t>
            </a:r>
            <a:r>
              <a:rPr lang="en-US" dirty="0"/>
              <a:t>calculation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4800"/>
            <a:ext cx="5638800" cy="24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S</a:t>
            </a:r>
            <a:r>
              <a:rPr lang="en-US" sz="1600" baseline="-25000" dirty="0" smtClean="0"/>
              <a:t>D1</a:t>
            </a:r>
            <a:r>
              <a:rPr lang="en-US" sz="1600" dirty="0" smtClean="0"/>
              <a:t>=S</a:t>
            </a:r>
            <a:r>
              <a:rPr lang="en-US" sz="1600" baseline="-25000" dirty="0" smtClean="0"/>
              <a:t>M1</a:t>
            </a:r>
            <a:r>
              <a:rPr lang="en-US" sz="1600" dirty="0"/>
              <a:t>=</a:t>
            </a:r>
            <a:r>
              <a:rPr lang="en-US" sz="1600" dirty="0" smtClean="0"/>
              <a:t>0.25  </a:t>
            </a:r>
            <a:r>
              <a:rPr lang="en-US" sz="1600" dirty="0"/>
              <a:t>so  C</a:t>
            </a:r>
            <a:r>
              <a:rPr lang="en-US" sz="1600" baseline="-25000" dirty="0"/>
              <a:t>u</a:t>
            </a:r>
            <a:r>
              <a:rPr lang="en-US" sz="1600" dirty="0"/>
              <a:t>=1.45</a:t>
            </a:r>
          </a:p>
          <a:p>
            <a:pPr algn="l" rtl="0"/>
            <a:r>
              <a:rPr lang="en-US" sz="1600" dirty="0"/>
              <a:t>T</a:t>
            </a:r>
            <a:r>
              <a:rPr lang="en-US" sz="1600" baseline="-25000" dirty="0"/>
              <a:t>a</a:t>
            </a:r>
            <a:r>
              <a:rPr lang="en-US" sz="1600" dirty="0"/>
              <a:t>=0.9                   </a:t>
            </a:r>
            <a:endParaRPr lang="en-US" sz="1600" dirty="0" smtClean="0"/>
          </a:p>
          <a:p>
            <a:pPr algn="l" rtl="0"/>
            <a:r>
              <a:rPr lang="en-US" sz="1600" dirty="0" smtClean="0"/>
              <a:t>   </a:t>
            </a:r>
            <a:r>
              <a:rPr lang="en-US" sz="1600" dirty="0" err="1"/>
              <a:t>T</a:t>
            </a:r>
            <a:r>
              <a:rPr lang="en-US" sz="1600" baseline="-25000" dirty="0" err="1"/>
              <a:t>computed</a:t>
            </a:r>
            <a:r>
              <a:rPr lang="en-US" sz="1600" baseline="-25000" dirty="0"/>
              <a:t> in </a:t>
            </a:r>
            <a:r>
              <a:rPr lang="en-US" sz="1600" dirty="0"/>
              <a:t>x=1.807&gt;  T</a:t>
            </a:r>
            <a:r>
              <a:rPr lang="en-US" sz="1600" baseline="-25000" dirty="0"/>
              <a:t>a</a:t>
            </a:r>
            <a:r>
              <a:rPr lang="en-US" sz="1600" dirty="0"/>
              <a:t>* C</a:t>
            </a:r>
            <a:r>
              <a:rPr lang="en-US" sz="1600" baseline="-25000" dirty="0"/>
              <a:t>u</a:t>
            </a:r>
            <a:r>
              <a:rPr lang="en-US" sz="1600" dirty="0"/>
              <a:t>=0.9*1.45=1.305 sec </a:t>
            </a:r>
            <a:r>
              <a:rPr lang="en-US" sz="1600" dirty="0" smtClean="0"/>
              <a:t>                                 </a:t>
            </a:r>
          </a:p>
          <a:p>
            <a:pPr algn="l" rtl="0"/>
            <a:r>
              <a:rPr lang="en-US" sz="1600" dirty="0" smtClean="0"/>
              <a:t> </a:t>
            </a:r>
            <a:r>
              <a:rPr lang="en-US" sz="1600" dirty="0" err="1"/>
              <a:t>T</a:t>
            </a:r>
            <a:r>
              <a:rPr lang="en-US" sz="1600" baseline="-25000" dirty="0" err="1"/>
              <a:t>computed</a:t>
            </a:r>
            <a:r>
              <a:rPr lang="en-US" sz="1600" baseline="-25000" dirty="0"/>
              <a:t> in </a:t>
            </a:r>
            <a:r>
              <a:rPr lang="en-US" sz="1600" dirty="0"/>
              <a:t>y=1.53&gt;  T</a:t>
            </a:r>
            <a:r>
              <a:rPr lang="en-US" sz="1600" baseline="-25000" dirty="0"/>
              <a:t>a</a:t>
            </a:r>
            <a:r>
              <a:rPr lang="en-US" sz="1600" dirty="0"/>
              <a:t>* C</a:t>
            </a:r>
            <a:r>
              <a:rPr lang="en-US" sz="1600" baseline="-25000" dirty="0"/>
              <a:t>u</a:t>
            </a:r>
            <a:r>
              <a:rPr lang="en-US" sz="1600" dirty="0"/>
              <a:t>=0.9*1.45=1.305 </a:t>
            </a:r>
            <a:r>
              <a:rPr lang="en-US" sz="1600" dirty="0" smtClean="0"/>
              <a:t>sec</a:t>
            </a:r>
            <a:endParaRPr lang="en-US" sz="1600" dirty="0"/>
          </a:p>
          <a:p>
            <a:pPr algn="l" rtl="0"/>
            <a:r>
              <a:rPr lang="en-US" sz="1600" dirty="0" smtClean="0"/>
              <a:t>So </a:t>
            </a:r>
            <a:r>
              <a:rPr lang="en-US" sz="1600" dirty="0"/>
              <a:t>we use T</a:t>
            </a:r>
            <a:r>
              <a:rPr lang="en-US" sz="1600" baseline="-25000" dirty="0"/>
              <a:t>a</a:t>
            </a:r>
            <a:r>
              <a:rPr lang="en-US" sz="1600" dirty="0"/>
              <a:t>* 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u</a:t>
            </a:r>
            <a:r>
              <a:rPr lang="en-US" sz="1600" dirty="0" smtClean="0"/>
              <a:t>=1.305</a:t>
            </a:r>
            <a:endParaRPr lang="en-US" sz="1600" dirty="0"/>
          </a:p>
          <a:p>
            <a:pPr algn="l" rtl="0"/>
            <a:r>
              <a:rPr lang="en-GB" sz="1600" dirty="0"/>
              <a:t>0.01</a:t>
            </a:r>
            <a:r>
              <a:rPr lang="en-US" sz="1600" u="sng" dirty="0"/>
              <a:t>&lt;</a:t>
            </a:r>
            <a:r>
              <a:rPr lang="en-US" sz="1600" dirty="0"/>
              <a:t> </a:t>
            </a:r>
            <a:r>
              <a:rPr lang="en-GB" sz="1600" dirty="0"/>
              <a:t>C</a:t>
            </a:r>
            <a:r>
              <a:rPr lang="en-GB" sz="1600" baseline="-25000" dirty="0"/>
              <a:t>s</a:t>
            </a:r>
            <a:r>
              <a:rPr lang="en-GB" sz="1600" dirty="0"/>
              <a:t> = 0.044S</a:t>
            </a:r>
            <a:r>
              <a:rPr lang="en-GB" sz="1600" baseline="-25000" dirty="0"/>
              <a:t>DS</a:t>
            </a:r>
            <a:r>
              <a:rPr lang="en-GB" sz="1600" dirty="0"/>
              <a:t>I ≤  </a:t>
            </a:r>
            <a:r>
              <a:rPr lang="en-US" sz="1600" dirty="0"/>
              <a:t>S</a:t>
            </a:r>
            <a:r>
              <a:rPr lang="en-US" sz="1600" baseline="-25000" dirty="0"/>
              <a:t>D1</a:t>
            </a:r>
            <a:r>
              <a:rPr lang="en-US" sz="1600" dirty="0"/>
              <a:t>I/TR ≤  S</a:t>
            </a:r>
            <a:r>
              <a:rPr lang="en-US" sz="1600" baseline="-25000" dirty="0"/>
              <a:t>DS</a:t>
            </a:r>
            <a:r>
              <a:rPr lang="en-US" sz="1600" dirty="0"/>
              <a:t>I/R</a:t>
            </a:r>
          </a:p>
          <a:p>
            <a:pPr algn="l" rtl="0"/>
            <a:r>
              <a:rPr lang="en-US" sz="1800" b="1" dirty="0"/>
              <a:t> </a:t>
            </a:r>
            <a:r>
              <a:rPr lang="en-US" sz="1800" dirty="0"/>
              <a:t>In </a:t>
            </a:r>
            <a:r>
              <a:rPr lang="en-US" sz="1800" dirty="0" smtClean="0"/>
              <a:t>x and </a:t>
            </a:r>
            <a:r>
              <a:rPr lang="en-US" sz="1800" dirty="0" err="1"/>
              <a:t>ydirection</a:t>
            </a:r>
            <a:r>
              <a:rPr lang="en-US" sz="1800" dirty="0"/>
              <a:t> C</a:t>
            </a:r>
            <a:r>
              <a:rPr lang="en-US" sz="1800" baseline="-25000" dirty="0"/>
              <a:t>s</a:t>
            </a:r>
            <a:r>
              <a:rPr lang="en-US" sz="1800" dirty="0"/>
              <a:t>:</a:t>
            </a:r>
          </a:p>
          <a:p>
            <a:pPr algn="l" rtl="0"/>
            <a:r>
              <a:rPr lang="en-GB" sz="1800" dirty="0"/>
              <a:t>0.01</a:t>
            </a:r>
            <a:r>
              <a:rPr lang="en-US" sz="1800" u="sng" dirty="0"/>
              <a:t>&lt;</a:t>
            </a:r>
            <a:r>
              <a:rPr lang="en-US" sz="1800" dirty="0"/>
              <a:t> </a:t>
            </a:r>
            <a:r>
              <a:rPr lang="en-GB" sz="1800" dirty="0"/>
              <a:t>C</a:t>
            </a:r>
            <a:r>
              <a:rPr lang="en-GB" sz="1800" baseline="-25000" dirty="0"/>
              <a:t>s</a:t>
            </a:r>
            <a:r>
              <a:rPr lang="en-GB" sz="1800" dirty="0"/>
              <a:t> = 0.044*0.5*1≤  </a:t>
            </a:r>
            <a:r>
              <a:rPr lang="en-US" sz="1800" dirty="0"/>
              <a:t>0.25*1/1.305*5≤  0.5*1/5</a:t>
            </a:r>
          </a:p>
          <a:p>
            <a:pPr algn="l" rtl="0"/>
            <a:r>
              <a:rPr lang="en-US" sz="1800" b="1" dirty="0"/>
              <a:t> </a:t>
            </a:r>
            <a:r>
              <a:rPr lang="en-US" sz="1800" dirty="0" smtClean="0"/>
              <a:t>0.022</a:t>
            </a:r>
            <a:r>
              <a:rPr lang="en-GB" sz="1800" dirty="0" smtClean="0"/>
              <a:t>≤</a:t>
            </a:r>
            <a:r>
              <a:rPr lang="en-GB" sz="1800" dirty="0"/>
              <a:t>0.0383≤0.1</a:t>
            </a:r>
            <a:r>
              <a:rPr lang="en-US" sz="1800" dirty="0"/>
              <a:t>    so     C</a:t>
            </a:r>
            <a:r>
              <a:rPr lang="en-US" sz="1800" baseline="-25000" dirty="0"/>
              <a:t>s</a:t>
            </a:r>
            <a:r>
              <a:rPr lang="en-US" sz="1800" dirty="0"/>
              <a:t>=  0.0383   </a:t>
            </a:r>
          </a:p>
          <a:p>
            <a:pPr algn="l" rtl="0"/>
            <a:r>
              <a:rPr lang="en-US" sz="1800" dirty="0"/>
              <a:t>Base Shear, </a:t>
            </a:r>
            <a:r>
              <a:rPr lang="en-US" sz="1800" dirty="0" err="1"/>
              <a:t>V</a:t>
            </a:r>
            <a:r>
              <a:rPr lang="en-US" sz="1800" baseline="-25000" dirty="0" err="1"/>
              <a:t>x</a:t>
            </a:r>
            <a:r>
              <a:rPr lang="en-US" sz="1800" dirty="0"/>
              <a:t>=</a:t>
            </a:r>
            <a:r>
              <a:rPr lang="en-US" sz="1800" dirty="0" err="1"/>
              <a:t>V</a:t>
            </a:r>
            <a:r>
              <a:rPr lang="en-US" sz="1800" baseline="-25000" dirty="0" err="1"/>
              <a:t>y</a:t>
            </a:r>
            <a:r>
              <a:rPr lang="en-US" sz="1800" dirty="0"/>
              <a:t> = </a:t>
            </a:r>
            <a:r>
              <a:rPr lang="en-US" sz="1800" dirty="0" err="1"/>
              <a:t>C</a:t>
            </a:r>
            <a:r>
              <a:rPr lang="en-US" sz="1800" baseline="-25000" dirty="0" err="1"/>
              <a:t>s</a:t>
            </a:r>
            <a:r>
              <a:rPr lang="en-US" sz="1800" dirty="0" err="1"/>
              <a:t>W</a:t>
            </a:r>
            <a:r>
              <a:rPr lang="en-US" sz="1800" dirty="0"/>
              <a:t>=0.0383*</a:t>
            </a:r>
            <a:r>
              <a:rPr lang="en-US" sz="1800" cap="all" dirty="0"/>
              <a:t>42790.54kn=1639.5 </a:t>
            </a:r>
            <a:r>
              <a:rPr lang="en-US" sz="1800" cap="all" dirty="0" err="1"/>
              <a:t>kn</a:t>
            </a:r>
            <a:endParaRPr lang="en-US" sz="1800" dirty="0"/>
          </a:p>
          <a:p>
            <a:pPr algn="l" rtl="0"/>
            <a:endParaRPr lang="en-US" sz="1800" dirty="0"/>
          </a:p>
          <a:p>
            <a:pPr algn="l" rtl="0"/>
            <a:endParaRPr lang="en-US" sz="1600" dirty="0"/>
          </a:p>
          <a:p>
            <a:pPr algn="l" rtl="0"/>
            <a:endParaRPr lang="en-US" sz="1600" b="1" dirty="0" smtClean="0"/>
          </a:p>
          <a:p>
            <a:pPr algn="l" rtl="0"/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95850"/>
            <a:ext cx="3657600" cy="19621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292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0"/>
            <a:r>
              <a:rPr lang="en-US" sz="1600" dirty="0"/>
              <a:t>to ensure that work true we define </a:t>
            </a:r>
            <a:r>
              <a:rPr lang="en-US" sz="1600" dirty="0" err="1"/>
              <a:t>earthquqke</a:t>
            </a:r>
            <a:r>
              <a:rPr lang="en-US" sz="1600" dirty="0"/>
              <a:t> IBC in x direction and read base reaction from sap</a:t>
            </a:r>
          </a:p>
          <a:p>
            <a:pPr algn="l" rtl="0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30" y="2424430"/>
            <a:ext cx="4447540" cy="20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865975" cy="4525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5486400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Response spectrum in X-direction.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191000" cy="259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4495800"/>
                <a:ext cx="7696200" cy="896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GB" dirty="0"/>
                  <a:t>New Scale factor in X-direction (U’1)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𝑚𝑎𝑛𝑢𝑎𝑙𝑙𝑦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𝑆𝐴𝑃</m:t>
                        </m:r>
                      </m:den>
                    </m:f>
                  </m:oMath>
                </a14:m>
                <a:r>
                  <a:rPr lang="en-GB" dirty="0"/>
                  <a:t> X old scale factor</a:t>
                </a:r>
                <a:endParaRPr lang="en-US" dirty="0"/>
              </a:p>
              <a:p>
                <a:pPr algn="l" rtl="0"/>
                <a:r>
                  <a:rPr lang="en-GB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1639.142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684.366</m:t>
                        </m:r>
                      </m:den>
                    </m:f>
                  </m:oMath>
                </a14:m>
                <a:r>
                  <a:rPr lang="en-GB" dirty="0"/>
                  <a:t> X 1.962= 4.6992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800"/>
                <a:ext cx="7696200" cy="896656"/>
              </a:xfrm>
              <a:prstGeom prst="rect">
                <a:avLst/>
              </a:prstGeom>
              <a:blipFill rotWithShape="1">
                <a:blip r:embed="rId4"/>
                <a:stretch>
                  <a:fillRect l="-633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810000" cy="1875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36493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Modified scale factor in X-direction.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00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1334"/>
            <a:ext cx="3352800" cy="22872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Vertical distribution of</a:t>
            </a:r>
            <a:br>
              <a:rPr lang="en-US" b="0" dirty="0" smtClean="0"/>
            </a:br>
            <a:r>
              <a:rPr lang="en-US" b="0" dirty="0" smtClean="0"/>
              <a:t>seismic loads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3881809" cy="3041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1676400"/>
            <a:ext cx="73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The seismic force at any level is a portion of</a:t>
            </a:r>
          </a:p>
          <a:p>
            <a:pPr algn="l" rtl="0"/>
            <a:r>
              <a:rPr lang="en-US" dirty="0"/>
              <a:t>the total base shear</a:t>
            </a:r>
          </a:p>
        </p:txBody>
      </p:sp>
    </p:spTree>
    <p:extLst>
      <p:ext uri="{BB962C8B-B14F-4D97-AF65-F5344CB8AC3E}">
        <p14:creationId xmlns:p14="http://schemas.microsoft.com/office/powerpoint/2010/main" val="23854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467600" cy="5562600"/>
          </a:xfrm>
        </p:spPr>
        <p:txBody>
          <a:bodyPr/>
          <a:lstStyle/>
          <a:p>
            <a:pPr lvl="1" algn="just" rtl="0"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Asalaus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building is located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street in   Nablus, near Al-RAWDA college, it consists of one basement floor, one ground floor, and 6 repeated  floors with an area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178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every apartment.</a:t>
            </a:r>
          </a:p>
          <a:p>
            <a:pPr lvl="1" algn="just" rtl="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basement story is used as parking, the second story is used as chamber and the above 6 stories used as residential apartments (two apartments per floor) .</a:t>
            </a:r>
          </a:p>
          <a:p>
            <a:pPr lvl="1" algn="just" rtl="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soil bearing capacity = 300kN/m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038600" cy="45720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Introduction: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endParaRPr lang="en-US" dirty="0" smtClean="0"/>
          </a:p>
          <a:p>
            <a:pPr marL="109537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Chapter Four: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8982" y="296733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Design  Result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937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09600"/>
                <a:ext cx="8229600" cy="4525962"/>
              </a:xfrm>
            </p:spPr>
            <p:txBody>
              <a:bodyPr/>
              <a:lstStyle/>
              <a:p>
                <a:pPr marL="109537" indent="0" algn="l" rtl="0">
                  <a:buNone/>
                </a:pPr>
                <a:r>
                  <a:rPr lang="en-US" sz="36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Slab design </a:t>
                </a:r>
                <a:endParaRPr lang="en-US" sz="3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 rtl="0"/>
                <a:endParaRPr lang="en-US" sz="20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aseline="30000">
                            <a:latin typeface="Cambria Math"/>
                          </a:rPr>
                          <m:t>0.85 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1600" baseline="-25000">
                            <a:latin typeface="Cambria Math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1600" baseline="-25000">
                            <a:latin typeface="Cambria Math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1600" dirty="0"/>
                  <a:t> (1-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aseline="30000">
                                <a:latin typeface="Cambria Math"/>
                              </a:rPr>
                              <m:t>2.61 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𝑀𝑢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fc</m:t>
                            </m:r>
                            <m:r>
                              <a:rPr lang="en-US" sz="16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b</m:t>
                            </m:r>
                            <m:r>
                              <a:rPr lang="en-US" sz="160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1600" dirty="0"/>
                  <a:t> )</a:t>
                </a:r>
              </a:p>
              <a:p>
                <a:pPr algn="l" rtl="0"/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aseline="30000">
                            <a:latin typeface="Cambria Math"/>
                          </a:rPr>
                          <m:t>0.85</m:t>
                        </m:r>
                        <m:r>
                          <m:rPr>
                            <m:sty m:val="p"/>
                          </m:rPr>
                          <a:rPr lang="en-US" sz="1600" baseline="30000">
                            <a:latin typeface="Cambria Math"/>
                          </a:rPr>
                          <m:t>X</m:t>
                        </m:r>
                        <m:r>
                          <a:rPr lang="en-US" sz="1600" baseline="3000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1600">
                            <a:latin typeface="Cambria Math"/>
                          </a:rPr>
                          <m:t>420</m:t>
                        </m:r>
                      </m:den>
                    </m:f>
                  </m:oMath>
                </a14:m>
                <a:r>
                  <a:rPr lang="en-US" sz="1600" dirty="0"/>
                  <a:t> (1-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aseline="30000">
                                <a:latin typeface="Cambria Math"/>
                              </a:rPr>
                              <m:t>2.61 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44.35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>
                                <a:latin typeface="Cambria Math"/>
                              </a:rPr>
                              <m:t>28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X</m:t>
                            </m:r>
                            <m:r>
                              <a:rPr lang="en-US" sz="1600">
                                <a:latin typeface="Cambria Math"/>
                              </a:rPr>
                              <m:t>1000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X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/>
                                  </a:rPr>
                                  <m:t>190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1600" dirty="0"/>
                  <a:t>)  = 0.00334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1600" baseline="-25000" dirty="0"/>
                  <a:t>min</a:t>
                </a:r>
                <a:r>
                  <a:rPr lang="en-US" sz="1600" dirty="0"/>
                  <a:t>=0.00333  </a:t>
                </a:r>
              </a:p>
              <a:p>
                <a:pPr algn="l" rtl="0"/>
                <a:r>
                  <a:rPr lang="en-US" sz="1600" dirty="0"/>
                  <a:t>A</a:t>
                </a:r>
                <a:r>
                  <a:rPr lang="en-US" sz="1600" baseline="-25000" dirty="0"/>
                  <a:t>s </a:t>
                </a:r>
                <a:r>
                  <a:rPr lang="en-US" sz="1600" dirty="0"/>
                  <a:t>= 0.00334 X190X1000 =634.6mm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  </a:t>
                </a:r>
              </a:p>
              <a:p>
                <a:pPr algn="l" rtl="0"/>
                <a:r>
                  <a:rPr lang="en-US" sz="1600" dirty="0"/>
                  <a:t>  Use 7ϕ12 as top reinforcement and 6ϕ12 as bottom reinforcement</a:t>
                </a:r>
              </a:p>
              <a:p>
                <a:pPr algn="l" rtl="0"/>
                <a:r>
                  <a:rPr lang="en-US" sz="1600" dirty="0"/>
                  <a:t>  A</a:t>
                </a:r>
                <a:r>
                  <a:rPr lang="en-US" sz="1600" baseline="-25000" dirty="0"/>
                  <a:t>s</a:t>
                </a:r>
                <a:r>
                  <a:rPr lang="en-US" sz="1600" dirty="0"/>
                  <a:t>=0.002*220*1000*0.5=220 mm</a:t>
                </a:r>
                <a:r>
                  <a:rPr lang="en-US" sz="1600" baseline="30000" dirty="0"/>
                  <a:t>2</a:t>
                </a:r>
                <a:endParaRPr lang="en-US" sz="1600" dirty="0"/>
              </a:p>
              <a:p>
                <a:pPr algn="l" rtl="0"/>
                <a:r>
                  <a:rPr lang="en-US" sz="1600" dirty="0"/>
                  <a:t>  Use 5ϕ8 as top and bottom shrinkage reinforcement </a:t>
                </a:r>
                <a:endParaRPr lang="en-US" sz="1600" dirty="0" smtClean="0"/>
              </a:p>
              <a:p>
                <a:pPr algn="l" rtl="0"/>
                <a:endParaRPr lang="en-US" sz="1600" dirty="0"/>
              </a:p>
              <a:p>
                <a:pPr algn="l" rtl="0"/>
                <a:endParaRPr lang="en-US" sz="1600" dirty="0"/>
              </a:p>
              <a:p>
                <a:pPr algn="l" rtl="0"/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09600"/>
                <a:ext cx="8229600" cy="4525962"/>
              </a:xfrm>
              <a:blipFill rotWithShape="1">
                <a:blip r:embed="rId2"/>
                <a:stretch>
                  <a:fillRect l="-1037" t="-215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>
            <a:off x="-609600" y="274638"/>
            <a:ext cx="10668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14800"/>
            <a:ext cx="6884035" cy="1282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717" y="5715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Moment diagram in slab </a:t>
            </a:r>
          </a:p>
        </p:txBody>
      </p:sp>
    </p:spTree>
    <p:extLst>
      <p:ext uri="{BB962C8B-B14F-4D97-AF65-F5344CB8AC3E}">
        <p14:creationId xmlns:p14="http://schemas.microsoft.com/office/powerpoint/2010/main" val="26414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906962"/>
          </a:xfrm>
        </p:spPr>
        <p:txBody>
          <a:bodyPr/>
          <a:lstStyle/>
          <a:p>
            <a:pPr marL="109537" indent="0" algn="l" rtl="0">
              <a:buNone/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Slab 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</a:t>
            </a:r>
          </a:p>
          <a:p>
            <a:pPr algn="l" rtl="0"/>
            <a:endParaRPr lang="en-US" sz="1800" b="1" dirty="0" smtClean="0"/>
          </a:p>
          <a:p>
            <a:pPr algn="l" rtl="0"/>
            <a:r>
              <a:rPr lang="en-US" sz="1800" dirty="0" smtClean="0"/>
              <a:t>Shear Check:</a:t>
            </a:r>
            <a:r>
              <a:rPr lang="en-US" sz="2000" dirty="0" smtClean="0"/>
              <a:t> </a:t>
            </a:r>
          </a:p>
          <a:p>
            <a:pPr algn="l" rtl="0"/>
            <a:endParaRPr lang="en-US" sz="2000" dirty="0"/>
          </a:p>
          <a:p>
            <a:pPr algn="l" rtl="0"/>
            <a:endParaRPr lang="en-US" sz="1600" dirty="0"/>
          </a:p>
          <a:p>
            <a:pPr algn="l" rtl="0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>
            <a:off x="-609600" y="274638"/>
            <a:ext cx="10668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7467600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6000" y="601980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shear diagram in slab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1507214"/>
                <a:ext cx="6400800" cy="2463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1600" dirty="0" smtClean="0"/>
                  <a:t>b</a:t>
                </a:r>
                <a:r>
                  <a:rPr lang="en-US" sz="1600" baseline="-25000" dirty="0" err="1" smtClean="0"/>
                  <a:t>w</a:t>
                </a:r>
                <a:r>
                  <a:rPr lang="en-US" sz="1600" dirty="0" smtClean="0"/>
                  <a:t>= 1 m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 smtClean="0"/>
                  <a:t>d=0.19m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 smtClean="0"/>
                  <a:t>h=0.0.22m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Ø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V</a:t>
                </a:r>
                <a:r>
                  <a:rPr lang="en-US" sz="1600" baseline="-25000" dirty="0" err="1"/>
                  <a:t>c</a:t>
                </a:r>
                <a:r>
                  <a:rPr lang="en-US" sz="1600" dirty="0"/>
                  <a:t> 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Ø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𝑓𝑐</m:t>
                        </m:r>
                      </m:e>
                    </m:rad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𝑏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𝑑</m:t>
                    </m:r>
                    <m:r>
                      <a:rPr lang="en-US" sz="1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∗</m:t>
                    </m:r>
                    <m:r>
                      <a:rPr lang="en-US" sz="1600" i="1">
                        <a:latin typeface="Cambria Math"/>
                      </a:rPr>
                      <m:t>0</m:t>
                    </m:r>
                    <m:r>
                      <a:rPr lang="en-US" sz="1600" i="1">
                        <a:latin typeface="Cambria Math"/>
                      </a:rPr>
                      <m:t>.</m:t>
                    </m:r>
                    <m:r>
                      <a:rPr lang="en-US" sz="1600" i="1">
                        <a:latin typeface="Cambria Math"/>
                      </a:rPr>
                      <m:t>75</m:t>
                    </m:r>
                    <m:r>
                      <a:rPr lang="en-US" sz="1600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28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sz="1600" i="1">
                        <a:latin typeface="Cambria Math"/>
                      </a:rPr>
                      <m:t>∗</m:t>
                    </m:r>
                    <m:r>
                      <a:rPr lang="en-US" sz="1600" b="0" i="1" smtClean="0">
                        <a:latin typeface="Cambria Math"/>
                      </a:rPr>
                      <m:t>10</m:t>
                    </m:r>
                    <m:r>
                      <a:rPr lang="en-US" sz="1600" i="1">
                        <a:latin typeface="Cambria Math"/>
                      </a:rPr>
                      <m:t>00</m:t>
                    </m:r>
                    <m:r>
                      <a:rPr lang="en-US" sz="16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190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1600" dirty="0" smtClean="0"/>
                  <a:t>191KN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u</a:t>
                </a:r>
                <a:r>
                  <a:rPr lang="en-US" sz="1600" dirty="0" smtClean="0"/>
                  <a:t>=3*50=150kN&lt;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Ø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V</a:t>
                </a:r>
                <a:r>
                  <a:rPr lang="en-US" sz="1600" baseline="-25000" dirty="0" err="1"/>
                  <a:t>c</a:t>
                </a:r>
                <a:r>
                  <a:rPr lang="en-US" sz="1600" dirty="0"/>
                  <a:t> 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&gt;&gt;&gt;&gt;OK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07214"/>
                <a:ext cx="6400800" cy="2463560"/>
              </a:xfrm>
              <a:prstGeom prst="rect">
                <a:avLst/>
              </a:prstGeom>
              <a:blipFill rotWithShape="1">
                <a:blip r:embed="rId3"/>
                <a:stretch>
                  <a:fillRect l="-571" b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8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181333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Beams :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229600" cy="4525962"/>
              </a:xfrm>
            </p:spPr>
            <p:txBody>
              <a:bodyPr/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Beam design </a:t>
                </a:r>
                <a:r>
                  <a:rPr lang="en-US" sz="1600" dirty="0" smtClean="0"/>
                  <a:t>(take B5 as a sample):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aseline="30000">
                            <a:latin typeface="Cambria Math"/>
                          </a:rPr>
                          <m:t>0</m:t>
                        </m:r>
                        <m:r>
                          <a:rPr lang="en-US" sz="1600" baseline="30000">
                            <a:latin typeface="Cambria Math"/>
                          </a:rPr>
                          <m:t>.</m:t>
                        </m:r>
                        <m:r>
                          <a:rPr lang="en-US" sz="1600" baseline="30000">
                            <a:latin typeface="Cambria Math"/>
                          </a:rPr>
                          <m:t>85</m:t>
                        </m:r>
                        <m:r>
                          <a:rPr lang="en-US" sz="1600" baseline="300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1600" baseline="-25000">
                            <a:latin typeface="Cambria Math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1600" baseline="-25000">
                            <a:latin typeface="Cambria Math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1600" dirty="0"/>
                  <a:t> (1-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1600" baseline="30000">
                                <a:latin typeface="Cambria Math"/>
                              </a:rPr>
                              <m:t>.</m:t>
                            </m:r>
                            <m:r>
                              <a:rPr lang="en-US" sz="1600" baseline="30000">
                                <a:latin typeface="Cambria Math"/>
                              </a:rPr>
                              <m:t>61</m:t>
                            </m:r>
                            <m:r>
                              <a:rPr lang="en-US" sz="1600" baseline="3000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𝑀𝑢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fc</m:t>
                            </m:r>
                            <m:r>
                              <a:rPr lang="en-US" sz="16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b</m:t>
                            </m:r>
                            <m:r>
                              <a:rPr lang="en-US" sz="160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1600" dirty="0"/>
                  <a:t> )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aseline="30000">
                            <a:latin typeface="Cambria Math"/>
                          </a:rPr>
                          <m:t>0</m:t>
                        </m:r>
                        <m:r>
                          <a:rPr lang="en-US" sz="1600" baseline="30000">
                            <a:latin typeface="Cambria Math"/>
                          </a:rPr>
                          <m:t>.</m:t>
                        </m:r>
                        <m:r>
                          <a:rPr lang="en-US" sz="1600" baseline="30000">
                            <a:latin typeface="Cambria Math"/>
                          </a:rPr>
                          <m:t>85</m:t>
                        </m:r>
                        <m:r>
                          <m:rPr>
                            <m:sty m:val="p"/>
                          </m:rPr>
                          <a:rPr lang="en-US" sz="1600" baseline="30000">
                            <a:latin typeface="Cambria Math"/>
                          </a:rPr>
                          <m:t>X</m:t>
                        </m:r>
                        <m:r>
                          <a:rPr lang="en-US" sz="1600" baseline="3000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1600">
                            <a:latin typeface="Cambria Math"/>
                          </a:rPr>
                          <m:t>420</m:t>
                        </m:r>
                      </m:den>
                    </m:f>
                  </m:oMath>
                </a14:m>
                <a:r>
                  <a:rPr lang="en-US" sz="1600" dirty="0"/>
                  <a:t> (1-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aseline="30000">
                                <a:latin typeface="Cambria Math"/>
                              </a:rPr>
                              <m:t>2</m:t>
                            </m:r>
                            <m:r>
                              <a:rPr lang="en-US" sz="1600" baseline="30000">
                                <a:latin typeface="Cambria Math"/>
                              </a:rPr>
                              <m:t>.</m:t>
                            </m:r>
                            <m:r>
                              <a:rPr lang="en-US" sz="1600" baseline="30000">
                                <a:latin typeface="Cambria Math"/>
                              </a:rPr>
                              <m:t>61</m:t>
                            </m:r>
                            <m:r>
                              <a:rPr lang="en-US" sz="1600" baseline="3000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190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>
                                <a:latin typeface="Cambria Math"/>
                              </a:rPr>
                              <m:t>28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X</m:t>
                            </m:r>
                            <m:r>
                              <a:rPr lang="en-US" sz="1600">
                                <a:latin typeface="Cambria Math"/>
                              </a:rPr>
                              <m:t>600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X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/>
                                  </a:rPr>
                                  <m:t>350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1600" dirty="0"/>
                  <a:t>)  </a:t>
                </a:r>
                <a:endParaRPr lang="en-US" sz="1600" dirty="0" smtClean="0"/>
              </a:p>
              <a:p>
                <a:pPr marL="109537" indent="0" algn="l" rtl="0">
                  <a:lnSpc>
                    <a:spcPct val="150000"/>
                  </a:lnSpc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= </a:t>
                </a:r>
                <a:r>
                  <a:rPr lang="en-US" sz="1600" dirty="0"/>
                  <a:t>0.007297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1600" baseline="-25000" dirty="0"/>
                  <a:t>min</a:t>
                </a:r>
                <a:r>
                  <a:rPr lang="en-US" sz="1600" dirty="0"/>
                  <a:t>=0.00333  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A</a:t>
                </a:r>
                <a:r>
                  <a:rPr lang="en-US" sz="1600" baseline="-25000" dirty="0"/>
                  <a:t>s </a:t>
                </a:r>
                <a:r>
                  <a:rPr lang="en-US" sz="1600" dirty="0"/>
                  <a:t>= 0.007297 X320X600 </a:t>
                </a:r>
                <a:endParaRPr lang="en-US" sz="1600" dirty="0" smtClean="0"/>
              </a:p>
              <a:p>
                <a:pPr marL="109537" indent="0" algn="l" rtl="0">
                  <a:lnSpc>
                    <a:spcPct val="150000"/>
                  </a:lnSpc>
                  <a:buNone/>
                </a:pPr>
                <a:r>
                  <a:rPr lang="en-US" sz="1600" dirty="0" smtClean="0"/>
                  <a:t>        =</a:t>
                </a:r>
                <a:r>
                  <a:rPr lang="en-US" sz="1600" dirty="0"/>
                  <a:t>1401mm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.   </a:t>
                </a:r>
                <a:endParaRPr lang="en-US" sz="1600" dirty="0" smtClean="0"/>
              </a:p>
              <a:p>
                <a:pPr marL="109537" indent="0" algn="l" rtl="0">
                  <a:lnSpc>
                    <a:spcPct val="150000"/>
                  </a:lnSpc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&gt;&gt;&gt;&gt; </a:t>
                </a:r>
                <a:r>
                  <a:rPr lang="en-US" sz="1600" dirty="0"/>
                  <a:t>Use 7ϕ14</a:t>
                </a:r>
              </a:p>
              <a:p>
                <a:pPr algn="r" rtl="0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229600" cy="4525962"/>
              </a:xfrm>
              <a:blipFill rotWithShape="1">
                <a:blip r:embed="rId3"/>
                <a:stretch>
                  <a:fillRect r="-2741" b="-4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15" y="1219200"/>
            <a:ext cx="562038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181333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Beams: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229600" cy="5638800"/>
              </a:xfrm>
            </p:spPr>
            <p:txBody>
              <a:bodyPr/>
              <a:lstStyle/>
              <a:p>
                <a:pPr algn="l" rtl="0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u</a:t>
                </a:r>
                <a:r>
                  <a:rPr lang="en-US" sz="1600" dirty="0" smtClean="0"/>
                  <a:t>=130kN</a:t>
                </a:r>
                <a:endParaRPr lang="en-US" sz="1600" dirty="0"/>
              </a:p>
              <a:p>
                <a:pPr algn="l" rtl="0"/>
                <a:r>
                  <a:rPr lang="en-US" sz="1600" dirty="0"/>
                  <a:t>V</a:t>
                </a:r>
                <a:r>
                  <a:rPr lang="en-US" sz="1600" baseline="-25000" dirty="0"/>
                  <a:t>u design</a:t>
                </a:r>
                <a:r>
                  <a:rPr lang="en-US" sz="1600" dirty="0"/>
                  <a:t>=3*130=390kN</a:t>
                </a:r>
              </a:p>
              <a:p>
                <a:pPr algn="l" rtl="0"/>
                <a:r>
                  <a:rPr lang="en-US" sz="1600" dirty="0" err="1"/>
                  <a:t>V</a:t>
                </a:r>
                <a:r>
                  <a:rPr lang="en-US" sz="1600" baseline="-25000" dirty="0" err="1"/>
                  <a:t>n</a:t>
                </a:r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390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  <m:r>
                          <a:rPr lang="en-US" sz="1600" i="1">
                            <a:latin typeface="Cambria Math"/>
                          </a:rPr>
                          <m:t>.</m:t>
                        </m:r>
                        <m:r>
                          <a:rPr lang="en-US" sz="1600" i="1">
                            <a:latin typeface="Cambria Math"/>
                          </a:rPr>
                          <m:t>75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520</m:t>
                    </m:r>
                    <m:r>
                      <a:rPr lang="en-US" sz="1600" i="1">
                        <a:latin typeface="Cambria Math"/>
                      </a:rPr>
                      <m:t>𝑘𝑁</m:t>
                    </m:r>
                  </m:oMath>
                </a14:m>
                <a:endParaRPr lang="en-US" sz="1600" dirty="0"/>
              </a:p>
              <a:p>
                <a:pPr algn="l" rtl="0"/>
                <a:r>
                  <a:rPr lang="en-US" sz="1600" dirty="0" err="1"/>
                  <a:t>V</a:t>
                </a:r>
                <a:r>
                  <a:rPr lang="en-US" sz="1600" baseline="-25000" dirty="0" err="1"/>
                  <a:t>c</a:t>
                </a:r>
                <a:r>
                  <a:rPr lang="en-US" sz="1600" dirty="0"/>
                  <a:t> 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𝑓𝑐</m:t>
                        </m:r>
                      </m:e>
                    </m:rad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𝑏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𝑑</m:t>
                    </m:r>
                    <m:r>
                      <a:rPr lang="en-US" sz="1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28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sz="1600" i="1">
                        <a:latin typeface="Cambria Math"/>
                      </a:rPr>
                      <m:t>∗</m:t>
                    </m:r>
                    <m:r>
                      <a:rPr lang="en-US" sz="1600" i="1">
                        <a:latin typeface="Cambria Math"/>
                      </a:rPr>
                      <m:t>600</m:t>
                    </m:r>
                    <m:r>
                      <a:rPr lang="en-US" sz="1600" i="1">
                        <a:latin typeface="Cambria Math"/>
                      </a:rPr>
                      <m:t>∗</m:t>
                    </m:r>
                    <m:r>
                      <a:rPr lang="en-US" sz="1600" i="1">
                        <a:latin typeface="Cambria Math"/>
                      </a:rPr>
                      <m:t>320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169</m:t>
                    </m:r>
                    <m:r>
                      <a:rPr lang="en-US" sz="1600" i="1">
                        <a:latin typeface="Cambria Math"/>
                      </a:rPr>
                      <m:t>.</m:t>
                    </m:r>
                    <m:r>
                      <a:rPr lang="en-US" sz="1600" i="1">
                        <a:latin typeface="Cambria Math"/>
                      </a:rPr>
                      <m:t>33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kN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endParaRPr lang="en-US" sz="1600" dirty="0"/>
              </a:p>
              <a:p>
                <a:pPr algn="l" rtl="0"/>
                <a:r>
                  <a:rPr lang="en-US" sz="1600" dirty="0" err="1"/>
                  <a:t>Vs</a:t>
                </a:r>
                <a:r>
                  <a:rPr lang="en-US" sz="1600" dirty="0"/>
                  <a:t> =</a:t>
                </a:r>
                <a:r>
                  <a:rPr lang="en-US" sz="1600" dirty="0" err="1"/>
                  <a:t>V</a:t>
                </a:r>
                <a:r>
                  <a:rPr lang="en-US" sz="1600" baseline="-25000" dirty="0" err="1"/>
                  <a:t>n</a:t>
                </a:r>
                <a:r>
                  <a:rPr lang="en-US" sz="1600" dirty="0" err="1"/>
                  <a:t>-V</a:t>
                </a:r>
                <a:r>
                  <a:rPr lang="en-US" sz="1600" baseline="-25000" dirty="0" err="1"/>
                  <a:t>c</a:t>
                </a:r>
                <a:r>
                  <a:rPr lang="en-US" sz="1600" dirty="0"/>
                  <a:t>=520-169.33=350 </a:t>
                </a:r>
                <a:r>
                  <a:rPr lang="en-US" sz="1600" dirty="0" err="1"/>
                  <a:t>kn</a:t>
                </a:r>
                <a:endParaRPr lang="en-US" sz="1600" dirty="0" smtClean="0"/>
              </a:p>
              <a:p>
                <a:pPr algn="l" rtl="0"/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𝐴𝑣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600" dirty="0"/>
                  <a:t>)</a:t>
                </a:r>
                <a:r>
                  <a:rPr lang="en-US" sz="1600" baseline="-25000" dirty="0"/>
                  <a:t>min=</a:t>
                </a:r>
                <a:r>
                  <a:rPr lang="en-US" sz="1600" dirty="0"/>
                  <a:t>0.5mm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/mm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𝐴𝑣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sz="1600" baseline="-25000">
                            <a:latin typeface="Cambria Math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en-US" sz="1600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aseline="-25000"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aseline="-25000">
                                <a:latin typeface="Cambria Math"/>
                              </a:rPr>
                              <m:t>y</m:t>
                            </m:r>
                            <m:r>
                              <a:rPr lang="en-US" sz="1600" baseline="-2500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350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X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600">
                            <a:latin typeface="Cambria Math"/>
                          </a:rPr>
                          <m:t>420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  <m:r>
                          <a:rPr lang="en-US" sz="1600">
                            <a:latin typeface="Cambria Math"/>
                          </a:rPr>
                          <m:t>320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=2.6mm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/mm. &gt;0.5mm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/m</a:t>
                </a:r>
              </a:p>
              <a:p>
                <a:pPr algn="l" rtl="0"/>
                <a:r>
                  <a:rPr lang="en-US" sz="1600" dirty="0"/>
                  <a:t>S=2*A</a:t>
                </a:r>
                <a:r>
                  <a:rPr lang="en-US" sz="1600" baseline="-25000" dirty="0"/>
                  <a:t>v</a:t>
                </a:r>
                <a:r>
                  <a:rPr lang="en-US" sz="1600" dirty="0"/>
                  <a:t>/(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𝐴𝑣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600" dirty="0"/>
                  <a:t>)=2*113/2.6=86.7cm </a:t>
                </a:r>
                <a:endParaRPr lang="en-US" sz="16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𝑀𝑖𝑛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</a:rPr>
                                  <m:t>320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14</m:t>
                            </m:r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24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600"/>
                              <m:t>300 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mm</m:t>
                            </m:r>
                          </m:e>
                        </m:eqArr>
                      </m:e>
                    </m:d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𝑀𝑖𝑛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600" i="1">
                                <a:latin typeface="Cambria Math"/>
                              </a:rPr>
                              <m:t>80</m:t>
                            </m:r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112</m:t>
                            </m:r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288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600"/>
                              <m:t>300 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mm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 dirty="0"/>
                  <a:t>=</a:t>
                </a:r>
                <a:r>
                  <a:rPr lang="en-US" sz="1600" dirty="0" smtClean="0"/>
                  <a:t>8cm</a:t>
                </a:r>
                <a:endParaRPr lang="en-US" sz="1600" dirty="0"/>
              </a:p>
              <a:p>
                <a:pPr algn="l" rtl="0"/>
                <a:r>
                  <a:rPr lang="en-US" sz="1600" dirty="0" smtClean="0"/>
                  <a:t>s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=d/2=320/2=160mm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In order to satisfy ductility requirement we put stirrups at 1 </a:t>
                </a:r>
                <a:r>
                  <a:rPr lang="en-US" sz="1600" dirty="0" smtClean="0"/>
                  <a:t>ϕ12/8 </a:t>
                </a:r>
                <a:r>
                  <a:rPr lang="en-US" sz="1600" dirty="0"/>
                  <a:t>cm  along  2*h=2*0.35=0.75m  of both beam end 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And the middle of beam we use 1 </a:t>
                </a:r>
                <a:r>
                  <a:rPr lang="en-US" sz="1600" dirty="0" smtClean="0"/>
                  <a:t>ϕ12/15 </a:t>
                </a:r>
                <a:r>
                  <a:rPr lang="en-US" sz="1600" dirty="0"/>
                  <a:t>cm </a:t>
                </a:r>
              </a:p>
              <a:p>
                <a:pPr algn="l" rtl="0"/>
                <a:endParaRPr lang="en-US" sz="1600" dirty="0"/>
              </a:p>
              <a:p>
                <a:pPr algn="r" rtl="0"/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229600" cy="5638800"/>
              </a:xfrm>
              <a:blipFill rotWithShape="1">
                <a:blip r:embed="rId3"/>
                <a:stretch>
                  <a:fillRect t="-216" r="-1630" b="-7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7000" y="-304801"/>
            <a:ext cx="8991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 Of Beams: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Reinforcement for beams :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4077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32265"/>
            <a:ext cx="8991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Beams: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Reinforcement </a:t>
            </a:r>
            <a:r>
              <a:rPr lang="en-US" sz="2000" dirty="0"/>
              <a:t>for beams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2176"/>
            <a:ext cx="8229600" cy="3923886"/>
          </a:xfrm>
        </p:spPr>
      </p:pic>
    </p:spTree>
    <p:extLst>
      <p:ext uri="{BB962C8B-B14F-4D97-AF65-F5344CB8AC3E}">
        <p14:creationId xmlns:p14="http://schemas.microsoft.com/office/powerpoint/2010/main" val="10847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63185"/>
            <a:ext cx="6248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Manual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design(C4)</a:t>
            </a:r>
            <a:endParaRPr lang="ar-S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44"/>
              <p:cNvSpPr>
                <a:spLocks noChangeArrowheads="1"/>
              </p:cNvSpPr>
              <p:nvPr/>
            </p:nvSpPr>
            <p:spPr bwMode="auto">
              <a:xfrm>
                <a:off x="197802" y="963295"/>
                <a:ext cx="7391400" cy="5232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endParaRPr lang="en-US" b="1" i="1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b="1" i="1" dirty="0" smtClean="0"/>
                  <a:t> </a:t>
                </a:r>
                <a:r>
                  <a:rPr lang="en-US" sz="1600" dirty="0" err="1" smtClean="0"/>
                  <a:t>P</a:t>
                </a:r>
                <a:r>
                  <a:rPr lang="en-US" sz="1600" baseline="-25000" dirty="0" err="1" smtClean="0"/>
                  <a:t>u</a:t>
                </a:r>
                <a:r>
                  <a:rPr lang="en-US" sz="1600" dirty="0" smtClean="0"/>
                  <a:t>=4035kN 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 err="1"/>
                  <a:t>P</a:t>
                </a:r>
                <a:r>
                  <a:rPr lang="en-US" sz="1600" baseline="-25000" dirty="0" err="1"/>
                  <a:t>ser</a:t>
                </a:r>
                <a:r>
                  <a:rPr lang="en-US" sz="1600" dirty="0"/>
                  <a:t>=2354 </a:t>
                </a:r>
                <a:r>
                  <a:rPr lang="en-US" sz="1600" dirty="0" err="1"/>
                  <a:t>kN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Assume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0</m:t>
                    </m:r>
                    <m:r>
                      <a:rPr lang="en-US" sz="1600" i="1">
                        <a:latin typeface="Cambria Math"/>
                      </a:rPr>
                      <m:t>.</m:t>
                    </m:r>
                    <m:r>
                      <a:rPr lang="en-US" sz="1600" i="1">
                        <a:latin typeface="Cambria Math"/>
                      </a:rPr>
                      <m:t>01</m:t>
                    </m:r>
                  </m:oMath>
                </a14:m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Check column capacity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Ø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P</a:t>
                </a:r>
                <a:r>
                  <a:rPr lang="en-US" sz="1600" baseline="-25000" dirty="0" err="1"/>
                  <a:t>n</a:t>
                </a:r>
                <a:r>
                  <a:rPr lang="en-US" sz="1600" dirty="0"/>
                  <a:t>=0.8*0.65*{(0.85*28*0.99*600*600)+420*0.01*600*600}=5197 </a:t>
                </a:r>
                <a:r>
                  <a:rPr lang="en-US" sz="1600" dirty="0" err="1"/>
                  <a:t>kN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And if we consider the eccentricity of load 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&gt;&gt;</a:t>
                </a:r>
                <a:r>
                  <a:rPr lang="en-US" sz="1600" dirty="0" err="1"/>
                  <a:t>e</a:t>
                </a:r>
                <a:r>
                  <a:rPr lang="en-US" sz="1600" baseline="-25000" dirty="0" err="1"/>
                  <a:t>min</a:t>
                </a:r>
                <a:r>
                  <a:rPr lang="en-US" sz="1600" dirty="0"/>
                  <a:t>=0.015+0.03h=0.015+0.03*600=33mm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M</a:t>
                </a:r>
                <a:r>
                  <a:rPr lang="en-US" sz="1600" baseline="-25000" dirty="0"/>
                  <a:t>u</a:t>
                </a:r>
                <a:r>
                  <a:rPr lang="en-US" sz="1600" dirty="0"/>
                  <a:t>=</a:t>
                </a:r>
                <a:r>
                  <a:rPr lang="en-US" sz="1600" dirty="0" err="1"/>
                  <a:t>P</a:t>
                </a:r>
                <a:r>
                  <a:rPr lang="en-US" sz="1600" baseline="-25000" dirty="0" err="1"/>
                  <a:t>u</a:t>
                </a:r>
                <a:r>
                  <a:rPr lang="en-US" sz="1600" dirty="0"/>
                  <a:t>*e=4035*0.033=133.15kN.m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From sap maximum  moment  </a:t>
                </a:r>
                <a:r>
                  <a:rPr lang="en-US" sz="1600" dirty="0" smtClean="0"/>
                  <a:t>Mu=308kn.m</a:t>
                </a:r>
              </a:p>
              <a:p>
                <a:pPr algn="l" rtl="0"/>
                <a:r>
                  <a:rPr lang="en-US" sz="1600" dirty="0"/>
                  <a:t>A</a:t>
                </a:r>
                <a:r>
                  <a:rPr lang="en-US" sz="1600" baseline="-25000" dirty="0"/>
                  <a:t>s</a:t>
                </a:r>
                <a:r>
                  <a:rPr lang="en-US" sz="1600" dirty="0"/>
                  <a:t>=0.01*600*600=3600mm</a:t>
                </a:r>
                <a:r>
                  <a:rPr lang="en-US" sz="1600" baseline="30000" dirty="0"/>
                  <a:t>2 </a:t>
                </a:r>
                <a:r>
                  <a:rPr lang="en-US" sz="1600" dirty="0"/>
                  <a:t> &gt;&gt; use 24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Ø</m:t>
                    </m:r>
                  </m:oMath>
                </a14:m>
                <a:r>
                  <a:rPr lang="en-US" sz="1600" dirty="0"/>
                  <a:t>14</a:t>
                </a:r>
              </a:p>
              <a:p>
                <a:r>
                  <a:rPr lang="en-US" dirty="0"/>
                  <a:t> </a:t>
                </a:r>
              </a:p>
              <a:p>
                <a:pPr algn="l" rtl="0">
                  <a:lnSpc>
                    <a:spcPct val="150000"/>
                  </a:lnSpc>
                </a:pPr>
                <a:endParaRPr lang="en-US" dirty="0"/>
              </a:p>
              <a:p>
                <a:pPr algn="l" rtl="0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5059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802" y="963295"/>
                <a:ext cx="7391400" cy="5232202"/>
              </a:xfrm>
              <a:prstGeom prst="rect">
                <a:avLst/>
              </a:prstGeom>
              <a:blipFill rotWithShape="1">
                <a:blip r:embed="rId2"/>
                <a:stretch>
                  <a:fillRect l="-660" r="-7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columns: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00"/>
            <a:ext cx="2732405" cy="271272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36" y="3404288"/>
            <a:ext cx="4582164" cy="27531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0200" y="6195497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column interaction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</a:rPr>
              <a:t>Column shear design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1700" y="1219200"/>
            <a:ext cx="44196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419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maximum shear in column 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4210372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4189027"/>
                <a:ext cx="5362414" cy="1717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𝐴𝑣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600" dirty="0"/>
                  <a:t>)</a:t>
                </a:r>
                <a:r>
                  <a:rPr lang="en-US" sz="1600" baseline="-25000" dirty="0"/>
                  <a:t>min=</a:t>
                </a:r>
                <a:r>
                  <a:rPr lang="en-US" sz="1600" dirty="0"/>
                  <a:t>0.5mm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/mm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𝐴𝑣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sz="1600" baseline="-25000">
                            <a:latin typeface="Cambria Math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en-US" sz="1600" i="1" baseline="-2500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aseline="-25000"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aseline="-25000">
                                <a:latin typeface="Cambria Math"/>
                              </a:rPr>
                              <m:t>y</m:t>
                            </m:r>
                            <m:r>
                              <a:rPr lang="en-US" sz="1600" baseline="-2500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174</m:t>
                        </m:r>
                        <m:r>
                          <a:rPr lang="en-US" sz="1600" i="1">
                            <a:latin typeface="Cambria Math"/>
                          </a:rPr>
                          <m:t>.</m:t>
                        </m:r>
                        <m:r>
                          <a:rPr lang="en-US" sz="1600" i="1">
                            <a:latin typeface="Cambria Math"/>
                          </a:rPr>
                          <m:t>3</m:t>
                        </m:r>
                        <m:r>
                          <a:rPr lang="en-US" sz="16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600">
                            <a:latin typeface="Cambria Math"/>
                          </a:rPr>
                          <m:t>420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X</m:t>
                        </m:r>
                        <m:r>
                          <a:rPr lang="en-US" sz="1600">
                            <a:latin typeface="Cambria Math"/>
                          </a:rPr>
                          <m:t>540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=0.768mm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/mm. &gt;0.5mm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/m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S=2*A</a:t>
                </a:r>
                <a:r>
                  <a:rPr lang="en-US" sz="1600" baseline="-25000" dirty="0"/>
                  <a:t>v</a:t>
                </a:r>
                <a:r>
                  <a:rPr lang="en-US" sz="1600" dirty="0"/>
                  <a:t>/(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𝐴𝑣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600" dirty="0"/>
                  <a:t>)=2*113/0.768=29 cm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89027"/>
                <a:ext cx="5362414" cy="1717073"/>
              </a:xfrm>
              <a:prstGeom prst="rect">
                <a:avLst/>
              </a:prstGeom>
              <a:blipFill rotWithShape="1">
                <a:blip r:embed="rId4"/>
                <a:stretch>
                  <a:fillRect l="-568" b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8600" y="1524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 of columns: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9" y="1867932"/>
            <a:ext cx="5058481" cy="200052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Design of columns:</a:t>
            </a:r>
            <a:br>
              <a:rPr lang="en-US" sz="3600" b="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3600" b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/>
              <a:t>Max spacing (According to intermediate frame requirements):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3810000"/>
                <a:ext cx="723900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In </a:t>
                </a:r>
                <a:r>
                  <a:rPr lang="en-US" dirty="0"/>
                  <a:t>order to satisfy ductility requirement we put stirrups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Ø</m:t>
                    </m:r>
                  </m:oMath>
                </a14:m>
                <a:r>
                  <a:rPr lang="en-US" dirty="0"/>
                  <a:t>12 at 10 cm  along  1m  of both column end</a:t>
                </a:r>
              </a:p>
              <a:p>
                <a:pPr algn="l" rtl="0"/>
                <a:r>
                  <a:rPr lang="en-US" dirty="0"/>
                  <a:t>And the rest  20 cm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72390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758" t="-1502" r="-1685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57400"/>
            <a:ext cx="376517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52600" y="0"/>
            <a:ext cx="5334000" cy="868362"/>
          </a:xfrm>
          <a:prstGeom prst="rect">
            <a:avLst/>
          </a:prstGeom>
        </p:spPr>
        <p:txBody>
          <a:bodyPr lIns="45720" rIns="45720" anchor="ctr">
            <a:normAutofit fontScale="77500" lnSpcReduction="20000"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Previous Columns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Centers Plan :</a:t>
            </a:r>
          </a:p>
        </p:txBody>
      </p:sp>
      <p:pic>
        <p:nvPicPr>
          <p:cNvPr id="5" name="Picture 4" descr="prev.c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628411" cy="5821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894329" cy="51482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Design of columns:</a:t>
            </a:r>
            <a:br>
              <a:rPr lang="en-US" sz="3600" b="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3600" b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Longitudinal section in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77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696527" cy="34994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4389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Design of columns:</a:t>
            </a:r>
            <a:endParaRPr lang="en-US" sz="3600" b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1481138"/>
            <a:ext cx="8153400" cy="1414462"/>
          </a:xfrm>
        </p:spPr>
        <p:txBody>
          <a:bodyPr/>
          <a:lstStyle/>
          <a:p>
            <a:pPr algn="l" eaLnBrk="1" hangingPunct="1">
              <a:buFont typeface="Wingdings 3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Single Footing :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Bearing capacity of the soil=300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Footing design</a:t>
            </a:r>
            <a:endParaRPr lang="en-US" sz="3600" b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09600" y="3124200"/>
            <a:ext cx="7772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tabLst>
                <a:tab pos="1920875" algn="l"/>
                <a:tab pos="2636838" algn="ctr"/>
                <a:tab pos="4578350" algn="l"/>
                <a:tab pos="5273675" algn="r"/>
              </a:tabLst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thickness of single footing:</a:t>
            </a: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 algn="l" rtl="0" eaLnBrk="0" hangingPunct="0">
              <a:tabLst>
                <a:tab pos="1920875" algn="l"/>
                <a:tab pos="2636838" algn="ctr"/>
                <a:tab pos="4578350" algn="l"/>
                <a:tab pos="5273675" algn="r"/>
              </a:tabLst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thickness of mat will be determined based on punching shear and wide beam shear.</a:t>
            </a:r>
            <a:r>
              <a:rPr lang="en-US" sz="14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152400"/>
            <a:ext cx="4324350" cy="36671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810000"/>
            <a:ext cx="3267075" cy="2686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374174"/>
                <a:ext cx="5638800" cy="564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 err="1"/>
                  <a:t>P</a:t>
                </a:r>
                <a:r>
                  <a:rPr lang="en-US" sz="1400" baseline="-25000" dirty="0" err="1"/>
                  <a:t>u</a:t>
                </a:r>
                <a:r>
                  <a:rPr lang="en-US" sz="1400" dirty="0"/>
                  <a:t>=4035 </a:t>
                </a:r>
                <a:r>
                  <a:rPr lang="en-US" sz="1400" dirty="0" err="1"/>
                  <a:t>kN</a:t>
                </a:r>
                <a:r>
                  <a:rPr lang="en-US" sz="1400" dirty="0"/>
                  <a:t> 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 err="1"/>
                  <a:t>P</a:t>
                </a:r>
                <a:r>
                  <a:rPr lang="en-US" sz="1400" baseline="-25000" dirty="0" err="1"/>
                  <a:t>ser</a:t>
                </a:r>
                <a:r>
                  <a:rPr lang="en-US" sz="1400" dirty="0"/>
                  <a:t>=2354kN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 err="1"/>
                  <a:t>A</a:t>
                </a:r>
                <a:r>
                  <a:rPr lang="en-US" sz="1400" baseline="-25000" dirty="0" err="1"/>
                  <a:t>f</a:t>
                </a:r>
                <a:r>
                  <a:rPr lang="en-US" sz="1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2354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300</m:t>
                        </m:r>
                      </m:den>
                    </m:f>
                  </m:oMath>
                </a14:m>
                <a:r>
                  <a:rPr lang="en-US" sz="1400" dirty="0"/>
                  <a:t>=7.840m</a:t>
                </a:r>
                <a:r>
                  <a:rPr lang="en-US" sz="1400" baseline="30000" dirty="0"/>
                  <a:t>2</a:t>
                </a:r>
                <a:endParaRPr lang="en-US" sz="14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/>
                  <a:t>B=L=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7.846</m:t>
                        </m:r>
                      </m:e>
                    </m:rad>
                  </m:oMath>
                </a14:m>
                <a:r>
                  <a:rPr lang="en-US" sz="1400" dirty="0"/>
                  <a:t>=2.8m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 err="1"/>
                  <a:t>q</a:t>
                </a:r>
                <a:r>
                  <a:rPr lang="en-US" sz="1400" baseline="-25000" dirty="0" err="1"/>
                  <a:t>u</a:t>
                </a:r>
                <a:r>
                  <a:rPr lang="en-US" sz="1400" dirty="0"/>
                  <a:t>=4035/7.840=514.66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 err="1" smtClean="0"/>
                  <a:t>q</a:t>
                </a:r>
                <a:r>
                  <a:rPr lang="en-US" sz="1400" baseline="-25000" dirty="0" err="1" smtClean="0"/>
                  <a:t>u</a:t>
                </a:r>
                <a:r>
                  <a:rPr lang="en-US" sz="1400" dirty="0" smtClean="0"/>
                  <a:t>=515kn/m</a:t>
                </a:r>
                <a:r>
                  <a:rPr lang="en-US" sz="1400" baseline="30000" dirty="0" smtClean="0"/>
                  <a:t>2</a:t>
                </a:r>
                <a:endParaRPr lang="en-US" sz="1400" b="1" i="1" dirty="0"/>
              </a:p>
              <a:p>
                <a:pPr algn="l" rtl="0"/>
                <a:r>
                  <a:rPr lang="en-US" sz="1400" b="1" i="1" dirty="0" smtClean="0"/>
                  <a:t>Wide beam shear check</a:t>
                </a:r>
                <a:endParaRPr lang="en-US" sz="14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 err="1"/>
                  <a:t>b</a:t>
                </a:r>
                <a:r>
                  <a:rPr lang="en-US" sz="1400" baseline="-25000" dirty="0" err="1"/>
                  <a:t>w</a:t>
                </a:r>
                <a:r>
                  <a:rPr lang="en-US" sz="1400" dirty="0"/>
                  <a:t>=2.8m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/>
                  <a:t>d=0.6m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/>
                  <a:t>h=0.65m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Ø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 err="1"/>
                  <a:t>V</a:t>
                </a:r>
                <a:r>
                  <a:rPr lang="en-US" sz="1400" baseline="-25000" dirty="0" err="1"/>
                  <a:t>c</a:t>
                </a:r>
                <a:r>
                  <a:rPr lang="en-US" sz="1400" dirty="0"/>
                  <a:t> =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400" i="1">
                        <a:latin typeface="Cambria Math"/>
                      </a:rPr>
                      <m:t>Ø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𝑓𝑐</m:t>
                        </m:r>
                      </m:e>
                    </m:rad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𝑏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𝑑</m:t>
                    </m:r>
                    <m:r>
                      <a:rPr lang="en-US" sz="1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1400" i="1">
                        <a:latin typeface="Cambria Math"/>
                      </a:rPr>
                      <m:t>∗0.75∗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28 </m:t>
                        </m:r>
                      </m:e>
                    </m:rad>
                    <m:r>
                      <a:rPr lang="en-US" sz="1400" i="1">
                        <a:latin typeface="Cambria Math"/>
                      </a:rPr>
                      <m:t>∗2800∗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600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endParaRPr lang="en-US" sz="1400" i="1" dirty="0" smtClean="0"/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Ø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  <m:r>
                      <m:rPr>
                        <m:nor/>
                      </m:rPr>
                      <a:rPr lang="en-US" sz="1400" dirty="0" err="1"/>
                      <m:t>V</m:t>
                    </m:r>
                    <m:r>
                      <m:rPr>
                        <m:nor/>
                      </m:rPr>
                      <a:rPr lang="en-US" sz="1400" baseline="-25000" dirty="0" err="1"/>
                      <m:t>c</m:t>
                    </m:r>
                    <m:r>
                      <a:rPr lang="en-US" sz="14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1400" dirty="0"/>
                  <a:t>1111.2 KN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/>
                  <a:t>V</a:t>
                </a:r>
                <a:r>
                  <a:rPr lang="en-US" sz="1400" baseline="-25000" dirty="0"/>
                  <a:t>u</a:t>
                </a:r>
                <a:r>
                  <a:rPr lang="en-US" sz="1400" dirty="0"/>
                  <a:t>=515*((2.8-0.6)/2-0.6)*2.8=721kN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/>
                  <a:t>&gt;&gt;&gt;&gt;OK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4174"/>
                <a:ext cx="5638800" cy="5646546"/>
              </a:xfrm>
              <a:prstGeom prst="rect">
                <a:avLst/>
              </a:prstGeom>
              <a:blipFill rotWithShape="1">
                <a:blip r:embed="rId4"/>
                <a:stretch>
                  <a:fillRect l="-865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90273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Footing Sample design (F4 as a sample):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4825" y="188516"/>
            <a:ext cx="3517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Footing design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" y="354081"/>
                <a:ext cx="8763000" cy="6317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endParaRPr lang="en-US" sz="14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b="1" i="1" dirty="0" smtClean="0"/>
                  <a:t>punching shear check</a:t>
                </a:r>
                <a:endParaRPr lang="en-US" sz="14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1400" dirty="0"/>
                  <a:t>b</a:t>
                </a:r>
                <a:r>
                  <a:rPr lang="en-US" sz="1400" baseline="-25000" dirty="0"/>
                  <a:t>0</a:t>
                </a:r>
                <a:r>
                  <a:rPr lang="en-US" sz="1400" dirty="0"/>
                  <a:t>=4*(0.6+d)=4*( 0.6+0.6)=</a:t>
                </a:r>
                <a:r>
                  <a:rPr lang="en-US" sz="1400" dirty="0" smtClean="0"/>
                  <a:t>4.8m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Ø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 err="1"/>
                  <a:t>V</a:t>
                </a:r>
                <a:r>
                  <a:rPr lang="en-US" sz="1400" baseline="-25000" dirty="0" err="1"/>
                  <a:t>c</a:t>
                </a:r>
                <a:r>
                  <a:rPr lang="en-US" sz="1400" dirty="0"/>
                  <a:t> =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400" i="1">
                        <a:latin typeface="Cambria Math"/>
                      </a:rPr>
                      <m:t>Ø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𝑓𝑐</m:t>
                        </m:r>
                      </m:e>
                    </m:rad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𝑏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𝑑</m:t>
                    </m:r>
                    <m:r>
                      <a:rPr lang="en-US" sz="1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400" i="1">
                        <a:latin typeface="Cambria Math"/>
                      </a:rPr>
                      <m:t>∗0.75∗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28 </m:t>
                        </m:r>
                      </m:e>
                    </m:rad>
                    <m:r>
                      <a:rPr lang="en-US" sz="1400" i="1">
                        <a:latin typeface="Cambria Math"/>
                      </a:rPr>
                      <m:t>∗4800∗600/1000= </m:t>
                    </m:r>
                  </m:oMath>
                </a14:m>
                <a:r>
                  <a:rPr lang="en-US" sz="1400" dirty="0" smtClean="0"/>
                  <a:t>3809.9KN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1400" dirty="0" smtClean="0"/>
                  <a:t> </a:t>
                </a:r>
                <a:r>
                  <a:rPr lang="en-US" sz="1400" dirty="0"/>
                  <a:t>V</a:t>
                </a:r>
                <a:r>
                  <a:rPr lang="en-US" sz="1400" baseline="-25000" dirty="0"/>
                  <a:t>u</a:t>
                </a:r>
                <a:r>
                  <a:rPr lang="en-US" sz="1400" dirty="0"/>
                  <a:t>=4035-(0.6+d)*(0.6+d)*515=4035-(0.6+0.6)*(0.6+0.6)*515=3293.4      </a:t>
                </a:r>
                <a:endParaRPr lang="en-US" sz="14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1400" dirty="0" smtClean="0"/>
                  <a:t>   </a:t>
                </a:r>
                <a:r>
                  <a:rPr lang="en-US" sz="1400" dirty="0"/>
                  <a:t>&gt;&gt;&gt;&gt;</a:t>
                </a:r>
                <a:r>
                  <a:rPr lang="en-US" sz="1400" dirty="0" smtClean="0"/>
                  <a:t>OK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b="1" i="1" dirty="0" smtClean="0"/>
                  <a:t>Flexural design</a:t>
                </a:r>
                <a:endParaRPr lang="en-US" sz="14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dirty="0" smtClean="0"/>
                  <a:t> </a:t>
                </a:r>
                <a:r>
                  <a:rPr lang="en-US" sz="1400" dirty="0"/>
                  <a:t> </a:t>
                </a:r>
                <a:r>
                  <a:rPr lang="en-US" sz="1600" dirty="0"/>
                  <a:t>M</a:t>
                </a:r>
                <a:r>
                  <a:rPr lang="en-US" sz="1600" baseline="-25000" dirty="0"/>
                  <a:t>u</a:t>
                </a:r>
                <a:r>
                  <a:rPr lang="en-US" sz="1600" dirty="0"/>
                  <a:t>=WL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/2=  515*((2.8-0.6)/2)</a:t>
                </a:r>
                <a:r>
                  <a:rPr lang="en-US" sz="1600" baseline="30000" dirty="0"/>
                  <a:t>2</a:t>
                </a:r>
                <a:r>
                  <a:rPr lang="en-US" sz="1600" b="1" dirty="0"/>
                  <a:t>/</a:t>
                </a:r>
                <a:r>
                  <a:rPr lang="en-US" sz="1600" dirty="0"/>
                  <a:t>2=311.575kN.m/m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/>
                          </a:rPr>
                          <m:t>0.85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000" baseline="-25000">
                            <a:latin typeface="Cambria Math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2000" baseline="-25000">
                            <a:latin typeface="Cambria Math"/>
                          </a:rPr>
                          <m:t>y</m:t>
                        </m:r>
                      </m:den>
                    </m:f>
                  </m:oMath>
                </a14:m>
                <a:r>
                  <a:rPr lang="en-US" sz="1600" dirty="0"/>
                  <a:t> (1-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aseline="30000">
                                <a:latin typeface="Cambria Math"/>
                              </a:rPr>
                              <m:t>2.61 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𝑀𝑢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fc</m:t>
                            </m:r>
                            <m:r>
                              <a:rPr lang="en-US" sz="16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b</m:t>
                            </m:r>
                            <m:r>
                              <a:rPr lang="en-US" sz="160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aseline="30000">
                            <a:latin typeface="Cambria Math"/>
                          </a:rPr>
                          <m:t>0.85</m:t>
                        </m:r>
                        <m:r>
                          <m:rPr>
                            <m:sty m:val="p"/>
                          </m:rPr>
                          <a:rPr lang="en-US" sz="1600" baseline="30000">
                            <a:latin typeface="Cambria Math"/>
                          </a:rPr>
                          <m:t>X</m:t>
                        </m:r>
                        <m:r>
                          <a:rPr lang="en-US" sz="1600" baseline="3000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1600">
                            <a:latin typeface="Cambria Math"/>
                          </a:rPr>
                          <m:t>420</m:t>
                        </m:r>
                      </m:den>
                    </m:f>
                  </m:oMath>
                </a14:m>
                <a:r>
                  <a:rPr lang="en-US" sz="1600" dirty="0"/>
                  <a:t> (1-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aseline="3000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1" baseline="30000" smtClean="0">
                                <a:latin typeface="Cambria Math"/>
                              </a:rPr>
                              <m:t>2.61</m:t>
                            </m:r>
                            <m:r>
                              <a:rPr lang="en-US" sz="160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311.575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>
                                <a:latin typeface="Cambria Math"/>
                              </a:rPr>
                              <m:t>28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X</m:t>
                            </m:r>
                            <m:r>
                              <a:rPr lang="en-US" sz="1600">
                                <a:latin typeface="Cambria Math"/>
                              </a:rPr>
                              <m:t>1000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/>
                              </a:rPr>
                              <m:t>X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/>
                                  </a:rPr>
                                  <m:t>600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1600" dirty="0"/>
                  <a:t>)  = 0.00234</a:t>
                </a:r>
                <a:r>
                  <a:rPr lang="en-US" sz="1600" dirty="0" smtClean="0"/>
                  <a:t> &lt;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1600" baseline="-25000" dirty="0" smtClean="0"/>
                  <a:t>min</a:t>
                </a:r>
                <a:r>
                  <a:rPr lang="en-US" sz="1600" dirty="0" smtClean="0"/>
                  <a:t>=0.00333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 smtClean="0"/>
                  <a:t> &gt;&gt;&gt;&gt; </a:t>
                </a:r>
                <a:r>
                  <a:rPr lang="en-US" sz="1600" dirty="0"/>
                  <a:t>use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1600" baseline="-25000" dirty="0"/>
                  <a:t>min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/>
                  <a:t>A</a:t>
                </a:r>
                <a:r>
                  <a:rPr lang="en-US" sz="1600" baseline="-25000" dirty="0"/>
                  <a:t>s </a:t>
                </a:r>
                <a:r>
                  <a:rPr lang="en-US" sz="1600" dirty="0"/>
                  <a:t>= 0.0033 X1000X600 =1980mm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. </a:t>
                </a:r>
                <a:r>
                  <a:rPr lang="en-US" sz="1600" dirty="0" smtClean="0"/>
                  <a:t>     &gt;&gt;&gt;&gt;&gt;Use </a:t>
                </a:r>
                <a:r>
                  <a:rPr lang="en-US" sz="1600" dirty="0"/>
                  <a:t>10ϕ16/m	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1400" b="1" i="1" dirty="0" smtClean="0"/>
                  <a:t>Top steel reinforcement </a:t>
                </a:r>
                <a:endParaRPr lang="en-US" sz="14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 smtClean="0"/>
                  <a:t>        </a:t>
                </a:r>
                <a:r>
                  <a:rPr lang="en-US" sz="1600" dirty="0" err="1" smtClean="0"/>
                  <a:t>A</a:t>
                </a:r>
                <a:r>
                  <a:rPr lang="en-US" sz="1600" baseline="-25000" dirty="0" err="1" smtClean="0"/>
                  <a:t>shr</a:t>
                </a:r>
                <a:r>
                  <a:rPr lang="en-US" sz="1600" baseline="-25000" dirty="0"/>
                  <a:t>.</a:t>
                </a:r>
                <a:r>
                  <a:rPr lang="en-US" sz="1600" dirty="0"/>
                  <a:t>=0.0018*650*1000=1170mm</a:t>
                </a:r>
                <a:r>
                  <a:rPr lang="en-US" sz="1600" baseline="30000" dirty="0"/>
                  <a:t>2</a:t>
                </a:r>
                <a:endParaRPr lang="en-US" sz="1600" dirty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1600" dirty="0" smtClean="0"/>
                  <a:t>        0.5*1170=585mm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  &gt;&gt;&gt;&gt; </a:t>
                </a:r>
                <a:r>
                  <a:rPr lang="en-US" sz="1600" dirty="0"/>
                  <a:t>Use 4ϕ14</a:t>
                </a:r>
              </a:p>
              <a:p>
                <a:pPr algn="l" rtl="0">
                  <a:lnSpc>
                    <a:spcPct val="150000"/>
                  </a:lnSpc>
                </a:pPr>
                <a:endParaRPr lang="en-US" sz="1400" dirty="0" smtClean="0"/>
              </a:p>
              <a:p>
                <a:pPr algn="l" rtl="0"/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54081"/>
                <a:ext cx="8763000" cy="6317435"/>
              </a:xfrm>
              <a:prstGeom prst="rect">
                <a:avLst/>
              </a:prstGeom>
              <a:blipFill rotWithShape="1">
                <a:blip r:embed="rId2"/>
                <a:stretch>
                  <a:fillRect l="-348" t="-97" b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-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Footing design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534400" cy="990600"/>
          </a:xfrm>
        </p:spPr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Footing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esign:</a:t>
            </a:r>
            <a:endParaRPr lang="ar-SA" sz="36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24913"/>
              </p:ext>
            </p:extLst>
          </p:nvPr>
        </p:nvGraphicFramePr>
        <p:xfrm>
          <a:off x="533400" y="1447800"/>
          <a:ext cx="7848599" cy="403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158"/>
                <a:gridCol w="1063692"/>
                <a:gridCol w="1035505"/>
                <a:gridCol w="976163"/>
                <a:gridCol w="827811"/>
                <a:gridCol w="111243"/>
                <a:gridCol w="660913"/>
                <a:gridCol w="676490"/>
                <a:gridCol w="1192759"/>
                <a:gridCol w="867865"/>
              </a:tblGrid>
              <a:tr h="133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Col. #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Service load of column(kN)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Area of footing(m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Dimension chosen for footing [(B=L)/m]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Footing thickness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Steel ratio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Area of steel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Botom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Reinforcement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#Φ16/m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Top  steel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Reinforcement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#Φ14/m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0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0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0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0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0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0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534400" cy="990600"/>
          </a:xfrm>
        </p:spPr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Shear wall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esign:</a:t>
            </a:r>
            <a:endParaRPr lang="ar-SA" sz="36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4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934200" cy="396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219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Thanks for your attention </a:t>
            </a:r>
            <a:endParaRPr lang="ar-SA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8800" y="0"/>
            <a:ext cx="5257800" cy="914400"/>
          </a:xfrm>
          <a:prstGeom prst="rect">
            <a:avLst/>
          </a:prstGeom>
        </p:spPr>
        <p:txBody>
          <a:bodyPr lIns="45720" rIns="45720" anchor="ctr">
            <a:normAutofit fontScale="77500" lnSpcReduction="20000"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Columns Centers Plan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in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Graduation project 1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+mj-ea"/>
            </a:endParaRPr>
          </a:p>
        </p:txBody>
      </p:sp>
      <p:pic>
        <p:nvPicPr>
          <p:cNvPr id="5" name="Picture 4" descr="kjgsf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76709"/>
            <a:ext cx="7239000" cy="5773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97" y="1075996"/>
            <a:ext cx="6362806" cy="55534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8800" y="0"/>
            <a:ext cx="5257800" cy="914400"/>
          </a:xfrm>
          <a:prstGeom prst="rect">
            <a:avLst/>
          </a:prstGeom>
        </p:spPr>
        <p:txBody>
          <a:bodyPr lIns="45720" rIns="45720" anchor="ctr">
            <a:normAutofit fontScale="77500" lnSpcReduction="20000"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Columns Centers Plan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in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</a:rPr>
              <a:t>Graduation project 2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66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160355"/>
            <a:ext cx="7696199" cy="55523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Parking distribution: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Parking distribution: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122535" cy="5148262"/>
          </a:xfrm>
        </p:spPr>
      </p:pic>
    </p:spTree>
    <p:extLst>
      <p:ext uri="{BB962C8B-B14F-4D97-AF65-F5344CB8AC3E}">
        <p14:creationId xmlns:p14="http://schemas.microsoft.com/office/powerpoint/2010/main" val="8311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3369</TotalTime>
  <Words>1764</Words>
  <Application>Microsoft Office PowerPoint</Application>
  <PresentationFormat>On-screen Show (4:3)</PresentationFormat>
  <Paragraphs>403</Paragraphs>
  <Slides>57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Concourse</vt:lpstr>
      <vt:lpstr>Design of Asalaus  Building</vt:lpstr>
      <vt:lpstr>Outline:</vt:lpstr>
      <vt:lpstr>Chapter 1 : Introduction</vt:lpstr>
      <vt:lpstr>Introduction:</vt:lpstr>
      <vt:lpstr>PowerPoint Presentation</vt:lpstr>
      <vt:lpstr>PowerPoint Presentation</vt:lpstr>
      <vt:lpstr>PowerPoint Presentation</vt:lpstr>
      <vt:lpstr>Parking distribution: </vt:lpstr>
      <vt:lpstr>Parking distribution: </vt:lpstr>
      <vt:lpstr>PowerPoint Presentation</vt:lpstr>
      <vt:lpstr>PowerPoint Presentation</vt:lpstr>
      <vt:lpstr>Structural Systems :</vt:lpstr>
      <vt:lpstr>Materials:</vt:lpstr>
      <vt:lpstr>Design loads :</vt:lpstr>
      <vt:lpstr>Design codes and load combinations:</vt:lpstr>
      <vt:lpstr>:Load Combination</vt:lpstr>
      <vt:lpstr>Chapter 2 : Preliminary Design</vt:lpstr>
      <vt:lpstr>Preliminary design</vt:lpstr>
      <vt:lpstr>Preliminary Design</vt:lpstr>
      <vt:lpstr>Preliminary design and checks </vt:lpstr>
      <vt:lpstr>Chapter 3 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Site Classification: </vt:lpstr>
      <vt:lpstr>Site coefficient</vt:lpstr>
      <vt:lpstr>Site coefficient</vt:lpstr>
      <vt:lpstr>Importance classes and importance factors </vt:lpstr>
      <vt:lpstr>PowerPoint Presentation</vt:lpstr>
      <vt:lpstr>PowerPoint Presentation</vt:lpstr>
      <vt:lpstr>Period calculation</vt:lpstr>
      <vt:lpstr>Period calculation</vt:lpstr>
      <vt:lpstr>PowerPoint Presentation</vt:lpstr>
      <vt:lpstr>PowerPoint Presentation</vt:lpstr>
      <vt:lpstr>PowerPoint Presentation</vt:lpstr>
      <vt:lpstr>PowerPoint Presentation</vt:lpstr>
      <vt:lpstr>Vertical distribution of seismic loads</vt:lpstr>
      <vt:lpstr>Chapter Four: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Column shear design  </vt:lpstr>
      <vt:lpstr>Design of columns: </vt:lpstr>
      <vt:lpstr>Design of columns: </vt:lpstr>
      <vt:lpstr>Design of columns:</vt:lpstr>
      <vt:lpstr>Footing design</vt:lpstr>
      <vt:lpstr>PowerPoint Presentation</vt:lpstr>
      <vt:lpstr>PowerPoint Presentation</vt:lpstr>
      <vt:lpstr>PowerPoint Presentation</vt:lpstr>
      <vt:lpstr>PowerPoint Presentation</vt:lpstr>
      <vt:lpstr>Thanks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An-Najah National University Faculty of Engineering  Civil Engineering Department</dc:title>
  <dc:creator>SysCom</dc:creator>
  <cp:lastModifiedBy>m.a1992@outlook.com</cp:lastModifiedBy>
  <cp:revision>383</cp:revision>
  <dcterms:created xsi:type="dcterms:W3CDTF">2010-05-24T13:59:28Z</dcterms:created>
  <dcterms:modified xsi:type="dcterms:W3CDTF">2015-08-02T10:18:52Z</dcterms:modified>
</cp:coreProperties>
</file>