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301" r:id="rId4"/>
    <p:sldId id="303" r:id="rId5"/>
    <p:sldId id="304" r:id="rId6"/>
    <p:sldId id="311" r:id="rId7"/>
    <p:sldId id="309" r:id="rId8"/>
    <p:sldId id="327" r:id="rId9"/>
    <p:sldId id="328" r:id="rId10"/>
    <p:sldId id="329" r:id="rId11"/>
    <p:sldId id="330" r:id="rId12"/>
    <p:sldId id="331" r:id="rId13"/>
    <p:sldId id="333" r:id="rId14"/>
    <p:sldId id="257" r:id="rId15"/>
    <p:sldId id="312" r:id="rId16"/>
    <p:sldId id="314" r:id="rId17"/>
    <p:sldId id="315" r:id="rId18"/>
    <p:sldId id="316" r:id="rId19"/>
    <p:sldId id="317" r:id="rId20"/>
    <p:sldId id="318" r:id="rId21"/>
    <p:sldId id="265" r:id="rId22"/>
    <p:sldId id="319" r:id="rId23"/>
    <p:sldId id="266" r:id="rId24"/>
    <p:sldId id="289" r:id="rId25"/>
    <p:sldId id="271" r:id="rId26"/>
    <p:sldId id="320" r:id="rId27"/>
    <p:sldId id="321" r:id="rId28"/>
    <p:sldId id="295" r:id="rId29"/>
    <p:sldId id="296" r:id="rId30"/>
    <p:sldId id="335" r:id="rId31"/>
    <p:sldId id="336" r:id="rId32"/>
    <p:sldId id="285" r:id="rId33"/>
    <p:sldId id="332" r:id="rId34"/>
    <p:sldId id="284" r:id="rId35"/>
    <p:sldId id="325" r:id="rId36"/>
    <p:sldId id="32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82"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293623-5F2B-4F66-BB00-C3EA04724D22}"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9E51D-E712-408A-815E-F1716B2AB5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93623-5F2B-4F66-BB00-C3EA04724D22}"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9E51D-E712-408A-815E-F1716B2AB5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93623-5F2B-4F66-BB00-C3EA04724D22}"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9E51D-E712-408A-815E-F1716B2AB5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93623-5F2B-4F66-BB00-C3EA04724D22}"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9E51D-E712-408A-815E-F1716B2AB5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93623-5F2B-4F66-BB00-C3EA04724D22}"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9E51D-E712-408A-815E-F1716B2AB5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293623-5F2B-4F66-BB00-C3EA04724D22}"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9E51D-E712-408A-815E-F1716B2AB5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293623-5F2B-4F66-BB00-C3EA04724D22}" type="datetimeFigureOut">
              <a:rPr lang="en-US" smtClean="0"/>
              <a:pPr/>
              <a:t>5/14/2014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9E51D-E712-408A-815E-F1716B2AB5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293623-5F2B-4F66-BB00-C3EA04724D22}" type="datetimeFigureOut">
              <a:rPr lang="en-US" smtClean="0"/>
              <a:pPr/>
              <a:t>5/14/2014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9E51D-E712-408A-815E-F1716B2AB5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93623-5F2B-4F66-BB00-C3EA04724D22}" type="datetimeFigureOut">
              <a:rPr lang="en-US" smtClean="0"/>
              <a:pPr/>
              <a:t>5/14/2014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9E51D-E712-408A-815E-F1716B2AB5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93623-5F2B-4F66-BB00-C3EA04724D22}"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9E51D-E712-408A-815E-F1716B2AB5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93623-5F2B-4F66-BB00-C3EA04724D22}"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9E51D-E712-408A-815E-F1716B2AB5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93623-5F2B-4F66-BB00-C3EA04724D22}" type="datetimeFigureOut">
              <a:rPr lang="en-US" smtClean="0"/>
              <a:pPr/>
              <a:t>5/14/2014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9E51D-E712-408A-815E-F1716B2AB5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3" name="Rectangle 2"/>
          <p:cNvSpPr/>
          <p:nvPr/>
        </p:nvSpPr>
        <p:spPr>
          <a:xfrm>
            <a:off x="1195101" y="609600"/>
            <a:ext cx="6130204" cy="1015663"/>
          </a:xfrm>
          <a:prstGeom prst="rect">
            <a:avLst/>
          </a:prstGeom>
        </p:spPr>
        <p:txBody>
          <a:bodyPr wrap="none">
            <a:spAutoFit/>
          </a:bodyPr>
          <a:lstStyle/>
          <a:p>
            <a:pPr algn="ctr"/>
            <a:r>
              <a:rPr lang="en-US" sz="6000" b="1" dirty="0" smtClean="0">
                <a:solidFill>
                  <a:srgbClr val="3C1A56"/>
                </a:solidFill>
                <a:effectLst>
                  <a:outerShdw blurRad="38100" dist="38100" dir="2700000" algn="tl">
                    <a:srgbClr val="000000">
                      <a:alpha val="43137"/>
                    </a:srgbClr>
                  </a:outerShdw>
                </a:effectLst>
                <a:latin typeface="Viner Hand ITC" pitchFamily="66" charset="0"/>
                <a:cs typeface="Angsana New" pitchFamily="18" charset="-34"/>
              </a:rPr>
              <a:t>Smart Car Robot</a:t>
            </a:r>
          </a:p>
        </p:txBody>
      </p:sp>
      <p:pic>
        <p:nvPicPr>
          <p:cNvPr id="2" name="Picture 2" descr="C:\Users\Mai\Desktop\important files 2014\newLogo.jpg"/>
          <p:cNvPicPr>
            <a:picLocks noChangeAspect="1" noChangeArrowheads="1"/>
          </p:cNvPicPr>
          <p:nvPr/>
        </p:nvPicPr>
        <p:blipFill>
          <a:blip r:embed="rId3" cstate="print"/>
          <a:srcRect/>
          <a:stretch>
            <a:fillRect/>
          </a:stretch>
        </p:blipFill>
        <p:spPr bwMode="auto">
          <a:xfrm>
            <a:off x="1143000" y="1447800"/>
            <a:ext cx="6553200" cy="3429000"/>
          </a:xfrm>
          <a:prstGeom prst="rect">
            <a:avLst/>
          </a:prstGeom>
          <a:noFill/>
        </p:spPr>
      </p:pic>
      <p:sp>
        <p:nvSpPr>
          <p:cNvPr id="6" name="TextBox 5"/>
          <p:cNvSpPr txBox="1"/>
          <p:nvPr/>
        </p:nvSpPr>
        <p:spPr>
          <a:xfrm>
            <a:off x="1447800" y="4191000"/>
            <a:ext cx="2438400" cy="523220"/>
          </a:xfrm>
          <a:prstGeom prst="rect">
            <a:avLst/>
          </a:prstGeom>
          <a:noFill/>
        </p:spPr>
        <p:txBody>
          <a:bodyPr wrap="square" rtlCol="0">
            <a:spAutoFit/>
          </a:bodyPr>
          <a:lstStyle/>
          <a:p>
            <a:pPr algn="ctr"/>
            <a:r>
              <a:rPr lang="en-US" sz="2800" b="1" dirty="0" smtClean="0">
                <a:solidFill>
                  <a:srgbClr val="3C1A56"/>
                </a:solidFill>
                <a:effectLst>
                  <a:outerShdw blurRad="38100" dist="38100" dir="2700000" algn="tl">
                    <a:srgbClr val="000000">
                      <a:alpha val="43137"/>
                    </a:srgbClr>
                  </a:outerShdw>
                </a:effectLst>
                <a:latin typeface="Viner Hand ITC" pitchFamily="66" charset="0"/>
                <a:ea typeface="+mj-ea"/>
                <a:cs typeface="Angsana New" pitchFamily="18" charset="-34"/>
              </a:rPr>
              <a:t>Prepared by </a:t>
            </a:r>
          </a:p>
        </p:txBody>
      </p:sp>
      <p:sp>
        <p:nvSpPr>
          <p:cNvPr id="7" name="TextBox 6"/>
          <p:cNvSpPr txBox="1"/>
          <p:nvPr/>
        </p:nvSpPr>
        <p:spPr>
          <a:xfrm>
            <a:off x="685800" y="4800600"/>
            <a:ext cx="4191000" cy="461665"/>
          </a:xfrm>
          <a:prstGeom prst="rect">
            <a:avLst/>
          </a:prstGeom>
          <a:noFill/>
        </p:spPr>
        <p:txBody>
          <a:bodyPr wrap="square" rtlCol="0">
            <a:spAutoFit/>
          </a:bodyPr>
          <a:lstStyle/>
          <a:p>
            <a:pPr algn="ctr"/>
            <a:r>
              <a:rPr lang="en-US" sz="2400" b="1" dirty="0" smtClean="0">
                <a:solidFill>
                  <a:schemeClr val="tx1">
                    <a:lumMod val="95000"/>
                    <a:lumOff val="5000"/>
                  </a:schemeClr>
                </a:solidFill>
                <a:effectLst>
                  <a:outerShdw blurRad="38100" dist="38100" dir="2700000" algn="tl">
                    <a:srgbClr val="000000">
                      <a:alpha val="43137"/>
                    </a:srgbClr>
                  </a:outerShdw>
                </a:effectLst>
                <a:latin typeface="Andalus" pitchFamily="18" charset="-78"/>
                <a:ea typeface="+mj-ea"/>
                <a:cs typeface="Andalus" pitchFamily="18" charset="-78"/>
              </a:rPr>
              <a:t>Mai Asem Abushamma</a:t>
            </a:r>
            <a:endParaRPr lang="en-US" sz="2400" b="1" dirty="0">
              <a:solidFill>
                <a:schemeClr val="tx1">
                  <a:lumMod val="95000"/>
                  <a:lumOff val="5000"/>
                </a:schemeClr>
              </a:solidFill>
              <a:effectLst>
                <a:outerShdw blurRad="38100" dist="38100" dir="2700000" algn="tl">
                  <a:srgbClr val="000000">
                    <a:alpha val="43137"/>
                  </a:srgbClr>
                </a:outerShdw>
              </a:effectLst>
              <a:latin typeface="Andalus" pitchFamily="18" charset="-78"/>
              <a:ea typeface="+mj-ea"/>
              <a:cs typeface="Andalus" pitchFamily="18" charset="-78"/>
            </a:endParaRPr>
          </a:p>
        </p:txBody>
      </p:sp>
      <p:sp>
        <p:nvSpPr>
          <p:cNvPr id="8" name="TextBox 7"/>
          <p:cNvSpPr txBox="1"/>
          <p:nvPr/>
        </p:nvSpPr>
        <p:spPr>
          <a:xfrm>
            <a:off x="228600" y="5410200"/>
            <a:ext cx="4800600" cy="461665"/>
          </a:xfrm>
          <a:prstGeom prst="rect">
            <a:avLst/>
          </a:prstGeom>
          <a:noFill/>
        </p:spPr>
        <p:txBody>
          <a:bodyPr wrap="square" rtlCol="0">
            <a:spAutoFit/>
          </a:bodyPr>
          <a:lstStyle/>
          <a:p>
            <a:pPr algn="ctr"/>
            <a:r>
              <a:rPr lang="en-US" sz="2400" b="1" dirty="0" smtClean="0">
                <a:solidFill>
                  <a:schemeClr val="tx1">
                    <a:lumMod val="95000"/>
                    <a:lumOff val="5000"/>
                  </a:schemeClr>
                </a:solidFill>
                <a:effectLst>
                  <a:outerShdw blurRad="38100" dist="38100" dir="2700000" algn="tl">
                    <a:srgbClr val="000000">
                      <a:alpha val="43137"/>
                    </a:srgbClr>
                  </a:outerShdw>
                </a:effectLst>
                <a:latin typeface="Andalus" pitchFamily="18" charset="-78"/>
                <a:ea typeface="+mj-ea"/>
                <a:cs typeface="Andalus" pitchFamily="18" charset="-78"/>
              </a:rPr>
              <a:t>   Shahd Samir Abdulhaq</a:t>
            </a:r>
          </a:p>
        </p:txBody>
      </p:sp>
      <p:sp>
        <p:nvSpPr>
          <p:cNvPr id="11" name="TextBox 10"/>
          <p:cNvSpPr txBox="1"/>
          <p:nvPr/>
        </p:nvSpPr>
        <p:spPr>
          <a:xfrm>
            <a:off x="5486400" y="4191000"/>
            <a:ext cx="2460930" cy="523220"/>
          </a:xfrm>
          <a:prstGeom prst="rect">
            <a:avLst/>
          </a:prstGeom>
          <a:noFill/>
        </p:spPr>
        <p:txBody>
          <a:bodyPr wrap="none" rtlCol="0">
            <a:spAutoFit/>
          </a:bodyPr>
          <a:lstStyle/>
          <a:p>
            <a:r>
              <a:rPr lang="en-US" sz="2800" b="1" dirty="0" smtClean="0">
                <a:solidFill>
                  <a:srgbClr val="3C1A56"/>
                </a:solidFill>
                <a:effectLst>
                  <a:outerShdw blurRad="38100" dist="38100" dir="2700000" algn="tl">
                    <a:srgbClr val="000000">
                      <a:alpha val="43137"/>
                    </a:srgbClr>
                  </a:outerShdw>
                </a:effectLst>
                <a:latin typeface="Viner Hand ITC" pitchFamily="66" charset="0"/>
                <a:ea typeface="+mj-ea"/>
                <a:cs typeface="Angsana New" pitchFamily="18" charset="-34"/>
              </a:rPr>
              <a:t>Supervised by</a:t>
            </a:r>
          </a:p>
        </p:txBody>
      </p:sp>
      <p:sp>
        <p:nvSpPr>
          <p:cNvPr id="12" name="TextBox 11"/>
          <p:cNvSpPr txBox="1"/>
          <p:nvPr/>
        </p:nvSpPr>
        <p:spPr>
          <a:xfrm>
            <a:off x="5486400" y="4876800"/>
            <a:ext cx="2367956" cy="461665"/>
          </a:xfrm>
          <a:prstGeom prst="rect">
            <a:avLst/>
          </a:prstGeom>
          <a:noFill/>
        </p:spPr>
        <p:txBody>
          <a:bodyPr wrap="none" rtlCol="0">
            <a:spAutoFit/>
          </a:bodyPr>
          <a:lstStyle/>
          <a:p>
            <a:pPr algn="ctr"/>
            <a:r>
              <a:rPr lang="en-US" sz="2400" b="1" dirty="0" smtClean="0">
                <a:solidFill>
                  <a:schemeClr val="tx1">
                    <a:lumMod val="95000"/>
                    <a:lumOff val="5000"/>
                  </a:schemeClr>
                </a:solidFill>
                <a:effectLst>
                  <a:outerShdw blurRad="38100" dist="38100" dir="2700000" algn="tl">
                    <a:srgbClr val="000000">
                      <a:alpha val="43137"/>
                    </a:srgbClr>
                  </a:outerShdw>
                </a:effectLst>
                <a:latin typeface="Andalus" pitchFamily="18" charset="-78"/>
                <a:ea typeface="+mj-ea"/>
                <a:cs typeface="Andalus" pitchFamily="18" charset="-78"/>
              </a:rPr>
              <a:t>Dr. Raed Al-Qadi</a:t>
            </a:r>
          </a:p>
        </p:txBody>
      </p:sp>
      <p:sp>
        <p:nvSpPr>
          <p:cNvPr id="13" name="TextBox 12"/>
          <p:cNvSpPr txBox="1"/>
          <p:nvPr/>
        </p:nvSpPr>
        <p:spPr>
          <a:xfrm>
            <a:off x="5410200" y="5410200"/>
            <a:ext cx="2663197" cy="461665"/>
          </a:xfrm>
          <a:prstGeom prst="rect">
            <a:avLst/>
          </a:prstGeom>
          <a:noFill/>
        </p:spPr>
        <p:txBody>
          <a:bodyPr wrap="square" rtlCol="0">
            <a:spAutoFit/>
          </a:bodyPr>
          <a:lstStyle/>
          <a:p>
            <a:pPr algn="ctr"/>
            <a:r>
              <a:rPr lang="en-US" sz="2400" b="1" dirty="0" smtClean="0">
                <a:solidFill>
                  <a:schemeClr val="tx1">
                    <a:lumMod val="95000"/>
                    <a:lumOff val="5000"/>
                  </a:schemeClr>
                </a:solidFill>
                <a:effectLst>
                  <a:outerShdw blurRad="38100" dist="38100" dir="2700000" algn="tl">
                    <a:srgbClr val="000000">
                      <a:alpha val="43137"/>
                    </a:srgbClr>
                  </a:outerShdw>
                </a:effectLst>
                <a:latin typeface="Andalus" pitchFamily="18" charset="-78"/>
                <a:ea typeface="+mj-ea"/>
                <a:cs typeface="Andalus" pitchFamily="18" charset="-78"/>
              </a:rPr>
              <a:t>Dr.  Samer Arandi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lvl="0" indent="-342900" algn="ctr">
              <a:spcBef>
                <a:spcPct val="20000"/>
              </a:spcBef>
            </a:pPr>
            <a:r>
              <a:rPr lang="en-US" sz="4000" b="1" dirty="0" smtClean="0">
                <a:solidFill>
                  <a:srgbClr val="3C1A56"/>
                </a:solidFill>
                <a:effectLst>
                  <a:outerShdw blurRad="38100" dist="38100" dir="2700000" algn="tl">
                    <a:srgbClr val="000000">
                      <a:alpha val="43137"/>
                    </a:srgbClr>
                  </a:outerShdw>
                </a:effectLst>
                <a:latin typeface="Andalus" pitchFamily="18" charset="-78"/>
                <a:cs typeface="Andalus" pitchFamily="18" charset="-78"/>
              </a:rPr>
              <a:t> Choosing the operating system</a:t>
            </a:r>
            <a:endPar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endParaRPr>
          </a:p>
        </p:txBody>
      </p:sp>
      <p:sp>
        <p:nvSpPr>
          <p:cNvPr id="10" name="Rectangle 9"/>
          <p:cNvSpPr/>
          <p:nvPr/>
        </p:nvSpPr>
        <p:spPr>
          <a:xfrm>
            <a:off x="990600" y="1595021"/>
            <a:ext cx="6858000" cy="5262979"/>
          </a:xfrm>
          <a:prstGeom prst="rect">
            <a:avLst/>
          </a:prstGeom>
        </p:spPr>
        <p:txBody>
          <a:bodyPr wrap="square">
            <a:spAutoFit/>
          </a:bodyPr>
          <a:lstStyle/>
          <a:p>
            <a:pPr>
              <a:buBlip>
                <a:blip r:embed="rId3"/>
              </a:buBlip>
            </a:pPr>
            <a:r>
              <a:rPr lang="en-US" sz="3200" b="1" dirty="0" smtClean="0">
                <a:latin typeface="Andalus" pitchFamily="18" charset="-78"/>
                <a:cs typeface="Andalus" pitchFamily="18" charset="-78"/>
              </a:rPr>
              <a:t> There are many operating systems you can choose to use on your BeagleBoard such as Android, Ubuntu and Angstrom.</a:t>
            </a:r>
          </a:p>
          <a:p>
            <a:pPr>
              <a:buBlip>
                <a:blip r:embed="rId3"/>
              </a:buBlip>
            </a:pPr>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Angstrom is the default operating system, that is pre-installed on the BeagleBoard.</a:t>
            </a:r>
          </a:p>
          <a:p>
            <a:pPr>
              <a:buBlip>
                <a:blip r:embed="rId3"/>
              </a:buBlip>
            </a:pPr>
            <a:endParaRPr lang="en-US" sz="3200" b="1" dirty="0" smtClean="0">
              <a:latin typeface="Adobe Caslon Pro Bold" pitchFamily="18" charset="0"/>
              <a:cs typeface="Adobe Hebrew" pitchFamily="18" charset="-79"/>
            </a:endParaRPr>
          </a:p>
          <a:p>
            <a:endParaRPr lang="en-US" sz="3200" b="1" dirty="0" smtClean="0">
              <a:latin typeface="Adobe Caslon Pro Bold" pitchFamily="18" charset="0"/>
              <a:cs typeface="Adobe Hebrew" pitchFamily="18" charset="-79"/>
            </a:endParaRPr>
          </a:p>
          <a:p>
            <a:pPr>
              <a:buNone/>
            </a:pPr>
            <a:r>
              <a:rPr lang="en-US" sz="1600" b="1" dirty="0" smtClean="0">
                <a:latin typeface="Adobe Caslon Pro Bold" pitchFamily="18" charset="0"/>
                <a:cs typeface="Adobe Hebrew" pitchFamily="18" charset="-79"/>
              </a:rPr>
              <a:t>    </a:t>
            </a:r>
            <a:endParaRPr lang="en-US" sz="3200" b="1" dirty="0" smtClean="0">
              <a:latin typeface="Andalus" pitchFamily="18" charset="-78"/>
              <a:cs typeface="Andalus" pitchFamily="18" charset="-78"/>
            </a:endParaRPr>
          </a:p>
        </p:txBody>
      </p:sp>
      <p:sp>
        <p:nvSpPr>
          <p:cNvPr id="11" name="Title 1"/>
          <p:cNvSpPr txBox="1">
            <a:spLocks/>
          </p:cNvSpPr>
          <p:nvPr/>
        </p:nvSpPr>
        <p:spPr>
          <a:xfrm>
            <a:off x="304800" y="1143000"/>
            <a:ext cx="8610600" cy="1066800"/>
          </a:xfrm>
          <a:prstGeom prst="rect">
            <a:avLst/>
          </a:prstGeom>
        </p:spPr>
        <p:txBody>
          <a:bodyPr vert="horz" lIns="91440" tIns="45720" rIns="91440" bIns="45720" rtlCol="0" anchor="ctr">
            <a:noAutofit/>
          </a:bodyPr>
          <a:lstStyle/>
          <a:p>
            <a:pPr lvl="0" indent="-342900">
              <a:spcBef>
                <a:spcPct val="20000"/>
              </a:spcBef>
            </a:pPr>
            <a:endPar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0" y="381000"/>
            <a:ext cx="8610600" cy="838200"/>
          </a:xfrm>
          <a:prstGeom prst="rect">
            <a:avLst/>
          </a:prstGeom>
        </p:spPr>
        <p:txBody>
          <a:bodyPr vert="horz" lIns="91440" tIns="45720" rIns="91440" bIns="45720" rtlCol="0" anchor="ctr">
            <a:noAutofit/>
          </a:bodyPr>
          <a:lstStyle/>
          <a:p>
            <a:pPr lvl="0" indent="-342900" algn="ctr">
              <a:spcBef>
                <a:spcPct val="20000"/>
              </a:spcBef>
            </a:pPr>
            <a:r>
              <a:rPr lang="en-US" sz="4000" b="1" dirty="0" smtClean="0">
                <a:solidFill>
                  <a:schemeClr val="accent2">
                    <a:lumMod val="75000"/>
                  </a:schemeClr>
                </a:solidFill>
                <a:effectLst>
                  <a:outerShdw blurRad="38100" dist="38100" dir="2700000" algn="tl">
                    <a:srgbClr val="000000">
                      <a:alpha val="43137"/>
                    </a:srgbClr>
                  </a:outerShdw>
                </a:effectLst>
                <a:latin typeface="Arial Rounded MT Bold" pitchFamily="34" charset="0"/>
                <a:cs typeface="Angsana New" pitchFamily="18" charset="-34"/>
              </a:rPr>
              <a:t> </a:t>
            </a:r>
          </a:p>
          <a:p>
            <a:pPr lvl="0" indent="-342900" algn="ctr">
              <a:spcBef>
                <a:spcPct val="20000"/>
              </a:spcBef>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Angstrom  vs.  Ubuntu</a:t>
            </a:r>
            <a:r>
              <a:rPr lang="en-US" sz="4000" b="1" dirty="0" smtClean="0">
                <a:solidFill>
                  <a:schemeClr val="accent2">
                    <a:lumMod val="75000"/>
                  </a:schemeClr>
                </a:solidFill>
                <a:effectLst>
                  <a:outerShdw blurRad="38100" dist="38100" dir="2700000" algn="tl">
                    <a:srgbClr val="000000">
                      <a:alpha val="43137"/>
                    </a:srgbClr>
                  </a:outerShdw>
                </a:effectLst>
                <a:latin typeface="Arial Rounded MT Bold" pitchFamily="34" charset="0"/>
                <a:cs typeface="Angsana New" pitchFamily="18" charset="-34"/>
              </a:rPr>
              <a:t/>
            </a:r>
            <a:br>
              <a:rPr lang="en-US" sz="4000" b="1" dirty="0" smtClean="0">
                <a:solidFill>
                  <a:schemeClr val="accent2">
                    <a:lumMod val="75000"/>
                  </a:schemeClr>
                </a:solidFill>
                <a:effectLst>
                  <a:outerShdw blurRad="38100" dist="38100" dir="2700000" algn="tl">
                    <a:srgbClr val="000000">
                      <a:alpha val="43137"/>
                    </a:srgbClr>
                  </a:outerShdw>
                </a:effectLst>
                <a:latin typeface="Arial Rounded MT Bold" pitchFamily="34" charset="0"/>
                <a:cs typeface="Angsana New" pitchFamily="18" charset="-34"/>
              </a:rPr>
            </a:b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8" name="Title 1"/>
          <p:cNvSpPr txBox="1">
            <a:spLocks/>
          </p:cNvSpPr>
          <p:nvPr/>
        </p:nvSpPr>
        <p:spPr>
          <a:xfrm>
            <a:off x="685800" y="1143000"/>
            <a:ext cx="8610600" cy="1066800"/>
          </a:xfrm>
          <a:prstGeom prst="rect">
            <a:avLst/>
          </a:prstGeom>
        </p:spPr>
        <p:txBody>
          <a:bodyPr vert="horz" lIns="91440" tIns="45720" rIns="91440" bIns="45720" rtlCol="0" anchor="ctr">
            <a:noAutofit/>
          </a:bodyPr>
          <a:lstStyle/>
          <a:p>
            <a:pPr marL="0" marR="0" lvl="0" indent="-342900" defTabSz="914400" rtl="0" eaLnBrk="1" fontAlgn="auto" latinLnBrk="0" hangingPunct="1">
              <a:lnSpc>
                <a:spcPct val="100000"/>
              </a:lnSpc>
              <a:spcBef>
                <a:spcPct val="20000"/>
              </a:spcBef>
              <a:spcAft>
                <a:spcPts val="0"/>
              </a:spcAft>
              <a:buClrTx/>
              <a:buSzTx/>
              <a:buFontTx/>
              <a:buNone/>
              <a:tabLst/>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Angstrom</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10" name="Rectangle 9"/>
          <p:cNvSpPr/>
          <p:nvPr/>
        </p:nvSpPr>
        <p:spPr>
          <a:xfrm>
            <a:off x="990600" y="2057400"/>
            <a:ext cx="6858000" cy="3477875"/>
          </a:xfrm>
          <a:prstGeom prst="rect">
            <a:avLst/>
          </a:prstGeom>
        </p:spPr>
        <p:txBody>
          <a:bodyPr wrap="square">
            <a:spAutoFit/>
          </a:bodyPr>
          <a:lstStyle/>
          <a:p>
            <a:pPr>
              <a:buBlip>
                <a:blip r:embed="rId3"/>
              </a:buBlip>
            </a:pPr>
            <a:r>
              <a:rPr lang="en-US" sz="3200" b="1" dirty="0" smtClean="0">
                <a:latin typeface="Andalus" pitchFamily="18" charset="-78"/>
                <a:cs typeface="Andalus" pitchFamily="18" charset="-78"/>
              </a:rPr>
              <a:t> Faster</a:t>
            </a:r>
          </a:p>
          <a:p>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Lighter </a:t>
            </a:r>
            <a:r>
              <a:rPr lang="en-US" sz="4400" b="1" dirty="0" smtClean="0">
                <a:latin typeface="Andalus" pitchFamily="18" charset="-78"/>
                <a:cs typeface="Andalus" pitchFamily="18" charset="-78"/>
              </a:rPr>
              <a:t>=</a:t>
            </a:r>
            <a:r>
              <a:rPr lang="en-US" sz="3200" b="1" dirty="0" smtClean="0">
                <a:latin typeface="Andalus" pitchFamily="18" charset="-78"/>
                <a:cs typeface="Andalus" pitchFamily="18" charset="-78"/>
              </a:rPr>
              <a:t>&gt;High performance</a:t>
            </a:r>
          </a:p>
          <a:p>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Less resources</a:t>
            </a:r>
          </a:p>
          <a:p>
            <a:endParaRPr lang="en-US" sz="3200" b="1" dirty="0" smtClean="0">
              <a:latin typeface="Andalus" pitchFamily="18" charset="-78"/>
              <a:cs typeface="Andalus" pitchFamily="18" charset="-78"/>
            </a:endParaRPr>
          </a:p>
          <a:p>
            <a:pPr>
              <a:buNone/>
            </a:pPr>
            <a:r>
              <a:rPr lang="en-US" sz="1600" b="1" dirty="0" smtClean="0">
                <a:latin typeface="Adobe Caslon Pro Bold" pitchFamily="18" charset="0"/>
                <a:cs typeface="Adobe Hebrew" pitchFamily="18" charset="-79"/>
              </a:rPr>
              <a:t>    </a:t>
            </a:r>
            <a:endParaRPr lang="en-US" sz="3200" b="1" dirty="0" smtClean="0">
              <a:latin typeface="Andalus" pitchFamily="18" charset="-78"/>
              <a:cs typeface="Andalus" pitchFamily="18" charset="-78"/>
            </a:endParaRPr>
          </a:p>
        </p:txBody>
      </p:sp>
      <p:pic>
        <p:nvPicPr>
          <p:cNvPr id="6" name="Picture 2" descr="C:\Users\Gina\Desktop\finger-pointing-symbol-thumb798338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533400"/>
            <a:ext cx="990600" cy="6857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29000" y="1371600"/>
            <a:ext cx="700692" cy="609601"/>
          </a:xfrm>
          <a:prstGeom prst="rect">
            <a:avLst/>
          </a:prstGeom>
        </p:spPr>
      </p:pic>
      <p:pic>
        <p:nvPicPr>
          <p:cNvPr id="9" name="Picture 8" descr="Capture.PNG"/>
          <p:cNvPicPr>
            <a:picLocks noChangeAspect="1"/>
          </p:cNvPicPr>
          <p:nvPr/>
        </p:nvPicPr>
        <p:blipFill>
          <a:blip r:embed="rId6" cstate="print"/>
          <a:stretch>
            <a:fillRect/>
          </a:stretch>
        </p:blipFill>
        <p:spPr>
          <a:xfrm>
            <a:off x="5257800" y="4495800"/>
            <a:ext cx="2590800" cy="1752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0" y="381000"/>
            <a:ext cx="8610600" cy="838200"/>
          </a:xfrm>
          <a:prstGeom prst="rect">
            <a:avLst/>
          </a:prstGeom>
        </p:spPr>
        <p:txBody>
          <a:bodyPr vert="horz" lIns="91440" tIns="45720" rIns="91440" bIns="45720" rtlCol="0" anchor="ctr">
            <a:noAutofit/>
          </a:bodyPr>
          <a:lstStyle/>
          <a:p>
            <a:pPr lvl="0" indent="-342900" algn="ctr">
              <a:spcBef>
                <a:spcPct val="20000"/>
              </a:spcBef>
            </a:pPr>
            <a:r>
              <a:rPr lang="en-US" sz="4000" b="1" dirty="0" smtClean="0">
                <a:solidFill>
                  <a:schemeClr val="accent2">
                    <a:lumMod val="75000"/>
                  </a:schemeClr>
                </a:solidFill>
                <a:effectLst>
                  <a:outerShdw blurRad="38100" dist="38100" dir="2700000" algn="tl">
                    <a:srgbClr val="000000">
                      <a:alpha val="43137"/>
                    </a:srgbClr>
                  </a:outerShdw>
                </a:effectLst>
                <a:latin typeface="Arial Rounded MT Bold" pitchFamily="34" charset="0"/>
                <a:cs typeface="Angsana New" pitchFamily="18" charset="-34"/>
              </a:rPr>
              <a:t> </a:t>
            </a:r>
          </a:p>
          <a:p>
            <a:pPr lvl="0" indent="-342900" algn="ctr">
              <a:spcBef>
                <a:spcPct val="20000"/>
              </a:spcBef>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Angstrom  vs.  Ubuntu</a:t>
            </a:r>
            <a:r>
              <a:rPr lang="en-US" sz="4000" b="1" dirty="0" smtClean="0">
                <a:solidFill>
                  <a:schemeClr val="accent2">
                    <a:lumMod val="75000"/>
                  </a:schemeClr>
                </a:solidFill>
                <a:effectLst>
                  <a:outerShdw blurRad="38100" dist="38100" dir="2700000" algn="tl">
                    <a:srgbClr val="000000">
                      <a:alpha val="43137"/>
                    </a:srgbClr>
                  </a:outerShdw>
                </a:effectLst>
                <a:latin typeface="Arial Rounded MT Bold" pitchFamily="34" charset="0"/>
                <a:cs typeface="Angsana New" pitchFamily="18" charset="-34"/>
              </a:rPr>
              <a:t/>
            </a:r>
            <a:br>
              <a:rPr lang="en-US" sz="4000" b="1" dirty="0" smtClean="0">
                <a:solidFill>
                  <a:schemeClr val="accent2">
                    <a:lumMod val="75000"/>
                  </a:schemeClr>
                </a:solidFill>
                <a:effectLst>
                  <a:outerShdw blurRad="38100" dist="38100" dir="2700000" algn="tl">
                    <a:srgbClr val="000000">
                      <a:alpha val="43137"/>
                    </a:srgbClr>
                  </a:outerShdw>
                </a:effectLst>
                <a:latin typeface="Arial Rounded MT Bold" pitchFamily="34" charset="0"/>
                <a:cs typeface="Angsana New" pitchFamily="18" charset="-34"/>
              </a:rPr>
            </a:b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8" name="Title 1"/>
          <p:cNvSpPr txBox="1">
            <a:spLocks/>
          </p:cNvSpPr>
          <p:nvPr/>
        </p:nvSpPr>
        <p:spPr>
          <a:xfrm>
            <a:off x="685800" y="1143000"/>
            <a:ext cx="8610600" cy="1066800"/>
          </a:xfrm>
          <a:prstGeom prst="rect">
            <a:avLst/>
          </a:prstGeom>
        </p:spPr>
        <p:txBody>
          <a:bodyPr vert="horz" lIns="91440" tIns="45720" rIns="91440" bIns="45720" rtlCol="0" anchor="ctr">
            <a:noAutofit/>
          </a:bodyPr>
          <a:lstStyle/>
          <a:p>
            <a:pPr marL="0" marR="0" lvl="0" indent="-342900" defTabSz="914400" rtl="0" eaLnBrk="1" fontAlgn="auto" latinLnBrk="0" hangingPunct="1">
              <a:lnSpc>
                <a:spcPct val="100000"/>
              </a:lnSpc>
              <a:spcBef>
                <a:spcPct val="20000"/>
              </a:spcBef>
              <a:spcAft>
                <a:spcPts val="0"/>
              </a:spcAft>
              <a:buClrTx/>
              <a:buSzTx/>
              <a:buFontTx/>
              <a:buNone/>
              <a:tabLst/>
              <a:defRPr/>
            </a:pPr>
            <a:r>
              <a:rPr lang="en-US" sz="4000" b="1" noProof="0"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Ubuntu</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10" name="Rectangle 9"/>
          <p:cNvSpPr/>
          <p:nvPr/>
        </p:nvSpPr>
        <p:spPr>
          <a:xfrm>
            <a:off x="990600" y="2057400"/>
            <a:ext cx="7162800" cy="4278094"/>
          </a:xfrm>
          <a:prstGeom prst="rect">
            <a:avLst/>
          </a:prstGeom>
        </p:spPr>
        <p:txBody>
          <a:bodyPr wrap="square">
            <a:spAutoFit/>
          </a:bodyPr>
          <a:lstStyle/>
          <a:p>
            <a:pPr>
              <a:buBlip>
                <a:blip r:embed="rId3"/>
              </a:buBlip>
            </a:pPr>
            <a:r>
              <a:rPr lang="en-US" sz="3200" b="1" dirty="0" smtClean="0">
                <a:latin typeface="Andalus" pitchFamily="18" charset="-78"/>
                <a:cs typeface="Andalus" pitchFamily="18" charset="-78"/>
              </a:rPr>
              <a:t> More stable.</a:t>
            </a:r>
          </a:p>
          <a:p>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Driver detection easy and automatically</a:t>
            </a:r>
          </a:p>
          <a:p>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Easier for using Wi-Fi</a:t>
            </a:r>
          </a:p>
          <a:p>
            <a:pPr>
              <a:buBlip>
                <a:blip r:embed="rId3"/>
              </a:buBlip>
            </a:pPr>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User friendly</a:t>
            </a:r>
          </a:p>
          <a:p>
            <a:pPr>
              <a:buNone/>
            </a:pPr>
            <a:r>
              <a:rPr lang="en-US" sz="1600" b="1" dirty="0" smtClean="0">
                <a:latin typeface="Adobe Caslon Pro Bold" pitchFamily="18" charset="0"/>
                <a:cs typeface="Adobe Hebrew" pitchFamily="18" charset="-79"/>
              </a:rPr>
              <a:t>    </a:t>
            </a:r>
            <a:endParaRPr lang="en-US" sz="3200" b="1" dirty="0" smtClean="0">
              <a:latin typeface="Andalus" pitchFamily="18" charset="-78"/>
              <a:cs typeface="Andalus" pitchFamily="18" charset="-78"/>
            </a:endParaRPr>
          </a:p>
        </p:txBody>
      </p:sp>
      <p:pic>
        <p:nvPicPr>
          <p:cNvPr id="6" name="Picture 2" descr="C:\Users\Gina\Desktop\finger-pointing-symbol-thumb798338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533400"/>
            <a:ext cx="990600" cy="68579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C:\Users\Gina\Desktop\free-vector-check-mark-clip-art_116867_Check_Mark_clip_art_hight.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00400" y="1371600"/>
            <a:ext cx="609600"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Capture.PNG"/>
          <p:cNvPicPr>
            <a:picLocks noChangeAspect="1"/>
          </p:cNvPicPr>
          <p:nvPr/>
        </p:nvPicPr>
        <p:blipFill>
          <a:blip r:embed="rId6" cstate="print"/>
          <a:stretch>
            <a:fillRect/>
          </a:stretch>
        </p:blipFill>
        <p:spPr>
          <a:xfrm>
            <a:off x="5486400" y="4495800"/>
            <a:ext cx="2895600" cy="1905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lvl="0" indent="-342900" algn="ctr">
              <a:spcBef>
                <a:spcPct val="20000"/>
              </a:spcBef>
            </a:pPr>
            <a:endPar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endParaRPr>
          </a:p>
        </p:txBody>
      </p:sp>
      <p:sp>
        <p:nvSpPr>
          <p:cNvPr id="8" name="Title 1"/>
          <p:cNvSpPr txBox="1">
            <a:spLocks/>
          </p:cNvSpPr>
          <p:nvPr/>
        </p:nvSpPr>
        <p:spPr>
          <a:xfrm>
            <a:off x="533400" y="609600"/>
            <a:ext cx="8610600" cy="1066800"/>
          </a:xfrm>
          <a:prstGeom prst="rect">
            <a:avLst/>
          </a:prstGeom>
        </p:spPr>
        <p:txBody>
          <a:bodyPr vert="horz" lIns="91440" tIns="45720" rIns="91440" bIns="45720" rtlCol="0" anchor="ctr">
            <a:noAutofit/>
          </a:bodyPr>
          <a:lstStyle/>
          <a:p>
            <a:pPr marL="0" marR="0" lvl="0" indent="-342900" defTabSz="914400" rtl="0" eaLnBrk="1" fontAlgn="auto" latinLnBrk="0" hangingPunct="1">
              <a:lnSpc>
                <a:spcPct val="100000"/>
              </a:lnSpc>
              <a:spcBef>
                <a:spcPct val="20000"/>
              </a:spcBef>
              <a:spcAft>
                <a:spcPts val="0"/>
              </a:spcAft>
              <a:buClrTx/>
              <a:buSzTx/>
              <a:buFontTx/>
              <a:buNone/>
              <a:tabLst/>
              <a:defRPr/>
            </a:pPr>
            <a:r>
              <a:rPr lang="en-US" sz="4000" b="1" noProof="0"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  Programming languages</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10" name="Rectangle 9"/>
          <p:cNvSpPr/>
          <p:nvPr/>
        </p:nvSpPr>
        <p:spPr>
          <a:xfrm>
            <a:off x="990600" y="2057400"/>
            <a:ext cx="6858000" cy="2308324"/>
          </a:xfrm>
          <a:prstGeom prst="rect">
            <a:avLst/>
          </a:prstGeom>
        </p:spPr>
        <p:txBody>
          <a:bodyPr wrap="square">
            <a:spAutoFit/>
          </a:bodyPr>
          <a:lstStyle/>
          <a:p>
            <a:pPr>
              <a:buBlip>
                <a:blip r:embed="rId3"/>
              </a:buBlip>
            </a:pPr>
            <a:r>
              <a:rPr lang="en-US" sz="3200" b="1" dirty="0" smtClean="0">
                <a:latin typeface="Andalus" pitchFamily="18" charset="-78"/>
                <a:cs typeface="Andalus" pitchFamily="18" charset="-78"/>
              </a:rPr>
              <a:t> C++ for the processor “BeagleBoard “.</a:t>
            </a:r>
          </a:p>
          <a:p>
            <a:pPr>
              <a:buBlip>
                <a:blip r:embed="rId3"/>
              </a:buBlip>
            </a:pPr>
            <a:endParaRPr lang="en-US" sz="3200" b="1" dirty="0" smtClean="0">
              <a:latin typeface="Adobe Caslon Pro Bold" pitchFamily="18" charset="0"/>
              <a:cs typeface="Adobe Hebrew" pitchFamily="18" charset="-79"/>
            </a:endParaRPr>
          </a:p>
          <a:p>
            <a:endParaRPr lang="en-US" sz="3200" b="1" dirty="0" smtClean="0">
              <a:latin typeface="Adobe Caslon Pro Bold" pitchFamily="18" charset="0"/>
              <a:cs typeface="Adobe Hebrew" pitchFamily="18" charset="-79"/>
            </a:endParaRPr>
          </a:p>
          <a:p>
            <a:pPr>
              <a:buBlip>
                <a:blip r:embed="rId3"/>
              </a:buBlip>
            </a:pPr>
            <a:r>
              <a:rPr lang="en-US" sz="3200" b="1" dirty="0" smtClean="0">
                <a:latin typeface="Andalus" pitchFamily="18" charset="-78"/>
                <a:cs typeface="Andalus" pitchFamily="18" charset="-78"/>
              </a:rPr>
              <a:t> C for the microcontroller.</a:t>
            </a:r>
          </a:p>
          <a:p>
            <a:pPr>
              <a:buNone/>
            </a:pPr>
            <a:r>
              <a:rPr lang="en-US" sz="1600" b="1" dirty="0" smtClean="0">
                <a:latin typeface="Adobe Caslon Pro Bold" pitchFamily="18" charset="0"/>
                <a:cs typeface="Adobe Hebrew" pitchFamily="18" charset="-79"/>
              </a:rPr>
              <a:t>    </a:t>
            </a:r>
            <a:endParaRPr lang="en-US" sz="3200" b="1" dirty="0" smtClean="0">
              <a:latin typeface="Andalus" pitchFamily="18" charset="-78"/>
              <a:cs typeface="Andalus" pitchFamily="18" charset="-78"/>
            </a:endParaRPr>
          </a:p>
        </p:txBody>
      </p:sp>
      <p:pic>
        <p:nvPicPr>
          <p:cNvPr id="6" name="Picture 5" descr="Capture9.PNG"/>
          <p:cNvPicPr>
            <a:picLocks noChangeAspect="1"/>
          </p:cNvPicPr>
          <p:nvPr/>
        </p:nvPicPr>
        <p:blipFill>
          <a:blip r:embed="rId4" cstate="print"/>
          <a:stretch>
            <a:fillRect/>
          </a:stretch>
        </p:blipFill>
        <p:spPr>
          <a:xfrm>
            <a:off x="6248400" y="3352800"/>
            <a:ext cx="1752600" cy="1371600"/>
          </a:xfrm>
          <a:prstGeom prst="rect">
            <a:avLst/>
          </a:prstGeom>
        </p:spPr>
      </p:pic>
      <p:pic>
        <p:nvPicPr>
          <p:cNvPr id="7" name="Picture 6" descr="Capture8.PNG"/>
          <p:cNvPicPr>
            <a:picLocks noChangeAspect="1"/>
          </p:cNvPicPr>
          <p:nvPr/>
        </p:nvPicPr>
        <p:blipFill>
          <a:blip r:embed="rId5" cstate="print"/>
          <a:stretch>
            <a:fillRect/>
          </a:stretch>
        </p:blipFill>
        <p:spPr>
          <a:xfrm>
            <a:off x="3352800" y="4724400"/>
            <a:ext cx="1524000" cy="1066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304800" y="228600"/>
            <a:ext cx="8610600" cy="11430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Ruby main functionalities</a:t>
            </a:r>
            <a:r>
              <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rPr>
              <a:t>  ?! </a:t>
            </a:r>
            <a:endParaRPr kumimoji="0" lang="en-US" sz="4000" b="1" i="0" u="none" strike="noStrike" kern="1200" cap="none" spc="0" normalizeH="0" baseline="0" noProof="0" dirty="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5" name="Rectangle 4"/>
          <p:cNvSpPr/>
          <p:nvPr/>
        </p:nvSpPr>
        <p:spPr>
          <a:xfrm>
            <a:off x="1143000" y="1752600"/>
            <a:ext cx="7086600" cy="3046988"/>
          </a:xfrm>
          <a:prstGeom prst="rect">
            <a:avLst/>
          </a:prstGeom>
        </p:spPr>
        <p:txBody>
          <a:bodyPr wrap="square">
            <a:spAutoFit/>
          </a:bodyPr>
          <a:lstStyle/>
          <a:p>
            <a:pPr marL="0" lvl="2"/>
            <a:r>
              <a:rPr lang="en-US" sz="3200" b="1" dirty="0" smtClean="0">
                <a:latin typeface="Andalus" pitchFamily="18" charset="-78"/>
                <a:cs typeface="Andalus" pitchFamily="18" charset="-78"/>
              </a:rPr>
              <a:t>The system functionality can be divided into three parts</a:t>
            </a:r>
          </a:p>
          <a:p>
            <a:pPr marL="0" lvl="2">
              <a:buBlip>
                <a:blip r:embed="rId3"/>
              </a:buBlip>
            </a:pPr>
            <a:r>
              <a:rPr lang="en-US" sz="3200" b="1" dirty="0" smtClean="0">
                <a:latin typeface="Andalus" pitchFamily="18" charset="-78"/>
                <a:cs typeface="Andalus" pitchFamily="18" charset="-78"/>
              </a:rPr>
              <a:t> Obstacles </a:t>
            </a:r>
            <a:r>
              <a:rPr lang="en-US" sz="3200" b="1" dirty="0" smtClean="0">
                <a:solidFill>
                  <a:srgbClr val="7030A0"/>
                </a:solidFill>
                <a:latin typeface="Andalus" pitchFamily="18" charset="-78"/>
                <a:cs typeface="Andalus" pitchFamily="18" charset="-78"/>
              </a:rPr>
              <a:t>avoidance.</a:t>
            </a:r>
          </a:p>
          <a:p>
            <a:pPr marL="0" lvl="2">
              <a:buBlip>
                <a:blip r:embed="rId3"/>
              </a:buBlip>
            </a:pPr>
            <a:r>
              <a:rPr lang="en-US" sz="3200" b="1" dirty="0" smtClean="0">
                <a:latin typeface="Andalus" pitchFamily="18" charset="-78"/>
                <a:cs typeface="Andalus" pitchFamily="18" charset="-78"/>
              </a:rPr>
              <a:t> Traffics </a:t>
            </a:r>
            <a:r>
              <a:rPr lang="en-US" sz="3200" b="1" dirty="0" smtClean="0">
                <a:solidFill>
                  <a:srgbClr val="7030A0"/>
                </a:solidFill>
                <a:latin typeface="Andalus" pitchFamily="18" charset="-78"/>
                <a:cs typeface="Andalus" pitchFamily="18" charset="-78"/>
              </a:rPr>
              <a:t>detection</a:t>
            </a:r>
            <a:r>
              <a:rPr lang="en-US" sz="3200" b="1" dirty="0" smtClean="0">
                <a:latin typeface="Andalus" pitchFamily="18" charset="-78"/>
                <a:cs typeface="Andalus" pitchFamily="18" charset="-78"/>
              </a:rPr>
              <a:t>.</a:t>
            </a:r>
          </a:p>
          <a:p>
            <a:pPr marL="0" lvl="2">
              <a:buBlip>
                <a:blip r:embed="rId3"/>
              </a:buBlip>
            </a:pPr>
            <a:r>
              <a:rPr lang="en-US" sz="3200" b="1" dirty="0" smtClean="0">
                <a:latin typeface="Andalus" pitchFamily="18" charset="-78"/>
                <a:cs typeface="Andalus" pitchFamily="18" charset="-78"/>
              </a:rPr>
              <a:t> PC </a:t>
            </a:r>
            <a:r>
              <a:rPr lang="en-US" sz="3200" b="1" dirty="0" smtClean="0">
                <a:solidFill>
                  <a:srgbClr val="7030A0"/>
                </a:solidFill>
                <a:latin typeface="Andalus" pitchFamily="18" charset="-78"/>
                <a:cs typeface="Andalus" pitchFamily="18" charset="-78"/>
              </a:rPr>
              <a:t>Manual</a:t>
            </a:r>
            <a:r>
              <a:rPr lang="en-US" sz="3200" b="1" dirty="0" smtClean="0">
                <a:latin typeface="Andalus" pitchFamily="18" charset="-78"/>
                <a:cs typeface="Andalus" pitchFamily="18" charset="-78"/>
              </a:rPr>
              <a:t> control and video </a:t>
            </a:r>
            <a:r>
              <a:rPr lang="en-US" sz="3200" b="1" dirty="0" smtClean="0">
                <a:solidFill>
                  <a:srgbClr val="7030A0"/>
                </a:solidFill>
                <a:latin typeface="Andalus" pitchFamily="18" charset="-78"/>
                <a:cs typeface="Andalus" pitchFamily="18" charset="-78"/>
              </a:rPr>
              <a:t>streaming</a:t>
            </a:r>
            <a:r>
              <a:rPr lang="en-US" sz="3200" b="1" dirty="0" smtClean="0">
                <a:latin typeface="Andalus" pitchFamily="18" charset="-78"/>
                <a:cs typeface="Andalus" pitchFamily="18" charset="-78"/>
              </a:rPr>
              <a:t> from the beagle to the PC.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304800" y="228600"/>
            <a:ext cx="8610600" cy="11430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Obstacles avoidance </a:t>
            </a:r>
            <a:r>
              <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rPr>
              <a:t>?! </a:t>
            </a:r>
            <a:endParaRPr kumimoji="0" lang="en-US" sz="4000" b="1" i="0" u="none" strike="noStrike" kern="1200" cap="none" spc="0" normalizeH="0" baseline="0" noProof="0" dirty="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5" name="Rectangle 4"/>
          <p:cNvSpPr/>
          <p:nvPr/>
        </p:nvSpPr>
        <p:spPr>
          <a:xfrm>
            <a:off x="1143000" y="1752600"/>
            <a:ext cx="7086600" cy="3539430"/>
          </a:xfrm>
          <a:prstGeom prst="rect">
            <a:avLst/>
          </a:prstGeom>
        </p:spPr>
        <p:txBody>
          <a:bodyPr wrap="square">
            <a:spAutoFit/>
          </a:bodyPr>
          <a:lstStyle/>
          <a:p>
            <a:pPr marL="0" lvl="2">
              <a:buBlip>
                <a:blip r:embed="rId3"/>
              </a:buBlip>
            </a:pPr>
            <a:r>
              <a:rPr lang="en-US" sz="3200" b="1" dirty="0" smtClean="0">
                <a:latin typeface="Andalus" pitchFamily="18" charset="-78"/>
                <a:cs typeface="Andalus" pitchFamily="18" charset="-78"/>
              </a:rPr>
              <a:t> Obstacles avoidance done using the </a:t>
            </a:r>
            <a:r>
              <a:rPr lang="en-US" sz="3200" b="1" dirty="0" smtClean="0">
                <a:solidFill>
                  <a:srgbClr val="7030A0"/>
                </a:solidFill>
                <a:latin typeface="Andalus" pitchFamily="18" charset="-78"/>
                <a:cs typeface="Andalus" pitchFamily="18" charset="-78"/>
              </a:rPr>
              <a:t>IR proximity </a:t>
            </a:r>
            <a:r>
              <a:rPr lang="en-US" sz="3200" b="1" dirty="0" smtClean="0">
                <a:latin typeface="Andalus" pitchFamily="18" charset="-78"/>
                <a:cs typeface="Andalus" pitchFamily="18" charset="-78"/>
              </a:rPr>
              <a:t>sensor .</a:t>
            </a:r>
          </a:p>
          <a:p>
            <a:pPr marL="0" lvl="2">
              <a:buBlip>
                <a:blip r:embed="rId3"/>
              </a:buBlip>
            </a:pPr>
            <a:r>
              <a:rPr lang="en-US" sz="3200" b="1" dirty="0" smtClean="0">
                <a:latin typeface="Andalus" pitchFamily="18" charset="-78"/>
                <a:cs typeface="Andalus" pitchFamily="18" charset="-78"/>
              </a:rPr>
              <a:t> The IR proximity sensor placed on a servo motor .</a:t>
            </a:r>
          </a:p>
          <a:p>
            <a:pPr marL="0" lvl="2">
              <a:buBlip>
                <a:blip r:embed="rId3"/>
              </a:buBlip>
            </a:pPr>
            <a:r>
              <a:rPr lang="en-US" sz="3200" b="1" dirty="0" smtClean="0">
                <a:latin typeface="Andalus" pitchFamily="18" charset="-78"/>
                <a:cs typeface="Andalus" pitchFamily="18" charset="-78"/>
              </a:rPr>
              <a:t> The servo motor is controlled through the arduino.</a:t>
            </a:r>
          </a:p>
          <a:p>
            <a:pPr marL="0" lvl="2"/>
            <a:endParaRPr lang="en-US" sz="3200" b="1" dirty="0" smtClean="0">
              <a:solidFill>
                <a:srgbClr val="7030A0"/>
              </a:solidFill>
              <a:latin typeface="Andalus" pitchFamily="18" charset="-78"/>
              <a:cs typeface="Andalus" pitchFamily="18" charset="-78"/>
            </a:endParaRPr>
          </a:p>
        </p:txBody>
      </p:sp>
      <p:pic>
        <p:nvPicPr>
          <p:cNvPr id="6" name="Picture 2" descr="C:\Users\Gina\Desktop\finger-pointing-symbol-thumb798338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6800" y="457200"/>
            <a:ext cx="990600" cy="6857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Ruby basic circuit for obstacles avoidance</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pic>
        <p:nvPicPr>
          <p:cNvPr id="8194" name="Picture 2" descr="C:\Users\Mai\Desktop\basicCircuit.jpg"/>
          <p:cNvPicPr>
            <a:picLocks noChangeAspect="1" noChangeArrowheads="1"/>
          </p:cNvPicPr>
          <p:nvPr/>
        </p:nvPicPr>
        <p:blipFill>
          <a:blip r:embed="rId3" cstate="print"/>
          <a:srcRect/>
          <a:stretch>
            <a:fillRect/>
          </a:stretch>
        </p:blipFill>
        <p:spPr bwMode="auto">
          <a:xfrm>
            <a:off x="762000" y="1447800"/>
            <a:ext cx="7620000" cy="49625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19050"/>
            <a:ext cx="9144000" cy="6762750"/>
          </a:xfrm>
          <a:prstGeom prst="rect">
            <a:avLst/>
          </a:prstGeom>
          <a:noFill/>
        </p:spPr>
      </p:pic>
      <p:sp>
        <p:nvSpPr>
          <p:cNvPr id="14" name="Title 1"/>
          <p:cNvSpPr txBox="1">
            <a:spLocks/>
          </p:cNvSpPr>
          <p:nvPr/>
        </p:nvSpPr>
        <p:spPr>
          <a:xfrm>
            <a:off x="304800" y="228600"/>
            <a:ext cx="8610600" cy="11430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Traffics detection</a:t>
            </a:r>
            <a:r>
              <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rPr>
              <a:t>?! </a:t>
            </a:r>
            <a:endParaRPr kumimoji="0" lang="en-US" sz="4000" b="1" i="0" u="none" strike="noStrike" kern="1200" cap="none" spc="0" normalizeH="0" baseline="0" noProof="0" dirty="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5" name="Rectangle 4"/>
          <p:cNvSpPr/>
          <p:nvPr/>
        </p:nvSpPr>
        <p:spPr>
          <a:xfrm>
            <a:off x="1143000" y="1752600"/>
            <a:ext cx="7086600" cy="4031873"/>
          </a:xfrm>
          <a:prstGeom prst="rect">
            <a:avLst/>
          </a:prstGeom>
        </p:spPr>
        <p:txBody>
          <a:bodyPr wrap="square">
            <a:spAutoFit/>
          </a:bodyPr>
          <a:lstStyle/>
          <a:p>
            <a:pPr marL="0" lvl="2">
              <a:buBlip>
                <a:blip r:embed="rId3"/>
              </a:buBlip>
            </a:pPr>
            <a:r>
              <a:rPr lang="en-US" sz="3200" b="1" dirty="0" smtClean="0">
                <a:latin typeface="Andalus" pitchFamily="18" charset="-78"/>
                <a:cs typeface="Andalus" pitchFamily="18" charset="-78"/>
              </a:rPr>
              <a:t> Here </a:t>
            </a:r>
            <a:r>
              <a:rPr lang="en-US" sz="3200" b="1" dirty="0" smtClean="0">
                <a:latin typeface="Andalus" pitchFamily="18" charset="-78"/>
                <a:cs typeface="Andalus" pitchFamily="18" charset="-78"/>
              </a:rPr>
              <a:t>enters the </a:t>
            </a:r>
            <a:r>
              <a:rPr lang="en-US" sz="3200" b="1" dirty="0" smtClean="0">
                <a:solidFill>
                  <a:srgbClr val="7030A0"/>
                </a:solidFill>
                <a:latin typeface="Andalus" pitchFamily="18" charset="-78"/>
                <a:cs typeface="Andalus" pitchFamily="18" charset="-78"/>
              </a:rPr>
              <a:t>BeagleBoard-</a:t>
            </a:r>
            <a:r>
              <a:rPr lang="en-US" sz="3200" b="1" dirty="0" err="1" smtClean="0">
                <a:solidFill>
                  <a:srgbClr val="7030A0"/>
                </a:solidFill>
                <a:latin typeface="Andalus" pitchFamily="18" charset="-78"/>
                <a:cs typeface="Andalus" pitchFamily="18" charset="-78"/>
              </a:rPr>
              <a:t>xM</a:t>
            </a:r>
            <a:r>
              <a:rPr lang="en-US" sz="3200" b="1" dirty="0" smtClean="0">
                <a:solidFill>
                  <a:srgbClr val="7030A0"/>
                </a:solidFill>
                <a:latin typeface="Andalus" pitchFamily="18" charset="-78"/>
                <a:cs typeface="Andalus" pitchFamily="18" charset="-78"/>
              </a:rPr>
              <a:t>.</a:t>
            </a:r>
          </a:p>
          <a:p>
            <a:pPr marL="0" lvl="2">
              <a:buBlip>
                <a:blip r:embed="rId3"/>
              </a:buBlip>
            </a:pPr>
            <a:r>
              <a:rPr lang="en-US" sz="3200" b="1" dirty="0" smtClean="0">
                <a:latin typeface="Andalus" pitchFamily="18" charset="-78"/>
                <a:cs typeface="Andalus" pitchFamily="18" charset="-78"/>
              </a:rPr>
              <a:t> As mentioned the BeagleBoard –Xm is the </a:t>
            </a:r>
            <a:r>
              <a:rPr lang="en-US" sz="3200" b="1" dirty="0" smtClean="0">
                <a:solidFill>
                  <a:srgbClr val="7030A0"/>
                </a:solidFill>
                <a:latin typeface="Andalus" pitchFamily="18" charset="-78"/>
                <a:cs typeface="Andalus" pitchFamily="18" charset="-78"/>
              </a:rPr>
              <a:t>system brain.</a:t>
            </a:r>
          </a:p>
          <a:p>
            <a:pPr marL="0" lvl="2">
              <a:buBlip>
                <a:blip r:embed="rId3"/>
              </a:buBlip>
            </a:pPr>
            <a:r>
              <a:rPr lang="en-US" sz="3200" b="1" dirty="0" smtClean="0">
                <a:latin typeface="Andalus" pitchFamily="18" charset="-78"/>
                <a:cs typeface="Andalus" pitchFamily="18" charset="-78"/>
              </a:rPr>
              <a:t> The </a:t>
            </a:r>
            <a:r>
              <a:rPr lang="en-US" sz="3200" b="1" dirty="0" smtClean="0">
                <a:solidFill>
                  <a:srgbClr val="7030A0"/>
                </a:solidFill>
                <a:latin typeface="Andalus" pitchFamily="18" charset="-78"/>
                <a:cs typeface="Andalus" pitchFamily="18" charset="-78"/>
              </a:rPr>
              <a:t>beagle </a:t>
            </a:r>
            <a:r>
              <a:rPr lang="en-US" sz="3200" b="1" dirty="0" smtClean="0">
                <a:latin typeface="Andalus" pitchFamily="18" charset="-78"/>
                <a:cs typeface="Andalus" pitchFamily="18" charset="-78"/>
              </a:rPr>
              <a:t>receives the input from the camera, analyzes the input image, and issues commands to the microcontroller .   </a:t>
            </a:r>
          </a:p>
          <a:p>
            <a:pPr marL="0" lvl="2"/>
            <a:endParaRPr lang="en-US" sz="3200" b="1" dirty="0" smtClean="0">
              <a:solidFill>
                <a:srgbClr val="7030A0"/>
              </a:solidFill>
              <a:latin typeface="Andalus" pitchFamily="18" charset="-78"/>
              <a:cs typeface="Andalus" pitchFamily="18" charset="-78"/>
            </a:endParaRPr>
          </a:p>
          <a:p>
            <a:pPr marL="0" lvl="2"/>
            <a:endParaRPr lang="en-US" sz="3200" b="1" dirty="0" smtClean="0">
              <a:solidFill>
                <a:srgbClr val="7030A0"/>
              </a:solidFill>
              <a:latin typeface="Andalus" pitchFamily="18" charset="-78"/>
              <a:cs typeface="Andalus" pitchFamily="18" charset="-78"/>
            </a:endParaRPr>
          </a:p>
        </p:txBody>
      </p:sp>
      <p:pic>
        <p:nvPicPr>
          <p:cNvPr id="6" name="Picture 2" descr="C:\Users\Gina\Desktop\finger-pointing-symbol-thumb798338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95400" y="457200"/>
            <a:ext cx="990600" cy="6857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304800" y="228600"/>
            <a:ext cx="8610600" cy="11430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Traffics detection</a:t>
            </a:r>
            <a:r>
              <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rPr>
              <a:t>?! </a:t>
            </a:r>
            <a:endParaRPr kumimoji="0" lang="en-US" sz="4000" b="1" i="0" u="none" strike="noStrike" kern="1200" cap="none" spc="0" normalizeH="0" baseline="0" noProof="0" dirty="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5" name="Rectangle 4"/>
          <p:cNvSpPr/>
          <p:nvPr/>
        </p:nvSpPr>
        <p:spPr>
          <a:xfrm>
            <a:off x="990600" y="1600200"/>
            <a:ext cx="7467600" cy="3539430"/>
          </a:xfrm>
          <a:prstGeom prst="rect">
            <a:avLst/>
          </a:prstGeom>
        </p:spPr>
        <p:txBody>
          <a:bodyPr wrap="square">
            <a:spAutoFit/>
          </a:bodyPr>
          <a:lstStyle/>
          <a:p>
            <a:pPr marL="0" lvl="2"/>
            <a:r>
              <a:rPr lang="en-US" sz="3200" b="1" dirty="0" smtClean="0">
                <a:latin typeface="Andalus" pitchFamily="18" charset="-78"/>
                <a:cs typeface="Andalus" pitchFamily="18" charset="-78"/>
              </a:rPr>
              <a:t>This part can be divided into two sections:</a:t>
            </a:r>
          </a:p>
          <a:p>
            <a:pPr marL="0" lvl="2"/>
            <a:endParaRPr lang="en-US" sz="3200" b="1" dirty="0" smtClean="0">
              <a:latin typeface="Andalus" pitchFamily="18" charset="-78"/>
              <a:cs typeface="Andalus" pitchFamily="18" charset="-78"/>
            </a:endParaRPr>
          </a:p>
          <a:p>
            <a:pPr marL="0" lvl="2">
              <a:buBlip>
                <a:blip r:embed="rId3"/>
              </a:buBlip>
            </a:pPr>
            <a:r>
              <a:rPr lang="en-US" sz="3200" b="1" dirty="0" smtClean="0">
                <a:latin typeface="Andalus" pitchFamily="18" charset="-78"/>
                <a:cs typeface="Andalus" pitchFamily="18" charset="-78"/>
              </a:rPr>
              <a:t> Light traffic detection</a:t>
            </a:r>
          </a:p>
          <a:p>
            <a:pPr marL="0" lvl="2"/>
            <a:endParaRPr lang="en-US" sz="3200" b="1" dirty="0" smtClean="0">
              <a:latin typeface="Andalus" pitchFamily="18" charset="-78"/>
              <a:cs typeface="Andalus" pitchFamily="18" charset="-78"/>
            </a:endParaRPr>
          </a:p>
          <a:p>
            <a:pPr marL="0" lvl="2">
              <a:buBlip>
                <a:blip r:embed="rId3"/>
              </a:buBlip>
            </a:pPr>
            <a:r>
              <a:rPr lang="en-US" sz="3200" b="1" dirty="0" smtClean="0">
                <a:latin typeface="Andalus" pitchFamily="18" charset="-78"/>
                <a:cs typeface="Andalus" pitchFamily="18" charset="-78"/>
              </a:rPr>
              <a:t> Sign traffic detection</a:t>
            </a:r>
          </a:p>
          <a:p>
            <a:pPr marL="0" lvl="2"/>
            <a:endParaRPr lang="en-US" sz="3200" b="1" dirty="0" smtClean="0">
              <a:latin typeface="Andalus" pitchFamily="18" charset="-78"/>
              <a:cs typeface="Andalus" pitchFamily="18" charset="-78"/>
            </a:endParaRPr>
          </a:p>
          <a:p>
            <a:pPr marL="0" lvl="2"/>
            <a:endParaRPr lang="en-US" sz="3200" b="1" dirty="0" smtClean="0">
              <a:solidFill>
                <a:srgbClr val="7030A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304800" y="228600"/>
            <a:ext cx="8610600" cy="11430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Traffics detection</a:t>
            </a:r>
            <a:r>
              <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rPr>
              <a:t>?! </a:t>
            </a:r>
            <a:endParaRPr kumimoji="0" lang="en-US" sz="4000" b="1" i="0" u="none" strike="noStrike" kern="1200" cap="none" spc="0" normalizeH="0" baseline="0" noProof="0" dirty="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grpSp>
        <p:nvGrpSpPr>
          <p:cNvPr id="19" name="Group 18"/>
          <p:cNvGrpSpPr/>
          <p:nvPr/>
        </p:nvGrpSpPr>
        <p:grpSpPr>
          <a:xfrm>
            <a:off x="762000" y="1676400"/>
            <a:ext cx="3657600" cy="3048000"/>
            <a:chOff x="533400" y="2514600"/>
            <a:chExt cx="3657600" cy="3048000"/>
          </a:xfrm>
        </p:grpSpPr>
        <p:sp>
          <p:nvSpPr>
            <p:cNvPr id="6" name="Rounded Rectangle 5"/>
            <p:cNvSpPr/>
            <p:nvPr/>
          </p:nvSpPr>
          <p:spPr>
            <a:xfrm>
              <a:off x="1143000" y="2514600"/>
              <a:ext cx="2667000" cy="990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tx1"/>
                  </a:solidFill>
                  <a:latin typeface="Andalus" pitchFamily="18" charset="-78"/>
                  <a:cs typeface="Andalus" pitchFamily="18" charset="-78"/>
                </a:rPr>
                <a:t>Light traffic detection</a:t>
              </a:r>
            </a:p>
          </p:txBody>
        </p:sp>
        <p:cxnSp>
          <p:nvCxnSpPr>
            <p:cNvPr id="8" name="Straight Arrow Connector 7"/>
            <p:cNvCxnSpPr>
              <a:endCxn id="9" idx="0"/>
            </p:cNvCxnSpPr>
            <p:nvPr/>
          </p:nvCxnSpPr>
          <p:spPr>
            <a:xfrm flipH="1">
              <a:off x="1181100" y="3505200"/>
              <a:ext cx="723900" cy="7620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33400" y="4267200"/>
              <a:ext cx="1295400" cy="1295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latin typeface="Andalus" pitchFamily="18" charset="-78"/>
                  <a:cs typeface="Andalus" pitchFamily="18" charset="-78"/>
                </a:rPr>
                <a:t>RED</a:t>
              </a:r>
            </a:p>
            <a:p>
              <a:pPr algn="ctr"/>
              <a:r>
                <a:rPr lang="en-US" sz="2000" b="1" dirty="0" smtClean="0">
                  <a:solidFill>
                    <a:srgbClr val="FF0000"/>
                  </a:solidFill>
                  <a:latin typeface="Andalus" pitchFamily="18" charset="-78"/>
                  <a:cs typeface="Andalus" pitchFamily="18" charset="-78"/>
                </a:rPr>
                <a:t>Stop</a:t>
              </a:r>
            </a:p>
          </p:txBody>
        </p:sp>
        <p:sp>
          <p:nvSpPr>
            <p:cNvPr id="10" name="Oval 9"/>
            <p:cNvSpPr/>
            <p:nvPr/>
          </p:nvSpPr>
          <p:spPr>
            <a:xfrm>
              <a:off x="2895600" y="4267200"/>
              <a:ext cx="1295400" cy="129540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B050"/>
                  </a:solidFill>
                  <a:latin typeface="Andalus" pitchFamily="18" charset="-78"/>
                  <a:cs typeface="Andalus" pitchFamily="18" charset="-78"/>
                </a:rPr>
                <a:t>Green</a:t>
              </a:r>
            </a:p>
            <a:p>
              <a:pPr algn="ctr"/>
              <a:r>
                <a:rPr lang="en-US" sz="2000" b="1" dirty="0" smtClean="0">
                  <a:solidFill>
                    <a:srgbClr val="00B050"/>
                  </a:solidFill>
                  <a:latin typeface="Andalus" pitchFamily="18" charset="-78"/>
                  <a:cs typeface="Andalus" pitchFamily="18" charset="-78"/>
                </a:rPr>
                <a:t>Move</a:t>
              </a:r>
            </a:p>
          </p:txBody>
        </p:sp>
        <p:cxnSp>
          <p:nvCxnSpPr>
            <p:cNvPr id="11" name="Straight Arrow Connector 10"/>
            <p:cNvCxnSpPr/>
            <p:nvPr/>
          </p:nvCxnSpPr>
          <p:spPr>
            <a:xfrm>
              <a:off x="2819400" y="3505200"/>
              <a:ext cx="685800" cy="7620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876800" y="1676400"/>
            <a:ext cx="3352800" cy="4057710"/>
            <a:chOff x="4419600" y="2590800"/>
            <a:chExt cx="3352800" cy="4057710"/>
          </a:xfrm>
        </p:grpSpPr>
        <p:sp>
          <p:nvSpPr>
            <p:cNvPr id="16" name="Rounded Rectangle 15"/>
            <p:cNvSpPr/>
            <p:nvPr/>
          </p:nvSpPr>
          <p:spPr>
            <a:xfrm>
              <a:off x="4495800" y="2590800"/>
              <a:ext cx="2667000" cy="990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tx1"/>
                  </a:solidFill>
                  <a:latin typeface="Andalus" pitchFamily="18" charset="-78"/>
                  <a:cs typeface="Andalus" pitchFamily="18" charset="-78"/>
                </a:rPr>
                <a:t>Sign traffic detection</a:t>
              </a:r>
            </a:p>
          </p:txBody>
        </p:sp>
        <p:cxnSp>
          <p:nvCxnSpPr>
            <p:cNvPr id="17" name="Straight Arrow Connector 16"/>
            <p:cNvCxnSpPr/>
            <p:nvPr/>
          </p:nvCxnSpPr>
          <p:spPr>
            <a:xfrm flipH="1">
              <a:off x="5029200" y="3581400"/>
              <a:ext cx="342900" cy="10668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419600" y="4724400"/>
              <a:ext cx="1524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4495800" y="5181600"/>
              <a:ext cx="1447800" cy="609600"/>
            </a:xfrm>
            <a:prstGeom prst="rightArrow">
              <a:avLst/>
            </a:prstGeom>
            <a:solidFill>
              <a:schemeClr val="bg1">
                <a:lumMod val="9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6" name="Straight Arrow Connector 25"/>
            <p:cNvCxnSpPr/>
            <p:nvPr/>
          </p:nvCxnSpPr>
          <p:spPr>
            <a:xfrm>
              <a:off x="6438900" y="3581400"/>
              <a:ext cx="419100" cy="10668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248400" y="4724400"/>
              <a:ext cx="1524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28"/>
            <p:cNvSpPr/>
            <p:nvPr/>
          </p:nvSpPr>
          <p:spPr>
            <a:xfrm>
              <a:off x="6248400" y="5181600"/>
              <a:ext cx="1447800" cy="685800"/>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95800" y="6248400"/>
              <a:ext cx="1277914" cy="400110"/>
            </a:xfrm>
            <a:prstGeom prst="rect">
              <a:avLst/>
            </a:prstGeom>
            <a:noFill/>
          </p:spPr>
          <p:txBody>
            <a:bodyPr wrap="none" rtlCol="0">
              <a:spAutoFit/>
            </a:bodyPr>
            <a:lstStyle/>
            <a:p>
              <a:r>
                <a:rPr lang="en-US" sz="2000" b="1" dirty="0" smtClean="0">
                  <a:solidFill>
                    <a:srgbClr val="7030A0"/>
                  </a:solidFill>
                  <a:latin typeface="Andalus" pitchFamily="18" charset="-78"/>
                  <a:cs typeface="Andalus" pitchFamily="18" charset="-78"/>
                </a:rPr>
                <a:t>Turn right</a:t>
              </a:r>
            </a:p>
          </p:txBody>
        </p:sp>
        <p:sp>
          <p:nvSpPr>
            <p:cNvPr id="31" name="TextBox 30"/>
            <p:cNvSpPr txBox="1"/>
            <p:nvPr/>
          </p:nvSpPr>
          <p:spPr>
            <a:xfrm>
              <a:off x="6553200" y="6248400"/>
              <a:ext cx="1099981" cy="400110"/>
            </a:xfrm>
            <a:prstGeom prst="rect">
              <a:avLst/>
            </a:prstGeom>
            <a:noFill/>
          </p:spPr>
          <p:txBody>
            <a:bodyPr wrap="none" rtlCol="0">
              <a:spAutoFit/>
            </a:bodyPr>
            <a:lstStyle/>
            <a:p>
              <a:r>
                <a:rPr lang="en-US" sz="2000" b="1" dirty="0" smtClean="0">
                  <a:solidFill>
                    <a:srgbClr val="7030A0"/>
                  </a:solidFill>
                  <a:latin typeface="Andalus" pitchFamily="18" charset="-78"/>
                  <a:cs typeface="Andalus" pitchFamily="18" charset="-78"/>
                </a:rPr>
                <a:t>Turn left</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pic>
        <p:nvPicPr>
          <p:cNvPr id="2" name="Picture 2" descr="C:\Users\Mai\Desktop\تنزيل.jpg"/>
          <p:cNvPicPr>
            <a:picLocks noChangeAspect="1" noChangeArrowheads="1"/>
          </p:cNvPicPr>
          <p:nvPr/>
        </p:nvPicPr>
        <p:blipFill>
          <a:blip r:embed="rId3" cstate="print"/>
          <a:srcRect/>
          <a:stretch>
            <a:fillRect/>
          </a:stretch>
        </p:blipFill>
        <p:spPr bwMode="auto">
          <a:xfrm>
            <a:off x="685800" y="609600"/>
            <a:ext cx="7696200" cy="5867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533400" y="228600"/>
            <a:ext cx="8610600" cy="11430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rPr>
              <a:t>Light</a:t>
            </a:r>
            <a:r>
              <a:rPr kumimoji="0" lang="en-US" sz="4000" b="1" i="0" u="none" strike="noStrike" kern="1200" cap="none" spc="0" normalizeH="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rPr>
              <a:t> traffic detection </a:t>
            </a:r>
            <a:endParaRPr kumimoji="0" lang="en-US" sz="4000" b="1" i="0" u="none" strike="noStrike" kern="1200" cap="none" spc="0" normalizeH="0" baseline="0" noProof="0" dirty="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5" name="Rectangle 4"/>
          <p:cNvSpPr/>
          <p:nvPr/>
        </p:nvSpPr>
        <p:spPr>
          <a:xfrm>
            <a:off x="990600" y="1600200"/>
            <a:ext cx="7467600" cy="1077218"/>
          </a:xfrm>
          <a:prstGeom prst="rect">
            <a:avLst/>
          </a:prstGeom>
        </p:spPr>
        <p:txBody>
          <a:bodyPr wrap="square">
            <a:spAutoFit/>
          </a:bodyPr>
          <a:lstStyle/>
          <a:p>
            <a:pPr marL="0" lvl="2"/>
            <a:endParaRPr lang="en-US" sz="3200" b="1" dirty="0" smtClean="0">
              <a:latin typeface="Andalus" pitchFamily="18" charset="-78"/>
              <a:cs typeface="Andalus" pitchFamily="18" charset="-78"/>
            </a:endParaRPr>
          </a:p>
          <a:p>
            <a:pPr marL="0" lvl="2"/>
            <a:endParaRPr lang="en-US" sz="3200" b="1" dirty="0" smtClean="0">
              <a:solidFill>
                <a:srgbClr val="7030A0"/>
              </a:solidFill>
              <a:latin typeface="Andalus" pitchFamily="18" charset="-78"/>
              <a:cs typeface="Andalus" pitchFamily="18" charset="-78"/>
            </a:endParaRPr>
          </a:p>
        </p:txBody>
      </p:sp>
      <p:grpSp>
        <p:nvGrpSpPr>
          <p:cNvPr id="61" name="Group 60"/>
          <p:cNvGrpSpPr/>
          <p:nvPr/>
        </p:nvGrpSpPr>
        <p:grpSpPr>
          <a:xfrm>
            <a:off x="3276600" y="1981200"/>
            <a:ext cx="2743200" cy="2590800"/>
            <a:chOff x="3048000" y="1905000"/>
            <a:chExt cx="2743200" cy="2590800"/>
          </a:xfrm>
        </p:grpSpPr>
        <p:pic>
          <p:nvPicPr>
            <p:cNvPr id="55" name="Picture 54" descr="G:\mai\DisplayImageFromWebcamDirectly.png"/>
            <p:cNvPicPr/>
            <p:nvPr/>
          </p:nvPicPr>
          <p:blipFill>
            <a:blip r:embed="rId3" cstate="print"/>
            <a:srcRect/>
            <a:stretch>
              <a:fillRect/>
            </a:stretch>
          </p:blipFill>
          <p:spPr bwMode="auto">
            <a:xfrm>
              <a:off x="4876800" y="1905000"/>
              <a:ext cx="914399" cy="9148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6" name="Picture 55" descr="G:\mai\RedThreshold.png"/>
            <p:cNvPicPr/>
            <p:nvPr/>
          </p:nvPicPr>
          <p:blipFill>
            <a:blip r:embed="rId4" cstate="print"/>
            <a:srcRect/>
            <a:stretch>
              <a:fillRect/>
            </a:stretch>
          </p:blipFill>
          <p:spPr bwMode="auto">
            <a:xfrm>
              <a:off x="4267200" y="2590800"/>
              <a:ext cx="914400" cy="838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7" name="Picture 56" descr="G:\mai\FilterToRedImage.png"/>
            <p:cNvPicPr/>
            <p:nvPr/>
          </p:nvPicPr>
          <p:blipFill>
            <a:blip r:embed="rId5" cstate="print"/>
            <a:srcRect/>
            <a:stretch>
              <a:fillRect/>
            </a:stretch>
          </p:blipFill>
          <p:spPr bwMode="auto">
            <a:xfrm>
              <a:off x="3733800" y="3276600"/>
              <a:ext cx="914400" cy="7364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45" name="Picture 21" descr="C:\Users\Mai\Desktop\Capture.PNG"/>
            <p:cNvPicPr>
              <a:picLocks noChangeAspect="1" noChangeArrowheads="1"/>
            </p:cNvPicPr>
            <p:nvPr/>
          </p:nvPicPr>
          <p:blipFill>
            <a:blip r:embed="rId6" cstate="print"/>
            <a:srcRect/>
            <a:stretch>
              <a:fillRect/>
            </a:stretch>
          </p:blipFill>
          <p:spPr bwMode="auto">
            <a:xfrm>
              <a:off x="3048000" y="3733800"/>
              <a:ext cx="990600" cy="762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46" name="Picture 22" descr="C:\Users\Mai\Desktop\Capture.PNG"/>
            <p:cNvPicPr>
              <a:picLocks noChangeAspect="1" noChangeArrowheads="1"/>
            </p:cNvPicPr>
            <p:nvPr/>
          </p:nvPicPr>
          <p:blipFill>
            <a:blip r:embed="rId7" cstate="print"/>
            <a:srcRect/>
            <a:stretch>
              <a:fillRect/>
            </a:stretch>
          </p:blipFill>
          <p:spPr bwMode="auto">
            <a:xfrm>
              <a:off x="4724400" y="3505200"/>
              <a:ext cx="1066800" cy="8286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47" name="Picture 23" descr="C:\Users\Mai\Desktop\Capture.PNG"/>
            <p:cNvPicPr>
              <a:picLocks noChangeAspect="1" noChangeArrowheads="1"/>
            </p:cNvPicPr>
            <p:nvPr/>
          </p:nvPicPr>
          <p:blipFill>
            <a:blip r:embed="rId8" cstate="print"/>
            <a:srcRect/>
            <a:stretch>
              <a:fillRect/>
            </a:stretch>
          </p:blipFill>
          <p:spPr bwMode="auto">
            <a:xfrm>
              <a:off x="3276600" y="2514600"/>
              <a:ext cx="990600" cy="762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grpSp>
        <p:nvGrpSpPr>
          <p:cNvPr id="33" name="Group 32"/>
          <p:cNvGrpSpPr/>
          <p:nvPr/>
        </p:nvGrpSpPr>
        <p:grpSpPr>
          <a:xfrm>
            <a:off x="1066800" y="1295400"/>
            <a:ext cx="6911975" cy="5334000"/>
            <a:chOff x="1066800" y="1371600"/>
            <a:chExt cx="6911975" cy="5334000"/>
          </a:xfrm>
        </p:grpSpPr>
        <p:sp>
          <p:nvSpPr>
            <p:cNvPr id="1034" name="Rectangle 10"/>
            <p:cNvSpPr>
              <a:spLocks noChangeArrowheads="1"/>
            </p:cNvSpPr>
            <p:nvPr/>
          </p:nvSpPr>
          <p:spPr bwMode="auto">
            <a:xfrm>
              <a:off x="3657600" y="5257800"/>
              <a:ext cx="2057400" cy="1447800"/>
            </a:xfrm>
            <a:prstGeom prst="rect">
              <a:avLst/>
            </a:prstGeom>
            <a:solidFill>
              <a:srgbClr val="FFFFFF"/>
            </a:solidFill>
            <a:ln w="12700">
              <a:solidFill>
                <a:srgbClr val="8064A2"/>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000" b="1" dirty="0" smtClean="0">
                  <a:latin typeface="Andalus" pitchFamily="18" charset="-78"/>
                  <a:cs typeface="Andalus" pitchFamily="18" charset="-78"/>
                </a:rPr>
                <a:t>Threshold the image based on the colors you want to detect</a:t>
              </a:r>
            </a:p>
          </p:txBody>
        </p:sp>
        <p:grpSp>
          <p:nvGrpSpPr>
            <p:cNvPr id="90" name="Group 89"/>
            <p:cNvGrpSpPr/>
            <p:nvPr/>
          </p:nvGrpSpPr>
          <p:grpSpPr>
            <a:xfrm>
              <a:off x="1066800" y="1371600"/>
              <a:ext cx="6911975" cy="5105400"/>
              <a:chOff x="609600" y="1371600"/>
              <a:chExt cx="6911975" cy="5105400"/>
            </a:xfrm>
          </p:grpSpPr>
          <p:sp>
            <p:nvSpPr>
              <p:cNvPr id="2" name="Oval 2"/>
              <p:cNvSpPr>
                <a:spLocks noChangeArrowheads="1"/>
              </p:cNvSpPr>
              <p:nvPr/>
            </p:nvSpPr>
            <p:spPr bwMode="auto">
              <a:xfrm>
                <a:off x="6019800" y="1371600"/>
                <a:ext cx="1401762" cy="762000"/>
              </a:xfrm>
              <a:prstGeom prst="ellipse">
                <a:avLst/>
              </a:prstGeom>
              <a:solidFill>
                <a:srgbClr val="FFFFFF"/>
              </a:solidFill>
              <a:ln w="31750">
                <a:solidFill>
                  <a:srgbClr val="8064A2"/>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3200" b="1" dirty="0" smtClean="0">
                    <a:latin typeface="Andalus" pitchFamily="18" charset="-78"/>
                    <a:cs typeface="Andalus" pitchFamily="18" charset="-78"/>
                  </a:rPr>
                  <a:t>Start</a:t>
                </a:r>
              </a:p>
            </p:txBody>
          </p:sp>
          <p:cxnSp>
            <p:nvCxnSpPr>
              <p:cNvPr id="1027" name="AutoShape 3"/>
              <p:cNvCxnSpPr>
                <a:cxnSpLocks noChangeShapeType="1"/>
              </p:cNvCxnSpPr>
              <p:nvPr/>
            </p:nvCxnSpPr>
            <p:spPr bwMode="auto">
              <a:xfrm>
                <a:off x="6705600" y="2133600"/>
                <a:ext cx="0" cy="190500"/>
              </a:xfrm>
              <a:prstGeom prst="straightConnector1">
                <a:avLst/>
              </a:prstGeom>
              <a:noFill/>
              <a:ln w="9525">
                <a:solidFill>
                  <a:srgbClr val="000000"/>
                </a:solidFill>
                <a:round/>
                <a:headEnd/>
                <a:tailEnd type="triangle" w="med" len="med"/>
              </a:ln>
            </p:spPr>
          </p:cxnSp>
          <p:sp>
            <p:nvSpPr>
              <p:cNvPr id="1028" name="Rectangle 4"/>
              <p:cNvSpPr>
                <a:spLocks noChangeArrowheads="1"/>
              </p:cNvSpPr>
              <p:nvPr/>
            </p:nvSpPr>
            <p:spPr bwMode="auto">
              <a:xfrm>
                <a:off x="5943600" y="2438400"/>
                <a:ext cx="1577975" cy="1066800"/>
              </a:xfrm>
              <a:prstGeom prst="rect">
                <a:avLst/>
              </a:prstGeom>
              <a:solidFill>
                <a:srgbClr val="FFFFFF"/>
              </a:solidFill>
              <a:ln w="12700">
                <a:solidFill>
                  <a:srgbClr val="8064A2"/>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000" b="1" dirty="0" smtClean="0">
                    <a:latin typeface="Andalus" pitchFamily="18" charset="-78"/>
                    <a:cs typeface="Andalus" pitchFamily="18" charset="-78"/>
                  </a:rPr>
                  <a:t>Take frame from the webcam.</a:t>
                </a:r>
              </a:p>
            </p:txBody>
          </p:sp>
          <p:sp>
            <p:nvSpPr>
              <p:cNvPr id="1029" name="Rectangle 5"/>
              <p:cNvSpPr>
                <a:spLocks noChangeArrowheads="1"/>
              </p:cNvSpPr>
              <p:nvPr/>
            </p:nvSpPr>
            <p:spPr bwMode="auto">
              <a:xfrm>
                <a:off x="5943600" y="3810000"/>
                <a:ext cx="1577975" cy="1219200"/>
              </a:xfrm>
              <a:prstGeom prst="rect">
                <a:avLst/>
              </a:prstGeom>
              <a:solidFill>
                <a:srgbClr val="FFFFFF"/>
              </a:solidFill>
              <a:ln w="12700">
                <a:solidFill>
                  <a:srgbClr val="8064A2"/>
                </a:solidFill>
                <a:prstDash val="dash"/>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2000" b="1" dirty="0" smtClean="0">
                    <a:latin typeface="Andalus" pitchFamily="18" charset="-78"/>
                    <a:cs typeface="Andalus" pitchFamily="18" charset="-78"/>
                  </a:rPr>
                  <a:t>Smooth the image </a:t>
                </a:r>
                <a:r>
                  <a:rPr lang="en-US" sz="2000" b="1" dirty="0" smtClean="0">
                    <a:solidFill>
                      <a:srgbClr val="7030A0"/>
                    </a:solidFill>
                    <a:latin typeface="Andalus" pitchFamily="18" charset="-78"/>
                    <a:cs typeface="Andalus" pitchFamily="18" charset="-78"/>
                  </a:rPr>
                  <a:t>CV_GAUSSIAN</a:t>
                </a:r>
              </a:p>
            </p:txBody>
          </p:sp>
          <p:cxnSp>
            <p:nvCxnSpPr>
              <p:cNvPr id="1030" name="AutoShape 6"/>
              <p:cNvCxnSpPr>
                <a:cxnSpLocks noChangeShapeType="1"/>
              </p:cNvCxnSpPr>
              <p:nvPr/>
            </p:nvCxnSpPr>
            <p:spPr bwMode="auto">
              <a:xfrm>
                <a:off x="6705600" y="3505200"/>
                <a:ext cx="0" cy="190500"/>
              </a:xfrm>
              <a:prstGeom prst="straightConnector1">
                <a:avLst/>
              </a:prstGeom>
              <a:noFill/>
              <a:ln w="9525">
                <a:solidFill>
                  <a:srgbClr val="000000"/>
                </a:solidFill>
                <a:round/>
                <a:headEnd/>
                <a:tailEnd type="triangle" w="med" len="med"/>
              </a:ln>
            </p:spPr>
          </p:cxnSp>
          <p:sp>
            <p:nvSpPr>
              <p:cNvPr id="1031" name="Rectangle 7"/>
              <p:cNvSpPr>
                <a:spLocks noChangeArrowheads="1"/>
              </p:cNvSpPr>
              <p:nvPr/>
            </p:nvSpPr>
            <p:spPr bwMode="auto">
              <a:xfrm>
                <a:off x="5943600" y="5410200"/>
                <a:ext cx="1577975" cy="1066800"/>
              </a:xfrm>
              <a:prstGeom prst="rect">
                <a:avLst/>
              </a:prstGeom>
              <a:solidFill>
                <a:srgbClr val="FFFFFF"/>
              </a:solidFill>
              <a:ln w="12700">
                <a:solidFill>
                  <a:srgbClr val="8064A2"/>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000" b="1" dirty="0" smtClean="0">
                    <a:latin typeface="Andalus" pitchFamily="18" charset="-78"/>
                    <a:cs typeface="Andalus" pitchFamily="18" charset="-78"/>
                  </a:rPr>
                  <a:t>Convert from RGB to HSV</a:t>
                </a:r>
              </a:p>
            </p:txBody>
          </p:sp>
          <p:cxnSp>
            <p:nvCxnSpPr>
              <p:cNvPr id="1033" name="AutoShape 9"/>
              <p:cNvCxnSpPr>
                <a:cxnSpLocks noChangeShapeType="1"/>
                <a:stCxn id="1031" idx="1"/>
              </p:cNvCxnSpPr>
              <p:nvPr/>
            </p:nvCxnSpPr>
            <p:spPr bwMode="auto">
              <a:xfrm flipH="1">
                <a:off x="5257800" y="5943600"/>
                <a:ext cx="685800" cy="0"/>
              </a:xfrm>
              <a:prstGeom prst="straightConnector1">
                <a:avLst/>
              </a:prstGeom>
              <a:noFill/>
              <a:ln w="9525">
                <a:solidFill>
                  <a:srgbClr val="000000"/>
                </a:solidFill>
                <a:round/>
                <a:headEnd/>
                <a:tailEnd type="triangle" w="med" len="med"/>
              </a:ln>
            </p:spPr>
          </p:cxnSp>
          <p:cxnSp>
            <p:nvCxnSpPr>
              <p:cNvPr id="1035" name="AutoShape 11"/>
              <p:cNvCxnSpPr>
                <a:cxnSpLocks noChangeShapeType="1"/>
              </p:cNvCxnSpPr>
              <p:nvPr/>
            </p:nvCxnSpPr>
            <p:spPr bwMode="auto">
              <a:xfrm flipH="1">
                <a:off x="2438400" y="6019800"/>
                <a:ext cx="533400" cy="0"/>
              </a:xfrm>
              <a:prstGeom prst="straightConnector1">
                <a:avLst/>
              </a:prstGeom>
              <a:noFill/>
              <a:ln w="9525">
                <a:solidFill>
                  <a:srgbClr val="000000"/>
                </a:solidFill>
                <a:round/>
                <a:headEnd/>
                <a:tailEnd type="triangle" w="med" len="med"/>
              </a:ln>
            </p:spPr>
          </p:cxnSp>
          <p:sp>
            <p:nvSpPr>
              <p:cNvPr id="1036" name="Rectangle 12"/>
              <p:cNvSpPr>
                <a:spLocks noChangeArrowheads="1"/>
              </p:cNvSpPr>
              <p:nvPr/>
            </p:nvSpPr>
            <p:spPr bwMode="auto">
              <a:xfrm>
                <a:off x="762000" y="5791200"/>
                <a:ext cx="1577975" cy="457200"/>
              </a:xfrm>
              <a:prstGeom prst="rect">
                <a:avLst/>
              </a:prstGeom>
              <a:solidFill>
                <a:srgbClr val="FFFFFF"/>
              </a:solidFill>
              <a:ln w="12700">
                <a:solidFill>
                  <a:srgbClr val="8064A2"/>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000" b="1" dirty="0" smtClean="0">
                    <a:latin typeface="Andalus" pitchFamily="18" charset="-78"/>
                    <a:cs typeface="Andalus" pitchFamily="18" charset="-78"/>
                  </a:rPr>
                  <a:t>Apply filter</a:t>
                </a:r>
              </a:p>
            </p:txBody>
          </p:sp>
          <p:sp>
            <p:nvSpPr>
              <p:cNvPr id="1038" name="Rectangle 14"/>
              <p:cNvSpPr>
                <a:spLocks noChangeArrowheads="1"/>
              </p:cNvSpPr>
              <p:nvPr/>
            </p:nvSpPr>
            <p:spPr bwMode="auto">
              <a:xfrm>
                <a:off x="762000" y="5029200"/>
                <a:ext cx="1577975" cy="457200"/>
              </a:xfrm>
              <a:prstGeom prst="rect">
                <a:avLst/>
              </a:prstGeom>
              <a:solidFill>
                <a:srgbClr val="FFFFFF"/>
              </a:solidFill>
              <a:ln w="12700">
                <a:solidFill>
                  <a:srgbClr val="8064A2"/>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000" b="1" dirty="0" smtClean="0">
                    <a:latin typeface="Andalus" pitchFamily="18" charset="-78"/>
                    <a:cs typeface="Andalus" pitchFamily="18" charset="-78"/>
                  </a:rPr>
                  <a:t>Elimination</a:t>
                </a:r>
              </a:p>
            </p:txBody>
          </p:sp>
          <p:sp>
            <p:nvSpPr>
              <p:cNvPr id="1039" name="Rectangle 15"/>
              <p:cNvSpPr>
                <a:spLocks noChangeArrowheads="1"/>
              </p:cNvSpPr>
              <p:nvPr/>
            </p:nvSpPr>
            <p:spPr bwMode="auto">
              <a:xfrm>
                <a:off x="685800" y="4114800"/>
                <a:ext cx="1828800" cy="609600"/>
              </a:xfrm>
              <a:prstGeom prst="rect">
                <a:avLst/>
              </a:prstGeom>
              <a:solidFill>
                <a:srgbClr val="FFFFFF"/>
              </a:solidFill>
              <a:ln w="12700">
                <a:solidFill>
                  <a:srgbClr val="8064A2"/>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000" b="1" dirty="0" smtClean="0">
                    <a:latin typeface="Andalus" pitchFamily="18" charset="-78"/>
                    <a:cs typeface="Andalus" pitchFamily="18" charset="-78"/>
                  </a:rPr>
                  <a:t>Find convex hull</a:t>
                </a:r>
              </a:p>
            </p:txBody>
          </p:sp>
          <p:sp>
            <p:nvSpPr>
              <p:cNvPr id="1041" name="Rectangle 17"/>
              <p:cNvSpPr>
                <a:spLocks noChangeArrowheads="1"/>
              </p:cNvSpPr>
              <p:nvPr/>
            </p:nvSpPr>
            <p:spPr bwMode="auto">
              <a:xfrm>
                <a:off x="838200" y="3352800"/>
                <a:ext cx="1577975" cy="341312"/>
              </a:xfrm>
              <a:prstGeom prst="rect">
                <a:avLst/>
              </a:prstGeom>
              <a:solidFill>
                <a:srgbClr val="FFFFFF"/>
              </a:solidFill>
              <a:ln w="12700">
                <a:solidFill>
                  <a:srgbClr val="8064A2"/>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000" b="1" dirty="0" smtClean="0">
                    <a:latin typeface="Andalus" pitchFamily="18" charset="-78"/>
                    <a:cs typeface="Andalus" pitchFamily="18" charset="-78"/>
                  </a:rPr>
                  <a:t>Find contour</a:t>
                </a:r>
              </a:p>
            </p:txBody>
          </p:sp>
          <p:sp>
            <p:nvSpPr>
              <p:cNvPr id="1043" name="Rectangle 19"/>
              <p:cNvSpPr>
                <a:spLocks noChangeArrowheads="1"/>
              </p:cNvSpPr>
              <p:nvPr/>
            </p:nvSpPr>
            <p:spPr bwMode="auto">
              <a:xfrm>
                <a:off x="609600" y="1905000"/>
                <a:ext cx="2133600" cy="1066800"/>
              </a:xfrm>
              <a:prstGeom prst="rect">
                <a:avLst/>
              </a:prstGeom>
              <a:solidFill>
                <a:srgbClr val="FFFFFF"/>
              </a:solidFill>
              <a:ln w="12700">
                <a:solidFill>
                  <a:srgbClr val="8064A2"/>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000" b="1" dirty="0" smtClean="0">
                    <a:latin typeface="Andalus" pitchFamily="18" charset="-78"/>
                    <a:cs typeface="Andalus" pitchFamily="18" charset="-78"/>
                  </a:rPr>
                  <a:t>Extract contours of specific color and size</a:t>
                </a:r>
              </a:p>
            </p:txBody>
          </p:sp>
          <p:cxnSp>
            <p:nvCxnSpPr>
              <p:cNvPr id="85" name="Straight Arrow Connector 84"/>
              <p:cNvCxnSpPr>
                <a:stCxn id="1036" idx="0"/>
                <a:endCxn id="1038" idx="2"/>
              </p:cNvCxnSpPr>
              <p:nvPr/>
            </p:nvCxnSpPr>
            <p:spPr>
              <a:xfrm flipV="1">
                <a:off x="1550988" y="54864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a:xfrm flipV="1">
                <a:off x="1524000" y="47244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7" name="Straight Arrow Connector 86"/>
              <p:cNvCxnSpPr/>
              <p:nvPr/>
            </p:nvCxnSpPr>
            <p:spPr>
              <a:xfrm flipV="1">
                <a:off x="1600200" y="38100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flipV="1">
                <a:off x="1600200" y="30480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9" name="AutoShape 6"/>
              <p:cNvCxnSpPr>
                <a:cxnSpLocks noChangeShapeType="1"/>
              </p:cNvCxnSpPr>
              <p:nvPr/>
            </p:nvCxnSpPr>
            <p:spPr bwMode="auto">
              <a:xfrm>
                <a:off x="6705600" y="5181600"/>
                <a:ext cx="0" cy="190500"/>
              </a:xfrm>
              <a:prstGeom prst="straightConnector1">
                <a:avLst/>
              </a:prstGeom>
              <a:noFill/>
              <a:ln w="9525">
                <a:solidFill>
                  <a:srgbClr val="000000"/>
                </a:solidFill>
                <a:round/>
                <a:headEnd/>
                <a:tailEnd type="triangle" w="med" len="med"/>
              </a:ln>
            </p:spPr>
          </p:cxn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19050"/>
            <a:ext cx="9144000" cy="676275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noProof="0"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Sign traffic detection</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10" name="Rectangle 9"/>
          <p:cNvSpPr/>
          <p:nvPr/>
        </p:nvSpPr>
        <p:spPr>
          <a:xfrm>
            <a:off x="990600" y="2057400"/>
            <a:ext cx="6858000" cy="3046988"/>
          </a:xfrm>
          <a:prstGeom prst="rect">
            <a:avLst/>
          </a:prstGeom>
        </p:spPr>
        <p:txBody>
          <a:bodyPr wrap="square">
            <a:spAutoFit/>
          </a:bodyPr>
          <a:lstStyle/>
          <a:p>
            <a:pPr>
              <a:buBlip>
                <a:blip r:embed="rId3"/>
              </a:buBlip>
            </a:pPr>
            <a:r>
              <a:rPr lang="en-US" sz="3200" b="1" dirty="0" smtClean="0">
                <a:latin typeface="Andalus" pitchFamily="18" charset="-78"/>
                <a:cs typeface="Andalus" pitchFamily="18" charset="-78"/>
              </a:rPr>
              <a:t> We took the left sign and the right sign as samples.</a:t>
            </a:r>
          </a:p>
          <a:p>
            <a:pPr>
              <a:buBlip>
                <a:blip r:embed="rId3"/>
              </a:buBlip>
            </a:pPr>
            <a:r>
              <a:rPr lang="en-US" sz="3200" b="1" dirty="0" smtClean="0">
                <a:latin typeface="Andalus" pitchFamily="18" charset="-78"/>
                <a:cs typeface="Andalus" pitchFamily="18" charset="-78"/>
              </a:rPr>
              <a:t> The system uses a pattern matching technique to find the best match.</a:t>
            </a:r>
          </a:p>
          <a:p>
            <a:pPr>
              <a:buBlip>
                <a:blip r:embed="rId3"/>
              </a:buBlip>
            </a:pPr>
            <a:r>
              <a:rPr lang="en-US" sz="3200" b="1" dirty="0" smtClean="0">
                <a:latin typeface="Andalus" pitchFamily="18" charset="-78"/>
                <a:cs typeface="Andalus" pitchFamily="18" charset="-78"/>
              </a:rPr>
              <a:t> The system uses the surfFeatureDetector class.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indent="-342900" algn="ctr">
              <a:spcBef>
                <a:spcPct val="20000"/>
              </a:spcBef>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surfFeatureDetector class</a:t>
            </a:r>
          </a:p>
        </p:txBody>
      </p:sp>
      <p:sp>
        <p:nvSpPr>
          <p:cNvPr id="10" name="Rectangle 9"/>
          <p:cNvSpPr/>
          <p:nvPr/>
        </p:nvSpPr>
        <p:spPr>
          <a:xfrm>
            <a:off x="990600" y="2057400"/>
            <a:ext cx="6858000" cy="3539430"/>
          </a:xfrm>
          <a:prstGeom prst="rect">
            <a:avLst/>
          </a:prstGeom>
        </p:spPr>
        <p:txBody>
          <a:bodyPr wrap="square">
            <a:spAutoFit/>
          </a:bodyPr>
          <a:lstStyle/>
          <a:p>
            <a:pPr lvl="0">
              <a:buBlip>
                <a:blip r:embed="rId3"/>
              </a:buBlip>
            </a:pPr>
            <a:r>
              <a:rPr lang="en-US" sz="3200" b="1" dirty="0" smtClean="0">
                <a:latin typeface="Andalus" pitchFamily="18" charset="-78"/>
                <a:cs typeface="Andalus" pitchFamily="18" charset="-78"/>
              </a:rPr>
              <a:t> What feature algorithms do is they find key points in two images and calculate their descriptors. And the descriptors are the ones which we will compare to determine whether the object was found in the scene or not.</a:t>
            </a:r>
          </a:p>
          <a:p>
            <a:pPr>
              <a:buBlip>
                <a:blip r:embed="rId3"/>
              </a:buBlip>
            </a:pPr>
            <a:endParaRPr lang="en-US" sz="3200" b="1" dirty="0" smtClean="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lvl="0" indent="-342900" algn="ctr">
              <a:spcBef>
                <a:spcPct val="20000"/>
              </a:spcBef>
              <a:defRPr/>
            </a:pPr>
            <a:r>
              <a:rPr lang="en-US" sz="4000" b="1" dirty="0" smtClean="0">
                <a:solidFill>
                  <a:srgbClr val="3C1A56"/>
                </a:solidFill>
                <a:effectLst>
                  <a:outerShdw blurRad="38100" dist="38100" dir="2700000" algn="tl">
                    <a:srgbClr val="000000">
                      <a:alpha val="43137"/>
                    </a:srgbClr>
                  </a:outerShdw>
                </a:effectLst>
                <a:latin typeface="Andalus" pitchFamily="18" charset="-78"/>
                <a:cs typeface="Andalus" pitchFamily="18" charset="-78"/>
              </a:rPr>
              <a:t>Sign traffic detection</a:t>
            </a:r>
          </a:p>
        </p:txBody>
      </p:sp>
      <p:pic>
        <p:nvPicPr>
          <p:cNvPr id="8" name="Picture 7" descr="C:\Users\Mai\Desktop\p1.PNG"/>
          <p:cNvPicPr/>
          <p:nvPr/>
        </p:nvPicPr>
        <p:blipFill>
          <a:blip r:embed="rId3" cstate="print"/>
          <a:srcRect/>
          <a:stretch>
            <a:fillRect/>
          </a:stretch>
        </p:blipFill>
        <p:spPr bwMode="auto">
          <a:xfrm>
            <a:off x="1600200" y="1371600"/>
            <a:ext cx="5924438" cy="21021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2362200" y="3657600"/>
            <a:ext cx="4711546" cy="400110"/>
          </a:xfrm>
          <a:prstGeom prst="rect">
            <a:avLst/>
          </a:prstGeom>
        </p:spPr>
        <p:txBody>
          <a:bodyPr wrap="none">
            <a:spAutoFit/>
          </a:bodyPr>
          <a:lstStyle/>
          <a:p>
            <a:r>
              <a:rPr lang="en-US" sz="2000" b="1" dirty="0" smtClean="0">
                <a:solidFill>
                  <a:srgbClr val="7030A0"/>
                </a:solidFill>
                <a:latin typeface="Andalus" pitchFamily="18" charset="-78"/>
                <a:cs typeface="Andalus" pitchFamily="18" charset="-78"/>
              </a:rPr>
              <a:t>the coming scene matching the right object</a:t>
            </a:r>
          </a:p>
        </p:txBody>
      </p:sp>
      <p:pic>
        <p:nvPicPr>
          <p:cNvPr id="11" name="Picture 10" descr="C:\Users\Mai\Desktop\p2.PNG"/>
          <p:cNvPicPr/>
          <p:nvPr/>
        </p:nvPicPr>
        <p:blipFill>
          <a:blip r:embed="rId4" cstate="print"/>
          <a:srcRect/>
          <a:stretch>
            <a:fillRect/>
          </a:stretch>
        </p:blipFill>
        <p:spPr bwMode="auto">
          <a:xfrm>
            <a:off x="914401" y="4191001"/>
            <a:ext cx="3124199" cy="1981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914400" y="6150114"/>
            <a:ext cx="3886200" cy="707886"/>
          </a:xfrm>
          <a:prstGeom prst="rect">
            <a:avLst/>
          </a:prstGeom>
        </p:spPr>
        <p:txBody>
          <a:bodyPr wrap="square">
            <a:spAutoFit/>
          </a:bodyPr>
          <a:lstStyle/>
          <a:p>
            <a:r>
              <a:rPr lang="en-US" sz="2000" b="1" dirty="0" smtClean="0">
                <a:solidFill>
                  <a:srgbClr val="7030A0"/>
                </a:solidFill>
                <a:latin typeface="Andalus" pitchFamily="18" charset="-78"/>
                <a:cs typeface="Andalus" pitchFamily="18" charset="-78"/>
              </a:rPr>
              <a:t>the coming scene not matching the right object at all.</a:t>
            </a:r>
          </a:p>
        </p:txBody>
      </p:sp>
      <p:pic>
        <p:nvPicPr>
          <p:cNvPr id="13" name="Picture 12" descr="C:\Users\Mai\Desktop\P3.PNG"/>
          <p:cNvPicPr/>
          <p:nvPr/>
        </p:nvPicPr>
        <p:blipFill>
          <a:blip r:embed="rId5" cstate="print"/>
          <a:srcRect/>
          <a:stretch>
            <a:fillRect/>
          </a:stretch>
        </p:blipFill>
        <p:spPr bwMode="auto">
          <a:xfrm>
            <a:off x="4572000" y="4114800"/>
            <a:ext cx="3810000" cy="2057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Rectangle 14"/>
          <p:cNvSpPr/>
          <p:nvPr/>
        </p:nvSpPr>
        <p:spPr>
          <a:xfrm>
            <a:off x="4800600" y="6150114"/>
            <a:ext cx="3810000" cy="707886"/>
          </a:xfrm>
          <a:prstGeom prst="rect">
            <a:avLst/>
          </a:prstGeom>
        </p:spPr>
        <p:txBody>
          <a:bodyPr wrap="square">
            <a:spAutoFit/>
          </a:bodyPr>
          <a:lstStyle/>
          <a:p>
            <a:r>
              <a:rPr lang="en-US" sz="2000" b="1" dirty="0" smtClean="0">
                <a:solidFill>
                  <a:srgbClr val="7030A0"/>
                </a:solidFill>
                <a:latin typeface="Andalus" pitchFamily="18" charset="-78"/>
                <a:cs typeface="Andalus" pitchFamily="18" charset="-78"/>
              </a:rPr>
              <a:t>the coming scene not matching the right completely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Manual control mode</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grpSp>
        <p:nvGrpSpPr>
          <p:cNvPr id="26625" name="Group 1"/>
          <p:cNvGrpSpPr>
            <a:grpSpLocks/>
          </p:cNvGrpSpPr>
          <p:nvPr/>
        </p:nvGrpSpPr>
        <p:grpSpPr bwMode="auto">
          <a:xfrm>
            <a:off x="1981200" y="1600200"/>
            <a:ext cx="5039367" cy="4514850"/>
            <a:chOff x="4767" y="2090"/>
            <a:chExt cx="7937" cy="7110"/>
          </a:xfrm>
        </p:grpSpPr>
        <p:sp>
          <p:nvSpPr>
            <p:cNvPr id="26626" name="Rectangle 2"/>
            <p:cNvSpPr>
              <a:spLocks noChangeArrowheads="1"/>
            </p:cNvSpPr>
            <p:nvPr/>
          </p:nvSpPr>
          <p:spPr bwMode="auto">
            <a:xfrm>
              <a:off x="9568" y="2090"/>
              <a:ext cx="2896" cy="1560"/>
            </a:xfrm>
            <a:prstGeom prst="rect">
              <a:avLst/>
            </a:prstGeom>
            <a:solidFill>
              <a:srgbClr val="FFFFFF"/>
            </a:solidFill>
            <a:ln w="12700">
              <a:solidFill>
                <a:srgbClr val="8064A2"/>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000" b="1" dirty="0" smtClean="0">
                  <a:latin typeface="Andalus" pitchFamily="18" charset="-78"/>
                  <a:cs typeface="Andalus" pitchFamily="18" charset="-78"/>
                </a:rPr>
                <a:t>Desktop application on Ubuntu</a:t>
              </a:r>
            </a:p>
          </p:txBody>
        </p:sp>
        <p:sp>
          <p:nvSpPr>
            <p:cNvPr id="26627" name="Text Box 3"/>
            <p:cNvSpPr txBox="1">
              <a:spLocks noChangeArrowheads="1"/>
            </p:cNvSpPr>
            <p:nvPr/>
          </p:nvSpPr>
          <p:spPr bwMode="auto">
            <a:xfrm>
              <a:off x="9928" y="4010"/>
              <a:ext cx="2530" cy="630"/>
            </a:xfrm>
            <a:prstGeom prst="rect">
              <a:avLst/>
            </a:prstGeom>
            <a:solidFill>
              <a:srgbClr val="EEECE1"/>
            </a:solidFill>
            <a:ln w="9525">
              <a:solidFill>
                <a:srgbClr val="EEECE1"/>
              </a:solid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ts val="1000"/>
                </a:spcAft>
              </a:pPr>
              <a:r>
                <a:rPr lang="en-US" sz="2000" b="1" dirty="0" smtClean="0">
                  <a:latin typeface="Andalus" pitchFamily="18" charset="-78"/>
                  <a:cs typeface="Andalus" pitchFamily="18" charset="-78"/>
                </a:rPr>
                <a:t>Commands</a:t>
              </a:r>
            </a:p>
          </p:txBody>
        </p:sp>
        <p:cxnSp>
          <p:nvCxnSpPr>
            <p:cNvPr id="26628" name="AutoShape 4"/>
            <p:cNvCxnSpPr>
              <a:cxnSpLocks noChangeShapeType="1"/>
            </p:cNvCxnSpPr>
            <p:nvPr/>
          </p:nvCxnSpPr>
          <p:spPr bwMode="auto">
            <a:xfrm>
              <a:off x="10920" y="3770"/>
              <a:ext cx="16" cy="1158"/>
            </a:xfrm>
            <a:prstGeom prst="straightConnector1">
              <a:avLst/>
            </a:prstGeom>
            <a:noFill/>
            <a:ln w="9525">
              <a:solidFill>
                <a:srgbClr val="000000"/>
              </a:solidFill>
              <a:round/>
              <a:headEnd/>
              <a:tailEnd type="triangle" w="med" len="med"/>
            </a:ln>
          </p:spPr>
        </p:cxnSp>
        <p:sp>
          <p:nvSpPr>
            <p:cNvPr id="26629" name="Rectangle 5"/>
            <p:cNvSpPr>
              <a:spLocks noChangeArrowheads="1"/>
            </p:cNvSpPr>
            <p:nvPr/>
          </p:nvSpPr>
          <p:spPr bwMode="auto">
            <a:xfrm>
              <a:off x="9600" y="5090"/>
              <a:ext cx="2896" cy="1200"/>
            </a:xfrm>
            <a:prstGeom prst="rect">
              <a:avLst/>
            </a:prstGeom>
            <a:solidFill>
              <a:srgbClr val="FFFFFF"/>
            </a:solidFill>
            <a:ln w="12700">
              <a:solidFill>
                <a:srgbClr val="8064A2"/>
              </a:solidFill>
              <a:prstDash val="dash"/>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2000" b="1" dirty="0" smtClean="0">
                  <a:latin typeface="Andalus" pitchFamily="18" charset="-78"/>
                  <a:cs typeface="Andalus" pitchFamily="18" charset="-78"/>
                </a:rPr>
                <a:t>BeagleBoard (processor)</a:t>
              </a:r>
            </a:p>
          </p:txBody>
        </p:sp>
        <p:cxnSp>
          <p:nvCxnSpPr>
            <p:cNvPr id="26630" name="AutoShape 6"/>
            <p:cNvCxnSpPr>
              <a:cxnSpLocks noChangeShapeType="1"/>
            </p:cNvCxnSpPr>
            <p:nvPr/>
          </p:nvCxnSpPr>
          <p:spPr bwMode="auto">
            <a:xfrm>
              <a:off x="11128" y="6410"/>
              <a:ext cx="16" cy="1158"/>
            </a:xfrm>
            <a:prstGeom prst="straightConnector1">
              <a:avLst/>
            </a:prstGeom>
            <a:noFill/>
            <a:ln w="9525">
              <a:solidFill>
                <a:srgbClr val="000000"/>
              </a:solidFill>
              <a:round/>
              <a:headEnd/>
              <a:tailEnd type="triangle" w="med" len="med"/>
            </a:ln>
          </p:spPr>
        </p:cxnSp>
        <p:sp>
          <p:nvSpPr>
            <p:cNvPr id="26631" name="Rectangle 7"/>
            <p:cNvSpPr>
              <a:spLocks noChangeArrowheads="1"/>
            </p:cNvSpPr>
            <p:nvPr/>
          </p:nvSpPr>
          <p:spPr bwMode="auto">
            <a:xfrm>
              <a:off x="9808" y="7730"/>
              <a:ext cx="2896" cy="1320"/>
            </a:xfrm>
            <a:prstGeom prst="rect">
              <a:avLst/>
            </a:prstGeom>
            <a:solidFill>
              <a:srgbClr val="FFFFFF"/>
            </a:solidFill>
            <a:ln w="12700">
              <a:solidFill>
                <a:srgbClr val="8064A2"/>
              </a:solidFill>
              <a:prstDash val="dash"/>
              <a:miter lim="800000"/>
              <a:headEnd/>
              <a:tailEnd/>
            </a:ln>
            <a:effectLst/>
          </p:spPr>
          <p:txBody>
            <a:bodyPr vert="horz" wrap="square" lIns="91440" tIns="45720" rIns="91440" bIns="45720" numCol="1" anchor="t"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en-US" sz="2000" b="1" dirty="0" smtClean="0">
                  <a:latin typeface="Andalus" pitchFamily="18" charset="-78"/>
                  <a:cs typeface="Andalus" pitchFamily="18" charset="-78"/>
                </a:rPr>
                <a:t>Arduino (Controller)</a:t>
              </a:r>
            </a:p>
          </p:txBody>
        </p:sp>
        <p:sp>
          <p:nvSpPr>
            <p:cNvPr id="26632" name="Text Box 8"/>
            <p:cNvSpPr txBox="1">
              <a:spLocks noChangeArrowheads="1"/>
            </p:cNvSpPr>
            <p:nvPr/>
          </p:nvSpPr>
          <p:spPr bwMode="auto">
            <a:xfrm>
              <a:off x="10168" y="6770"/>
              <a:ext cx="2530" cy="630"/>
            </a:xfrm>
            <a:prstGeom prst="rect">
              <a:avLst/>
            </a:prstGeom>
            <a:solidFill>
              <a:srgbClr val="EEECE1"/>
            </a:solidFill>
            <a:ln w="9525">
              <a:solidFill>
                <a:srgbClr val="EEECE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2000" b="1" dirty="0" smtClean="0">
                  <a:latin typeface="Andalus" pitchFamily="18" charset="-78"/>
                  <a:cs typeface="Andalus" pitchFamily="18" charset="-78"/>
                </a:rPr>
                <a:t>Commands</a:t>
              </a:r>
            </a:p>
          </p:txBody>
        </p:sp>
        <p:cxnSp>
          <p:nvCxnSpPr>
            <p:cNvPr id="26633" name="AutoShape 9"/>
            <p:cNvCxnSpPr>
              <a:cxnSpLocks noChangeShapeType="1"/>
            </p:cNvCxnSpPr>
            <p:nvPr/>
          </p:nvCxnSpPr>
          <p:spPr bwMode="auto">
            <a:xfrm flipH="1">
              <a:off x="7767" y="8330"/>
              <a:ext cx="1800" cy="0"/>
            </a:xfrm>
            <a:prstGeom prst="straightConnector1">
              <a:avLst/>
            </a:prstGeom>
            <a:noFill/>
            <a:ln w="9525">
              <a:solidFill>
                <a:srgbClr val="000000"/>
              </a:solidFill>
              <a:round/>
              <a:headEnd/>
              <a:tailEnd type="triangle" w="med" len="med"/>
            </a:ln>
          </p:spPr>
        </p:cxnSp>
        <p:sp>
          <p:nvSpPr>
            <p:cNvPr id="26634" name="Rectangle 10"/>
            <p:cNvSpPr>
              <a:spLocks noChangeArrowheads="1"/>
            </p:cNvSpPr>
            <p:nvPr/>
          </p:nvSpPr>
          <p:spPr bwMode="auto">
            <a:xfrm>
              <a:off x="4767" y="8090"/>
              <a:ext cx="2896" cy="840"/>
            </a:xfrm>
            <a:prstGeom prst="rect">
              <a:avLst/>
            </a:prstGeom>
            <a:solidFill>
              <a:srgbClr val="FFFFFF"/>
            </a:solidFill>
            <a:ln w="12700">
              <a:solidFill>
                <a:srgbClr val="8064A2"/>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000" b="1" dirty="0" smtClean="0">
                  <a:latin typeface="Andalus" pitchFamily="18" charset="-78"/>
                  <a:cs typeface="Andalus" pitchFamily="18" charset="-78"/>
                </a:rPr>
                <a:t>H-Bridge</a:t>
              </a:r>
            </a:p>
          </p:txBody>
        </p:sp>
        <p:sp>
          <p:nvSpPr>
            <p:cNvPr id="26635" name="Text Box 11"/>
            <p:cNvSpPr txBox="1">
              <a:spLocks noChangeArrowheads="1"/>
            </p:cNvSpPr>
            <p:nvPr/>
          </p:nvSpPr>
          <p:spPr bwMode="auto">
            <a:xfrm>
              <a:off x="7887" y="8570"/>
              <a:ext cx="1680" cy="630"/>
            </a:xfrm>
            <a:prstGeom prst="rect">
              <a:avLst/>
            </a:prstGeom>
            <a:solidFill>
              <a:srgbClr val="EEECE1"/>
            </a:solidFill>
            <a:ln w="9525">
              <a:solidFill>
                <a:srgbClr val="EEECE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2000" b="1" dirty="0" smtClean="0">
                  <a:latin typeface="Andalus" pitchFamily="18" charset="-78"/>
                  <a:cs typeface="Andalus" pitchFamily="18" charset="-78"/>
                </a:rPr>
                <a:t>Signals</a:t>
              </a:r>
            </a:p>
          </p:txBody>
        </p:sp>
        <p:cxnSp>
          <p:nvCxnSpPr>
            <p:cNvPr id="26636" name="AutoShape 12"/>
            <p:cNvCxnSpPr>
              <a:cxnSpLocks noChangeShapeType="1"/>
            </p:cNvCxnSpPr>
            <p:nvPr/>
          </p:nvCxnSpPr>
          <p:spPr bwMode="auto">
            <a:xfrm flipV="1">
              <a:off x="6207" y="7130"/>
              <a:ext cx="2" cy="1008"/>
            </a:xfrm>
            <a:prstGeom prst="straightConnector1">
              <a:avLst/>
            </a:prstGeom>
            <a:noFill/>
            <a:ln w="9525">
              <a:solidFill>
                <a:srgbClr val="000000"/>
              </a:solidFill>
              <a:round/>
              <a:headEnd/>
              <a:tailEnd type="triangle" w="med" len="med"/>
            </a:ln>
          </p:spPr>
        </p:cxnSp>
        <p:sp>
          <p:nvSpPr>
            <p:cNvPr id="26637" name="Rectangle 13"/>
            <p:cNvSpPr>
              <a:spLocks noChangeArrowheads="1"/>
            </p:cNvSpPr>
            <p:nvPr/>
          </p:nvSpPr>
          <p:spPr bwMode="auto">
            <a:xfrm>
              <a:off x="4767" y="6530"/>
              <a:ext cx="2896" cy="567"/>
            </a:xfrm>
            <a:prstGeom prst="rect">
              <a:avLst/>
            </a:prstGeom>
            <a:solidFill>
              <a:srgbClr val="FFFFFF"/>
            </a:solidFill>
            <a:ln w="12700">
              <a:solidFill>
                <a:srgbClr val="8064A2"/>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000" b="1" dirty="0" smtClean="0">
                  <a:latin typeface="Andalus" pitchFamily="18" charset="-78"/>
                  <a:cs typeface="Andalus" pitchFamily="18" charset="-78"/>
                </a:rPr>
                <a:t>Motors</a:t>
              </a:r>
            </a:p>
          </p:txBody>
        </p:sp>
      </p:grpSp>
      <p:pic>
        <p:nvPicPr>
          <p:cNvPr id="17" name="Picture 2" descr="C:\Users\Gina\Desktop\finger-pointing-symbol-thumb798338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381000"/>
            <a:ext cx="990600" cy="6857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Manual control mode</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8" name="Title 1"/>
          <p:cNvSpPr txBox="1">
            <a:spLocks/>
          </p:cNvSpPr>
          <p:nvPr/>
        </p:nvSpPr>
        <p:spPr>
          <a:xfrm>
            <a:off x="685800" y="1143000"/>
            <a:ext cx="8610600" cy="1066800"/>
          </a:xfrm>
          <a:prstGeom prst="rect">
            <a:avLst/>
          </a:prstGeom>
        </p:spPr>
        <p:txBody>
          <a:bodyPr vert="horz" lIns="91440" tIns="45720" rIns="91440" bIns="45720" rtlCol="0" anchor="ctr">
            <a:noAutofit/>
          </a:bodyPr>
          <a:lstStyle/>
          <a:p>
            <a:pPr marL="0" marR="0" lvl="0" indent="-342900" defTabSz="914400" rtl="0" eaLnBrk="1" fontAlgn="auto" latinLnBrk="0" hangingPunct="1">
              <a:lnSpc>
                <a:spcPct val="100000"/>
              </a:lnSpc>
              <a:spcBef>
                <a:spcPct val="20000"/>
              </a:spcBef>
              <a:spcAft>
                <a:spcPts val="0"/>
              </a:spcAft>
              <a:buClrTx/>
              <a:buSzTx/>
              <a:buFontTx/>
              <a:buNone/>
              <a:tabLst/>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USB Wi-Fi adapter</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10" name="Rectangle 9"/>
          <p:cNvSpPr/>
          <p:nvPr/>
        </p:nvSpPr>
        <p:spPr>
          <a:xfrm>
            <a:off x="990600" y="2057400"/>
            <a:ext cx="6858000" cy="3293209"/>
          </a:xfrm>
          <a:prstGeom prst="rect">
            <a:avLst/>
          </a:prstGeom>
        </p:spPr>
        <p:txBody>
          <a:bodyPr wrap="square">
            <a:spAutoFit/>
          </a:bodyPr>
          <a:lstStyle/>
          <a:p>
            <a:pPr>
              <a:buBlip>
                <a:blip r:embed="rId3"/>
              </a:buBlip>
            </a:pPr>
            <a:r>
              <a:rPr lang="en-US" sz="3200" b="1" dirty="0" smtClean="0">
                <a:latin typeface="Andalus" pitchFamily="18" charset="-78"/>
                <a:cs typeface="Andalus" pitchFamily="18" charset="-78"/>
              </a:rPr>
              <a:t> Used to connect to the Internet wirelessly.</a:t>
            </a:r>
          </a:p>
          <a:p>
            <a:endParaRPr lang="en-US" sz="3200" b="1" dirty="0" smtClean="0">
              <a:latin typeface="Adobe Caslon Pro Bold" pitchFamily="18" charset="0"/>
              <a:cs typeface="Andalus" pitchFamily="18" charset="-78"/>
            </a:endParaRPr>
          </a:p>
          <a:p>
            <a:pPr>
              <a:buBlip>
                <a:blip r:embed="rId3"/>
              </a:buBlip>
            </a:pPr>
            <a:r>
              <a:rPr lang="en-US" sz="3200" b="1" dirty="0" smtClean="0">
                <a:latin typeface="Andalus" pitchFamily="18" charset="-78"/>
                <a:cs typeface="Andalus" pitchFamily="18" charset="-78"/>
              </a:rPr>
              <a:t> Easy to use, simply need to plug the Wi-Fi adapter into an available USB port and install the drivers.</a:t>
            </a:r>
          </a:p>
          <a:p>
            <a:pPr>
              <a:buNone/>
            </a:pPr>
            <a:r>
              <a:rPr lang="en-US" sz="1600" b="1" dirty="0" smtClean="0">
                <a:latin typeface="Adobe Caslon Pro Bold" pitchFamily="18" charset="0"/>
                <a:cs typeface="Adobe Hebrew" pitchFamily="18" charset="-79"/>
              </a:rPr>
              <a:t>    </a:t>
            </a:r>
            <a:endParaRPr lang="en-US" sz="3200" b="1" dirty="0" smtClean="0">
              <a:latin typeface="Andalus" pitchFamily="18" charset="-78"/>
              <a:cs typeface="Andalus" pitchFamily="18" charset="-78"/>
            </a:endParaRPr>
          </a:p>
        </p:txBody>
      </p:sp>
      <p:pic>
        <p:nvPicPr>
          <p:cNvPr id="6" name="Picture 5" descr="Capture7.PNG"/>
          <p:cNvPicPr>
            <a:picLocks noChangeAspect="1"/>
          </p:cNvPicPr>
          <p:nvPr/>
        </p:nvPicPr>
        <p:blipFill>
          <a:blip r:embed="rId4" cstate="print"/>
          <a:stretch>
            <a:fillRect/>
          </a:stretch>
        </p:blipFill>
        <p:spPr>
          <a:xfrm>
            <a:off x="7467600" y="4114800"/>
            <a:ext cx="1295400" cy="25146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Manual control mode</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8" name="Title 1"/>
          <p:cNvSpPr txBox="1">
            <a:spLocks/>
          </p:cNvSpPr>
          <p:nvPr/>
        </p:nvSpPr>
        <p:spPr>
          <a:xfrm>
            <a:off x="685800" y="1143000"/>
            <a:ext cx="8610600" cy="1066800"/>
          </a:xfrm>
          <a:prstGeom prst="rect">
            <a:avLst/>
          </a:prstGeom>
        </p:spPr>
        <p:txBody>
          <a:bodyPr vert="horz" lIns="91440" tIns="45720" rIns="91440" bIns="45720" rtlCol="0" anchor="ctr">
            <a:noAutofit/>
          </a:bodyPr>
          <a:lstStyle/>
          <a:p>
            <a:pPr marL="0" marR="0" lvl="0" indent="-342900" defTabSz="914400" rtl="0" eaLnBrk="1" fontAlgn="auto" latinLnBrk="0" hangingPunct="1">
              <a:lnSpc>
                <a:spcPct val="100000"/>
              </a:lnSpc>
              <a:spcBef>
                <a:spcPct val="20000"/>
              </a:spcBef>
              <a:spcAft>
                <a:spcPts val="0"/>
              </a:spcAft>
              <a:buClrTx/>
              <a:buSzTx/>
              <a:buFontTx/>
              <a:buNone/>
              <a:tabLst/>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USB Wi-Fi adapter</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10" name="Rectangle 9"/>
          <p:cNvSpPr/>
          <p:nvPr/>
        </p:nvSpPr>
        <p:spPr>
          <a:xfrm>
            <a:off x="990600" y="2057400"/>
            <a:ext cx="6858000" cy="2554545"/>
          </a:xfrm>
          <a:prstGeom prst="rect">
            <a:avLst/>
          </a:prstGeom>
        </p:spPr>
        <p:txBody>
          <a:bodyPr wrap="square">
            <a:spAutoFit/>
          </a:bodyPr>
          <a:lstStyle/>
          <a:p>
            <a:pPr>
              <a:buBlip>
                <a:blip r:embed="rId3"/>
              </a:buBlip>
            </a:pPr>
            <a:r>
              <a:rPr lang="en-US" sz="3200" b="1" dirty="0" smtClean="0">
                <a:latin typeface="Andalus" pitchFamily="18" charset="-78"/>
                <a:cs typeface="Andalus" pitchFamily="18" charset="-78"/>
              </a:rPr>
              <a:t> The application will send live video from the beagle to the laptop via internet and in return the laptop returns move commands to the beagle board.</a:t>
            </a:r>
          </a:p>
        </p:txBody>
      </p:sp>
      <p:pic>
        <p:nvPicPr>
          <p:cNvPr id="6" name="Picture 5" descr="Capture7.PNG"/>
          <p:cNvPicPr>
            <a:picLocks noChangeAspect="1"/>
          </p:cNvPicPr>
          <p:nvPr/>
        </p:nvPicPr>
        <p:blipFill>
          <a:blip r:embed="rId4" cstate="print"/>
          <a:stretch>
            <a:fillRect/>
          </a:stretch>
        </p:blipFill>
        <p:spPr>
          <a:xfrm>
            <a:off x="6705600" y="4114800"/>
            <a:ext cx="1600200" cy="25146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Manual control mode</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8" name="Title 1"/>
          <p:cNvSpPr txBox="1">
            <a:spLocks/>
          </p:cNvSpPr>
          <p:nvPr/>
        </p:nvSpPr>
        <p:spPr>
          <a:xfrm>
            <a:off x="685800" y="1143000"/>
            <a:ext cx="8610600" cy="1066800"/>
          </a:xfrm>
          <a:prstGeom prst="rect">
            <a:avLst/>
          </a:prstGeom>
        </p:spPr>
        <p:txBody>
          <a:bodyPr vert="horz" lIns="91440" tIns="45720" rIns="91440" bIns="45720" rtlCol="0" anchor="ctr">
            <a:noAutofit/>
          </a:bodyPr>
          <a:lstStyle/>
          <a:p>
            <a:pPr marL="0" marR="0" lvl="0" indent="-342900" defTabSz="914400" rtl="0" eaLnBrk="1" fontAlgn="auto" latinLnBrk="0" hangingPunct="1">
              <a:lnSpc>
                <a:spcPct val="100000"/>
              </a:lnSpc>
              <a:spcBef>
                <a:spcPct val="20000"/>
              </a:spcBef>
              <a:spcAft>
                <a:spcPts val="0"/>
              </a:spcAft>
              <a:buClrTx/>
              <a:buSzTx/>
              <a:buFontTx/>
              <a:buNone/>
              <a:tabLst/>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USB Wi-Fi adapter</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10" name="Rectangle 9"/>
          <p:cNvSpPr/>
          <p:nvPr/>
        </p:nvSpPr>
        <p:spPr>
          <a:xfrm>
            <a:off x="990600" y="2057400"/>
            <a:ext cx="6858000" cy="2062103"/>
          </a:xfrm>
          <a:prstGeom prst="rect">
            <a:avLst/>
          </a:prstGeom>
        </p:spPr>
        <p:txBody>
          <a:bodyPr wrap="square">
            <a:spAutoFit/>
          </a:bodyPr>
          <a:lstStyle/>
          <a:p>
            <a:pPr>
              <a:buBlip>
                <a:blip r:embed="rId3"/>
              </a:buBlip>
            </a:pPr>
            <a:r>
              <a:rPr lang="en-US" sz="3200" b="1" dirty="0" smtClean="0">
                <a:latin typeface="Andalus" pitchFamily="18" charset="-78"/>
                <a:cs typeface="Andalus" pitchFamily="18" charset="-78"/>
              </a:rPr>
              <a:t> From where the command is sent to the arduino which will move the motors. Here BeagleBoard will act as server and the laptop will act as client    </a:t>
            </a:r>
          </a:p>
        </p:txBody>
      </p:sp>
      <p:pic>
        <p:nvPicPr>
          <p:cNvPr id="6" name="Picture 5" descr="Capture7.PNG"/>
          <p:cNvPicPr>
            <a:picLocks noChangeAspect="1"/>
          </p:cNvPicPr>
          <p:nvPr/>
        </p:nvPicPr>
        <p:blipFill>
          <a:blip r:embed="rId4" cstate="print"/>
          <a:stretch>
            <a:fillRect/>
          </a:stretch>
        </p:blipFill>
        <p:spPr>
          <a:xfrm>
            <a:off x="6705600" y="4114800"/>
            <a:ext cx="1600200" cy="25146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noProof="0"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Problems</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10" name="Rectangle 9"/>
          <p:cNvSpPr/>
          <p:nvPr/>
        </p:nvSpPr>
        <p:spPr>
          <a:xfrm>
            <a:off x="990600" y="1524001"/>
            <a:ext cx="6858000" cy="4031873"/>
          </a:xfrm>
          <a:prstGeom prst="rect">
            <a:avLst/>
          </a:prstGeom>
        </p:spPr>
        <p:txBody>
          <a:bodyPr wrap="square">
            <a:spAutoFit/>
          </a:bodyPr>
          <a:lstStyle/>
          <a:p>
            <a:pPr>
              <a:buBlip>
                <a:blip r:embed="rId3"/>
              </a:buBlip>
            </a:pPr>
            <a:r>
              <a:rPr lang="en-US" sz="3200" b="1" dirty="0" smtClean="0">
                <a:latin typeface="Adobe Caslon Pro Bold" pitchFamily="18" charset="0"/>
                <a:cs typeface="Adobe Hebrew" pitchFamily="18" charset="-79"/>
              </a:rPr>
              <a:t> </a:t>
            </a:r>
            <a:r>
              <a:rPr lang="en-US" sz="3200" b="1" dirty="0" smtClean="0">
                <a:latin typeface="Andalus" pitchFamily="18" charset="-78"/>
                <a:cs typeface="Andalus" pitchFamily="18" charset="-78"/>
              </a:rPr>
              <a:t>Our work was somehow restricted by our existence at the university.</a:t>
            </a:r>
          </a:p>
          <a:p>
            <a:pPr>
              <a:buBlip>
                <a:blip r:embed="rId3"/>
              </a:buBlip>
            </a:pPr>
            <a:endParaRPr lang="en-US" sz="3200" b="1" dirty="0" smtClean="0">
              <a:latin typeface="Andalus" pitchFamily="18" charset="-78"/>
              <a:cs typeface="Andalus" pitchFamily="18" charset="-78"/>
            </a:endParaRPr>
          </a:p>
          <a:p>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No stability using the internet access at the university.</a:t>
            </a:r>
          </a:p>
          <a:p>
            <a:pPr indent="-342900" algn="ctr">
              <a:spcBef>
                <a:spcPct val="20000"/>
              </a:spcBef>
            </a:pPr>
            <a:endPar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endParaRPr>
          </a:p>
          <a:p>
            <a:pPr>
              <a:buNone/>
            </a:pPr>
            <a:r>
              <a:rPr lang="en-US" sz="1600" b="1" dirty="0" smtClean="0">
                <a:latin typeface="Adobe Caslon Pro Bold" pitchFamily="18" charset="0"/>
                <a:cs typeface="Adobe Hebrew" pitchFamily="18" charset="-79"/>
              </a:rPr>
              <a:t>    </a:t>
            </a:r>
            <a:endParaRPr lang="en-US" sz="3200" b="1" dirty="0" smtClean="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noProof="0"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Problems</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10" name="Rectangle 9"/>
          <p:cNvSpPr/>
          <p:nvPr/>
        </p:nvSpPr>
        <p:spPr>
          <a:xfrm>
            <a:off x="990600" y="1524001"/>
            <a:ext cx="6858000" cy="5016758"/>
          </a:xfrm>
          <a:prstGeom prst="rect">
            <a:avLst/>
          </a:prstGeom>
        </p:spPr>
        <p:txBody>
          <a:bodyPr wrap="square">
            <a:spAutoFit/>
          </a:bodyPr>
          <a:lstStyle/>
          <a:p>
            <a:pPr>
              <a:buBlip>
                <a:blip r:embed="rId3"/>
              </a:buBlip>
            </a:pPr>
            <a:r>
              <a:rPr lang="en-US" sz="3200" b="1" dirty="0" smtClean="0">
                <a:latin typeface="Adobe Caslon Pro Bold" pitchFamily="18" charset="0"/>
                <a:cs typeface="Adobe Hebrew" pitchFamily="18" charset="-79"/>
              </a:rPr>
              <a:t> </a:t>
            </a:r>
            <a:r>
              <a:rPr lang="en-US" sz="3200" b="1" dirty="0" smtClean="0">
                <a:latin typeface="Andalus" pitchFamily="18" charset="-78"/>
                <a:cs typeface="Andalus" pitchFamily="18" charset="-78"/>
              </a:rPr>
              <a:t>Webcam with higher quality, the system may give better results (The current results are satisfying)</a:t>
            </a:r>
          </a:p>
          <a:p>
            <a:pPr>
              <a:buBlip>
                <a:blip r:embed="rId3"/>
              </a:buBlip>
            </a:pPr>
            <a:endParaRPr lang="en-US" sz="3200" b="1" dirty="0" smtClean="0">
              <a:latin typeface="Andalus" pitchFamily="18" charset="-78"/>
              <a:cs typeface="Andalus" pitchFamily="18" charset="-78"/>
            </a:endParaRPr>
          </a:p>
          <a:p>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a:t>
            </a:r>
            <a:r>
              <a:rPr lang="en-US" sz="3200" b="1" dirty="0" smtClean="0">
                <a:latin typeface="Andalus" pitchFamily="18" charset="-78"/>
                <a:cs typeface="Andalus" pitchFamily="18" charset="-78"/>
              </a:rPr>
              <a:t>Some mai</a:t>
            </a:r>
            <a:r>
              <a:rPr lang="en-US" sz="3200" b="1" dirty="0" smtClean="0">
                <a:latin typeface="Andalus" pitchFamily="18" charset="-78"/>
                <a:cs typeface="Andalus" pitchFamily="18" charset="-78"/>
              </a:rPr>
              <a:t>n </a:t>
            </a:r>
            <a:r>
              <a:rPr lang="en-US" sz="3200" b="1" dirty="0" smtClean="0">
                <a:latin typeface="Andalus" pitchFamily="18" charset="-78"/>
                <a:cs typeface="Andalus" pitchFamily="18" charset="-78"/>
              </a:rPr>
              <a:t>elements in our system were burned which led to rebuild the robot </a:t>
            </a:r>
            <a:r>
              <a:rPr lang="en-US" sz="3200" b="1" dirty="0" smtClean="0">
                <a:latin typeface="Andalus" pitchFamily="18" charset="-78"/>
                <a:cs typeface="Andalus" pitchFamily="18" charset="-78"/>
              </a:rPr>
              <a:t>again.</a:t>
            </a:r>
          </a:p>
          <a:p>
            <a:pPr indent="-342900" algn="ctr">
              <a:spcBef>
                <a:spcPct val="20000"/>
              </a:spcBef>
            </a:pPr>
            <a:endPar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endParaRPr>
          </a:p>
          <a:p>
            <a:pPr>
              <a:buNone/>
            </a:pPr>
            <a:r>
              <a:rPr lang="en-US" sz="1600" b="1" dirty="0" smtClean="0">
                <a:latin typeface="Adobe Caslon Pro Bold" pitchFamily="18" charset="0"/>
                <a:cs typeface="Adobe Hebrew" pitchFamily="18" charset="-79"/>
              </a:rPr>
              <a:t>    </a:t>
            </a:r>
            <a:endParaRPr lang="en-US" sz="3200" b="1" dirty="0" smtClean="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304800" y="457200"/>
            <a:ext cx="8610600" cy="1143000"/>
          </a:xfrm>
          <a:prstGeom prst="rect">
            <a:avLst/>
          </a:prstGeom>
        </p:spPr>
        <p:txBody>
          <a:bodyPr vert="horz" lIns="91440" tIns="45720" rIns="91440" bIns="45720" rtlCol="0" anchor="ctr">
            <a:noAutofit/>
          </a:bodyPr>
          <a:lstStyle/>
          <a:p>
            <a:pPr lvl="2" indent="-342900">
              <a:spcBef>
                <a:spcPct val="20000"/>
              </a:spcBef>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History of Robots</a:t>
            </a:r>
          </a:p>
        </p:txBody>
      </p:sp>
      <p:sp>
        <p:nvSpPr>
          <p:cNvPr id="4" name="Rectangle 3"/>
          <p:cNvSpPr/>
          <p:nvPr/>
        </p:nvSpPr>
        <p:spPr>
          <a:xfrm>
            <a:off x="1143000" y="1752600"/>
            <a:ext cx="7086600" cy="3539430"/>
          </a:xfrm>
          <a:prstGeom prst="rect">
            <a:avLst/>
          </a:prstGeom>
        </p:spPr>
        <p:txBody>
          <a:bodyPr wrap="square">
            <a:spAutoFit/>
          </a:bodyPr>
          <a:lstStyle/>
          <a:p>
            <a:pPr marL="0" lvl="2"/>
            <a:r>
              <a:rPr lang="en-US" sz="3200" b="1" dirty="0" smtClean="0">
                <a:latin typeface="Andalus" pitchFamily="18" charset="-78"/>
                <a:cs typeface="Andalus" pitchFamily="18" charset="-78"/>
              </a:rPr>
              <a:t>Any robot has the following basic elements:</a:t>
            </a:r>
          </a:p>
          <a:p>
            <a:pPr>
              <a:buBlip>
                <a:blip r:embed="rId3"/>
              </a:buBlip>
            </a:pPr>
            <a:r>
              <a:rPr lang="en-US" sz="3200" b="1" dirty="0" smtClean="0">
                <a:latin typeface="Andalus" pitchFamily="18" charset="-78"/>
                <a:cs typeface="Andalus" pitchFamily="18" charset="-78"/>
              </a:rPr>
              <a:t> A </a:t>
            </a:r>
            <a:r>
              <a:rPr lang="en-US" sz="3200" b="1" dirty="0" smtClean="0">
                <a:solidFill>
                  <a:srgbClr val="7030A0"/>
                </a:solidFill>
                <a:latin typeface="Andalus" pitchFamily="18" charset="-78"/>
                <a:cs typeface="Andalus" pitchFamily="18" charset="-78"/>
              </a:rPr>
              <a:t>moveable </a:t>
            </a:r>
            <a:r>
              <a:rPr lang="en-US" sz="3200" b="1" dirty="0" smtClean="0">
                <a:latin typeface="Andalus" pitchFamily="18" charset="-78"/>
                <a:cs typeface="Andalus" pitchFamily="18" charset="-78"/>
              </a:rPr>
              <a:t>body,</a:t>
            </a:r>
          </a:p>
          <a:p>
            <a:pPr>
              <a:buBlip>
                <a:blip r:embed="rId3"/>
              </a:buBlip>
            </a:pPr>
            <a:r>
              <a:rPr lang="en-US" sz="3200" b="1" dirty="0" smtClean="0">
                <a:latin typeface="Andalus" pitchFamily="18" charset="-78"/>
                <a:cs typeface="Andalus" pitchFamily="18" charset="-78"/>
              </a:rPr>
              <a:t> A</a:t>
            </a:r>
            <a:r>
              <a:rPr lang="en-US" sz="3200" b="1" dirty="0" smtClean="0">
                <a:solidFill>
                  <a:srgbClr val="7030A0"/>
                </a:solidFill>
                <a:latin typeface="Andalus" pitchFamily="18" charset="-78"/>
                <a:cs typeface="Andalus" pitchFamily="18" charset="-78"/>
              </a:rPr>
              <a:t> power </a:t>
            </a:r>
            <a:r>
              <a:rPr lang="en-US" sz="3200" b="1" dirty="0" smtClean="0">
                <a:latin typeface="Andalus" pitchFamily="18" charset="-78"/>
                <a:cs typeface="Andalus" pitchFamily="18" charset="-78"/>
              </a:rPr>
              <a:t>source,</a:t>
            </a:r>
          </a:p>
          <a:p>
            <a:pPr>
              <a:buBlip>
                <a:blip r:embed="rId3"/>
              </a:buBlip>
            </a:pPr>
            <a:r>
              <a:rPr lang="en-US" sz="3200" b="1" dirty="0" smtClean="0">
                <a:latin typeface="Andalus" pitchFamily="18" charset="-78"/>
                <a:cs typeface="Andalus" pitchFamily="18" charset="-78"/>
              </a:rPr>
              <a:t> An electrical </a:t>
            </a:r>
            <a:r>
              <a:rPr lang="en-US" sz="3200" b="1" dirty="0" smtClean="0">
                <a:solidFill>
                  <a:srgbClr val="7030A0"/>
                </a:solidFill>
                <a:latin typeface="Andalus" pitchFamily="18" charset="-78"/>
                <a:cs typeface="Andalus" pitchFamily="18" charset="-78"/>
              </a:rPr>
              <a:t>circuit</a:t>
            </a:r>
            <a:r>
              <a:rPr lang="en-US" sz="3200" b="1" dirty="0" smtClean="0">
                <a:latin typeface="Andalus" pitchFamily="18" charset="-78"/>
                <a:cs typeface="Andalus" pitchFamily="18" charset="-78"/>
              </a:rPr>
              <a:t>,</a:t>
            </a:r>
          </a:p>
          <a:p>
            <a:pPr>
              <a:buBlip>
                <a:blip r:embed="rId3"/>
              </a:buBlip>
            </a:pPr>
            <a:r>
              <a:rPr lang="en-US" sz="3200" b="1" dirty="0" smtClean="0">
                <a:latin typeface="Andalus" pitchFamily="18" charset="-78"/>
                <a:cs typeface="Andalus" pitchFamily="18" charset="-78"/>
              </a:rPr>
              <a:t> A reprogrammable </a:t>
            </a:r>
            <a:r>
              <a:rPr lang="en-US" sz="3200" b="1" dirty="0" smtClean="0">
                <a:solidFill>
                  <a:srgbClr val="7030A0"/>
                </a:solidFill>
                <a:latin typeface="Andalus" pitchFamily="18" charset="-78"/>
                <a:cs typeface="Andalus" pitchFamily="18" charset="-78"/>
              </a:rPr>
              <a:t>brain</a:t>
            </a:r>
            <a:r>
              <a:rPr lang="en-US" sz="3200" b="1" dirty="0" smtClean="0">
                <a:latin typeface="Andalus" pitchFamily="18" charset="-78"/>
                <a:cs typeface="Andalus" pitchFamily="18" charset="-78"/>
              </a:rPr>
              <a:t>, </a:t>
            </a:r>
          </a:p>
          <a:p>
            <a:pPr>
              <a:buBlip>
                <a:blip r:embed="rId3"/>
              </a:buBlip>
            </a:pPr>
            <a:r>
              <a:rPr lang="en-US" sz="3200" b="1" dirty="0" smtClean="0">
                <a:latin typeface="Andalus" pitchFamily="18" charset="-78"/>
                <a:cs typeface="Andalus" pitchFamily="18" charset="-78"/>
              </a:rPr>
              <a:t> And a </a:t>
            </a:r>
            <a:r>
              <a:rPr lang="en-US" sz="3200" b="1" dirty="0" smtClean="0">
                <a:solidFill>
                  <a:srgbClr val="7030A0"/>
                </a:solidFill>
                <a:latin typeface="Andalus" pitchFamily="18" charset="-78"/>
                <a:cs typeface="Andalus" pitchFamily="18" charset="-78"/>
              </a:rPr>
              <a:t>sensory</a:t>
            </a:r>
            <a:r>
              <a:rPr lang="en-US" sz="3200" b="1" dirty="0" smtClean="0">
                <a:latin typeface="Andalus" pitchFamily="18" charset="-78"/>
                <a:cs typeface="Andalus" pitchFamily="18" charset="-78"/>
              </a:rPr>
              <a:t> system.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Desktop\powerpoint.jpg"/>
          <p:cNvPicPr>
            <a:picLocks noGrp="1" noChangeAspect="1" noChangeArrowheads="1"/>
          </p:cNvPicPr>
          <p:nvPr>
            <p:ph idx="1"/>
          </p:nvPr>
        </p:nvPicPr>
        <p:blipFill>
          <a:blip r:embed="rId2" cstate="print"/>
          <a:srcRect/>
          <a:stretch>
            <a:fillRect/>
          </a:stretch>
        </p:blipFill>
        <p:spPr bwMode="auto">
          <a:xfrm>
            <a:off x="0" y="0"/>
            <a:ext cx="9383332" cy="6939756"/>
          </a:xfrm>
          <a:prstGeom prst="rect">
            <a:avLst/>
          </a:prstGeom>
          <a:noFill/>
        </p:spPr>
      </p:pic>
      <p:sp>
        <p:nvSpPr>
          <p:cNvPr id="6" name="TextBox 5"/>
          <p:cNvSpPr txBox="1"/>
          <p:nvPr/>
        </p:nvSpPr>
        <p:spPr>
          <a:xfrm>
            <a:off x="3429000" y="838201"/>
            <a:ext cx="2286000" cy="1323439"/>
          </a:xfrm>
          <a:prstGeom prst="rect">
            <a:avLst/>
          </a:prstGeom>
          <a:noFill/>
        </p:spPr>
        <p:txBody>
          <a:bodyPr wrap="square" rtlCol="0">
            <a:spAutoFit/>
          </a:bodyPr>
          <a:lstStyle/>
          <a:p>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Problems</a:t>
            </a:r>
            <a:b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br>
            <a:endPar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endParaRPr>
          </a:p>
        </p:txBody>
      </p:sp>
      <p:sp>
        <p:nvSpPr>
          <p:cNvPr id="9" name="Rectangle 8"/>
          <p:cNvSpPr/>
          <p:nvPr/>
        </p:nvSpPr>
        <p:spPr>
          <a:xfrm>
            <a:off x="990600" y="1676399"/>
            <a:ext cx="7239000" cy="2431435"/>
          </a:xfrm>
          <a:prstGeom prst="rect">
            <a:avLst/>
          </a:prstGeom>
        </p:spPr>
        <p:txBody>
          <a:bodyPr wrap="square">
            <a:spAutoFit/>
          </a:bodyPr>
          <a:lstStyle/>
          <a:p>
            <a:pPr>
              <a:buBlip>
                <a:blip r:embed="rId3"/>
              </a:buBlip>
            </a:pPr>
            <a:r>
              <a:rPr lang="en-US" sz="3200" b="1" dirty="0" smtClean="0">
                <a:latin typeface="Adobe Caslon Pro Bold" pitchFamily="18" charset="0"/>
                <a:cs typeface="Adobe Hebrew" pitchFamily="18" charset="-79"/>
              </a:rPr>
              <a:t> </a:t>
            </a:r>
            <a:r>
              <a:rPr lang="en-US" sz="3200" b="1" dirty="0" smtClean="0">
                <a:latin typeface="Andalus" pitchFamily="18" charset="-78"/>
                <a:cs typeface="Andalus" pitchFamily="18" charset="-78"/>
              </a:rPr>
              <a:t>We had to start building the car model again, using stronger wheels, motors and car body </a:t>
            </a:r>
          </a:p>
          <a:p>
            <a:endPar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endParaRPr>
          </a:p>
          <a:p>
            <a:pPr>
              <a:buNone/>
            </a:pPr>
            <a:r>
              <a:rPr lang="en-US" sz="1600" b="1" dirty="0" smtClean="0">
                <a:latin typeface="Adobe Caslon Pro Bold" pitchFamily="18" charset="0"/>
                <a:cs typeface="Adobe Hebrew" pitchFamily="18" charset="-79"/>
              </a:rPr>
              <a:t>    </a:t>
            </a:r>
            <a:endParaRPr lang="en-US" sz="3200" b="1" dirty="0" smtClean="0">
              <a:latin typeface="Andalus" pitchFamily="18" charset="-78"/>
              <a:cs typeface="Andalus" pitchFamily="18" charset="-78"/>
            </a:endParaRPr>
          </a:p>
        </p:txBody>
      </p:sp>
      <p:pic>
        <p:nvPicPr>
          <p:cNvPr id="10" name="Picture 9" descr="oie_png.png"/>
          <p:cNvPicPr>
            <a:picLocks noChangeAspect="1"/>
          </p:cNvPicPr>
          <p:nvPr/>
        </p:nvPicPr>
        <p:blipFill>
          <a:blip r:embed="rId4"/>
          <a:stretch>
            <a:fillRect/>
          </a:stretch>
        </p:blipFill>
        <p:spPr>
          <a:xfrm>
            <a:off x="1219200" y="3124200"/>
            <a:ext cx="6248400" cy="2957512"/>
          </a:xfrm>
          <a:prstGeom prst="rect">
            <a:avLst/>
          </a:prstGeom>
        </p:spPr>
      </p:pic>
      <p:sp>
        <p:nvSpPr>
          <p:cNvPr id="11" name="Rectangle 10"/>
          <p:cNvSpPr/>
          <p:nvPr/>
        </p:nvSpPr>
        <p:spPr>
          <a:xfrm>
            <a:off x="1295400" y="6172200"/>
            <a:ext cx="1667444" cy="400110"/>
          </a:xfrm>
          <a:prstGeom prst="rect">
            <a:avLst/>
          </a:prstGeom>
        </p:spPr>
        <p:txBody>
          <a:bodyPr wrap="none">
            <a:spAutoFit/>
          </a:bodyPr>
          <a:lstStyle/>
          <a:p>
            <a:r>
              <a:rPr lang="en-US" sz="2000" b="1" dirty="0" smtClean="0">
                <a:solidFill>
                  <a:srgbClr val="7030A0"/>
                </a:solidFill>
                <a:latin typeface="Andalus" pitchFamily="18" charset="-78"/>
                <a:cs typeface="Andalus" pitchFamily="18" charset="-78"/>
              </a:rPr>
              <a:t>The old model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Desktop\powerpoint.jpg"/>
          <p:cNvPicPr>
            <a:picLocks noGrp="1" noChangeAspect="1" noChangeArrowheads="1"/>
          </p:cNvPicPr>
          <p:nvPr>
            <p:ph idx="1"/>
          </p:nvPr>
        </p:nvPicPr>
        <p:blipFill>
          <a:blip r:embed="rId2" cstate="print"/>
          <a:srcRect/>
          <a:stretch>
            <a:fillRect/>
          </a:stretch>
        </p:blipFill>
        <p:spPr bwMode="auto">
          <a:xfrm>
            <a:off x="0" y="0"/>
            <a:ext cx="9383332" cy="6939756"/>
          </a:xfrm>
          <a:prstGeom prst="rect">
            <a:avLst/>
          </a:prstGeom>
          <a:noFill/>
        </p:spPr>
      </p:pic>
      <p:sp>
        <p:nvSpPr>
          <p:cNvPr id="6" name="TextBox 5"/>
          <p:cNvSpPr txBox="1"/>
          <p:nvPr/>
        </p:nvSpPr>
        <p:spPr>
          <a:xfrm>
            <a:off x="3505200" y="762000"/>
            <a:ext cx="2109873" cy="707886"/>
          </a:xfrm>
          <a:prstGeom prst="rect">
            <a:avLst/>
          </a:prstGeom>
          <a:noFill/>
        </p:spPr>
        <p:txBody>
          <a:bodyPr wrap="none" rtlCol="0">
            <a:spAutoFit/>
          </a:bodyPr>
          <a:lstStyle/>
          <a:p>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Problems</a:t>
            </a:r>
          </a:p>
        </p:txBody>
      </p:sp>
      <p:pic>
        <p:nvPicPr>
          <p:cNvPr id="7" name="Picture 6" descr="Capture.PNG"/>
          <p:cNvPicPr>
            <a:picLocks noChangeAspect="1"/>
          </p:cNvPicPr>
          <p:nvPr/>
        </p:nvPicPr>
        <p:blipFill>
          <a:blip r:embed="rId3"/>
          <a:stretch>
            <a:fillRect/>
          </a:stretch>
        </p:blipFill>
        <p:spPr>
          <a:xfrm>
            <a:off x="762000" y="1447800"/>
            <a:ext cx="7613787" cy="4424756"/>
          </a:xfrm>
          <a:prstGeom prst="rect">
            <a:avLst/>
          </a:prstGeom>
        </p:spPr>
      </p:pic>
      <p:sp>
        <p:nvSpPr>
          <p:cNvPr id="8" name="Rectangle 7"/>
          <p:cNvSpPr/>
          <p:nvPr/>
        </p:nvSpPr>
        <p:spPr>
          <a:xfrm>
            <a:off x="1295400" y="6172200"/>
            <a:ext cx="1786066" cy="400110"/>
          </a:xfrm>
          <a:prstGeom prst="rect">
            <a:avLst/>
          </a:prstGeom>
        </p:spPr>
        <p:txBody>
          <a:bodyPr wrap="none">
            <a:spAutoFit/>
          </a:bodyPr>
          <a:lstStyle/>
          <a:p>
            <a:r>
              <a:rPr lang="en-US" sz="2000" b="1" dirty="0" smtClean="0">
                <a:solidFill>
                  <a:srgbClr val="7030A0"/>
                </a:solidFill>
                <a:latin typeface="Andalus" pitchFamily="18" charset="-78"/>
                <a:cs typeface="Andalus" pitchFamily="18" charset="-78"/>
              </a:rPr>
              <a:t>The new model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noProof="0"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Problems</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10" name="Rectangle 9"/>
          <p:cNvSpPr/>
          <p:nvPr/>
        </p:nvSpPr>
        <p:spPr>
          <a:xfrm>
            <a:off x="990600" y="1524001"/>
            <a:ext cx="6858000" cy="4770537"/>
          </a:xfrm>
          <a:prstGeom prst="rect">
            <a:avLst/>
          </a:prstGeom>
        </p:spPr>
        <p:txBody>
          <a:bodyPr wrap="square">
            <a:spAutoFit/>
          </a:bodyPr>
          <a:lstStyle/>
          <a:p>
            <a:pPr>
              <a:buBlip>
                <a:blip r:embed="rId3"/>
              </a:buBlip>
            </a:pPr>
            <a:r>
              <a:rPr lang="en-US" sz="3200" b="1" dirty="0" smtClean="0">
                <a:latin typeface="Adobe Caslon Pro Bold" pitchFamily="18" charset="0"/>
                <a:cs typeface="Adobe Hebrew" pitchFamily="18" charset="-79"/>
              </a:rPr>
              <a:t> </a:t>
            </a:r>
            <a:r>
              <a:rPr lang="en-US" sz="3200" b="1" dirty="0" smtClean="0">
                <a:latin typeface="Andalus" pitchFamily="18" charset="-78"/>
                <a:cs typeface="Andalus" pitchFamily="18" charset="-78"/>
              </a:rPr>
              <a:t>As working with image processing and embedded systems the time was a very critical factor.</a:t>
            </a:r>
          </a:p>
          <a:p>
            <a:pPr indent="-342900" algn="ctr">
              <a:spcBef>
                <a:spcPct val="20000"/>
              </a:spcBef>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Solutions</a:t>
            </a:r>
          </a:p>
          <a:p>
            <a:pPr>
              <a:buBlip>
                <a:blip r:embed="rId3"/>
              </a:buBlip>
            </a:pPr>
            <a:r>
              <a:rPr lang="en-US" sz="3200" b="1" dirty="0" smtClean="0">
                <a:latin typeface="Andalus" pitchFamily="18" charset="-78"/>
                <a:cs typeface="Andalus" pitchFamily="18" charset="-78"/>
              </a:rPr>
              <a:t>We decreased the frame size to 640 *480 .</a:t>
            </a:r>
          </a:p>
          <a:p>
            <a:pPr>
              <a:buBlip>
                <a:blip r:embed="rId3"/>
              </a:buBlip>
            </a:pPr>
            <a:r>
              <a:rPr lang="en-US" sz="3200" b="1" dirty="0" smtClean="0">
                <a:latin typeface="Andalus" pitchFamily="18" charset="-78"/>
                <a:cs typeface="Andalus" pitchFamily="18" charset="-78"/>
              </a:rPr>
              <a:t>Some code optimization was done</a:t>
            </a:r>
          </a:p>
          <a:p>
            <a:pPr indent="-342900" algn="ctr">
              <a:spcBef>
                <a:spcPct val="20000"/>
              </a:spcBef>
            </a:pPr>
            <a:endPar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endParaRPr>
          </a:p>
          <a:p>
            <a:pPr>
              <a:buNone/>
            </a:pPr>
            <a:r>
              <a:rPr lang="en-US" sz="1600" b="1" dirty="0" smtClean="0">
                <a:latin typeface="Adobe Caslon Pro Bold" pitchFamily="18" charset="0"/>
                <a:cs typeface="Adobe Hebrew" pitchFamily="18" charset="-79"/>
              </a:rPr>
              <a:t>    </a:t>
            </a:r>
            <a:endParaRPr lang="en-US" sz="3200" b="1" dirty="0" smtClean="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7"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lvl="0" indent="-342900" algn="ctr">
              <a:spcBef>
                <a:spcPct val="20000"/>
              </a:spcBef>
              <a:defRPr/>
            </a:pPr>
            <a:r>
              <a:rPr lang="en-US" sz="4000" b="1" dirty="0" smtClean="0">
                <a:solidFill>
                  <a:srgbClr val="3C1A56"/>
                </a:solidFill>
                <a:effectLst>
                  <a:outerShdw blurRad="38100" dist="38100" dir="2700000" algn="tl">
                    <a:srgbClr val="000000">
                      <a:alpha val="43137"/>
                    </a:srgbClr>
                  </a:outerShdw>
                </a:effectLst>
                <a:latin typeface="Andalus" pitchFamily="18" charset="-78"/>
                <a:cs typeface="Andalus" pitchFamily="18" charset="-78"/>
              </a:rPr>
              <a:t>Code optimization</a:t>
            </a:r>
          </a:p>
        </p:txBody>
      </p:sp>
      <p:sp>
        <p:nvSpPr>
          <p:cNvPr id="9" name="Rectangle 8"/>
          <p:cNvSpPr/>
          <p:nvPr/>
        </p:nvSpPr>
        <p:spPr>
          <a:xfrm>
            <a:off x="990600" y="1447800"/>
            <a:ext cx="7467600" cy="4031873"/>
          </a:xfrm>
          <a:prstGeom prst="rect">
            <a:avLst/>
          </a:prstGeom>
        </p:spPr>
        <p:txBody>
          <a:bodyPr wrap="square">
            <a:spAutoFit/>
          </a:bodyPr>
          <a:lstStyle/>
          <a:p>
            <a:pPr>
              <a:buBlip>
                <a:blip r:embed="rId3"/>
              </a:buBlip>
            </a:pPr>
            <a:r>
              <a:rPr lang="en-US" sz="3200" b="1" dirty="0" smtClean="0">
                <a:latin typeface="Andalus" pitchFamily="18" charset="-78"/>
                <a:cs typeface="Andalus" pitchFamily="18" charset="-78"/>
              </a:rPr>
              <a:t> As we are working on an embedded system Timing is a very important factor in this field.</a:t>
            </a:r>
          </a:p>
          <a:p>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Finally we achieved a timing of about </a:t>
            </a:r>
            <a:r>
              <a:rPr lang="en-US" sz="3200" b="1" dirty="0" smtClean="0">
                <a:solidFill>
                  <a:srgbClr val="FF0000"/>
                </a:solidFill>
                <a:latin typeface="Andalus" pitchFamily="18" charset="-78"/>
                <a:cs typeface="Andalus" pitchFamily="18" charset="-78"/>
              </a:rPr>
              <a:t>1.7</a:t>
            </a:r>
            <a:r>
              <a:rPr lang="en-US" sz="3200" b="1" dirty="0" smtClean="0">
                <a:latin typeface="Andalus" pitchFamily="18" charset="-78"/>
                <a:cs typeface="Andalus" pitchFamily="18" charset="-78"/>
              </a:rPr>
              <a:t> seconds in the best case and about </a:t>
            </a:r>
            <a:r>
              <a:rPr lang="en-US" sz="3200" b="1" dirty="0" smtClean="0">
                <a:solidFill>
                  <a:srgbClr val="FF0000"/>
                </a:solidFill>
                <a:latin typeface="Andalus" pitchFamily="18" charset="-78"/>
                <a:cs typeface="Andalus" pitchFamily="18" charset="-78"/>
              </a:rPr>
              <a:t>3.5</a:t>
            </a:r>
            <a:r>
              <a:rPr lang="en-US" sz="3200" b="1" dirty="0" smtClean="0">
                <a:latin typeface="Andalus" pitchFamily="18" charset="-78"/>
                <a:cs typeface="Andalus" pitchFamily="18" charset="-78"/>
              </a:rPr>
              <a:t> seconds in the worst case.</a:t>
            </a:r>
          </a:p>
          <a:p>
            <a:pPr>
              <a:buBlip>
                <a:blip r:embed="rId3"/>
              </a:buBlip>
            </a:pPr>
            <a:endParaRPr lang="en-US" sz="3200" b="1" dirty="0" smtClean="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noProof="0"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Future work</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10" name="Rectangle 9"/>
          <p:cNvSpPr/>
          <p:nvPr/>
        </p:nvSpPr>
        <p:spPr>
          <a:xfrm>
            <a:off x="1066800" y="1524000"/>
            <a:ext cx="6858000" cy="6247864"/>
          </a:xfrm>
          <a:prstGeom prst="rect">
            <a:avLst/>
          </a:prstGeom>
        </p:spPr>
        <p:txBody>
          <a:bodyPr wrap="square">
            <a:spAutoFit/>
          </a:bodyPr>
          <a:lstStyle/>
          <a:p>
            <a:pPr>
              <a:buBlip>
                <a:blip r:embed="rId3"/>
              </a:buBlip>
            </a:pPr>
            <a:r>
              <a:rPr lang="en-US" sz="3200" b="1" dirty="0" smtClean="0">
                <a:latin typeface="Andalus" pitchFamily="18" charset="-78"/>
                <a:cs typeface="Andalus" pitchFamily="18" charset="-78"/>
              </a:rPr>
              <a:t> The system can be extended to detect more signs. As we moved to use the pattern matching technique, any sign can be added to the system.</a:t>
            </a:r>
          </a:p>
          <a:p>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Speed </a:t>
            </a:r>
            <a:r>
              <a:rPr lang="en-US" sz="3200" b="1" dirty="0" smtClean="0">
                <a:latin typeface="Andalus" pitchFamily="18" charset="-78"/>
                <a:cs typeface="Andalus" pitchFamily="18" charset="-78"/>
              </a:rPr>
              <a:t>control can be added to the system.</a:t>
            </a:r>
          </a:p>
          <a:p>
            <a:pPr>
              <a:buBlip>
                <a:blip r:embed="rId3"/>
              </a:buBlip>
            </a:pPr>
            <a:endParaRPr lang="en-US" sz="3200" b="1" dirty="0" smtClean="0">
              <a:latin typeface="Andalus" pitchFamily="18" charset="-78"/>
              <a:cs typeface="Andalus" pitchFamily="18" charset="-78"/>
            </a:endParaRPr>
          </a:p>
          <a:p>
            <a:pPr>
              <a:buBlip>
                <a:blip r:embed="rId3"/>
              </a:buBlip>
            </a:pPr>
            <a:r>
              <a:rPr lang="en-US" sz="3200" b="1" dirty="0" smtClean="0">
                <a:latin typeface="Adobe Caslon Pro Bold" pitchFamily="18" charset="0"/>
                <a:cs typeface="Adobe Hebrew" pitchFamily="18" charset="-79"/>
              </a:rPr>
              <a:t> Direction </a:t>
            </a:r>
            <a:r>
              <a:rPr lang="en-US" sz="3200" b="1" dirty="0" smtClean="0">
                <a:latin typeface="Adobe Caslon Pro Bold" pitchFamily="18" charset="0"/>
                <a:cs typeface="Adobe Hebrew" pitchFamily="18" charset="-79"/>
              </a:rPr>
              <a:t>control in more advanced way can be added</a:t>
            </a:r>
            <a:endParaRPr lang="en-US" sz="3200" b="1" dirty="0" smtClean="0">
              <a:latin typeface="Andalus" pitchFamily="18" charset="-78"/>
              <a:cs typeface="Andalus" pitchFamily="18" charset="-78"/>
            </a:endParaRPr>
          </a:p>
          <a:p>
            <a:endParaRPr lang="en-US" sz="3200" b="1" dirty="0" smtClean="0">
              <a:latin typeface="Andalus" pitchFamily="18" charset="-78"/>
              <a:cs typeface="Andalus" pitchFamily="18" charset="-78"/>
            </a:endParaRPr>
          </a:p>
          <a:p>
            <a:endParaRPr lang="en-US" sz="3200" b="1" dirty="0" smtClean="0">
              <a:latin typeface="Andalus" pitchFamily="18" charset="-78"/>
              <a:cs typeface="Andalus" pitchFamily="18" charset="-78"/>
            </a:endParaRPr>
          </a:p>
          <a:p>
            <a:pPr>
              <a:buNone/>
            </a:pPr>
            <a:r>
              <a:rPr lang="en-US" sz="1600" b="1" dirty="0" smtClean="0">
                <a:latin typeface="Adobe Caslon Pro Bold" pitchFamily="18" charset="0"/>
                <a:cs typeface="Adobe Hebrew" pitchFamily="18" charset="-79"/>
              </a:rPr>
              <a:t>    </a:t>
            </a:r>
            <a:endParaRPr lang="en-US" sz="3200" b="1" dirty="0" smtClean="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Conclusion</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10" name="Rectangle 9"/>
          <p:cNvSpPr/>
          <p:nvPr/>
        </p:nvSpPr>
        <p:spPr>
          <a:xfrm>
            <a:off x="1066800" y="1371600"/>
            <a:ext cx="6858000" cy="5262979"/>
          </a:xfrm>
          <a:prstGeom prst="rect">
            <a:avLst/>
          </a:prstGeom>
        </p:spPr>
        <p:txBody>
          <a:bodyPr wrap="square">
            <a:spAutoFit/>
          </a:bodyPr>
          <a:lstStyle/>
          <a:p>
            <a:pPr>
              <a:buBlip>
                <a:blip r:embed="rId3"/>
              </a:buBlip>
            </a:pPr>
            <a:r>
              <a:rPr lang="en-US" sz="3200" b="1" dirty="0" smtClean="0">
                <a:latin typeface="Andalus" pitchFamily="18" charset="-78"/>
                <a:cs typeface="Andalus" pitchFamily="18" charset="-78"/>
              </a:rPr>
              <a:t> </a:t>
            </a:r>
            <a:r>
              <a:rPr lang="en-US" sz="3200" dirty="0" smtClean="0"/>
              <a:t>We describe a project that introduces the field of image processing into embedded systems and robotics, as a part of the “PC On-Chip” concept. </a:t>
            </a:r>
          </a:p>
          <a:p>
            <a:endParaRPr lang="en-US" sz="3200" dirty="0" smtClean="0"/>
          </a:p>
          <a:p>
            <a:pPr>
              <a:buBlip>
                <a:blip r:embed="rId3"/>
              </a:buBlip>
            </a:pPr>
            <a:r>
              <a:rPr lang="en-US" sz="3200" dirty="0" smtClean="0"/>
              <a:t> The main goal of this project is to build </a:t>
            </a:r>
            <a:r>
              <a:rPr lang="en-US" sz="3200" dirty="0" smtClean="0"/>
              <a:t>a smart </a:t>
            </a:r>
            <a:r>
              <a:rPr lang="en-US" sz="3200" dirty="0" smtClean="0"/>
              <a:t>car robot dealing with robotics and embedded systems.</a:t>
            </a:r>
          </a:p>
          <a:p>
            <a:pPr>
              <a:buBlip>
                <a:blip r:embed="rId3"/>
              </a:buBlip>
            </a:pPr>
            <a:endParaRPr lang="en-US" sz="3200" b="1" dirty="0" smtClean="0">
              <a:latin typeface="Andalus" pitchFamily="18" charset="-78"/>
              <a:cs typeface="Andalus" pitchFamily="18" charset="-78"/>
            </a:endParaRPr>
          </a:p>
          <a:p>
            <a:endParaRPr lang="en-US" sz="3200" b="1" dirty="0" smtClean="0">
              <a:latin typeface="Andalus" pitchFamily="18" charset="-78"/>
              <a:cs typeface="Andalus" pitchFamily="18" charset="-78"/>
            </a:endParaRPr>
          </a:p>
          <a:p>
            <a:pPr>
              <a:buNone/>
            </a:pPr>
            <a:r>
              <a:rPr lang="en-US" sz="1600" b="1" dirty="0" smtClean="0">
                <a:latin typeface="Adobe Caslon Pro Bold" pitchFamily="18" charset="0"/>
                <a:cs typeface="Adobe Hebrew" pitchFamily="18" charset="-79"/>
              </a:rPr>
              <a:t>    </a:t>
            </a:r>
            <a:endParaRPr lang="en-US" sz="3200" b="1" dirty="0" smtClean="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0" name="Rectangle 9"/>
          <p:cNvSpPr/>
          <p:nvPr/>
        </p:nvSpPr>
        <p:spPr>
          <a:xfrm>
            <a:off x="1066800" y="1524000"/>
            <a:ext cx="6858000" cy="830997"/>
          </a:xfrm>
          <a:prstGeom prst="rect">
            <a:avLst/>
          </a:prstGeom>
        </p:spPr>
        <p:txBody>
          <a:bodyPr wrap="square">
            <a:spAutoFit/>
          </a:bodyPr>
          <a:lstStyle/>
          <a:p>
            <a:endParaRPr lang="en-US" sz="3200" b="1" dirty="0" smtClean="0">
              <a:latin typeface="Andalus" pitchFamily="18" charset="-78"/>
              <a:cs typeface="Andalus" pitchFamily="18" charset="-78"/>
            </a:endParaRPr>
          </a:p>
          <a:p>
            <a:pPr>
              <a:buNone/>
            </a:pPr>
            <a:r>
              <a:rPr lang="en-US" sz="1600" b="1" dirty="0" smtClean="0">
                <a:latin typeface="Adobe Caslon Pro Bold" pitchFamily="18" charset="0"/>
                <a:cs typeface="Adobe Hebrew" pitchFamily="18" charset="-79"/>
              </a:rPr>
              <a:t>    </a:t>
            </a:r>
            <a:endParaRPr lang="en-US" sz="3200" b="1" dirty="0" smtClean="0">
              <a:latin typeface="Andalus" pitchFamily="18" charset="-78"/>
              <a:cs typeface="Andalus" pitchFamily="18" charset="-78"/>
            </a:endParaRPr>
          </a:p>
        </p:txBody>
      </p:sp>
      <p:pic>
        <p:nvPicPr>
          <p:cNvPr id="5" name="Picture 4" descr="thank-you.jpg"/>
          <p:cNvPicPr>
            <a:picLocks noChangeAspect="1"/>
          </p:cNvPicPr>
          <p:nvPr/>
        </p:nvPicPr>
        <p:blipFill>
          <a:blip r:embed="rId3"/>
          <a:stretch>
            <a:fillRect/>
          </a:stretch>
        </p:blipFill>
        <p:spPr>
          <a:xfrm>
            <a:off x="762000" y="685800"/>
            <a:ext cx="7543800" cy="5410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304800" y="457200"/>
            <a:ext cx="8610600" cy="1143000"/>
          </a:xfrm>
          <a:prstGeom prst="rect">
            <a:avLst/>
          </a:prstGeom>
        </p:spPr>
        <p:txBody>
          <a:bodyPr vert="horz" lIns="91440" tIns="45720" rIns="91440" bIns="45720" rtlCol="0" anchor="ctr">
            <a:noAutofit/>
          </a:bodyPr>
          <a:lstStyle/>
          <a:p>
            <a:pPr lvl="2" indent="-342900">
              <a:spcBef>
                <a:spcPct val="20000"/>
              </a:spcBef>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What is Ruby ?!</a:t>
            </a:r>
          </a:p>
        </p:txBody>
      </p:sp>
      <p:sp>
        <p:nvSpPr>
          <p:cNvPr id="4" name="Rectangle 3"/>
          <p:cNvSpPr/>
          <p:nvPr/>
        </p:nvSpPr>
        <p:spPr>
          <a:xfrm>
            <a:off x="1143000" y="1752600"/>
            <a:ext cx="7086600" cy="3046988"/>
          </a:xfrm>
          <a:prstGeom prst="rect">
            <a:avLst/>
          </a:prstGeom>
        </p:spPr>
        <p:txBody>
          <a:bodyPr wrap="square">
            <a:spAutoFit/>
          </a:bodyPr>
          <a:lstStyle/>
          <a:p>
            <a:pPr marL="0" lvl="2"/>
            <a:r>
              <a:rPr lang="en-US" sz="3200" b="1" dirty="0" smtClean="0">
                <a:latin typeface="Andalus" pitchFamily="18" charset="-78"/>
                <a:cs typeface="Andalus" pitchFamily="18" charset="-78"/>
              </a:rPr>
              <a:t>Ruby is a smart car ROBOT </a:t>
            </a:r>
            <a:r>
              <a:rPr lang="en-US" sz="3200" b="1" dirty="0" smtClean="0">
                <a:solidFill>
                  <a:srgbClr val="7030A0"/>
                </a:solidFill>
                <a:latin typeface="Andalus" pitchFamily="18" charset="-78"/>
                <a:cs typeface="Andalus" pitchFamily="18" charset="-78"/>
              </a:rPr>
              <a:t>with the following elements</a:t>
            </a:r>
          </a:p>
          <a:p>
            <a:pPr marL="0" lvl="2"/>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a </a:t>
            </a:r>
            <a:r>
              <a:rPr lang="en-US" sz="3200" b="1" dirty="0" smtClean="0">
                <a:solidFill>
                  <a:srgbClr val="7030A0"/>
                </a:solidFill>
                <a:latin typeface="Andalus" pitchFamily="18" charset="-78"/>
                <a:cs typeface="Andalus" pitchFamily="18" charset="-78"/>
              </a:rPr>
              <a:t>moveable </a:t>
            </a:r>
            <a:r>
              <a:rPr lang="en-US" sz="3200" b="1" dirty="0" smtClean="0">
                <a:latin typeface="Andalus" pitchFamily="18" charset="-78"/>
                <a:cs typeface="Andalus" pitchFamily="18" charset="-78"/>
              </a:rPr>
              <a:t>body,</a:t>
            </a:r>
          </a:p>
          <a:p>
            <a:r>
              <a:rPr lang="en-US" sz="3200" b="1" dirty="0" smtClean="0">
                <a:latin typeface="Andalus" pitchFamily="18" charset="-78"/>
                <a:cs typeface="Andalus" pitchFamily="18" charset="-78"/>
              </a:rPr>
              <a:t>Plastic sheet with four wheels. moved by the DC gear motors.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4" name="Rectangle 3"/>
          <p:cNvSpPr/>
          <p:nvPr/>
        </p:nvSpPr>
        <p:spPr>
          <a:xfrm>
            <a:off x="1219200" y="1143000"/>
            <a:ext cx="7086600" cy="2554545"/>
          </a:xfrm>
          <a:prstGeom prst="rect">
            <a:avLst/>
          </a:prstGeom>
        </p:spPr>
        <p:txBody>
          <a:bodyPr wrap="square">
            <a:spAutoFit/>
          </a:bodyPr>
          <a:lstStyle/>
          <a:p>
            <a:pPr marL="0" lvl="2"/>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A</a:t>
            </a:r>
            <a:r>
              <a:rPr lang="en-US" sz="3200" b="1" dirty="0" smtClean="0">
                <a:solidFill>
                  <a:srgbClr val="7030A0"/>
                </a:solidFill>
                <a:latin typeface="Andalus" pitchFamily="18" charset="-78"/>
                <a:cs typeface="Andalus" pitchFamily="18" charset="-78"/>
              </a:rPr>
              <a:t> power </a:t>
            </a:r>
            <a:r>
              <a:rPr lang="en-US" sz="3200" b="1" dirty="0" smtClean="0">
                <a:latin typeface="Andalus" pitchFamily="18" charset="-78"/>
                <a:cs typeface="Andalus" pitchFamily="18" charset="-78"/>
              </a:rPr>
              <a:t>source,</a:t>
            </a:r>
          </a:p>
          <a:p>
            <a:r>
              <a:rPr lang="en-US" sz="3200" b="1" dirty="0" smtClean="0">
                <a:latin typeface="Andalus" pitchFamily="18" charset="-78"/>
                <a:cs typeface="Andalus" pitchFamily="18" charset="-78"/>
              </a:rPr>
              <a:t>	Batteries.</a:t>
            </a:r>
          </a:p>
          <a:p>
            <a:r>
              <a:rPr lang="en-US" sz="3200" b="1" dirty="0" smtClean="0">
                <a:latin typeface="Andalus" pitchFamily="18" charset="-78"/>
                <a:cs typeface="Andalus" pitchFamily="18" charset="-78"/>
              </a:rPr>
              <a:t>	the lab Power supply.</a:t>
            </a:r>
          </a:p>
          <a:p>
            <a:r>
              <a:rPr lang="en-US" sz="3200" b="1" dirty="0" smtClean="0">
                <a:latin typeface="Andalus" pitchFamily="18" charset="-78"/>
                <a:cs typeface="Andalus" pitchFamily="18" charset="-78"/>
              </a:rPr>
              <a:t>	and usb connectors.</a:t>
            </a:r>
          </a:p>
        </p:txBody>
      </p:sp>
      <p:sp>
        <p:nvSpPr>
          <p:cNvPr id="6" name="Rectangle 5"/>
          <p:cNvSpPr/>
          <p:nvPr/>
        </p:nvSpPr>
        <p:spPr>
          <a:xfrm>
            <a:off x="1219200" y="3810000"/>
            <a:ext cx="7086600" cy="2554545"/>
          </a:xfrm>
          <a:prstGeom prst="rect">
            <a:avLst/>
          </a:prstGeom>
        </p:spPr>
        <p:txBody>
          <a:bodyPr wrap="square">
            <a:spAutoFit/>
          </a:bodyPr>
          <a:lstStyle/>
          <a:p>
            <a:pPr>
              <a:buBlip>
                <a:blip r:embed="rId3"/>
              </a:buBlip>
            </a:pPr>
            <a:r>
              <a:rPr lang="en-US" sz="3200" b="1" dirty="0" smtClean="0">
                <a:latin typeface="Andalus" pitchFamily="18" charset="-78"/>
                <a:cs typeface="Andalus" pitchFamily="18" charset="-78"/>
              </a:rPr>
              <a:t>An electrical </a:t>
            </a:r>
            <a:r>
              <a:rPr lang="en-US" sz="3200" b="1" dirty="0" smtClean="0">
                <a:solidFill>
                  <a:srgbClr val="7030A0"/>
                </a:solidFill>
                <a:latin typeface="Andalus" pitchFamily="18" charset="-78"/>
                <a:cs typeface="Andalus" pitchFamily="18" charset="-78"/>
              </a:rPr>
              <a:t>circuit.</a:t>
            </a:r>
          </a:p>
          <a:p>
            <a:pPr marL="0" lvl="2"/>
            <a:r>
              <a:rPr lang="en-US" sz="3200" b="1" dirty="0" smtClean="0">
                <a:latin typeface="Andalus" pitchFamily="18" charset="-78"/>
                <a:cs typeface="Andalus" pitchFamily="18" charset="-78"/>
              </a:rPr>
              <a:t>Ruby uses the </a:t>
            </a:r>
            <a:r>
              <a:rPr lang="en-US" sz="3200" b="1" dirty="0" smtClean="0">
                <a:solidFill>
                  <a:srgbClr val="7030A0"/>
                </a:solidFill>
                <a:latin typeface="Andalus" pitchFamily="18" charset="-78"/>
                <a:cs typeface="Andalus" pitchFamily="18" charset="-78"/>
              </a:rPr>
              <a:t>Arduino Uno</a:t>
            </a:r>
            <a:r>
              <a:rPr lang="en-US" sz="3200" b="1" dirty="0" smtClean="0">
                <a:latin typeface="Andalus" pitchFamily="18" charset="-78"/>
                <a:cs typeface="Andalus" pitchFamily="18" charset="-78"/>
              </a:rPr>
              <a:t> as the </a:t>
            </a:r>
            <a:r>
              <a:rPr lang="en-US" sz="3200" b="1" dirty="0" smtClean="0">
                <a:solidFill>
                  <a:srgbClr val="7030A0"/>
                </a:solidFill>
                <a:latin typeface="Andalus" pitchFamily="18" charset="-78"/>
                <a:cs typeface="Andalus" pitchFamily="18" charset="-78"/>
              </a:rPr>
              <a:t>microcontroller </a:t>
            </a:r>
            <a:r>
              <a:rPr lang="en-US" sz="3200" b="1" dirty="0" smtClean="0">
                <a:latin typeface="Andalus" pitchFamily="18" charset="-78"/>
                <a:cs typeface="Andalus" pitchFamily="18" charset="-78"/>
              </a:rPr>
              <a:t>to control the DC motors , the servo , and the sensor .</a:t>
            </a:r>
          </a:p>
          <a:p>
            <a:pPr marL="0" lvl="2"/>
            <a:endParaRPr lang="en-US" sz="3200" b="1" dirty="0" smtClean="0">
              <a:latin typeface="Andalus" pitchFamily="18" charset="-78"/>
              <a:cs typeface="Andalus" pitchFamily="18" charset="-78"/>
            </a:endParaRPr>
          </a:p>
        </p:txBody>
      </p:sp>
      <p:sp>
        <p:nvSpPr>
          <p:cNvPr id="8" name="Title 1"/>
          <p:cNvSpPr txBox="1">
            <a:spLocks/>
          </p:cNvSpPr>
          <p:nvPr/>
        </p:nvSpPr>
        <p:spPr>
          <a:xfrm>
            <a:off x="304800" y="457200"/>
            <a:ext cx="8610600" cy="1143000"/>
          </a:xfrm>
          <a:prstGeom prst="rect">
            <a:avLst/>
          </a:prstGeom>
        </p:spPr>
        <p:txBody>
          <a:bodyPr vert="horz" lIns="91440" tIns="45720" rIns="91440" bIns="45720" rtlCol="0" anchor="ctr">
            <a:noAutofit/>
          </a:bodyPr>
          <a:lstStyle/>
          <a:p>
            <a:pPr lvl="2" indent="-342900">
              <a:spcBef>
                <a:spcPct val="20000"/>
              </a:spcBef>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Ruby's elements cont'd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7010400"/>
          </a:xfrm>
          <a:prstGeom prst="rect">
            <a:avLst/>
          </a:prstGeom>
          <a:noFill/>
        </p:spPr>
      </p:pic>
      <p:sp>
        <p:nvSpPr>
          <p:cNvPr id="14" name="Title 1"/>
          <p:cNvSpPr txBox="1">
            <a:spLocks/>
          </p:cNvSpPr>
          <p:nvPr/>
        </p:nvSpPr>
        <p:spPr>
          <a:xfrm>
            <a:off x="304800" y="457200"/>
            <a:ext cx="8610600" cy="1143000"/>
          </a:xfrm>
          <a:prstGeom prst="rect">
            <a:avLst/>
          </a:prstGeom>
        </p:spPr>
        <p:txBody>
          <a:bodyPr vert="horz" lIns="91440" tIns="45720" rIns="91440" bIns="45720" rtlCol="0" anchor="ctr">
            <a:noAutofit/>
          </a:bodyPr>
          <a:lstStyle/>
          <a:p>
            <a:pPr lvl="2" indent="-342900">
              <a:spcBef>
                <a:spcPct val="20000"/>
              </a:spcBef>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Ruby's elements cont'd</a:t>
            </a:r>
          </a:p>
        </p:txBody>
      </p:sp>
      <p:sp>
        <p:nvSpPr>
          <p:cNvPr id="4" name="Rectangle 3"/>
          <p:cNvSpPr/>
          <p:nvPr/>
        </p:nvSpPr>
        <p:spPr>
          <a:xfrm>
            <a:off x="1143000" y="1371601"/>
            <a:ext cx="7086600" cy="2554545"/>
          </a:xfrm>
          <a:prstGeom prst="rect">
            <a:avLst/>
          </a:prstGeom>
        </p:spPr>
        <p:txBody>
          <a:bodyPr wrap="square">
            <a:spAutoFit/>
          </a:bodyPr>
          <a:lstStyle/>
          <a:p>
            <a:pPr marL="0" lvl="2"/>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A</a:t>
            </a:r>
            <a:r>
              <a:rPr lang="en-US" sz="3200" b="1" dirty="0" smtClean="0">
                <a:solidFill>
                  <a:srgbClr val="7030A0"/>
                </a:solidFill>
                <a:latin typeface="Andalus" pitchFamily="18" charset="-78"/>
                <a:cs typeface="Andalus" pitchFamily="18" charset="-78"/>
              </a:rPr>
              <a:t> </a:t>
            </a:r>
            <a:r>
              <a:rPr lang="en-US" sz="3200" b="1" dirty="0" smtClean="0">
                <a:latin typeface="Andalus" pitchFamily="18" charset="-78"/>
                <a:cs typeface="Andalus" pitchFamily="18" charset="-78"/>
              </a:rPr>
              <a:t>sensory system,</a:t>
            </a:r>
          </a:p>
          <a:p>
            <a:r>
              <a:rPr lang="en-US" sz="3200" b="1" dirty="0" smtClean="0">
                <a:solidFill>
                  <a:srgbClr val="7030A0"/>
                </a:solidFill>
                <a:latin typeface="Andalus" pitchFamily="18" charset="-78"/>
                <a:cs typeface="Andalus" pitchFamily="18" charset="-78"/>
              </a:rPr>
              <a:t>  A proximity </a:t>
            </a:r>
            <a:r>
              <a:rPr lang="en-US" sz="3200" b="1" dirty="0" smtClean="0">
                <a:latin typeface="Andalus" pitchFamily="18" charset="-78"/>
                <a:cs typeface="Andalus" pitchFamily="18" charset="-78"/>
              </a:rPr>
              <a:t>sensor to measure the distance between the car and any obstacle.</a:t>
            </a:r>
          </a:p>
        </p:txBody>
      </p:sp>
      <p:pic>
        <p:nvPicPr>
          <p:cNvPr id="5" name="Picture 4" descr="Capture3.PNG"/>
          <p:cNvPicPr>
            <a:picLocks noChangeAspect="1"/>
          </p:cNvPicPr>
          <p:nvPr/>
        </p:nvPicPr>
        <p:blipFill>
          <a:blip r:embed="rId4" cstate="print"/>
          <a:stretch>
            <a:fillRect/>
          </a:stretch>
        </p:blipFill>
        <p:spPr>
          <a:xfrm>
            <a:off x="6248400" y="762000"/>
            <a:ext cx="2133600" cy="1371600"/>
          </a:xfrm>
          <a:prstGeom prst="rect">
            <a:avLst/>
          </a:prstGeom>
        </p:spPr>
      </p:pic>
      <p:sp>
        <p:nvSpPr>
          <p:cNvPr id="6" name="Rectangle 5"/>
          <p:cNvSpPr/>
          <p:nvPr/>
        </p:nvSpPr>
        <p:spPr>
          <a:xfrm>
            <a:off x="990600" y="4038600"/>
            <a:ext cx="6858000" cy="2554545"/>
          </a:xfrm>
          <a:prstGeom prst="rect">
            <a:avLst/>
          </a:prstGeom>
        </p:spPr>
        <p:txBody>
          <a:bodyPr wrap="square">
            <a:spAutoFit/>
          </a:bodyPr>
          <a:lstStyle/>
          <a:p>
            <a:pPr>
              <a:buBlip>
                <a:blip r:embed="rId3"/>
              </a:buBlip>
            </a:pPr>
            <a:r>
              <a:rPr lang="en-US" sz="3200" b="1" dirty="0" smtClean="0">
                <a:latin typeface="Andalus" pitchFamily="18" charset="-78"/>
                <a:cs typeface="Andalus" pitchFamily="18" charset="-78"/>
              </a:rPr>
              <a:t> Consists of two eyes.</a:t>
            </a:r>
          </a:p>
          <a:p>
            <a:endParaRPr lang="en-US" sz="3200" b="1" dirty="0" smtClean="0">
              <a:latin typeface="Andalus" pitchFamily="18" charset="-78"/>
              <a:cs typeface="Andalus" pitchFamily="18" charset="-78"/>
            </a:endParaRPr>
          </a:p>
          <a:p>
            <a:pPr>
              <a:buBlip>
                <a:blip r:embed="rId3"/>
              </a:buBlip>
            </a:pPr>
            <a:r>
              <a:rPr lang="en-US" sz="3200" b="1" dirty="0" smtClean="0">
                <a:latin typeface="Adobe Caslon Pro Bold" pitchFamily="18" charset="0"/>
                <a:cs typeface="Adobe Hebrew" pitchFamily="18" charset="-79"/>
              </a:rPr>
              <a:t> </a:t>
            </a:r>
            <a:r>
              <a:rPr lang="en-US" sz="3200" b="1" dirty="0" smtClean="0">
                <a:latin typeface="Andalus" pitchFamily="18" charset="-78"/>
                <a:cs typeface="Andalus" pitchFamily="18" charset="-78"/>
              </a:rPr>
              <a:t>One eye sends the infrared light and the other eye receives the reflection of that infrared light.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304800" y="457200"/>
            <a:ext cx="8610600" cy="1143000"/>
          </a:xfrm>
          <a:prstGeom prst="rect">
            <a:avLst/>
          </a:prstGeom>
        </p:spPr>
        <p:txBody>
          <a:bodyPr vert="horz" lIns="91440" tIns="45720" rIns="91440" bIns="45720" rtlCol="0" anchor="ctr">
            <a:noAutofit/>
          </a:bodyPr>
          <a:lstStyle/>
          <a:p>
            <a:pPr lvl="2" indent="-342900">
              <a:spcBef>
                <a:spcPct val="20000"/>
              </a:spcBef>
              <a:defRPr/>
            </a:pPr>
            <a:endPar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endParaRPr>
          </a:p>
        </p:txBody>
      </p:sp>
      <p:sp>
        <p:nvSpPr>
          <p:cNvPr id="4" name="Rectangle 3"/>
          <p:cNvSpPr/>
          <p:nvPr/>
        </p:nvSpPr>
        <p:spPr>
          <a:xfrm>
            <a:off x="1143000" y="1676400"/>
            <a:ext cx="7086600" cy="3539430"/>
          </a:xfrm>
          <a:prstGeom prst="rect">
            <a:avLst/>
          </a:prstGeom>
        </p:spPr>
        <p:txBody>
          <a:bodyPr wrap="square">
            <a:spAutoFit/>
          </a:bodyPr>
          <a:lstStyle/>
          <a:p>
            <a:pPr marL="0" lvl="2"/>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A reprogrammable </a:t>
            </a:r>
            <a:r>
              <a:rPr lang="en-US" sz="3200" b="1" dirty="0" smtClean="0">
                <a:solidFill>
                  <a:srgbClr val="7030A0"/>
                </a:solidFill>
                <a:latin typeface="Andalus" pitchFamily="18" charset="-78"/>
                <a:cs typeface="Andalus" pitchFamily="18" charset="-78"/>
              </a:rPr>
              <a:t>brain</a:t>
            </a:r>
            <a:endParaRPr lang="en-US" sz="3200" b="1" dirty="0" smtClean="0">
              <a:latin typeface="Andalus" pitchFamily="18" charset="-78"/>
              <a:cs typeface="Andalus" pitchFamily="18" charset="-78"/>
            </a:endParaRPr>
          </a:p>
          <a:p>
            <a:r>
              <a:rPr lang="en-US" sz="3200" b="1" dirty="0" smtClean="0">
                <a:latin typeface="Andalus" pitchFamily="18" charset="-78"/>
                <a:cs typeface="Andalus" pitchFamily="18" charset="-78"/>
              </a:rPr>
              <a:t>Ruby uses the </a:t>
            </a:r>
            <a:r>
              <a:rPr lang="en-US" sz="3200" b="1" dirty="0" smtClean="0">
                <a:solidFill>
                  <a:srgbClr val="7030A0"/>
                </a:solidFill>
                <a:latin typeface="Andalus" pitchFamily="18" charset="-78"/>
                <a:cs typeface="Andalus" pitchFamily="18" charset="-78"/>
              </a:rPr>
              <a:t>BeagleBoard –Xm </a:t>
            </a:r>
            <a:r>
              <a:rPr lang="en-US" sz="3200" b="1" dirty="0" smtClean="0">
                <a:latin typeface="Andalus" pitchFamily="18" charset="-78"/>
                <a:cs typeface="Andalus" pitchFamily="18" charset="-78"/>
              </a:rPr>
              <a:t>as its brain to do the image processing work and sends commands to the controller serially. </a:t>
            </a:r>
          </a:p>
          <a:p>
            <a:r>
              <a:rPr lang="en-US" sz="3200" b="1" dirty="0" smtClean="0">
                <a:latin typeface="Andalus" pitchFamily="18" charset="-78"/>
                <a:cs typeface="Andalus" pitchFamily="18" charset="-78"/>
              </a:rPr>
              <a:t>	</a:t>
            </a:r>
          </a:p>
        </p:txBody>
      </p:sp>
      <p:sp>
        <p:nvSpPr>
          <p:cNvPr id="6" name="Title 1"/>
          <p:cNvSpPr txBox="1">
            <a:spLocks/>
          </p:cNvSpPr>
          <p:nvPr/>
        </p:nvSpPr>
        <p:spPr>
          <a:xfrm>
            <a:off x="457200" y="609600"/>
            <a:ext cx="8610600" cy="1143000"/>
          </a:xfrm>
          <a:prstGeom prst="rect">
            <a:avLst/>
          </a:prstGeom>
        </p:spPr>
        <p:txBody>
          <a:bodyPr vert="horz" lIns="91440" tIns="45720" rIns="91440" bIns="45720" rtlCol="0" anchor="ctr">
            <a:noAutofit/>
          </a:bodyPr>
          <a:lstStyle/>
          <a:p>
            <a:pPr lvl="2" indent="-342900">
              <a:spcBef>
                <a:spcPct val="20000"/>
              </a:spcBef>
              <a:defRPr/>
            </a:pPr>
            <a:r>
              <a:rPr lang="en-US" sz="4000" b="1"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Ruby's elements cont'd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noProof="0"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Why BeagleBoard ? !</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10" name="Rectangle 9"/>
          <p:cNvSpPr/>
          <p:nvPr/>
        </p:nvSpPr>
        <p:spPr>
          <a:xfrm>
            <a:off x="990600" y="1752600"/>
            <a:ext cx="6858000" cy="4770537"/>
          </a:xfrm>
          <a:prstGeom prst="rect">
            <a:avLst/>
          </a:prstGeom>
        </p:spPr>
        <p:txBody>
          <a:bodyPr wrap="square">
            <a:spAutoFit/>
          </a:bodyPr>
          <a:lstStyle/>
          <a:p>
            <a:pPr>
              <a:buBlip>
                <a:blip r:embed="rId3"/>
              </a:buBlip>
            </a:pPr>
            <a:r>
              <a:rPr lang="en-US" sz="3200" b="1" dirty="0" smtClean="0">
                <a:latin typeface="Andalus" pitchFamily="18" charset="-78"/>
                <a:cs typeface="Andalus" pitchFamily="18" charset="-78"/>
              </a:rPr>
              <a:t> Low Power (5 Volt).</a:t>
            </a:r>
          </a:p>
          <a:p>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Small computer in a single circuit board .</a:t>
            </a:r>
          </a:p>
          <a:p>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Supports </a:t>
            </a:r>
            <a:r>
              <a:rPr lang="en-US" sz="3200" b="1" dirty="0" smtClean="0">
                <a:latin typeface="Andalus" pitchFamily="18" charset="-78"/>
                <a:cs typeface="Andalus" pitchFamily="18" charset="-78"/>
              </a:rPr>
              <a:t>many operating </a:t>
            </a:r>
            <a:r>
              <a:rPr lang="en-US" sz="3200" b="1" dirty="0" smtClean="0">
                <a:latin typeface="Andalus" pitchFamily="18" charset="-78"/>
                <a:cs typeface="Andalus" pitchFamily="18" charset="-78"/>
              </a:rPr>
              <a:t>systems</a:t>
            </a:r>
          </a:p>
          <a:p>
            <a:pPr>
              <a:buBlip>
                <a:blip r:embed="rId3"/>
              </a:buBlip>
            </a:pPr>
            <a:endParaRPr lang="en-US" sz="3200" b="1" dirty="0" smtClean="0">
              <a:latin typeface="Andalus" pitchFamily="18" charset="-78"/>
              <a:cs typeface="Andalus" pitchFamily="18" charset="-78"/>
            </a:endParaRPr>
          </a:p>
          <a:p>
            <a:pPr>
              <a:buBlip>
                <a:blip r:embed="rId3"/>
              </a:buBlip>
            </a:pPr>
            <a:r>
              <a:rPr lang="en-US" sz="3200" b="1" dirty="0" smtClean="0">
                <a:latin typeface="Andalus" pitchFamily="18" charset="-78"/>
                <a:cs typeface="Andalus" pitchFamily="18" charset="-78"/>
              </a:rPr>
              <a:t> Availability </a:t>
            </a:r>
            <a:endParaRPr lang="en-US" sz="3200" b="1" dirty="0" smtClean="0">
              <a:latin typeface="Andalus" pitchFamily="18" charset="-78"/>
              <a:cs typeface="Andalus" pitchFamily="18" charset="-78"/>
            </a:endParaRPr>
          </a:p>
          <a:p>
            <a:pPr>
              <a:buBlip>
                <a:blip r:embed="rId3"/>
              </a:buBlip>
            </a:pPr>
            <a:endParaRPr lang="en-US" sz="3200" b="1" dirty="0" smtClean="0">
              <a:latin typeface="Andalus" pitchFamily="18" charset="-78"/>
              <a:cs typeface="Andalus" pitchFamily="18" charset="-78"/>
            </a:endParaRPr>
          </a:p>
          <a:p>
            <a:pPr>
              <a:buNone/>
            </a:pPr>
            <a:r>
              <a:rPr lang="en-US" sz="1600" b="1" dirty="0" smtClean="0">
                <a:latin typeface="Adobe Caslon Pro Bold" pitchFamily="18" charset="0"/>
                <a:cs typeface="Adobe Hebrew" pitchFamily="18" charset="-79"/>
              </a:rPr>
              <a:t>    </a:t>
            </a:r>
            <a:endParaRPr lang="en-US" sz="3200" b="1" dirty="0" smtClean="0">
              <a:latin typeface="Andalus" pitchFamily="18" charset="-78"/>
              <a:cs typeface="Andalus" pitchFamily="18" charset="-78"/>
            </a:endParaRPr>
          </a:p>
        </p:txBody>
      </p:sp>
      <p:pic>
        <p:nvPicPr>
          <p:cNvPr id="6" name="Picture 2" descr="C:\Users\Gina\Desktop\finger-pointing-symbol-thumb798338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4400" y="457200"/>
            <a:ext cx="990600" cy="6857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C:\Users\Gina\Desktop\free-vector-check-mark-clip-art_116867_Check_Mark_clip_art_hight.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53000" y="1676400"/>
            <a:ext cx="609600"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C:\Users\Gina\Desktop\free-vector-check-mark-clip-art_116867_Check_Mark_clip_art_hight.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62200" y="3124200"/>
            <a:ext cx="609600"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C:\Users\Gina\Desktop\free-vector-check-mark-clip-art_116867_Check_Mark_clip_art_hight.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10400" y="4114800"/>
            <a:ext cx="609600"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C:\Users\Gina\Desktop\free-vector-check-mark-clip-art_116867_Check_Mark_clip_art_hight.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38600" y="5257800"/>
            <a:ext cx="609600" cy="533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Desktop\powerpoint.jpg"/>
          <p:cNvPicPr>
            <a:picLocks noChangeAspect="1" noChangeArrowheads="1"/>
          </p:cNvPicPr>
          <p:nvPr/>
        </p:nvPicPr>
        <p:blipFill>
          <a:blip r:embed="rId2" cstate="print"/>
          <a:srcRect/>
          <a:stretch>
            <a:fillRect/>
          </a:stretch>
        </p:blipFill>
        <p:spPr bwMode="auto">
          <a:xfrm>
            <a:off x="0" y="0"/>
            <a:ext cx="9144000" cy="6762750"/>
          </a:xfrm>
          <a:prstGeom prst="rect">
            <a:avLst/>
          </a:prstGeom>
          <a:noFill/>
        </p:spPr>
      </p:pic>
      <p:sp>
        <p:nvSpPr>
          <p:cNvPr id="14"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p>
            <a:pPr marL="0" marR="0" lvl="0" indent="-342900" algn="ctr" defTabSz="914400" rtl="0" eaLnBrk="1" fontAlgn="auto" latinLnBrk="0" hangingPunct="1">
              <a:lnSpc>
                <a:spcPct val="100000"/>
              </a:lnSpc>
              <a:spcBef>
                <a:spcPct val="20000"/>
              </a:spcBef>
              <a:spcAft>
                <a:spcPts val="0"/>
              </a:spcAft>
              <a:buClrTx/>
              <a:buSzTx/>
              <a:buFontTx/>
              <a:buNone/>
              <a:tabLst/>
              <a:defRPr/>
            </a:pPr>
            <a:r>
              <a:rPr lang="en-US" sz="4000" b="1" noProof="0" dirty="0" smtClean="0">
                <a:solidFill>
                  <a:srgbClr val="3C1A56"/>
                </a:solidFill>
                <a:effectLst>
                  <a:outerShdw blurRad="38100" dist="38100" dir="2700000" algn="tl">
                    <a:srgbClr val="000000">
                      <a:alpha val="43137"/>
                    </a:srgbClr>
                  </a:outerShdw>
                </a:effectLst>
                <a:latin typeface="Andalus" pitchFamily="18" charset="-78"/>
                <a:ea typeface="+mj-ea"/>
                <a:cs typeface="Andalus" pitchFamily="18" charset="-78"/>
              </a:rPr>
              <a:t>Why BeagleBoard ? !</a:t>
            </a:r>
            <a:endParaRPr kumimoji="0" lang="en-US" sz="4000" b="1" i="0" u="none" strike="noStrike" kern="1200" cap="none" spc="0" normalizeH="0" baseline="0" noProof="0" dirty="0" smtClean="0">
              <a:ln>
                <a:noFill/>
              </a:ln>
              <a:solidFill>
                <a:srgbClr val="3C1A56"/>
              </a:solidFill>
              <a:effectLst>
                <a:outerShdw blurRad="38100" dist="38100" dir="2700000" algn="tl">
                  <a:srgbClr val="000000">
                    <a:alpha val="43137"/>
                  </a:srgbClr>
                </a:outerShdw>
              </a:effectLst>
              <a:uLnTx/>
              <a:uFillTx/>
              <a:latin typeface="Andalus" pitchFamily="18" charset="-78"/>
              <a:ea typeface="+mj-ea"/>
              <a:cs typeface="Andalus" pitchFamily="18" charset="-78"/>
            </a:endParaRPr>
          </a:p>
        </p:txBody>
      </p:sp>
      <p:sp>
        <p:nvSpPr>
          <p:cNvPr id="10" name="Rectangle 9"/>
          <p:cNvSpPr/>
          <p:nvPr/>
        </p:nvSpPr>
        <p:spPr>
          <a:xfrm>
            <a:off x="990600" y="1752600"/>
            <a:ext cx="6858000" cy="1815882"/>
          </a:xfrm>
          <a:prstGeom prst="rect">
            <a:avLst/>
          </a:prstGeom>
        </p:spPr>
        <p:txBody>
          <a:bodyPr wrap="square">
            <a:spAutoFit/>
          </a:bodyPr>
          <a:lstStyle/>
          <a:p>
            <a:pPr>
              <a:buBlip>
                <a:blip r:embed="rId3"/>
              </a:buBlip>
            </a:pPr>
            <a:r>
              <a:rPr lang="en-US" sz="3200" b="1" dirty="0" smtClean="0">
                <a:latin typeface="Andalus" pitchFamily="18" charset="-78"/>
                <a:cs typeface="Andalus" pitchFamily="18" charset="-78"/>
              </a:rPr>
              <a:t> USB webcam can be connected with the BeagleBoard through one of its usb ports.</a:t>
            </a:r>
          </a:p>
          <a:p>
            <a:pPr>
              <a:buNone/>
            </a:pPr>
            <a:r>
              <a:rPr lang="en-US" sz="1600" b="1" dirty="0" smtClean="0">
                <a:latin typeface="Adobe Caslon Pro Bold" pitchFamily="18" charset="0"/>
                <a:cs typeface="Adobe Hebrew" pitchFamily="18" charset="-79"/>
              </a:rPr>
              <a:t>    </a:t>
            </a:r>
            <a:endParaRPr lang="en-US" sz="3200" b="1" dirty="0" smtClean="0">
              <a:latin typeface="Andalus" pitchFamily="18" charset="-78"/>
              <a:cs typeface="Andalus" pitchFamily="18" charset="-78"/>
            </a:endParaRPr>
          </a:p>
        </p:txBody>
      </p:sp>
      <p:pic>
        <p:nvPicPr>
          <p:cNvPr id="6" name="Picture 2" descr="C:\Users\Gina\Desktop\finger-pointing-symbol-thumb798338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4400" y="457200"/>
            <a:ext cx="990600" cy="6857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Mai\Desktop\images.jpg"/>
          <p:cNvPicPr>
            <a:picLocks noChangeAspect="1" noChangeArrowheads="1"/>
          </p:cNvPicPr>
          <p:nvPr/>
        </p:nvPicPr>
        <p:blipFill>
          <a:blip r:embed="rId5" cstate="print"/>
          <a:srcRect/>
          <a:stretch>
            <a:fillRect/>
          </a:stretch>
        </p:blipFill>
        <p:spPr bwMode="auto">
          <a:xfrm>
            <a:off x="2819400" y="3276600"/>
            <a:ext cx="5029200" cy="2895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2588</TotalTime>
  <Words>1068</Words>
  <Application>Microsoft Office PowerPoint</Application>
  <PresentationFormat>On-screen Show (4:3)</PresentationFormat>
  <Paragraphs>207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dc:creator>
  <cp:lastModifiedBy>mt2x</cp:lastModifiedBy>
  <cp:revision>416</cp:revision>
  <dcterms:created xsi:type="dcterms:W3CDTF">2014-05-01T17:19:52Z</dcterms:created>
  <dcterms:modified xsi:type="dcterms:W3CDTF">2014-05-14T02:14:56Z</dcterms:modified>
</cp:coreProperties>
</file>