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95" r:id="rId4"/>
    <p:sldId id="258" r:id="rId5"/>
    <p:sldId id="259" r:id="rId6"/>
    <p:sldId id="261" r:id="rId7"/>
    <p:sldId id="262" r:id="rId8"/>
    <p:sldId id="263" r:id="rId9"/>
    <p:sldId id="264" r:id="rId10"/>
    <p:sldId id="267" r:id="rId11"/>
    <p:sldId id="269" r:id="rId12"/>
    <p:sldId id="265" r:id="rId13"/>
    <p:sldId id="266" r:id="rId14"/>
    <p:sldId id="268" r:id="rId15"/>
    <p:sldId id="270" r:id="rId16"/>
    <p:sldId id="271" r:id="rId17"/>
    <p:sldId id="272" r:id="rId18"/>
    <p:sldId id="273" r:id="rId19"/>
    <p:sldId id="274" r:id="rId20"/>
    <p:sldId id="275" r:id="rId21"/>
    <p:sldId id="276" r:id="rId22"/>
    <p:sldId id="277" r:id="rId23"/>
    <p:sldId id="278" r:id="rId24"/>
    <p:sldId id="293" r:id="rId25"/>
    <p:sldId id="279" r:id="rId26"/>
    <p:sldId id="280" r:id="rId27"/>
    <p:sldId id="282" r:id="rId28"/>
    <p:sldId id="283" r:id="rId29"/>
    <p:sldId id="284" r:id="rId30"/>
    <p:sldId id="285" r:id="rId31"/>
    <p:sldId id="286" r:id="rId32"/>
    <p:sldId id="287" r:id="rId33"/>
    <p:sldId id="289" r:id="rId34"/>
    <p:sldId id="290" r:id="rId35"/>
    <p:sldId id="296" r:id="rId36"/>
    <p:sldId id="303" r:id="rId37"/>
    <p:sldId id="304" r:id="rId38"/>
    <p:sldId id="302" r:id="rId39"/>
    <p:sldId id="301" r:id="rId40"/>
    <p:sldId id="300" r:id="rId41"/>
    <p:sldId id="299" r:id="rId42"/>
    <p:sldId id="298" r:id="rId43"/>
    <p:sldId id="342" r:id="rId44"/>
    <p:sldId id="305" r:id="rId45"/>
    <p:sldId id="306" r:id="rId46"/>
    <p:sldId id="307" r:id="rId47"/>
    <p:sldId id="308" r:id="rId48"/>
    <p:sldId id="309"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292" r:id="rId70"/>
    <p:sldId id="331" r:id="rId71"/>
    <p:sldId id="332" r:id="rId72"/>
    <p:sldId id="333" r:id="rId73"/>
    <p:sldId id="335" r:id="rId74"/>
    <p:sldId id="336" r:id="rId75"/>
    <p:sldId id="337" r:id="rId76"/>
    <p:sldId id="338" r:id="rId77"/>
    <p:sldId id="339" r:id="rId78"/>
    <p:sldId id="340" r:id="rId79"/>
    <p:sldId id="34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ss\Dropbox\ssi\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ss\Dropbox\ssi\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ss\Dropbox\ssi\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802596424325877"/>
          <c:y val="4.764353293047674E-2"/>
          <c:w val="0.67895603674541283"/>
          <c:h val="0.79822506561679785"/>
        </c:manualLayout>
      </c:layout>
      <c:scatterChart>
        <c:scatterStyle val="smoothMarker"/>
        <c:ser>
          <c:idx val="0"/>
          <c:order val="0"/>
          <c:marker>
            <c:symbol val="none"/>
          </c:marker>
          <c:dLbls>
            <c:dLbl>
              <c:idx val="21"/>
              <c:showVal val="1"/>
            </c:dLbl>
            <c:delete val="1"/>
          </c:dLbls>
          <c:xVal>
            <c:numRef>
              <c:f>'same as 5'!$A$6:$A$27</c:f>
              <c:numCache>
                <c:formatCode>General</c:formatCode>
                <c:ptCount val="22"/>
                <c:pt idx="0">
                  <c:v>1.0000000000000133E-5</c:v>
                </c:pt>
                <c:pt idx="1">
                  <c:v>2.300000000000001E-2</c:v>
                </c:pt>
                <c:pt idx="2">
                  <c:v>5.0000000000000114E-2</c:v>
                </c:pt>
                <c:pt idx="3">
                  <c:v>0.1</c:v>
                </c:pt>
                <c:pt idx="4">
                  <c:v>0.2</c:v>
                </c:pt>
                <c:pt idx="5">
                  <c:v>0.30000000000000032</c:v>
                </c:pt>
                <c:pt idx="6">
                  <c:v>0.4</c:v>
                </c:pt>
                <c:pt idx="7">
                  <c:v>0.5</c:v>
                </c:pt>
                <c:pt idx="8">
                  <c:v>0.60000000000000064</c:v>
                </c:pt>
                <c:pt idx="9">
                  <c:v>0.70000000000000062</c:v>
                </c:pt>
                <c:pt idx="10">
                  <c:v>0.79999999999999993</c:v>
                </c:pt>
                <c:pt idx="11">
                  <c:v>0.9</c:v>
                </c:pt>
                <c:pt idx="12">
                  <c:v>0.99999999999999989</c:v>
                </c:pt>
                <c:pt idx="13">
                  <c:v>1.1000000000000001</c:v>
                </c:pt>
                <c:pt idx="14">
                  <c:v>1.3</c:v>
                </c:pt>
                <c:pt idx="15">
                  <c:v>2</c:v>
                </c:pt>
                <c:pt idx="16">
                  <c:v>3</c:v>
                </c:pt>
                <c:pt idx="17">
                  <c:v>5</c:v>
                </c:pt>
                <c:pt idx="18">
                  <c:v>6</c:v>
                </c:pt>
                <c:pt idx="19">
                  <c:v>8</c:v>
                </c:pt>
                <c:pt idx="20">
                  <c:v>9</c:v>
                </c:pt>
                <c:pt idx="21">
                  <c:v>10</c:v>
                </c:pt>
              </c:numCache>
            </c:numRef>
          </c:xVal>
          <c:yVal>
            <c:numRef>
              <c:f>'same as 5'!$F$6:$F$27</c:f>
              <c:numCache>
                <c:formatCode>General</c:formatCode>
                <c:ptCount val="22"/>
                <c:pt idx="0">
                  <c:v>1</c:v>
                </c:pt>
                <c:pt idx="1">
                  <c:v>0.96000000000000063</c:v>
                </c:pt>
                <c:pt idx="2">
                  <c:v>0.92</c:v>
                </c:pt>
                <c:pt idx="3">
                  <c:v>0.86000000000000065</c:v>
                </c:pt>
                <c:pt idx="4">
                  <c:v>0.77000000000000324</c:v>
                </c:pt>
                <c:pt idx="5">
                  <c:v>0.70000000000000062</c:v>
                </c:pt>
                <c:pt idx="6">
                  <c:v>0.65000000000000469</c:v>
                </c:pt>
                <c:pt idx="7">
                  <c:v>0.61000000000000065</c:v>
                </c:pt>
                <c:pt idx="8">
                  <c:v>0.58000000000000063</c:v>
                </c:pt>
                <c:pt idx="9">
                  <c:v>0.55000000000000004</c:v>
                </c:pt>
                <c:pt idx="10">
                  <c:v>0.53</c:v>
                </c:pt>
                <c:pt idx="11">
                  <c:v>0.52</c:v>
                </c:pt>
                <c:pt idx="12">
                  <c:v>0.5</c:v>
                </c:pt>
                <c:pt idx="13">
                  <c:v>0.48000000000000032</c:v>
                </c:pt>
                <c:pt idx="14">
                  <c:v>0.46</c:v>
                </c:pt>
                <c:pt idx="15">
                  <c:v>0.42000000000000032</c:v>
                </c:pt>
                <c:pt idx="16">
                  <c:v>0.38000000000000222</c:v>
                </c:pt>
                <c:pt idx="17">
                  <c:v>0.35000000000000031</c:v>
                </c:pt>
                <c:pt idx="18">
                  <c:v>0.34000000000000097</c:v>
                </c:pt>
                <c:pt idx="19">
                  <c:v>0.33000000000000251</c:v>
                </c:pt>
                <c:pt idx="20">
                  <c:v>0.33000000000000251</c:v>
                </c:pt>
                <c:pt idx="21">
                  <c:v>0.33000000000000251</c:v>
                </c:pt>
              </c:numCache>
            </c:numRef>
          </c:yVal>
          <c:smooth val="1"/>
        </c:ser>
        <c:axId val="83967360"/>
        <c:axId val="83379712"/>
      </c:scatterChart>
      <c:valAx>
        <c:axId val="83967360"/>
        <c:scaling>
          <c:orientation val="minMax"/>
        </c:scaling>
        <c:axPos val="b"/>
        <c:title>
          <c:tx>
            <c:rich>
              <a:bodyPr/>
              <a:lstStyle/>
              <a:p>
                <a:pPr>
                  <a:defRPr/>
                </a:pPr>
                <a:r>
                  <a:rPr lang="en-US"/>
                  <a:t>Kspring/(12El/L^3)</a:t>
                </a:r>
                <a:r>
                  <a:rPr lang="en-US" baseline="0"/>
                  <a:t> </a:t>
                </a:r>
                <a:endParaRPr lang="en-US"/>
              </a:p>
            </c:rich>
          </c:tx>
          <c:layout>
            <c:manualLayout>
              <c:xMode val="edge"/>
              <c:yMode val="edge"/>
              <c:x val="0.29992550723690986"/>
              <c:y val="0.91640428124054552"/>
            </c:manualLayout>
          </c:layout>
        </c:title>
        <c:numFmt formatCode="General" sourceLinked="1"/>
        <c:tickLblPos val="nextTo"/>
        <c:crossAx val="83379712"/>
        <c:crosses val="autoZero"/>
        <c:crossBetween val="midCat"/>
      </c:valAx>
      <c:valAx>
        <c:axId val="83379712"/>
        <c:scaling>
          <c:orientation val="minMax"/>
        </c:scaling>
        <c:axPos val="l"/>
        <c:majorGridlines/>
        <c:title>
          <c:tx>
            <c:rich>
              <a:bodyPr rot="0" vert="horz"/>
              <a:lstStyle/>
              <a:p>
                <a:pPr>
                  <a:defRPr/>
                </a:pPr>
                <a:r>
                  <a:rPr lang="en-US"/>
                  <a:t>R2/R1</a:t>
                </a:r>
              </a:p>
            </c:rich>
          </c:tx>
        </c:title>
        <c:numFmt formatCode="General" sourceLinked="1"/>
        <c:tickLblPos val="nextTo"/>
        <c:crossAx val="8396736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8527432573319"/>
          <c:y val="2.8382060508179645E-2"/>
          <c:w val="0.84039675726430763"/>
          <c:h val="0.79822506561679785"/>
        </c:manualLayout>
      </c:layout>
      <c:scatterChart>
        <c:scatterStyle val="smoothMarker"/>
        <c:ser>
          <c:idx val="1"/>
          <c:order val="0"/>
          <c:marker>
            <c:symbol val="none"/>
          </c:marker>
          <c:xVal>
            <c:numRef>
              <c:f>ractions!$A$2:$A$24</c:f>
              <c:numCache>
                <c:formatCode>General</c:formatCode>
                <c:ptCount val="23"/>
                <c:pt idx="0">
                  <c:v>2.3E-2</c:v>
                </c:pt>
                <c:pt idx="1">
                  <c:v>0.05</c:v>
                </c:pt>
                <c:pt idx="2">
                  <c:v>0.1</c:v>
                </c:pt>
                <c:pt idx="3">
                  <c:v>0.2</c:v>
                </c:pt>
                <c:pt idx="4">
                  <c:v>0.30000000000000032</c:v>
                </c:pt>
                <c:pt idx="5">
                  <c:v>0.4</c:v>
                </c:pt>
                <c:pt idx="6">
                  <c:v>0.5</c:v>
                </c:pt>
                <c:pt idx="7">
                  <c:v>0.60000000000000064</c:v>
                </c:pt>
                <c:pt idx="8">
                  <c:v>0.70000000000000062</c:v>
                </c:pt>
                <c:pt idx="9">
                  <c:v>0.79999999999999993</c:v>
                </c:pt>
                <c:pt idx="10">
                  <c:v>0.89999999999999991</c:v>
                </c:pt>
                <c:pt idx="11">
                  <c:v>0.99999999999999989</c:v>
                </c:pt>
                <c:pt idx="12">
                  <c:v>1.1000000000000001</c:v>
                </c:pt>
                <c:pt idx="13">
                  <c:v>1.3</c:v>
                </c:pt>
                <c:pt idx="14">
                  <c:v>2</c:v>
                </c:pt>
                <c:pt idx="15">
                  <c:v>3</c:v>
                </c:pt>
                <c:pt idx="16">
                  <c:v>5</c:v>
                </c:pt>
                <c:pt idx="17">
                  <c:v>6</c:v>
                </c:pt>
                <c:pt idx="18">
                  <c:v>8</c:v>
                </c:pt>
                <c:pt idx="19">
                  <c:v>9</c:v>
                </c:pt>
                <c:pt idx="20">
                  <c:v>10</c:v>
                </c:pt>
                <c:pt idx="21">
                  <c:v>20</c:v>
                </c:pt>
                <c:pt idx="22">
                  <c:v>40</c:v>
                </c:pt>
              </c:numCache>
            </c:numRef>
          </c:xVal>
          <c:yVal>
            <c:numRef>
              <c:f>ractions!$B$2:$B$24</c:f>
              <c:numCache>
                <c:formatCode>General</c:formatCode>
                <c:ptCount val="23"/>
                <c:pt idx="0">
                  <c:v>0.99</c:v>
                </c:pt>
                <c:pt idx="1">
                  <c:v>0.98</c:v>
                </c:pt>
                <c:pt idx="2">
                  <c:v>0.97000000000000064</c:v>
                </c:pt>
                <c:pt idx="3">
                  <c:v>0.94000000000000061</c:v>
                </c:pt>
                <c:pt idx="4">
                  <c:v>0.91</c:v>
                </c:pt>
                <c:pt idx="5">
                  <c:v>0.89</c:v>
                </c:pt>
                <c:pt idx="6">
                  <c:v>0.89</c:v>
                </c:pt>
                <c:pt idx="7">
                  <c:v>0.85000000000000064</c:v>
                </c:pt>
                <c:pt idx="8">
                  <c:v>0.83000000000000063</c:v>
                </c:pt>
                <c:pt idx="9">
                  <c:v>0.82000000000000062</c:v>
                </c:pt>
                <c:pt idx="10">
                  <c:v>0.8</c:v>
                </c:pt>
                <c:pt idx="11">
                  <c:v>0.79</c:v>
                </c:pt>
                <c:pt idx="12">
                  <c:v>0.78</c:v>
                </c:pt>
                <c:pt idx="13">
                  <c:v>0.75000000000000211</c:v>
                </c:pt>
                <c:pt idx="14">
                  <c:v>0.70000000000000062</c:v>
                </c:pt>
                <c:pt idx="15">
                  <c:v>0.64000000000000223</c:v>
                </c:pt>
                <c:pt idx="16">
                  <c:v>0.59</c:v>
                </c:pt>
                <c:pt idx="17">
                  <c:v>0.56999999999999995</c:v>
                </c:pt>
                <c:pt idx="18">
                  <c:v>0.55000000000000004</c:v>
                </c:pt>
                <c:pt idx="19">
                  <c:v>0.54</c:v>
                </c:pt>
                <c:pt idx="20">
                  <c:v>0.53</c:v>
                </c:pt>
                <c:pt idx="21">
                  <c:v>0.5</c:v>
                </c:pt>
                <c:pt idx="22">
                  <c:v>0.48000000000000032</c:v>
                </c:pt>
              </c:numCache>
            </c:numRef>
          </c:yVal>
          <c:smooth val="1"/>
        </c:ser>
        <c:ser>
          <c:idx val="2"/>
          <c:order val="1"/>
          <c:marker>
            <c:symbol val="none"/>
          </c:marker>
          <c:xVal>
            <c:numRef>
              <c:f>ractions!$A$2:$A$24</c:f>
              <c:numCache>
                <c:formatCode>General</c:formatCode>
                <c:ptCount val="23"/>
                <c:pt idx="0">
                  <c:v>2.3E-2</c:v>
                </c:pt>
                <c:pt idx="1">
                  <c:v>0.05</c:v>
                </c:pt>
                <c:pt idx="2">
                  <c:v>0.1</c:v>
                </c:pt>
                <c:pt idx="3">
                  <c:v>0.2</c:v>
                </c:pt>
                <c:pt idx="4">
                  <c:v>0.30000000000000032</c:v>
                </c:pt>
                <c:pt idx="5">
                  <c:v>0.4</c:v>
                </c:pt>
                <c:pt idx="6">
                  <c:v>0.5</c:v>
                </c:pt>
                <c:pt idx="7">
                  <c:v>0.60000000000000064</c:v>
                </c:pt>
                <c:pt idx="8">
                  <c:v>0.70000000000000062</c:v>
                </c:pt>
                <c:pt idx="9">
                  <c:v>0.79999999999999993</c:v>
                </c:pt>
                <c:pt idx="10">
                  <c:v>0.89999999999999991</c:v>
                </c:pt>
                <c:pt idx="11">
                  <c:v>0.99999999999999989</c:v>
                </c:pt>
                <c:pt idx="12">
                  <c:v>1.1000000000000001</c:v>
                </c:pt>
                <c:pt idx="13">
                  <c:v>1.3</c:v>
                </c:pt>
                <c:pt idx="14">
                  <c:v>2</c:v>
                </c:pt>
                <c:pt idx="15">
                  <c:v>3</c:v>
                </c:pt>
                <c:pt idx="16">
                  <c:v>5</c:v>
                </c:pt>
                <c:pt idx="17">
                  <c:v>6</c:v>
                </c:pt>
                <c:pt idx="18">
                  <c:v>8</c:v>
                </c:pt>
                <c:pt idx="19">
                  <c:v>9</c:v>
                </c:pt>
                <c:pt idx="20">
                  <c:v>10</c:v>
                </c:pt>
                <c:pt idx="21">
                  <c:v>20</c:v>
                </c:pt>
                <c:pt idx="22">
                  <c:v>40</c:v>
                </c:pt>
              </c:numCache>
            </c:numRef>
          </c:xVal>
          <c:yVal>
            <c:numRef>
              <c:f>ractions!$C$2:$C$24</c:f>
              <c:numCache>
                <c:formatCode>General</c:formatCode>
                <c:ptCount val="23"/>
                <c:pt idx="0">
                  <c:v>0.99</c:v>
                </c:pt>
                <c:pt idx="1">
                  <c:v>0.97000000000000064</c:v>
                </c:pt>
                <c:pt idx="2">
                  <c:v>0.95000000000000062</c:v>
                </c:pt>
                <c:pt idx="3">
                  <c:v>0.9</c:v>
                </c:pt>
                <c:pt idx="4">
                  <c:v>0.86000000000000065</c:v>
                </c:pt>
                <c:pt idx="5">
                  <c:v>0.83000000000000063</c:v>
                </c:pt>
                <c:pt idx="6">
                  <c:v>0.8</c:v>
                </c:pt>
                <c:pt idx="7">
                  <c:v>0.78</c:v>
                </c:pt>
                <c:pt idx="8">
                  <c:v>0.77000000000000224</c:v>
                </c:pt>
                <c:pt idx="9">
                  <c:v>0.74000000000000199</c:v>
                </c:pt>
                <c:pt idx="10">
                  <c:v>0.72000000000000064</c:v>
                </c:pt>
                <c:pt idx="11">
                  <c:v>0.70000000000000062</c:v>
                </c:pt>
                <c:pt idx="12">
                  <c:v>0.69000000000000061</c:v>
                </c:pt>
                <c:pt idx="13">
                  <c:v>0.66000000000000258</c:v>
                </c:pt>
                <c:pt idx="14">
                  <c:v>0.60000000000000064</c:v>
                </c:pt>
                <c:pt idx="15">
                  <c:v>0.55000000000000004</c:v>
                </c:pt>
                <c:pt idx="16">
                  <c:v>0.49000000000000032</c:v>
                </c:pt>
                <c:pt idx="17">
                  <c:v>0.48000000000000032</c:v>
                </c:pt>
                <c:pt idx="18">
                  <c:v>0.46</c:v>
                </c:pt>
                <c:pt idx="19">
                  <c:v>0.45</c:v>
                </c:pt>
                <c:pt idx="20">
                  <c:v>0.45</c:v>
                </c:pt>
                <c:pt idx="21">
                  <c:v>0.42000000000000032</c:v>
                </c:pt>
                <c:pt idx="22">
                  <c:v>0.4</c:v>
                </c:pt>
              </c:numCache>
            </c:numRef>
          </c:yVal>
          <c:smooth val="1"/>
        </c:ser>
        <c:axId val="83396864"/>
        <c:axId val="83407232"/>
      </c:scatterChart>
      <c:valAx>
        <c:axId val="83396864"/>
        <c:scaling>
          <c:orientation val="minMax"/>
        </c:scaling>
        <c:axPos val="b"/>
        <c:title>
          <c:tx>
            <c:rich>
              <a:bodyPr/>
              <a:lstStyle/>
              <a:p>
                <a:pPr>
                  <a:defRPr/>
                </a:pPr>
                <a:r>
                  <a:rPr lang="en-US"/>
                  <a:t>Kspring/(12El/L^3)</a:t>
                </a:r>
                <a:r>
                  <a:rPr lang="en-US" baseline="0"/>
                  <a:t> </a:t>
                </a:r>
                <a:endParaRPr lang="en-US"/>
              </a:p>
            </c:rich>
          </c:tx>
          <c:layout>
            <c:manualLayout>
              <c:xMode val="edge"/>
              <c:yMode val="edge"/>
              <c:x val="0.29992550723690942"/>
              <c:y val="0.91640428124054552"/>
            </c:manualLayout>
          </c:layout>
        </c:title>
        <c:numFmt formatCode="General" sourceLinked="1"/>
        <c:tickLblPos val="nextTo"/>
        <c:crossAx val="83407232"/>
        <c:crosses val="autoZero"/>
        <c:crossBetween val="midCat"/>
      </c:valAx>
      <c:valAx>
        <c:axId val="83407232"/>
        <c:scaling>
          <c:orientation val="minMax"/>
        </c:scaling>
        <c:axPos val="l"/>
        <c:majorGridlines/>
        <c:title>
          <c:tx>
            <c:rich>
              <a:bodyPr rot="0" vert="horz"/>
              <a:lstStyle/>
              <a:p>
                <a:pPr>
                  <a:defRPr/>
                </a:pPr>
                <a:r>
                  <a:rPr lang="en-US"/>
                  <a:t>R2/R1</a:t>
                </a:r>
              </a:p>
            </c:rich>
          </c:tx>
        </c:title>
        <c:numFmt formatCode="General" sourceLinked="1"/>
        <c:tickLblPos val="nextTo"/>
        <c:crossAx val="83396864"/>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9247240371549376"/>
          <c:y val="5.1400554097404488E-2"/>
          <c:w val="0.73572494927495768"/>
          <c:h val="0.79822506561679785"/>
        </c:manualLayout>
      </c:layout>
      <c:scatterChart>
        <c:scatterStyle val="smoothMarker"/>
        <c:ser>
          <c:idx val="0"/>
          <c:order val="0"/>
          <c:marker>
            <c:symbol val="none"/>
          </c:marker>
          <c:xVal>
            <c:numRef>
              <c:f>moment!$A$1:$A$23</c:f>
              <c:numCache>
                <c:formatCode>General</c:formatCode>
                <c:ptCount val="23"/>
                <c:pt idx="0">
                  <c:v>2.3E-2</c:v>
                </c:pt>
                <c:pt idx="1">
                  <c:v>0.05</c:v>
                </c:pt>
                <c:pt idx="2">
                  <c:v>0.1</c:v>
                </c:pt>
                <c:pt idx="3">
                  <c:v>0.2</c:v>
                </c:pt>
                <c:pt idx="4">
                  <c:v>0.30000000000000032</c:v>
                </c:pt>
                <c:pt idx="5">
                  <c:v>0.4</c:v>
                </c:pt>
                <c:pt idx="6">
                  <c:v>0.5</c:v>
                </c:pt>
                <c:pt idx="7">
                  <c:v>0.60000000000000064</c:v>
                </c:pt>
                <c:pt idx="8">
                  <c:v>0.70000000000000062</c:v>
                </c:pt>
                <c:pt idx="9">
                  <c:v>0.79999999999999993</c:v>
                </c:pt>
                <c:pt idx="10">
                  <c:v>0.89999999999999991</c:v>
                </c:pt>
                <c:pt idx="11">
                  <c:v>0.99999999999999989</c:v>
                </c:pt>
                <c:pt idx="12">
                  <c:v>1.1000000000000001</c:v>
                </c:pt>
                <c:pt idx="13">
                  <c:v>1.3</c:v>
                </c:pt>
                <c:pt idx="14">
                  <c:v>2</c:v>
                </c:pt>
                <c:pt idx="15">
                  <c:v>3</c:v>
                </c:pt>
                <c:pt idx="16">
                  <c:v>5</c:v>
                </c:pt>
                <c:pt idx="17">
                  <c:v>6</c:v>
                </c:pt>
                <c:pt idx="18">
                  <c:v>8</c:v>
                </c:pt>
                <c:pt idx="19">
                  <c:v>9</c:v>
                </c:pt>
                <c:pt idx="20">
                  <c:v>10</c:v>
                </c:pt>
                <c:pt idx="21">
                  <c:v>20</c:v>
                </c:pt>
                <c:pt idx="22">
                  <c:v>40</c:v>
                </c:pt>
              </c:numCache>
            </c:numRef>
          </c:xVal>
          <c:yVal>
            <c:numRef>
              <c:f>moment!$B$1:$B$23</c:f>
              <c:numCache>
                <c:formatCode>General</c:formatCode>
                <c:ptCount val="23"/>
                <c:pt idx="0">
                  <c:v>56.220000000000013</c:v>
                </c:pt>
                <c:pt idx="1">
                  <c:v>55.88</c:v>
                </c:pt>
                <c:pt idx="2">
                  <c:v>55.28</c:v>
                </c:pt>
                <c:pt idx="3">
                  <c:v>54.13</c:v>
                </c:pt>
                <c:pt idx="4">
                  <c:v>53.06</c:v>
                </c:pt>
                <c:pt idx="5">
                  <c:v>52.06</c:v>
                </c:pt>
                <c:pt idx="6">
                  <c:v>51.14</c:v>
                </c:pt>
                <c:pt idx="7">
                  <c:v>59.32</c:v>
                </c:pt>
                <c:pt idx="8">
                  <c:v>49.5</c:v>
                </c:pt>
                <c:pt idx="9">
                  <c:v>48.7</c:v>
                </c:pt>
                <c:pt idx="10">
                  <c:v>47.99</c:v>
                </c:pt>
                <c:pt idx="11">
                  <c:v>47.31</c:v>
                </c:pt>
                <c:pt idx="12">
                  <c:v>47.67</c:v>
                </c:pt>
                <c:pt idx="13">
                  <c:v>45.49</c:v>
                </c:pt>
                <c:pt idx="14">
                  <c:v>42.2</c:v>
                </c:pt>
                <c:pt idx="15">
                  <c:v>38.590000000000003</c:v>
                </c:pt>
                <c:pt idx="16">
                  <c:v>35.050000000000004</c:v>
                </c:pt>
                <c:pt idx="17">
                  <c:v>33.33</c:v>
                </c:pt>
                <c:pt idx="18">
                  <c:v>31.99</c:v>
                </c:pt>
                <c:pt idx="19">
                  <c:v>31.32</c:v>
                </c:pt>
                <c:pt idx="20">
                  <c:v>30.759999999999987</c:v>
                </c:pt>
                <c:pt idx="21">
                  <c:v>27.91</c:v>
                </c:pt>
                <c:pt idx="22">
                  <c:v>26.23</c:v>
                </c:pt>
              </c:numCache>
            </c:numRef>
          </c:yVal>
          <c:smooth val="1"/>
        </c:ser>
        <c:ser>
          <c:idx val="1"/>
          <c:order val="1"/>
          <c:marker>
            <c:symbol val="none"/>
          </c:marker>
          <c:xVal>
            <c:numRef>
              <c:f>moment!$A$1:$A$23</c:f>
              <c:numCache>
                <c:formatCode>General</c:formatCode>
                <c:ptCount val="23"/>
                <c:pt idx="0">
                  <c:v>2.3E-2</c:v>
                </c:pt>
                <c:pt idx="1">
                  <c:v>0.05</c:v>
                </c:pt>
                <c:pt idx="2">
                  <c:v>0.1</c:v>
                </c:pt>
                <c:pt idx="3">
                  <c:v>0.2</c:v>
                </c:pt>
                <c:pt idx="4">
                  <c:v>0.30000000000000032</c:v>
                </c:pt>
                <c:pt idx="5">
                  <c:v>0.4</c:v>
                </c:pt>
                <c:pt idx="6">
                  <c:v>0.5</c:v>
                </c:pt>
                <c:pt idx="7">
                  <c:v>0.60000000000000064</c:v>
                </c:pt>
                <c:pt idx="8">
                  <c:v>0.70000000000000062</c:v>
                </c:pt>
                <c:pt idx="9">
                  <c:v>0.79999999999999993</c:v>
                </c:pt>
                <c:pt idx="10">
                  <c:v>0.89999999999999991</c:v>
                </c:pt>
                <c:pt idx="11">
                  <c:v>0.99999999999999989</c:v>
                </c:pt>
                <c:pt idx="12">
                  <c:v>1.1000000000000001</c:v>
                </c:pt>
                <c:pt idx="13">
                  <c:v>1.3</c:v>
                </c:pt>
                <c:pt idx="14">
                  <c:v>2</c:v>
                </c:pt>
                <c:pt idx="15">
                  <c:v>3</c:v>
                </c:pt>
                <c:pt idx="16">
                  <c:v>5</c:v>
                </c:pt>
                <c:pt idx="17">
                  <c:v>6</c:v>
                </c:pt>
                <c:pt idx="18">
                  <c:v>8</c:v>
                </c:pt>
                <c:pt idx="19">
                  <c:v>9</c:v>
                </c:pt>
                <c:pt idx="20">
                  <c:v>10</c:v>
                </c:pt>
                <c:pt idx="21">
                  <c:v>20</c:v>
                </c:pt>
                <c:pt idx="22">
                  <c:v>40</c:v>
                </c:pt>
              </c:numCache>
            </c:numRef>
          </c:xVal>
          <c:yVal>
            <c:numRef>
              <c:f>moment!$C$1:$C$23</c:f>
              <c:numCache>
                <c:formatCode>General</c:formatCode>
                <c:ptCount val="23"/>
                <c:pt idx="0">
                  <c:v>46.46</c:v>
                </c:pt>
                <c:pt idx="1">
                  <c:v>45.99</c:v>
                </c:pt>
                <c:pt idx="2">
                  <c:v>45.15</c:v>
                </c:pt>
                <c:pt idx="3">
                  <c:v>43.6</c:v>
                </c:pt>
                <c:pt idx="4">
                  <c:v>42.2</c:v>
                </c:pt>
                <c:pt idx="5">
                  <c:v>40.9</c:v>
                </c:pt>
                <c:pt idx="6">
                  <c:v>39.700000000000003</c:v>
                </c:pt>
                <c:pt idx="7">
                  <c:v>38.700000000000003</c:v>
                </c:pt>
                <c:pt idx="8">
                  <c:v>37.700000000000003</c:v>
                </c:pt>
                <c:pt idx="9">
                  <c:v>36.800000000000004</c:v>
                </c:pt>
                <c:pt idx="10">
                  <c:v>36</c:v>
                </c:pt>
                <c:pt idx="11">
                  <c:v>35.230000000000011</c:v>
                </c:pt>
                <c:pt idx="12">
                  <c:v>34.5</c:v>
                </c:pt>
                <c:pt idx="13">
                  <c:v>33</c:v>
                </c:pt>
                <c:pt idx="14">
                  <c:v>29.7</c:v>
                </c:pt>
                <c:pt idx="15">
                  <c:v>26.6</c:v>
                </c:pt>
                <c:pt idx="16">
                  <c:v>23.01</c:v>
                </c:pt>
                <c:pt idx="17">
                  <c:v>21.59</c:v>
                </c:pt>
                <c:pt idx="18">
                  <c:v>20.010000000000005</c:v>
                </c:pt>
                <c:pt idx="19">
                  <c:v>19.23</c:v>
                </c:pt>
                <c:pt idx="20">
                  <c:v>19.04</c:v>
                </c:pt>
                <c:pt idx="21">
                  <c:v>17.399999999999999</c:v>
                </c:pt>
                <c:pt idx="22">
                  <c:v>15.9</c:v>
                </c:pt>
              </c:numCache>
            </c:numRef>
          </c:yVal>
          <c:smooth val="1"/>
        </c:ser>
        <c:axId val="84436096"/>
        <c:axId val="84438016"/>
      </c:scatterChart>
      <c:valAx>
        <c:axId val="84436096"/>
        <c:scaling>
          <c:orientation val="minMax"/>
        </c:scaling>
        <c:axPos val="b"/>
        <c:title>
          <c:tx>
            <c:rich>
              <a:bodyPr/>
              <a:lstStyle/>
              <a:p>
                <a:pPr>
                  <a:defRPr/>
                </a:pPr>
                <a:r>
                  <a:rPr lang="en-US" sz="1200" b="1" i="0" baseline="0"/>
                  <a:t>Kspring/(12El/L^3) </a:t>
                </a:r>
              </a:p>
            </c:rich>
          </c:tx>
          <c:layout>
            <c:manualLayout>
              <c:xMode val="edge"/>
              <c:yMode val="edge"/>
              <c:x val="0.3531598443811545"/>
              <c:y val="0.91828703703703707"/>
            </c:manualLayout>
          </c:layout>
        </c:title>
        <c:numFmt formatCode="General" sourceLinked="1"/>
        <c:tickLblPos val="nextTo"/>
        <c:crossAx val="84438016"/>
        <c:crosses val="autoZero"/>
        <c:crossBetween val="midCat"/>
      </c:valAx>
      <c:valAx>
        <c:axId val="84438016"/>
        <c:scaling>
          <c:orientation val="minMax"/>
        </c:scaling>
        <c:axPos val="l"/>
        <c:majorGridlines/>
        <c:title>
          <c:tx>
            <c:rich>
              <a:bodyPr rot="0" vert="horz"/>
              <a:lstStyle/>
              <a:p>
                <a:pPr>
                  <a:defRPr/>
                </a:pPr>
                <a:r>
                  <a:rPr lang="en-US" sz="1000" b="1" i="0" u="none" strike="noStrike" baseline="0"/>
                  <a:t>M/(WL^2/8)</a:t>
                </a:r>
                <a:endParaRPr lang="en-US"/>
              </a:p>
            </c:rich>
          </c:tx>
          <c:layout>
            <c:manualLayout>
              <c:xMode val="edge"/>
              <c:yMode val="edge"/>
              <c:x val="2.8368794326241127E-2"/>
              <c:y val="0.19332840676468838"/>
            </c:manualLayout>
          </c:layout>
        </c:title>
        <c:numFmt formatCode="General" sourceLinked="1"/>
        <c:tickLblPos val="nextTo"/>
        <c:crossAx val="84436096"/>
        <c:crosses val="autoZero"/>
        <c:crossBetween val="midCat"/>
      </c:valAx>
    </c:plotArea>
    <c:plotVisOnly val="1"/>
  </c:chart>
  <c:externalData r:id="rId1"/>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drawings/drawing1.xml><?xml version="1.0" encoding="utf-8"?>
<c:userShapes xmlns:c="http://schemas.openxmlformats.org/drawingml/2006/chart">
  <cdr:relSizeAnchor xmlns:cdr="http://schemas.openxmlformats.org/drawingml/2006/chartDrawing">
    <cdr:from>
      <cdr:x>0.58333</cdr:x>
      <cdr:y>0.32064</cdr:y>
    </cdr:from>
    <cdr:to>
      <cdr:x>1</cdr:x>
      <cdr:y>0.76825</cdr:y>
    </cdr:to>
    <cdr:sp macro="" textlink="">
      <cdr:nvSpPr>
        <cdr:cNvPr id="4" name="TextBox 3"/>
        <cdr:cNvSpPr txBox="1"/>
      </cdr:nvSpPr>
      <cdr:spPr>
        <a:xfrm xmlns:a="http://schemas.openxmlformats.org/drawingml/2006/main">
          <a:off x="2667000" y="962026"/>
          <a:ext cx="1905000" cy="13430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0.58333</cdr:x>
      <cdr:y>0.44152</cdr:y>
    </cdr:from>
    <cdr:to>
      <cdr:x>0.93323</cdr:x>
      <cdr:y>0.48889</cdr:y>
    </cdr:to>
    <cdr:sp macro="" textlink="">
      <cdr:nvSpPr>
        <cdr:cNvPr id="5" name="TextBox 4"/>
        <cdr:cNvSpPr txBox="1"/>
      </cdr:nvSpPr>
      <cdr:spPr>
        <a:xfrm xmlns:a="http://schemas.openxmlformats.org/drawingml/2006/main">
          <a:off x="3065224" y="1605516"/>
          <a:ext cx="1838601" cy="1722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a:t>Column (0.7*0.5</a:t>
          </a:r>
          <a:r>
            <a:rPr lang="en-US" sz="1100"/>
            <a:t>)</a:t>
          </a:r>
        </a:p>
      </cdr:txBody>
    </cdr:sp>
  </cdr:relSizeAnchor>
  <cdr:relSizeAnchor xmlns:cdr="http://schemas.openxmlformats.org/drawingml/2006/chartDrawing">
    <cdr:from>
      <cdr:x>0.58137</cdr:x>
      <cdr:y>0.5543</cdr:y>
    </cdr:from>
    <cdr:to>
      <cdr:x>0.8772</cdr:x>
      <cdr:y>0.61462</cdr:y>
    </cdr:to>
    <cdr:sp macro="" textlink="">
      <cdr:nvSpPr>
        <cdr:cNvPr id="7" name="TextBox 6"/>
        <cdr:cNvSpPr txBox="1"/>
      </cdr:nvSpPr>
      <cdr:spPr>
        <a:xfrm xmlns:a="http://schemas.openxmlformats.org/drawingml/2006/main">
          <a:off x="3054942" y="2015619"/>
          <a:ext cx="1554497" cy="21934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a:t>Coulomn</a:t>
          </a:r>
          <a:r>
            <a:rPr lang="en-US" sz="1000" baseline="0"/>
            <a:t> </a:t>
          </a:r>
          <a:r>
            <a:rPr lang="en-US" sz="1000"/>
            <a:t>(0.5*0.3)</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0.00533</cdr:x>
      <cdr:y>0.00889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0.55674</cdr:x>
      <cdr:y>0.45955</cdr:y>
    </cdr:from>
    <cdr:to>
      <cdr:x>0.88475</cdr:x>
      <cdr:y>0.55987</cdr:y>
    </cdr:to>
    <cdr:sp macro="" textlink="">
      <cdr:nvSpPr>
        <cdr:cNvPr id="4" name="TextBox 3"/>
        <cdr:cNvSpPr txBox="1"/>
      </cdr:nvSpPr>
      <cdr:spPr>
        <a:xfrm xmlns:a="http://schemas.openxmlformats.org/drawingml/2006/main">
          <a:off x="2990850" y="1352551"/>
          <a:ext cx="1762125" cy="2952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latin typeface="+mn-lt"/>
              <a:ea typeface="+mn-ea"/>
              <a:cs typeface="+mn-cs"/>
            </a:rPr>
            <a:t>column</a:t>
          </a:r>
          <a:r>
            <a:rPr lang="en-US" sz="1000"/>
            <a:t> (0.7*0.5)</a:t>
          </a:r>
        </a:p>
      </cdr:txBody>
    </cdr:sp>
  </cdr:relSizeAnchor>
  <cdr:relSizeAnchor xmlns:cdr="http://schemas.openxmlformats.org/drawingml/2006/chartDrawing">
    <cdr:from>
      <cdr:x>0.45213</cdr:x>
      <cdr:y>0.64401</cdr:y>
    </cdr:from>
    <cdr:to>
      <cdr:x>0.78014</cdr:x>
      <cdr:y>0.74434</cdr:y>
    </cdr:to>
    <cdr:sp macro="" textlink="">
      <cdr:nvSpPr>
        <cdr:cNvPr id="5" name="TextBox 1"/>
        <cdr:cNvSpPr txBox="1"/>
      </cdr:nvSpPr>
      <cdr:spPr>
        <a:xfrm xmlns:a="http://schemas.openxmlformats.org/drawingml/2006/main">
          <a:off x="2428875" y="1895475"/>
          <a:ext cx="1762125" cy="295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mn-lt"/>
              <a:ea typeface="+mn-ea"/>
              <a:cs typeface="+mn-cs"/>
            </a:rPr>
            <a:t>column</a:t>
          </a:r>
          <a:r>
            <a:rPr lang="en-US" sz="1000"/>
            <a:t> (0.3*0.5)</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C633972-6FAA-4BD4-BE75-CA89FCDBF768}" type="datetimeFigureOut">
              <a:rPr lang="en-US" smtClean="0"/>
              <a:pPr/>
              <a:t>12/29/2013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F3FF3E-9097-4C22-A22F-09C133CEF80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8F3FF3E-9097-4C22-A22F-09C133CEF8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8F3FF3E-9097-4C22-A22F-09C133CEF80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8F3FF3E-9097-4C22-A22F-09C133CEF80E}"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8F3FF3E-9097-4C22-A22F-09C133CEF8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8F3FF3E-9097-4C22-A22F-09C133CEF80E}"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8F3FF3E-9097-4C22-A22F-09C133CEF8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8F3FF3E-9097-4C22-A22F-09C133CEF80E}"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633972-6FAA-4BD4-BE75-CA89FCDBF768}" type="datetimeFigureOut">
              <a:rPr lang="en-US" smtClean="0"/>
              <a:pPr/>
              <a:t>12/29/2013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8F3FF3E-9097-4C22-A22F-09C133CEF8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633972-6FAA-4BD4-BE75-CA89FCDBF768}" type="datetimeFigureOut">
              <a:rPr lang="en-US" smtClean="0"/>
              <a:pPr/>
              <a:t>12/29/2013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8F3FF3E-9097-4C22-A22F-09C133CEF8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633972-6FAA-4BD4-BE75-CA89FCDBF768}" type="datetimeFigureOut">
              <a:rPr lang="en-US" smtClean="0"/>
              <a:pPr/>
              <a:t>12/29/2013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F3FF3E-9097-4C22-A22F-09C133CEF80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633972-6FAA-4BD4-BE75-CA89FCDBF768}" type="datetimeFigureOut">
              <a:rPr lang="en-US" smtClean="0"/>
              <a:pPr/>
              <a:t>12/29/2013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F3FF3E-9097-4C22-A22F-09C133CEF8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osama\Desktop\videos\compatability.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2590800"/>
          </a:xfrm>
        </p:spPr>
        <p:txBody>
          <a:bodyPr>
            <a:normAutofit fontScale="90000"/>
          </a:bodyPr>
          <a:lstStyle/>
          <a:p>
            <a:pPr algn="ctr"/>
            <a:r>
              <a:rPr lang="en-US" sz="2200" b="1" dirty="0" smtClean="0"/>
              <a:t/>
            </a:r>
            <a:br>
              <a:rPr lang="en-US" sz="2200" b="1" dirty="0" smtClean="0"/>
            </a:br>
            <a:r>
              <a:rPr lang="en-US" sz="2200" b="1" dirty="0" smtClean="0">
                <a:solidFill>
                  <a:schemeClr val="tx1"/>
                </a:solidFill>
                <a:effectLst/>
              </a:rPr>
              <a:t>An-Najah </a:t>
            </a:r>
            <a:r>
              <a:rPr lang="en-US" sz="2200" b="1" dirty="0">
                <a:solidFill>
                  <a:schemeClr val="tx1"/>
                </a:solidFill>
                <a:effectLst/>
              </a:rPr>
              <a:t>National </a:t>
            </a:r>
            <a:r>
              <a:rPr lang="en-US" sz="2200" b="1" dirty="0" smtClean="0">
                <a:solidFill>
                  <a:schemeClr val="tx1"/>
                </a:solidFill>
                <a:effectLst/>
              </a:rPr>
              <a:t>University            </a:t>
            </a:r>
            <a:r>
              <a:rPr lang="en-US" sz="2200" b="1" dirty="0">
                <a:solidFill>
                  <a:schemeClr val="tx1"/>
                </a:solidFill>
                <a:effectLst/>
              </a:rPr>
              <a:t/>
            </a:r>
            <a:br>
              <a:rPr lang="en-US" sz="2200" b="1" dirty="0">
                <a:solidFill>
                  <a:schemeClr val="tx1"/>
                </a:solidFill>
                <a:effectLst/>
              </a:rPr>
            </a:br>
            <a:r>
              <a:rPr lang="en-US" sz="2200" b="1" dirty="0">
                <a:solidFill>
                  <a:schemeClr val="tx1"/>
                </a:solidFill>
                <a:effectLst/>
              </a:rPr>
              <a:t>Civil Engineering Department</a:t>
            </a:r>
            <a:br>
              <a:rPr lang="en-US" sz="2200" b="1" dirty="0">
                <a:solidFill>
                  <a:schemeClr val="tx1"/>
                </a:solidFill>
                <a:effectLst/>
              </a:rPr>
            </a:br>
            <a:r>
              <a:rPr lang="en-US" sz="2200" b="1" dirty="0">
                <a:solidFill>
                  <a:schemeClr val="tx1"/>
                </a:solidFill>
                <a:effectLst/>
              </a:rPr>
              <a:t>Graduation </a:t>
            </a:r>
            <a:r>
              <a:rPr lang="en-US" sz="2200" b="1" dirty="0" smtClean="0">
                <a:solidFill>
                  <a:schemeClr val="tx1"/>
                </a:solidFill>
                <a:effectLst/>
              </a:rPr>
              <a:t>Project</a:t>
            </a:r>
            <a:r>
              <a:rPr lang="en-US" sz="2200" b="1" dirty="0" smtClean="0"/>
              <a:t/>
            </a:r>
            <a:br>
              <a:rPr lang="en-US" sz="2200" b="1" dirty="0" smtClean="0"/>
            </a:br>
            <a:r>
              <a:rPr lang="en-US" sz="1800" dirty="0"/>
              <a:t/>
            </a:r>
            <a:br>
              <a:rPr lang="en-US" sz="1800" dirty="0"/>
            </a:br>
            <a:r>
              <a:rPr lang="en-US" sz="3100" b="1" dirty="0">
                <a:solidFill>
                  <a:schemeClr val="tx1"/>
                </a:solidFill>
                <a:effectLst/>
              </a:rPr>
              <a:t>3-D Dynamic Structural Design For “Mecca Commercial” </a:t>
            </a:r>
            <a:r>
              <a:rPr lang="en-US" sz="3100" b="1" dirty="0" smtClean="0">
                <a:solidFill>
                  <a:schemeClr val="tx1"/>
                </a:solidFill>
                <a:effectLst/>
              </a:rPr>
              <a:t>Building</a:t>
            </a:r>
            <a:r>
              <a:rPr lang="en-US" sz="3100" dirty="0"/>
              <a:t/>
            </a:r>
            <a:br>
              <a:rPr lang="en-US" sz="3100" dirty="0"/>
            </a:br>
            <a:endParaRPr lang="en-US" sz="3100" dirty="0"/>
          </a:p>
        </p:txBody>
      </p:sp>
      <p:sp>
        <p:nvSpPr>
          <p:cNvPr id="3" name="Subtitle 2"/>
          <p:cNvSpPr>
            <a:spLocks noGrp="1"/>
          </p:cNvSpPr>
          <p:nvPr>
            <p:ph type="subTitle" idx="1"/>
          </p:nvPr>
        </p:nvSpPr>
        <p:spPr>
          <a:xfrm>
            <a:off x="1371600" y="3657600"/>
            <a:ext cx="6400800" cy="2819400"/>
          </a:xfrm>
        </p:spPr>
        <p:txBody>
          <a:bodyPr>
            <a:normAutofit lnSpcReduction="10000"/>
          </a:bodyPr>
          <a:lstStyle/>
          <a:p>
            <a:pPr algn="ctr"/>
            <a:r>
              <a:rPr lang="en-US" sz="2000" b="1" dirty="0">
                <a:solidFill>
                  <a:schemeClr val="tx1"/>
                </a:solidFill>
              </a:rPr>
              <a:t>Prepared By:</a:t>
            </a:r>
          </a:p>
          <a:p>
            <a:pPr algn="ctr"/>
            <a:r>
              <a:rPr lang="en-US" sz="2000" b="1" dirty="0">
                <a:solidFill>
                  <a:schemeClr val="tx1"/>
                </a:solidFill>
              </a:rPr>
              <a:t>Samir Mizyed</a:t>
            </a:r>
          </a:p>
          <a:p>
            <a:pPr algn="ctr"/>
            <a:r>
              <a:rPr lang="en-US" sz="2000" b="1" dirty="0" smtClean="0">
                <a:solidFill>
                  <a:schemeClr val="tx1"/>
                </a:solidFill>
              </a:rPr>
              <a:t>Muhammad </a:t>
            </a:r>
            <a:r>
              <a:rPr lang="en-US" sz="2000" b="1" dirty="0">
                <a:solidFill>
                  <a:schemeClr val="tx1"/>
                </a:solidFill>
              </a:rPr>
              <a:t>Jarrar</a:t>
            </a:r>
          </a:p>
          <a:p>
            <a:pPr algn="ctr"/>
            <a:r>
              <a:rPr lang="en-US" sz="2000" b="1" dirty="0">
                <a:solidFill>
                  <a:schemeClr val="tx1"/>
                </a:solidFill>
              </a:rPr>
              <a:t>Osama </a:t>
            </a:r>
            <a:r>
              <a:rPr lang="en-US" sz="2000" b="1" dirty="0" smtClean="0">
                <a:solidFill>
                  <a:schemeClr val="tx1"/>
                </a:solidFill>
              </a:rPr>
              <a:t>Massarweh</a:t>
            </a:r>
            <a:endParaRPr lang="en-US" sz="2000" b="1" dirty="0">
              <a:solidFill>
                <a:schemeClr val="tx1"/>
              </a:solidFill>
            </a:endParaRPr>
          </a:p>
          <a:p>
            <a:pPr algn="ctr"/>
            <a:r>
              <a:rPr lang="en-US" sz="2000" b="1" dirty="0">
                <a:solidFill>
                  <a:schemeClr val="tx1"/>
                </a:solidFill>
              </a:rPr>
              <a:t>Osama Qashou</a:t>
            </a:r>
          </a:p>
          <a:p>
            <a:pPr algn="ctr"/>
            <a:r>
              <a:rPr lang="en-US" sz="2000" b="1" dirty="0">
                <a:solidFill>
                  <a:schemeClr val="tx1"/>
                </a:solidFill>
              </a:rPr>
              <a:t> </a:t>
            </a:r>
          </a:p>
          <a:p>
            <a:pPr algn="ctr"/>
            <a:r>
              <a:rPr lang="en-US" sz="2000" b="1" dirty="0">
                <a:solidFill>
                  <a:schemeClr val="tx1"/>
                </a:solidFill>
              </a:rPr>
              <a:t>Supervised by:</a:t>
            </a:r>
          </a:p>
          <a:p>
            <a:pPr algn="ctr"/>
            <a:r>
              <a:rPr lang="en-US" sz="2000" b="1" dirty="0">
                <a:solidFill>
                  <a:schemeClr val="tx1"/>
                </a:solidFill>
              </a:rPr>
              <a:t>Dr. Abd Al-Razaq Touqan</a:t>
            </a:r>
          </a:p>
          <a:p>
            <a:pPr algn="ctr"/>
            <a:endParaRPr lang="en-US" sz="1600" dirty="0">
              <a:solidFill>
                <a:schemeClr val="tx1"/>
              </a:solidFill>
            </a:endParaRPr>
          </a:p>
        </p:txBody>
      </p:sp>
      <p:pic>
        <p:nvPicPr>
          <p:cNvPr id="1026" name="Picture 5" descr="logo.gif"/>
          <p:cNvPicPr>
            <a:picLocks noChangeAspect="1" noChangeArrowheads="1"/>
          </p:cNvPicPr>
          <p:nvPr/>
        </p:nvPicPr>
        <p:blipFill>
          <a:blip r:embed="rId2" cstate="print"/>
          <a:srcRect/>
          <a:stretch>
            <a:fillRect/>
          </a:stretch>
        </p:blipFill>
        <p:spPr bwMode="auto">
          <a:xfrm>
            <a:off x="4038600" y="152400"/>
            <a:ext cx="1233488" cy="122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thickness of the slab based on the most critical span and using the ACI code (table 9.5(a)) was found to be 0.34m.</a:t>
            </a:r>
          </a:p>
          <a:p>
            <a:r>
              <a:rPr lang="en-US" sz="2000" dirty="0" smtClean="0"/>
              <a:t>The figure below shows the dimensions of the rib:</a:t>
            </a:r>
          </a:p>
          <a:p>
            <a:pPr>
              <a:buNone/>
            </a:pPr>
            <a:endParaRPr lang="en-US" sz="2000" dirty="0" smtClean="0"/>
          </a:p>
          <a:p>
            <a:endParaRPr lang="en-US" sz="2000" dirty="0"/>
          </a:p>
        </p:txBody>
      </p:sp>
      <p:sp>
        <p:nvSpPr>
          <p:cNvPr id="3" name="Title 2"/>
          <p:cNvSpPr>
            <a:spLocks noGrp="1"/>
          </p:cNvSpPr>
          <p:nvPr>
            <p:ph type="title"/>
          </p:nvPr>
        </p:nvSpPr>
        <p:spPr/>
        <p:txBody>
          <a:bodyPr>
            <a:normAutofit/>
          </a:bodyPr>
          <a:lstStyle/>
          <a:p>
            <a:r>
              <a:rPr lang="en-US" sz="3200" dirty="0" smtClean="0"/>
              <a:t>Preliminary Design of Slab</a:t>
            </a:r>
            <a:endParaRPr lang="en-US" sz="3200" dirty="0"/>
          </a:p>
        </p:txBody>
      </p:sp>
      <p:pic>
        <p:nvPicPr>
          <p:cNvPr id="24578" name="Picture 2"/>
          <p:cNvPicPr>
            <a:picLocks noChangeAspect="1" noChangeArrowheads="1"/>
          </p:cNvPicPr>
          <p:nvPr/>
        </p:nvPicPr>
        <p:blipFill>
          <a:blip r:embed="rId2" cstate="print"/>
          <a:srcRect/>
          <a:stretch>
            <a:fillRect/>
          </a:stretch>
        </p:blipFill>
        <p:spPr bwMode="auto">
          <a:xfrm>
            <a:off x="3048000" y="2819400"/>
            <a:ext cx="3444875"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Rib own weight=3.25KN\m.rib (6.14KN\m</a:t>
            </a:r>
            <a:r>
              <a:rPr lang="en-US" sz="2000" baseline="30000" dirty="0" smtClean="0"/>
              <a:t>2 </a:t>
            </a:r>
            <a:r>
              <a:rPr lang="en-US" sz="2000" dirty="0" smtClean="0"/>
              <a:t>)</a:t>
            </a:r>
          </a:p>
          <a:p>
            <a:r>
              <a:rPr lang="en-US" sz="2000" b="1" dirty="0" smtClean="0"/>
              <a:t>W</a:t>
            </a:r>
            <a:r>
              <a:rPr lang="en-US" sz="2000" b="1" baseline="-25000" dirty="0" smtClean="0"/>
              <a:t>D </a:t>
            </a:r>
            <a:r>
              <a:rPr lang="en-US" sz="2000" dirty="0" smtClean="0"/>
              <a:t>=O.W.+S.I.=6.14+4=10.14KN\ m</a:t>
            </a:r>
            <a:r>
              <a:rPr lang="en-US" sz="2000" baseline="30000" dirty="0" smtClean="0"/>
              <a:t>2</a:t>
            </a:r>
            <a:endParaRPr lang="en-US" sz="2000" dirty="0" smtClean="0"/>
          </a:p>
          <a:p>
            <a:r>
              <a:rPr lang="en-US" sz="2000" b="1" dirty="0" smtClean="0"/>
              <a:t>W</a:t>
            </a:r>
            <a:r>
              <a:rPr lang="en-US" sz="2000" b="1" baseline="-25000" dirty="0" smtClean="0"/>
              <a:t>L </a:t>
            </a:r>
            <a:r>
              <a:rPr lang="en-US" sz="2000" dirty="0" smtClean="0"/>
              <a:t>=3KN\ m</a:t>
            </a:r>
            <a:r>
              <a:rPr lang="en-US" sz="2000" baseline="30000" dirty="0" smtClean="0"/>
              <a:t>2</a:t>
            </a:r>
            <a:endParaRPr lang="en-US" sz="2000" dirty="0" smtClean="0"/>
          </a:p>
          <a:p>
            <a:r>
              <a:rPr lang="en-US" sz="2000" b="1" dirty="0" smtClean="0"/>
              <a:t>W</a:t>
            </a:r>
            <a:r>
              <a:rPr lang="en-US" sz="2000" b="1" baseline="-25000" dirty="0" smtClean="0"/>
              <a:t>U  </a:t>
            </a:r>
            <a:r>
              <a:rPr lang="en-US" sz="2000" dirty="0" smtClean="0"/>
              <a:t>=1.2D+1.6L=17KN\ m</a:t>
            </a:r>
            <a:r>
              <a:rPr lang="en-US" sz="2000" baseline="30000" dirty="0" smtClean="0"/>
              <a:t>2  </a:t>
            </a:r>
            <a:endParaRPr lang="en-US" sz="2000" dirty="0" smtClean="0"/>
          </a:p>
          <a:p>
            <a:r>
              <a:rPr lang="en-US" sz="2000" dirty="0" smtClean="0"/>
              <a:t> </a:t>
            </a:r>
            <a:r>
              <a:rPr lang="en-US" sz="2000" b="1" dirty="0" smtClean="0"/>
              <a:t>W</a:t>
            </a:r>
            <a:r>
              <a:rPr lang="en-US" sz="2000" b="1" baseline="-25000" dirty="0" smtClean="0"/>
              <a:t>U</a:t>
            </a:r>
            <a:r>
              <a:rPr lang="en-US" sz="2000" dirty="0" smtClean="0"/>
              <a:t> =9KN/m.rib</a:t>
            </a:r>
            <a:r>
              <a:rPr lang="en-US" sz="2000" baseline="30000" dirty="0" smtClean="0"/>
              <a:t> </a:t>
            </a:r>
            <a:endParaRPr lang="en-US" sz="2000" dirty="0"/>
          </a:p>
        </p:txBody>
      </p:sp>
      <p:sp>
        <p:nvSpPr>
          <p:cNvPr id="3" name="Title 2"/>
          <p:cNvSpPr>
            <a:spLocks noGrp="1"/>
          </p:cNvSpPr>
          <p:nvPr>
            <p:ph type="title"/>
          </p:nvPr>
        </p:nvSpPr>
        <p:spPr/>
        <p:txBody>
          <a:bodyPr>
            <a:normAutofit/>
          </a:bodyPr>
          <a:lstStyle/>
          <a:p>
            <a:r>
              <a:rPr lang="en-US" sz="3200" dirty="0" smtClean="0"/>
              <a:t>Preliminary Design of Slab</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The column dimensions are as follows:</a:t>
            </a:r>
            <a:endParaRPr lang="en-US" sz="2000" dirty="0"/>
          </a:p>
        </p:txBody>
      </p:sp>
      <p:graphicFrame>
        <p:nvGraphicFramePr>
          <p:cNvPr id="7" name="Table 6"/>
          <p:cNvGraphicFramePr>
            <a:graphicFrameLocks noGrp="1"/>
          </p:cNvGraphicFramePr>
          <p:nvPr/>
        </p:nvGraphicFramePr>
        <p:xfrm>
          <a:off x="1524000" y="1676400"/>
          <a:ext cx="7010400" cy="4407291"/>
        </p:xfrm>
        <a:graphic>
          <a:graphicData uri="http://schemas.openxmlformats.org/drawingml/2006/table">
            <a:tbl>
              <a:tblPr/>
              <a:tblGrid>
                <a:gridCol w="1524000"/>
                <a:gridCol w="1571252"/>
                <a:gridCol w="1361686"/>
                <a:gridCol w="1276731"/>
                <a:gridCol w="1276731"/>
              </a:tblGrid>
              <a:tr h="960120">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Column</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Section Name (On SAP)</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No. of columns</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Depth (m)</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Width (m)</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C1</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0.3*0.6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2</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C2</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0.3*1.5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1</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1.5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0.5*0.5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C4</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0.6*0.3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2</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0.6*0.6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C6</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0.7*0.7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2</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0.8*0.3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1</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0.8</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C8</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1.5*0.3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4</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1.5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019">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C9</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col 1.65*0.3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4</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1.65</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0.3</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The beams dimensions are as follows:</a:t>
            </a:r>
            <a:endParaRPr lang="en-US" sz="2000" dirty="0"/>
          </a:p>
        </p:txBody>
      </p:sp>
      <p:graphicFrame>
        <p:nvGraphicFramePr>
          <p:cNvPr id="4" name="Table 3"/>
          <p:cNvGraphicFramePr>
            <a:graphicFrameLocks noGrp="1"/>
          </p:cNvGraphicFramePr>
          <p:nvPr/>
        </p:nvGraphicFramePr>
        <p:xfrm>
          <a:off x="1784350" y="2379662"/>
          <a:ext cx="6826249" cy="3335340"/>
        </p:xfrm>
        <a:graphic>
          <a:graphicData uri="http://schemas.openxmlformats.org/drawingml/2006/table">
            <a:tbl>
              <a:tblPr/>
              <a:tblGrid>
                <a:gridCol w="1688680"/>
                <a:gridCol w="2651197"/>
                <a:gridCol w="1243186"/>
                <a:gridCol w="1243186"/>
              </a:tblGrid>
              <a:tr h="683736">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Beam</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Section Name (On SAP)</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Depth (m)</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Width (m)</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B1</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Beam0.5*0.34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0.34</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0.5</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B2</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Beam0.4*0.34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0.4</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B3</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Beam0.3*0.34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0.3</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B4</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a:solidFill>
                            <a:srgbClr val="000000"/>
                          </a:solidFill>
                          <a:latin typeface="Calibri"/>
                          <a:ea typeface="Times New Roman"/>
                          <a:cs typeface="Times New Roman"/>
                        </a:rPr>
                        <a:t>Beam0.8*0.34</a:t>
                      </a:r>
                      <a:endParaRPr lang="en-US" sz="200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0.34</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2000" b="1" dirty="0">
                          <a:solidFill>
                            <a:srgbClr val="000000"/>
                          </a:solidFill>
                          <a:latin typeface="Calibri"/>
                          <a:ea typeface="Times New Roman"/>
                          <a:cs typeface="Times New Roman"/>
                        </a:rPr>
                        <a:t>0.8</a:t>
                      </a:r>
                      <a:endParaRPr lang="en-US" sz="20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location of the critical strip is as shown below:</a:t>
            </a:r>
            <a:endParaRPr lang="en-US" sz="2000" dirty="0"/>
          </a:p>
        </p:txBody>
      </p:sp>
      <p:sp>
        <p:nvSpPr>
          <p:cNvPr id="3" name="Title 2"/>
          <p:cNvSpPr>
            <a:spLocks noGrp="1"/>
          </p:cNvSpPr>
          <p:nvPr>
            <p:ph type="title"/>
          </p:nvPr>
        </p:nvSpPr>
        <p:spPr/>
        <p:txBody>
          <a:bodyPr>
            <a:normAutofit/>
          </a:bodyPr>
          <a:lstStyle/>
          <a:p>
            <a:r>
              <a:rPr lang="en-US" sz="3200" dirty="0" smtClean="0"/>
              <a:t>Critical Strip for Slab</a:t>
            </a:r>
            <a:endParaRPr lang="en-US" sz="3200" dirty="0"/>
          </a:p>
        </p:txBody>
      </p:sp>
      <p:pic>
        <p:nvPicPr>
          <p:cNvPr id="25602" name="Picture 2"/>
          <p:cNvPicPr>
            <a:picLocks noChangeAspect="1" noChangeArrowheads="1"/>
          </p:cNvPicPr>
          <p:nvPr/>
        </p:nvPicPr>
        <p:blipFill>
          <a:blip r:embed="rId2" cstate="print"/>
          <a:srcRect/>
          <a:stretch>
            <a:fillRect/>
          </a:stretch>
        </p:blipFill>
        <p:spPr bwMode="auto">
          <a:xfrm>
            <a:off x="1219200" y="1981199"/>
            <a:ext cx="6797675" cy="3576862"/>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3124200" y="5562600"/>
            <a:ext cx="5273675" cy="93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load distribution, shear and moment diagrams for the critical strip are as shown below:</a:t>
            </a:r>
          </a:p>
          <a:p>
            <a:endParaRPr lang="en-US" sz="2000" dirty="0"/>
          </a:p>
        </p:txBody>
      </p:sp>
      <p:sp>
        <p:nvSpPr>
          <p:cNvPr id="3" name="Title 2"/>
          <p:cNvSpPr>
            <a:spLocks noGrp="1"/>
          </p:cNvSpPr>
          <p:nvPr>
            <p:ph type="title"/>
          </p:nvPr>
        </p:nvSpPr>
        <p:spPr/>
        <p:txBody>
          <a:bodyPr>
            <a:normAutofit/>
          </a:bodyPr>
          <a:lstStyle/>
          <a:p>
            <a:r>
              <a:rPr lang="en-US" sz="3200" dirty="0" smtClean="0"/>
              <a:t>1D Analysis of Critical Strip Using SAP</a:t>
            </a:r>
            <a:endParaRPr lang="en-US" sz="3200" dirty="0"/>
          </a:p>
        </p:txBody>
      </p:sp>
      <p:pic>
        <p:nvPicPr>
          <p:cNvPr id="26626" name="Picture 2"/>
          <p:cNvPicPr>
            <a:picLocks noChangeAspect="1" noChangeArrowheads="1"/>
          </p:cNvPicPr>
          <p:nvPr/>
        </p:nvPicPr>
        <p:blipFill>
          <a:blip r:embed="rId2" cstate="print"/>
          <a:srcRect/>
          <a:stretch>
            <a:fillRect/>
          </a:stretch>
        </p:blipFill>
        <p:spPr bwMode="auto">
          <a:xfrm>
            <a:off x="1828800" y="2286000"/>
            <a:ext cx="7159005" cy="129540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1905000" y="3581400"/>
            <a:ext cx="7012204" cy="137160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057400" y="5029200"/>
            <a:ext cx="6699736"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location of the critical beam is as shown below:</a:t>
            </a:r>
            <a:endParaRPr lang="en-US" sz="2000" dirty="0"/>
          </a:p>
        </p:txBody>
      </p:sp>
      <p:sp>
        <p:nvSpPr>
          <p:cNvPr id="3" name="Title 2"/>
          <p:cNvSpPr>
            <a:spLocks noGrp="1"/>
          </p:cNvSpPr>
          <p:nvPr>
            <p:ph type="title"/>
          </p:nvPr>
        </p:nvSpPr>
        <p:spPr/>
        <p:txBody>
          <a:bodyPr>
            <a:normAutofit/>
          </a:bodyPr>
          <a:lstStyle/>
          <a:p>
            <a:r>
              <a:rPr lang="en-US" sz="3200" dirty="0" smtClean="0"/>
              <a:t>Critical Beam</a:t>
            </a:r>
            <a:endParaRPr lang="en-US" sz="3200" dirty="0"/>
          </a:p>
        </p:txBody>
      </p:sp>
      <p:pic>
        <p:nvPicPr>
          <p:cNvPr id="27650" name="Picture 2"/>
          <p:cNvPicPr>
            <a:picLocks noChangeAspect="1" noChangeArrowheads="1"/>
          </p:cNvPicPr>
          <p:nvPr/>
        </p:nvPicPr>
        <p:blipFill>
          <a:blip r:embed="rId2" cstate="print"/>
          <a:srcRect/>
          <a:stretch>
            <a:fillRect/>
          </a:stretch>
        </p:blipFill>
        <p:spPr bwMode="auto">
          <a:xfrm>
            <a:off x="990600" y="1905000"/>
            <a:ext cx="770234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The load distribution, shear and moment diagrams for the critical strip are as shown below:</a:t>
            </a:r>
          </a:p>
          <a:p>
            <a:endParaRPr lang="en-US" dirty="0"/>
          </a:p>
        </p:txBody>
      </p:sp>
      <p:sp>
        <p:nvSpPr>
          <p:cNvPr id="3" name="Title 2"/>
          <p:cNvSpPr>
            <a:spLocks noGrp="1"/>
          </p:cNvSpPr>
          <p:nvPr>
            <p:ph type="title"/>
          </p:nvPr>
        </p:nvSpPr>
        <p:spPr/>
        <p:txBody>
          <a:bodyPr>
            <a:normAutofit/>
          </a:bodyPr>
          <a:lstStyle/>
          <a:p>
            <a:r>
              <a:rPr lang="en-US" sz="3200" dirty="0" smtClean="0"/>
              <a:t>1D Analysis of Critical Beam Using SAP</a:t>
            </a:r>
            <a:endParaRPr lang="en-US" sz="3200" dirty="0"/>
          </a:p>
        </p:txBody>
      </p:sp>
      <p:pic>
        <p:nvPicPr>
          <p:cNvPr id="28674" name="Picture 2"/>
          <p:cNvPicPr>
            <a:picLocks noChangeAspect="1" noChangeArrowheads="1"/>
          </p:cNvPicPr>
          <p:nvPr/>
        </p:nvPicPr>
        <p:blipFill>
          <a:blip r:embed="rId2" cstate="print"/>
          <a:srcRect/>
          <a:stretch>
            <a:fillRect/>
          </a:stretch>
        </p:blipFill>
        <p:spPr bwMode="auto">
          <a:xfrm>
            <a:off x="1600200" y="2133600"/>
            <a:ext cx="5972175" cy="15621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600200" y="3581400"/>
            <a:ext cx="5848350" cy="1171575"/>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1524000" y="4800600"/>
            <a:ext cx="6324600"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Below is the 3d model of the structure:</a:t>
            </a:r>
            <a:endParaRPr lang="en-US" sz="2000" dirty="0"/>
          </a:p>
        </p:txBody>
      </p:sp>
      <p:sp>
        <p:nvSpPr>
          <p:cNvPr id="3" name="Title 2"/>
          <p:cNvSpPr>
            <a:spLocks noGrp="1"/>
          </p:cNvSpPr>
          <p:nvPr>
            <p:ph type="title"/>
          </p:nvPr>
        </p:nvSpPr>
        <p:spPr/>
        <p:txBody>
          <a:bodyPr>
            <a:normAutofit/>
          </a:bodyPr>
          <a:lstStyle/>
          <a:p>
            <a:r>
              <a:rPr lang="en-US" sz="3200" dirty="0" smtClean="0"/>
              <a:t>SAP 3D Analysis</a:t>
            </a:r>
            <a:endParaRPr lang="en-US" sz="3200" dirty="0"/>
          </a:p>
        </p:txBody>
      </p:sp>
      <p:pic>
        <p:nvPicPr>
          <p:cNvPr id="29699" name="Picture 3"/>
          <p:cNvPicPr>
            <a:picLocks noChangeAspect="1" noChangeArrowheads="1"/>
          </p:cNvPicPr>
          <p:nvPr/>
        </p:nvPicPr>
        <p:blipFill>
          <a:blip r:embed="rId2" cstate="print"/>
          <a:srcRect/>
          <a:stretch>
            <a:fillRect/>
          </a:stretch>
        </p:blipFill>
        <p:spPr bwMode="auto">
          <a:xfrm>
            <a:off x="990600" y="1828800"/>
            <a:ext cx="7527362"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Compatibility:</a:t>
            </a:r>
          </a:p>
          <a:p>
            <a:pPr>
              <a:buNone/>
            </a:pPr>
            <a:r>
              <a:rPr lang="en-US" sz="2000" dirty="0" smtClean="0"/>
              <a:t>As shown below, the structure moves together:</a:t>
            </a:r>
          </a:p>
          <a:p>
            <a:pPr>
              <a:buNone/>
            </a:pPr>
            <a:endParaRPr lang="en-US" sz="2000" dirty="0"/>
          </a:p>
        </p:txBody>
      </p:sp>
      <p:sp>
        <p:nvSpPr>
          <p:cNvPr id="3" name="Title 2"/>
          <p:cNvSpPr>
            <a:spLocks noGrp="1"/>
          </p:cNvSpPr>
          <p:nvPr>
            <p:ph type="title"/>
          </p:nvPr>
        </p:nvSpPr>
        <p:spPr/>
        <p:txBody>
          <a:bodyPr>
            <a:normAutofit/>
          </a:bodyPr>
          <a:lstStyle/>
          <a:p>
            <a:r>
              <a:rPr lang="en-US" sz="3200" dirty="0" smtClean="0"/>
              <a:t>Preliminary Checks</a:t>
            </a:r>
            <a:endParaRPr lang="en-US" sz="3200" dirty="0"/>
          </a:p>
        </p:txBody>
      </p:sp>
      <p:pic>
        <p:nvPicPr>
          <p:cNvPr id="5" name="compatability.avi">
            <a:hlinkClick r:id="" action="ppaction://media"/>
          </p:cNvPr>
          <p:cNvPicPr>
            <a:picLocks noRot="1" noChangeAspect="1"/>
          </p:cNvPicPr>
          <p:nvPr>
            <a:videoFile r:link="rId1"/>
          </p:nvPr>
        </p:nvPicPr>
        <p:blipFill>
          <a:blip r:embed="rId3" cstate="print"/>
          <a:stretch>
            <a:fillRect/>
          </a:stretch>
        </p:blipFill>
        <p:spPr>
          <a:xfrm>
            <a:off x="2209800" y="2285999"/>
            <a:ext cx="6477000" cy="4078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Chapter One: Abstract and Introduction</a:t>
            </a:r>
          </a:p>
          <a:p>
            <a:r>
              <a:rPr lang="en-US" dirty="0" smtClean="0"/>
              <a:t>Chapter Two: Preliminary Design</a:t>
            </a:r>
          </a:p>
          <a:p>
            <a:r>
              <a:rPr lang="en-US" dirty="0" smtClean="0"/>
              <a:t>Chapter Three: Static Design</a:t>
            </a:r>
          </a:p>
          <a:p>
            <a:r>
              <a:rPr lang="en-US" dirty="0" smtClean="0"/>
              <a:t>Chapter Four: Dynamic Analysis</a:t>
            </a:r>
          </a:p>
          <a:p>
            <a:r>
              <a:rPr lang="en-US" dirty="0" smtClean="0"/>
              <a:t>Chapter Five: Soil Structure Interaction</a:t>
            </a:r>
            <a:endParaRPr lang="en-US" dirty="0"/>
          </a:p>
        </p:txBody>
      </p:sp>
      <p:sp>
        <p:nvSpPr>
          <p:cNvPr id="2" name="Title 1"/>
          <p:cNvSpPr>
            <a:spLocks noGrp="1"/>
          </p:cNvSpPr>
          <p:nvPr>
            <p:ph type="title"/>
          </p:nvPr>
        </p:nvSpPr>
        <p:spPr/>
        <p:txBody>
          <a:bodyPr>
            <a:normAutofit/>
          </a:bodyPr>
          <a:lstStyle/>
          <a:p>
            <a:r>
              <a:rPr lang="en-US" sz="3200" dirty="0" smtClean="0"/>
              <a:t>Table of contents: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Equilibrium:</a:t>
            </a:r>
          </a:p>
          <a:p>
            <a:pPr>
              <a:buNone/>
            </a:pPr>
            <a:r>
              <a:rPr lang="en-US" sz="2000" dirty="0" smtClean="0"/>
              <a:t>Area of Slab = 462 m</a:t>
            </a:r>
            <a:r>
              <a:rPr lang="en-US" sz="2000" baseline="30000" dirty="0" smtClean="0"/>
              <a:t>2</a:t>
            </a:r>
            <a:endParaRPr lang="en-US" sz="2000" dirty="0" smtClean="0"/>
          </a:p>
          <a:p>
            <a:pPr>
              <a:buNone/>
            </a:pPr>
            <a:r>
              <a:rPr lang="en-US" sz="2000" dirty="0" smtClean="0"/>
              <a:t>Total live load from slab = 3 * 462 = 1386KN</a:t>
            </a:r>
          </a:p>
          <a:p>
            <a:pPr>
              <a:buNone/>
            </a:pPr>
            <a:r>
              <a:rPr lang="en-US" sz="2000" dirty="0" smtClean="0"/>
              <a:t>Total superimposed dead load from slab = 4 * 462 = 1848KN</a:t>
            </a:r>
          </a:p>
          <a:p>
            <a:pPr>
              <a:buNone/>
            </a:pPr>
            <a:r>
              <a:rPr lang="en-US" sz="2000" dirty="0" smtClean="0"/>
              <a:t>Total volume of structure = 210.725m</a:t>
            </a:r>
            <a:r>
              <a:rPr lang="en-US" sz="2000" baseline="30000" dirty="0" smtClean="0"/>
              <a:t>3</a:t>
            </a:r>
            <a:endParaRPr lang="en-US" sz="2000" dirty="0" smtClean="0"/>
          </a:p>
          <a:p>
            <a:pPr>
              <a:buNone/>
            </a:pPr>
            <a:r>
              <a:rPr lang="en-US" sz="2000" dirty="0" smtClean="0"/>
              <a:t>Total dead load = total volume* unit weight of concrete   =210.725*25=5268KN</a:t>
            </a:r>
          </a:p>
          <a:p>
            <a:pPr>
              <a:buNone/>
            </a:pPr>
            <a:r>
              <a:rPr lang="en-US" sz="2000" dirty="0" smtClean="0"/>
              <a:t>From the table from SAP we see that we are okay.</a:t>
            </a:r>
            <a:endParaRPr lang="en-US" sz="2000" dirty="0"/>
          </a:p>
        </p:txBody>
      </p:sp>
      <p:sp>
        <p:nvSpPr>
          <p:cNvPr id="3" name="Title 2"/>
          <p:cNvSpPr>
            <a:spLocks noGrp="1"/>
          </p:cNvSpPr>
          <p:nvPr>
            <p:ph type="title"/>
          </p:nvPr>
        </p:nvSpPr>
        <p:spPr/>
        <p:txBody>
          <a:bodyPr>
            <a:normAutofit/>
          </a:bodyPr>
          <a:lstStyle/>
          <a:p>
            <a:r>
              <a:rPr lang="en-US" sz="3200" dirty="0" smtClean="0"/>
              <a:t>Preliminary Checks</a:t>
            </a:r>
            <a:endParaRPr lang="en-US" sz="3200" dirty="0"/>
          </a:p>
        </p:txBody>
      </p:sp>
      <p:graphicFrame>
        <p:nvGraphicFramePr>
          <p:cNvPr id="6" name="Table 5"/>
          <p:cNvGraphicFramePr>
            <a:graphicFrameLocks noGrp="1"/>
          </p:cNvGraphicFramePr>
          <p:nvPr/>
        </p:nvGraphicFramePr>
        <p:xfrm>
          <a:off x="3429000" y="4648200"/>
          <a:ext cx="5105400" cy="1752600"/>
        </p:xfrm>
        <a:graphic>
          <a:graphicData uri="http://schemas.openxmlformats.org/drawingml/2006/table">
            <a:tbl>
              <a:tblPr/>
              <a:tblGrid>
                <a:gridCol w="1021080"/>
                <a:gridCol w="1021080"/>
                <a:gridCol w="1021080"/>
                <a:gridCol w="1021080"/>
                <a:gridCol w="1021080"/>
              </a:tblGrid>
              <a:tr h="274918">
                <a:tc>
                  <a:txBody>
                    <a:bodyPr/>
                    <a:lstStyle/>
                    <a:p>
                      <a:pPr marL="0" marR="0" algn="ctr">
                        <a:lnSpc>
                          <a:spcPct val="105000"/>
                        </a:lnSpc>
                        <a:spcBef>
                          <a:spcPts val="100"/>
                        </a:spcBef>
                        <a:spcAft>
                          <a:spcPts val="0"/>
                        </a:spcAft>
                      </a:pPr>
                      <a:r>
                        <a:rPr lang="en-US" sz="1200" b="1" dirty="0" err="1">
                          <a:solidFill>
                            <a:srgbClr val="000000"/>
                          </a:solidFill>
                          <a:latin typeface="Arial"/>
                          <a:ea typeface="Times New Roman"/>
                          <a:cs typeface="Arial"/>
                        </a:rPr>
                        <a:t>OutputCase</a:t>
                      </a:r>
                      <a:endParaRPr lang="en-US" sz="1200" b="1" dirty="0">
                        <a:solidFill>
                          <a:srgbClr val="000000"/>
                        </a:solidFill>
                        <a:latin typeface="Arial"/>
                        <a:ea typeface="Times New Roman"/>
                        <a:cs typeface="Arial"/>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05000"/>
                        </a:lnSpc>
                        <a:spcBef>
                          <a:spcPts val="100"/>
                        </a:spcBef>
                        <a:spcAft>
                          <a:spcPts val="0"/>
                        </a:spcAft>
                      </a:pPr>
                      <a:r>
                        <a:rPr lang="en-US" sz="1200" b="1" dirty="0" err="1">
                          <a:solidFill>
                            <a:srgbClr val="000000"/>
                          </a:solidFill>
                          <a:latin typeface="Arial"/>
                          <a:ea typeface="Times New Roman"/>
                          <a:cs typeface="Arial"/>
                        </a:rPr>
                        <a:t>CaseType</a:t>
                      </a:r>
                      <a:endParaRPr lang="en-US" sz="1200" b="1" dirty="0">
                        <a:solidFill>
                          <a:srgbClr val="000000"/>
                        </a:solidFill>
                        <a:latin typeface="Arial"/>
                        <a:ea typeface="Times New Roman"/>
                        <a:cs typeface="Arial"/>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105000"/>
                        </a:lnSpc>
                        <a:spcBef>
                          <a:spcPts val="100"/>
                        </a:spcBef>
                        <a:spcAft>
                          <a:spcPts val="0"/>
                        </a:spcAft>
                      </a:pPr>
                      <a:r>
                        <a:rPr lang="en-US" sz="1200" b="1" dirty="0" err="1">
                          <a:solidFill>
                            <a:srgbClr val="000000"/>
                          </a:solidFill>
                          <a:latin typeface="Arial"/>
                          <a:ea typeface="Times New Roman"/>
                          <a:cs typeface="Arial"/>
                        </a:rPr>
                        <a:t>GlobalFX</a:t>
                      </a:r>
                      <a:endParaRPr lang="en-US" sz="1200" b="1" dirty="0">
                        <a:solidFill>
                          <a:srgbClr val="000000"/>
                        </a:solidFill>
                        <a:latin typeface="Arial"/>
                        <a:ea typeface="Times New Roman"/>
                        <a:cs typeface="Arial"/>
                      </a:endParaRPr>
                    </a:p>
                  </a:txBody>
                  <a:tcPr marL="63500" marR="6350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105000"/>
                        </a:lnSpc>
                        <a:spcBef>
                          <a:spcPts val="100"/>
                        </a:spcBef>
                        <a:spcAft>
                          <a:spcPts val="0"/>
                        </a:spcAft>
                      </a:pPr>
                      <a:r>
                        <a:rPr lang="en-US" sz="1200" b="1">
                          <a:solidFill>
                            <a:srgbClr val="000000"/>
                          </a:solidFill>
                          <a:latin typeface="Arial"/>
                          <a:ea typeface="Times New Roman"/>
                          <a:cs typeface="Arial"/>
                        </a:rPr>
                        <a:t>GlobalFY</a:t>
                      </a:r>
                    </a:p>
                  </a:txBody>
                  <a:tcPr marL="63500" marR="6350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105000"/>
                        </a:lnSpc>
                        <a:spcBef>
                          <a:spcPts val="100"/>
                        </a:spcBef>
                        <a:spcAft>
                          <a:spcPts val="0"/>
                        </a:spcAft>
                      </a:pPr>
                      <a:r>
                        <a:rPr lang="en-US" sz="1200" b="1">
                          <a:solidFill>
                            <a:srgbClr val="000000"/>
                          </a:solidFill>
                          <a:latin typeface="Arial"/>
                          <a:ea typeface="Times New Roman"/>
                          <a:cs typeface="Arial"/>
                        </a:rPr>
                        <a:t>GlobalFZ</a:t>
                      </a:r>
                    </a:p>
                  </a:txBody>
                  <a:tcPr marL="63500" marR="6350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4918">
                <a:tc>
                  <a:txBody>
                    <a:bodyPr/>
                    <a:lstStyle/>
                    <a:p>
                      <a:pPr marL="0" marR="0" algn="ctr">
                        <a:lnSpc>
                          <a:spcPct val="105000"/>
                        </a:lnSpc>
                        <a:spcBef>
                          <a:spcPts val="100"/>
                        </a:spcBef>
                        <a:spcAft>
                          <a:spcPts val="0"/>
                        </a:spcAft>
                      </a:pPr>
                      <a:endParaRPr lang="en-US" sz="1200">
                        <a:solidFill>
                          <a:srgbClr val="000000"/>
                        </a:solidFill>
                        <a:latin typeface="Arial"/>
                        <a:ea typeface="Times New Roman"/>
                        <a:cs typeface="Arial"/>
                      </a:endParaRPr>
                    </a:p>
                  </a:txBody>
                  <a:tcPr marL="63500" marR="6350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05000"/>
                        </a:lnSpc>
                        <a:spcBef>
                          <a:spcPts val="100"/>
                        </a:spcBef>
                        <a:spcAft>
                          <a:spcPts val="0"/>
                        </a:spcAft>
                      </a:pPr>
                      <a:endParaRPr lang="en-US" sz="1200" dirty="0">
                        <a:solidFill>
                          <a:srgbClr val="000000"/>
                        </a:solidFill>
                        <a:latin typeface="Arial"/>
                        <a:ea typeface="Times New Roman"/>
                        <a:cs typeface="Arial"/>
                      </a:endParaRPr>
                    </a:p>
                  </a:txBody>
                  <a:tcPr marL="63500" marR="6350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05000"/>
                        </a:lnSpc>
                        <a:spcBef>
                          <a:spcPts val="100"/>
                        </a:spcBef>
                        <a:spcAft>
                          <a:spcPts val="0"/>
                        </a:spcAft>
                      </a:pPr>
                      <a:r>
                        <a:rPr lang="en-US" sz="1200" dirty="0">
                          <a:solidFill>
                            <a:srgbClr val="000000"/>
                          </a:solidFill>
                          <a:latin typeface="Arial"/>
                          <a:ea typeface="Times New Roman"/>
                          <a:cs typeface="Arial"/>
                        </a:rPr>
                        <a:t>KN</a:t>
                      </a:r>
                    </a:p>
                  </a:txBody>
                  <a:tcPr marL="63500" marR="6350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05000"/>
                        </a:lnSpc>
                        <a:spcBef>
                          <a:spcPts val="100"/>
                        </a:spcBef>
                        <a:spcAft>
                          <a:spcPts val="0"/>
                        </a:spcAft>
                      </a:pPr>
                      <a:r>
                        <a:rPr lang="en-US" sz="1200">
                          <a:solidFill>
                            <a:srgbClr val="000000"/>
                          </a:solidFill>
                          <a:latin typeface="Arial"/>
                          <a:ea typeface="Times New Roman"/>
                          <a:cs typeface="Arial"/>
                        </a:rPr>
                        <a:t>KN</a:t>
                      </a:r>
                    </a:p>
                  </a:txBody>
                  <a:tcPr marL="63500" marR="6350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05000"/>
                        </a:lnSpc>
                        <a:spcBef>
                          <a:spcPts val="100"/>
                        </a:spcBef>
                        <a:spcAft>
                          <a:spcPts val="0"/>
                        </a:spcAft>
                      </a:pPr>
                      <a:r>
                        <a:rPr lang="en-US" sz="1200">
                          <a:solidFill>
                            <a:srgbClr val="000000"/>
                          </a:solidFill>
                          <a:latin typeface="Arial"/>
                          <a:ea typeface="Times New Roman"/>
                          <a:cs typeface="Arial"/>
                        </a:rPr>
                        <a:t>KN</a:t>
                      </a:r>
                    </a:p>
                  </a:txBody>
                  <a:tcPr marL="63500" marR="6350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r h="274918">
                <a:tc>
                  <a:txBody>
                    <a:bodyPr/>
                    <a:lstStyle/>
                    <a:p>
                      <a:pPr marL="0" marR="0" algn="ctr">
                        <a:lnSpc>
                          <a:spcPct val="105000"/>
                        </a:lnSpc>
                        <a:spcBef>
                          <a:spcPts val="100"/>
                        </a:spcBef>
                        <a:spcAft>
                          <a:spcPts val="0"/>
                        </a:spcAft>
                      </a:pPr>
                      <a:r>
                        <a:rPr lang="en-US" sz="1200">
                          <a:solidFill>
                            <a:srgbClr val="000000"/>
                          </a:solidFill>
                          <a:latin typeface="Arial"/>
                          <a:ea typeface="Times New Roman"/>
                          <a:cs typeface="Arial"/>
                        </a:rPr>
                        <a:t>DEAD</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5000"/>
                        </a:lnSpc>
                        <a:spcBef>
                          <a:spcPts val="100"/>
                        </a:spcBef>
                        <a:spcAft>
                          <a:spcPts val="0"/>
                        </a:spcAft>
                      </a:pPr>
                      <a:r>
                        <a:rPr lang="en-US" sz="1200">
                          <a:solidFill>
                            <a:srgbClr val="000000"/>
                          </a:solidFill>
                          <a:latin typeface="Arial"/>
                          <a:ea typeface="Times New Roman"/>
                          <a:cs typeface="Arial"/>
                        </a:rPr>
                        <a:t>LinStatic</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5000"/>
                        </a:lnSpc>
                        <a:spcBef>
                          <a:spcPts val="100"/>
                        </a:spcBef>
                        <a:spcAft>
                          <a:spcPts val="0"/>
                        </a:spcAft>
                      </a:pPr>
                      <a:r>
                        <a:rPr lang="en-US" sz="1200" dirty="0">
                          <a:solidFill>
                            <a:srgbClr val="000000"/>
                          </a:solidFill>
                          <a:latin typeface="Arial"/>
                          <a:ea typeface="Times New Roman"/>
                          <a:cs typeface="Arial"/>
                        </a:rPr>
                        <a:t>-2.988E-12</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5000"/>
                        </a:lnSpc>
                        <a:spcBef>
                          <a:spcPts val="100"/>
                        </a:spcBef>
                        <a:spcAft>
                          <a:spcPts val="0"/>
                        </a:spcAft>
                      </a:pPr>
                      <a:r>
                        <a:rPr lang="en-US" sz="1200">
                          <a:solidFill>
                            <a:srgbClr val="000000"/>
                          </a:solidFill>
                          <a:latin typeface="Arial"/>
                          <a:ea typeface="Times New Roman"/>
                          <a:cs typeface="Arial"/>
                        </a:rPr>
                        <a:t>-6.025E-12</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5000"/>
                        </a:lnSpc>
                        <a:spcBef>
                          <a:spcPts val="100"/>
                        </a:spcBef>
                        <a:spcAft>
                          <a:spcPts val="0"/>
                        </a:spcAft>
                      </a:pPr>
                      <a:r>
                        <a:rPr lang="en-US" sz="1200">
                          <a:solidFill>
                            <a:srgbClr val="000000"/>
                          </a:solidFill>
                          <a:latin typeface="Arial"/>
                          <a:ea typeface="Times New Roman"/>
                          <a:cs typeface="Arial"/>
                        </a:rPr>
                        <a:t>5078.649</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r>
              <a:tr h="309282">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Si</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LinStatic</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-2.261E-12</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dirty="0">
                          <a:solidFill>
                            <a:srgbClr val="000000"/>
                          </a:solidFill>
                          <a:latin typeface="Calibri"/>
                          <a:ea typeface="Times New Roman"/>
                          <a:cs typeface="Times New Roman"/>
                        </a:rPr>
                        <a:t>-3.741E-12</a:t>
                      </a:r>
                      <a:endParaRPr lang="en-US" sz="1200" dirty="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1847.662</a:t>
                      </a:r>
                      <a:endParaRPr lang="en-US" sz="1200">
                        <a:latin typeface="Cambria"/>
                        <a:ea typeface="Times New Roman"/>
                        <a:cs typeface="Times New Roman"/>
                      </a:endParaRPr>
                    </a:p>
                  </a:txBody>
                  <a:tcPr marL="63500" marR="63500" marT="0" marB="0" anchor="b">
                    <a:lnL>
                      <a:noFill/>
                    </a:lnL>
                    <a:lnR>
                      <a:noFill/>
                    </a:lnR>
                    <a:lnT>
                      <a:noFill/>
                    </a:lnT>
                    <a:lnB>
                      <a:noFill/>
                    </a:lnB>
                  </a:tcPr>
                </a:tc>
              </a:tr>
              <a:tr h="309282">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live</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LinStatic</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-1.69E-12</a:t>
                      </a:r>
                      <a:endParaRPr lang="en-US" sz="120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dirty="0">
                          <a:solidFill>
                            <a:srgbClr val="000000"/>
                          </a:solidFill>
                          <a:latin typeface="Calibri"/>
                          <a:ea typeface="Times New Roman"/>
                          <a:cs typeface="Times New Roman"/>
                        </a:rPr>
                        <a:t>-2.734E-12</a:t>
                      </a:r>
                      <a:endParaRPr lang="en-US" sz="1200" dirty="0">
                        <a:latin typeface="Cambria"/>
                        <a:ea typeface="Times New Roman"/>
                        <a:cs typeface="Times New Roman"/>
                      </a:endParaRPr>
                    </a:p>
                  </a:txBody>
                  <a:tcPr marL="63500" marR="63500" marT="0" marB="0" anchor="b">
                    <a:lnL>
                      <a:noFill/>
                    </a:lnL>
                    <a:lnR>
                      <a:noFill/>
                    </a:lnR>
                    <a:lnT>
                      <a:noFill/>
                    </a:lnT>
                    <a:lnB>
                      <a:noFill/>
                    </a:lnB>
                  </a:tcPr>
                </a:tc>
                <a:tc>
                  <a:txBody>
                    <a:bodyPr/>
                    <a:lstStyle/>
                    <a:p>
                      <a:pPr marL="0" marR="0" algn="ctr" rtl="0">
                        <a:lnSpc>
                          <a:spcPct val="105000"/>
                        </a:lnSpc>
                        <a:spcBef>
                          <a:spcPts val="0"/>
                        </a:spcBef>
                        <a:spcAft>
                          <a:spcPts val="0"/>
                        </a:spcAft>
                      </a:pPr>
                      <a:r>
                        <a:rPr lang="en-US" sz="1200" dirty="0">
                          <a:solidFill>
                            <a:srgbClr val="000000"/>
                          </a:solidFill>
                          <a:latin typeface="Calibri"/>
                          <a:ea typeface="Times New Roman"/>
                          <a:cs typeface="Times New Roman"/>
                        </a:rPr>
                        <a:t>1385.747</a:t>
                      </a:r>
                      <a:endParaRPr lang="en-US" sz="1200" dirty="0">
                        <a:latin typeface="Cambria"/>
                        <a:ea typeface="Times New Roman"/>
                        <a:cs typeface="Times New Roman"/>
                      </a:endParaRPr>
                    </a:p>
                  </a:txBody>
                  <a:tcPr marL="63500" marR="63500" marT="0" marB="0" anchor="b">
                    <a:lnL>
                      <a:noFill/>
                    </a:lnL>
                    <a:lnR>
                      <a:noFill/>
                    </a:lnR>
                    <a:lnT>
                      <a:noFill/>
                    </a:lnT>
                    <a:lnB>
                      <a:noFill/>
                    </a:lnB>
                  </a:tcPr>
                </a:tc>
              </a:tr>
              <a:tr h="309282">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ult 1</a:t>
                      </a:r>
                      <a:endParaRPr lang="en-US" sz="1200">
                        <a:latin typeface="Cambria"/>
                        <a:ea typeface="Times New Roman"/>
                        <a:cs typeface="Times New Roman"/>
                      </a:endParaRPr>
                    </a:p>
                  </a:txBody>
                  <a:tcPr marL="63500" marR="635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Combination</a:t>
                      </a:r>
                      <a:endParaRPr lang="en-US" sz="1200">
                        <a:latin typeface="Cambria"/>
                        <a:ea typeface="Times New Roman"/>
                        <a:cs typeface="Times New Roman"/>
                      </a:endParaRPr>
                    </a:p>
                  </a:txBody>
                  <a:tcPr marL="63500" marR="635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-9.114E-12</a:t>
                      </a:r>
                      <a:endParaRPr lang="en-US" sz="1200">
                        <a:latin typeface="Cambria"/>
                        <a:ea typeface="Times New Roman"/>
                        <a:cs typeface="Times New Roman"/>
                      </a:endParaRPr>
                    </a:p>
                  </a:txBody>
                  <a:tcPr marL="63500" marR="635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200">
                          <a:solidFill>
                            <a:srgbClr val="000000"/>
                          </a:solidFill>
                          <a:latin typeface="Calibri"/>
                          <a:ea typeface="Times New Roman"/>
                          <a:cs typeface="Times New Roman"/>
                        </a:rPr>
                        <a:t>-1.619E-11</a:t>
                      </a:r>
                      <a:endParaRPr lang="en-US" sz="1200">
                        <a:latin typeface="Cambria"/>
                        <a:ea typeface="Times New Roman"/>
                        <a:cs typeface="Times New Roman"/>
                      </a:endParaRPr>
                    </a:p>
                  </a:txBody>
                  <a:tcPr marL="63500" marR="635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200" dirty="0">
                          <a:solidFill>
                            <a:srgbClr val="000000"/>
                          </a:solidFill>
                          <a:latin typeface="Calibri"/>
                          <a:ea typeface="Times New Roman"/>
                          <a:cs typeface="Times New Roman"/>
                        </a:rPr>
                        <a:t>10528.769</a:t>
                      </a:r>
                      <a:endParaRPr lang="en-US" sz="1200" dirty="0">
                        <a:latin typeface="Cambria"/>
                        <a:ea typeface="Times New Roman"/>
                        <a:cs typeface="Times New Roman"/>
                      </a:endParaRPr>
                    </a:p>
                  </a:txBody>
                  <a:tcPr marL="63500" marR="6350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Stress strain relationships:</a:t>
            </a:r>
          </a:p>
          <a:p>
            <a:pPr>
              <a:buNone/>
            </a:pPr>
            <a:r>
              <a:rPr lang="en-US" sz="2000" dirty="0" smtClean="0"/>
              <a:t>We take the middle span of our selected slab:</a:t>
            </a:r>
            <a:endParaRPr lang="en-US" sz="2000" dirty="0"/>
          </a:p>
        </p:txBody>
      </p:sp>
      <p:sp>
        <p:nvSpPr>
          <p:cNvPr id="3" name="Title 2"/>
          <p:cNvSpPr>
            <a:spLocks noGrp="1"/>
          </p:cNvSpPr>
          <p:nvPr>
            <p:ph type="title"/>
          </p:nvPr>
        </p:nvSpPr>
        <p:spPr/>
        <p:txBody>
          <a:bodyPr>
            <a:normAutofit/>
          </a:bodyPr>
          <a:lstStyle/>
          <a:p>
            <a:r>
              <a:rPr lang="en-US" sz="3200" dirty="0" smtClean="0"/>
              <a:t>Preliminary Checks</a:t>
            </a:r>
            <a:endParaRPr lang="en-US" sz="3200" dirty="0"/>
          </a:p>
        </p:txBody>
      </p:sp>
      <p:pic>
        <p:nvPicPr>
          <p:cNvPr id="33794" name="Picture 2"/>
          <p:cNvPicPr>
            <a:picLocks noChangeAspect="1" noChangeArrowheads="1"/>
          </p:cNvPicPr>
          <p:nvPr/>
        </p:nvPicPr>
        <p:blipFill>
          <a:blip r:embed="rId2" cstate="print"/>
          <a:srcRect/>
          <a:stretch>
            <a:fillRect/>
          </a:stretch>
        </p:blipFill>
        <p:spPr bwMode="auto">
          <a:xfrm>
            <a:off x="2133600" y="2438400"/>
            <a:ext cx="660171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dirty="0" smtClean="0"/>
              <a:t>Based on the moment on the span as shown:</a:t>
            </a:r>
          </a:p>
          <a:p>
            <a:pPr>
              <a:buNone/>
            </a:pPr>
            <a:r>
              <a:rPr lang="en-US" sz="2000" dirty="0" smtClean="0"/>
              <a:t>From our 1d analysis (width of both beams on the edges is 0.5m):</a:t>
            </a:r>
          </a:p>
          <a:p>
            <a:pPr>
              <a:buNone/>
            </a:pPr>
            <a:r>
              <a:rPr lang="en-US" sz="2000" dirty="0" smtClean="0"/>
              <a:t>W</a:t>
            </a:r>
            <a:r>
              <a:rPr lang="en-US" sz="2000" baseline="-25000" dirty="0" smtClean="0"/>
              <a:t>u</a:t>
            </a:r>
            <a:r>
              <a:rPr lang="en-US" sz="2000" dirty="0" smtClean="0"/>
              <a:t>L</a:t>
            </a:r>
            <a:r>
              <a:rPr lang="en-US" sz="2000" baseline="-25000" dirty="0" smtClean="0"/>
              <a:t>n</a:t>
            </a:r>
            <a:r>
              <a:rPr lang="en-US" sz="2000" baseline="30000" dirty="0" smtClean="0"/>
              <a:t>2</a:t>
            </a:r>
            <a:r>
              <a:rPr lang="en-US" sz="2000" dirty="0" smtClean="0"/>
              <a:t>/8 = 17 * (3.2-0.5)</a:t>
            </a:r>
            <a:r>
              <a:rPr lang="en-US" sz="2000" baseline="30000" dirty="0" smtClean="0"/>
              <a:t>2</a:t>
            </a:r>
            <a:r>
              <a:rPr lang="en-US" sz="2000" dirty="0" smtClean="0"/>
              <a:t>/8 = 15.5KN.m</a:t>
            </a:r>
          </a:p>
          <a:p>
            <a:pPr>
              <a:buNone/>
            </a:pPr>
            <a:r>
              <a:rPr lang="en-US" sz="2000" dirty="0" smtClean="0"/>
              <a:t>From 3d analysis:</a:t>
            </a:r>
          </a:p>
          <a:p>
            <a:pPr>
              <a:buNone/>
            </a:pPr>
            <a:r>
              <a:rPr lang="en-US" sz="2000" dirty="0" smtClean="0"/>
              <a:t>(3.5+25)/2 + 2.2 = 16.45KN.m</a:t>
            </a:r>
          </a:p>
          <a:p>
            <a:pPr>
              <a:buNone/>
            </a:pPr>
            <a:r>
              <a:rPr lang="en-US" sz="2000" dirty="0" smtClean="0"/>
              <a:t>%error = (16.45-15.5)/16.45 = 5.8% &lt; 10%, this means we are okay.</a:t>
            </a:r>
          </a:p>
          <a:p>
            <a:pPr>
              <a:buNone/>
            </a:pPr>
            <a:endParaRPr lang="en-US" dirty="0"/>
          </a:p>
        </p:txBody>
      </p:sp>
      <p:sp>
        <p:nvSpPr>
          <p:cNvPr id="3" name="Title 2"/>
          <p:cNvSpPr>
            <a:spLocks noGrp="1"/>
          </p:cNvSpPr>
          <p:nvPr>
            <p:ph type="title"/>
          </p:nvPr>
        </p:nvSpPr>
        <p:spPr/>
        <p:txBody>
          <a:bodyPr>
            <a:normAutofit/>
          </a:bodyPr>
          <a:lstStyle/>
          <a:p>
            <a:r>
              <a:rPr lang="en-US" sz="3200" dirty="0" smtClean="0"/>
              <a:t>Preliminary Checks</a:t>
            </a:r>
            <a:endParaRPr lang="en-US" sz="3200" dirty="0"/>
          </a:p>
        </p:txBody>
      </p:sp>
      <p:pic>
        <p:nvPicPr>
          <p:cNvPr id="34818" name="Picture 2"/>
          <p:cNvPicPr>
            <a:picLocks noChangeAspect="1" noChangeArrowheads="1"/>
          </p:cNvPicPr>
          <p:nvPr/>
        </p:nvPicPr>
        <p:blipFill>
          <a:blip r:embed="rId2" cstate="print"/>
          <a:srcRect/>
          <a:stretch>
            <a:fillRect/>
          </a:stretch>
        </p:blipFill>
        <p:spPr bwMode="auto">
          <a:xfrm>
            <a:off x="3048000" y="4038600"/>
            <a:ext cx="526732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From the SAP 3d model we found that the results for shear and moment for both the selected beam and slab varied significantly.</a:t>
            </a:r>
          </a:p>
          <a:p>
            <a:r>
              <a:rPr lang="en-US" sz="2000" dirty="0" smtClean="0"/>
              <a:t>This tells us there are problems in the assumption made for 1-d analysis (for example, we assumed that the flexural strength of the beams is very high, which is not the case, especially considering that these are hidden beams). </a:t>
            </a:r>
          </a:p>
          <a:p>
            <a:r>
              <a:rPr lang="en-US" sz="2000" dirty="0" smtClean="0"/>
              <a:t>Since our 3-d model is much closer to reality then 1-d we use the values we got from 3-d analysis for the design of slabs, beams and columns. </a:t>
            </a:r>
            <a:endParaRPr lang="en-US" sz="2000" dirty="0"/>
          </a:p>
        </p:txBody>
      </p:sp>
      <p:sp>
        <p:nvSpPr>
          <p:cNvPr id="3" name="Title 2"/>
          <p:cNvSpPr>
            <a:spLocks noGrp="1"/>
          </p:cNvSpPr>
          <p:nvPr>
            <p:ph type="title"/>
          </p:nvPr>
        </p:nvSpPr>
        <p:spPr/>
        <p:txBody>
          <a:bodyPr>
            <a:normAutofit/>
          </a:bodyPr>
          <a:lstStyle/>
          <a:p>
            <a:r>
              <a:rPr lang="en-US" sz="3200" dirty="0" smtClean="0"/>
              <a:t>Comparing 1D with 3D</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Before designing for reinforcement we checked all the floors of the structure to make sure all the beams and columns were safe</a:t>
            </a:r>
            <a:endParaRPr lang="en-US" sz="2000" dirty="0"/>
          </a:p>
        </p:txBody>
      </p:sp>
      <p:sp>
        <p:nvSpPr>
          <p:cNvPr id="3" name="Title 2"/>
          <p:cNvSpPr>
            <a:spLocks noGrp="1"/>
          </p:cNvSpPr>
          <p:nvPr>
            <p:ph type="title"/>
          </p:nvPr>
        </p:nvSpPr>
        <p:spPr/>
        <p:txBody>
          <a:bodyPr/>
          <a:lstStyle/>
          <a:p>
            <a:r>
              <a:rPr lang="en-US" dirty="0" smtClean="0"/>
              <a:t>Chapter Three:</a:t>
            </a:r>
            <a:endParaRPr lang="en-US" dirty="0"/>
          </a:p>
        </p:txBody>
      </p:sp>
      <p:pic>
        <p:nvPicPr>
          <p:cNvPr id="49154" name="Picture 1"/>
          <p:cNvPicPr>
            <a:picLocks noChangeAspect="1" noChangeArrowheads="1"/>
          </p:cNvPicPr>
          <p:nvPr/>
        </p:nvPicPr>
        <p:blipFill>
          <a:blip r:embed="rId2" cstate="print"/>
          <a:srcRect/>
          <a:stretch>
            <a:fillRect/>
          </a:stretch>
        </p:blipFill>
        <p:spPr bwMode="auto">
          <a:xfrm>
            <a:off x="4114800" y="2209800"/>
            <a:ext cx="4267200" cy="4156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Below is the distribution of the moment on the slab:</a:t>
            </a:r>
          </a:p>
          <a:p>
            <a:endParaRPr lang="en-US" dirty="0"/>
          </a:p>
        </p:txBody>
      </p:sp>
      <p:sp>
        <p:nvSpPr>
          <p:cNvPr id="3" name="Title 2"/>
          <p:cNvSpPr>
            <a:spLocks noGrp="1"/>
          </p:cNvSpPr>
          <p:nvPr>
            <p:ph type="title"/>
          </p:nvPr>
        </p:nvSpPr>
        <p:spPr/>
        <p:txBody>
          <a:bodyPr>
            <a:normAutofit/>
          </a:bodyPr>
          <a:lstStyle/>
          <a:p>
            <a:r>
              <a:rPr lang="en-US" sz="3200" dirty="0" smtClean="0"/>
              <a:t>Slab Design</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609600" y="2438400"/>
            <a:ext cx="821479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830763"/>
          </a:xfrm>
        </p:spPr>
        <p:txBody>
          <a:bodyPr>
            <a:normAutofit fontScale="92500" lnSpcReduction="20000"/>
          </a:bodyPr>
          <a:lstStyle/>
          <a:p>
            <a:r>
              <a:rPr lang="en-US" sz="2000" dirty="0" smtClean="0"/>
              <a:t>We divided the slab into two different areas of reinforcement:</a:t>
            </a:r>
          </a:p>
          <a:p>
            <a:r>
              <a:rPr lang="en-US" sz="2000" dirty="0" smtClean="0"/>
              <a:t>Area 1:</a:t>
            </a:r>
          </a:p>
          <a:p>
            <a:pPr marL="566928" indent="-457200">
              <a:buNone/>
            </a:pPr>
            <a:r>
              <a:rPr lang="en-US" sz="2000" dirty="0" smtClean="0"/>
              <a:t>a) Negative Moment:</a:t>
            </a:r>
          </a:p>
          <a:p>
            <a:pPr>
              <a:buNone/>
            </a:pPr>
            <a:r>
              <a:rPr lang="en-US" sz="1700" dirty="0" smtClean="0"/>
              <a:t>d = 310mm, b</a:t>
            </a:r>
            <a:r>
              <a:rPr lang="en-US" sz="1700" baseline="-25000" dirty="0" smtClean="0"/>
              <a:t>f</a:t>
            </a:r>
            <a:r>
              <a:rPr lang="en-US" sz="1700" dirty="0" smtClean="0"/>
              <a:t> = 530mm, </a:t>
            </a:r>
            <a:r>
              <a:rPr lang="en-US" sz="1700" dirty="0" err="1" smtClean="0"/>
              <a:t>b</a:t>
            </a:r>
            <a:r>
              <a:rPr lang="en-US" sz="1700" baseline="-25000" dirty="0" err="1" smtClean="0"/>
              <a:t>w</a:t>
            </a:r>
            <a:r>
              <a:rPr lang="en-US" sz="1700" dirty="0" smtClean="0"/>
              <a:t> = 130mm</a:t>
            </a:r>
          </a:p>
          <a:p>
            <a:pPr>
              <a:buNone/>
            </a:pPr>
            <a:r>
              <a:rPr lang="en-US" sz="1700" dirty="0" smtClean="0"/>
              <a:t>M</a:t>
            </a:r>
            <a:r>
              <a:rPr lang="en-US" sz="1700" baseline="-25000" dirty="0" smtClean="0"/>
              <a:t>u</a:t>
            </a:r>
            <a:r>
              <a:rPr lang="en-US" sz="1700" baseline="30000" dirty="0" smtClean="0"/>
              <a:t>-</a:t>
            </a:r>
            <a:r>
              <a:rPr lang="en-US" sz="1700" dirty="0" smtClean="0"/>
              <a:t> = 55Kn.m/m (from SAP)</a:t>
            </a:r>
          </a:p>
          <a:p>
            <a:pPr>
              <a:buNone/>
            </a:pPr>
            <a:r>
              <a:rPr lang="en-US" sz="1700" dirty="0" smtClean="0"/>
              <a:t>M</a:t>
            </a:r>
            <a:r>
              <a:rPr lang="en-US" sz="1700" baseline="-25000" dirty="0" smtClean="0"/>
              <a:t>u</a:t>
            </a:r>
            <a:r>
              <a:rPr lang="en-US" sz="1700" baseline="30000" dirty="0" smtClean="0"/>
              <a:t>-</a:t>
            </a:r>
            <a:r>
              <a:rPr lang="en-US" sz="1700" dirty="0" smtClean="0"/>
              <a:t> = 55 * 0.53 = 29.2KN.m (moment per rib)</a:t>
            </a:r>
          </a:p>
          <a:p>
            <a:pPr>
              <a:buNone/>
            </a:pPr>
            <a:r>
              <a:rPr lang="en-US" sz="1700" dirty="0" smtClean="0"/>
              <a:t>From these values we find that As = 264mm</a:t>
            </a:r>
            <a:r>
              <a:rPr lang="en-US" sz="1700" baseline="30000" dirty="0" smtClean="0"/>
              <a:t>2</a:t>
            </a:r>
            <a:r>
              <a:rPr lang="en-US" sz="1700" dirty="0" smtClean="0"/>
              <a:t>/rib, which is greater than </a:t>
            </a:r>
          </a:p>
          <a:p>
            <a:pPr>
              <a:buNone/>
            </a:pPr>
            <a:r>
              <a:rPr lang="en-US" sz="1700" dirty="0" err="1" smtClean="0"/>
              <a:t>A</a:t>
            </a:r>
            <a:r>
              <a:rPr lang="en-US" sz="1700" baseline="-25000" dirty="0" err="1" smtClean="0"/>
              <a:t>smin</a:t>
            </a:r>
            <a:r>
              <a:rPr lang="en-US" sz="1700" dirty="0" smtClean="0"/>
              <a:t> = 133mm</a:t>
            </a:r>
            <a:r>
              <a:rPr lang="en-US" sz="1700" baseline="30000" dirty="0" smtClean="0"/>
              <a:t>2</a:t>
            </a:r>
            <a:r>
              <a:rPr lang="en-US" sz="1700" dirty="0" smtClean="0"/>
              <a:t>/rib, so we take it.</a:t>
            </a:r>
          </a:p>
          <a:p>
            <a:pPr>
              <a:buNone/>
            </a:pPr>
            <a:r>
              <a:rPr lang="en-US" sz="1700" dirty="0" smtClean="0"/>
              <a:t>Use 2Ф14mm/rib.</a:t>
            </a:r>
          </a:p>
          <a:p>
            <a:pPr>
              <a:buNone/>
            </a:pPr>
            <a:r>
              <a:rPr lang="en-US" sz="1800" dirty="0" smtClean="0"/>
              <a:t>b) Positive Moment:</a:t>
            </a:r>
          </a:p>
          <a:p>
            <a:pPr>
              <a:buNone/>
            </a:pPr>
            <a:r>
              <a:rPr lang="en-US" sz="1800" dirty="0" smtClean="0"/>
              <a:t>Applying the same laws we get A</a:t>
            </a:r>
            <a:r>
              <a:rPr lang="en-US" sz="1800" baseline="-25000" dirty="0" smtClean="0"/>
              <a:t>s</a:t>
            </a:r>
            <a:r>
              <a:rPr lang="en-US" sz="1800" dirty="0" smtClean="0"/>
              <a:t> = 160mm</a:t>
            </a:r>
            <a:r>
              <a:rPr lang="en-US" sz="1800" baseline="30000" dirty="0" smtClean="0"/>
              <a:t>2</a:t>
            </a:r>
            <a:r>
              <a:rPr lang="en-US" sz="1800" dirty="0" smtClean="0"/>
              <a:t>/rib, so we use 2Ф12mm/rib</a:t>
            </a:r>
          </a:p>
          <a:p>
            <a:pPr>
              <a:buNone/>
            </a:pPr>
            <a:endParaRPr lang="en-US" sz="1800" dirty="0" smtClean="0"/>
          </a:p>
          <a:p>
            <a:r>
              <a:rPr lang="en-US" sz="1800" dirty="0" smtClean="0"/>
              <a:t>Area 2:</a:t>
            </a:r>
          </a:p>
          <a:p>
            <a:pPr marL="566928" indent="-457200">
              <a:buNone/>
            </a:pPr>
            <a:r>
              <a:rPr lang="en-US" sz="1800" dirty="0" smtClean="0"/>
              <a:t>a) Negative Moment:</a:t>
            </a:r>
          </a:p>
          <a:p>
            <a:pPr>
              <a:buNone/>
            </a:pPr>
            <a:r>
              <a:rPr lang="en-US" sz="1800" dirty="0" smtClean="0"/>
              <a:t>A</a:t>
            </a:r>
            <a:r>
              <a:rPr lang="en-US" sz="1800" baseline="-25000" dirty="0" smtClean="0"/>
              <a:t>s</a:t>
            </a:r>
            <a:r>
              <a:rPr lang="en-US" sz="1800" dirty="0" smtClean="0"/>
              <a:t> = 374mm</a:t>
            </a:r>
            <a:r>
              <a:rPr lang="en-US" sz="1800" baseline="30000" dirty="0" smtClean="0"/>
              <a:t>2</a:t>
            </a:r>
            <a:r>
              <a:rPr lang="en-US" sz="1800" dirty="0" smtClean="0"/>
              <a:t>/rib</a:t>
            </a:r>
          </a:p>
          <a:p>
            <a:pPr>
              <a:buNone/>
            </a:pPr>
            <a:r>
              <a:rPr lang="en-US" sz="1800" dirty="0" smtClean="0"/>
              <a:t>Use 2Ф16mm/rib</a:t>
            </a:r>
          </a:p>
          <a:p>
            <a:pPr>
              <a:buNone/>
            </a:pPr>
            <a:r>
              <a:rPr lang="en-US" sz="1800" dirty="0" smtClean="0"/>
              <a:t>b) Positive Moment:</a:t>
            </a:r>
          </a:p>
          <a:p>
            <a:pPr>
              <a:buNone/>
            </a:pPr>
            <a:r>
              <a:rPr lang="en-US" sz="1800" dirty="0" smtClean="0"/>
              <a:t>Use 2Ф12mm/rib</a:t>
            </a:r>
          </a:p>
          <a:p>
            <a:pPr>
              <a:buNone/>
            </a:pPr>
            <a:endParaRPr lang="en-US" sz="1800" dirty="0" smtClean="0"/>
          </a:p>
          <a:p>
            <a:pPr>
              <a:buNone/>
            </a:pPr>
            <a:endParaRPr lang="en-US" sz="1700" dirty="0" smtClean="0"/>
          </a:p>
          <a:p>
            <a:pPr marL="566928" indent="-457200">
              <a:buNone/>
            </a:pPr>
            <a:endParaRPr lang="en-US" sz="2000" dirty="0"/>
          </a:p>
        </p:txBody>
      </p:sp>
      <p:sp>
        <p:nvSpPr>
          <p:cNvPr id="3" name="Title 2"/>
          <p:cNvSpPr>
            <a:spLocks noGrp="1"/>
          </p:cNvSpPr>
          <p:nvPr>
            <p:ph type="title"/>
          </p:nvPr>
        </p:nvSpPr>
        <p:spPr>
          <a:xfrm>
            <a:off x="457200" y="152400"/>
            <a:ext cx="8229600" cy="1265238"/>
          </a:xfrm>
        </p:spPr>
        <p:txBody>
          <a:bodyPr>
            <a:normAutofit/>
          </a:bodyPr>
          <a:lstStyle/>
          <a:p>
            <a:r>
              <a:rPr lang="en-US" sz="3200" dirty="0" smtClean="0"/>
              <a:t>Slab Design</a:t>
            </a:r>
            <a:endParaRPr lang="en-US" sz="3200" dirty="0"/>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figure below shows the distribution of ribs on the slab:</a:t>
            </a:r>
            <a:endParaRPr lang="en-US" sz="2000" dirty="0"/>
          </a:p>
        </p:txBody>
      </p:sp>
      <p:sp>
        <p:nvSpPr>
          <p:cNvPr id="3" name="Title 2"/>
          <p:cNvSpPr>
            <a:spLocks noGrp="1"/>
          </p:cNvSpPr>
          <p:nvPr>
            <p:ph type="title"/>
          </p:nvPr>
        </p:nvSpPr>
        <p:spPr/>
        <p:txBody>
          <a:bodyPr>
            <a:normAutofit/>
          </a:bodyPr>
          <a:lstStyle/>
          <a:p>
            <a:r>
              <a:rPr lang="en-US" sz="3200" dirty="0" smtClean="0"/>
              <a:t>Slab Design</a:t>
            </a:r>
            <a:endParaRPr lang="en-US" sz="3200" dirty="0"/>
          </a:p>
        </p:txBody>
      </p:sp>
      <p:pic>
        <p:nvPicPr>
          <p:cNvPr id="5" name="Picture 4"/>
          <p:cNvPicPr/>
          <p:nvPr/>
        </p:nvPicPr>
        <p:blipFill>
          <a:blip r:embed="rId2" cstate="print"/>
          <a:srcRect/>
          <a:stretch>
            <a:fillRect/>
          </a:stretch>
        </p:blipFill>
        <p:spPr bwMode="auto">
          <a:xfrm>
            <a:off x="1219200" y="1981200"/>
            <a:ext cx="7315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Below is the reinforcements for sections A-A from the previous figure:</a:t>
            </a:r>
            <a:endParaRPr lang="en-US" sz="2000" dirty="0"/>
          </a:p>
        </p:txBody>
      </p:sp>
      <p:sp>
        <p:nvSpPr>
          <p:cNvPr id="3" name="Title 2"/>
          <p:cNvSpPr>
            <a:spLocks noGrp="1"/>
          </p:cNvSpPr>
          <p:nvPr>
            <p:ph type="title"/>
          </p:nvPr>
        </p:nvSpPr>
        <p:spPr/>
        <p:txBody>
          <a:bodyPr>
            <a:normAutofit/>
          </a:bodyPr>
          <a:lstStyle/>
          <a:p>
            <a:r>
              <a:rPr lang="en-US" sz="3200" dirty="0" smtClean="0"/>
              <a:t>Slab Design</a:t>
            </a:r>
            <a:endParaRPr lang="en-US" sz="3200" dirty="0"/>
          </a:p>
        </p:txBody>
      </p:sp>
      <p:pic>
        <p:nvPicPr>
          <p:cNvPr id="39939" name="Picture 3"/>
          <p:cNvPicPr>
            <a:picLocks noChangeAspect="1" noChangeArrowheads="1"/>
          </p:cNvPicPr>
          <p:nvPr/>
        </p:nvPicPr>
        <p:blipFill>
          <a:blip r:embed="rId2" cstate="print"/>
          <a:srcRect/>
          <a:stretch>
            <a:fillRect/>
          </a:stretch>
        </p:blipFill>
        <p:spPr bwMode="auto">
          <a:xfrm>
            <a:off x="2743200" y="2133600"/>
            <a:ext cx="5486400" cy="4145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2000" dirty="0" smtClean="0"/>
              <a:t>The figure below shows all the beams we are going to design for:</a:t>
            </a:r>
          </a:p>
          <a:p>
            <a:pPr>
              <a:buNone/>
            </a:pPr>
            <a:endParaRPr lang="en-US" sz="2000" dirty="0"/>
          </a:p>
        </p:txBody>
      </p:sp>
      <p:sp>
        <p:nvSpPr>
          <p:cNvPr id="3" name="Title 2"/>
          <p:cNvSpPr>
            <a:spLocks noGrp="1"/>
          </p:cNvSpPr>
          <p:nvPr>
            <p:ph type="title"/>
          </p:nvPr>
        </p:nvSpPr>
        <p:spPr>
          <a:xfrm>
            <a:off x="457200" y="0"/>
            <a:ext cx="8229600" cy="1417638"/>
          </a:xfrm>
        </p:spPr>
        <p:txBody>
          <a:bodyPr>
            <a:normAutofit/>
          </a:bodyPr>
          <a:lstStyle/>
          <a:p>
            <a:r>
              <a:rPr lang="en-US" sz="3200" dirty="0" smtClean="0"/>
              <a:t>Beam Design</a:t>
            </a:r>
            <a:endParaRPr lang="en-US" sz="3200" dirty="0"/>
          </a:p>
        </p:txBody>
      </p:sp>
      <p:pic>
        <p:nvPicPr>
          <p:cNvPr id="40962" name="Picture 2"/>
          <p:cNvPicPr>
            <a:picLocks noChangeAspect="1" noChangeArrowheads="1"/>
          </p:cNvPicPr>
          <p:nvPr/>
        </p:nvPicPr>
        <p:blipFill>
          <a:blip r:embed="rId2" cstate="print"/>
          <a:srcRect/>
          <a:stretch>
            <a:fillRect/>
          </a:stretch>
        </p:blipFill>
        <p:spPr bwMode="auto">
          <a:xfrm>
            <a:off x="609600" y="1720926"/>
            <a:ext cx="8534400" cy="5154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C:\Users\Samir Mizyed\Desktop\graduation project\samer.JPG"/>
          <p:cNvPicPr>
            <a:picLocks noChangeAspect="1" noChangeArrowheads="1"/>
          </p:cNvPicPr>
          <p:nvPr/>
        </p:nvPicPr>
        <p:blipFill>
          <a:blip r:embed="rId2" cstate="print"/>
          <a:srcRect/>
          <a:stretch>
            <a:fillRect/>
          </a:stretch>
        </p:blipFill>
        <p:spPr bwMode="auto">
          <a:xfrm>
            <a:off x="0" y="0"/>
            <a:ext cx="9144000" cy="69265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We will take the beams on grid line N (the critical beams) as sample calculations.</a:t>
            </a:r>
          </a:p>
          <a:p>
            <a:r>
              <a:rPr lang="en-US" sz="2000" dirty="0" smtClean="0"/>
              <a:t>Below are the moment values for the beams:</a:t>
            </a:r>
          </a:p>
        </p:txBody>
      </p:sp>
      <p:sp>
        <p:nvSpPr>
          <p:cNvPr id="3" name="Title 2"/>
          <p:cNvSpPr>
            <a:spLocks noGrp="1"/>
          </p:cNvSpPr>
          <p:nvPr>
            <p:ph type="title"/>
          </p:nvPr>
        </p:nvSpPr>
        <p:spPr/>
        <p:txBody>
          <a:bodyPr>
            <a:normAutofit/>
          </a:bodyPr>
          <a:lstStyle/>
          <a:p>
            <a:r>
              <a:rPr lang="en-US" sz="3200" dirty="0" smtClean="0"/>
              <a:t>Beam Design</a:t>
            </a:r>
            <a:endParaRPr lang="en-US" sz="3200" dirty="0"/>
          </a:p>
        </p:txBody>
      </p:sp>
      <p:pic>
        <p:nvPicPr>
          <p:cNvPr id="41986" name="Picture 5"/>
          <p:cNvPicPr>
            <a:picLocks noChangeAspect="1" noChangeArrowheads="1"/>
          </p:cNvPicPr>
          <p:nvPr/>
        </p:nvPicPr>
        <p:blipFill>
          <a:blip r:embed="rId2" cstate="print"/>
          <a:srcRect/>
          <a:stretch>
            <a:fillRect/>
          </a:stretch>
        </p:blipFill>
        <p:spPr bwMode="auto">
          <a:xfrm>
            <a:off x="304800" y="2590800"/>
            <a:ext cx="8645236"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r>
              <a:rPr lang="en-US" sz="2000" dirty="0" smtClean="0"/>
              <a:t>The figure below shows the reinforcement for the selected beams:</a:t>
            </a:r>
            <a:endParaRPr lang="en-US" sz="2000" dirty="0"/>
          </a:p>
        </p:txBody>
      </p:sp>
      <p:sp>
        <p:nvSpPr>
          <p:cNvPr id="3" name="Title 2"/>
          <p:cNvSpPr>
            <a:spLocks noGrp="1"/>
          </p:cNvSpPr>
          <p:nvPr>
            <p:ph type="title"/>
          </p:nvPr>
        </p:nvSpPr>
        <p:spPr>
          <a:xfrm>
            <a:off x="457200" y="0"/>
            <a:ext cx="8229600" cy="1417638"/>
          </a:xfrm>
        </p:spPr>
        <p:txBody>
          <a:bodyPr>
            <a:normAutofit/>
          </a:bodyPr>
          <a:lstStyle/>
          <a:p>
            <a:r>
              <a:rPr lang="en-US" sz="3200" dirty="0" smtClean="0"/>
              <a:t>Beam Design</a:t>
            </a:r>
            <a:endParaRPr lang="en-US" sz="3200" dirty="0"/>
          </a:p>
        </p:txBody>
      </p:sp>
      <p:pic>
        <p:nvPicPr>
          <p:cNvPr id="5" name="Picture 4"/>
          <p:cNvPicPr/>
          <p:nvPr/>
        </p:nvPicPr>
        <p:blipFill>
          <a:blip r:embed="rId2" cstate="print"/>
          <a:srcRect/>
          <a:stretch>
            <a:fillRect/>
          </a:stretch>
        </p:blipFill>
        <p:spPr bwMode="auto">
          <a:xfrm>
            <a:off x="381000" y="1905000"/>
            <a:ext cx="830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477000" cy="4525963"/>
          </a:xfrm>
        </p:spPr>
        <p:txBody>
          <a:bodyPr>
            <a:normAutofit/>
          </a:bodyPr>
          <a:lstStyle/>
          <a:p>
            <a:r>
              <a:rPr lang="en-US" sz="2000" dirty="0" smtClean="0"/>
              <a:t>First off we take the most critical column to check for slenderness. This is </a:t>
            </a:r>
            <a:r>
              <a:rPr lang="en-US" sz="2000" dirty="0" err="1" smtClean="0"/>
              <a:t>col</a:t>
            </a:r>
            <a:r>
              <a:rPr lang="en-US" sz="2000" dirty="0" smtClean="0"/>
              <a:t> 0.3*0.6 (the one with the smallest dimensions) located on grid line N. The figure below displays the moment distribution on the column:</a:t>
            </a:r>
          </a:p>
          <a:p>
            <a:r>
              <a:rPr lang="en-US" sz="2000" dirty="0" smtClean="0"/>
              <a:t>We found that K*L</a:t>
            </a:r>
            <a:r>
              <a:rPr lang="en-US" sz="2000" baseline="-25000" dirty="0" smtClean="0"/>
              <a:t>u</a:t>
            </a:r>
            <a:r>
              <a:rPr lang="en-US" sz="2000" dirty="0" smtClean="0"/>
              <a:t>/r &gt; 34 – 12(M</a:t>
            </a:r>
            <a:r>
              <a:rPr lang="en-US" sz="2000" baseline="-25000" dirty="0" smtClean="0"/>
              <a:t>2</a:t>
            </a:r>
            <a:r>
              <a:rPr lang="en-US" sz="2000" dirty="0" smtClean="0"/>
              <a:t>/M</a:t>
            </a:r>
            <a:r>
              <a:rPr lang="en-US" sz="2000" baseline="-25000" dirty="0" smtClean="0"/>
              <a:t>1</a:t>
            </a:r>
            <a:r>
              <a:rPr lang="en-US" sz="2000" dirty="0" smtClean="0"/>
              <a:t>), so we have a long column.</a:t>
            </a:r>
          </a:p>
          <a:p>
            <a:r>
              <a:rPr lang="en-US" sz="2000" dirty="0" smtClean="0"/>
              <a:t>From calculations: ρ = 0.01, meaning the area of steel required is 1% of area gross</a:t>
            </a:r>
          </a:p>
          <a:p>
            <a:r>
              <a:rPr lang="en-US" sz="2000" dirty="0" smtClean="0"/>
              <a:t>This is the same for all other columns in the building, whether long or short.  </a:t>
            </a:r>
            <a:endParaRPr lang="en-US" sz="2000" dirty="0"/>
          </a:p>
        </p:txBody>
      </p:sp>
      <p:sp>
        <p:nvSpPr>
          <p:cNvPr id="3" name="Title 2"/>
          <p:cNvSpPr>
            <a:spLocks noGrp="1"/>
          </p:cNvSpPr>
          <p:nvPr>
            <p:ph type="title"/>
          </p:nvPr>
        </p:nvSpPr>
        <p:spPr/>
        <p:txBody>
          <a:bodyPr>
            <a:normAutofit/>
          </a:bodyPr>
          <a:lstStyle/>
          <a:p>
            <a:r>
              <a:rPr lang="en-US" sz="3200" dirty="0" smtClean="0"/>
              <a:t>Column Design </a:t>
            </a:r>
            <a:endParaRPr lang="en-US" sz="3200" dirty="0"/>
          </a:p>
        </p:txBody>
      </p:sp>
      <p:pic>
        <p:nvPicPr>
          <p:cNvPr id="6" name="Picture 5"/>
          <p:cNvPicPr/>
          <p:nvPr/>
        </p:nvPicPr>
        <p:blipFill>
          <a:blip r:embed="rId2" cstate="print"/>
          <a:srcRect/>
          <a:stretch>
            <a:fillRect/>
          </a:stretch>
        </p:blipFill>
        <p:spPr bwMode="auto">
          <a:xfrm>
            <a:off x="6781800" y="3124200"/>
            <a:ext cx="2362200" cy="3372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table below shows reinforcement for various columns:</a:t>
            </a:r>
          </a:p>
          <a:p>
            <a:pPr>
              <a:buNone/>
            </a:pPr>
            <a:endParaRPr lang="en-US" sz="2000" dirty="0"/>
          </a:p>
        </p:txBody>
      </p:sp>
      <p:sp>
        <p:nvSpPr>
          <p:cNvPr id="3" name="Title 2"/>
          <p:cNvSpPr>
            <a:spLocks noGrp="1"/>
          </p:cNvSpPr>
          <p:nvPr>
            <p:ph type="title"/>
          </p:nvPr>
        </p:nvSpPr>
        <p:spPr/>
        <p:txBody>
          <a:bodyPr>
            <a:normAutofit/>
          </a:bodyPr>
          <a:lstStyle/>
          <a:p>
            <a:r>
              <a:rPr lang="en-US" sz="3200" dirty="0" smtClean="0"/>
              <a:t>Column Design</a:t>
            </a:r>
            <a:endParaRPr lang="en-US" sz="3200" dirty="0"/>
          </a:p>
        </p:txBody>
      </p:sp>
      <p:graphicFrame>
        <p:nvGraphicFramePr>
          <p:cNvPr id="4" name="Table 3"/>
          <p:cNvGraphicFramePr>
            <a:graphicFrameLocks noGrp="1"/>
          </p:cNvGraphicFramePr>
          <p:nvPr/>
        </p:nvGraphicFramePr>
        <p:xfrm>
          <a:off x="914400" y="2133600"/>
          <a:ext cx="7696200" cy="4114796"/>
        </p:xfrm>
        <a:graphic>
          <a:graphicData uri="http://schemas.openxmlformats.org/drawingml/2006/table">
            <a:tbl>
              <a:tblPr/>
              <a:tblGrid>
                <a:gridCol w="821771"/>
                <a:gridCol w="1039066"/>
                <a:gridCol w="794115"/>
                <a:gridCol w="758557"/>
                <a:gridCol w="900788"/>
                <a:gridCol w="774361"/>
                <a:gridCol w="1264262"/>
                <a:gridCol w="1343280"/>
              </a:tblGrid>
              <a:tr h="912132">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Column Name</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Column Name (SAP)</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Width (mm)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Depth (mm)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Area (mm^2)</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Area of steel (mm^2)</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Longitudinal Reinforcement</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Stirrup Reinforcement</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C1</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0.3*0.6</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300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180000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1800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6φ20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C2</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0.3*1.5</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1500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450000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18φ18</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C3</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0.5*0.5</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250000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8φ20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C4</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0.6*0.3</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180000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1800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6φ20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C5</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0.6*0.6</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360000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3600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12φ20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C6</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0.7*0.7</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700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700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490000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4900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18φ18</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C7</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0.8*0.3</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800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240000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2400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8φ20</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2φ10\200mm</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322">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C8</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1.5*0.3</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450000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4500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18φ18</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5φ10\200mm</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088">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C9</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col 1.65*0.3</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1650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495000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4950</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18φ18</a:t>
                      </a:r>
                      <a:endParaRPr lang="en-US" sz="140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5φ10\200mm</a:t>
                      </a:r>
                      <a:endParaRPr lang="en-US" sz="1400" dirty="0">
                        <a:latin typeface="Cambria"/>
                        <a:ea typeface="Times New Roman"/>
                        <a:cs typeface="Times New Roman"/>
                      </a:endParaRPr>
                    </a:p>
                  </a:txBody>
                  <a:tcPr marL="67594" marR="67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Below is a sample of column reinforcement for column of dimensions 0.3*0.6:</a:t>
            </a:r>
          </a:p>
          <a:p>
            <a:pPr>
              <a:buNone/>
            </a:pPr>
            <a:r>
              <a:rPr lang="en-US" sz="2000" dirty="0" smtClean="0"/>
              <a:t> </a:t>
            </a:r>
            <a:endParaRPr lang="en-US" sz="2000" dirty="0"/>
          </a:p>
        </p:txBody>
      </p:sp>
      <p:sp>
        <p:nvSpPr>
          <p:cNvPr id="3" name="Title 2"/>
          <p:cNvSpPr>
            <a:spLocks noGrp="1"/>
          </p:cNvSpPr>
          <p:nvPr>
            <p:ph type="title"/>
          </p:nvPr>
        </p:nvSpPr>
        <p:spPr/>
        <p:txBody>
          <a:bodyPr>
            <a:normAutofit/>
          </a:bodyPr>
          <a:lstStyle/>
          <a:p>
            <a:r>
              <a:rPr lang="en-US" sz="3200" dirty="0" smtClean="0"/>
              <a:t>Column Design</a:t>
            </a:r>
            <a:endParaRPr lang="en-US" sz="3200" dirty="0"/>
          </a:p>
        </p:txBody>
      </p:sp>
      <p:pic>
        <p:nvPicPr>
          <p:cNvPr id="48132" name="Picture 4"/>
          <p:cNvPicPr>
            <a:picLocks noChangeAspect="1" noChangeArrowheads="1"/>
          </p:cNvPicPr>
          <p:nvPr/>
        </p:nvPicPr>
        <p:blipFill>
          <a:blip r:embed="rId2" cstate="print"/>
          <a:srcRect/>
          <a:stretch>
            <a:fillRect/>
          </a:stretch>
        </p:blipFill>
        <p:spPr bwMode="auto">
          <a:xfrm>
            <a:off x="5105400" y="2362200"/>
            <a:ext cx="3731761" cy="2819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2438400" y="2057400"/>
            <a:ext cx="302895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The figure below displays our proposed mat:</a:t>
            </a:r>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4" name="Picture 3"/>
          <p:cNvPicPr/>
          <p:nvPr/>
        </p:nvPicPr>
        <p:blipFill>
          <a:blip r:embed="rId2" cstate="print"/>
          <a:srcRect/>
          <a:stretch>
            <a:fillRect/>
          </a:stretch>
        </p:blipFill>
        <p:spPr bwMode="auto">
          <a:xfrm>
            <a:off x="2271712" y="1984053"/>
            <a:ext cx="6415088" cy="4492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Below are the dimensions of the mat and the reference points:</a:t>
            </a:r>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5" name="Picture 4"/>
          <p:cNvPicPr/>
          <p:nvPr/>
        </p:nvPicPr>
        <p:blipFill>
          <a:blip r:embed="rId2" cstate="print"/>
          <a:srcRect/>
          <a:stretch>
            <a:fillRect/>
          </a:stretch>
        </p:blipFill>
        <p:spPr bwMode="auto">
          <a:xfrm>
            <a:off x="2812656" y="2271712"/>
            <a:ext cx="6026544" cy="397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To calculate the required depth we took the critical ultimate load from corner, edge and internal columns as well as shear walls (all of which are internal) as shown below:</a:t>
            </a:r>
          </a:p>
          <a:p>
            <a:pPr>
              <a:buNone/>
            </a:pPr>
            <a:endParaRPr lang="en-US" sz="2000" dirty="0" smtClean="0"/>
          </a:p>
          <a:p>
            <a:endParaRPr lang="en-US" dirty="0" smtClean="0"/>
          </a:p>
          <a:p>
            <a:endParaRPr lang="en-US" dirty="0" smtClean="0"/>
          </a:p>
          <a:p>
            <a:endParaRPr lang="en-US" dirty="0" smtClean="0"/>
          </a:p>
          <a:p>
            <a:endParaRPr lang="en-US" dirty="0" smtClean="0"/>
          </a:p>
          <a:p>
            <a:r>
              <a:rPr lang="en-US" sz="2000" dirty="0" smtClean="0"/>
              <a:t>We will take the depth as 900mm and the thickness of the mat as 1m.</a:t>
            </a:r>
          </a:p>
          <a:p>
            <a:r>
              <a:rPr lang="en-US" sz="2000" dirty="0" smtClean="0"/>
              <a:t>We will then replace the fixed supports on SAP with a slab and springs to represent the mat and soil. This changed the loads on the columns slightly, but not enough to change the depth.</a:t>
            </a:r>
            <a:endParaRPr lang="en-US" sz="2000"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graphicFrame>
        <p:nvGraphicFramePr>
          <p:cNvPr id="6" name="Table 5"/>
          <p:cNvGraphicFramePr>
            <a:graphicFrameLocks noGrp="1"/>
          </p:cNvGraphicFramePr>
          <p:nvPr/>
        </p:nvGraphicFramePr>
        <p:xfrm>
          <a:off x="2514600" y="2590800"/>
          <a:ext cx="4267200" cy="1705264"/>
        </p:xfrm>
        <a:graphic>
          <a:graphicData uri="http://schemas.openxmlformats.org/drawingml/2006/table">
            <a:tbl>
              <a:tblPr/>
              <a:tblGrid>
                <a:gridCol w="832970"/>
                <a:gridCol w="1298867"/>
                <a:gridCol w="1118860"/>
                <a:gridCol w="1016503"/>
              </a:tblGrid>
              <a:tr h="483200">
                <a:tc>
                  <a:txBody>
                    <a:bodyPr/>
                    <a:lstStyle/>
                    <a:p>
                      <a:pPr marL="0" marR="0" algn="l" rtl="0">
                        <a:lnSpc>
                          <a:spcPct val="105000"/>
                        </a:lnSpc>
                        <a:spcBef>
                          <a:spcPts val="0"/>
                        </a:spcBef>
                        <a:spcAft>
                          <a:spcPts val="0"/>
                        </a:spcAft>
                      </a:pPr>
                      <a:r>
                        <a:rPr lang="en-US" sz="1600" dirty="0">
                          <a:solidFill>
                            <a:srgbClr val="000000"/>
                          </a:solidFill>
                          <a:latin typeface="Calibri"/>
                          <a:ea typeface="Times New Roman"/>
                          <a:cs typeface="Times New Roman"/>
                        </a:rPr>
                        <a:t>Type</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dirty="0">
                          <a:solidFill>
                            <a:srgbClr val="000000"/>
                          </a:solidFill>
                          <a:latin typeface="Calibri"/>
                          <a:ea typeface="Times New Roman"/>
                          <a:cs typeface="Times New Roman"/>
                        </a:rPr>
                        <a:t>Service Load (KN)</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Ult. Load (KN)</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Depth (mm)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0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Corner</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1257</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1572</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792.97</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0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Edge</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2724</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3470</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883.60</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0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Internal</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3114</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4009</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633.17</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0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SW</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5528</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6980</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835.46</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We found the center of gravity (by dividing the area into rectangles and triangles) and the center of loading (by taking the load from each column on the mat) to be as follows:</a:t>
            </a:r>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5" name="Picture 4"/>
          <p:cNvPicPr/>
          <p:nvPr/>
        </p:nvPicPr>
        <p:blipFill>
          <a:blip r:embed="rId2" cstate="print"/>
          <a:srcRect/>
          <a:stretch>
            <a:fillRect/>
          </a:stretch>
        </p:blipFill>
        <p:spPr bwMode="auto">
          <a:xfrm>
            <a:off x="1600200" y="2590800"/>
            <a:ext cx="6858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lstStyle/>
          <a:p>
            <a:r>
              <a:rPr lang="en-US" sz="2000" dirty="0" smtClean="0"/>
              <a:t>The table below shows the stress on the critical point which is less than the allowable stress (200KN/m</a:t>
            </a:r>
            <a:r>
              <a:rPr lang="en-US" sz="2000" baseline="30000" dirty="0" smtClean="0"/>
              <a:t>2</a:t>
            </a:r>
            <a:r>
              <a:rPr lang="en-US" sz="2000" dirty="0" smtClean="0"/>
              <a:t>), so we are okay.</a:t>
            </a:r>
          </a:p>
          <a:p>
            <a:pPr>
              <a:buNone/>
            </a:pPr>
            <a:endParaRPr lang="en-US" sz="2000" dirty="0" smtClean="0"/>
          </a:p>
          <a:p>
            <a:pPr lvl="0">
              <a:buNone/>
            </a:pPr>
            <a:r>
              <a:rPr lang="en-US" sz="2800" dirty="0" smtClean="0">
                <a:latin typeface="Cambria" pitchFamily="18" charset="0"/>
                <a:ea typeface="Times New Roman" pitchFamily="18" charset="0"/>
                <a:cs typeface="Times New Roman" pitchFamily="18" charset="0"/>
              </a:rPr>
              <a:t> </a:t>
            </a:r>
            <a:endParaRPr lang="en-US" sz="3600" dirty="0" smtClean="0">
              <a:latin typeface="Arial" pitchFamily="34" charset="0"/>
              <a:cs typeface="Arial" pitchFamily="34" charset="0"/>
            </a:endParaRPr>
          </a:p>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graphicFrame>
        <p:nvGraphicFramePr>
          <p:cNvPr id="5" name="Table 4"/>
          <p:cNvGraphicFramePr>
            <a:graphicFrameLocks noGrp="1"/>
          </p:cNvGraphicFramePr>
          <p:nvPr/>
        </p:nvGraphicFramePr>
        <p:xfrm>
          <a:off x="5867400" y="2057400"/>
          <a:ext cx="3048000" cy="4608576"/>
        </p:xfrm>
        <a:graphic>
          <a:graphicData uri="http://schemas.openxmlformats.org/drawingml/2006/table">
            <a:tbl>
              <a:tblPr/>
              <a:tblGrid>
                <a:gridCol w="1981883"/>
                <a:gridCol w="1066117"/>
              </a:tblGrid>
              <a:tr h="233821">
                <a:tc>
                  <a:txBody>
                    <a:bodyPr/>
                    <a:lstStyle/>
                    <a:p>
                      <a:pPr marL="0" marR="0" algn="l" rtl="0">
                        <a:lnSpc>
                          <a:spcPct val="105000"/>
                        </a:lnSpc>
                        <a:spcBef>
                          <a:spcPts val="0"/>
                        </a:spcBef>
                        <a:spcAft>
                          <a:spcPts val="0"/>
                        </a:spcAft>
                      </a:pPr>
                      <a:r>
                        <a:rPr lang="en-US" sz="1600" dirty="0" err="1">
                          <a:solidFill>
                            <a:srgbClr val="000000"/>
                          </a:solidFill>
                          <a:latin typeface="Calibri"/>
                          <a:ea typeface="Times New Roman"/>
                          <a:cs typeface="Times New Roman"/>
                        </a:rPr>
                        <a:t>Xp</a:t>
                      </a:r>
                      <a:r>
                        <a:rPr lang="en-US" sz="1600" dirty="0">
                          <a:solidFill>
                            <a:srgbClr val="000000"/>
                          </a:solidFill>
                          <a:latin typeface="Calibri"/>
                          <a:ea typeface="Times New Roman"/>
                          <a:cs typeface="Times New Roman"/>
                        </a:rPr>
                        <a:t> (m)</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15.09</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33821">
                <a:tc>
                  <a:txBody>
                    <a:bodyPr/>
                    <a:lstStyle/>
                    <a:p>
                      <a:pPr marL="0" marR="0" algn="l" rtl="0">
                        <a:lnSpc>
                          <a:spcPct val="105000"/>
                        </a:lnSpc>
                        <a:spcBef>
                          <a:spcPts val="0"/>
                        </a:spcBef>
                        <a:spcAft>
                          <a:spcPts val="0"/>
                        </a:spcAft>
                      </a:pPr>
                      <a:r>
                        <a:rPr lang="en-US" sz="1600" dirty="0" err="1">
                          <a:solidFill>
                            <a:srgbClr val="000000"/>
                          </a:solidFill>
                          <a:latin typeface="Calibri"/>
                          <a:ea typeface="Times New Roman"/>
                          <a:cs typeface="Times New Roman"/>
                        </a:rPr>
                        <a:t>Xg</a:t>
                      </a:r>
                      <a:r>
                        <a:rPr lang="en-US" sz="1600" dirty="0">
                          <a:solidFill>
                            <a:srgbClr val="000000"/>
                          </a:solidFill>
                          <a:latin typeface="Calibri"/>
                          <a:ea typeface="Times New Roman"/>
                          <a:cs typeface="Times New Roman"/>
                        </a:rPr>
                        <a:t> (m)</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a:solidFill>
                            <a:srgbClr val="000000"/>
                          </a:solidFill>
                          <a:latin typeface="Calibri"/>
                          <a:ea typeface="Times New Roman"/>
                          <a:cs typeface="Times New Roman"/>
                        </a:rPr>
                        <a:t>14.96</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33821">
                <a:tc>
                  <a:txBody>
                    <a:bodyPr/>
                    <a:lstStyle/>
                    <a:p>
                      <a:pPr marL="0" marR="0" algn="l" rtl="0">
                        <a:lnSpc>
                          <a:spcPct val="105000"/>
                        </a:lnSpc>
                        <a:spcBef>
                          <a:spcPts val="0"/>
                        </a:spcBef>
                        <a:spcAft>
                          <a:spcPts val="0"/>
                        </a:spcAft>
                      </a:pPr>
                      <a:r>
                        <a:rPr lang="en-US" sz="1600" dirty="0" err="1">
                          <a:solidFill>
                            <a:srgbClr val="000000"/>
                          </a:solidFill>
                          <a:latin typeface="Calibri"/>
                          <a:ea typeface="Times New Roman"/>
                          <a:cs typeface="Times New Roman"/>
                        </a:rPr>
                        <a:t>Yp</a:t>
                      </a:r>
                      <a:r>
                        <a:rPr lang="en-US" sz="1600" dirty="0">
                          <a:solidFill>
                            <a:srgbClr val="000000"/>
                          </a:solidFill>
                          <a:latin typeface="Calibri"/>
                          <a:ea typeface="Times New Roman"/>
                          <a:cs typeface="Times New Roman"/>
                        </a:rPr>
                        <a:t> (m)</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8.83</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Yg (m)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8.84</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ex (m)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0.01</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ey (m)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-0.13</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P total (KN)</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74695.00</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A total (m</a:t>
                      </a:r>
                      <a:r>
                        <a:rPr lang="en-US" sz="1600" baseline="30000">
                          <a:solidFill>
                            <a:srgbClr val="000000"/>
                          </a:solidFill>
                          <a:latin typeface="Calibri"/>
                          <a:ea typeface="Times New Roman"/>
                          <a:cs typeface="Times New Roman"/>
                        </a:rPr>
                        <a:t>2</a:t>
                      </a:r>
                      <a:r>
                        <a:rPr lang="en-US" sz="1600">
                          <a:solidFill>
                            <a:srgbClr val="000000"/>
                          </a:solidFill>
                          <a:latin typeface="Calibri"/>
                          <a:ea typeface="Times New Roman"/>
                          <a:cs typeface="Times New Roman"/>
                        </a:rPr>
                        <a: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565.36</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Mx (KN.m)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845.63</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5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My (KN.m)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-9357.66</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Ix (m^4)</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15454.05</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Iy (m^4))</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44419.40</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Cx (m)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8.99</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Cy (m)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-15.79</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Mx*Cx/Ix (KN/m</a:t>
                      </a:r>
                      <a:r>
                        <a:rPr lang="en-US" sz="1600" baseline="30000">
                          <a:solidFill>
                            <a:srgbClr val="000000"/>
                          </a:solidFill>
                          <a:latin typeface="Calibri"/>
                          <a:ea typeface="Times New Roman"/>
                          <a:cs typeface="Times New Roman"/>
                        </a:rPr>
                        <a:t>2</a:t>
                      </a:r>
                      <a:r>
                        <a:rPr lang="en-US" sz="1600">
                          <a:solidFill>
                            <a:srgbClr val="000000"/>
                          </a:solidFill>
                          <a:latin typeface="Calibri"/>
                          <a:ea typeface="Times New Roman"/>
                          <a:cs typeface="Times New Roman"/>
                        </a:rPr>
                        <a: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0.49</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My*Cy/Iy (KN/m</a:t>
                      </a:r>
                      <a:r>
                        <a:rPr lang="en-US" sz="1600" baseline="30000">
                          <a:solidFill>
                            <a:srgbClr val="000000"/>
                          </a:solidFill>
                          <a:latin typeface="Calibri"/>
                          <a:ea typeface="Times New Roman"/>
                          <a:cs typeface="Times New Roman"/>
                        </a:rPr>
                        <a:t>2</a:t>
                      </a:r>
                      <a:r>
                        <a:rPr lang="en-US" sz="1600">
                          <a:solidFill>
                            <a:srgbClr val="000000"/>
                          </a:solidFill>
                          <a:latin typeface="Calibri"/>
                          <a:ea typeface="Times New Roman"/>
                          <a:cs typeface="Times New Roman"/>
                        </a:rPr>
                        <a: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3.33</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(P/A) total (KN/m</a:t>
                      </a:r>
                      <a:r>
                        <a:rPr lang="en-US" sz="1600" baseline="30000">
                          <a:solidFill>
                            <a:srgbClr val="000000"/>
                          </a:solidFill>
                          <a:latin typeface="Calibri"/>
                          <a:ea typeface="Times New Roman"/>
                          <a:cs typeface="Times New Roman"/>
                        </a:rPr>
                        <a:t>2</a:t>
                      </a:r>
                      <a:r>
                        <a:rPr lang="en-US" sz="1600">
                          <a:solidFill>
                            <a:srgbClr val="000000"/>
                          </a:solidFill>
                          <a:latin typeface="Calibri"/>
                          <a:ea typeface="Times New Roman"/>
                          <a:cs typeface="Times New Roman"/>
                        </a:rPr>
                        <a: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132.12</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1">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Stress (KN/m</a:t>
                      </a:r>
                      <a:r>
                        <a:rPr lang="en-US" sz="1600" baseline="30000">
                          <a:solidFill>
                            <a:srgbClr val="000000"/>
                          </a:solidFill>
                          <a:latin typeface="Calibri"/>
                          <a:ea typeface="Times New Roman"/>
                          <a:cs typeface="Times New Roman"/>
                        </a:rPr>
                        <a:t>2</a:t>
                      </a:r>
                      <a:r>
                        <a:rPr lang="en-US" sz="1600">
                          <a:solidFill>
                            <a:srgbClr val="000000"/>
                          </a:solidFill>
                          <a:latin typeface="Calibri"/>
                          <a:ea typeface="Times New Roman"/>
                          <a:cs typeface="Times New Roman"/>
                        </a:rPr>
                        <a: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135.94</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2514600"/>
            <a:ext cx="4400550" cy="333375"/>
          </a:xfrm>
          <a:prstGeom prst="rect">
            <a:avLst/>
          </a:prstGeom>
          <a:noFill/>
        </p:spPr>
      </p:pic>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895600"/>
            <a:ext cx="2600325" cy="219075"/>
          </a:xfrm>
          <a:prstGeom prst="rect">
            <a:avLst/>
          </a:prstGeom>
          <a:noFill/>
        </p:spPr>
      </p:pic>
      <p:sp>
        <p:nvSpPr>
          <p:cNvPr id="4099" name="Rectangle 3"/>
          <p:cNvSpPr>
            <a:spLocks noChangeArrowheads="1"/>
          </p:cNvSpPr>
          <p:nvPr/>
        </p:nvSpPr>
        <p:spPr bwMode="auto">
          <a:xfrm>
            <a:off x="838200" y="2514600"/>
            <a:ext cx="29687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𝛔</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0" y="636687"/>
            <a:ext cx="22474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3733800" y="2819400"/>
            <a:ext cx="63350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KNm</a:t>
            </a:r>
            <a:r>
              <a:rPr kumimoji="0" lang="en-US" sz="1400" b="0" i="0" u="none" strike="noStrike" cap="none" normalizeH="0" baseline="30000" dirty="0" smtClean="0">
                <a:ln>
                  <a:noFill/>
                </a:ln>
                <a:solidFill>
                  <a:schemeClr val="tx1"/>
                </a:solidFill>
                <a:effectLst/>
                <a:latin typeface="Cambria" pitchFamily="18" charset="0"/>
                <a:ea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25963"/>
          </a:xfrm>
        </p:spPr>
        <p:txBody>
          <a:bodyPr/>
          <a:lstStyle/>
          <a:p>
            <a:pPr>
              <a:buNone/>
            </a:pPr>
            <a:endParaRPr lang="en-US" dirty="0" smtClean="0"/>
          </a:p>
          <a:p>
            <a:pPr marL="566928" indent="-457200">
              <a:buNone/>
            </a:pPr>
            <a:r>
              <a:rPr lang="en-US" sz="2000" dirty="0" smtClean="0"/>
              <a:t>a)</a:t>
            </a:r>
            <a:r>
              <a:rPr lang="en-US" sz="2800" dirty="0" smtClean="0"/>
              <a:t> </a:t>
            </a:r>
            <a:r>
              <a:rPr lang="en-US" sz="2000" dirty="0" smtClean="0"/>
              <a:t>The “Mecca Commercial Building” is located in Nablus city, consists of nine floors and will be used primarily as offices and commercial stores.</a:t>
            </a:r>
          </a:p>
          <a:p>
            <a:pPr marL="566928" indent="-457200">
              <a:buNone/>
            </a:pPr>
            <a:endParaRPr lang="en-US" dirty="0" smtClean="0"/>
          </a:p>
          <a:p>
            <a:pPr>
              <a:buNone/>
            </a:pPr>
            <a:r>
              <a:rPr lang="en-US" sz="2000" dirty="0" smtClean="0"/>
              <a:t>b) The project will include a detailed design of all structural elements in the building such as slabs, beams and columns.</a:t>
            </a:r>
          </a:p>
          <a:p>
            <a:pPr>
              <a:buNone/>
            </a:pPr>
            <a:r>
              <a:rPr lang="en-US" sz="2000" dirty="0" smtClean="0"/>
              <a:t> </a:t>
            </a:r>
          </a:p>
          <a:p>
            <a:pPr>
              <a:buNone/>
            </a:pPr>
            <a:r>
              <a:rPr lang="en-US" sz="2000" dirty="0" smtClean="0"/>
              <a:t>c) It will include a 3D-designed model for the whole building. </a:t>
            </a:r>
            <a:endParaRPr lang="en-US" sz="2000" dirty="0"/>
          </a:p>
        </p:txBody>
      </p:sp>
      <p:sp>
        <p:nvSpPr>
          <p:cNvPr id="3" name="Title 2"/>
          <p:cNvSpPr>
            <a:spLocks noGrp="1"/>
          </p:cNvSpPr>
          <p:nvPr>
            <p:ph type="title"/>
          </p:nvPr>
        </p:nvSpPr>
        <p:spPr>
          <a:xfrm>
            <a:off x="457200" y="274638"/>
            <a:ext cx="8229600" cy="1858962"/>
          </a:xfrm>
        </p:spPr>
        <p:txBody>
          <a:bodyPr>
            <a:normAutofit fontScale="90000"/>
          </a:bodyPr>
          <a:lstStyle/>
          <a:p>
            <a:r>
              <a:rPr lang="en-US" dirty="0" smtClean="0"/>
              <a:t>Chapter One: </a:t>
            </a:r>
            <a:br>
              <a:rPr lang="en-US" dirty="0" smtClean="0"/>
            </a:br>
            <a:r>
              <a:rPr lang="en-US" sz="3600" dirty="0" smtClean="0"/>
              <a:t>Abstract and Introduction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Next we check for punching shear for all the critical columns:</a:t>
            </a:r>
          </a:p>
          <a:p>
            <a:endParaRPr lang="en-US" sz="2000" dirty="0" smtClean="0"/>
          </a:p>
          <a:p>
            <a:endParaRPr lang="en-US" sz="2000" dirty="0" smtClean="0"/>
          </a:p>
          <a:p>
            <a:endParaRPr lang="en-US" sz="2000" dirty="0" smtClean="0"/>
          </a:p>
          <a:p>
            <a:endParaRPr lang="en-US" sz="2000" dirty="0" smtClean="0"/>
          </a:p>
          <a:p>
            <a:pPr>
              <a:buNone/>
            </a:pPr>
            <a:r>
              <a:rPr lang="en-US" sz="2000" dirty="0" smtClean="0"/>
              <a:t>Taking the corner column as a sample:</a:t>
            </a:r>
          </a:p>
          <a:p>
            <a:endParaRPr lang="en-US" sz="2000" dirty="0" smtClean="0"/>
          </a:p>
          <a:p>
            <a:endParaRPr lang="en-US" sz="2000" dirty="0" smtClean="0"/>
          </a:p>
          <a:p>
            <a:pPr>
              <a:buNone/>
            </a:pPr>
            <a:r>
              <a:rPr lang="en-US" sz="2000" dirty="0" err="1" smtClean="0"/>
              <a:t>ϕV</a:t>
            </a:r>
            <a:r>
              <a:rPr lang="en-US" sz="2000" baseline="-25000" dirty="0" err="1" smtClean="0"/>
              <a:t>c</a:t>
            </a:r>
            <a:r>
              <a:rPr lang="en-US" sz="2000" dirty="0" smtClean="0"/>
              <a:t> = 2313.5KN &gt; </a:t>
            </a:r>
            <a:r>
              <a:rPr lang="en-US" sz="2000" dirty="0" err="1" smtClean="0"/>
              <a:t>P</a:t>
            </a:r>
            <a:r>
              <a:rPr lang="en-US" sz="2000" baseline="-25000" dirty="0" err="1" smtClean="0"/>
              <a:t>u</a:t>
            </a:r>
            <a:r>
              <a:rPr lang="en-US" sz="2000" dirty="0" smtClean="0"/>
              <a:t> = 1472KN </a:t>
            </a:r>
          </a:p>
          <a:p>
            <a:r>
              <a:rPr lang="en-US" sz="2000" dirty="0" smtClean="0"/>
              <a:t>As we can see all the loads are less than the allowable, which means we are okay.</a:t>
            </a:r>
          </a:p>
          <a:p>
            <a:r>
              <a:rPr lang="en-US" sz="2000" dirty="0" smtClean="0"/>
              <a:t>The depth required is 856mm but we keep it 900mm.</a:t>
            </a:r>
          </a:p>
          <a:p>
            <a:endParaRPr lang="en-US" sz="2000" dirty="0" smtClean="0"/>
          </a:p>
          <a:p>
            <a:pPr>
              <a:buNone/>
            </a:pPr>
            <a:endParaRPr lang="en-US" sz="2000" dirty="0" smtClean="0"/>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graphicFrame>
        <p:nvGraphicFramePr>
          <p:cNvPr id="6" name="Table 5"/>
          <p:cNvGraphicFramePr>
            <a:graphicFrameLocks noGrp="1"/>
          </p:cNvGraphicFramePr>
          <p:nvPr/>
        </p:nvGraphicFramePr>
        <p:xfrm>
          <a:off x="609600" y="1881185"/>
          <a:ext cx="8077198" cy="1344168"/>
        </p:xfrm>
        <a:graphic>
          <a:graphicData uri="http://schemas.openxmlformats.org/drawingml/2006/table">
            <a:tbl>
              <a:tblPr/>
              <a:tblGrid>
                <a:gridCol w="761999"/>
                <a:gridCol w="914400"/>
                <a:gridCol w="762000"/>
                <a:gridCol w="838200"/>
                <a:gridCol w="762000"/>
                <a:gridCol w="1288914"/>
                <a:gridCol w="1477956"/>
                <a:gridCol w="1271729"/>
              </a:tblGrid>
              <a:tr h="422656">
                <a:tc>
                  <a:txBody>
                    <a:bodyPr/>
                    <a:lstStyle/>
                    <a:p>
                      <a:pPr marL="0" marR="0" algn="l" rtl="0">
                        <a:lnSpc>
                          <a:spcPct val="105000"/>
                        </a:lnSpc>
                        <a:spcBef>
                          <a:spcPts val="0"/>
                        </a:spcBef>
                        <a:spcAft>
                          <a:spcPts val="0"/>
                        </a:spcAft>
                      </a:pPr>
                      <a:r>
                        <a:rPr lang="en-US" sz="1400" dirty="0">
                          <a:solidFill>
                            <a:srgbClr val="000000"/>
                          </a:solidFill>
                          <a:latin typeface="Calibri"/>
                          <a:ea typeface="Times New Roman"/>
                          <a:cs typeface="Times New Roman"/>
                        </a:rPr>
                        <a:t>Type</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Ult. Load (KN)</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Depth (mm)</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Width (m)</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dirty="0">
                          <a:solidFill>
                            <a:srgbClr val="000000"/>
                          </a:solidFill>
                          <a:latin typeface="Calibri"/>
                          <a:ea typeface="Times New Roman"/>
                          <a:cs typeface="Times New Roman"/>
                        </a:rPr>
                        <a:t>Length (m)</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Punch. Shear width (m)</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Punch. Shear length (m)</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Allowable load (KN)</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28">
                <a:tc>
                  <a:txBody>
                    <a:bodyPr/>
                    <a:lstStyle/>
                    <a:p>
                      <a:pPr marL="0" marR="0" algn="l" rtl="0">
                        <a:lnSpc>
                          <a:spcPct val="105000"/>
                        </a:lnSpc>
                        <a:spcBef>
                          <a:spcPts val="0"/>
                        </a:spcBef>
                        <a:spcAft>
                          <a:spcPts val="0"/>
                        </a:spcAft>
                      </a:pPr>
                      <a:r>
                        <a:rPr lang="en-US" sz="1400" dirty="0">
                          <a:solidFill>
                            <a:srgbClr val="000000"/>
                          </a:solidFill>
                          <a:latin typeface="Calibri"/>
                          <a:ea typeface="Times New Roman"/>
                          <a:cs typeface="Times New Roman"/>
                        </a:rPr>
                        <a:t>Corner</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1472</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767.33</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1.65</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0.75</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2.1</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2313.53</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28">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Edge</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3264</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856.97</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0.3</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1.5</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1.2</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1.95</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4250.40</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28">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internal</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4027</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634.59</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0.7</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1.6</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1.6</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7619.76</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28">
                <a:tc>
                  <a:txBody>
                    <a:bodyPr/>
                    <a:lstStyle/>
                    <a:p>
                      <a:pPr marL="0" marR="0" algn="l" rtl="0">
                        <a:lnSpc>
                          <a:spcPct val="105000"/>
                        </a:lnSpc>
                        <a:spcBef>
                          <a:spcPts val="0"/>
                        </a:spcBef>
                        <a:spcAft>
                          <a:spcPts val="0"/>
                        </a:spcAft>
                      </a:pPr>
                      <a:r>
                        <a:rPr lang="en-US" sz="1400">
                          <a:solidFill>
                            <a:srgbClr val="000000"/>
                          </a:solidFill>
                          <a:latin typeface="Calibri"/>
                          <a:ea typeface="Times New Roman"/>
                          <a:cs typeface="Times New Roman"/>
                        </a:rPr>
                        <a:t>SW</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6893</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830.24</a:t>
                      </a:r>
                      <a:endParaRPr lang="en-US" sz="14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0.3</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4.95</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1.2</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5.85</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9411.06</a:t>
                      </a:r>
                      <a:endParaRPr lang="en-US" sz="14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3810000"/>
            <a:ext cx="4972050" cy="4476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For reinforcement we will take a critical vertical and horizontal strip. We found that in most locations a minimum reinforcement of 6φ20/m was enough.</a:t>
            </a:r>
          </a:p>
          <a:p>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5" name="Picture 4"/>
          <p:cNvPicPr/>
          <p:nvPr/>
        </p:nvPicPr>
        <p:blipFill>
          <a:blip r:embed="rId2" cstate="print"/>
          <a:srcRect/>
          <a:stretch>
            <a:fillRect/>
          </a:stretch>
        </p:blipFill>
        <p:spPr bwMode="auto">
          <a:xfrm>
            <a:off x="2286000" y="2514600"/>
            <a:ext cx="5943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The figures on this slide and the following show other options:</a:t>
            </a:r>
          </a:p>
          <a:p>
            <a:pPr>
              <a:buNone/>
            </a:pPr>
            <a:r>
              <a:rPr lang="en-US" sz="2000" dirty="0" smtClean="0"/>
              <a:t>1) Removing the area below the driveway. This will save us concrete.</a:t>
            </a:r>
          </a:p>
          <a:p>
            <a:pPr>
              <a:buNone/>
            </a:pPr>
            <a:r>
              <a:rPr lang="en-US" sz="2000" dirty="0" smtClean="0"/>
              <a:t>Max stress = 187.95KN/m</a:t>
            </a:r>
            <a:r>
              <a:rPr lang="en-US" sz="2000" baseline="30000" dirty="0" smtClean="0"/>
              <a:t>2</a:t>
            </a:r>
            <a:r>
              <a:rPr lang="en-US" sz="2000" dirty="0" smtClean="0"/>
              <a:t>, so we are okay </a:t>
            </a:r>
          </a:p>
          <a:p>
            <a:pPr>
              <a:buNone/>
            </a:pPr>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5" name="Picture 4"/>
          <p:cNvPicPr/>
          <p:nvPr/>
        </p:nvPicPr>
        <p:blipFill>
          <a:blip r:embed="rId2" cstate="print"/>
          <a:srcRect/>
          <a:stretch>
            <a:fillRect/>
          </a:stretch>
        </p:blipFill>
        <p:spPr bwMode="auto">
          <a:xfrm>
            <a:off x="1676400" y="3276600"/>
            <a:ext cx="6172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dirty="0" smtClean="0"/>
              <a:t>2) Extending the mat to the left. Since the critical column was found to be an edge column we can extend the mat a 1m distance on that side, so that the column becomes an internal column. This will reduce the required depth for the entire mat</a:t>
            </a:r>
          </a:p>
          <a:p>
            <a:pPr>
              <a:buNone/>
            </a:pPr>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5" name="Picture 4"/>
          <p:cNvPicPr/>
          <p:nvPr/>
        </p:nvPicPr>
        <p:blipFill>
          <a:blip r:embed="rId2" cstate="print"/>
          <a:srcRect/>
          <a:stretch>
            <a:fillRect/>
          </a:stretch>
        </p:blipFill>
        <p:spPr bwMode="auto">
          <a:xfrm>
            <a:off x="2209800" y="3048000"/>
            <a:ext cx="6400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dirty="0" smtClean="0"/>
              <a:t>3) Removing a portion of the mat in the center. This is </a:t>
            </a:r>
            <a:r>
              <a:rPr lang="en-US" sz="2000" dirty="0" err="1" smtClean="0"/>
              <a:t>similair</a:t>
            </a:r>
            <a:r>
              <a:rPr lang="en-US" sz="2000" dirty="0" smtClean="0"/>
              <a:t> to option 1, but here the shape will be more symmetrical giving us less eccentricity and thereby reducing to stress, which will be 149KN/m</a:t>
            </a:r>
            <a:r>
              <a:rPr lang="en-US" sz="2000" baseline="30000" dirty="0" smtClean="0"/>
              <a:t>2</a:t>
            </a:r>
            <a:endParaRPr lang="en-US" sz="2000" dirty="0" smtClean="0"/>
          </a:p>
          <a:p>
            <a:pPr>
              <a:buNone/>
            </a:pPr>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7" name="Picture 6"/>
          <p:cNvPicPr/>
          <p:nvPr/>
        </p:nvPicPr>
        <p:blipFill>
          <a:blip r:embed="rId2" cstate="print"/>
          <a:srcRect/>
          <a:stretch>
            <a:fillRect/>
          </a:stretch>
        </p:blipFill>
        <p:spPr bwMode="auto">
          <a:xfrm>
            <a:off x="1828800" y="2819400"/>
            <a:ext cx="6400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dirty="0" smtClean="0"/>
              <a:t>4) Four mat plan. So that one column won’t decide the entire depth, we will divide the foundation into four mats, each with a different depth (stress at critical point for all of them was found to be okay).  </a:t>
            </a:r>
          </a:p>
          <a:p>
            <a:pPr>
              <a:buNone/>
            </a:pPr>
            <a:endParaRPr lang="en-US" dirty="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pic>
        <p:nvPicPr>
          <p:cNvPr id="6" name="Picture 5"/>
          <p:cNvPicPr/>
          <p:nvPr/>
        </p:nvPicPr>
        <p:blipFill>
          <a:blip r:embed="rId2" cstate="print"/>
          <a:srcRect/>
          <a:stretch>
            <a:fillRect/>
          </a:stretch>
        </p:blipFill>
        <p:spPr bwMode="auto">
          <a:xfrm>
            <a:off x="1219200" y="2819400"/>
            <a:ext cx="6934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Options 3 and 4 were found to be the best. Option 4 saved us the most concrete but option 3 is easier to implement in reality.</a:t>
            </a:r>
          </a:p>
          <a:p>
            <a:pPr>
              <a:buNone/>
            </a:pPr>
            <a:endParaRPr lang="en-US" sz="2000" dirty="0" smtClean="0"/>
          </a:p>
          <a:p>
            <a:r>
              <a:rPr lang="en-US" sz="2000" dirty="0" smtClean="0"/>
              <a:t>It all depends on the desires of the owner, whether he wants to save cost or save time and effort.</a:t>
            </a:r>
          </a:p>
          <a:p>
            <a:endParaRPr lang="en-US" sz="2000" dirty="0" smtClean="0"/>
          </a:p>
          <a:p>
            <a:r>
              <a:rPr lang="en-US" sz="2000" dirty="0" smtClean="0"/>
              <a:t>It should be noted that the reason we have only been looking at how much each option saves concrete is because in all cases we mostly use minimum steel reinforcement, meaning the amount of steel does not vary significantly between the different options.</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Foundation Design</a:t>
            </a:r>
            <a:endParaRPr 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So far, we’ve only designed for static loads, but buildings can also be subjected to dynamic loads in the form of earthquakes.</a:t>
            </a:r>
          </a:p>
          <a:p>
            <a:endParaRPr lang="en-US" sz="2000" dirty="0" smtClean="0"/>
          </a:p>
          <a:p>
            <a:r>
              <a:rPr lang="en-US" sz="2000" dirty="0" smtClean="0"/>
              <a:t>In this chapter we will perform dynamic analysis for the structure using response spectrum function on SAP 14, while doing some hand calculation to make sure SAP is working properly.</a:t>
            </a:r>
          </a:p>
          <a:p>
            <a:endParaRPr lang="en-US" sz="2000" dirty="0" smtClean="0"/>
          </a:p>
          <a:p>
            <a:r>
              <a:rPr lang="en-US" sz="2000" dirty="0" smtClean="0"/>
              <a:t>We will check the design of the structure to see if it is safe against earthquakes, adjusting the design if necessary.</a:t>
            </a:r>
            <a:endParaRPr lang="en-US" sz="2000" dirty="0"/>
          </a:p>
        </p:txBody>
      </p:sp>
      <p:sp>
        <p:nvSpPr>
          <p:cNvPr id="3" name="Title 2"/>
          <p:cNvSpPr>
            <a:spLocks noGrp="1"/>
          </p:cNvSpPr>
          <p:nvPr>
            <p:ph type="title"/>
          </p:nvPr>
        </p:nvSpPr>
        <p:spPr/>
        <p:txBody>
          <a:bodyPr/>
          <a:lstStyle/>
          <a:p>
            <a:r>
              <a:rPr lang="en-US" dirty="0" smtClean="0"/>
              <a:t>Chapter Four:</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We must make sure SAP is working properly. First we find how many modes needed to achieve a Modal Load Participation ratio of more than 90% in all 3-directions to ensure reliability in the accuracy of the structure modal.</a:t>
            </a:r>
          </a:p>
          <a:p>
            <a:endParaRPr lang="en-US" sz="2000" dirty="0" smtClean="0"/>
          </a:p>
          <a:p>
            <a:r>
              <a:rPr lang="en-US" sz="2000" dirty="0" smtClean="0"/>
              <a:t>This is achieved after 525 modes as shown in the table below:</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SAP Verification</a:t>
            </a:r>
            <a:endParaRPr lang="en-US" sz="3200" dirty="0"/>
          </a:p>
        </p:txBody>
      </p:sp>
      <p:graphicFrame>
        <p:nvGraphicFramePr>
          <p:cNvPr id="4" name="Table 3"/>
          <p:cNvGraphicFramePr>
            <a:graphicFrameLocks noGrp="1"/>
          </p:cNvGraphicFramePr>
          <p:nvPr/>
        </p:nvGraphicFramePr>
        <p:xfrm>
          <a:off x="1524000" y="3581400"/>
          <a:ext cx="3200400" cy="1828800"/>
        </p:xfrm>
        <a:graphic>
          <a:graphicData uri="http://schemas.openxmlformats.org/drawingml/2006/table">
            <a:tbl>
              <a:tblPr/>
              <a:tblGrid>
                <a:gridCol w="1269580"/>
                <a:gridCol w="940430"/>
                <a:gridCol w="990390"/>
              </a:tblGrid>
              <a:tr h="365760">
                <a:tc>
                  <a:txBody>
                    <a:bodyPr/>
                    <a:lstStyle/>
                    <a:p>
                      <a:pPr marL="0" marR="0" algn="ctr" rtl="0">
                        <a:lnSpc>
                          <a:spcPct val="105000"/>
                        </a:lnSpc>
                        <a:spcBef>
                          <a:spcPts val="0"/>
                        </a:spcBef>
                        <a:spcAft>
                          <a:spcPts val="0"/>
                        </a:spcAft>
                      </a:pPr>
                      <a:r>
                        <a:rPr lang="en-US" sz="1600" b="1" dirty="0" err="1">
                          <a:solidFill>
                            <a:srgbClr val="000000"/>
                          </a:solidFill>
                          <a:latin typeface="Calibri"/>
                          <a:ea typeface="Times New Roman"/>
                          <a:cs typeface="Times New Roman"/>
                        </a:rPr>
                        <a:t>OutputCase</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0">
                        <a:lnSpc>
                          <a:spcPct val="105000"/>
                        </a:lnSpc>
                        <a:spcBef>
                          <a:spcPts val="0"/>
                        </a:spcBef>
                        <a:spcAft>
                          <a:spcPts val="0"/>
                        </a:spcAft>
                      </a:pPr>
                      <a:r>
                        <a:rPr lang="en-US" sz="1600" b="1">
                          <a:solidFill>
                            <a:srgbClr val="000000"/>
                          </a:solidFill>
                          <a:latin typeface="Calibri"/>
                          <a:ea typeface="Times New Roman"/>
                          <a:cs typeface="Times New Roman"/>
                        </a:rPr>
                        <a:t>Item</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0">
                        <a:lnSpc>
                          <a:spcPct val="105000"/>
                        </a:lnSpc>
                        <a:spcBef>
                          <a:spcPts val="0"/>
                        </a:spcBef>
                        <a:spcAft>
                          <a:spcPts val="0"/>
                        </a:spcAft>
                      </a:pPr>
                      <a:r>
                        <a:rPr lang="en-US" sz="1600" b="1">
                          <a:solidFill>
                            <a:srgbClr val="000000"/>
                          </a:solidFill>
                          <a:latin typeface="Calibri"/>
                          <a:ea typeface="Times New Roman"/>
                          <a:cs typeface="Times New Roman"/>
                        </a:rPr>
                        <a:t>Dynamic</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65760">
                <a:tc>
                  <a:txBody>
                    <a:bodyPr/>
                    <a:lstStyle/>
                    <a:p>
                      <a:pPr marL="0" marR="0" algn="ctr" rtl="0">
                        <a:lnSpc>
                          <a:spcPct val="105000"/>
                        </a:lnSpc>
                        <a:spcBef>
                          <a:spcPts val="0"/>
                        </a:spcBef>
                        <a:spcAft>
                          <a:spcPts val="0"/>
                        </a:spcAft>
                      </a:pPr>
                      <a:r>
                        <a:rPr lang="en-US" sz="1600" dirty="0">
                          <a:solidFill>
                            <a:srgbClr val="000000"/>
                          </a:solidFill>
                          <a:latin typeface="Calibri"/>
                          <a:ea typeface="Times New Roman"/>
                          <a:cs typeface="Times New Roman"/>
                        </a:rPr>
                        <a:t>Text</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0">
                        <a:lnSpc>
                          <a:spcPct val="105000"/>
                        </a:lnSpc>
                        <a:spcBef>
                          <a:spcPts val="0"/>
                        </a:spcBef>
                        <a:spcAft>
                          <a:spcPts val="0"/>
                        </a:spcAft>
                      </a:pPr>
                      <a:r>
                        <a:rPr lang="en-US" sz="1600" dirty="0">
                          <a:solidFill>
                            <a:srgbClr val="000000"/>
                          </a:solidFill>
                          <a:latin typeface="Calibri"/>
                          <a:ea typeface="Times New Roman"/>
                          <a:cs typeface="Times New Roman"/>
                        </a:rPr>
                        <a:t>Text</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0">
                        <a:lnSpc>
                          <a:spcPct val="105000"/>
                        </a:lnSpc>
                        <a:spcBef>
                          <a:spcPts val="0"/>
                        </a:spcBef>
                        <a:spcAft>
                          <a:spcPts val="0"/>
                        </a:spcAft>
                      </a:pPr>
                      <a:r>
                        <a:rPr lang="en-US" sz="1600">
                          <a:solidFill>
                            <a:srgbClr val="000000"/>
                          </a:solidFill>
                          <a:latin typeface="Calibri"/>
                          <a:ea typeface="Times New Roman"/>
                          <a:cs typeface="Times New Roman"/>
                        </a:rPr>
                        <a:t>Percent</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6576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MODAL</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dirty="0">
                          <a:solidFill>
                            <a:srgbClr val="000000"/>
                          </a:solidFill>
                          <a:latin typeface="Calibri"/>
                          <a:ea typeface="Times New Roman"/>
                          <a:cs typeface="Times New Roman"/>
                        </a:rPr>
                        <a:t>UX</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99.1527</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MODAL</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UY</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97.7255</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MODAL</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UZ</a:t>
                      </a:r>
                      <a:endParaRPr lang="en-US" sz="160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5000"/>
                        </a:lnSpc>
                        <a:spcBef>
                          <a:spcPts val="0"/>
                        </a:spcBef>
                        <a:spcAft>
                          <a:spcPts val="0"/>
                        </a:spcAft>
                      </a:pPr>
                      <a:r>
                        <a:rPr lang="en-US" sz="1600" dirty="0">
                          <a:solidFill>
                            <a:srgbClr val="000000"/>
                          </a:solidFill>
                          <a:latin typeface="Calibri"/>
                          <a:ea typeface="Times New Roman"/>
                          <a:cs typeface="Times New Roman"/>
                        </a:rPr>
                        <a:t>90.0665</a:t>
                      </a:r>
                      <a:endParaRPr lang="en-US" sz="1600" dirty="0">
                        <a:latin typeface="Cambria"/>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Next, we will calculate the period in the x-direction and then compare it to what we get from SAP. </a:t>
            </a:r>
          </a:p>
          <a:p>
            <a:endParaRPr lang="en-US" sz="2000" dirty="0" smtClean="0"/>
          </a:p>
          <a:p>
            <a:r>
              <a:rPr lang="en-US" sz="2000" dirty="0" smtClean="0"/>
              <a:t>We will assume that the building is completely rigid. Therefore, on SAP we will make temporary changes in the building so that it can behave as rigid structure, because then we can take the slabs as lump masses.</a:t>
            </a:r>
          </a:p>
          <a:p>
            <a:endParaRPr lang="en-US" sz="2000" dirty="0" smtClean="0"/>
          </a:p>
          <a:p>
            <a:r>
              <a:rPr lang="en-US" sz="2000" dirty="0" smtClean="0"/>
              <a:t>These assumptions include increasing slab thickness to 2m (while adjusting the weight modifier so that the weight remains the same), making the beams very stiff and preventing torsion in columns and shear walls. </a:t>
            </a:r>
          </a:p>
          <a:p>
            <a:pPr>
              <a:buNone/>
            </a:pPr>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SAP Verification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2000" dirty="0" smtClean="0"/>
          </a:p>
          <a:p>
            <a:r>
              <a:rPr lang="en-US" sz="2000" dirty="0" smtClean="0"/>
              <a:t>A 3D static model will be used for analysis and design considering dead and live loads.</a:t>
            </a:r>
          </a:p>
          <a:p>
            <a:pPr>
              <a:buNone/>
            </a:pPr>
            <a:endParaRPr lang="en-US" sz="2000" dirty="0" smtClean="0"/>
          </a:p>
          <a:p>
            <a:r>
              <a:rPr lang="en-US" sz="2000" dirty="0" smtClean="0"/>
              <a:t>Moreover, hand calculations will be used for some elements for verification of the model.</a:t>
            </a:r>
          </a:p>
          <a:p>
            <a:endParaRPr lang="en-US" sz="2000" dirty="0" smtClean="0"/>
          </a:p>
          <a:p>
            <a:r>
              <a:rPr lang="en-US" sz="2000" dirty="0" smtClean="0"/>
              <a:t>In order to determine required loads and structural elements dimensions according to loads we will use these codes:</a:t>
            </a:r>
          </a:p>
          <a:p>
            <a:pPr>
              <a:buNone/>
            </a:pPr>
            <a:r>
              <a:rPr lang="en-US" sz="2000" dirty="0" smtClean="0"/>
              <a:t>a) ACI 318-08 Code for design.</a:t>
            </a:r>
          </a:p>
          <a:p>
            <a:pPr>
              <a:buNone/>
            </a:pPr>
            <a:r>
              <a:rPr lang="en-US" sz="2000" dirty="0" smtClean="0"/>
              <a:t>b) IBC-2009 for loads.</a:t>
            </a:r>
          </a:p>
          <a:p>
            <a:pPr>
              <a:buNone/>
            </a:pPr>
            <a:r>
              <a:rPr lang="en-US" sz="2000" dirty="0" smtClean="0"/>
              <a:t>c) ASCE 7-05, 2006 for minimum loads.</a:t>
            </a:r>
          </a:p>
          <a:p>
            <a:endParaRPr lang="en-US" sz="2000" dirty="0" smtClean="0"/>
          </a:p>
          <a:p>
            <a:pPr>
              <a:buNone/>
            </a:pPr>
            <a:endParaRPr lang="en-US" dirty="0"/>
          </a:p>
        </p:txBody>
      </p:sp>
      <p:sp>
        <p:nvSpPr>
          <p:cNvPr id="3" name="Title 2"/>
          <p:cNvSpPr>
            <a:spLocks noGrp="1"/>
          </p:cNvSpPr>
          <p:nvPr>
            <p:ph type="title"/>
          </p:nvPr>
        </p:nvSpPr>
        <p:spPr/>
        <p:txBody>
          <a:bodyPr>
            <a:normAutofit/>
          </a:bodyPr>
          <a:lstStyle/>
          <a:p>
            <a:r>
              <a:rPr lang="en-US" sz="3200" dirty="0" smtClean="0"/>
              <a:t>Methodology and Design Codes</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In our hand calculations we will take the building as a 1D structure where the slabs masses are concentrated in one point and all the columns and shear walls for each floor are represented by one column with stiffness equal to the summation of the stiffness of all of them.</a:t>
            </a:r>
          </a:p>
          <a:p>
            <a:endParaRPr lang="en-US" sz="2000" dirty="0" smtClean="0"/>
          </a:p>
          <a:p>
            <a:r>
              <a:rPr lang="en-US" sz="2000" dirty="0" smtClean="0"/>
              <a:t>Stiffness = 3EI</a:t>
            </a:r>
            <a:r>
              <a:rPr lang="en-US" sz="2000" baseline="-25000" dirty="0" smtClean="0"/>
              <a:t>y</a:t>
            </a:r>
            <a:r>
              <a:rPr lang="en-US" sz="2000" dirty="0" smtClean="0"/>
              <a:t>/L</a:t>
            </a:r>
            <a:r>
              <a:rPr lang="en-US" sz="2000" baseline="30000" dirty="0" smtClean="0"/>
              <a:t>3</a:t>
            </a:r>
            <a:endParaRPr lang="en-US" sz="2000" dirty="0" smtClean="0"/>
          </a:p>
          <a:p>
            <a:endParaRPr lang="en-US" sz="2000" dirty="0" smtClean="0"/>
          </a:p>
          <a:p>
            <a:r>
              <a:rPr lang="en-US" sz="2000" dirty="0" smtClean="0"/>
              <a:t>We find the total stiffness in the x-direction (</a:t>
            </a:r>
            <a:r>
              <a:rPr lang="en-US" sz="2000" dirty="0" err="1" smtClean="0"/>
              <a:t>Kx</a:t>
            </a:r>
            <a:r>
              <a:rPr lang="en-US" sz="2000" dirty="0" smtClean="0"/>
              <a:t>) to be 3128600KN/m</a:t>
            </a:r>
          </a:p>
          <a:p>
            <a:endParaRPr lang="en-US" sz="2000" dirty="0" smtClean="0"/>
          </a:p>
          <a:p>
            <a:r>
              <a:rPr lang="en-US" sz="2000" dirty="0" smtClean="0"/>
              <a:t>Note: for columns and shear walls that have a large width in the x-direction we will also have to add shear stiffness as well (AG/(1.2L))</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457200" y="228600"/>
            <a:ext cx="8229600" cy="1143000"/>
          </a:xfrm>
        </p:spPr>
        <p:txBody>
          <a:bodyPr>
            <a:normAutofit/>
          </a:bodyPr>
          <a:lstStyle/>
          <a:p>
            <a:r>
              <a:rPr lang="en-US" sz="3200" dirty="0" smtClean="0"/>
              <a:t>SAP Verification</a:t>
            </a:r>
            <a:endParaRPr lang="en-US" sz="32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Next we will use the </a:t>
            </a:r>
            <a:r>
              <a:rPr lang="en-US" sz="2000" dirty="0" err="1" smtClean="0"/>
              <a:t>Kx</a:t>
            </a:r>
            <a:r>
              <a:rPr lang="en-US" sz="2000" dirty="0" smtClean="0"/>
              <a:t> calculated previously to find the deflection for each floor and the total period </a:t>
            </a:r>
            <a:r>
              <a:rPr lang="en-US" sz="2000" dirty="0" err="1" smtClean="0"/>
              <a:t>Tx</a:t>
            </a:r>
            <a:r>
              <a:rPr lang="en-US" sz="2000" dirty="0" smtClean="0"/>
              <a:t> of the structure as shown in the table below:</a:t>
            </a:r>
          </a:p>
          <a:p>
            <a:endParaRPr lang="en-US" sz="2000" dirty="0" smtClean="0"/>
          </a:p>
          <a:p>
            <a:pPr>
              <a:buNone/>
            </a:pPr>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SAP Verification</a:t>
            </a:r>
            <a:endParaRPr lang="en-US" sz="3200" dirty="0"/>
          </a:p>
        </p:txBody>
      </p:sp>
      <p:graphicFrame>
        <p:nvGraphicFramePr>
          <p:cNvPr id="5" name="Table 4"/>
          <p:cNvGraphicFramePr>
            <a:graphicFrameLocks noGrp="1"/>
          </p:cNvGraphicFramePr>
          <p:nvPr/>
        </p:nvGraphicFramePr>
        <p:xfrm>
          <a:off x="914400" y="2362200"/>
          <a:ext cx="7315201" cy="4087006"/>
        </p:xfrm>
        <a:graphic>
          <a:graphicData uri="http://schemas.openxmlformats.org/drawingml/2006/table">
            <a:tbl>
              <a:tblPr/>
              <a:tblGrid>
                <a:gridCol w="700230"/>
                <a:gridCol w="978264"/>
                <a:gridCol w="179030"/>
                <a:gridCol w="1084670"/>
                <a:gridCol w="780551"/>
                <a:gridCol w="1098400"/>
                <a:gridCol w="919911"/>
                <a:gridCol w="888344"/>
                <a:gridCol w="685801"/>
              </a:tblGrid>
              <a:tr h="587750">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Floor No.</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Force F (KN)</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dirty="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Mass M (t)</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Deflection δ (m)</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Total Deflection ∆ (m)</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 (m^2)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m*(∆^2)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F*∆</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05">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dirty="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536.46</a:t>
                      </a:r>
                      <a:endParaRPr lang="en-US" sz="1400" dirty="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0.00296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0.00296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0.0000087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0.0047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3.115</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05">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dirty="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536.46</a:t>
                      </a:r>
                      <a:endParaRPr lang="en-US" sz="1400" dirty="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0.00262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0.00558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0.0000311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0.0167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5.875</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05">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3</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0.00228</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0.00786</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0.0000618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0.0331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8.281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0.00195</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0.00981</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0.0000962</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0.0516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10.331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0.00161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0.01142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0.0001303</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0.0699</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12.027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0.00127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0.01269</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0.000161</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0.0864</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13.368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7</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0.00094</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0.01362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0.0001856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0.0996</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14.354</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1053.6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536.46</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0.00060</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0.01422</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0.0002023</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0.1085</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14.985</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9</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821.1</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418.5</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0.00026</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0.01449</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0.0002098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0.0878</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11.894</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34">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 </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latin typeface="Cambria"/>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endParaRPr lang="en-US" sz="1400">
                        <a:solidFill>
                          <a:srgbClr val="000000"/>
                        </a:solidFill>
                        <a:latin typeface="Calibri"/>
                        <a:ea typeface="Times New Roman"/>
                        <a:cs typeface="Times New Roman"/>
                      </a:endParaRPr>
                    </a:p>
                  </a:txBody>
                  <a:tcPr marL="61926" marR="6192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 </a:t>
                      </a:r>
                      <a:endParaRPr lang="en-US" sz="1400">
                        <a:latin typeface="Cambria"/>
                        <a:ea typeface="Times New Roman"/>
                        <a:cs typeface="Times New Roman"/>
                      </a:endParaRPr>
                    </a:p>
                  </a:txBody>
                  <a:tcPr marL="61926" marR="619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a:solidFill>
                            <a:srgbClr val="000000"/>
                          </a:solidFill>
                          <a:latin typeface="Calibri"/>
                          <a:ea typeface="Times New Roman"/>
                          <a:cs typeface="Times New Roman"/>
                        </a:rPr>
                        <a:t> </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Sum</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0.5583</a:t>
                      </a:r>
                      <a:endParaRPr lang="en-US" sz="140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5000"/>
                        </a:lnSpc>
                        <a:spcBef>
                          <a:spcPts val="0"/>
                        </a:spcBef>
                        <a:spcAft>
                          <a:spcPts val="0"/>
                        </a:spcAft>
                      </a:pPr>
                      <a:r>
                        <a:rPr lang="en-US" sz="1400" b="1" dirty="0">
                          <a:solidFill>
                            <a:srgbClr val="000000"/>
                          </a:solidFill>
                          <a:latin typeface="Calibri"/>
                          <a:ea typeface="Times New Roman"/>
                          <a:cs typeface="Times New Roman"/>
                        </a:rPr>
                        <a:t>94.231</a:t>
                      </a:r>
                      <a:endParaRPr lang="en-US" sz="1400" dirty="0">
                        <a:latin typeface="Cambria"/>
                        <a:ea typeface="Times New Roman"/>
                        <a:cs typeface="Times New Roman"/>
                      </a:endParaRPr>
                    </a:p>
                  </a:txBody>
                  <a:tcPr marL="61926" marR="61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Notes: </a:t>
            </a:r>
          </a:p>
          <a:p>
            <a:pPr>
              <a:buNone/>
            </a:pPr>
            <a:r>
              <a:rPr lang="en-US" sz="2000" dirty="0" smtClean="0"/>
              <a:t>1)Force = ma. We take a as 0.2g.</a:t>
            </a:r>
          </a:p>
          <a:p>
            <a:pPr>
              <a:buNone/>
            </a:pPr>
            <a:r>
              <a:rPr lang="en-US" sz="2000" dirty="0" smtClean="0"/>
              <a:t>2)For the first eight floors the weight will equal the slab plus half the weight of the columns and shear walls above and below it, while the for the top floor the weight will equal the slab plus half the weight of the columns below it. Therefore for the first eight floors we have F</a:t>
            </a:r>
            <a:r>
              <a:rPr lang="en-US" sz="2000" baseline="-25000" dirty="0" smtClean="0"/>
              <a:t>1</a:t>
            </a:r>
            <a:r>
              <a:rPr lang="en-US" sz="2000" dirty="0" smtClean="0"/>
              <a:t> = 1053.6KN and for the last floor we have F</a:t>
            </a:r>
            <a:r>
              <a:rPr lang="en-US" sz="2000" baseline="-25000" dirty="0" smtClean="0"/>
              <a:t>2</a:t>
            </a:r>
            <a:r>
              <a:rPr lang="en-US" sz="2000" dirty="0" smtClean="0"/>
              <a:t> = 821.1KN</a:t>
            </a:r>
          </a:p>
          <a:p>
            <a:endParaRPr lang="en-US" sz="2000" dirty="0" smtClean="0"/>
          </a:p>
          <a:p>
            <a:r>
              <a:rPr lang="en-US" sz="2000" dirty="0" smtClean="0"/>
              <a:t>Taking the second floor as a sample calculation:</a:t>
            </a:r>
          </a:p>
          <a:p>
            <a:pPr>
              <a:buNone/>
            </a:pPr>
            <a:r>
              <a:rPr lang="en-US" sz="2000" dirty="0" smtClean="0"/>
              <a:t>∆</a:t>
            </a:r>
            <a:r>
              <a:rPr lang="en-US" sz="2000" baseline="-25000" dirty="0" smtClean="0"/>
              <a:t>1</a:t>
            </a:r>
            <a:r>
              <a:rPr lang="en-US" sz="2000" dirty="0" smtClean="0"/>
              <a:t> = (8F</a:t>
            </a:r>
            <a:r>
              <a:rPr lang="en-US" sz="2000" baseline="-25000" dirty="0" smtClean="0"/>
              <a:t>1</a:t>
            </a:r>
            <a:r>
              <a:rPr lang="en-US" sz="2000" dirty="0" smtClean="0"/>
              <a:t>+F</a:t>
            </a:r>
            <a:r>
              <a:rPr lang="en-US" sz="2000" baseline="-25000" dirty="0" smtClean="0"/>
              <a:t>2</a:t>
            </a:r>
            <a:r>
              <a:rPr lang="en-US" sz="2000" dirty="0" smtClean="0"/>
              <a:t>)/</a:t>
            </a:r>
            <a:r>
              <a:rPr lang="en-US" sz="2000" dirty="0" err="1" smtClean="0"/>
              <a:t>Kx</a:t>
            </a:r>
            <a:r>
              <a:rPr lang="en-US" sz="2000" dirty="0" smtClean="0"/>
              <a:t> = (8*1053.6 + 821.1)/ 3128601.4 = 0.00296m</a:t>
            </a:r>
          </a:p>
          <a:p>
            <a:pPr>
              <a:buNone/>
            </a:pPr>
            <a:r>
              <a:rPr lang="en-US" sz="2000" dirty="0" smtClean="0"/>
              <a:t>δ</a:t>
            </a:r>
            <a:r>
              <a:rPr lang="en-US" sz="2000" baseline="-25000" dirty="0" smtClean="0"/>
              <a:t>2</a:t>
            </a:r>
            <a:r>
              <a:rPr lang="en-US" sz="2000" dirty="0" smtClean="0"/>
              <a:t> = (7F</a:t>
            </a:r>
            <a:r>
              <a:rPr lang="en-US" sz="2000" baseline="-25000" dirty="0" smtClean="0"/>
              <a:t>1</a:t>
            </a:r>
            <a:r>
              <a:rPr lang="en-US" sz="2000" dirty="0" smtClean="0"/>
              <a:t>+F</a:t>
            </a:r>
            <a:r>
              <a:rPr lang="en-US" sz="2000" baseline="-25000" dirty="0" smtClean="0"/>
              <a:t>2</a:t>
            </a:r>
            <a:r>
              <a:rPr lang="en-US" sz="2000" dirty="0" smtClean="0"/>
              <a:t>)/</a:t>
            </a:r>
            <a:r>
              <a:rPr lang="en-US" sz="2000" dirty="0" err="1" smtClean="0"/>
              <a:t>Kx</a:t>
            </a:r>
            <a:r>
              <a:rPr lang="en-US" sz="2000" dirty="0" smtClean="0"/>
              <a:t> = 0.00262m</a:t>
            </a:r>
          </a:p>
          <a:p>
            <a:pPr>
              <a:buNone/>
            </a:pPr>
            <a:r>
              <a:rPr lang="en-US" sz="2000" dirty="0" smtClean="0"/>
              <a:t>∆</a:t>
            </a:r>
            <a:r>
              <a:rPr lang="en-US" sz="2000" baseline="-25000" dirty="0" smtClean="0"/>
              <a:t>2</a:t>
            </a:r>
            <a:r>
              <a:rPr lang="en-US" sz="2000" dirty="0" smtClean="0"/>
              <a:t> = ∆</a:t>
            </a:r>
            <a:r>
              <a:rPr lang="en-US" sz="2000" baseline="-25000" dirty="0" smtClean="0"/>
              <a:t>1</a:t>
            </a:r>
            <a:r>
              <a:rPr lang="en-US" sz="2000" dirty="0" smtClean="0"/>
              <a:t> + δ</a:t>
            </a:r>
            <a:r>
              <a:rPr lang="en-US" sz="2000" baseline="-25000" dirty="0" smtClean="0"/>
              <a:t>2</a:t>
            </a:r>
            <a:r>
              <a:rPr lang="en-US" sz="2000" dirty="0" smtClean="0"/>
              <a:t> = 0.00296 + 0.00262 = 0.00558m</a:t>
            </a:r>
          </a:p>
          <a:p>
            <a:pPr>
              <a:buNone/>
            </a:pPr>
            <a:endParaRPr lang="en-US" sz="2000" dirty="0" smtClean="0"/>
          </a:p>
          <a:p>
            <a:pPr>
              <a:buNone/>
            </a:pPr>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SAP Verification</a:t>
            </a:r>
            <a:endParaRPr lang="en-US"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endParaRPr lang="en-US" sz="2000" dirty="0" smtClean="0"/>
          </a:p>
          <a:p>
            <a:endParaRPr lang="en-US" sz="2000" dirty="0" smtClean="0"/>
          </a:p>
          <a:p>
            <a:r>
              <a:rPr lang="en-US" sz="2000" dirty="0" smtClean="0"/>
              <a:t>From SAP we found that mode 1 is primarily in the x-direction (</a:t>
            </a:r>
            <a:r>
              <a:rPr lang="en-US" sz="2000" dirty="0" err="1" smtClean="0"/>
              <a:t>Ux</a:t>
            </a:r>
            <a:r>
              <a:rPr lang="en-US" sz="2000" dirty="0" smtClean="0"/>
              <a:t> = 78%) and the period is 0.6seconds. This means we have an error of 20%. </a:t>
            </a:r>
          </a:p>
          <a:p>
            <a:endParaRPr lang="en-US" sz="2000" dirty="0" smtClean="0"/>
          </a:p>
          <a:p>
            <a:r>
              <a:rPr lang="en-US" sz="2000" dirty="0" smtClean="0"/>
              <a:t>However, since this mode is not completely in the x-direction we will for practical reasons accept an error of 25%.</a:t>
            </a:r>
          </a:p>
          <a:p>
            <a:endParaRPr lang="en-US" sz="2000" dirty="0" smtClean="0"/>
          </a:p>
          <a:p>
            <a:r>
              <a:rPr lang="en-US" sz="2000" dirty="0" smtClean="0"/>
              <a:t>We then removed the rigid assumptions on SAP and tried to calculate the actual </a:t>
            </a:r>
            <a:r>
              <a:rPr lang="en-US" sz="2000" dirty="0" err="1" smtClean="0"/>
              <a:t>Tx</a:t>
            </a:r>
            <a:r>
              <a:rPr lang="en-US" sz="2000" dirty="0" smtClean="0"/>
              <a:t>. Unfortunately we could not find any mode where the period is mainly in the x-direction.</a:t>
            </a:r>
          </a:p>
          <a:p>
            <a:pPr>
              <a:buNone/>
            </a:pPr>
            <a:r>
              <a:rPr lang="en-US" sz="2000" dirty="0" smtClean="0"/>
              <a:t> </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SAP Verification</a:t>
            </a:r>
            <a:endParaRPr lang="en-US" sz="32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1295400"/>
            <a:ext cx="3362325" cy="6572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normAutofit/>
          </a:bodyPr>
          <a:lstStyle/>
          <a:p>
            <a:r>
              <a:rPr lang="en-US" sz="2000" dirty="0" smtClean="0"/>
              <a:t>Now that we can are certain of SAP, we can enter the response spectrum and perform a start/check design of structure.</a:t>
            </a:r>
          </a:p>
          <a:p>
            <a:endParaRPr lang="en-US" sz="2000" dirty="0" smtClean="0"/>
          </a:p>
          <a:p>
            <a:r>
              <a:rPr lang="en-US" sz="2000" dirty="0" smtClean="0"/>
              <a:t>Given the type and location of the building we will take S1 = 0.2seconds, Ss = 0.5seconds from seismic graphs of the middle east, the important factor I = 1 from IBC code and the response modification factor R = 3 (sway ordinary) fro ASCE code.</a:t>
            </a:r>
          </a:p>
          <a:p>
            <a:endParaRPr lang="en-US" sz="2000" dirty="0" smtClean="0"/>
          </a:p>
          <a:p>
            <a:r>
              <a:rPr lang="en-US" sz="2000" dirty="0" smtClean="0"/>
              <a:t>Scale Factor = I*g/R = 1 * 9.81/3 = 3.27</a:t>
            </a:r>
          </a:p>
          <a:p>
            <a:endParaRPr lang="en-US" sz="2000" dirty="0" smtClean="0"/>
          </a:p>
          <a:p>
            <a:r>
              <a:rPr lang="en-US" sz="2000" dirty="0" smtClean="0"/>
              <a:t>We also enter the following load combinations:</a:t>
            </a:r>
          </a:p>
          <a:p>
            <a:pPr>
              <a:buNone/>
            </a:pPr>
            <a:r>
              <a:rPr lang="en-US" sz="2000" dirty="0" smtClean="0"/>
              <a:t>Ultimate 3 = 1.2*(Dead + </a:t>
            </a:r>
            <a:r>
              <a:rPr lang="en-US" sz="2000" dirty="0" err="1" smtClean="0"/>
              <a:t>si</a:t>
            </a:r>
            <a:r>
              <a:rPr lang="en-US" sz="2000" dirty="0" smtClean="0"/>
              <a:t>) + 1.4*(</a:t>
            </a:r>
            <a:r>
              <a:rPr lang="en-US" sz="2000" dirty="0" err="1" smtClean="0"/>
              <a:t>Equ-respX</a:t>
            </a:r>
            <a:r>
              <a:rPr lang="en-US" sz="2000" dirty="0" smtClean="0"/>
              <a:t>) + 1*Live</a:t>
            </a:r>
          </a:p>
          <a:p>
            <a:pPr>
              <a:buNone/>
            </a:pPr>
            <a:r>
              <a:rPr lang="en-US" sz="2000" dirty="0" smtClean="0"/>
              <a:t>Ultimate 4 = 1.2*(Dead + </a:t>
            </a:r>
            <a:r>
              <a:rPr lang="en-US" sz="2000" dirty="0" err="1" smtClean="0"/>
              <a:t>si</a:t>
            </a:r>
            <a:r>
              <a:rPr lang="en-US" sz="2000" dirty="0" smtClean="0"/>
              <a:t>) + 1.4*(</a:t>
            </a:r>
            <a:r>
              <a:rPr lang="en-US" sz="2000" dirty="0" err="1" smtClean="0"/>
              <a:t>Equ-respY</a:t>
            </a:r>
            <a:r>
              <a:rPr lang="en-US" sz="2000" dirty="0" smtClean="0"/>
              <a:t>) + 1*Live </a:t>
            </a:r>
          </a:p>
          <a:p>
            <a:endParaRPr lang="en-US" sz="2000" dirty="0" smtClean="0"/>
          </a:p>
          <a:p>
            <a:pPr>
              <a:buNone/>
            </a:pPr>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457200" y="152400"/>
            <a:ext cx="8229600" cy="1265238"/>
          </a:xfrm>
        </p:spPr>
        <p:txBody>
          <a:bodyPr>
            <a:normAutofit/>
          </a:bodyPr>
          <a:lstStyle/>
          <a:p>
            <a:r>
              <a:rPr lang="en-US" sz="3200" dirty="0" smtClean="0"/>
              <a:t>Response Spectrum</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normAutofit/>
          </a:bodyPr>
          <a:lstStyle/>
          <a:p>
            <a:pPr>
              <a:buNone/>
            </a:pPr>
            <a:endParaRPr lang="en-US" sz="2000" dirty="0" smtClean="0"/>
          </a:p>
          <a:p>
            <a:r>
              <a:rPr lang="en-US" sz="2000" dirty="0" smtClean="0"/>
              <a:t>From the base reactions table in SAP, we find that the total force resulted from the earthquake in the x-direction is 953KN and from the y-direction is 1060KN, which is approximately 1.27%  and 1.4% respectively of the total service static load from the building (75000KN) in the gravity direction. </a:t>
            </a:r>
          </a:p>
          <a:p>
            <a:endParaRPr lang="en-US" sz="2000" dirty="0" smtClean="0"/>
          </a:p>
          <a:p>
            <a:r>
              <a:rPr lang="en-US" sz="2000" dirty="0" smtClean="0"/>
              <a:t>We can prove from hand calculations:</a:t>
            </a:r>
          </a:p>
          <a:p>
            <a:pPr>
              <a:buNone/>
            </a:pPr>
            <a:r>
              <a:rPr lang="en-US" sz="2000" dirty="0" smtClean="0"/>
              <a:t>%earthquake load (both directions) = SD</a:t>
            </a:r>
            <a:r>
              <a:rPr lang="en-US" sz="2000" baseline="-25000" dirty="0" smtClean="0"/>
              <a:t>1</a:t>
            </a:r>
            <a:r>
              <a:rPr lang="en-US" sz="2000" dirty="0" smtClean="0"/>
              <a:t>/(R*T</a:t>
            </a:r>
            <a:r>
              <a:rPr lang="en-US" sz="2000" baseline="-25000" dirty="0" smtClean="0"/>
              <a:t>1</a:t>
            </a:r>
            <a:r>
              <a:rPr lang="en-US" sz="2000" dirty="0" smtClean="0"/>
              <a:t>)*100%</a:t>
            </a:r>
          </a:p>
          <a:p>
            <a:pPr>
              <a:buNone/>
            </a:pPr>
            <a:r>
              <a:rPr lang="en-US" sz="2000" dirty="0" smtClean="0"/>
              <a:t>%earthquake load = 0.1333/(3*2.3788)*100% = 1.86%</a:t>
            </a:r>
          </a:p>
          <a:p>
            <a:r>
              <a:rPr lang="en-US" sz="2000" dirty="0" smtClean="0"/>
              <a:t>This is around the value we got from SAP in both cases, which means we are okay.</a:t>
            </a:r>
          </a:p>
          <a:p>
            <a:pPr>
              <a:buNone/>
            </a:pPr>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457200" y="152400"/>
            <a:ext cx="8229600" cy="1265238"/>
          </a:xfrm>
        </p:spPr>
        <p:txBody>
          <a:bodyPr>
            <a:normAutofit/>
          </a:bodyPr>
          <a:lstStyle/>
          <a:p>
            <a:r>
              <a:rPr lang="en-US" sz="3200" dirty="0" smtClean="0"/>
              <a:t>Response Spectrum</a:t>
            </a:r>
            <a:endParaRPr lang="en-US"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10200"/>
          </a:xfrm>
        </p:spPr>
        <p:txBody>
          <a:bodyPr>
            <a:normAutofit/>
          </a:bodyPr>
          <a:lstStyle/>
          <a:p>
            <a:r>
              <a:rPr lang="en-US" sz="2000" dirty="0" smtClean="0"/>
              <a:t>After performing a start/check design of structure we find that there are several beams, all on grid line N, that failed, so we increase their widths to 0.8m instead on 0.5m. We then find that we are okay:</a:t>
            </a:r>
          </a:p>
          <a:p>
            <a:pPr>
              <a:buNone/>
            </a:pPr>
            <a:endParaRPr lang="en-US" sz="2000" dirty="0" smtClean="0"/>
          </a:p>
          <a:p>
            <a:endParaRPr lang="en-US" sz="2000" dirty="0" smtClean="0"/>
          </a:p>
          <a:p>
            <a:pPr>
              <a:buNone/>
            </a:pPr>
            <a:endParaRPr lang="en-US" sz="2000" dirty="0" smtClean="0"/>
          </a:p>
          <a:p>
            <a:endParaRPr lang="en-US" dirty="0" smtClean="0"/>
          </a:p>
          <a:p>
            <a:pPr>
              <a:buNone/>
            </a:pPr>
            <a:r>
              <a:rPr lang="en-US" dirty="0" smtClean="0"/>
              <a:t>                        </a:t>
            </a:r>
          </a:p>
          <a:p>
            <a:endParaRPr lang="en-US" dirty="0" smtClean="0"/>
          </a:p>
          <a:p>
            <a:endParaRPr lang="en-US" dirty="0" smtClean="0"/>
          </a:p>
        </p:txBody>
      </p:sp>
      <p:sp>
        <p:nvSpPr>
          <p:cNvPr id="3" name="Title 2"/>
          <p:cNvSpPr>
            <a:spLocks noGrp="1"/>
          </p:cNvSpPr>
          <p:nvPr>
            <p:ph type="title"/>
          </p:nvPr>
        </p:nvSpPr>
        <p:spPr>
          <a:xfrm>
            <a:off x="457200" y="0"/>
            <a:ext cx="8229600" cy="1143000"/>
          </a:xfrm>
        </p:spPr>
        <p:txBody>
          <a:bodyPr>
            <a:normAutofit/>
          </a:bodyPr>
          <a:lstStyle/>
          <a:p>
            <a:r>
              <a:rPr lang="en-US" sz="3200" dirty="0" smtClean="0"/>
              <a:t>Check of Structural Design</a:t>
            </a:r>
            <a:endParaRPr lang="en-US" sz="3200" dirty="0"/>
          </a:p>
        </p:txBody>
      </p:sp>
      <p:pic>
        <p:nvPicPr>
          <p:cNvPr id="6" name="Picture 5"/>
          <p:cNvPicPr/>
          <p:nvPr/>
        </p:nvPicPr>
        <p:blipFill>
          <a:blip r:embed="rId2" cstate="print"/>
          <a:srcRect/>
          <a:stretch>
            <a:fillRect/>
          </a:stretch>
        </p:blipFill>
        <p:spPr bwMode="auto">
          <a:xfrm>
            <a:off x="1295400" y="2133600"/>
            <a:ext cx="2057400" cy="47244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4724400" y="2209800"/>
            <a:ext cx="1981200" cy="4648200"/>
          </a:xfrm>
          <a:prstGeom prst="rect">
            <a:avLst/>
          </a:prstGeom>
          <a:noFill/>
          <a:ln w="9525">
            <a:noFill/>
            <a:miter lim="800000"/>
            <a:headEnd/>
            <a:tailEnd/>
          </a:ln>
        </p:spPr>
      </p:pic>
      <p:pic>
        <p:nvPicPr>
          <p:cNvPr id="69634" name="Picture 2"/>
          <p:cNvPicPr>
            <a:picLocks noChangeAspect="1" noChangeArrowheads="1"/>
          </p:cNvPicPr>
          <p:nvPr/>
        </p:nvPicPr>
        <p:blipFill>
          <a:blip r:embed="rId4" cstate="print"/>
          <a:srcRect/>
          <a:stretch>
            <a:fillRect/>
          </a:stretch>
        </p:blipFill>
        <p:spPr bwMode="auto">
          <a:xfrm>
            <a:off x="3505200" y="3962400"/>
            <a:ext cx="11144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pPr>
              <a:buNone/>
            </a:pPr>
            <a:r>
              <a:rPr lang="en-US" sz="2000" dirty="0" smtClean="0"/>
              <a:t>Notes:</a:t>
            </a:r>
          </a:p>
          <a:p>
            <a:r>
              <a:rPr lang="en-US" sz="2000" dirty="0" smtClean="0"/>
              <a:t>The reason why all of these beams highlighted in red are unsafe is because the shear stress due to shear force and torsion together exceeds the maximum allowed value. </a:t>
            </a:r>
          </a:p>
          <a:p>
            <a:r>
              <a:rPr lang="en-US" sz="2000" dirty="0" smtClean="0"/>
              <a:t>We expect the cause as to why this happened is because the loads on these beams are quite large compared to other beams, as these are critical beams.</a:t>
            </a:r>
          </a:p>
          <a:p>
            <a:r>
              <a:rPr lang="en-US" sz="2000" dirty="0" smtClean="0"/>
              <a:t>No failure occurred on the two beams on the right because these beams have much shorter spans and therefore take less load and moment. </a:t>
            </a:r>
          </a:p>
          <a:p>
            <a:pPr>
              <a:buNone/>
            </a:pPr>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Check of Structural Design</a:t>
            </a:r>
            <a:endParaRPr lang="en-US"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Next we check the slabs, columns and beams comparing the previous ultimate moment values we got when we only had dead and live loads (Ult1 = 1.4DL + 1.6LL) to the values we got when we had dead, live and earthquake loads (we have Ultimate 3 = 1.2DL + 1.4EL</a:t>
            </a:r>
            <a:r>
              <a:rPr lang="en-US" sz="2000" baseline="-25000" dirty="0" smtClean="0"/>
              <a:t>x</a:t>
            </a:r>
            <a:r>
              <a:rPr lang="en-US" sz="2000" dirty="0" smtClean="0"/>
              <a:t> + 1LL and Ultimate 4 =1.2DL + 1.4EL</a:t>
            </a:r>
            <a:r>
              <a:rPr lang="en-US" sz="2000" baseline="-25000" dirty="0" smtClean="0"/>
              <a:t>y</a:t>
            </a:r>
            <a:r>
              <a:rPr lang="en-US" sz="2000" dirty="0" smtClean="0"/>
              <a:t> + 1LL ).</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Check of Structural Design</a:t>
            </a:r>
            <a:endParaRPr lang="en-US"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10200"/>
          </a:xfrm>
        </p:spPr>
        <p:txBody>
          <a:bodyPr>
            <a:normAutofit/>
          </a:bodyPr>
          <a:lstStyle/>
          <a:p>
            <a:r>
              <a:rPr lang="en-US" sz="2000" dirty="0" smtClean="0"/>
              <a:t>First we take the slabs. For the bottom slab we see that the moment in general actually decreases slightly when there is an earthquake load:</a:t>
            </a:r>
          </a:p>
          <a:p>
            <a:r>
              <a:rPr lang="en-US" sz="2000" dirty="0" smtClean="0"/>
              <a:t>Static Load:                                     Earthquake X:</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                                                      Earthquake Y:</a:t>
            </a:r>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457200" y="0"/>
            <a:ext cx="8229600" cy="1143000"/>
          </a:xfrm>
        </p:spPr>
        <p:txBody>
          <a:bodyPr>
            <a:normAutofit/>
          </a:bodyPr>
          <a:lstStyle/>
          <a:p>
            <a:r>
              <a:rPr lang="en-US" sz="3200" dirty="0" smtClean="0"/>
              <a:t>Check of Structural Design</a:t>
            </a:r>
            <a:endParaRPr lang="en-US" sz="3200" dirty="0"/>
          </a:p>
        </p:txBody>
      </p:sp>
      <p:pic>
        <p:nvPicPr>
          <p:cNvPr id="5" name="Picture 4"/>
          <p:cNvPicPr/>
          <p:nvPr/>
        </p:nvPicPr>
        <p:blipFill>
          <a:blip r:embed="rId2" cstate="print"/>
          <a:srcRect/>
          <a:stretch>
            <a:fillRect/>
          </a:stretch>
        </p:blipFill>
        <p:spPr bwMode="auto">
          <a:xfrm>
            <a:off x="0" y="2133600"/>
            <a:ext cx="4495800" cy="2133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724400" y="2133600"/>
            <a:ext cx="4419600" cy="21336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4724400" y="4648201"/>
            <a:ext cx="44196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85872"/>
          </a:xfrm>
        </p:spPr>
        <p:txBody>
          <a:bodyPr>
            <a:normAutofit lnSpcReduction="10000"/>
          </a:bodyPr>
          <a:lstStyle/>
          <a:p>
            <a:r>
              <a:rPr lang="en-US" sz="2000" dirty="0" smtClean="0"/>
              <a:t>Concrete:</a:t>
            </a:r>
          </a:p>
          <a:p>
            <a:pPr>
              <a:buNone/>
            </a:pPr>
            <a:r>
              <a:rPr lang="en-US" sz="2000" dirty="0" smtClean="0"/>
              <a:t>For beams and slabs: compressive strength (</a:t>
            </a:r>
            <a:r>
              <a:rPr lang="en-US" sz="2000" i="1" dirty="0" err="1" smtClean="0"/>
              <a:t>f’c</a:t>
            </a:r>
            <a:r>
              <a:rPr lang="en-US" sz="2000" dirty="0" smtClean="0"/>
              <a:t>)</a:t>
            </a:r>
            <a:r>
              <a:rPr lang="en-US" sz="2000" i="1" dirty="0" smtClean="0"/>
              <a:t> </a:t>
            </a:r>
            <a:r>
              <a:rPr lang="en-US" sz="2000" dirty="0" smtClean="0"/>
              <a:t> = 28MPa</a:t>
            </a:r>
          </a:p>
          <a:p>
            <a:pPr>
              <a:buNone/>
            </a:pPr>
            <a:r>
              <a:rPr lang="en-US" sz="2000" dirty="0" smtClean="0"/>
              <a:t>For columns: </a:t>
            </a:r>
            <a:r>
              <a:rPr lang="en-US" sz="2000" i="1" dirty="0" err="1" smtClean="0"/>
              <a:t>f’c</a:t>
            </a:r>
            <a:r>
              <a:rPr lang="en-US" sz="2000" dirty="0" smtClean="0"/>
              <a:t> = 35MPa</a:t>
            </a:r>
          </a:p>
          <a:p>
            <a:pPr>
              <a:buNone/>
            </a:pPr>
            <a:r>
              <a:rPr lang="en-US" sz="2000" dirty="0" smtClean="0"/>
              <a:t>Unit weight of reinforced concrete = 24.5</a:t>
            </a:r>
            <a:r>
              <a:rPr lang="en-US" sz="2000" i="1" dirty="0" smtClean="0"/>
              <a:t> KN/ m</a:t>
            </a:r>
            <a:r>
              <a:rPr lang="en-US" sz="2000" i="1" baseline="30000" dirty="0" smtClean="0"/>
              <a:t>3</a:t>
            </a:r>
            <a:r>
              <a:rPr lang="en-US" sz="2000" i="1" dirty="0" smtClean="0"/>
              <a:t>.</a:t>
            </a:r>
            <a:endParaRPr lang="en-US" sz="2000" dirty="0" smtClean="0"/>
          </a:p>
          <a:p>
            <a:r>
              <a:rPr lang="en-US" sz="2000" dirty="0" smtClean="0"/>
              <a:t>Steel:</a:t>
            </a:r>
          </a:p>
          <a:p>
            <a:pPr>
              <a:buNone/>
            </a:pPr>
            <a:r>
              <a:rPr lang="en-US" sz="2000" dirty="0" smtClean="0"/>
              <a:t>Yielding strength</a:t>
            </a:r>
            <a:r>
              <a:rPr lang="en-US" sz="2000" i="1" dirty="0" smtClean="0"/>
              <a:t> (</a:t>
            </a:r>
            <a:r>
              <a:rPr lang="en-US" sz="2000" i="1" dirty="0" err="1" smtClean="0"/>
              <a:t>Fy</a:t>
            </a:r>
            <a:r>
              <a:rPr lang="en-US" sz="2000" i="1" dirty="0" smtClean="0"/>
              <a:t>)</a:t>
            </a:r>
            <a:r>
              <a:rPr lang="en-US" sz="2000" dirty="0" smtClean="0"/>
              <a:t> = </a:t>
            </a:r>
            <a:r>
              <a:rPr lang="en-US" sz="2000" i="1" dirty="0" smtClean="0"/>
              <a:t>420 </a:t>
            </a:r>
            <a:r>
              <a:rPr lang="en-US" sz="2000" i="1" dirty="0" err="1" smtClean="0"/>
              <a:t>MPa</a:t>
            </a:r>
            <a:r>
              <a:rPr lang="en-US" sz="2000" dirty="0" smtClean="0"/>
              <a:t> </a:t>
            </a:r>
          </a:p>
          <a:p>
            <a:pPr>
              <a:buNone/>
            </a:pPr>
            <a:r>
              <a:rPr lang="en-US" sz="2000" dirty="0" smtClean="0"/>
              <a:t>Modulus of elasticity (E) = 200GPa</a:t>
            </a:r>
          </a:p>
          <a:p>
            <a:r>
              <a:rPr lang="en-US" sz="2000" dirty="0" smtClean="0"/>
              <a:t>Non structural elements:</a:t>
            </a:r>
          </a:p>
          <a:p>
            <a:pPr>
              <a:buNone/>
            </a:pPr>
            <a:endParaRPr lang="en-US" sz="2000" dirty="0"/>
          </a:p>
        </p:txBody>
      </p:sp>
      <p:sp>
        <p:nvSpPr>
          <p:cNvPr id="3" name="Title 2"/>
          <p:cNvSpPr>
            <a:spLocks noGrp="1"/>
          </p:cNvSpPr>
          <p:nvPr>
            <p:ph type="title"/>
          </p:nvPr>
        </p:nvSpPr>
        <p:spPr/>
        <p:txBody>
          <a:bodyPr>
            <a:normAutofit/>
          </a:bodyPr>
          <a:lstStyle/>
          <a:p>
            <a:r>
              <a:rPr lang="en-US" sz="3200" dirty="0" smtClean="0"/>
              <a:t>Materials</a:t>
            </a:r>
            <a:endParaRPr lang="en-US" sz="3200" dirty="0"/>
          </a:p>
        </p:txBody>
      </p:sp>
      <p:graphicFrame>
        <p:nvGraphicFramePr>
          <p:cNvPr id="5" name="Table 4"/>
          <p:cNvGraphicFramePr>
            <a:graphicFrameLocks noGrp="1"/>
          </p:cNvGraphicFramePr>
          <p:nvPr/>
        </p:nvGraphicFramePr>
        <p:xfrm>
          <a:off x="2743200" y="4267200"/>
          <a:ext cx="4991100" cy="2240280"/>
        </p:xfrm>
        <a:graphic>
          <a:graphicData uri="http://schemas.openxmlformats.org/drawingml/2006/table">
            <a:tbl>
              <a:tblPr rtl="1"/>
              <a:tblGrid>
                <a:gridCol w="2400214"/>
                <a:gridCol w="2590886"/>
              </a:tblGrid>
              <a:tr h="514566">
                <a:tc>
                  <a:txBody>
                    <a:bodyPr/>
                    <a:lstStyle/>
                    <a:p>
                      <a:pPr marL="0" marR="0" algn="l" rtl="1">
                        <a:lnSpc>
                          <a:spcPct val="105000"/>
                        </a:lnSpc>
                        <a:spcBef>
                          <a:spcPts val="0"/>
                        </a:spcBef>
                        <a:spcAft>
                          <a:spcPts val="0"/>
                        </a:spcAft>
                        <a:tabLst>
                          <a:tab pos="3883660" algn="l"/>
                          <a:tab pos="5274310" algn="r"/>
                        </a:tabLst>
                      </a:pPr>
                      <a:r>
                        <a:rPr lang="en-US" sz="2000" b="1" dirty="0">
                          <a:latin typeface="Cambria"/>
                          <a:ea typeface="Times New Roman"/>
                          <a:cs typeface="Times New Roman"/>
                        </a:rPr>
                        <a:t>      Unit weight(KN/m</a:t>
                      </a:r>
                      <a:r>
                        <a:rPr lang="en-US" sz="2000" b="1" baseline="30000" dirty="0">
                          <a:latin typeface="Cambria"/>
                          <a:ea typeface="Times New Roman"/>
                          <a:cs typeface="Times New Roman"/>
                        </a:rPr>
                        <a:t>3</a:t>
                      </a:r>
                      <a:r>
                        <a:rPr lang="en-US" sz="2000" b="1" dirty="0">
                          <a:latin typeface="Cambria"/>
                          <a:ea typeface="Times New Roman"/>
                          <a:cs typeface="Times New Roman"/>
                        </a:rPr>
                        <a:t>)</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dirty="0">
                          <a:latin typeface="Cambria"/>
                          <a:ea typeface="Times New Roman"/>
                          <a:cs typeface="Times New Roman"/>
                        </a:rPr>
                        <a:t>            Material</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83">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23</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Plain concrete</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83">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17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Filler material</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3">
                <a:tc>
                  <a:txBody>
                    <a:bodyPr/>
                    <a:lstStyle/>
                    <a:p>
                      <a:pPr marL="0" marR="0" algn="l" rtl="1">
                        <a:lnSpc>
                          <a:spcPct val="105000"/>
                        </a:lnSpc>
                        <a:spcBef>
                          <a:spcPts val="0"/>
                        </a:spcBef>
                        <a:spcAft>
                          <a:spcPts val="0"/>
                        </a:spcAft>
                        <a:tabLst>
                          <a:tab pos="3883660" algn="l"/>
                          <a:tab pos="5274310" algn="r"/>
                        </a:tabLst>
                      </a:pPr>
                      <a:r>
                        <a:rPr lang="en-US" sz="2000" b="1">
                          <a:latin typeface="Times New Roman"/>
                          <a:ea typeface="Times New Roman"/>
                          <a:cs typeface="Times New Roman"/>
                        </a:rPr>
                        <a:t>12</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Blocks</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3">
                <a:tc>
                  <a:txBody>
                    <a:bodyPr/>
                    <a:lstStyle/>
                    <a:p>
                      <a:pPr marL="0" marR="0" algn="l" rtl="1">
                        <a:lnSpc>
                          <a:spcPct val="105000"/>
                        </a:lnSpc>
                        <a:spcBef>
                          <a:spcPts val="0"/>
                        </a:spcBef>
                        <a:spcAft>
                          <a:spcPts val="0"/>
                        </a:spcAft>
                        <a:tabLst>
                          <a:tab pos="3883660" algn="l"/>
                          <a:tab pos="5274310" algn="r"/>
                        </a:tabLst>
                      </a:pPr>
                      <a:r>
                        <a:rPr lang="en-US" sz="2000" b="1">
                          <a:latin typeface="Times New Roman"/>
                          <a:ea typeface="Times New Roman"/>
                          <a:cs typeface="Times New Roman"/>
                        </a:rPr>
                        <a:t>27</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a:latin typeface="Cambria"/>
                          <a:ea typeface="Times New Roman"/>
                          <a:cs typeface="Times New Roman"/>
                        </a:rPr>
                        <a:t>Masonry stone</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3">
                <a:tc>
                  <a:txBody>
                    <a:bodyPr/>
                    <a:lstStyle/>
                    <a:p>
                      <a:pPr marL="0" marR="0" algn="l" rtl="1">
                        <a:lnSpc>
                          <a:spcPct val="105000"/>
                        </a:lnSpc>
                        <a:spcBef>
                          <a:spcPts val="0"/>
                        </a:spcBef>
                        <a:spcAft>
                          <a:spcPts val="0"/>
                        </a:spcAft>
                        <a:tabLst>
                          <a:tab pos="3883660" algn="l"/>
                          <a:tab pos="5274310" algn="r"/>
                        </a:tabLst>
                      </a:pPr>
                      <a:r>
                        <a:rPr lang="en-US" sz="2000" b="1" dirty="0">
                          <a:latin typeface="Cambria"/>
                          <a:ea typeface="Times New Roman"/>
                          <a:cs typeface="Times New Roman"/>
                        </a:rPr>
                        <a:t>27</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5000"/>
                        </a:lnSpc>
                        <a:spcBef>
                          <a:spcPts val="0"/>
                        </a:spcBef>
                        <a:spcAft>
                          <a:spcPts val="0"/>
                        </a:spcAft>
                        <a:tabLst>
                          <a:tab pos="3883660" algn="l"/>
                          <a:tab pos="5274310" algn="r"/>
                        </a:tabLst>
                      </a:pPr>
                      <a:r>
                        <a:rPr lang="en-US" sz="2000" b="1" dirty="0">
                          <a:latin typeface="Cambria"/>
                          <a:ea typeface="Times New Roman"/>
                          <a:cs typeface="Times New Roman"/>
                        </a:rPr>
                        <a:t>Tiles</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10200"/>
          </a:xfrm>
        </p:spPr>
        <p:txBody>
          <a:bodyPr>
            <a:normAutofit fontScale="92500" lnSpcReduction="10000"/>
          </a:bodyPr>
          <a:lstStyle/>
          <a:p>
            <a:r>
              <a:rPr lang="en-US" sz="2000" dirty="0" smtClean="0"/>
              <a:t>Checking for other slabs and columns, we see that it is the same case for all of them.</a:t>
            </a:r>
          </a:p>
          <a:p>
            <a:endParaRPr lang="en-US" sz="2000" dirty="0" smtClean="0"/>
          </a:p>
          <a:p>
            <a:r>
              <a:rPr lang="en-US" sz="2000" dirty="0" smtClean="0"/>
              <a:t>The reason for that is because for load combinations, we reduced the factor for the live load from 1.6 to 1 when there was an earthquake load, which was unable to make up for the difference.</a:t>
            </a:r>
          </a:p>
          <a:p>
            <a:pPr>
              <a:buNone/>
            </a:pPr>
            <a:r>
              <a:rPr lang="en-US" sz="2000" dirty="0" smtClean="0"/>
              <a:t>When there is no earthquake load: UL= 1.2DL + 1.6LL</a:t>
            </a:r>
          </a:p>
          <a:p>
            <a:pPr>
              <a:buNone/>
            </a:pPr>
            <a:r>
              <a:rPr lang="en-US" sz="2000" dirty="0" smtClean="0"/>
              <a:t>When there is an earthquake load: UL = 1.2DL + 1.4EL + 1LL</a:t>
            </a:r>
          </a:p>
          <a:p>
            <a:pPr>
              <a:buNone/>
            </a:pPr>
            <a:r>
              <a:rPr lang="en-US" sz="2000" dirty="0" smtClean="0"/>
              <a:t>(we got these equations from the AC1 code)</a:t>
            </a:r>
          </a:p>
          <a:p>
            <a:pPr>
              <a:buNone/>
            </a:pPr>
            <a:endParaRPr lang="en-US" sz="2000" dirty="0" smtClean="0"/>
          </a:p>
          <a:p>
            <a:r>
              <a:rPr lang="en-US" sz="2000" dirty="0" smtClean="0"/>
              <a:t>This shows that a safe design against static loads can also result is a safe design against earthquakes.</a:t>
            </a:r>
          </a:p>
          <a:p>
            <a:endParaRPr lang="en-US" sz="2000" dirty="0" smtClean="0"/>
          </a:p>
          <a:p>
            <a:r>
              <a:rPr lang="en-US" sz="2000" dirty="0" smtClean="0"/>
              <a:t>For beams, on the higher up floors we needed additional reinforcement on the edge beams, due to the high deflection in the columns increasing the moment of these beams. The rest of the beams remained the same.</a:t>
            </a:r>
          </a:p>
          <a:p>
            <a:pPr>
              <a:buNone/>
            </a:pPr>
            <a:endParaRPr lang="en-US" sz="2000" dirty="0" smtClean="0"/>
          </a:p>
          <a:p>
            <a:pPr>
              <a:buNone/>
            </a:pPr>
            <a:endParaRPr lang="en-US" sz="2000" dirty="0" smtClean="0"/>
          </a:p>
          <a:p>
            <a:endParaRPr lang="en-US" sz="2000" dirty="0" smtClean="0"/>
          </a:p>
          <a:p>
            <a:pPr>
              <a:buNone/>
            </a:pPr>
            <a:endParaRPr lang="en-US" sz="2000" dirty="0" smtClean="0"/>
          </a:p>
          <a:p>
            <a:endParaRPr lang="en-US" sz="2000" dirty="0" smtClean="0"/>
          </a:p>
          <a:p>
            <a:endParaRPr lang="en-US" sz="2000" dirty="0" smtClean="0"/>
          </a:p>
          <a:p>
            <a:pPr lvl="1">
              <a:buNone/>
            </a:pPr>
            <a:endParaRPr lang="en-US" sz="16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381000" y="0"/>
            <a:ext cx="8229600" cy="1143000"/>
          </a:xfrm>
        </p:spPr>
        <p:txBody>
          <a:bodyPr>
            <a:normAutofit/>
          </a:bodyPr>
          <a:lstStyle/>
          <a:p>
            <a:r>
              <a:rPr lang="en-US" sz="3200" dirty="0" smtClean="0"/>
              <a:t>Check of Structural Design</a:t>
            </a: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A problem in our previous design was for mode 1 it was mainly under torsion, which we are uncertain of. To remove torsion we suggested to add shear walls in the corners as shown below:</a:t>
            </a:r>
          </a:p>
          <a:p>
            <a:pPr>
              <a:buNone/>
            </a:pPr>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New Design for Structure</a:t>
            </a:r>
            <a:endParaRPr lang="en-US" sz="3200" dirty="0"/>
          </a:p>
        </p:txBody>
      </p:sp>
      <p:pic>
        <p:nvPicPr>
          <p:cNvPr id="4" name="Picture 3"/>
          <p:cNvPicPr/>
          <p:nvPr/>
        </p:nvPicPr>
        <p:blipFill>
          <a:blip r:embed="rId2" cstate="print"/>
          <a:srcRect/>
          <a:stretch>
            <a:fillRect/>
          </a:stretch>
        </p:blipFill>
        <p:spPr bwMode="auto">
          <a:xfrm>
            <a:off x="1066800" y="2514600"/>
            <a:ext cx="7848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sz="2000" dirty="0" smtClean="0"/>
              <a:t>This meant that for the fundamental mode, the torsion was reduced significantly, meaning we are more certain of the structural safety. We found though that a cantilever beam on floors 4-roof was unsafe so we increased the width to 0.8 meters:</a:t>
            </a:r>
          </a:p>
          <a:p>
            <a:pPr>
              <a:buNone/>
            </a:pPr>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New Design for Structure</a:t>
            </a:r>
            <a:endParaRPr lang="en-US" sz="3200" dirty="0"/>
          </a:p>
        </p:txBody>
      </p:sp>
      <p:pic>
        <p:nvPicPr>
          <p:cNvPr id="5" name="Picture 4"/>
          <p:cNvPicPr/>
          <p:nvPr/>
        </p:nvPicPr>
        <p:blipFill>
          <a:blip r:embed="rId2" cstate="print"/>
          <a:srcRect/>
          <a:stretch>
            <a:fillRect/>
          </a:stretch>
        </p:blipFill>
        <p:spPr bwMode="auto">
          <a:xfrm>
            <a:off x="1219200" y="2895600"/>
            <a:ext cx="7315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257800"/>
          </a:xfrm>
        </p:spPr>
        <p:txBody>
          <a:bodyPr>
            <a:normAutofit/>
          </a:bodyPr>
          <a:lstStyle/>
          <a:p>
            <a:r>
              <a:rPr lang="en-US" sz="2000" dirty="0" smtClean="0"/>
              <a:t>Another beam on floor 9 also needed an increase in width (to 0.8m). This is expected as it is a critical beam:</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The reason why the beam below it didn’t need adjustment, despite also being a critical beam of similar length is because it is now being carried on a shear wall. </a:t>
            </a:r>
          </a:p>
          <a:p>
            <a:pPr>
              <a:buNone/>
            </a:pPr>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a:xfrm>
            <a:off x="457200" y="0"/>
            <a:ext cx="8229600" cy="1143000"/>
          </a:xfrm>
        </p:spPr>
        <p:txBody>
          <a:bodyPr>
            <a:normAutofit/>
          </a:bodyPr>
          <a:lstStyle/>
          <a:p>
            <a:r>
              <a:rPr lang="en-US" sz="3200" dirty="0" smtClean="0"/>
              <a:t>New Design for Structure</a:t>
            </a:r>
            <a:endParaRPr lang="en-US" sz="3200" dirty="0"/>
          </a:p>
        </p:txBody>
      </p:sp>
      <p:pic>
        <p:nvPicPr>
          <p:cNvPr id="6" name="Picture 5"/>
          <p:cNvPicPr/>
          <p:nvPr/>
        </p:nvPicPr>
        <p:blipFill>
          <a:blip r:embed="rId2" cstate="print"/>
          <a:srcRect/>
          <a:stretch>
            <a:fillRect/>
          </a:stretch>
        </p:blipFill>
        <p:spPr bwMode="auto">
          <a:xfrm>
            <a:off x="838200" y="1676400"/>
            <a:ext cx="596397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000" dirty="0" smtClean="0"/>
          </a:p>
          <a:p>
            <a:r>
              <a:rPr lang="en-US" sz="2000" dirty="0" smtClean="0"/>
              <a:t>It is a traditional approach to assume infinite rigidity for supports when analyzing and designing the elements of super-structure.</a:t>
            </a:r>
          </a:p>
          <a:p>
            <a:endParaRPr lang="en-US" sz="2000" dirty="0" smtClean="0"/>
          </a:p>
          <a:p>
            <a:pPr>
              <a:buNone/>
            </a:pPr>
            <a:endParaRPr lang="en-US" sz="2000" dirty="0" smtClean="0"/>
          </a:p>
          <a:p>
            <a:r>
              <a:rPr lang="en-US" sz="2000" dirty="0" smtClean="0"/>
              <a:t>It is also traditional to assume infinite rigidity for super-structure when analyzing and designing the Foundation system. </a:t>
            </a:r>
            <a:endParaRPr lang="en-US" sz="2000" dirty="0"/>
          </a:p>
        </p:txBody>
      </p:sp>
      <p:sp>
        <p:nvSpPr>
          <p:cNvPr id="3" name="Title 2"/>
          <p:cNvSpPr>
            <a:spLocks noGrp="1"/>
          </p:cNvSpPr>
          <p:nvPr>
            <p:ph type="title"/>
          </p:nvPr>
        </p:nvSpPr>
        <p:spPr/>
        <p:txBody>
          <a:bodyPr>
            <a:normAutofit fontScale="90000"/>
          </a:bodyPr>
          <a:lstStyle/>
          <a:p>
            <a:r>
              <a:rPr lang="en-US" dirty="0" smtClean="0"/>
              <a:t>Chapter </a:t>
            </a:r>
            <a:r>
              <a:rPr lang="en-US" dirty="0" err="1" smtClean="0"/>
              <a:t>Five:</a:t>
            </a:r>
            <a:r>
              <a:rPr lang="en-US" sz="3600" dirty="0" err="1" smtClean="0"/>
              <a:t>Soil</a:t>
            </a:r>
            <a:r>
              <a:rPr lang="en-US" sz="3600" dirty="0" smtClean="0"/>
              <a:t> Structure Interaction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Sub-grade models are mathematical models used to investigate SSI problems and to understand soil behavior under applied loads.</a:t>
            </a:r>
          </a:p>
          <a:p>
            <a:endParaRPr lang="en-US" sz="2000" dirty="0" smtClean="0"/>
          </a:p>
        </p:txBody>
      </p:sp>
      <p:sp>
        <p:nvSpPr>
          <p:cNvPr id="3" name="Title 2"/>
          <p:cNvSpPr>
            <a:spLocks noGrp="1"/>
          </p:cNvSpPr>
          <p:nvPr>
            <p:ph type="title"/>
          </p:nvPr>
        </p:nvSpPr>
        <p:spPr/>
        <p:txBody>
          <a:bodyPr>
            <a:normAutofit/>
          </a:bodyPr>
          <a:lstStyle/>
          <a:p>
            <a:r>
              <a:rPr lang="en-US" sz="4400" dirty="0" smtClean="0"/>
              <a:t>Sub-grade models</a:t>
            </a:r>
            <a:endParaRPr lang="en-US" dirty="0"/>
          </a:p>
        </p:txBody>
      </p:sp>
      <p:graphicFrame>
        <p:nvGraphicFramePr>
          <p:cNvPr id="4" name="Table 3"/>
          <p:cNvGraphicFramePr>
            <a:graphicFrameLocks noGrp="1"/>
          </p:cNvGraphicFramePr>
          <p:nvPr/>
        </p:nvGraphicFramePr>
        <p:xfrm>
          <a:off x="533400" y="2667000"/>
          <a:ext cx="6610350" cy="2304288"/>
        </p:xfrm>
        <a:graphic>
          <a:graphicData uri="http://schemas.openxmlformats.org/drawingml/2006/table">
            <a:tbl>
              <a:tblPr/>
              <a:tblGrid>
                <a:gridCol w="2660462"/>
                <a:gridCol w="3949888"/>
              </a:tblGrid>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Model</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Assumptions </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Winkler's Hypothesis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Filonenko-Borodich</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deformed, pretensioned membrane + 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Pasternak's Hypothesis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shear layer + 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Pasternak's and Loof's Hypothesis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springs + shear layer + 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Haber-Schaim</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plate + 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Hetényi</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springs + plate + springs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19075">
                <a:tc>
                  <a:txBody>
                    <a:bodyPr/>
                    <a:lstStyle/>
                    <a:p>
                      <a:pPr marL="0" marR="0" algn="l" rtl="0">
                        <a:lnSpc>
                          <a:spcPct val="105000"/>
                        </a:lnSpc>
                        <a:spcBef>
                          <a:spcPts val="0"/>
                        </a:spcBef>
                        <a:spcAft>
                          <a:spcPts val="0"/>
                        </a:spcAft>
                      </a:pPr>
                      <a:r>
                        <a:rPr lang="en-US" sz="1600">
                          <a:solidFill>
                            <a:srgbClr val="000000"/>
                          </a:solidFill>
                          <a:latin typeface="Calibri"/>
                          <a:ea typeface="Times New Roman"/>
                          <a:cs typeface="Times New Roman"/>
                        </a:rPr>
                        <a:t>Rhines</a:t>
                      </a:r>
                      <a:endParaRPr lang="en-US" sz="160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l" rtl="0">
                        <a:lnSpc>
                          <a:spcPct val="105000"/>
                        </a:lnSpc>
                        <a:spcBef>
                          <a:spcPts val="0"/>
                        </a:spcBef>
                        <a:spcAft>
                          <a:spcPts val="0"/>
                        </a:spcAft>
                      </a:pPr>
                      <a:r>
                        <a:rPr lang="en-US" sz="1600" dirty="0">
                          <a:solidFill>
                            <a:srgbClr val="000000"/>
                          </a:solidFill>
                          <a:latin typeface="Calibri"/>
                          <a:ea typeface="Times New Roman"/>
                          <a:cs typeface="Times New Roman"/>
                        </a:rPr>
                        <a:t>springs + plate + shear layer + springs</a:t>
                      </a:r>
                      <a:endParaRPr lang="en-US" sz="1600" dirty="0">
                        <a:latin typeface="Cambria"/>
                        <a:ea typeface="Times New Roman"/>
                        <a:cs typeface="Times New Roman"/>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This is the oldest, simplest and most well known model used for SSI analysis by structural engineers.</a:t>
            </a:r>
          </a:p>
          <a:p>
            <a:endParaRPr lang="en-US" sz="2000" dirty="0" smtClean="0"/>
          </a:p>
          <a:p>
            <a:r>
              <a:rPr lang="en-US" sz="2000" dirty="0" smtClean="0"/>
              <a:t>It consists of an infinite number of springs on a rigid base.</a:t>
            </a:r>
          </a:p>
          <a:p>
            <a:endParaRPr lang="en-US" sz="2000" dirty="0" smtClean="0"/>
          </a:p>
        </p:txBody>
      </p:sp>
      <p:sp>
        <p:nvSpPr>
          <p:cNvPr id="3" name="Title 2"/>
          <p:cNvSpPr>
            <a:spLocks noGrp="1"/>
          </p:cNvSpPr>
          <p:nvPr>
            <p:ph type="title"/>
          </p:nvPr>
        </p:nvSpPr>
        <p:spPr/>
        <p:txBody>
          <a:bodyPr>
            <a:normAutofit/>
          </a:bodyPr>
          <a:lstStyle/>
          <a:p>
            <a:r>
              <a:rPr lang="en-US" sz="4400" dirty="0" smtClean="0"/>
              <a:t>Winkler’s Model:</a:t>
            </a:r>
            <a:endParaRPr lang="en-US" dirty="0"/>
          </a:p>
        </p:txBody>
      </p:sp>
      <p:pic>
        <p:nvPicPr>
          <p:cNvPr id="5" name="Picture 4" descr="C:\Users\Oss\Dropbox\239_lrg_fig3.gif"/>
          <p:cNvPicPr/>
          <p:nvPr/>
        </p:nvPicPr>
        <p:blipFill>
          <a:blip r:embed="rId2" cstate="print"/>
          <a:srcRect/>
          <a:stretch>
            <a:fillRect/>
          </a:stretch>
        </p:blipFill>
        <p:spPr bwMode="auto">
          <a:xfrm>
            <a:off x="1676400" y="3505200"/>
            <a:ext cx="5791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figure below shows the 1D model for the mat:</a:t>
            </a:r>
            <a:endParaRPr lang="en-US" sz="2000" dirty="0"/>
          </a:p>
        </p:txBody>
      </p:sp>
      <p:sp>
        <p:nvSpPr>
          <p:cNvPr id="3" name="Title 2"/>
          <p:cNvSpPr>
            <a:spLocks noGrp="1"/>
          </p:cNvSpPr>
          <p:nvPr>
            <p:ph type="title"/>
          </p:nvPr>
        </p:nvSpPr>
        <p:spPr/>
        <p:txBody>
          <a:bodyPr>
            <a:normAutofit/>
          </a:bodyPr>
          <a:lstStyle/>
          <a:p>
            <a:r>
              <a:rPr lang="en-US" sz="3200" dirty="0" smtClean="0"/>
              <a:t>Analysis of Beam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838200" y="1905000"/>
          <a:ext cx="7615003" cy="2743200"/>
        </p:xfrm>
        <a:graphic>
          <a:graphicData uri="http://schemas.openxmlformats.org/presentationml/2006/ole">
            <p:oleObj spid="_x0000_s80897" name="Bitmap Image" r:id="rId3" imgW="3591426" imgH="1295238" progId="PBrush">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The beam has a height of 0.5m and a width of 0.3m as shown</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Title 2"/>
          <p:cNvSpPr>
            <a:spLocks noGrp="1"/>
          </p:cNvSpPr>
          <p:nvPr>
            <p:ph type="title"/>
          </p:nvPr>
        </p:nvSpPr>
        <p:spPr/>
        <p:txBody>
          <a:bodyPr>
            <a:normAutofit/>
          </a:bodyPr>
          <a:lstStyle/>
          <a:p>
            <a:r>
              <a:rPr lang="en-US" sz="3200" dirty="0" smtClean="0"/>
              <a:t>Analysis of Beam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C:\Users\Oss\Dropbox\dim.JPG"/>
          <p:cNvPicPr/>
          <p:nvPr/>
        </p:nvPicPr>
        <p:blipFill>
          <a:blip r:embed="rId2" cstate="print"/>
          <a:srcRect/>
          <a:stretch>
            <a:fillRect/>
          </a:stretch>
        </p:blipFill>
        <p:spPr bwMode="auto">
          <a:xfrm>
            <a:off x="1600200" y="1981200"/>
            <a:ext cx="5638800" cy="1600200"/>
          </a:xfrm>
          <a:prstGeom prst="rect">
            <a:avLst/>
          </a:prstGeom>
          <a:noFill/>
          <a:ln w="9525">
            <a:noFill/>
            <a:miter lim="800000"/>
            <a:headEnd/>
            <a:tailEnd/>
          </a:ln>
        </p:spPr>
      </p:pic>
      <p:pic>
        <p:nvPicPr>
          <p:cNvPr id="82958" name="Picture 14" descr="C:\Users\Samir Mizyed\Desktop\sssss.png"/>
          <p:cNvPicPr>
            <a:picLocks noChangeAspect="1" noChangeArrowheads="1"/>
          </p:cNvPicPr>
          <p:nvPr/>
        </p:nvPicPr>
        <p:blipFill>
          <a:blip r:embed="rId3" cstate="print"/>
          <a:srcRect/>
          <a:stretch>
            <a:fillRect/>
          </a:stretch>
        </p:blipFill>
        <p:spPr bwMode="auto">
          <a:xfrm>
            <a:off x="459999" y="4114800"/>
            <a:ext cx="6226342" cy="17526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2" y="304790"/>
          <a:ext cx="7696199" cy="6019810"/>
        </p:xfrm>
        <a:graphic>
          <a:graphicData uri="http://schemas.openxmlformats.org/drawingml/2006/table">
            <a:tbl>
              <a:tblPr/>
              <a:tblGrid>
                <a:gridCol w="1790805"/>
                <a:gridCol w="1091539"/>
                <a:gridCol w="1283410"/>
                <a:gridCol w="818654"/>
                <a:gridCol w="818654"/>
                <a:gridCol w="1074483"/>
                <a:gridCol w="818654"/>
              </a:tblGrid>
              <a:tr h="425334">
                <a:tc>
                  <a:txBody>
                    <a:bodyPr/>
                    <a:lstStyle/>
                    <a:p>
                      <a:pPr marL="0" marR="0" algn="l" rtl="0">
                        <a:lnSpc>
                          <a:spcPct val="105000"/>
                        </a:lnSpc>
                        <a:spcBef>
                          <a:spcPts val="0"/>
                        </a:spcBef>
                        <a:spcAft>
                          <a:spcPts val="0"/>
                        </a:spcAft>
                      </a:pPr>
                      <a:r>
                        <a:rPr lang="en-US" sz="1000" b="1" dirty="0">
                          <a:solidFill>
                            <a:srgbClr val="1F497D"/>
                          </a:solidFill>
                          <a:latin typeface="Calibri"/>
                          <a:ea typeface="Calibri"/>
                          <a:cs typeface="Arial"/>
                        </a:rPr>
                        <a:t>k spring/K Beam</a:t>
                      </a:r>
                      <a:endParaRPr lang="en-US" sz="700" dirty="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  k beam</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   k spring</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  R 1</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  R2</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R2/R1</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R1/W</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0.00001</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0.04317</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40</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40</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0.333</a:t>
                      </a:r>
                      <a:endParaRPr lang="en-US" sz="700">
                        <a:solidFill>
                          <a:srgbClr val="000000"/>
                        </a:solidFill>
                        <a:latin typeface="Cambria"/>
                        <a:ea typeface="Times New Roman"/>
                        <a:cs typeface="Times New Roman"/>
                      </a:endParaRPr>
                    </a:p>
                  </a:txBody>
                  <a:tcPr marL="45462" marR="4546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0.023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99.291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41.04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39.48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0.96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0.342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0.05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215.85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42.19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38.91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0.92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0.352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44.13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37.94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0.86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0.368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863.4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47.39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36.31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0.77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0.395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1295.1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50.02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34.99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1726.8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52.19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33.91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0.435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2158.5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54.02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32.99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2590.2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55.57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32.22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0.463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3021.9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56.91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31.55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0.474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3453.6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58.07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30.97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0.484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3885.3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59.01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30.5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0.492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60</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30</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4748.7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61.18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29.41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5612.1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62.19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28.91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0.518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8634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65.44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27.28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0.42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0.545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12951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67.97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26.02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0.566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21585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70.39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24.81</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0.587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25902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71.06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24.47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0.592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34536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71.95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24.03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9</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38853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72.25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23.88</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0.602</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solidFill>
                      <a:srgbClr val="C0C0C0"/>
                    </a:solidFill>
                  </a:tcPr>
                </a:tc>
              </a:tr>
              <a:tr h="234961">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10</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43170</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72.5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23.75</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0.33</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0.604</a:t>
                      </a:r>
                      <a:endParaRPr lang="en-US" sz="700">
                        <a:solidFill>
                          <a:srgbClr val="000000"/>
                        </a:solidFill>
                        <a:latin typeface="Cambria"/>
                        <a:ea typeface="Times New Roman"/>
                        <a:cs typeface="Times New Roman"/>
                      </a:endParaRPr>
                    </a:p>
                  </a:txBody>
                  <a:tcPr marL="45462" marR="45462" marT="0" marB="0">
                    <a:lnL>
                      <a:noFill/>
                    </a:lnL>
                    <a:lnR>
                      <a:noFill/>
                    </a:lnR>
                    <a:lnT>
                      <a:noFill/>
                    </a:lnT>
                    <a:lnB>
                      <a:noFill/>
                    </a:lnB>
                  </a:tcPr>
                </a:tc>
              </a:tr>
              <a:tr h="425334">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1000000</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4.317E+09</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74.12</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22.94</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a:solidFill>
                            <a:srgbClr val="1F497D"/>
                          </a:solidFill>
                          <a:latin typeface="Calibri"/>
                          <a:ea typeface="Calibri"/>
                          <a:cs typeface="Arial"/>
                        </a:rPr>
                        <a:t>0.31</a:t>
                      </a:r>
                      <a:endParaRPr lang="en-US" sz="70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0">
                        <a:lnSpc>
                          <a:spcPct val="105000"/>
                        </a:lnSpc>
                        <a:spcBef>
                          <a:spcPts val="0"/>
                        </a:spcBef>
                        <a:spcAft>
                          <a:spcPts val="0"/>
                        </a:spcAft>
                      </a:pPr>
                      <a:r>
                        <a:rPr lang="en-US" sz="1000" b="1" dirty="0">
                          <a:solidFill>
                            <a:srgbClr val="1F497D"/>
                          </a:solidFill>
                          <a:latin typeface="Calibri"/>
                          <a:ea typeface="Calibri"/>
                          <a:cs typeface="Arial"/>
                        </a:rPr>
                        <a:t>0.618</a:t>
                      </a:r>
                      <a:endParaRPr lang="en-US" sz="700" dirty="0">
                        <a:solidFill>
                          <a:srgbClr val="000000"/>
                        </a:solidFill>
                        <a:latin typeface="Cambria"/>
                        <a:ea typeface="Times New Roman"/>
                        <a:cs typeface="Times New Roman"/>
                      </a:endParaRPr>
                    </a:p>
                  </a:txBody>
                  <a:tcPr marL="45462" marR="45462"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4" name="Rectangle 3"/>
          <p:cNvSpPr/>
          <p:nvPr/>
        </p:nvSpPr>
        <p:spPr>
          <a:xfrm>
            <a:off x="4479637" y="2967335"/>
            <a:ext cx="184730" cy="830997"/>
          </a:xfrm>
          <a:prstGeom prst="rect">
            <a:avLst/>
          </a:prstGeom>
          <a:noFill/>
        </p:spPr>
        <p:txBody>
          <a:bodyPr wrap="none" lIns="91440" tIns="45720" rIns="91440" bIns="45720">
            <a:spAutoFit/>
          </a:bodyPr>
          <a:lstStyle/>
          <a:p>
            <a:pPr algn="ct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Super-imposed Dead Load = 4KN/m</a:t>
            </a:r>
            <a:r>
              <a:rPr lang="en-US" sz="2000" baseline="30000" dirty="0" smtClean="0"/>
              <a:t>2</a:t>
            </a:r>
            <a:endParaRPr lang="en-US" sz="2000" dirty="0" smtClean="0"/>
          </a:p>
          <a:p>
            <a:r>
              <a:rPr lang="en-US" sz="2000" dirty="0" smtClean="0"/>
              <a:t>Live Load = 3KN/m</a:t>
            </a:r>
            <a:r>
              <a:rPr lang="en-US" sz="2000" baseline="30000" dirty="0" smtClean="0"/>
              <a:t>2</a:t>
            </a:r>
            <a:endParaRPr lang="en-US" sz="2000" dirty="0" smtClean="0"/>
          </a:p>
          <a:p>
            <a:r>
              <a:rPr lang="en-US" sz="2000" dirty="0" smtClean="0"/>
              <a:t>Load combinations in ACI Code are:</a:t>
            </a:r>
          </a:p>
          <a:p>
            <a:pPr>
              <a:buNone/>
            </a:pPr>
            <a:r>
              <a:rPr lang="en-US" sz="2000" dirty="0" smtClean="0"/>
              <a:t>U1=1.4D</a:t>
            </a:r>
          </a:p>
          <a:p>
            <a:pPr>
              <a:buNone/>
            </a:pPr>
            <a:r>
              <a:rPr lang="en-US" sz="2000" dirty="0" smtClean="0"/>
              <a:t>U2=1.2D+1.6L</a:t>
            </a:r>
          </a:p>
          <a:p>
            <a:pPr>
              <a:buNone/>
            </a:pPr>
            <a:endParaRPr lang="en-US" sz="2000" dirty="0" smtClean="0"/>
          </a:p>
          <a:p>
            <a:r>
              <a:rPr lang="en-US" sz="2000" dirty="0" smtClean="0"/>
              <a:t>Computer Programs:</a:t>
            </a:r>
          </a:p>
          <a:p>
            <a:pPr>
              <a:buNone/>
            </a:pPr>
            <a:r>
              <a:rPr lang="en-US" sz="2000" dirty="0" smtClean="0"/>
              <a:t> For analysis and design processes we will use SAP 2000(version 14.2.4).</a:t>
            </a:r>
            <a:endParaRPr lang="en-US" sz="2000" dirty="0"/>
          </a:p>
        </p:txBody>
      </p:sp>
      <p:sp>
        <p:nvSpPr>
          <p:cNvPr id="3" name="Title 2"/>
          <p:cNvSpPr>
            <a:spLocks noGrp="1"/>
          </p:cNvSpPr>
          <p:nvPr>
            <p:ph type="title"/>
          </p:nvPr>
        </p:nvSpPr>
        <p:spPr/>
        <p:txBody>
          <a:bodyPr>
            <a:normAutofit/>
          </a:bodyPr>
          <a:lstStyle/>
          <a:p>
            <a:r>
              <a:rPr lang="en-US" sz="3200" dirty="0" smtClean="0"/>
              <a:t>Loads and Computer Programs:</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r>
              <a:rPr lang="en-US" sz="2000" dirty="0" smtClean="0"/>
              <a:t>Drawing the relationship between the internal/external beam reactions and the spring/beam stiffness we get the following graph: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normAutofit/>
          </a:bodyPr>
          <a:lstStyle/>
          <a:p>
            <a:r>
              <a:rPr lang="en-US" sz="3200" dirty="0" smtClean="0"/>
              <a:t>Analysis of Beam Supported by Springs</a:t>
            </a:r>
            <a:endParaRPr lang="en-US" sz="3200" dirty="0"/>
          </a:p>
        </p:txBody>
      </p:sp>
      <p:graphicFrame>
        <p:nvGraphicFramePr>
          <p:cNvPr id="4" name="Chart 3"/>
          <p:cNvGraphicFramePr/>
          <p:nvPr/>
        </p:nvGraphicFramePr>
        <p:xfrm>
          <a:off x="1447800" y="2438400"/>
          <a:ext cx="60960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25000" lnSpcReduction="20000"/>
          </a:bodyPr>
          <a:lstStyle/>
          <a:p>
            <a:r>
              <a:rPr lang="en-US" sz="8000" dirty="0" smtClean="0"/>
              <a:t>From the graph we can conclude the following:</a:t>
            </a:r>
          </a:p>
          <a:p>
            <a:pPr>
              <a:buNone/>
            </a:pPr>
            <a:r>
              <a:rPr lang="en-US" sz="8000" dirty="0" smtClean="0"/>
              <a:t>1- The reactions (displacements) are equal when the ratio of spring over beam stiffness approaches zero.</a:t>
            </a:r>
          </a:p>
          <a:p>
            <a:pPr>
              <a:buNone/>
            </a:pPr>
            <a:r>
              <a:rPr lang="en-US" sz="8000" dirty="0" smtClean="0"/>
              <a:t>2- When the ratio of spring over beam stiffness approaches infinity springs behaves as pin supports (with no vertical displacement).</a:t>
            </a:r>
          </a:p>
          <a:p>
            <a:pPr>
              <a:buNone/>
            </a:pPr>
            <a:r>
              <a:rPr lang="en-US" sz="8000" dirty="0" smtClean="0"/>
              <a:t>3- When the ratio of spring over beam stiffness approaches infinity, R2/R1 approaches 0.3 which we can get from the analysis of a beam of two equal spans with uniformly distributed load formulas as shown in Figure 5.8 on the next page. </a:t>
            </a:r>
          </a:p>
          <a:p>
            <a:pPr>
              <a:buNone/>
            </a:pPr>
            <a:r>
              <a:rPr lang="en-US" sz="8000" dirty="0" smtClean="0"/>
              <a:t>4-The ratio (R2/R1) decreases as Ks/Kb increases .</a:t>
            </a:r>
          </a:p>
          <a:p>
            <a:pPr>
              <a:buNone/>
            </a:pPr>
            <a:r>
              <a:rPr lang="en-US" sz="8000" dirty="0" smtClean="0"/>
              <a:t>5- The internal spring takes a load that equals 60% of the total load on the beam (tributary area) when</a:t>
            </a:r>
            <a:r>
              <a:rPr lang="en-US" sz="8000" b="1" dirty="0" smtClean="0"/>
              <a:t> </a:t>
            </a:r>
            <a:r>
              <a:rPr lang="en-US" sz="8000" dirty="0" smtClean="0"/>
              <a:t>Ks/Kb equals around 10.</a:t>
            </a:r>
          </a:p>
          <a:p>
            <a:pPr>
              <a:buNone/>
            </a:pPr>
            <a:r>
              <a:rPr lang="en-US" sz="8000" dirty="0" smtClean="0"/>
              <a:t>6- Using </a:t>
            </a:r>
            <a:r>
              <a:rPr lang="en-US" sz="8000" dirty="0" err="1" smtClean="0"/>
              <a:t>K</a:t>
            </a:r>
            <a:r>
              <a:rPr lang="en-US" sz="8000" baseline="-25000" dirty="0" err="1" smtClean="0"/>
              <a:t>eq</a:t>
            </a:r>
            <a:r>
              <a:rPr lang="en-US" sz="8000" dirty="0" smtClean="0"/>
              <a:t>= </a:t>
            </a:r>
            <a:r>
              <a:rPr lang="en-US" sz="8000" dirty="0" err="1" smtClean="0"/>
              <a:t>K</a:t>
            </a:r>
            <a:r>
              <a:rPr lang="en-US" sz="8000" baseline="-25000" dirty="0" err="1" smtClean="0"/>
              <a:t>st</a:t>
            </a:r>
            <a:r>
              <a:rPr lang="en-US" sz="8000" dirty="0" smtClean="0"/>
              <a:t>/(1 + (</a:t>
            </a:r>
            <a:r>
              <a:rPr lang="en-US" sz="8000" dirty="0" err="1" smtClean="0"/>
              <a:t>K</a:t>
            </a:r>
            <a:r>
              <a:rPr lang="en-US" sz="8000" baseline="-25000" dirty="0" err="1" smtClean="0"/>
              <a:t>st</a:t>
            </a:r>
            <a:r>
              <a:rPr lang="en-US" sz="8000" dirty="0" smtClean="0"/>
              <a:t>/ K</a:t>
            </a:r>
            <a:r>
              <a:rPr lang="en-US" sz="8000" baseline="-25000" dirty="0" smtClean="0"/>
              <a:t>s</a:t>
            </a:r>
            <a:r>
              <a:rPr lang="en-US" sz="8000" dirty="0" smtClean="0"/>
              <a:t>)) where K</a:t>
            </a:r>
            <a:r>
              <a:rPr lang="en-US" sz="8000" baseline="-25000" dirty="0" smtClean="0"/>
              <a:t>s</a:t>
            </a:r>
            <a:r>
              <a:rPr lang="en-US" sz="8000" dirty="0" smtClean="0"/>
              <a:t> is soil stiffness and </a:t>
            </a:r>
            <a:r>
              <a:rPr lang="en-US" sz="8000" dirty="0" err="1" smtClean="0"/>
              <a:t>K</a:t>
            </a:r>
            <a:r>
              <a:rPr lang="en-US" sz="8000" baseline="-25000" dirty="0" err="1" smtClean="0"/>
              <a:t>st</a:t>
            </a:r>
            <a:r>
              <a:rPr lang="en-US" sz="8000" dirty="0" smtClean="0"/>
              <a:t> is structural stiffness, when K</a:t>
            </a:r>
            <a:r>
              <a:rPr lang="en-US" sz="8000" baseline="-25000" dirty="0" smtClean="0"/>
              <a:t>s</a:t>
            </a:r>
            <a:r>
              <a:rPr lang="en-US" sz="8000" dirty="0" smtClean="0"/>
              <a:t> is very large then  equals 0, thus </a:t>
            </a:r>
            <a:r>
              <a:rPr lang="en-US" sz="8000" dirty="0" err="1" smtClean="0"/>
              <a:t>K</a:t>
            </a:r>
            <a:r>
              <a:rPr lang="en-US" sz="8000" baseline="-25000" dirty="0" err="1" smtClean="0"/>
              <a:t>eq</a:t>
            </a:r>
            <a:r>
              <a:rPr lang="en-US" sz="8000" baseline="-25000" dirty="0" smtClean="0"/>
              <a:t>=</a:t>
            </a:r>
            <a:r>
              <a:rPr lang="en-US" sz="8000" dirty="0" err="1" smtClean="0"/>
              <a:t>K</a:t>
            </a:r>
            <a:r>
              <a:rPr lang="en-US" sz="8000" baseline="-25000" dirty="0" err="1" smtClean="0"/>
              <a:t>st</a:t>
            </a:r>
            <a:r>
              <a:rPr lang="en-US" sz="8000" baseline="-25000" dirty="0" smtClean="0"/>
              <a:t>.</a:t>
            </a:r>
            <a:r>
              <a:rPr lang="en-US" sz="8000" dirty="0" smtClean="0"/>
              <a:t>.</a:t>
            </a:r>
          </a:p>
          <a:p>
            <a:pPr>
              <a:buNone/>
            </a:pP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normAutofit/>
          </a:bodyPr>
          <a:lstStyle/>
          <a:p>
            <a:r>
              <a:rPr lang="en-US" sz="3200" dirty="0" smtClean="0"/>
              <a:t>Analysis of Beam Supported by Springs</a:t>
            </a:r>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10200"/>
          </a:xfrm>
        </p:spPr>
        <p:txBody>
          <a:bodyPr>
            <a:normAutofit/>
          </a:bodyPr>
          <a:lstStyle/>
          <a:p>
            <a:r>
              <a:rPr lang="en-US" sz="2000" dirty="0" smtClean="0"/>
              <a:t>The same beam and the same methodology in section 5.5 is used for frame analysis. The only difference is we now have columns of 3.5m height between the beams and springs as shown below:</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The table on the next slide shows the effect of spring stiffness on reactions and Moment in external column for column of dimension 0.5*0.3m</a:t>
            </a:r>
          </a:p>
          <a:p>
            <a:endParaRPr lang="en-US" sz="2000" dirty="0"/>
          </a:p>
        </p:txBody>
      </p:sp>
      <p:sp>
        <p:nvSpPr>
          <p:cNvPr id="3" name="Title 2"/>
          <p:cNvSpPr>
            <a:spLocks noGrp="1"/>
          </p:cNvSpPr>
          <p:nvPr>
            <p:ph type="title"/>
          </p:nvPr>
        </p:nvSpPr>
        <p:spPr>
          <a:xfrm>
            <a:off x="457200" y="152400"/>
            <a:ext cx="8229600" cy="1143000"/>
          </a:xfrm>
        </p:spPr>
        <p:txBody>
          <a:bodyPr>
            <a:normAutofit/>
          </a:bodyPr>
          <a:lstStyle/>
          <a:p>
            <a:r>
              <a:rPr lang="en-US" sz="3200" dirty="0" smtClean="0"/>
              <a:t>Analysis of frame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2" cstate="print"/>
          <a:srcRect/>
          <a:stretch>
            <a:fillRect/>
          </a:stretch>
        </p:blipFill>
        <p:spPr bwMode="auto">
          <a:xfrm>
            <a:off x="2819400" y="2057400"/>
            <a:ext cx="5715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0998" y="381002"/>
          <a:ext cx="8458203" cy="6172197"/>
        </p:xfrm>
        <a:graphic>
          <a:graphicData uri="http://schemas.openxmlformats.org/drawingml/2006/table">
            <a:tbl>
              <a:tblPr/>
              <a:tblGrid>
                <a:gridCol w="908347"/>
                <a:gridCol w="908347"/>
                <a:gridCol w="1035889"/>
                <a:gridCol w="908347"/>
                <a:gridCol w="662595"/>
                <a:gridCol w="1154098"/>
                <a:gridCol w="908347"/>
                <a:gridCol w="908347"/>
                <a:gridCol w="1063886"/>
              </a:tblGrid>
              <a:tr h="435153">
                <a:tc>
                  <a:txBody>
                    <a:bodyPr/>
                    <a:lstStyle/>
                    <a:p>
                      <a:pPr marL="0" marR="0" algn="ctr" rtl="0">
                        <a:lnSpc>
                          <a:spcPct val="105000"/>
                        </a:lnSpc>
                        <a:spcBef>
                          <a:spcPts val="0"/>
                        </a:spcBef>
                        <a:spcAft>
                          <a:spcPts val="0"/>
                        </a:spcAft>
                      </a:pPr>
                      <a:r>
                        <a:rPr lang="en-US" sz="1400" b="1" dirty="0">
                          <a:solidFill>
                            <a:srgbClr val="000000"/>
                          </a:solidFill>
                          <a:latin typeface="Calibri"/>
                          <a:ea typeface="Times New Roman"/>
                          <a:cs typeface="Times New Roman"/>
                        </a:rPr>
                        <a:t>K</a:t>
                      </a:r>
                      <a:r>
                        <a:rPr lang="en-US" sz="1400" b="1" baseline="-25000" dirty="0">
                          <a:solidFill>
                            <a:srgbClr val="000000"/>
                          </a:solidFill>
                          <a:latin typeface="Calibri"/>
                          <a:ea typeface="Times New Roman"/>
                          <a:cs typeface="Times New Roman"/>
                        </a:rPr>
                        <a:t>s</a:t>
                      </a:r>
                      <a:r>
                        <a:rPr lang="en-US" sz="1400" b="1" dirty="0">
                          <a:solidFill>
                            <a:srgbClr val="000000"/>
                          </a:solidFill>
                          <a:latin typeface="Calibri"/>
                          <a:ea typeface="Times New Roman"/>
                          <a:cs typeface="Times New Roman"/>
                        </a:rPr>
                        <a:t>/K</a:t>
                      </a:r>
                      <a:r>
                        <a:rPr lang="en-US" sz="1400" b="1" baseline="-25000" dirty="0">
                          <a:solidFill>
                            <a:srgbClr val="000000"/>
                          </a:solidFill>
                          <a:latin typeface="Calibri"/>
                          <a:ea typeface="Times New Roman"/>
                          <a:cs typeface="Times New Roman"/>
                        </a:rPr>
                        <a:t>b</a:t>
                      </a:r>
                      <a:r>
                        <a:rPr lang="en-US" sz="1400" b="1" dirty="0">
                          <a:solidFill>
                            <a:srgbClr val="000000"/>
                          </a:solidFill>
                          <a:latin typeface="Calibri"/>
                          <a:ea typeface="Times New Roman"/>
                          <a:cs typeface="Times New Roman"/>
                        </a:rPr>
                        <a:t> ratio</a:t>
                      </a:r>
                      <a:endParaRPr lang="en-US" sz="1400" dirty="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K beam</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K spring</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R1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R2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M(external )</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R2/R1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R1/W</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rtl="0">
                        <a:lnSpc>
                          <a:spcPct val="105000"/>
                        </a:lnSpc>
                        <a:spcBef>
                          <a:spcPts val="0"/>
                        </a:spcBef>
                        <a:spcAft>
                          <a:spcPts val="0"/>
                        </a:spcAft>
                      </a:pPr>
                      <a:r>
                        <a:rPr lang="en-US" sz="1400" b="1">
                          <a:solidFill>
                            <a:srgbClr val="000000"/>
                          </a:solidFill>
                          <a:latin typeface="Calibri"/>
                          <a:ea typeface="Times New Roman"/>
                          <a:cs typeface="Times New Roman"/>
                        </a:rPr>
                        <a:t>M/(WL</a:t>
                      </a:r>
                      <a:r>
                        <a:rPr lang="en-US" sz="1400" b="1" baseline="30000">
                          <a:solidFill>
                            <a:srgbClr val="000000"/>
                          </a:solidFill>
                          <a:latin typeface="Calibri"/>
                          <a:ea typeface="Times New Roman"/>
                          <a:cs typeface="Times New Roman"/>
                        </a:rPr>
                        <a:t>2</a:t>
                      </a:r>
                      <a:r>
                        <a:rPr lang="en-US" sz="1400" b="1">
                          <a:solidFill>
                            <a:srgbClr val="000000"/>
                          </a:solidFill>
                          <a:latin typeface="Calibri"/>
                          <a:ea typeface="Times New Roman"/>
                          <a:cs typeface="Times New Roman"/>
                        </a:rPr>
                        <a:t>/8)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0.023</a:t>
                      </a:r>
                      <a:endParaRPr lang="en-US" sz="1400" dirty="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99.291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40.35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39.83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46.46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0.336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1.03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0.05</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4317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215.85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40.76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39.62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45.99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1.02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0.1</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431.7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41.47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39.27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45.15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0.346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0.2</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863.4</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42.79</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38.61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0.357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4317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1295.1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43.99</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38.01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42.2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0.367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1726.8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45.07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37.47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40.9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0.376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2158.5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46.06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36.97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39.7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0.384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0.6</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2590.2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46.97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36.52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38.7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0.391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3021.9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47.08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36.46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37.7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0.392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3453.6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48.57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35.72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36.8</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0.405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0.9</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3885.3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49.28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35.36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36</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0.72</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0.411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49.94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35.03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35.23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0.7</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0.416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1.1</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4748.7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50.55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34.73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34.5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0.69</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0.421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1.3</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5612.1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51.66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34.17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0.66</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0.431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0.73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8634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54.61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32.7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29.7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0.6</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0.455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0.66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12951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57.32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31.34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26.6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0.478</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5</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21585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60.34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29.83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23.01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0.503</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25902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61.26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29.37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21.59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0.511</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8</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34536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62.55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28.73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20.4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0.46</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0.521</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9</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38853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63.01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28.5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19.23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0.525</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10</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43170</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28.3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19.04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0.528</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20</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86340</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65.3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27.35</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17.4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0.544</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0.39</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230517">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40</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172680</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66.37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26.82</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15.9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0.553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0.35</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435153">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1000000</a:t>
                      </a:r>
                      <a:endParaRPr lang="en-US" sz="1400">
                        <a:latin typeface="Cambria"/>
                        <a:ea typeface="Times New Roman"/>
                        <a:cs typeface="Times New Roman"/>
                      </a:endParaRPr>
                    </a:p>
                  </a:txBody>
                  <a:tcPr marL="61033" marR="610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4317000000</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67.33</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26.34</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14.8</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0.39</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a:solidFill>
                            <a:srgbClr val="000000"/>
                          </a:solidFill>
                          <a:latin typeface="Calibri"/>
                          <a:ea typeface="Times New Roman"/>
                          <a:cs typeface="Times New Roman"/>
                        </a:rPr>
                        <a:t>0.561</a:t>
                      </a:r>
                      <a:endParaRPr lang="en-US" sz="140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algn="r" rtl="0">
                        <a:lnSpc>
                          <a:spcPct val="105000"/>
                        </a:lnSpc>
                        <a:spcBef>
                          <a:spcPts val="0"/>
                        </a:spcBef>
                        <a:spcAft>
                          <a:spcPts val="0"/>
                        </a:spcAft>
                      </a:pPr>
                      <a:r>
                        <a:rPr lang="en-US" sz="1400" dirty="0">
                          <a:solidFill>
                            <a:srgbClr val="000000"/>
                          </a:solidFill>
                          <a:latin typeface="Calibri"/>
                          <a:ea typeface="Times New Roman"/>
                          <a:cs typeface="Times New Roman"/>
                        </a:rPr>
                        <a:t>0.33</a:t>
                      </a:r>
                      <a:endParaRPr lang="en-US" sz="1400" dirty="0">
                        <a:latin typeface="Cambria"/>
                        <a:ea typeface="Times New Roman"/>
                        <a:cs typeface="Times New Roman"/>
                      </a:endParaRPr>
                    </a:p>
                  </a:txBody>
                  <a:tcPr marL="61033" marR="610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5A5A5"/>
                    </a:solidFill>
                  </a:tcPr>
                </a:tc>
              </a:tr>
            </a:tbl>
          </a:graphicData>
        </a:graphic>
      </p:graphicFrame>
      <p:sp>
        <p:nvSpPr>
          <p:cNvPr id="3" name="Title 2"/>
          <p:cNvSpPr>
            <a:spLocks noGrp="1"/>
          </p:cNvSpPr>
          <p:nvPr>
            <p:ph type="title"/>
          </p:nvPr>
        </p:nvSpPr>
        <p:spPr>
          <a:xfrm>
            <a:off x="0" y="6644481"/>
            <a:ext cx="8229600" cy="427038"/>
          </a:xfrm>
        </p:spPr>
        <p:txBody>
          <a:bodyPr>
            <a:normAutofit fontScale="90000"/>
          </a:bodyPr>
          <a:lstStyle/>
          <a:p>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10200"/>
          </a:xfrm>
        </p:spPr>
        <p:txBody>
          <a:bodyPr>
            <a:normAutofit/>
          </a:bodyPr>
          <a:lstStyle/>
          <a:p>
            <a:r>
              <a:rPr lang="en-US" sz="2000" dirty="0" smtClean="0"/>
              <a:t>We do the same for columns of dimension 0.7*0.4m.</a:t>
            </a:r>
          </a:p>
          <a:p>
            <a:endParaRPr lang="en-US" sz="2000" dirty="0" smtClean="0"/>
          </a:p>
          <a:p>
            <a:r>
              <a:rPr lang="en-US" sz="2000" dirty="0" smtClean="0"/>
              <a:t>By drawing the relationship between the ratio of spring to beam stiffness and R2/R1 for (0.5*0.3)m and (0.7*0.4)m columns, we get the following graph:</a:t>
            </a:r>
            <a:endParaRPr lang="en-US" sz="2000" dirty="0"/>
          </a:p>
        </p:txBody>
      </p:sp>
      <p:sp>
        <p:nvSpPr>
          <p:cNvPr id="3" name="Title 2"/>
          <p:cNvSpPr>
            <a:spLocks noGrp="1"/>
          </p:cNvSpPr>
          <p:nvPr>
            <p:ph type="title"/>
          </p:nvPr>
        </p:nvSpPr>
        <p:spPr>
          <a:xfrm>
            <a:off x="457200" y="152400"/>
            <a:ext cx="8229600" cy="1143000"/>
          </a:xfrm>
        </p:spPr>
        <p:txBody>
          <a:bodyPr>
            <a:normAutofit/>
          </a:bodyPr>
          <a:lstStyle/>
          <a:p>
            <a:r>
              <a:rPr lang="en-US" sz="3200" dirty="0" smtClean="0"/>
              <a:t>Analysis of frame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nvGraphicFramePr>
        <p:xfrm>
          <a:off x="1981200" y="2819400"/>
          <a:ext cx="65532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a:bodyPr>
          <a:lstStyle/>
          <a:p>
            <a:r>
              <a:rPr lang="en-US" sz="2000" dirty="0" smtClean="0"/>
              <a:t>By drawing the relationship between the ratio of the spring to beam stiffness and M/(WL</a:t>
            </a:r>
            <a:r>
              <a:rPr lang="en-US" sz="2000" baseline="30000" dirty="0" smtClean="0"/>
              <a:t>2</a:t>
            </a:r>
            <a:r>
              <a:rPr lang="en-US" sz="2000" dirty="0" smtClean="0"/>
              <a:t>/8) for both (0.5*0.3)m and (0.7*0.4)m columns, we get the following graph:</a:t>
            </a:r>
            <a:br>
              <a:rPr lang="en-US" sz="2000" dirty="0" smtClean="0"/>
            </a:br>
            <a:endParaRPr lang="en-US" sz="2000" dirty="0"/>
          </a:p>
        </p:txBody>
      </p:sp>
      <p:sp>
        <p:nvSpPr>
          <p:cNvPr id="3" name="Title 2"/>
          <p:cNvSpPr>
            <a:spLocks noGrp="1"/>
          </p:cNvSpPr>
          <p:nvPr>
            <p:ph type="title"/>
          </p:nvPr>
        </p:nvSpPr>
        <p:spPr>
          <a:xfrm>
            <a:off x="457200" y="152400"/>
            <a:ext cx="8229600" cy="1143000"/>
          </a:xfrm>
        </p:spPr>
        <p:txBody>
          <a:bodyPr>
            <a:normAutofit/>
          </a:bodyPr>
          <a:lstStyle/>
          <a:p>
            <a:r>
              <a:rPr lang="en-US" sz="3200" dirty="0" smtClean="0"/>
              <a:t>Analysis of frame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p:cNvGraphicFramePr/>
          <p:nvPr/>
        </p:nvGraphicFramePr>
        <p:xfrm>
          <a:off x="1828800" y="2667000"/>
          <a:ext cx="66294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lnSpcReduction="10000"/>
          </a:bodyPr>
          <a:lstStyle/>
          <a:p>
            <a:pPr>
              <a:buNone/>
            </a:pPr>
            <a:r>
              <a:rPr lang="en-US" sz="2000" dirty="0" smtClean="0"/>
              <a:t>From the graphs we conclude the following:</a:t>
            </a:r>
          </a:p>
          <a:p>
            <a:pPr>
              <a:buNone/>
            </a:pPr>
            <a:r>
              <a:rPr lang="en-US" sz="2000" dirty="0" smtClean="0"/>
              <a:t>1- The reactions (displacements) are equal when the ratio of spring over beam stiffness approaches zero .The same behavior as the beam in 1--D analysis. </a:t>
            </a:r>
          </a:p>
          <a:p>
            <a:pPr>
              <a:buNone/>
            </a:pPr>
            <a:r>
              <a:rPr lang="en-US" sz="2000" dirty="0" smtClean="0"/>
              <a:t>2- When the ratio of spring over beam stiffness approaches infinity springs behaves as Pin supports (with no vertical displacement). The same behavior as the beam in 1-D analysis. </a:t>
            </a:r>
          </a:p>
          <a:p>
            <a:pPr>
              <a:buNone/>
            </a:pPr>
            <a:r>
              <a:rPr lang="en-US" sz="2000" dirty="0" smtClean="0"/>
              <a:t>4-The ratio (R2/R1) decreases as Ks/Kb increases .</a:t>
            </a:r>
          </a:p>
          <a:p>
            <a:pPr>
              <a:buNone/>
            </a:pPr>
            <a:r>
              <a:rPr lang="en-US" sz="2000" dirty="0" smtClean="0"/>
              <a:t>5- Larger cross section of the columns the ratio increases .</a:t>
            </a:r>
          </a:p>
          <a:p>
            <a:pPr>
              <a:buNone/>
            </a:pPr>
            <a:r>
              <a:rPr lang="en-US" sz="2000" dirty="0" smtClean="0"/>
              <a:t>6- As the ratio of spring over beam stiffness increases ,the moment on the external columns decreases .</a:t>
            </a:r>
          </a:p>
          <a:p>
            <a:pPr>
              <a:buNone/>
            </a:pPr>
            <a:r>
              <a:rPr lang="en-US" sz="2000" dirty="0" smtClean="0"/>
              <a:t>7- As the cross section of the columns increases  ,the moment on the external columns increases.</a:t>
            </a:r>
          </a:p>
          <a:p>
            <a:pPr>
              <a:buNone/>
            </a:pPr>
            <a:r>
              <a:rPr lang="en-US" sz="2000" dirty="0" smtClean="0"/>
              <a:t/>
            </a:r>
            <a:br>
              <a:rPr lang="en-US" sz="2000" dirty="0" smtClean="0"/>
            </a:br>
            <a:endParaRPr lang="en-US" sz="2000" dirty="0"/>
          </a:p>
        </p:txBody>
      </p:sp>
      <p:sp>
        <p:nvSpPr>
          <p:cNvPr id="3" name="Title 2"/>
          <p:cNvSpPr>
            <a:spLocks noGrp="1"/>
          </p:cNvSpPr>
          <p:nvPr>
            <p:ph type="title"/>
          </p:nvPr>
        </p:nvSpPr>
        <p:spPr>
          <a:xfrm>
            <a:off x="457200" y="152400"/>
            <a:ext cx="8229600" cy="1143000"/>
          </a:xfrm>
        </p:spPr>
        <p:txBody>
          <a:bodyPr>
            <a:normAutofit/>
          </a:bodyPr>
          <a:lstStyle/>
          <a:p>
            <a:r>
              <a:rPr lang="en-US" sz="3200" dirty="0" smtClean="0"/>
              <a:t>Analysis of frame supported by springs: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lnSpcReduction="10000"/>
          </a:bodyPr>
          <a:lstStyle/>
          <a:p>
            <a:pPr>
              <a:buNone/>
            </a:pPr>
            <a:r>
              <a:rPr lang="en-US" sz="2000" dirty="0" smtClean="0"/>
              <a:t>1- We can use </a:t>
            </a:r>
            <a:r>
              <a:rPr lang="en-US" sz="2000" dirty="0" err="1" smtClean="0"/>
              <a:t>K</a:t>
            </a:r>
            <a:r>
              <a:rPr lang="en-US" sz="2000" baseline="-25000" dirty="0" err="1" smtClean="0"/>
              <a:t>eq</a:t>
            </a:r>
            <a:r>
              <a:rPr lang="en-US" sz="2000" baseline="-25000" dirty="0" smtClean="0"/>
              <a:t> </a:t>
            </a:r>
            <a:r>
              <a:rPr lang="en-US" sz="2000" dirty="0" smtClean="0"/>
              <a:t>= </a:t>
            </a:r>
            <a:r>
              <a:rPr lang="en-US" sz="2000" dirty="0" err="1" smtClean="0"/>
              <a:t>K</a:t>
            </a:r>
            <a:r>
              <a:rPr lang="en-US" sz="2000" baseline="-25000" dirty="0" err="1" smtClean="0"/>
              <a:t>st</a:t>
            </a:r>
            <a:r>
              <a:rPr lang="en-US" sz="2000" dirty="0" smtClean="0"/>
              <a:t>/(1 + (</a:t>
            </a:r>
            <a:r>
              <a:rPr lang="en-US" sz="2000" dirty="0" err="1" smtClean="0"/>
              <a:t>K</a:t>
            </a:r>
            <a:r>
              <a:rPr lang="en-US" sz="2000" baseline="-25000" dirty="0" err="1" smtClean="0"/>
              <a:t>st</a:t>
            </a:r>
            <a:r>
              <a:rPr lang="en-US" sz="2000" dirty="0" smtClean="0"/>
              <a:t>/ K</a:t>
            </a:r>
            <a:r>
              <a:rPr lang="en-US" sz="2000" baseline="-25000" dirty="0" smtClean="0"/>
              <a:t>s</a:t>
            </a:r>
            <a:r>
              <a:rPr lang="en-US" sz="2000" dirty="0" smtClean="0"/>
              <a:t>)) on the assumption that the soil and the structure are two springs connected in series, where </a:t>
            </a:r>
            <a:r>
              <a:rPr lang="en-US" sz="2000" dirty="0" err="1" smtClean="0"/>
              <a:t>K</a:t>
            </a:r>
            <a:r>
              <a:rPr lang="en-US" sz="2000" baseline="-25000" dirty="0" err="1" smtClean="0"/>
              <a:t>st</a:t>
            </a:r>
            <a:r>
              <a:rPr lang="en-US" sz="2000" dirty="0" smtClean="0"/>
              <a:t> is the structure stiffness and </a:t>
            </a:r>
            <a:r>
              <a:rPr lang="en-US" sz="2000" dirty="0" err="1" smtClean="0"/>
              <a:t>K</a:t>
            </a:r>
            <a:r>
              <a:rPr lang="en-US" sz="2000" baseline="-25000" dirty="0" err="1" smtClean="0"/>
              <a:t>s</a:t>
            </a:r>
            <a:r>
              <a:rPr lang="en-US" sz="2000" dirty="0" err="1" smtClean="0"/>
              <a:t>is</a:t>
            </a:r>
            <a:r>
              <a:rPr lang="en-US" sz="2000" dirty="0" smtClean="0"/>
              <a:t> the soil stiffness. </a:t>
            </a:r>
          </a:p>
          <a:p>
            <a:pPr>
              <a:buNone/>
            </a:pPr>
            <a:r>
              <a:rPr lang="en-US" sz="2000" dirty="0" smtClean="0"/>
              <a:t>2- If K</a:t>
            </a:r>
            <a:r>
              <a:rPr lang="en-US" sz="2000" baseline="-25000" dirty="0" smtClean="0"/>
              <a:t>s</a:t>
            </a:r>
            <a:r>
              <a:rPr lang="en-US" sz="2000" dirty="0" smtClean="0"/>
              <a:t> is larger than </a:t>
            </a:r>
            <a:r>
              <a:rPr lang="en-US" sz="2000" dirty="0" err="1" smtClean="0"/>
              <a:t>K</a:t>
            </a:r>
            <a:r>
              <a:rPr lang="en-US" sz="2000" baseline="-25000" dirty="0" err="1" smtClean="0"/>
              <a:t>st</a:t>
            </a:r>
            <a:r>
              <a:rPr lang="en-US" sz="2000" dirty="0" smtClean="0"/>
              <a:t>, then the equivalent stiffness </a:t>
            </a:r>
            <a:r>
              <a:rPr lang="en-US" sz="2000" dirty="0" err="1" smtClean="0"/>
              <a:t>K</a:t>
            </a:r>
            <a:r>
              <a:rPr lang="en-US" sz="2000" baseline="-25000" dirty="0" err="1" smtClean="0"/>
              <a:t>eq</a:t>
            </a:r>
            <a:r>
              <a:rPr lang="en-US" sz="2000" dirty="0" smtClean="0"/>
              <a:t> is equal to </a:t>
            </a:r>
            <a:r>
              <a:rPr lang="en-US" sz="2000" dirty="0" err="1" smtClean="0"/>
              <a:t>K</a:t>
            </a:r>
            <a:r>
              <a:rPr lang="en-US" sz="2000" baseline="-25000" dirty="0" err="1" smtClean="0"/>
              <a:t>st</a:t>
            </a:r>
            <a:r>
              <a:rPr lang="en-US" sz="2000" dirty="0" smtClean="0"/>
              <a:t>, thus it is acceptable in this case to assume infinite rigidity for supports when analyzing and designing the elements of super-structure (Slab, beams and columns).</a:t>
            </a:r>
          </a:p>
          <a:p>
            <a:pPr>
              <a:buNone/>
            </a:pPr>
            <a:r>
              <a:rPr lang="en-US" sz="2000" dirty="0" smtClean="0"/>
              <a:t>3- If we have weak soil, </a:t>
            </a:r>
            <a:r>
              <a:rPr lang="en-US" sz="2000" dirty="0" err="1" smtClean="0"/>
              <a:t>K</a:t>
            </a:r>
            <a:r>
              <a:rPr lang="en-US" sz="2000" baseline="-25000" dirty="0" err="1" smtClean="0"/>
              <a:t>eq</a:t>
            </a:r>
            <a:r>
              <a:rPr lang="en-US" sz="2000" dirty="0" smtClean="0"/>
              <a:t> will be affected by the soil, thus to assume infinite rigidity for supports when analyzing and designing the elements of super-structure (Slab, beams and columns) would not be accurate molding.</a:t>
            </a:r>
          </a:p>
          <a:p>
            <a:pPr>
              <a:buNone/>
            </a:pPr>
            <a:r>
              <a:rPr lang="en-US" sz="2000" dirty="0" smtClean="0"/>
              <a:t>4- Assuming that the structure is divided into sub-structure and super-structure the same analogy can be used in analysis if having a conferrable mat such as what we have in our project.</a:t>
            </a:r>
          </a:p>
          <a:p>
            <a:pPr>
              <a:buNone/>
            </a:pPr>
            <a:r>
              <a:rPr lang="en-US" sz="2000" dirty="0" smtClean="0"/>
              <a:t/>
            </a:r>
            <a:br>
              <a:rPr lang="en-US" sz="2000" dirty="0" smtClean="0"/>
            </a:br>
            <a:endParaRPr lang="en-US" sz="2000" dirty="0"/>
          </a:p>
        </p:txBody>
      </p:sp>
      <p:sp>
        <p:nvSpPr>
          <p:cNvPr id="3" name="Title 2"/>
          <p:cNvSpPr>
            <a:spLocks noGrp="1"/>
          </p:cNvSpPr>
          <p:nvPr>
            <p:ph type="title"/>
          </p:nvPr>
        </p:nvSpPr>
        <p:spPr>
          <a:xfrm>
            <a:off x="457200" y="152400"/>
            <a:ext cx="8229600" cy="1143000"/>
          </a:xfrm>
        </p:spPr>
        <p:txBody>
          <a:bodyPr>
            <a:normAutofit/>
          </a:bodyPr>
          <a:lstStyle/>
          <a:p>
            <a:r>
              <a:rPr lang="en-US" sz="3200" dirty="0" smtClean="0"/>
              <a:t>Results and Conclusions:</a:t>
            </a:r>
            <a:endParaRPr lang="en-US" sz="3200"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65" y="2967335"/>
            <a:ext cx="8409674" cy="830997"/>
          </a:xfrm>
          <a:prstGeom prst="rect">
            <a:avLst/>
          </a:prstGeom>
          <a:noFill/>
        </p:spPr>
        <p:txBody>
          <a:bodyPr wrap="none" lIns="91440" tIns="45720" rIns="91440" bIns="45720">
            <a:spAutoFit/>
          </a:bodyPr>
          <a:lstStyle/>
          <a:p>
            <a:pPr algn="ct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 for Listening!</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Dedication</a:t>
            </a:r>
            <a:endParaRPr lang="en-US" dirty="0"/>
          </a:p>
        </p:txBody>
      </p:sp>
      <p:sp>
        <p:nvSpPr>
          <p:cNvPr id="91137" name="Rectangle 1"/>
          <p:cNvSpPr>
            <a:spLocks noChangeArrowheads="1"/>
          </p:cNvSpPr>
          <p:nvPr/>
        </p:nvSpPr>
        <p:spPr bwMode="auto">
          <a:xfrm>
            <a:off x="762000" y="1533197"/>
            <a:ext cx="7620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Times New Roman" pitchFamily="18" charset="0"/>
              </a:rPr>
              <a:t>To our beloved parents who devote their lives for us,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Times New Roman" pitchFamily="18" charset="0"/>
              </a:rPr>
              <a:t>To our friends who supported us,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Times New Roman" pitchFamily="18" charset="0"/>
              </a:rPr>
              <a:t>To our colleagues who did not hesitate to provide their assistance,  To our dedicated teachers</a:t>
            </a:r>
            <a:r>
              <a:rPr kumimoji="0" lang="en-US" sz="2800" b="1" i="0" u="none" strike="noStrike" cap="none" normalizeH="0" dirty="0" smtClean="0">
                <a:ln>
                  <a:noFill/>
                </a:ln>
                <a:solidFill>
                  <a:schemeClr val="tx1"/>
                </a:solidFill>
                <a:effectLst/>
                <a:latin typeface="Pristina" pitchFamily="66" charset="0"/>
                <a:ea typeface="Times New Roman" pitchFamily="18" charset="0"/>
                <a:cs typeface="Times New Roman" pitchFamily="18" charset="0"/>
              </a:rPr>
              <a:t> whom we are grateful for,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Times New Roman" pitchFamily="18" charset="0"/>
              </a:rPr>
              <a:t>To the AN-</a:t>
            </a:r>
            <a:r>
              <a:rPr kumimoji="0" lang="en-US" sz="2800" b="1" i="0" u="none" strike="noStrike" cap="none" normalizeH="0" baseline="0" dirty="0" err="1" smtClean="0">
                <a:ln>
                  <a:noFill/>
                </a:ln>
                <a:solidFill>
                  <a:schemeClr val="tx1"/>
                </a:solidFill>
                <a:effectLst/>
                <a:latin typeface="Pristina" pitchFamily="66" charset="0"/>
                <a:ea typeface="Times New Roman" pitchFamily="18" charset="0"/>
                <a:cs typeface="Times New Roman" pitchFamily="18" charset="0"/>
              </a:rPr>
              <a:t>NAjah</a:t>
            </a: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Times New Roman" pitchFamily="18" charset="0"/>
              </a:rPr>
              <a:t> National University, the foster of advancement and knowledge,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Arial" pitchFamily="34" charset="0"/>
              </a:rPr>
              <a:t>We would like to thank our dedicated supervisor </a:t>
            </a:r>
          </a:p>
          <a:p>
            <a:pPr marL="0" marR="0" lvl="0" indent="0" algn="ctr" defTabSz="91440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Pristina" pitchFamily="66" charset="0"/>
                <a:ea typeface="Times New Roman" pitchFamily="18" charset="0"/>
                <a:cs typeface="Arial" pitchFamily="34" charset="0"/>
              </a:rPr>
              <a:t>Dr. Abd Al-Razaq Touqan</a:t>
            </a:r>
            <a:endParaRPr kumimoji="0" lang="en-US" sz="2800" b="0" i="0" u="none" strike="noStrike" cap="none" normalizeH="0" baseline="0" dirty="0" smtClean="0">
              <a:ln>
                <a:noFill/>
              </a:ln>
              <a:solidFill>
                <a:schemeClr val="tx1"/>
              </a:solidFill>
              <a:effectLst/>
              <a:latin typeface="Pristina" pitchFamily="66"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Pristina" pitchFamily="66" charset="0"/>
                <a:ea typeface="Times New Roman" pitchFamily="18" charset="0"/>
                <a:cs typeface="Arial" pitchFamily="34" charset="0"/>
              </a:rPr>
              <a:t>who guided us and with his help we were able to update and enrich our knowledge and study</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In this chapter we will design structural elements of the building as a preliminary design. This design is based on determinants such as shear and bending.</a:t>
            </a:r>
          </a:p>
          <a:p>
            <a:r>
              <a:rPr lang="en-US" sz="2000" dirty="0" smtClean="0"/>
              <a:t>In this project, the slab system to be used is a one way ribbed slab with hidden beams.</a:t>
            </a:r>
            <a:endParaRPr lang="en-US" sz="2400" dirty="0"/>
          </a:p>
        </p:txBody>
      </p:sp>
      <p:sp>
        <p:nvSpPr>
          <p:cNvPr id="3" name="Title 2"/>
          <p:cNvSpPr>
            <a:spLocks noGrp="1"/>
          </p:cNvSpPr>
          <p:nvPr>
            <p:ph type="title"/>
          </p:nvPr>
        </p:nvSpPr>
        <p:spPr/>
        <p:txBody>
          <a:bodyPr>
            <a:normAutofit fontScale="90000"/>
          </a:bodyPr>
          <a:lstStyle/>
          <a:p>
            <a:r>
              <a:rPr lang="en-US" dirty="0" smtClean="0"/>
              <a:t>Chapter Two:</a:t>
            </a:r>
            <a:br>
              <a:rPr lang="en-US" dirty="0" smtClean="0"/>
            </a:br>
            <a:r>
              <a:rPr lang="en-US" sz="3200" dirty="0" smtClean="0"/>
              <a:t>Preliminary Design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US" sz="2000" dirty="0" smtClean="0"/>
              <a:t>The figure below shows the distribution of beams, columns and shear wall (note: all shear walls are 0.3m thick):</a:t>
            </a:r>
          </a:p>
          <a:p>
            <a:endParaRPr lang="en-US" sz="2000" dirty="0"/>
          </a:p>
        </p:txBody>
      </p:sp>
      <p:pic>
        <p:nvPicPr>
          <p:cNvPr id="5" name="Picture 4"/>
          <p:cNvPicPr/>
          <p:nvPr/>
        </p:nvPicPr>
        <p:blipFill>
          <a:blip r:embed="rId2" cstate="print"/>
          <a:srcRect/>
          <a:stretch>
            <a:fillRect/>
          </a:stretch>
        </p:blipFill>
        <p:spPr bwMode="auto">
          <a:xfrm>
            <a:off x="914400" y="1295400"/>
            <a:ext cx="7515225" cy="4685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1235</TotalTime>
  <Words>5069</Words>
  <Application>Microsoft Office PowerPoint</Application>
  <PresentationFormat>On-screen Show (4:3)</PresentationFormat>
  <Paragraphs>1269</Paragraphs>
  <Slides>79</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Concourse</vt:lpstr>
      <vt:lpstr>Bitmap Image</vt:lpstr>
      <vt:lpstr> An-Najah National University             Civil Engineering Department Graduation Project  3-D Dynamic Structural Design For “Mecca Commercial” Building </vt:lpstr>
      <vt:lpstr>Table of contents:</vt:lpstr>
      <vt:lpstr>Slide 3</vt:lpstr>
      <vt:lpstr>Chapter One:  Abstract and Introduction </vt:lpstr>
      <vt:lpstr>Methodology and Design Codes</vt:lpstr>
      <vt:lpstr>Materials</vt:lpstr>
      <vt:lpstr>Loads and Computer Programs:</vt:lpstr>
      <vt:lpstr>Chapter Two: Preliminary Design</vt:lpstr>
      <vt:lpstr>Slide 9</vt:lpstr>
      <vt:lpstr>Preliminary Design of Slab</vt:lpstr>
      <vt:lpstr>Preliminary Design of Slab</vt:lpstr>
      <vt:lpstr>The column dimensions are as follows:</vt:lpstr>
      <vt:lpstr>The beams dimensions are as follows:</vt:lpstr>
      <vt:lpstr>Critical Strip for Slab</vt:lpstr>
      <vt:lpstr>1D Analysis of Critical Strip Using SAP</vt:lpstr>
      <vt:lpstr>Critical Beam</vt:lpstr>
      <vt:lpstr>1D Analysis of Critical Beam Using SAP</vt:lpstr>
      <vt:lpstr>SAP 3D Analysis</vt:lpstr>
      <vt:lpstr>Preliminary Checks</vt:lpstr>
      <vt:lpstr>Preliminary Checks</vt:lpstr>
      <vt:lpstr>Preliminary Checks</vt:lpstr>
      <vt:lpstr>Preliminary Checks</vt:lpstr>
      <vt:lpstr>Comparing 1D with 3D</vt:lpstr>
      <vt:lpstr>Chapter Three:</vt:lpstr>
      <vt:lpstr>Slab Design</vt:lpstr>
      <vt:lpstr>Slab Design</vt:lpstr>
      <vt:lpstr>Slab Design</vt:lpstr>
      <vt:lpstr>Slab Design</vt:lpstr>
      <vt:lpstr>Beam Design</vt:lpstr>
      <vt:lpstr>Beam Design</vt:lpstr>
      <vt:lpstr>Beam Design</vt:lpstr>
      <vt:lpstr>Column Design </vt:lpstr>
      <vt:lpstr>Column Design</vt:lpstr>
      <vt:lpstr>Column Design</vt:lpstr>
      <vt:lpstr>Foundation Design</vt:lpstr>
      <vt:lpstr>Foundation Design</vt:lpstr>
      <vt:lpstr>Foundation Design</vt:lpstr>
      <vt:lpstr>Foundation Design</vt:lpstr>
      <vt:lpstr>Foundation Design</vt:lpstr>
      <vt:lpstr>Foundation Design</vt:lpstr>
      <vt:lpstr>Foundation Design</vt:lpstr>
      <vt:lpstr>Foundation Design</vt:lpstr>
      <vt:lpstr>Foundation Design</vt:lpstr>
      <vt:lpstr>Foundation Design</vt:lpstr>
      <vt:lpstr>Foundation Design</vt:lpstr>
      <vt:lpstr>Foundation Design</vt:lpstr>
      <vt:lpstr>Chapter Four:</vt:lpstr>
      <vt:lpstr>SAP Verification</vt:lpstr>
      <vt:lpstr>SAP Verification</vt:lpstr>
      <vt:lpstr>SAP Verification</vt:lpstr>
      <vt:lpstr>SAP Verification</vt:lpstr>
      <vt:lpstr>SAP Verification</vt:lpstr>
      <vt:lpstr>SAP Verification</vt:lpstr>
      <vt:lpstr>Response Spectrum</vt:lpstr>
      <vt:lpstr>Response Spectrum</vt:lpstr>
      <vt:lpstr>Check of Structural Design</vt:lpstr>
      <vt:lpstr>Check of Structural Design</vt:lpstr>
      <vt:lpstr>Check of Structural Design</vt:lpstr>
      <vt:lpstr>Check of Structural Design</vt:lpstr>
      <vt:lpstr>Check of Structural Design</vt:lpstr>
      <vt:lpstr>New Design for Structure</vt:lpstr>
      <vt:lpstr>New Design for Structure</vt:lpstr>
      <vt:lpstr>New Design for Structure</vt:lpstr>
      <vt:lpstr>Chapter Five:Soil Structure Interaction </vt:lpstr>
      <vt:lpstr>Sub-grade models</vt:lpstr>
      <vt:lpstr>Winkler’s Model:</vt:lpstr>
      <vt:lpstr>Analysis of Beam Supported by Springs</vt:lpstr>
      <vt:lpstr>Analysis of Beam Supported by Springs</vt:lpstr>
      <vt:lpstr>Slide 69</vt:lpstr>
      <vt:lpstr>Analysis of Beam Supported by Springs</vt:lpstr>
      <vt:lpstr>Analysis of Beam Supported by Springs</vt:lpstr>
      <vt:lpstr>Analysis of frame supported by springs:</vt:lpstr>
      <vt:lpstr>Slide 73</vt:lpstr>
      <vt:lpstr>Analysis of frame supported by springs:</vt:lpstr>
      <vt:lpstr>Analysis of frame supported by springs:</vt:lpstr>
      <vt:lpstr>Analysis of frame supported by springs:</vt:lpstr>
      <vt:lpstr>Results and Conclusions:</vt:lpstr>
      <vt:lpstr>Slide 78</vt:lpstr>
      <vt:lpstr>Dedication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An-Najah National University             Civil Engineering Department Graduation Project 1  3-D Dynamic Structural Design For “Mecca Commercial” Building</dc:title>
  <dc:creator>Samir Mizyed</dc:creator>
  <cp:lastModifiedBy>Samir Mizyed</cp:lastModifiedBy>
  <cp:revision>31</cp:revision>
  <dcterms:created xsi:type="dcterms:W3CDTF">2013-05-16T06:31:39Z</dcterms:created>
  <dcterms:modified xsi:type="dcterms:W3CDTF">2013-12-29T08:58:36Z</dcterms:modified>
</cp:coreProperties>
</file>