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15">
  <p:sldMasterIdLst>
    <p:sldMasterId id="2147483708" r:id="rId1"/>
  </p:sldMasterIdLst>
  <p:sldIdLst>
    <p:sldId id="256" r:id="rId2"/>
    <p:sldId id="310" r:id="rId3"/>
    <p:sldId id="257" r:id="rId4"/>
    <p:sldId id="258" r:id="rId5"/>
    <p:sldId id="259" r:id="rId6"/>
    <p:sldId id="260" r:id="rId7"/>
    <p:sldId id="261" r:id="rId8"/>
    <p:sldId id="272" r:id="rId9"/>
    <p:sldId id="271" r:id="rId10"/>
    <p:sldId id="273" r:id="rId11"/>
    <p:sldId id="274" r:id="rId12"/>
    <p:sldId id="275" r:id="rId13"/>
    <p:sldId id="262" r:id="rId14"/>
    <p:sldId id="267" r:id="rId15"/>
    <p:sldId id="294" r:id="rId16"/>
    <p:sldId id="264" r:id="rId17"/>
    <p:sldId id="276" r:id="rId18"/>
    <p:sldId id="277" r:id="rId19"/>
    <p:sldId id="278" r:id="rId20"/>
    <p:sldId id="279" r:id="rId21"/>
    <p:sldId id="280" r:id="rId22"/>
    <p:sldId id="285" r:id="rId23"/>
    <p:sldId id="286" r:id="rId24"/>
    <p:sldId id="288" r:id="rId25"/>
    <p:sldId id="289" r:id="rId26"/>
    <p:sldId id="290" r:id="rId27"/>
    <p:sldId id="281" r:id="rId28"/>
    <p:sldId id="282" r:id="rId29"/>
    <p:sldId id="283" r:id="rId30"/>
    <p:sldId id="284" r:id="rId31"/>
    <p:sldId id="291" r:id="rId32"/>
    <p:sldId id="293" r:id="rId33"/>
    <p:sldId id="306" r:id="rId34"/>
    <p:sldId id="295" r:id="rId35"/>
    <p:sldId id="296" r:id="rId36"/>
    <p:sldId id="301" r:id="rId37"/>
    <p:sldId id="307" r:id="rId38"/>
    <p:sldId id="309" r:id="rId39"/>
    <p:sldId id="297" r:id="rId40"/>
    <p:sldId id="302" r:id="rId41"/>
    <p:sldId id="308" r:id="rId42"/>
    <p:sldId id="304" r:id="rId4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عنوان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0" name="عنصر نائب للتاريخ 9"/>
          <p:cNvSpPr>
            <a:spLocks noGrp="1"/>
          </p:cNvSpPr>
          <p:nvPr>
            <p:ph type="dt" sz="half" idx="10"/>
          </p:nvPr>
        </p:nvSpPr>
        <p:spPr>
          <a:xfrm>
            <a:off x="5562600" y="6509004"/>
            <a:ext cx="3002280" cy="274320"/>
          </a:xfrm>
        </p:spPr>
        <p:txBody>
          <a:bodyPr vert="horz" rtlCol="0"/>
          <a:lstStyle>
            <a:extLst/>
          </a:lstStyle>
          <a:p>
            <a:fld id="{A7FB921E-ABEC-4D28-90E3-A1641B39770F}" type="datetimeFigureOut">
              <a:rPr lang="ar-SA" smtClean="0"/>
              <a:pPr/>
              <a:t>07/03/1433</a:t>
            </a:fld>
            <a:endParaRPr lang="ar-SA"/>
          </a:p>
        </p:txBody>
      </p:sp>
      <p:sp>
        <p:nvSpPr>
          <p:cNvPr id="11" name="عنصر نائب لرقم الشريحة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C65A8CB-225E-441B-8AB0-3493A7E03F59}" type="slidenum">
              <a:rPr lang="ar-SA" smtClean="0"/>
              <a:pPr/>
              <a:t>‹#›</a:t>
            </a:fld>
            <a:endParaRPr lang="ar-SA"/>
          </a:p>
        </p:txBody>
      </p:sp>
      <p:sp>
        <p:nvSpPr>
          <p:cNvPr id="12" name="عنصر نائب للتذييل 11"/>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7FB921E-ABEC-4D28-90E3-A1641B39770F}" type="datetimeFigureOut">
              <a:rPr lang="ar-SA" smtClean="0"/>
              <a:pPr/>
              <a:t>07/03/1433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8C65A8CB-225E-441B-8AB0-3493A7E03F59}"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lvl1pPr algn="l">
              <a:defRPr/>
            </a:lvl1pPr>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7FB921E-ABEC-4D28-90E3-A1641B39770F}" type="datetimeFigureOut">
              <a:rPr lang="ar-SA" smtClean="0"/>
              <a:pPr/>
              <a:t>07/03/1433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8C65A8CB-225E-441B-8AB0-3493A7E03F59}"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7FB921E-ABEC-4D28-90E3-A1641B39770F}" type="datetimeFigureOut">
              <a:rPr lang="ar-SA" smtClean="0"/>
              <a:pPr/>
              <a:t>07/03/1433</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8C65A8CB-225E-441B-8AB0-3493A7E03F59}"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a:xfrm>
            <a:off x="5562600" y="6513670"/>
            <a:ext cx="3002280" cy="274320"/>
          </a:xfrm>
        </p:spPr>
        <p:txBody>
          <a:bodyPr vert="horz" rtlCol="0"/>
          <a:lstStyle>
            <a:extLst/>
          </a:lstStyle>
          <a:p>
            <a:fld id="{A7FB921E-ABEC-4D28-90E3-A1641B39770F}" type="datetimeFigureOut">
              <a:rPr lang="ar-SA" smtClean="0"/>
              <a:pPr/>
              <a:t>07/03/1433</a:t>
            </a:fld>
            <a:endParaRPr lang="ar-SA"/>
          </a:p>
        </p:txBody>
      </p:sp>
      <p:sp>
        <p:nvSpPr>
          <p:cNvPr id="9" name="عنصر نائب لرقم الشريحة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C65A8CB-225E-441B-8AB0-3493A7E03F59}" type="slidenum">
              <a:rPr lang="ar-SA" smtClean="0"/>
              <a:pPr/>
              <a:t>‹#›</a:t>
            </a:fld>
            <a:endParaRPr lang="ar-SA"/>
          </a:p>
        </p:txBody>
      </p:sp>
      <p:sp>
        <p:nvSpPr>
          <p:cNvPr id="10" name="عنصر نائب للتذييل 9"/>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A7FB921E-ABEC-4D28-90E3-A1641B39770F}" type="datetimeFigureOut">
              <a:rPr lang="ar-SA" smtClean="0"/>
              <a:pPr/>
              <a:t>07/03/1433</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a:xfrm>
            <a:off x="8641080" y="6514568"/>
            <a:ext cx="464288" cy="274320"/>
          </a:xfrm>
        </p:spPr>
        <p:txBody>
          <a:bodyPr/>
          <a:lstStyle>
            <a:extLst/>
          </a:lstStyle>
          <a:p>
            <a:fld id="{8C65A8CB-225E-441B-8AB0-3493A7E03F59}" type="slidenum">
              <a:rPr lang="ar-SA" smtClean="0"/>
              <a:pPr/>
              <a:t>‹#›</a:t>
            </a:fld>
            <a:endParaRPr lang="ar-SA"/>
          </a:p>
        </p:txBody>
      </p:sp>
      <p:sp>
        <p:nvSpPr>
          <p:cNvPr id="10" name="مستطيل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مستطيل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مستطيل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عنوان 1"/>
          <p:cNvSpPr>
            <a:spLocks noGrp="1"/>
          </p:cNvSpPr>
          <p:nvPr>
            <p:ph type="title"/>
          </p:nvPr>
        </p:nvSpPr>
        <p:spPr>
          <a:xfrm>
            <a:off x="457200" y="251948"/>
            <a:ext cx="8229600"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A7FB921E-ABEC-4D28-90E3-A1641B39770F}" type="datetimeFigureOut">
              <a:rPr lang="ar-SA" smtClean="0"/>
              <a:pPr/>
              <a:t>07/03/1433</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a:xfrm>
            <a:off x="8641080" y="6514568"/>
            <a:ext cx="464288" cy="274320"/>
          </a:xfrm>
        </p:spPr>
        <p:txBody>
          <a:bodyPr/>
          <a:lstStyle>
            <a:extLst/>
          </a:lstStyle>
          <a:p>
            <a:fld id="{8C65A8CB-225E-441B-8AB0-3493A7E03F59}"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3218"/>
            <a:ext cx="8229600"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A7FB921E-ABEC-4D28-90E3-A1641B39770F}" type="datetimeFigureOut">
              <a:rPr lang="ar-SA" smtClean="0"/>
              <a:pPr/>
              <a:t>07/03/1433</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8C65A8CB-225E-441B-8AB0-3493A7E03F59}" type="slidenum">
              <a:rPr lang="ar-SA" smtClean="0"/>
              <a:pPr/>
              <a:t>‹#›</a:t>
            </a:fld>
            <a:endParaRPr lang="ar-SA"/>
          </a:p>
        </p:txBody>
      </p:sp>
      <p:sp>
        <p:nvSpPr>
          <p:cNvPr id="7" name="مستطيل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A7FB921E-ABEC-4D28-90E3-A1641B39770F}" type="datetimeFigureOut">
              <a:rPr lang="ar-SA" smtClean="0"/>
              <a:pPr/>
              <a:t>07/03/1433</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8C65A8CB-225E-441B-8AB0-3493A7E03F59}"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4963136" y="304800"/>
            <a:ext cx="3931920" cy="762000"/>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9" name="عنصر نائب للتاريخ 8"/>
          <p:cNvSpPr>
            <a:spLocks noGrp="1"/>
          </p:cNvSpPr>
          <p:nvPr>
            <p:ph type="dt" sz="half" idx="10"/>
          </p:nvPr>
        </p:nvSpPr>
        <p:spPr>
          <a:xfrm>
            <a:off x="5562600" y="6513670"/>
            <a:ext cx="3002280" cy="274320"/>
          </a:xfrm>
        </p:spPr>
        <p:txBody>
          <a:bodyPr vert="horz" rtlCol="0"/>
          <a:lstStyle>
            <a:extLst/>
          </a:lstStyle>
          <a:p>
            <a:fld id="{A7FB921E-ABEC-4D28-90E3-A1641B39770F}" type="datetimeFigureOut">
              <a:rPr lang="ar-SA" smtClean="0"/>
              <a:pPr/>
              <a:t>07/03/1433</a:t>
            </a:fld>
            <a:endParaRPr lang="ar-SA"/>
          </a:p>
        </p:txBody>
      </p:sp>
      <p:sp>
        <p:nvSpPr>
          <p:cNvPr id="10" name="عنصر نائب لرقم الشريحة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C65A8CB-225E-441B-8AB0-3493A7E03F59}" type="slidenum">
              <a:rPr lang="ar-SA" smtClean="0"/>
              <a:pPr/>
              <a:t>‹#›</a:t>
            </a:fld>
            <a:endParaRPr lang="ar-SA"/>
          </a:p>
        </p:txBody>
      </p:sp>
      <p:sp>
        <p:nvSpPr>
          <p:cNvPr id="11" name="عنصر نائب للتذييل 10"/>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040443" y="4724400"/>
            <a:ext cx="5486400" cy="664536"/>
          </a:xfrm>
        </p:spPr>
        <p:txBody>
          <a:bodyPr anchor="b"/>
          <a:lstStyle>
            <a:lvl1pPr marL="0" algn="r">
              <a:buNone/>
              <a:defRPr sz="2000" b="1"/>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13" name="عنصر نائب للصورة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ar-SA" smtClean="0">
                <a:solidFill>
                  <a:schemeClr val="lt1"/>
                </a:solidFill>
                <a:latin typeface="+mn-lt"/>
                <a:ea typeface="+mn-ea"/>
                <a:cs typeface="+mn-cs"/>
              </a:rPr>
              <a:t>انقر فوق الرمز لإضافة صورة</a:t>
            </a:r>
            <a:endParaRPr kumimoji="0" lang="en-US" dirty="0">
              <a:solidFill>
                <a:schemeClr val="lt1"/>
              </a:solidFill>
              <a:latin typeface="+mn-lt"/>
              <a:ea typeface="+mn-ea"/>
              <a:cs typeface="+mn-cs"/>
            </a:endParaRPr>
          </a:p>
        </p:txBody>
      </p:sp>
      <p:sp>
        <p:nvSpPr>
          <p:cNvPr id="8" name="عنصر نائب للتاريخ 7"/>
          <p:cNvSpPr>
            <a:spLocks noGrp="1"/>
          </p:cNvSpPr>
          <p:nvPr>
            <p:ph type="dt" sz="half" idx="10"/>
          </p:nvPr>
        </p:nvSpPr>
        <p:spPr>
          <a:xfrm>
            <a:off x="5562600" y="6509004"/>
            <a:ext cx="3002280" cy="274320"/>
          </a:xfrm>
        </p:spPr>
        <p:txBody>
          <a:bodyPr vert="horz" rtlCol="0"/>
          <a:lstStyle>
            <a:extLst/>
          </a:lstStyle>
          <a:p>
            <a:fld id="{A7FB921E-ABEC-4D28-90E3-A1641B39770F}" type="datetimeFigureOut">
              <a:rPr lang="ar-SA" smtClean="0"/>
              <a:pPr/>
              <a:t>07/03/1433</a:t>
            </a:fld>
            <a:endParaRPr lang="ar-SA"/>
          </a:p>
        </p:txBody>
      </p:sp>
      <p:sp>
        <p:nvSpPr>
          <p:cNvPr id="9" name="عنصر نائب لرقم الشريحة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8C65A8CB-225E-441B-8AB0-3493A7E03F59}" type="slidenum">
              <a:rPr lang="ar-SA" smtClean="0"/>
              <a:pPr/>
              <a:t>‹#›</a:t>
            </a:fld>
            <a:endParaRPr lang="ar-SA"/>
          </a:p>
        </p:txBody>
      </p:sp>
      <p:sp>
        <p:nvSpPr>
          <p:cNvPr id="10" name="عنصر نائب للتذييل 9"/>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ذو زوايا قطرية مستديرة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تذييل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SA"/>
          </a:p>
        </p:txBody>
      </p:sp>
      <p:sp>
        <p:nvSpPr>
          <p:cNvPr id="14" name="عنصر نائب للتاريخ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7FB921E-ABEC-4D28-90E3-A1641B39770F}" type="datetimeFigureOut">
              <a:rPr lang="ar-SA" smtClean="0"/>
              <a:pPr/>
              <a:t>07/03/1433</a:t>
            </a:fld>
            <a:endParaRPr lang="ar-SA"/>
          </a:p>
        </p:txBody>
      </p:sp>
      <p:sp>
        <p:nvSpPr>
          <p:cNvPr id="23" name="عنصر نائب لرقم الشريحة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8C65A8CB-225E-441B-8AB0-3493A7E03F59}" type="slidenum">
              <a:rPr lang="ar-SA" smtClean="0"/>
              <a:pPr/>
              <a:t>‹#›</a:t>
            </a:fld>
            <a:endParaRPr lang="ar-SA"/>
          </a:p>
        </p:txBody>
      </p:sp>
      <p:sp>
        <p:nvSpPr>
          <p:cNvPr id="22" name="عنصر نائب للعنوان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ww.societyofrobots.com/images/mechanics_dynwheelspeed.gif" TargetMode="External"/><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1.xml"/><Relationship Id="rId7"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27.xml"/><Relationship Id="rId4" Type="http://schemas.openxmlformats.org/officeDocument/2006/relationships/slide" Target="slide3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dlnmh9ip6v2uc.cloudfront.net/images/products/08709-03-L.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file:///C:\Users\Al%20Aamar%20LapTop\Desktop\second%20semes\stepper%20motor\Arduino%20-%20MotorKnob(mhhhhhhhhhhm)_files\Unipolar_bb.png"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slide" Target="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hyperlink" Target="http://www.robotshop.com/" TargetMode="External"/><Relationship Id="rId2" Type="http://schemas.openxmlformats.org/officeDocument/2006/relationships/hyperlink" Target="http://www.societyofrobots.com/" TargetMode="External"/><Relationship Id="rId1" Type="http://schemas.openxmlformats.org/officeDocument/2006/relationships/slideLayout" Target="../slideLayouts/slideLayout2.xml"/><Relationship Id="rId6" Type="http://schemas.openxmlformats.org/officeDocument/2006/relationships/hyperlink" Target="http://www.sparkfun.com/" TargetMode="External"/><Relationship Id="rId5" Type="http://schemas.openxmlformats.org/officeDocument/2006/relationships/hyperlink" Target="http://www.arduino.com/" TargetMode="External"/><Relationship Id="rId4" Type="http://schemas.openxmlformats.org/officeDocument/2006/relationships/hyperlink" Target="http://www.instructable.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457200" y="1447800"/>
            <a:ext cx="8229600" cy="1143000"/>
          </a:xfrm>
          <a:prstGeom prst="rect">
            <a:avLst/>
          </a:prstGeom>
        </p:spPr>
        <p:txBody>
          <a:bodyPr lIns="45720" rIns="228600" anchor="b">
            <a:noAutofit/>
            <a:scene3d>
              <a:camera prst="orthographicFront"/>
              <a:lightRig rig="soft" dir="t">
                <a:rot lat="0" lon="0" rev="2400000"/>
              </a:lightRig>
            </a:scene3d>
            <a:sp3d>
              <a:bevelT w="19050" h="12700"/>
            </a:sp3d>
          </a:bodyPr>
          <a:lstStyle/>
          <a:p>
            <a:pPr algn="ctr" rtl="0">
              <a:spcBef>
                <a:spcPct val="0"/>
              </a:spcBef>
            </a:pPr>
            <a:r>
              <a:rPr lang="en-US" sz="3000" b="1" dirty="0" smtClean="0">
                <a:solidFill>
                  <a:schemeClr val="accent2"/>
                </a:solidFill>
                <a:effectLst>
                  <a:outerShdw blurRad="38100" dist="38100" dir="2700000" algn="tl">
                    <a:srgbClr val="000000">
                      <a:alpha val="43137"/>
                    </a:srgbClr>
                  </a:outerShdw>
                </a:effectLst>
              </a:rPr>
              <a:t>Hardware Graduation Project </a:t>
            </a:r>
            <a:endParaRPr lang="en-US" sz="3000" b="1" dirty="0" smtClean="0">
              <a:solidFill>
                <a:schemeClr val="accent2"/>
              </a:solidFill>
              <a:effectLst>
                <a:outerShdw blurRad="38100" dist="38100" dir="2700000" algn="tl">
                  <a:srgbClr val="000000">
                    <a:alpha val="43137"/>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0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j-lt"/>
                <a:ea typeface="+mj-ea"/>
                <a:cs typeface="+mj-cs"/>
              </a:rPr>
              <a:t>Storing Robot </a:t>
            </a:r>
            <a:endParaRPr kumimoji="0" lang="ar-SA" sz="7000" b="0" i="1"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عنوان 1"/>
          <p:cNvSpPr txBox="1">
            <a:spLocks/>
          </p:cNvSpPr>
          <p:nvPr/>
        </p:nvSpPr>
        <p:spPr>
          <a:xfrm>
            <a:off x="685800" y="3200400"/>
            <a:ext cx="8229600" cy="2819400"/>
          </a:xfrm>
          <a:prstGeom prst="rect">
            <a:avLst/>
          </a:prstGeom>
        </p:spPr>
        <p:txBody>
          <a:bodyPr lIns="45720" rIns="228600" anchor="b">
            <a:normAutofit fontScale="90000" lnSpcReduction="10000"/>
            <a:scene3d>
              <a:camera prst="orthographicFront"/>
              <a:lightRig rig="soft" dir="t">
                <a:rot lat="0" lon="0" rev="2400000"/>
              </a:lightRig>
            </a:scene3d>
            <a:sp3d>
              <a:bevelT w="19050" h="127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500" b="1" dirty="0" err="1" smtClean="0">
                <a:solidFill>
                  <a:schemeClr val="accent2"/>
                </a:solidFill>
                <a:effectLst>
                  <a:outerShdw blurRad="38100" dist="38100" dir="2700000" algn="tl">
                    <a:srgbClr val="000000">
                      <a:alpha val="43137"/>
                    </a:srgbClr>
                  </a:outerShdw>
                </a:effectLst>
                <a:latin typeface="+mj-lt"/>
                <a:ea typeface="+mj-ea"/>
                <a:cs typeface="+mj-cs"/>
              </a:rPr>
              <a:t>Alaa</a:t>
            </a: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 </a:t>
            </a:r>
            <a:r>
              <a:rPr lang="en-US" sz="3500" b="1" dirty="0" err="1" smtClean="0">
                <a:solidFill>
                  <a:schemeClr val="accent2"/>
                </a:solidFill>
                <a:effectLst>
                  <a:outerShdw blurRad="38100" dist="38100" dir="2700000" algn="tl">
                    <a:srgbClr val="000000">
                      <a:alpha val="43137"/>
                    </a:srgbClr>
                  </a:outerShdw>
                </a:effectLst>
                <a:latin typeface="+mj-lt"/>
                <a:ea typeface="+mj-ea"/>
                <a:cs typeface="+mj-cs"/>
              </a:rPr>
              <a:t>Shaheen</a:t>
            </a: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 – Computer Dep.</a:t>
            </a:r>
          </a:p>
          <a:p>
            <a:pPr marL="0" marR="0" lvl="0" indent="0" defTabSz="914400" rtl="0" eaLnBrk="1" fontAlgn="auto" latinLnBrk="0" hangingPunct="1">
              <a:lnSpc>
                <a:spcPct val="100000"/>
              </a:lnSpc>
              <a:spcBef>
                <a:spcPct val="0"/>
              </a:spcBef>
              <a:spcAft>
                <a:spcPts val="0"/>
              </a:spcAft>
              <a:buClrTx/>
              <a:buSzTx/>
              <a:buFontTx/>
              <a:buNone/>
              <a:tabLst/>
              <a:defRPr/>
            </a:pPr>
            <a:r>
              <a:rPr lang="en-US" sz="3500" b="1" dirty="0" err="1" smtClean="0">
                <a:solidFill>
                  <a:schemeClr val="accent2"/>
                </a:solidFill>
                <a:effectLst>
                  <a:outerShdw blurRad="38100" dist="38100" dir="2700000" algn="tl">
                    <a:srgbClr val="000000">
                      <a:alpha val="43137"/>
                    </a:srgbClr>
                  </a:outerShdw>
                </a:effectLst>
                <a:latin typeface="+mj-lt"/>
                <a:ea typeface="+mj-ea"/>
                <a:cs typeface="+mj-cs"/>
              </a:rPr>
              <a:t>Mariam</a:t>
            </a: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 </a:t>
            </a:r>
            <a:r>
              <a:rPr lang="en-US" sz="3500" b="1" dirty="0" err="1" smtClean="0">
                <a:solidFill>
                  <a:schemeClr val="accent2"/>
                </a:solidFill>
                <a:effectLst>
                  <a:outerShdw blurRad="38100" dist="38100" dir="2700000" algn="tl">
                    <a:srgbClr val="000000">
                      <a:alpha val="43137"/>
                    </a:srgbClr>
                  </a:outerShdw>
                </a:effectLst>
                <a:latin typeface="+mj-lt"/>
                <a:ea typeface="+mj-ea"/>
                <a:cs typeface="+mj-cs"/>
              </a:rPr>
              <a:t>Imar</a:t>
            </a: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 – Electrical Dep.</a:t>
            </a:r>
          </a:p>
          <a:p>
            <a:pPr marL="0" marR="0" lvl="0" indent="0" defTabSz="914400" rtl="0" eaLnBrk="1" fontAlgn="auto" latinLnBrk="0" hangingPunct="1">
              <a:lnSpc>
                <a:spcPct val="100000"/>
              </a:lnSpc>
              <a:spcBef>
                <a:spcPct val="0"/>
              </a:spcBef>
              <a:spcAft>
                <a:spcPts val="0"/>
              </a:spcAft>
              <a:buClrTx/>
              <a:buSzTx/>
              <a:buFontTx/>
              <a:buNone/>
              <a:tabLst/>
              <a:defRPr/>
            </a:pP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Supervised by: Dr. </a:t>
            </a:r>
            <a:r>
              <a:rPr lang="en-US" sz="3500" b="1" dirty="0" err="1" smtClean="0">
                <a:solidFill>
                  <a:schemeClr val="accent2"/>
                </a:solidFill>
                <a:effectLst>
                  <a:outerShdw blurRad="38100" dist="38100" dir="2700000" algn="tl">
                    <a:srgbClr val="000000">
                      <a:alpha val="43137"/>
                    </a:srgbClr>
                  </a:outerShdw>
                </a:effectLst>
                <a:latin typeface="+mj-lt"/>
                <a:ea typeface="+mj-ea"/>
                <a:cs typeface="+mj-cs"/>
              </a:rPr>
              <a:t>Samer</a:t>
            </a: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 </a:t>
            </a:r>
            <a:r>
              <a:rPr lang="en-US" sz="3500" b="1" dirty="0" err="1" smtClean="0">
                <a:solidFill>
                  <a:schemeClr val="accent2"/>
                </a:solidFill>
                <a:effectLst>
                  <a:outerShdw blurRad="38100" dist="38100" dir="2700000" algn="tl">
                    <a:srgbClr val="000000">
                      <a:alpha val="43137"/>
                    </a:srgbClr>
                  </a:outerShdw>
                </a:effectLst>
                <a:latin typeface="+mj-lt"/>
                <a:ea typeface="+mj-ea"/>
                <a:cs typeface="+mj-cs"/>
              </a:rPr>
              <a:t>Arandi</a:t>
            </a:r>
            <a:endParaRPr lang="en-US" sz="3500" b="1" dirty="0" smtClean="0">
              <a:solidFill>
                <a:schemeClr val="accent2"/>
              </a:solidFill>
              <a:effectLst>
                <a:outerShdw blurRad="38100" dist="38100" dir="2700000" algn="tl">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3500" b="1" dirty="0" smtClean="0">
              <a:solidFill>
                <a:schemeClr val="accent2"/>
              </a:solidFill>
              <a:effectLst>
                <a:outerShdw blurRad="38100" dist="38100" dir="2700000" algn="tl">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Hardware Graduation Project </a:t>
            </a:r>
          </a:p>
          <a:p>
            <a:pPr marL="0" marR="0" lvl="0" indent="0" defTabSz="914400" rtl="0" eaLnBrk="1" fontAlgn="auto" latinLnBrk="0" hangingPunct="1">
              <a:lnSpc>
                <a:spcPct val="100000"/>
              </a:lnSpc>
              <a:spcBef>
                <a:spcPct val="0"/>
              </a:spcBef>
              <a:spcAft>
                <a:spcPts val="0"/>
              </a:spcAft>
              <a:buClrTx/>
              <a:buSzTx/>
              <a:buFontTx/>
              <a:buNone/>
              <a:tabLst/>
              <a:defRPr/>
            </a:pPr>
            <a:r>
              <a:rPr lang="en-US" sz="3500" b="1" dirty="0" smtClean="0">
                <a:solidFill>
                  <a:schemeClr val="accent2"/>
                </a:solidFill>
                <a:effectLst>
                  <a:outerShdw blurRad="38100" dist="38100" dir="2700000" algn="tl">
                    <a:srgbClr val="000000">
                      <a:alpha val="43137"/>
                    </a:srgbClr>
                  </a:outerShdw>
                </a:effectLst>
                <a:latin typeface="+mj-lt"/>
                <a:ea typeface="+mj-ea"/>
                <a:cs typeface="+mj-cs"/>
              </a:rPr>
              <a:t>23 May 2012    </a:t>
            </a:r>
            <a:r>
              <a:rPr kumimoji="0" lang="en-US" sz="3500" b="1" i="0" u="none" strike="noStrike" kern="1200" cap="none" spc="0" normalizeH="0" baseline="0" noProof="0" dirty="0" smtClean="0">
                <a:ln>
                  <a:noFill/>
                </a:ln>
                <a:solidFill>
                  <a:schemeClr val="accent2"/>
                </a:solidFill>
                <a:effectLst>
                  <a:outerShdw blurRad="38100" dist="38100" dir="2700000" algn="tl">
                    <a:srgbClr val="000000">
                      <a:alpha val="43137"/>
                    </a:srgbClr>
                  </a:outerShdw>
                </a:effectLst>
                <a:uLnTx/>
                <a:uFillTx/>
                <a:latin typeface="+mj-lt"/>
                <a:ea typeface="+mj-ea"/>
                <a:cs typeface="+mj-cs"/>
              </a:rPr>
              <a:t> </a:t>
            </a:r>
            <a:endParaRPr kumimoji="0" lang="ar-SA" sz="3500" b="0" i="1"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4" name="Picture 3" descr="Photo0484.jpg"/>
          <p:cNvPicPr/>
          <p:nvPr/>
        </p:nvPicPr>
        <p:blipFill>
          <a:blip r:embed="rId2" cstate="print"/>
          <a:stretch>
            <a:fillRect/>
          </a:stretch>
        </p:blipFill>
        <p:spPr>
          <a:xfrm>
            <a:off x="228600" y="2895600"/>
            <a:ext cx="2667000" cy="36576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najah_logo_0.png"/>
          <p:cNvPicPr>
            <a:picLocks noChangeAspect="1"/>
          </p:cNvPicPr>
          <p:nvPr/>
        </p:nvPicPr>
        <p:blipFill>
          <a:blip r:embed="rId3" cstate="print"/>
          <a:stretch>
            <a:fillRect/>
          </a:stretch>
        </p:blipFill>
        <p:spPr>
          <a:xfrm>
            <a:off x="4191000" y="228600"/>
            <a:ext cx="914400" cy="919748"/>
          </a:xfrm>
          <a:prstGeom prst="rect">
            <a:avLst/>
          </a:prstGeom>
        </p:spPr>
      </p:pic>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http://www.societyofrobots.com/images/mechanics_dynwheelspeed.gif"/>
          <p:cNvPicPr>
            <a:picLocks noChangeAspect="1" noChangeArrowheads="1"/>
          </p:cNvPicPr>
          <p:nvPr/>
        </p:nvPicPr>
        <p:blipFill>
          <a:blip r:embed="rId2" r:link="rId3" cstate="print"/>
          <a:srcRect/>
          <a:stretch>
            <a:fillRect/>
          </a:stretch>
        </p:blipFill>
        <p:spPr bwMode="auto">
          <a:xfrm>
            <a:off x="6400800" y="4306669"/>
            <a:ext cx="2428875" cy="1571625"/>
          </a:xfrm>
          <a:prstGeom prst="roundRect">
            <a:avLst>
              <a:gd name="adj" fmla="val 6970"/>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9699" name="Rectangle 3"/>
          <p:cNvSpPr>
            <a:spLocks noChangeArrowheads="1"/>
          </p:cNvSpPr>
          <p:nvPr/>
        </p:nvSpPr>
        <p:spPr bwMode="auto">
          <a:xfrm>
            <a:off x="0" y="228600"/>
            <a:ext cx="89154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600" i="0" u="none" strike="noStrike" cap="none" normalizeH="0" baseline="0" dirty="0" smtClean="0">
                <a:ln>
                  <a:noFill/>
                </a:ln>
                <a:solidFill>
                  <a:schemeClr val="accent2"/>
                </a:solidFill>
                <a:effectLst>
                  <a:outerShdw blurRad="38100" dist="38100" dir="2700000" algn="tl">
                    <a:srgbClr val="000000">
                      <a:alpha val="43137"/>
                    </a:srgbClr>
                  </a:outerShdw>
                </a:effectLst>
                <a:latin typeface="+mj-lt"/>
                <a:ea typeface="Calibri" pitchFamily="34" charset="0"/>
                <a:cs typeface="Arial" pitchFamily="34" charset="0"/>
              </a:rPr>
              <a:t>Choosing suitable wheels</a:t>
            </a:r>
            <a:endParaRPr kumimoji="0" lang="en-US" sz="4600" i="0" u="none" strike="noStrike" cap="none" normalizeH="0" baseline="0" dirty="0" smtClean="0">
              <a:ln>
                <a:noFill/>
              </a:ln>
              <a:solidFill>
                <a:schemeClr val="accent2"/>
              </a:solidFill>
              <a:effectLst>
                <a:outerShdw blurRad="38100" dist="38100" dir="2700000" algn="tl">
                  <a:srgbClr val="000000">
                    <a:alpha val="43137"/>
                  </a:srgbClr>
                </a:outerShdw>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4600" i="0" u="none" strike="noStrike" cap="none" normalizeH="0" baseline="0" dirty="0" smtClean="0">
              <a:ln>
                <a:noFill/>
              </a:ln>
              <a:solidFill>
                <a:schemeClr val="accent2"/>
              </a:solidFill>
              <a:effectLst>
                <a:outerShdw blurRad="38100" dist="38100" dir="2700000" algn="tl">
                  <a:srgbClr val="000000">
                    <a:alpha val="43137"/>
                  </a:srgbClr>
                </a:outerShdw>
              </a:effectLst>
              <a:latin typeface="+mj-lt"/>
              <a:cs typeface="Arial" pitchFamily="34" charset="0"/>
            </a:endParaRPr>
          </a:p>
        </p:txBody>
      </p:sp>
      <p:sp>
        <p:nvSpPr>
          <p:cNvPr id="29701" name="Rectangle 5"/>
          <p:cNvSpPr>
            <a:spLocks noChangeArrowheads="1"/>
          </p:cNvSpPr>
          <p:nvPr/>
        </p:nvSpPr>
        <p:spPr bwMode="auto">
          <a:xfrm>
            <a:off x="381000" y="1524000"/>
            <a:ext cx="8458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sz="2000" i="0" u="none" strike="noStrike" cap="none" normalizeH="0" baseline="0" dirty="0" smtClean="0">
                <a:ln>
                  <a:noFill/>
                </a:ln>
                <a:solidFill>
                  <a:schemeClr val="tx1"/>
                </a:solidFill>
                <a:latin typeface="+mj-lt"/>
                <a:ea typeface="Times New Roman" pitchFamily="18" charset="0"/>
                <a:cs typeface="Calibri" pitchFamily="34" charset="0"/>
              </a:rPr>
              <a:t>Velocity= circumference * rpm </a:t>
            </a:r>
            <a:r>
              <a:rPr kumimoji="0" lang="en-US" sz="2000" i="0" u="none" strike="noStrike" cap="none" normalizeH="0" baseline="0" dirty="0" smtClean="0">
                <a:ln>
                  <a:noFill/>
                </a:ln>
                <a:solidFill>
                  <a:schemeClr val="tx1"/>
                </a:solidFill>
                <a:latin typeface="+mj-lt"/>
                <a:ea typeface="Calibri" pitchFamily="34" charset="0"/>
                <a:cs typeface="Arial" pitchFamily="34" charset="0"/>
              </a:rPr>
              <a:t>----------------------------------------------------(equ3)</a:t>
            </a:r>
            <a:r>
              <a:rPr kumimoji="0" lang="en-US" sz="2000" i="0" u="none" strike="noStrike" cap="none" normalizeH="0" baseline="0" dirty="0" smtClean="0">
                <a:ln>
                  <a:noFill/>
                </a:ln>
                <a:solidFill>
                  <a:schemeClr val="tx1"/>
                </a:solidFill>
                <a:latin typeface="+mj-lt"/>
                <a:ea typeface="Times New Roman" pitchFamily="18" charset="0"/>
                <a:cs typeface="Calibri" pitchFamily="34" charset="0"/>
              </a:rPr>
              <a:t/>
            </a:r>
            <a:br>
              <a:rPr kumimoji="0" lang="en-US" sz="2000" i="0" u="none" strike="noStrike" cap="none" normalizeH="0" baseline="0" dirty="0" smtClean="0">
                <a:ln>
                  <a:noFill/>
                </a:ln>
                <a:solidFill>
                  <a:schemeClr val="tx1"/>
                </a:solidFill>
                <a:latin typeface="+mj-lt"/>
                <a:ea typeface="Times New Roman" pitchFamily="18" charset="0"/>
                <a:cs typeface="Calibri" pitchFamily="34" charset="0"/>
              </a:rPr>
            </a:br>
            <a:r>
              <a:rPr kumimoji="0" lang="en-US" sz="2000" i="0" u="none" strike="noStrike" cap="none" normalizeH="0" baseline="0" dirty="0" smtClean="0">
                <a:ln>
                  <a:noFill/>
                </a:ln>
                <a:solidFill>
                  <a:schemeClr val="tx1"/>
                </a:solidFill>
                <a:latin typeface="+mj-lt"/>
                <a:ea typeface="Times New Roman" pitchFamily="18" charset="0"/>
                <a:cs typeface="Calibri" pitchFamily="34" charset="0"/>
              </a:rPr>
              <a:t>Velocity = diameter * pi * rpm OR Velocity = 2 * radius * pi * rpm</a:t>
            </a:r>
            <a:r>
              <a:rPr kumimoji="0" lang="en-US" sz="2000" i="0" u="none" strike="noStrike" cap="none" normalizeH="0" baseline="0" dirty="0" smtClean="0">
                <a:ln>
                  <a:noFill/>
                </a:ln>
                <a:solidFill>
                  <a:schemeClr val="tx1"/>
                </a:solidFill>
                <a:latin typeface="+mj-lt"/>
                <a:ea typeface="Calibri" pitchFamily="34" charset="0"/>
                <a:cs typeface="Arial" pitchFamily="34" charset="0"/>
              </a:rPr>
              <a:t>----------- (equ4)</a:t>
            </a:r>
            <a:endParaRPr kumimoji="0" lang="en-US" sz="2000" i="0" u="none" strike="noStrike" cap="none" normalizeH="0" baseline="0" dirty="0" smtClean="0">
              <a:ln>
                <a:noFill/>
              </a:ln>
              <a:solidFill>
                <a:schemeClr val="tx1"/>
              </a:solidFill>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2000" i="0" u="none" strike="noStrike" cap="none" normalizeH="0" baseline="0" dirty="0" smtClean="0">
              <a:ln>
                <a:noFill/>
              </a:ln>
              <a:solidFill>
                <a:schemeClr val="tx1"/>
              </a:solidFill>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i="0" u="none" strike="noStrike" cap="none" normalizeH="0" baseline="0" dirty="0" smtClean="0">
                <a:ln>
                  <a:noFill/>
                </a:ln>
                <a:solidFill>
                  <a:schemeClr val="tx1"/>
                </a:solidFill>
                <a:latin typeface="+mj-lt"/>
                <a:ea typeface="Times New Roman" pitchFamily="18" charset="0"/>
                <a:cs typeface="Calibri" pitchFamily="34" charset="0"/>
              </a:rPr>
              <a:t>We depended  four wheels with 5 cm diameter for each .</a:t>
            </a:r>
          </a:p>
          <a:p>
            <a:pPr marL="0" marR="0" lvl="0" indent="0" algn="just" defTabSz="914400" rtl="0" eaLnBrk="0" fontAlgn="base" latinLnBrk="0" hangingPunct="0">
              <a:lnSpc>
                <a:spcPct val="100000"/>
              </a:lnSpc>
              <a:spcBef>
                <a:spcPct val="0"/>
              </a:spcBef>
              <a:spcAft>
                <a:spcPct val="0"/>
              </a:spcAft>
              <a:buClrTx/>
              <a:buSzTx/>
              <a:tabLst/>
            </a:pPr>
            <a:endParaRPr lang="en-US" sz="2000" dirty="0" smtClean="0">
              <a:latin typeface="+mj-lt"/>
            </a:endParaRPr>
          </a:p>
          <a:p>
            <a:pPr algn="l" rtl="0"/>
            <a:r>
              <a:rPr lang="en-US" sz="2000" dirty="0" smtClean="0">
                <a:latin typeface="+mj-lt"/>
              </a:rPr>
              <a:t>Torque = Distance * Force ----------------------------------------------------------(equa5)</a:t>
            </a:r>
            <a:br>
              <a:rPr lang="en-US" sz="2000" dirty="0" smtClean="0">
                <a:latin typeface="+mj-lt"/>
              </a:rPr>
            </a:br>
            <a:r>
              <a:rPr lang="en-US" sz="2000" dirty="0" smtClean="0">
                <a:latin typeface="+mj-lt"/>
              </a:rPr>
              <a:t>Distance = Wheel Radius ----------------------------------------------------------- (equa6)</a:t>
            </a:r>
            <a:br>
              <a:rPr lang="en-US" sz="2000" dirty="0" smtClean="0">
                <a:latin typeface="+mj-lt"/>
              </a:rPr>
            </a:br>
            <a:r>
              <a:rPr lang="en-US" sz="2000" dirty="0" smtClean="0">
                <a:latin typeface="+mj-lt"/>
              </a:rPr>
              <a:t>Force = Torque / Wheel Radius ----------------------------------------------------(equa7)</a:t>
            </a:r>
          </a:p>
          <a:p>
            <a:pPr algn="just" rtl="0"/>
            <a:endParaRPr lang="en-US" sz="2000" dirty="0" smtClean="0">
              <a:latin typeface="+mj-lt"/>
            </a:endParaRPr>
          </a:p>
          <a:p>
            <a:pPr marL="0" marR="0" lvl="0" indent="0" algn="just" defTabSz="914400" rtl="0" eaLnBrk="0" fontAlgn="base" latinLnBrk="0" hangingPunct="0">
              <a:lnSpc>
                <a:spcPct val="100000"/>
              </a:lnSpc>
              <a:spcBef>
                <a:spcPct val="0"/>
              </a:spcBef>
              <a:spcAft>
                <a:spcPct val="0"/>
              </a:spcAft>
              <a:buClrTx/>
              <a:buSzTx/>
              <a:tabLst/>
            </a:pPr>
            <a:endParaRPr kumimoji="0" lang="en-US" sz="2000" i="0" u="none" strike="noStrike" cap="none" normalizeH="0" baseline="0" dirty="0" smtClean="0">
              <a:ln>
                <a:noFill/>
              </a:ln>
              <a:solidFill>
                <a:schemeClr val="tx1"/>
              </a:solidFill>
              <a:latin typeface="+mj-lt"/>
              <a:cs typeface="Arial" pitchFamily="34" charset="0"/>
            </a:endParaRPr>
          </a:p>
        </p:txBody>
      </p:sp>
      <p:sp>
        <p:nvSpPr>
          <p:cNvPr id="7" name="مربع نص 6"/>
          <p:cNvSpPr txBox="1"/>
          <p:nvPr/>
        </p:nvSpPr>
        <p:spPr>
          <a:xfrm>
            <a:off x="7086600" y="5830669"/>
            <a:ext cx="990600" cy="646331"/>
          </a:xfrm>
          <a:prstGeom prst="rect">
            <a:avLst/>
          </a:prstGeom>
          <a:noFill/>
        </p:spPr>
        <p:txBody>
          <a:bodyPr wrap="square" rtlCol="1">
            <a:spAutoFit/>
          </a:bodyPr>
          <a:lstStyle/>
          <a:p>
            <a:pPr lvl="0" algn="ct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 5</a:t>
            </a:r>
            <a:r>
              <a:rPr kumimoji="0" lang="en-US" b="1" i="0" u="none" strike="noStrike" cap="none" normalizeH="0" baseline="0" dirty="0" smtClean="0" bmk="">
                <a:ln>
                  <a:noFill/>
                </a:ln>
                <a:solidFill>
                  <a:schemeClr val="accent2"/>
                </a:solidFill>
                <a:effectLst/>
                <a:latin typeface="Calibri" pitchFamily="34" charset="0"/>
                <a:ea typeface="Calibri" pitchFamily="34" charset="0"/>
                <a:cs typeface="Arial" pitchFamily="34" charset="0"/>
              </a:rPr>
              <a:t> </a:t>
            </a:r>
            <a:endParaRPr kumimoji="0" lang="en-US"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1" descr="autocad design.png"/>
          <p:cNvPicPr>
            <a:picLocks noChangeAspect="1" noChangeArrowheads="1"/>
          </p:cNvPicPr>
          <p:nvPr/>
        </p:nvPicPr>
        <p:blipFill>
          <a:blip r:embed="rId2" cstate="print"/>
          <a:srcRect/>
          <a:stretch>
            <a:fillRect/>
          </a:stretch>
        </p:blipFill>
        <p:spPr bwMode="auto">
          <a:xfrm>
            <a:off x="4038600" y="1905000"/>
            <a:ext cx="4810125" cy="3581399"/>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27"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cs typeface="Arial" pitchFamily="34" charset="0"/>
              </a:rPr>
              <a:t/>
            </a:r>
            <a:br>
              <a:rPr kumimoji="0" lang="en-US" sz="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مربع نص 11"/>
          <p:cNvSpPr txBox="1"/>
          <p:nvPr/>
        </p:nvSpPr>
        <p:spPr>
          <a:xfrm>
            <a:off x="4724400" y="4953000"/>
            <a:ext cx="2667000" cy="1323439"/>
          </a:xfrm>
          <a:prstGeom prst="rect">
            <a:avLst/>
          </a:prstGeom>
          <a:noFill/>
        </p:spPr>
        <p:txBody>
          <a:bodyPr wrap="square" rtlCol="1">
            <a:spAutoFit/>
          </a:bodyPr>
          <a:lstStyle/>
          <a:p>
            <a:pPr lvl="0" algn="justLow"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justLow"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kumimoji="0" lang="en-US" b="1" i="0" u="none" strike="noStrike" cap="none" normalizeH="0" dirty="0" smtClean="0">
                <a:ln>
                  <a:noFill/>
                </a:ln>
                <a:solidFill>
                  <a:schemeClr val="accent2"/>
                </a:solidFill>
                <a:effectLst/>
                <a:latin typeface="Calibri" pitchFamily="34" charset="0"/>
                <a:ea typeface="Calibri" pitchFamily="34" charset="0"/>
                <a:cs typeface="Arial" pitchFamily="34" charset="0"/>
              </a:rPr>
              <a:t> 6</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 </a:t>
            </a:r>
            <a:r>
              <a:rPr kumimoji="0" lang="en-US" b="1" i="0" u="none" strike="noStrike" cap="none" normalizeH="0" baseline="0" dirty="0" err="1" smtClean="0">
                <a:ln>
                  <a:noFill/>
                </a:ln>
                <a:solidFill>
                  <a:schemeClr val="accent2"/>
                </a:solidFill>
                <a:effectLst/>
                <a:latin typeface="Calibri" pitchFamily="34" charset="0"/>
                <a:ea typeface="Calibri" pitchFamily="34" charset="0"/>
                <a:cs typeface="Arial" pitchFamily="34" charset="0"/>
              </a:rPr>
              <a:t>A</a:t>
            </a:r>
            <a:r>
              <a:rPr kumimoji="0" lang="en-US" b="1" i="0" u="none" strike="noStrike" cap="none" normalizeH="0" baseline="0" dirty="0" err="1" smtClean="0" bmk="">
                <a:ln>
                  <a:noFill/>
                </a:ln>
                <a:solidFill>
                  <a:schemeClr val="accent2"/>
                </a:solidFill>
                <a:effectLst/>
                <a:latin typeface="Calibri" pitchFamily="34" charset="0"/>
                <a:ea typeface="Calibri" pitchFamily="34" charset="0"/>
                <a:cs typeface="Arial" pitchFamily="34" charset="0"/>
              </a:rPr>
              <a:t>utoCad</a:t>
            </a:r>
            <a:r>
              <a:rPr kumimoji="0" lang="en-US" b="1" i="0" u="none" strike="noStrike" cap="none" normalizeH="0" baseline="0" dirty="0" smtClean="0" bmk="">
                <a:ln>
                  <a:noFill/>
                </a:ln>
                <a:solidFill>
                  <a:schemeClr val="accent2"/>
                </a:solidFill>
                <a:effectLst/>
                <a:latin typeface="Calibri" pitchFamily="34" charset="0"/>
                <a:ea typeface="Calibri" pitchFamily="34" charset="0"/>
                <a:cs typeface="Arial" pitchFamily="34" charset="0"/>
              </a:rPr>
              <a:t> Design</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endParaRPr lang="ar-SA" dirty="0">
              <a:solidFill>
                <a:schemeClr val="accent2"/>
              </a:solidFill>
            </a:endParaRPr>
          </a:p>
        </p:txBody>
      </p:sp>
      <p:sp>
        <p:nvSpPr>
          <p:cNvPr id="14" name="عنوان 13"/>
          <p:cNvSpPr>
            <a:spLocks noGrp="1"/>
          </p:cNvSpPr>
          <p:nvPr>
            <p:ph type="title"/>
          </p:nvPr>
        </p:nvSpPr>
        <p:spPr>
          <a:xfrm>
            <a:off x="381000" y="152400"/>
            <a:ext cx="8382000" cy="1676400"/>
          </a:xfrm>
        </p:spPr>
        <p:txBody>
          <a:bodyPr>
            <a:normAutofit fontScale="90000"/>
          </a:bodyPr>
          <a:lstStyle/>
          <a:p>
            <a:pPr marL="0" lvl="0" rtl="0" fontAlgn="base">
              <a:spcAft>
                <a:spcPct val="0"/>
              </a:spcAft>
            </a:pPr>
            <a:r>
              <a:rPr lang="en-US" sz="4800" dirty="0" smtClean="0" bmk="_Toc324663691">
                <a:solidFill>
                  <a:schemeClr val="accent2"/>
                </a:solidFill>
                <a:effectLst>
                  <a:outerShdw blurRad="38100" dist="38100" dir="2700000" algn="tl">
                    <a:srgbClr val="000000">
                      <a:alpha val="43137"/>
                    </a:srgbClr>
                  </a:outerShdw>
                </a:effectLst>
                <a:ea typeface="Times New Roman" pitchFamily="18" charset="0"/>
                <a:cs typeface="Times New Roman" pitchFamily="18" charset="0"/>
              </a:rPr>
              <a:t/>
            </a:r>
            <a:br>
              <a:rPr lang="en-US" sz="4800" dirty="0" smtClean="0" bmk="_Toc324663691">
                <a:solidFill>
                  <a:schemeClr val="accent2"/>
                </a:solidFill>
                <a:effectLst>
                  <a:outerShdw blurRad="38100" dist="38100" dir="2700000" algn="tl">
                    <a:srgbClr val="000000">
                      <a:alpha val="43137"/>
                    </a:srgbClr>
                  </a:outerShdw>
                </a:effectLst>
                <a:ea typeface="Times New Roman" pitchFamily="18" charset="0"/>
                <a:cs typeface="Times New Roman" pitchFamily="18" charset="0"/>
              </a:rPr>
            </a:br>
            <a:r>
              <a:rPr lang="en-US" sz="4800" dirty="0" smtClean="0" bmk="_Toc324663691">
                <a:solidFill>
                  <a:schemeClr val="accent2"/>
                </a:solidFill>
                <a:effectLst>
                  <a:outerShdw blurRad="38100" dist="38100" dir="2700000" algn="tl">
                    <a:srgbClr val="000000">
                      <a:alpha val="43137"/>
                    </a:srgbClr>
                  </a:outerShdw>
                </a:effectLst>
                <a:ea typeface="Times New Roman" pitchFamily="18" charset="0"/>
                <a:cs typeface="Times New Roman" pitchFamily="18" charset="0"/>
              </a:rPr>
              <a:t>  Material and design depended: </a:t>
            </a:r>
            <a:r>
              <a:rPr lang="en-US" sz="1600" dirty="0" smtClean="0" bmk="_Toc324663691">
                <a:solidFill>
                  <a:srgbClr val="4F81BD"/>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a:t>
            </a:r>
            <a:r>
              <a:rPr lang="en-US" sz="1600" dirty="0" smtClean="0" bmk="">
                <a:solidFill>
                  <a:srgbClr val="4F81BD"/>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r>
            <a:br>
              <a:rPr lang="en-US" sz="1600" dirty="0" smtClean="0" bmk="">
                <a:solidFill>
                  <a:srgbClr val="4F81BD"/>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br>
            <a: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ar-SA" dirty="0"/>
          </a:p>
        </p:txBody>
      </p:sp>
      <p:sp>
        <p:nvSpPr>
          <p:cNvPr id="15" name="عنصر نائب للمحتوى 14"/>
          <p:cNvSpPr>
            <a:spLocks noGrp="1"/>
          </p:cNvSpPr>
          <p:nvPr>
            <p:ph idx="1"/>
          </p:nvPr>
        </p:nvSpPr>
        <p:spPr>
          <a:xfrm>
            <a:off x="457200" y="1874520"/>
            <a:ext cx="3429000" cy="4983480"/>
          </a:xfrm>
          <a:ln>
            <a:noFill/>
          </a:ln>
        </p:spPr>
        <p:txBody>
          <a:bodyPr>
            <a:noAutofit/>
          </a:bodyPr>
          <a:lstStyle/>
          <a:p>
            <a:pPr lvl="0" algn="l" rtl="0" eaLnBrk="0" fontAlgn="base" hangingPunct="0">
              <a:spcBef>
                <a:spcPct val="0"/>
              </a:spcBef>
              <a:spcAft>
                <a:spcPct val="0"/>
              </a:spcAft>
            </a:pPr>
            <a:r>
              <a:rPr lang="en-US" sz="2200" dirty="0" smtClean="0" bmk="">
                <a:latin typeface="Calibri" pitchFamily="34" charset="0"/>
                <a:ea typeface="Calibri" pitchFamily="34" charset="0"/>
                <a:cs typeface="Arial" pitchFamily="34" charset="0"/>
              </a:rPr>
              <a:t>ALUCOBOND</a:t>
            </a:r>
            <a:r>
              <a:rPr lang="en-US" sz="2200" baseline="30000" dirty="0" smtClean="0" bmk="">
                <a:latin typeface="Calibri" pitchFamily="34" charset="0"/>
                <a:ea typeface="Calibri" pitchFamily="34" charset="0"/>
                <a:cs typeface="Arial" pitchFamily="34" charset="0"/>
              </a:rPr>
              <a:t> </a:t>
            </a:r>
            <a:r>
              <a:rPr lang="en-US" sz="2200" dirty="0" smtClean="0" bmk="">
                <a:latin typeface="Calibri" pitchFamily="34" charset="0"/>
                <a:ea typeface="Calibri" pitchFamily="34" charset="0"/>
                <a:cs typeface="Arial" pitchFamily="34" charset="0"/>
              </a:rPr>
              <a:t>aluminum shows excellent product properties  such as extraordinary flatness, a large variety of colors and perfect formability. </a:t>
            </a:r>
          </a:p>
          <a:p>
            <a:pPr lvl="0" algn="l" rtl="0" eaLnBrk="0" fontAlgn="base" hangingPunct="0">
              <a:spcBef>
                <a:spcPct val="0"/>
              </a:spcBef>
              <a:spcAft>
                <a:spcPct val="0"/>
              </a:spcAft>
            </a:pPr>
            <a:endParaRPr lang="en-US" sz="2200" dirty="0" smtClean="0" bmk="">
              <a:latin typeface="Calibri" pitchFamily="34" charset="0"/>
              <a:ea typeface="Calibri" pitchFamily="34" charset="0"/>
              <a:cs typeface="Arial" pitchFamily="34" charset="0"/>
            </a:endParaRPr>
          </a:p>
          <a:p>
            <a:pPr lvl="0" algn="l" rtl="0" eaLnBrk="0" fontAlgn="base" hangingPunct="0">
              <a:spcBef>
                <a:spcPct val="0"/>
              </a:spcBef>
              <a:spcAft>
                <a:spcPct val="0"/>
              </a:spcAft>
            </a:pPr>
            <a:r>
              <a:rPr lang="en-US" sz="2200" dirty="0" smtClean="0" bmk="">
                <a:latin typeface="Calibri" pitchFamily="34" charset="0"/>
                <a:ea typeface="Calibri" pitchFamily="34" charset="0"/>
                <a:cs typeface="Arial" pitchFamily="34" charset="0"/>
              </a:rPr>
              <a:t>It has been developed as a rigid and, at the same time, flexible fascia material for architecture. </a:t>
            </a:r>
            <a:endParaRPr lang="en-US" sz="2200" b="1" dirty="0" smtClean="0" bmk="">
              <a:solidFill>
                <a:srgbClr val="4F81BD"/>
              </a:solidFill>
              <a:latin typeface="Cambria" pitchFamily="18" charset="0"/>
              <a:ea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Photo0483.jpg"/>
          <p:cNvPicPr>
            <a:picLocks noChangeAspect="1" noChangeArrowheads="1"/>
          </p:cNvPicPr>
          <p:nvPr/>
        </p:nvPicPr>
        <p:blipFill>
          <a:blip r:embed="rId2" cstate="print"/>
          <a:srcRect/>
          <a:stretch>
            <a:fillRect/>
          </a:stretch>
        </p:blipFill>
        <p:spPr bwMode="auto">
          <a:xfrm>
            <a:off x="5562600" y="1600200"/>
            <a:ext cx="2676525" cy="3571875"/>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1746" name="Picture 3" descr="Photo0484.jpg"/>
          <p:cNvPicPr>
            <a:picLocks noChangeAspect="1" noChangeArrowheads="1"/>
          </p:cNvPicPr>
          <p:nvPr/>
        </p:nvPicPr>
        <p:blipFill>
          <a:blip r:embed="rId3" cstate="print"/>
          <a:srcRect/>
          <a:stretch>
            <a:fillRect/>
          </a:stretch>
        </p:blipFill>
        <p:spPr bwMode="auto">
          <a:xfrm>
            <a:off x="457200" y="2667000"/>
            <a:ext cx="2690997" cy="35814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31750" name="Rectangle 6"/>
          <p:cNvSpPr>
            <a:spLocks noChangeArrowheads="1"/>
          </p:cNvSpPr>
          <p:nvPr/>
        </p:nvSpPr>
        <p:spPr bwMode="auto">
          <a:xfrm>
            <a:off x="0" y="7934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4F81BD"/>
                </a:solidFill>
                <a:effectLst/>
                <a:latin typeface="Calibri" pitchFamily="34" charset="0"/>
                <a:ea typeface="Calibri" pitchFamily="34" charset="0"/>
                <a:cs typeface="Arial" pitchFamily="34" charset="0"/>
              </a:rPr>
              <a:t>Figure9: M</a:t>
            </a:r>
            <a:r>
              <a:rPr kumimoji="0" lang="en-US" sz="900" b="1" i="0" u="none" strike="noStrike" cap="none" normalizeH="0" baseline="0" smtClean="0" bmk="">
                <a:ln>
                  <a:noFill/>
                </a:ln>
                <a:solidFill>
                  <a:srgbClr val="4F81BD"/>
                </a:solidFill>
                <a:effectLst/>
                <a:latin typeface="Calibri" pitchFamily="34" charset="0"/>
                <a:ea typeface="Calibri" pitchFamily="34" charset="0"/>
                <a:cs typeface="Arial" pitchFamily="34" charset="0"/>
              </a:rPr>
              <a:t>echanical Design2</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1183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Arial" pitchFamily="34" charset="0"/>
              </a:rPr>
              <a:t>Figure10: M</a:t>
            </a:r>
            <a:r>
              <a:rPr kumimoji="0" lang="en-US" sz="1100" b="0" i="0" u="none" strike="noStrike" cap="none" normalizeH="0" baseline="0" smtClean="0" bmk="">
                <a:ln>
                  <a:noFill/>
                </a:ln>
                <a:solidFill>
                  <a:schemeClr val="tx1"/>
                </a:solidFill>
                <a:effectLst/>
                <a:latin typeface="Arial" pitchFamily="34" charset="0"/>
                <a:ea typeface="Calibri" pitchFamily="34" charset="0"/>
                <a:cs typeface="Arial" pitchFamily="34" charset="0"/>
              </a:rPr>
              <a:t>echanical Design3</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عنوان 8"/>
          <p:cNvSpPr>
            <a:spLocks noGrp="1"/>
          </p:cNvSpPr>
          <p:nvPr>
            <p:ph type="title"/>
          </p:nvPr>
        </p:nvSpPr>
        <p:spPr/>
        <p:txBody>
          <a:bodyPr/>
          <a:lstStyle/>
          <a:p>
            <a:r>
              <a:rPr lang="en-US" sz="4800" dirty="0" smtClean="0">
                <a:solidFill>
                  <a:schemeClr val="accent2"/>
                </a:solidFill>
                <a:effectLst>
                  <a:outerShdw blurRad="38100" dist="38100" dir="2700000" algn="tl">
                    <a:srgbClr val="000000">
                      <a:alpha val="43137"/>
                    </a:srgbClr>
                  </a:outerShdw>
                </a:effectLst>
                <a:latin typeface="Calibri" pitchFamily="34" charset="0"/>
                <a:ea typeface="Calibri" pitchFamily="34" charset="0"/>
                <a:cs typeface="Arial" pitchFamily="34" charset="0"/>
              </a:rPr>
              <a:t> M</a:t>
            </a:r>
            <a:r>
              <a:rPr lang="en-US" sz="4800" dirty="0" smtClean="0" bmk="">
                <a:solidFill>
                  <a:schemeClr val="accent2"/>
                </a:solidFill>
                <a:effectLst>
                  <a:outerShdw blurRad="38100" dist="38100" dir="2700000" algn="tl">
                    <a:srgbClr val="000000">
                      <a:alpha val="43137"/>
                    </a:srgbClr>
                  </a:outerShdw>
                </a:effectLst>
                <a:latin typeface="Calibri" pitchFamily="34" charset="0"/>
                <a:ea typeface="Calibri" pitchFamily="34" charset="0"/>
                <a:cs typeface="Arial" pitchFamily="34" charset="0"/>
              </a:rPr>
              <a:t>echanical Design</a:t>
            </a:r>
            <a:endParaRPr lang="ar-SA" dirty="0">
              <a:solidFill>
                <a:schemeClr val="accent2"/>
              </a:solidFill>
              <a:effectLst>
                <a:outerShdw blurRad="38100" dist="38100" dir="2700000" algn="tl">
                  <a:srgbClr val="000000">
                    <a:alpha val="43137"/>
                  </a:srgbClr>
                </a:outerShdw>
              </a:effectLst>
            </a:endParaRPr>
          </a:p>
        </p:txBody>
      </p:sp>
      <p:sp>
        <p:nvSpPr>
          <p:cNvPr id="11" name="مربع نص 10"/>
          <p:cNvSpPr txBox="1"/>
          <p:nvPr/>
        </p:nvSpPr>
        <p:spPr>
          <a:xfrm>
            <a:off x="5410200" y="4572000"/>
            <a:ext cx="2819400" cy="1323439"/>
          </a:xfrm>
          <a:prstGeom prst="rect">
            <a:avLst/>
          </a:prstGeom>
          <a:noFill/>
        </p:spPr>
        <p:txBody>
          <a:bodyPr wrap="square" rtlCol="1">
            <a:spAutoFit/>
          </a:bodyPr>
          <a:lstStyle/>
          <a:p>
            <a:pPr lvl="0" algn="justLow"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justLow"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a:solidFill>
                  <a:schemeClr val="accent2"/>
                </a:solidFill>
                <a:latin typeface="Calibri" pitchFamily="34" charset="0"/>
                <a:ea typeface="Calibri" pitchFamily="34" charset="0"/>
                <a:cs typeface="Arial" pitchFamily="34" charset="0"/>
              </a:rPr>
              <a:t> </a:t>
            </a:r>
            <a:r>
              <a:rPr lang="en-US" b="1" dirty="0" smtClean="0">
                <a:solidFill>
                  <a:schemeClr val="accent2"/>
                </a:solidFill>
                <a:latin typeface="Calibri" pitchFamily="34" charset="0"/>
                <a:ea typeface="Calibri" pitchFamily="34" charset="0"/>
                <a:cs typeface="Arial" pitchFamily="34" charset="0"/>
              </a:rPr>
              <a:t>8</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mechanical design</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endParaRPr lang="ar-SA" dirty="0">
              <a:solidFill>
                <a:schemeClr val="accent2"/>
              </a:solidFill>
            </a:endParaRPr>
          </a:p>
        </p:txBody>
      </p:sp>
      <p:sp>
        <p:nvSpPr>
          <p:cNvPr id="12" name="مربع نص 11"/>
          <p:cNvSpPr txBox="1"/>
          <p:nvPr/>
        </p:nvSpPr>
        <p:spPr>
          <a:xfrm>
            <a:off x="304800" y="5638800"/>
            <a:ext cx="3048000" cy="1323439"/>
          </a:xfrm>
          <a:prstGeom prst="rect">
            <a:avLst/>
          </a:prstGeom>
          <a:noFill/>
        </p:spPr>
        <p:txBody>
          <a:bodyPr wrap="square" rtlCol="1">
            <a:spAutoFit/>
          </a:bodyPr>
          <a:lstStyle/>
          <a:p>
            <a:pPr lvl="0" algn="justLow"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justLow"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kumimoji="0" lang="en-US" b="1" i="0" u="none" strike="noStrike" cap="none" normalizeH="0" dirty="0" smtClean="0">
                <a:ln>
                  <a:noFill/>
                </a:ln>
                <a:solidFill>
                  <a:schemeClr val="accent2"/>
                </a:solidFill>
                <a:effectLst/>
                <a:latin typeface="Calibri" pitchFamily="34" charset="0"/>
                <a:ea typeface="Calibri" pitchFamily="34" charset="0"/>
                <a:cs typeface="Arial" pitchFamily="34" charset="0"/>
              </a:rPr>
              <a:t> 7</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 mechanical design</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04800"/>
            <a:ext cx="8229600" cy="1143000"/>
          </a:xfrm>
        </p:spPr>
        <p:txBody>
          <a:bodyPr/>
          <a:lstStyle/>
          <a:p>
            <a:r>
              <a:rPr lang="en-US" dirty="0" smtClean="0">
                <a:solidFill>
                  <a:schemeClr val="accent2"/>
                </a:solidFill>
                <a:effectLst>
                  <a:outerShdw blurRad="38100" dist="38100" dir="2700000" algn="tl">
                    <a:srgbClr val="000000">
                      <a:alpha val="43137"/>
                    </a:srgbClr>
                  </a:outerShdw>
                </a:effectLst>
              </a:rPr>
              <a:t>Hardware : </a:t>
            </a:r>
            <a:endParaRPr lang="ar-SA" dirty="0">
              <a:solidFill>
                <a:schemeClr val="accent2"/>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fontScale="70000" lnSpcReduction="20000"/>
          </a:bodyPr>
          <a:lstStyle/>
          <a:p>
            <a:pPr algn="l" rtl="0">
              <a:buNone/>
            </a:pPr>
            <a:r>
              <a:rPr lang="en-US" dirty="0" smtClean="0"/>
              <a:t>    We </a:t>
            </a:r>
            <a:r>
              <a:rPr lang="en-US" dirty="0"/>
              <a:t>depended the following hardware:</a:t>
            </a:r>
          </a:p>
          <a:p>
            <a:pPr lvl="0" algn="l" rtl="0"/>
            <a:r>
              <a:rPr lang="en-US" dirty="0"/>
              <a:t>ALUCOBOND</a:t>
            </a:r>
            <a:r>
              <a:rPr lang="en-US" baseline="30000" dirty="0"/>
              <a:t> </a:t>
            </a:r>
            <a:r>
              <a:rPr lang="en-US" dirty="0"/>
              <a:t>Aluminum material for mechanical </a:t>
            </a:r>
            <a:r>
              <a:rPr lang="en-US" dirty="0" smtClean="0"/>
              <a:t>design. </a:t>
            </a:r>
            <a:endParaRPr lang="en-US" dirty="0"/>
          </a:p>
          <a:p>
            <a:pPr lvl="0" algn="l" rtl="0"/>
            <a:r>
              <a:rPr lang="en-US" dirty="0"/>
              <a:t>ARDUINO  </a:t>
            </a:r>
            <a:r>
              <a:rPr lang="en-US" dirty="0" smtClean="0"/>
              <a:t>microcontroller . </a:t>
            </a:r>
            <a:endParaRPr lang="en-US" dirty="0"/>
          </a:p>
          <a:p>
            <a:pPr lvl="0" algn="l" rtl="0"/>
            <a:r>
              <a:rPr lang="en-US" dirty="0"/>
              <a:t>Four servo </a:t>
            </a:r>
            <a:r>
              <a:rPr lang="en-US" dirty="0" smtClean="0"/>
              <a:t>motor . </a:t>
            </a:r>
            <a:endParaRPr lang="en-US" dirty="0"/>
          </a:p>
          <a:p>
            <a:pPr lvl="0" algn="l" rtl="0"/>
            <a:r>
              <a:rPr lang="en-US" dirty="0"/>
              <a:t>One stepper </a:t>
            </a:r>
            <a:r>
              <a:rPr lang="en-US" dirty="0" smtClean="0"/>
              <a:t>motor.</a:t>
            </a:r>
            <a:endParaRPr lang="en-US" dirty="0"/>
          </a:p>
          <a:p>
            <a:pPr lvl="0" algn="l" rtl="0"/>
            <a:r>
              <a:rPr lang="en-US" dirty="0"/>
              <a:t>One DC motor with four wheels and </a:t>
            </a:r>
            <a:r>
              <a:rPr lang="en-US" dirty="0" smtClean="0"/>
              <a:t>gears.</a:t>
            </a:r>
            <a:endParaRPr lang="en-US" dirty="0"/>
          </a:p>
          <a:p>
            <a:pPr lvl="0" algn="l" rtl="0"/>
            <a:r>
              <a:rPr lang="en-US" dirty="0"/>
              <a:t> power </a:t>
            </a:r>
            <a:r>
              <a:rPr lang="en-US" dirty="0" smtClean="0"/>
              <a:t>source(one  </a:t>
            </a:r>
            <a:r>
              <a:rPr lang="en-US" dirty="0"/>
              <a:t>+9 V battery </a:t>
            </a:r>
            <a:r>
              <a:rPr lang="en-US" dirty="0" smtClean="0"/>
              <a:t>, </a:t>
            </a:r>
            <a:r>
              <a:rPr lang="en-US" dirty="0"/>
              <a:t>charger output +</a:t>
            </a:r>
            <a:r>
              <a:rPr lang="en-US" dirty="0" smtClean="0"/>
              <a:t>5v and charger output 10 v) .</a:t>
            </a:r>
            <a:endParaRPr lang="en-US" dirty="0"/>
          </a:p>
          <a:p>
            <a:pPr lvl="0" algn="l" rtl="0"/>
            <a:r>
              <a:rPr lang="en-US" dirty="0" smtClean="0"/>
              <a:t>RFID </a:t>
            </a:r>
            <a:r>
              <a:rPr lang="en-US" dirty="0"/>
              <a:t>reader </a:t>
            </a:r>
            <a:r>
              <a:rPr lang="en-US" dirty="0" smtClean="0"/>
              <a:t>ID-2 . </a:t>
            </a:r>
            <a:endParaRPr lang="en-US" dirty="0"/>
          </a:p>
          <a:p>
            <a:pPr lvl="0" algn="l" rtl="0"/>
            <a:r>
              <a:rPr lang="en-US" dirty="0"/>
              <a:t>Three different </a:t>
            </a:r>
            <a:r>
              <a:rPr lang="en-US" dirty="0" smtClean="0"/>
              <a:t>tags.</a:t>
            </a:r>
            <a:endParaRPr lang="en-US" dirty="0"/>
          </a:p>
          <a:p>
            <a:pPr lvl="0" algn="l" rtl="0"/>
            <a:r>
              <a:rPr lang="en-US" dirty="0"/>
              <a:t>Suitable </a:t>
            </a:r>
            <a:r>
              <a:rPr lang="en-US" dirty="0" smtClean="0"/>
              <a:t>Antenna.</a:t>
            </a:r>
            <a:endParaRPr lang="en-US" dirty="0"/>
          </a:p>
          <a:p>
            <a:pPr lvl="0" algn="l" rtl="0"/>
            <a:r>
              <a:rPr lang="en-US" dirty="0"/>
              <a:t>ULN2003 driver IC </a:t>
            </a:r>
            <a:r>
              <a:rPr lang="en-US" dirty="0" smtClean="0"/>
              <a:t>.</a:t>
            </a:r>
            <a:endParaRPr lang="en-US" dirty="0"/>
          </a:p>
          <a:p>
            <a:pPr lvl="0" algn="l" rtl="0"/>
            <a:r>
              <a:rPr lang="en-US" dirty="0"/>
              <a:t>H-bridge driver </a:t>
            </a:r>
            <a:r>
              <a:rPr lang="en-US" dirty="0" smtClean="0"/>
              <a:t>circuit .</a:t>
            </a:r>
            <a:endParaRPr lang="en-US" dirty="0"/>
          </a:p>
          <a:p>
            <a:pPr lvl="0" algn="l" rtl="0"/>
            <a:r>
              <a:rPr lang="en-US" dirty="0"/>
              <a:t>IR </a:t>
            </a:r>
            <a:r>
              <a:rPr lang="en-US" dirty="0" smtClean="0"/>
              <a:t>sensor .</a:t>
            </a:r>
            <a:endParaRPr lang="en-US" dirty="0"/>
          </a:p>
          <a:p>
            <a:pPr lvl="0" algn="l" rtl="0"/>
            <a:r>
              <a:rPr lang="en-US" dirty="0" smtClean="0"/>
              <a:t>Metal  </a:t>
            </a:r>
            <a:r>
              <a:rPr lang="en-US" dirty="0"/>
              <a:t>suitable </a:t>
            </a:r>
            <a:r>
              <a:rPr lang="en-US" dirty="0" smtClean="0"/>
              <a:t>border .</a:t>
            </a:r>
            <a:endParaRPr lang="en-US" dirty="0"/>
          </a:p>
          <a:p>
            <a:pPr lvl="0" algn="l" rtl="0"/>
            <a:r>
              <a:rPr lang="en-US" dirty="0" smtClean="0"/>
              <a:t>shelves .</a:t>
            </a:r>
            <a:endParaRPr lang="en-US" dirty="0"/>
          </a:p>
          <a:p>
            <a:pPr algn="l" rtl="0"/>
            <a:endParaRPr lang="ar-SA" dirty="0"/>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a:hlinkClick r:id="rId2" action="ppaction://hlinksldjump"/>
          </p:cNvPr>
          <p:cNvSpPr/>
          <p:nvPr/>
        </p:nvSpPr>
        <p:spPr>
          <a:xfrm>
            <a:off x="5562600" y="3810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Detect if there is an object</a:t>
            </a:r>
            <a:endParaRPr lang="ar-SA" dirty="0">
              <a:solidFill>
                <a:schemeClr val="accent1"/>
              </a:solidFill>
            </a:endParaRPr>
          </a:p>
        </p:txBody>
      </p:sp>
      <p:sp>
        <p:nvSpPr>
          <p:cNvPr id="6" name="مستطيل مستدير الزوايا 5">
            <a:hlinkClick r:id="rId3" action="ppaction://hlinksldjump"/>
          </p:cNvPr>
          <p:cNvSpPr/>
          <p:nvPr/>
        </p:nvSpPr>
        <p:spPr>
          <a:xfrm>
            <a:off x="7391400" y="3810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Robotic Arm start  working</a:t>
            </a:r>
            <a:endParaRPr lang="ar-SA" dirty="0">
              <a:solidFill>
                <a:schemeClr val="accent1"/>
              </a:solidFill>
            </a:endParaRPr>
          </a:p>
        </p:txBody>
      </p:sp>
      <p:sp>
        <p:nvSpPr>
          <p:cNvPr id="7" name="مستطيل مستدير الزوايا 6">
            <a:hlinkClick r:id="rId4" action="ppaction://hlinksldjump"/>
          </p:cNvPr>
          <p:cNvSpPr/>
          <p:nvPr/>
        </p:nvSpPr>
        <p:spPr>
          <a:xfrm>
            <a:off x="5562600" y="2819400"/>
            <a:ext cx="16764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Storing Robot moving forward</a:t>
            </a:r>
            <a:endParaRPr lang="ar-SA" dirty="0">
              <a:solidFill>
                <a:schemeClr val="accent1"/>
              </a:solidFill>
            </a:endParaRPr>
          </a:p>
        </p:txBody>
      </p:sp>
      <p:sp>
        <p:nvSpPr>
          <p:cNvPr id="8" name="مستطيل مستدير الزوايا 7">
            <a:hlinkClick r:id="rId5" action="ppaction://hlinksldjump"/>
          </p:cNvPr>
          <p:cNvSpPr/>
          <p:nvPr/>
        </p:nvSpPr>
        <p:spPr>
          <a:xfrm>
            <a:off x="3581400" y="28194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Rotate the base to the right</a:t>
            </a:r>
            <a:endParaRPr lang="ar-SA" dirty="0">
              <a:solidFill>
                <a:schemeClr val="accent1"/>
              </a:solidFill>
            </a:endParaRPr>
          </a:p>
        </p:txBody>
      </p:sp>
      <p:sp>
        <p:nvSpPr>
          <p:cNvPr id="9" name="مستطيل مستدير الزوايا 8"/>
          <p:cNvSpPr/>
          <p:nvPr/>
        </p:nvSpPr>
        <p:spPr>
          <a:xfrm>
            <a:off x="1676400" y="28194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Returning to it’s initial position</a:t>
            </a:r>
            <a:endParaRPr lang="ar-SA" dirty="0">
              <a:solidFill>
                <a:schemeClr val="accent1"/>
              </a:solidFill>
            </a:endParaRPr>
          </a:p>
        </p:txBody>
      </p:sp>
      <p:sp>
        <p:nvSpPr>
          <p:cNvPr id="10" name="مستطيل مستدير الزوايا 9"/>
          <p:cNvSpPr/>
          <p:nvPr/>
        </p:nvSpPr>
        <p:spPr>
          <a:xfrm>
            <a:off x="304800" y="16002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Decide it correct shelf</a:t>
            </a:r>
            <a:endParaRPr lang="ar-SA" dirty="0">
              <a:solidFill>
                <a:schemeClr val="accent1"/>
              </a:solidFill>
            </a:endParaRPr>
          </a:p>
        </p:txBody>
      </p:sp>
      <p:sp>
        <p:nvSpPr>
          <p:cNvPr id="11" name="مستطيل مستدير الزوايا 10">
            <a:hlinkClick r:id="rId6" action="ppaction://hlinksldjump"/>
          </p:cNvPr>
          <p:cNvSpPr/>
          <p:nvPr/>
        </p:nvSpPr>
        <p:spPr>
          <a:xfrm>
            <a:off x="1676400" y="3810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Reach the object &amp; read the tag</a:t>
            </a:r>
            <a:endParaRPr lang="ar-SA" dirty="0">
              <a:solidFill>
                <a:schemeClr val="accent1"/>
              </a:solidFill>
            </a:endParaRPr>
          </a:p>
        </p:txBody>
      </p:sp>
      <p:sp>
        <p:nvSpPr>
          <p:cNvPr id="12" name="مستطيل مستدير الزوايا 11">
            <a:hlinkClick r:id="rId7" action="ppaction://hlinksldjump"/>
          </p:cNvPr>
          <p:cNvSpPr/>
          <p:nvPr/>
        </p:nvSpPr>
        <p:spPr>
          <a:xfrm>
            <a:off x="3581400" y="3810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Robotic Arm start  moving</a:t>
            </a:r>
            <a:endParaRPr lang="ar-SA" dirty="0">
              <a:solidFill>
                <a:schemeClr val="accent1"/>
              </a:solidFill>
            </a:endParaRPr>
          </a:p>
        </p:txBody>
      </p:sp>
      <p:sp>
        <p:nvSpPr>
          <p:cNvPr id="13" name="مستطيل مستدير الزوايا 12"/>
          <p:cNvSpPr/>
          <p:nvPr/>
        </p:nvSpPr>
        <p:spPr>
          <a:xfrm>
            <a:off x="3581400" y="5105400"/>
            <a:ext cx="16002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Storing Robot moving reverse</a:t>
            </a:r>
            <a:endParaRPr lang="ar-SA" dirty="0">
              <a:solidFill>
                <a:schemeClr val="accent1"/>
              </a:solidFill>
            </a:endParaRPr>
          </a:p>
        </p:txBody>
      </p:sp>
      <p:sp>
        <p:nvSpPr>
          <p:cNvPr id="14" name="مستطيل مستدير الزوايا 13"/>
          <p:cNvSpPr/>
          <p:nvPr/>
        </p:nvSpPr>
        <p:spPr>
          <a:xfrm>
            <a:off x="5562600" y="51054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Put the object in it’s right place</a:t>
            </a:r>
            <a:endParaRPr lang="ar-SA" dirty="0">
              <a:solidFill>
                <a:schemeClr val="accent1"/>
              </a:solidFill>
            </a:endParaRPr>
          </a:p>
        </p:txBody>
      </p:sp>
      <p:sp>
        <p:nvSpPr>
          <p:cNvPr id="15" name="مستطيل مستدير الزوايا 14">
            <a:hlinkClick r:id="rId8" action="ppaction://hlinksldjump"/>
          </p:cNvPr>
          <p:cNvSpPr/>
          <p:nvPr/>
        </p:nvSpPr>
        <p:spPr>
          <a:xfrm>
            <a:off x="7391400" y="39624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Reach the shelves</a:t>
            </a:r>
            <a:endParaRPr lang="ar-SA" dirty="0">
              <a:solidFill>
                <a:schemeClr val="accent1"/>
              </a:solidFill>
            </a:endParaRPr>
          </a:p>
        </p:txBody>
      </p:sp>
      <p:sp>
        <p:nvSpPr>
          <p:cNvPr id="17" name="مستطيل مستدير الزوايا 16"/>
          <p:cNvSpPr/>
          <p:nvPr/>
        </p:nvSpPr>
        <p:spPr>
          <a:xfrm>
            <a:off x="1676400" y="51054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Repeat action to the next object</a:t>
            </a:r>
            <a:endParaRPr lang="ar-SA" dirty="0">
              <a:solidFill>
                <a:schemeClr val="accent1"/>
              </a:solidFill>
            </a:endParaRPr>
          </a:p>
        </p:txBody>
      </p:sp>
      <p:cxnSp>
        <p:nvCxnSpPr>
          <p:cNvPr id="19" name="رابط كسهم مستقيم 18"/>
          <p:cNvCxnSpPr>
            <a:stCxn id="6" idx="1"/>
            <a:endCxn id="2" idx="3"/>
          </p:cNvCxnSpPr>
          <p:nvPr/>
        </p:nvCxnSpPr>
        <p:spPr>
          <a:xfrm rot="10800000">
            <a:off x="7086600" y="838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rot="10800000">
            <a:off x="5181600" y="838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rot="10800000">
            <a:off x="3200400" y="838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a:off x="3200400" y="327501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a:off x="5181600" y="3275012"/>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rot="10800000">
            <a:off x="3200400" y="55626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rot="10800000">
            <a:off x="5181600" y="5561011"/>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مستطيل مستدير الزوايا 33"/>
          <p:cNvSpPr/>
          <p:nvPr/>
        </p:nvSpPr>
        <p:spPr>
          <a:xfrm>
            <a:off x="3581400" y="1524000"/>
            <a:ext cx="1524000" cy="9144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solidFill>
                  <a:schemeClr val="accent1"/>
                </a:solidFill>
              </a:rPr>
              <a:t>No action </a:t>
            </a:r>
            <a:endParaRPr lang="ar-SA" dirty="0">
              <a:solidFill>
                <a:schemeClr val="accent1"/>
              </a:solidFill>
            </a:endParaRPr>
          </a:p>
        </p:txBody>
      </p:sp>
      <p:cxnSp>
        <p:nvCxnSpPr>
          <p:cNvPr id="42" name="رابط مستقيم 41"/>
          <p:cNvCxnSpPr/>
          <p:nvPr/>
        </p:nvCxnSpPr>
        <p:spPr>
          <a:xfrm rot="10800000">
            <a:off x="5257800" y="1066800"/>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رابط مستقيم 43"/>
          <p:cNvCxnSpPr/>
          <p:nvPr/>
        </p:nvCxnSpPr>
        <p:spPr>
          <a:xfrm rot="5400000">
            <a:off x="4800600" y="1524000"/>
            <a:ext cx="91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رابط كسهم مستقيم 45"/>
          <p:cNvCxnSpPr>
            <a:endCxn id="34" idx="3"/>
          </p:cNvCxnSpPr>
          <p:nvPr/>
        </p:nvCxnSpPr>
        <p:spPr>
          <a:xfrm rot="10800000">
            <a:off x="5105400" y="1981200"/>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مربع نص 49"/>
          <p:cNvSpPr txBox="1"/>
          <p:nvPr/>
        </p:nvSpPr>
        <p:spPr>
          <a:xfrm>
            <a:off x="5029200" y="392668"/>
            <a:ext cx="533400" cy="369332"/>
          </a:xfrm>
          <a:prstGeom prst="rect">
            <a:avLst/>
          </a:prstGeom>
          <a:noFill/>
          <a:ln>
            <a:noFill/>
          </a:ln>
        </p:spPr>
        <p:txBody>
          <a:bodyPr wrap="square" rtlCol="1">
            <a:spAutoFit/>
          </a:bodyPr>
          <a:lstStyle/>
          <a:p>
            <a:pPr algn="ctr"/>
            <a:r>
              <a:rPr lang="en-US" dirty="0"/>
              <a:t>Y</a:t>
            </a:r>
            <a:endParaRPr lang="ar-SA" dirty="0"/>
          </a:p>
        </p:txBody>
      </p:sp>
      <p:sp>
        <p:nvSpPr>
          <p:cNvPr id="51" name="مربع نص 50"/>
          <p:cNvSpPr txBox="1"/>
          <p:nvPr/>
        </p:nvSpPr>
        <p:spPr>
          <a:xfrm>
            <a:off x="5105400" y="1143000"/>
            <a:ext cx="533400" cy="369332"/>
          </a:xfrm>
          <a:prstGeom prst="rect">
            <a:avLst/>
          </a:prstGeom>
          <a:noFill/>
          <a:ln>
            <a:noFill/>
          </a:ln>
        </p:spPr>
        <p:txBody>
          <a:bodyPr wrap="square" rtlCol="1">
            <a:spAutoFit/>
          </a:bodyPr>
          <a:lstStyle/>
          <a:p>
            <a:pPr algn="ctr"/>
            <a:r>
              <a:rPr lang="en-US" dirty="0" smtClean="0"/>
              <a:t>N</a:t>
            </a:r>
            <a:endParaRPr lang="ar-SA" dirty="0"/>
          </a:p>
        </p:txBody>
      </p:sp>
      <p:cxnSp>
        <p:nvCxnSpPr>
          <p:cNvPr id="54" name="رابط كسهم مستقيم 53"/>
          <p:cNvCxnSpPr/>
          <p:nvPr/>
        </p:nvCxnSpPr>
        <p:spPr>
          <a:xfrm rot="5400000">
            <a:off x="838200" y="838200"/>
            <a:ext cx="685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رابط كسهم مستقيم 55"/>
          <p:cNvCxnSpPr/>
          <p:nvPr/>
        </p:nvCxnSpPr>
        <p:spPr>
          <a:xfrm rot="16200000" flipH="1">
            <a:off x="838200" y="2590800"/>
            <a:ext cx="762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رابط كسهم مستقيم 58"/>
          <p:cNvCxnSpPr/>
          <p:nvPr/>
        </p:nvCxnSpPr>
        <p:spPr>
          <a:xfrm>
            <a:off x="7391400" y="32004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رابط كسهم مستقيم 60"/>
          <p:cNvCxnSpPr/>
          <p:nvPr/>
        </p:nvCxnSpPr>
        <p:spPr>
          <a:xfrm rot="10800000" flipV="1">
            <a:off x="7239000" y="5029200"/>
            <a:ext cx="838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57200"/>
            <a:ext cx="8229600" cy="1143000"/>
          </a:xfrm>
        </p:spPr>
        <p:txBody>
          <a:bodyPr>
            <a:normAutofit fontScale="90000"/>
          </a:bodyPr>
          <a:lstStyle/>
          <a:p>
            <a:r>
              <a:rPr lang="en-US" sz="5100" dirty="0" smtClean="0">
                <a:solidFill>
                  <a:schemeClr val="accent1"/>
                </a:solidFill>
                <a:effectLst>
                  <a:outerShdw blurRad="38100" dist="38100" dir="2700000" algn="tl">
                    <a:srgbClr val="000000">
                      <a:alpha val="43137"/>
                    </a:srgbClr>
                  </a:outerShdw>
                </a:effectLst>
              </a:rPr>
              <a:t>       IR </a:t>
            </a:r>
            <a:r>
              <a:rPr lang="en-US" sz="5100" dirty="0">
                <a:solidFill>
                  <a:schemeClr val="accent1"/>
                </a:solidFill>
                <a:effectLst>
                  <a:outerShdw blurRad="38100" dist="38100" dir="2700000" algn="tl">
                    <a:srgbClr val="000000">
                      <a:alpha val="43137"/>
                    </a:srgbClr>
                  </a:outerShdw>
                </a:effectLst>
              </a:rPr>
              <a:t>Range Finder Circuit </a:t>
            </a:r>
            <a:r>
              <a:rPr lang="en-US" sz="5100" dirty="0" smtClean="0">
                <a:solidFill>
                  <a:schemeClr val="accent1"/>
                </a:solidFill>
                <a:effectLst>
                  <a:outerShdw blurRad="38100" dist="38100" dir="2700000" algn="tl">
                    <a:srgbClr val="000000">
                      <a:alpha val="43137"/>
                    </a:srgbClr>
                  </a:outerShdw>
                </a:effectLst>
              </a:rPr>
              <a:t>: </a:t>
            </a:r>
            <a:r>
              <a:rPr lang="en-US" b="1" dirty="0"/>
              <a:t/>
            </a:r>
            <a:br>
              <a:rPr lang="en-US" b="1" dirty="0"/>
            </a:br>
            <a:endParaRPr lang="ar-SA" dirty="0"/>
          </a:p>
        </p:txBody>
      </p:sp>
      <p:sp>
        <p:nvSpPr>
          <p:cNvPr id="3" name="عنصر نائب للمحتوى 2"/>
          <p:cNvSpPr>
            <a:spLocks noGrp="1"/>
          </p:cNvSpPr>
          <p:nvPr>
            <p:ph idx="1"/>
          </p:nvPr>
        </p:nvSpPr>
        <p:spPr/>
        <p:txBody>
          <a:bodyPr>
            <a:normAutofit/>
          </a:bodyPr>
          <a:lstStyle/>
          <a:p>
            <a:pPr algn="just" rtl="0"/>
            <a:r>
              <a:rPr lang="en-US" sz="2200" dirty="0" smtClean="0"/>
              <a:t>IR Range Finder sensor is used in our project to allow more dynamic feeling of the robot with the environment. </a:t>
            </a:r>
          </a:p>
          <a:p>
            <a:pPr algn="just" rtl="0">
              <a:buNone/>
            </a:pPr>
            <a:endParaRPr lang="en-US" sz="2200" dirty="0" smtClean="0"/>
          </a:p>
          <a:p>
            <a:pPr algn="just" rtl="0"/>
            <a:r>
              <a:rPr lang="en-US" sz="2200" dirty="0" smtClean="0"/>
              <a:t>It can detect ranges between 15cm 2.4 V and 150cm 0.4V.  We used the output voltage to determine if an object is exist in the range of the robot. </a:t>
            </a:r>
          </a:p>
          <a:p>
            <a:pPr algn="just" rtl="0">
              <a:buNone/>
            </a:pPr>
            <a:endParaRPr lang="en-US" sz="2200" dirty="0" smtClean="0"/>
          </a:p>
          <a:p>
            <a:pPr algn="just" rtl="0"/>
            <a:r>
              <a:rPr lang="en-US" sz="2200" dirty="0" smtClean="0"/>
              <a:t>We used comparison to see, if object is in the range, we do some modifications on the robot movements, so we move the stepper  and servos motor according to new position. </a:t>
            </a:r>
          </a:p>
          <a:p>
            <a:pPr algn="just" rtl="0"/>
            <a:endParaRPr lang="en-US" sz="2200" dirty="0" smtClean="0"/>
          </a:p>
          <a:p>
            <a:pPr algn="just" rtl="0"/>
            <a:endParaRPr lang="en-US" sz="2200" dirty="0" smtClean="0"/>
          </a:p>
          <a:p>
            <a:pPr algn="just" rtl="0"/>
            <a:endParaRPr lang="ar-SA" sz="2200" dirty="0"/>
          </a:p>
        </p:txBody>
      </p:sp>
      <p:pic>
        <p:nvPicPr>
          <p:cNvPr id="4" name="Picture 39" descr="IR range.png">
            <a:hlinkClick r:id="rId2" action="ppaction://hlinksldjump"/>
          </p:cNvPr>
          <p:cNvPicPr/>
          <p:nvPr/>
        </p:nvPicPr>
        <p:blipFill>
          <a:blip r:embed="rId3" cstate="print"/>
          <a:stretch>
            <a:fillRect/>
          </a:stretch>
        </p:blipFill>
        <p:spPr>
          <a:xfrm>
            <a:off x="6477000" y="4953001"/>
            <a:ext cx="1524000" cy="14478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5638800" y="5715000"/>
            <a:ext cx="3048000" cy="1323439"/>
          </a:xfrm>
          <a:prstGeom prst="rect">
            <a:avLst/>
          </a:prstGeom>
        </p:spPr>
        <p:txBody>
          <a:bodyPr wrap="square">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9</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IR sensor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0"/>
            <a:ext cx="8229600" cy="1143000"/>
          </a:xfrm>
        </p:spPr>
        <p:txBody>
          <a:bodyPr>
            <a:normAutofit/>
          </a:bodyPr>
          <a:lstStyle/>
          <a:p>
            <a:r>
              <a:rPr lang="en-US" dirty="0" err="1" smtClean="0">
                <a:solidFill>
                  <a:schemeClr val="accent1"/>
                </a:solidFill>
                <a:effectLst>
                  <a:outerShdw blurRad="38100" dist="38100" dir="2700000" algn="tl">
                    <a:srgbClr val="000000">
                      <a:alpha val="43137"/>
                    </a:srgbClr>
                  </a:outerShdw>
                </a:effectLst>
              </a:rPr>
              <a:t>Arduino</a:t>
            </a:r>
            <a:r>
              <a:rPr lang="en-US" dirty="0" smtClean="0">
                <a:solidFill>
                  <a:schemeClr val="accent1"/>
                </a:solidFill>
                <a:effectLst>
                  <a:outerShdw blurRad="38100" dist="38100" dir="2700000" algn="tl">
                    <a:srgbClr val="000000">
                      <a:alpha val="43137"/>
                    </a:srgbClr>
                  </a:outerShdw>
                </a:effectLst>
              </a:rPr>
              <a:t> schematics diagram</a:t>
            </a:r>
            <a:endParaRPr lang="ar-SA" dirty="0">
              <a:solidFill>
                <a:schemeClr val="accent1"/>
              </a:solidFill>
              <a:effectLst>
                <a:outerShdw blurRad="38100" dist="38100" dir="2700000" algn="tl">
                  <a:srgbClr val="000000">
                    <a:alpha val="43137"/>
                  </a:srgbClr>
                </a:outerShdw>
              </a:effectLst>
            </a:endParaRPr>
          </a:p>
        </p:txBody>
      </p:sp>
      <p:pic>
        <p:nvPicPr>
          <p:cNvPr id="4" name="Picture 5" descr="atmega168.png"/>
          <p:cNvPicPr>
            <a:picLocks noGrp="1"/>
          </p:cNvPicPr>
          <p:nvPr>
            <p:ph idx="1"/>
          </p:nvPr>
        </p:nvPicPr>
        <p:blipFill>
          <a:blip r:embed="rId2" cstate="print"/>
          <a:stretch>
            <a:fillRect/>
          </a:stretch>
        </p:blipFill>
        <p:spPr>
          <a:xfrm>
            <a:off x="1352100" y="1822952"/>
            <a:ext cx="6439799" cy="4172533"/>
          </a:xfrm>
          <a:prstGeom prst="roundRect">
            <a:avLst>
              <a:gd name="adj" fmla="val 16667"/>
            </a:avLst>
          </a:prstGeom>
          <a:ln>
            <a:solidFill>
              <a:schemeClr val="accent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1981200" y="54102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10</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a:t>
            </a:r>
            <a:r>
              <a:rPr kumimoji="0" lang="en-US" b="1" i="0" u="none" strike="noStrike" cap="none" normalizeH="0" baseline="0" dirty="0" err="1" smtClean="0">
                <a:ln>
                  <a:noFill/>
                </a:ln>
                <a:solidFill>
                  <a:schemeClr val="accent2"/>
                </a:solidFill>
                <a:effectLst/>
                <a:latin typeface="Calibri" pitchFamily="34" charset="0"/>
                <a:ea typeface="Calibri" pitchFamily="34" charset="0"/>
                <a:cs typeface="Arial" pitchFamily="34" charset="0"/>
              </a:rPr>
              <a:t>Arduino</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schematic diagram</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accent1"/>
                </a:solidFill>
                <a:effectLst>
                  <a:outerShdw blurRad="38100" dist="38100" dir="2700000" algn="tl">
                    <a:srgbClr val="000000">
                      <a:alpha val="43137"/>
                    </a:srgbClr>
                  </a:outerShdw>
                </a:effectLst>
              </a:rPr>
              <a:t>Built </a:t>
            </a:r>
            <a:r>
              <a:rPr lang="en-US" dirty="0" err="1" smtClean="0">
                <a:solidFill>
                  <a:schemeClr val="accent1"/>
                </a:solidFill>
                <a:effectLst>
                  <a:outerShdw blurRad="38100" dist="38100" dir="2700000" algn="tl">
                    <a:srgbClr val="000000">
                      <a:alpha val="43137"/>
                    </a:srgbClr>
                  </a:outerShdw>
                </a:effectLst>
              </a:rPr>
              <a:t>Arduino</a:t>
            </a:r>
            <a:r>
              <a:rPr lang="en-US" dirty="0" smtClean="0">
                <a:solidFill>
                  <a:schemeClr val="accent1"/>
                </a:solidFill>
                <a:effectLst>
                  <a:outerShdw blurRad="38100" dist="38100" dir="2700000" algn="tl">
                    <a:srgbClr val="000000">
                      <a:alpha val="43137"/>
                    </a:srgbClr>
                  </a:outerShdw>
                </a:effectLst>
              </a:rPr>
              <a:t> microcontroller</a:t>
            </a:r>
            <a:endParaRPr lang="ar-SA" dirty="0">
              <a:solidFill>
                <a:schemeClr val="accent1"/>
              </a:solidFill>
              <a:effectLst>
                <a:outerShdw blurRad="38100" dist="38100" dir="2700000" algn="tl">
                  <a:srgbClr val="000000">
                    <a:alpha val="43137"/>
                  </a:srgbClr>
                </a:outerShdw>
              </a:effectLst>
            </a:endParaRPr>
          </a:p>
        </p:txBody>
      </p:sp>
      <p:pic>
        <p:nvPicPr>
          <p:cNvPr id="4" name="Picture 7" descr="Photo0487.jpg"/>
          <p:cNvPicPr>
            <a:picLocks noGrp="1"/>
          </p:cNvPicPr>
          <p:nvPr>
            <p:ph idx="1"/>
          </p:nvPr>
        </p:nvPicPr>
        <p:blipFill>
          <a:blip r:embed="rId2" cstate="print"/>
          <a:stretch>
            <a:fillRect/>
          </a:stretch>
        </p:blipFill>
        <p:spPr>
          <a:xfrm>
            <a:off x="1828800" y="1828800"/>
            <a:ext cx="5410200" cy="38100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2133600" y="50292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11</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Built </a:t>
            </a:r>
            <a:r>
              <a:rPr kumimoji="0" lang="en-US" b="1" i="0" u="none" strike="noStrike" cap="none" normalizeH="0" baseline="0" dirty="0" err="1" smtClean="0">
                <a:ln>
                  <a:noFill/>
                </a:ln>
                <a:solidFill>
                  <a:schemeClr val="accent2"/>
                </a:solidFill>
                <a:effectLst/>
                <a:latin typeface="Calibri" pitchFamily="34" charset="0"/>
                <a:ea typeface="Calibri" pitchFamily="34" charset="0"/>
                <a:cs typeface="Arial" pitchFamily="34" charset="0"/>
              </a:rPr>
              <a:t>Arduino</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microcontroller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0"/>
            <a:ext cx="8229600" cy="1143000"/>
          </a:xfrm>
        </p:spPr>
        <p:txBody>
          <a:bodyPr/>
          <a:lstStyle/>
          <a:p>
            <a:r>
              <a:rPr lang="en-US" dirty="0" smtClean="0">
                <a:solidFill>
                  <a:schemeClr val="accent1"/>
                </a:solidFill>
                <a:effectLst>
                  <a:outerShdw blurRad="38100" dist="38100" dir="2700000" algn="tl">
                    <a:srgbClr val="000000">
                      <a:alpha val="43137"/>
                    </a:srgbClr>
                  </a:outerShdw>
                </a:effectLst>
              </a:rPr>
              <a:t>Servo Motor</a:t>
            </a:r>
            <a:endParaRPr lang="ar-SA" dirty="0">
              <a:solidFill>
                <a:schemeClr val="accent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algn="just" rtl="0"/>
            <a:r>
              <a:rPr lang="en-US" sz="2200" dirty="0"/>
              <a:t>In general the Servo motors are better for the précised movements and rotations, since it has an internal feedback and it can be controlled using sending the exact angle we want to go to. We </a:t>
            </a:r>
            <a:r>
              <a:rPr lang="en-US" sz="2200" dirty="0" smtClean="0"/>
              <a:t>used servo </a:t>
            </a:r>
            <a:r>
              <a:rPr lang="en-US" sz="2200" dirty="0"/>
              <a:t>shown in figure </a:t>
            </a:r>
            <a:r>
              <a:rPr lang="en-US" sz="2200" dirty="0" smtClean="0"/>
              <a:t>12 </a:t>
            </a:r>
            <a:r>
              <a:rPr lang="en-US" sz="2200" dirty="0"/>
              <a:t>.  </a:t>
            </a:r>
            <a:endParaRPr lang="en-US" sz="2200" dirty="0" smtClean="0"/>
          </a:p>
          <a:p>
            <a:pPr algn="just" rtl="0">
              <a:buNone/>
            </a:pPr>
            <a:endParaRPr lang="en-US" sz="2200" dirty="0"/>
          </a:p>
          <a:p>
            <a:pPr algn="just" rtl="0">
              <a:buNone/>
            </a:pPr>
            <a:endParaRPr lang="ar-SA" sz="2200" dirty="0"/>
          </a:p>
        </p:txBody>
      </p:sp>
      <p:pic>
        <p:nvPicPr>
          <p:cNvPr id="4" name="Picture 11" descr="servo.png"/>
          <p:cNvPicPr/>
          <p:nvPr/>
        </p:nvPicPr>
        <p:blipFill>
          <a:blip r:embed="rId2" cstate="print"/>
          <a:srcRect t="11905"/>
          <a:stretch>
            <a:fillRect/>
          </a:stretch>
        </p:blipFill>
        <p:spPr>
          <a:xfrm>
            <a:off x="5257800" y="3048000"/>
            <a:ext cx="3307908" cy="20574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4572000" y="4467761"/>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12</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servo</a:t>
            </a:r>
            <a:r>
              <a:rPr kumimoji="0" lang="en-US" b="1" i="0" u="none" strike="noStrike" cap="none" normalizeH="0" dirty="0" smtClean="0">
                <a:ln>
                  <a:noFill/>
                </a:ln>
                <a:solidFill>
                  <a:schemeClr val="accent2"/>
                </a:solidFill>
                <a:effectLst/>
                <a:latin typeface="Calibri" pitchFamily="34" charset="0"/>
                <a:ea typeface="Calibri" pitchFamily="34" charset="0"/>
                <a:cs typeface="Arial" pitchFamily="34" charset="0"/>
              </a:rPr>
              <a:t> motor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57200"/>
            <a:ext cx="8229600" cy="5715317"/>
          </a:xfrm>
        </p:spPr>
        <p:txBody>
          <a:bodyPr>
            <a:normAutofit fontScale="92500" lnSpcReduction="20000"/>
          </a:bodyPr>
          <a:lstStyle/>
          <a:p>
            <a:pPr algn="l" rtl="0"/>
            <a:r>
              <a:rPr lang="en-US" sz="2200" dirty="0"/>
              <a:t>Servo being used is a large 180 rotation servo, it has the following features</a:t>
            </a:r>
            <a:r>
              <a:rPr lang="en-US" sz="2200" dirty="0" smtClean="0"/>
              <a:t>:</a:t>
            </a:r>
          </a:p>
          <a:p>
            <a:pPr algn="l" rtl="0">
              <a:buNone/>
            </a:pPr>
            <a:r>
              <a:rPr lang="en-US" sz="2200" dirty="0" smtClean="0"/>
              <a:t> </a:t>
            </a:r>
            <a:endParaRPr lang="en-US" sz="2200" dirty="0"/>
          </a:p>
          <a:p>
            <a:pPr algn="l" rtl="0"/>
            <a:r>
              <a:rPr lang="en-US" sz="2200" b="1" dirty="0"/>
              <a:t>Weight:</a:t>
            </a:r>
            <a:r>
              <a:rPr lang="en-US" sz="2200" dirty="0"/>
              <a:t> </a:t>
            </a:r>
            <a:r>
              <a:rPr lang="en-US" sz="2200" dirty="0" smtClean="0"/>
              <a:t>41g</a:t>
            </a:r>
            <a:endParaRPr lang="en-US" sz="2200" dirty="0"/>
          </a:p>
          <a:p>
            <a:pPr lvl="0" algn="l" rtl="0"/>
            <a:r>
              <a:rPr lang="en-US" sz="2200" dirty="0"/>
              <a:t>3 pole ferrite, all nylon gear</a:t>
            </a:r>
          </a:p>
          <a:p>
            <a:pPr lvl="0" algn="l" rtl="0"/>
            <a:r>
              <a:rPr lang="en-US" sz="2200" dirty="0"/>
              <a:t>Operating Voltage: 4.8V~6.0V</a:t>
            </a:r>
          </a:p>
          <a:p>
            <a:pPr lvl="0" algn="l" rtl="0"/>
            <a:r>
              <a:rPr lang="en-US" sz="2200" dirty="0"/>
              <a:t>Operating speed:</a:t>
            </a:r>
          </a:p>
          <a:p>
            <a:pPr lvl="1" algn="l" rtl="0"/>
            <a:r>
              <a:rPr lang="en-US" sz="2200" dirty="0"/>
              <a:t>0.20sec/60degree (4.8V)</a:t>
            </a:r>
          </a:p>
          <a:p>
            <a:pPr lvl="1" algn="l" rtl="0"/>
            <a:r>
              <a:rPr lang="en-US" sz="2200" dirty="0"/>
              <a:t>0.16sec/60degree (6.0V)</a:t>
            </a:r>
          </a:p>
          <a:p>
            <a:pPr lvl="0" algn="l" rtl="0"/>
            <a:r>
              <a:rPr lang="en-US" sz="2200" dirty="0"/>
              <a:t>Stall torque:</a:t>
            </a:r>
          </a:p>
          <a:p>
            <a:pPr lvl="1" algn="l" rtl="0"/>
            <a:r>
              <a:rPr lang="en-US" sz="2200" dirty="0"/>
              <a:t>5.2kg/cm (4.8V)</a:t>
            </a:r>
          </a:p>
          <a:p>
            <a:pPr lvl="1" algn="l" rtl="0"/>
            <a:r>
              <a:rPr lang="en-US" sz="2200" dirty="0"/>
              <a:t>6.5kg/cm (6.0V)</a:t>
            </a:r>
          </a:p>
          <a:p>
            <a:pPr algn="l" rtl="0"/>
            <a:r>
              <a:rPr lang="en-US" sz="2200" dirty="0"/>
              <a:t>It can hold an object of weight maximum of 1.5 Kg</a:t>
            </a:r>
            <a:r>
              <a:rPr lang="en-US" sz="2200" dirty="0" smtClean="0"/>
              <a:t>.</a:t>
            </a:r>
            <a:r>
              <a:rPr lang="en-US" sz="2400" dirty="0" smtClean="0"/>
              <a:t>)</a:t>
            </a:r>
          </a:p>
          <a:p>
            <a:pPr algn="l" rtl="0"/>
            <a:endParaRPr lang="en-US" sz="2400" dirty="0" smtClean="0"/>
          </a:p>
          <a:p>
            <a:pPr algn="l" rtl="0"/>
            <a:r>
              <a:rPr lang="en-US" sz="2400" dirty="0" smtClean="0"/>
              <a:t>There are two main currents to care about: </a:t>
            </a:r>
            <a:r>
              <a:rPr lang="en-US" sz="2400" i="1" dirty="0" smtClean="0"/>
              <a:t>the idle current</a:t>
            </a:r>
            <a:r>
              <a:rPr lang="en-US" sz="2400" dirty="0" smtClean="0"/>
              <a:t>, when the servo is not doing anything, and the maximum current, which is the </a:t>
            </a:r>
            <a:r>
              <a:rPr lang="en-US" sz="2400" i="1" dirty="0" smtClean="0"/>
              <a:t>stall current</a:t>
            </a:r>
            <a:r>
              <a:rPr lang="en-US" sz="2400" dirty="0" smtClean="0"/>
              <a:t> with the stall torque. </a:t>
            </a:r>
          </a:p>
          <a:p>
            <a:pPr algn="l" rtl="0"/>
            <a:r>
              <a:rPr lang="en-US" sz="2400" dirty="0" smtClean="0"/>
              <a:t>Each Servo has a:</a:t>
            </a:r>
          </a:p>
          <a:p>
            <a:pPr algn="l" rtl="0">
              <a:buNone/>
            </a:pPr>
            <a:r>
              <a:rPr lang="en-US" sz="2400" dirty="0" smtClean="0"/>
              <a:t>     Stall current of up to 1.5 Amp. </a:t>
            </a:r>
          </a:p>
          <a:p>
            <a:pPr algn="l" rtl="0">
              <a:buNone/>
            </a:pPr>
            <a:r>
              <a:rPr lang="en-US" sz="2400" dirty="0" smtClean="0"/>
              <a:t>     Idle current in few hundred milliamps. </a:t>
            </a:r>
          </a:p>
          <a:p>
            <a:pPr algn="l" rtl="0"/>
            <a:r>
              <a:rPr lang="en-US" sz="2400" dirty="0" smtClean="0"/>
              <a:t>Total current needed to drive the four servos is: between 2 Amp - 3Amp. </a:t>
            </a:r>
            <a:endParaRPr lang="en-US" sz="2200" dirty="0"/>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l" rtl="0"/>
            <a:r>
              <a:rPr lang="en-US" dirty="0" smtClean="0"/>
              <a:t>Brief Introduction.</a:t>
            </a:r>
          </a:p>
          <a:p>
            <a:pPr algn="l" rtl="0"/>
            <a:r>
              <a:rPr lang="en-US" dirty="0" smtClean="0"/>
              <a:t>Project Characteristics.</a:t>
            </a:r>
          </a:p>
          <a:p>
            <a:pPr algn="l" rtl="0"/>
            <a:r>
              <a:rPr lang="en-US" dirty="0" smtClean="0"/>
              <a:t>Mechanical design. </a:t>
            </a:r>
          </a:p>
          <a:p>
            <a:pPr algn="l" rtl="0"/>
            <a:r>
              <a:rPr lang="en-US" dirty="0" smtClean="0"/>
              <a:t>Mathematical Background.  </a:t>
            </a:r>
          </a:p>
          <a:p>
            <a:pPr algn="l" rtl="0"/>
            <a:r>
              <a:rPr lang="en-US" dirty="0" smtClean="0"/>
              <a:t> Block Diagram. </a:t>
            </a:r>
          </a:p>
          <a:p>
            <a:pPr algn="l" rtl="0"/>
            <a:r>
              <a:rPr lang="en-US" dirty="0" smtClean="0"/>
              <a:t>Actuators. </a:t>
            </a:r>
          </a:p>
          <a:p>
            <a:pPr algn="l" rtl="0"/>
            <a:r>
              <a:rPr lang="en-US" dirty="0" smtClean="0"/>
              <a:t>Microcontroller. </a:t>
            </a:r>
          </a:p>
          <a:p>
            <a:pPr algn="l" rtl="0"/>
            <a:r>
              <a:rPr lang="en-US" dirty="0" smtClean="0"/>
              <a:t>RFID Circuit. </a:t>
            </a:r>
          </a:p>
          <a:p>
            <a:pPr algn="l" rtl="0"/>
            <a:r>
              <a:rPr lang="en-US" dirty="0" smtClean="0"/>
              <a:t>IR Range Sensor. </a:t>
            </a:r>
          </a:p>
          <a:p>
            <a:pPr algn="l" rtl="0"/>
            <a:r>
              <a:rPr lang="en-US" dirty="0" smtClean="0"/>
              <a:t>Power Supply. </a:t>
            </a:r>
          </a:p>
          <a:p>
            <a:pPr algn="l" rtl="0"/>
            <a:r>
              <a:rPr lang="en-US" dirty="0" smtClean="0"/>
              <a:t>Conclusion. </a:t>
            </a:r>
          </a:p>
          <a:p>
            <a:pPr algn="l" rtl="0"/>
            <a:r>
              <a:rPr lang="en-US" dirty="0" smtClean="0"/>
              <a:t>Video Demo. </a:t>
            </a:r>
          </a:p>
          <a:p>
            <a:pPr algn="l" rtl="0"/>
            <a:endParaRPr lang="ar-SA" dirty="0"/>
          </a:p>
        </p:txBody>
      </p:sp>
      <p:sp>
        <p:nvSpPr>
          <p:cNvPr id="4" name="عنوان 1"/>
          <p:cNvSpPr>
            <a:spLocks noGrp="1"/>
          </p:cNvSpPr>
          <p:nvPr>
            <p:ph type="title"/>
          </p:nvPr>
        </p:nvSpPr>
        <p:spPr>
          <a:xfrm>
            <a:off x="457200" y="533400"/>
            <a:ext cx="8229600" cy="1143000"/>
          </a:xfrm>
        </p:spPr>
        <p:txBody>
          <a:bodyPr>
            <a:normAutofit/>
          </a:bodyPr>
          <a:lstStyle/>
          <a:p>
            <a:pPr rtl="0"/>
            <a:r>
              <a:rPr lang="en-US" b="1" dirty="0" smtClean="0">
                <a:solidFill>
                  <a:schemeClr val="accent2"/>
                </a:solidFill>
                <a:effectLst>
                  <a:outerShdw blurRad="38100" dist="38100" dir="2700000" algn="tl">
                    <a:srgbClr val="000000">
                      <a:alpha val="43137"/>
                    </a:srgbClr>
                  </a:outerShdw>
                </a:effectLst>
              </a:rPr>
              <a:t>Overview</a:t>
            </a:r>
            <a:endParaRPr lang="ar-SA"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381000"/>
            <a:ext cx="8229600" cy="1143000"/>
          </a:xfrm>
        </p:spPr>
        <p:txBody>
          <a:bodyPr>
            <a:normAutofit fontScale="90000"/>
          </a:bodyPr>
          <a:lstStyle/>
          <a:p>
            <a:pPr rtl="0"/>
            <a:r>
              <a:rPr lang="en-US" dirty="0">
                <a:solidFill>
                  <a:schemeClr val="accent1"/>
                </a:solidFill>
                <a:effectLst>
                  <a:outerShdw blurRad="38100" dist="38100" dir="2700000" algn="tl">
                    <a:srgbClr val="000000">
                      <a:alpha val="43137"/>
                    </a:srgbClr>
                  </a:outerShdw>
                </a:effectLst>
              </a:rPr>
              <a:t>Control chart of the Servo Motor: </a:t>
            </a:r>
            <a:br>
              <a:rPr lang="en-US" dirty="0">
                <a:solidFill>
                  <a:schemeClr val="accent1"/>
                </a:solidFill>
                <a:effectLst>
                  <a:outerShdw blurRad="38100" dist="38100" dir="2700000" algn="tl">
                    <a:srgbClr val="000000">
                      <a:alpha val="43137"/>
                    </a:srgbClr>
                  </a:outerShdw>
                </a:effectLst>
              </a:rPr>
            </a:br>
            <a:endParaRPr lang="ar-SA" dirty="0">
              <a:solidFill>
                <a:schemeClr val="accent1"/>
              </a:solidFill>
              <a:effectLst>
                <a:outerShdw blurRad="38100" dist="38100" dir="2700000" algn="tl">
                  <a:srgbClr val="000000">
                    <a:alpha val="43137"/>
                  </a:srgbClr>
                </a:outerShdw>
              </a:effectLst>
            </a:endParaRPr>
          </a:p>
        </p:txBody>
      </p:sp>
      <p:pic>
        <p:nvPicPr>
          <p:cNvPr id="4" name="Picture 41" descr="Servo Motor Control Signal (PWM)"/>
          <p:cNvPicPr>
            <a:picLocks noGrp="1"/>
          </p:cNvPicPr>
          <p:nvPr>
            <p:ph idx="1"/>
          </p:nvPr>
        </p:nvPicPr>
        <p:blipFill>
          <a:blip r:embed="rId2" cstate="print"/>
          <a:stretch>
            <a:fillRect/>
          </a:stretch>
        </p:blipFill>
        <p:spPr bwMode="auto">
          <a:xfrm>
            <a:off x="1295399" y="1752601"/>
            <a:ext cx="7086601" cy="39624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1981200" y="51054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13</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control chart for servo motor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arduino.cc/en/uploads/Tutorial/sweep_bb.png"/>
          <p:cNvPicPr>
            <a:picLocks noGrp="1"/>
          </p:cNvPicPr>
          <p:nvPr>
            <p:ph idx="1"/>
          </p:nvPr>
        </p:nvPicPr>
        <p:blipFill>
          <a:blip r:embed="rId2" cstate="print"/>
          <a:srcRect t="3957" b="5396"/>
          <a:stretch>
            <a:fillRect/>
          </a:stretch>
        </p:blipFill>
        <p:spPr bwMode="auto">
          <a:xfrm>
            <a:off x="457200" y="2819400"/>
            <a:ext cx="5549150" cy="3107898"/>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13" descr="http://arduino.cc/en/uploads/Tutorial/sweep_schem.png">
            <a:hlinkClick r:id="rId3" action="ppaction://hlinksldjump"/>
          </p:cNvPr>
          <p:cNvPicPr/>
          <p:nvPr/>
        </p:nvPicPr>
        <p:blipFill>
          <a:blip r:embed="rId4" cstate="print"/>
          <a:srcRect/>
          <a:stretch>
            <a:fillRect/>
          </a:stretch>
        </p:blipFill>
        <p:spPr bwMode="auto">
          <a:xfrm>
            <a:off x="6324600" y="2819400"/>
            <a:ext cx="2286000" cy="31242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ستطيل 5"/>
          <p:cNvSpPr/>
          <p:nvPr/>
        </p:nvSpPr>
        <p:spPr>
          <a:xfrm>
            <a:off x="457200" y="457200"/>
            <a:ext cx="8229600" cy="2123658"/>
          </a:xfrm>
          <a:prstGeom prst="rect">
            <a:avLst/>
          </a:prstGeom>
        </p:spPr>
        <p:txBody>
          <a:bodyPr wrap="square">
            <a:spAutoFit/>
          </a:bodyPr>
          <a:lstStyle/>
          <a:p>
            <a:pPr algn="just" rtl="0"/>
            <a:r>
              <a:rPr lang="en-US" sz="2200" dirty="0" smtClean="0"/>
              <a:t>Servo motors have three wires: power, ground, and signal. The power wire is typically red, and should be connected to the 5V pin on the </a:t>
            </a:r>
            <a:r>
              <a:rPr lang="en-US" sz="2200" dirty="0" err="1" smtClean="0"/>
              <a:t>Arduino</a:t>
            </a:r>
            <a:r>
              <a:rPr lang="en-US" sz="2200" dirty="0" smtClean="0"/>
              <a:t> board. The ground wire is typically black or brown and should be connected to a ground pin on the </a:t>
            </a:r>
            <a:r>
              <a:rPr lang="en-US" sz="2200" dirty="0" err="1" smtClean="0"/>
              <a:t>Arduino</a:t>
            </a:r>
            <a:r>
              <a:rPr lang="en-US" sz="2200" dirty="0" smtClean="0"/>
              <a:t> board. The signal pin is typically yellow, orange or white and should be connected to pin 9 on the </a:t>
            </a:r>
            <a:r>
              <a:rPr lang="en-US" sz="2200" dirty="0" err="1" smtClean="0"/>
              <a:t>Arduino</a:t>
            </a:r>
            <a:r>
              <a:rPr lang="en-US" sz="2200" dirty="0" smtClean="0"/>
              <a:t> board for testing. </a:t>
            </a:r>
            <a:endParaRPr lang="en-US" sz="2200" dirty="0"/>
          </a:p>
        </p:txBody>
      </p:sp>
      <p:sp>
        <p:nvSpPr>
          <p:cNvPr id="7" name="مستطيل 6"/>
          <p:cNvSpPr/>
          <p:nvPr/>
        </p:nvSpPr>
        <p:spPr>
          <a:xfrm>
            <a:off x="914400" y="52578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14</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servo with </a:t>
            </a:r>
            <a:r>
              <a:rPr kumimoji="0" lang="en-US" b="1" i="0" u="none" strike="noStrike" cap="none" normalizeH="0" baseline="0" dirty="0" err="1" smtClean="0">
                <a:ln>
                  <a:noFill/>
                </a:ln>
                <a:solidFill>
                  <a:schemeClr val="accent2"/>
                </a:solidFill>
                <a:effectLst/>
                <a:latin typeface="Calibri" pitchFamily="34" charset="0"/>
                <a:ea typeface="Calibri" pitchFamily="34" charset="0"/>
                <a:cs typeface="Arial" pitchFamily="34" charset="0"/>
              </a:rPr>
              <a:t>arduino</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
        <p:nvSpPr>
          <p:cNvPr id="8" name="مستطيل 7"/>
          <p:cNvSpPr/>
          <p:nvPr/>
        </p:nvSpPr>
        <p:spPr>
          <a:xfrm>
            <a:off x="5181600" y="4953000"/>
            <a:ext cx="4572000" cy="172354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15</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a:t>
            </a:r>
            <a:r>
              <a:rPr kumimoji="0" lang="en-US" sz="4400"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servo with </a:t>
            </a:r>
            <a:r>
              <a:rPr kumimoji="0" lang="en-US" b="1" i="0" u="none" strike="noStrike" cap="none" normalizeH="0" baseline="0" dirty="0" err="1" smtClean="0">
                <a:ln>
                  <a:noFill/>
                </a:ln>
                <a:solidFill>
                  <a:schemeClr val="accent2"/>
                </a:solidFill>
                <a:effectLst/>
                <a:latin typeface="Calibri" pitchFamily="34" charset="0"/>
                <a:ea typeface="Calibri" pitchFamily="34" charset="0"/>
                <a:cs typeface="Arial" pitchFamily="34" charset="0"/>
              </a:rPr>
              <a:t>arduino</a:t>
            </a:r>
            <a:endParaRPr kumimoji="0" lang="en-US"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304800"/>
            <a:ext cx="8229600" cy="1143000"/>
          </a:xfrm>
        </p:spPr>
        <p:txBody>
          <a:bodyPr>
            <a:normAutofit fontScale="90000"/>
          </a:bodyPr>
          <a:lstStyle/>
          <a:p>
            <a:r>
              <a:rPr lang="en-US" dirty="0" smtClean="0">
                <a:solidFill>
                  <a:schemeClr val="accent1"/>
                </a:solidFill>
                <a:effectLst>
                  <a:outerShdw blurRad="38100" dist="38100" dir="2700000" algn="tl">
                    <a:srgbClr val="000000">
                      <a:alpha val="43137"/>
                    </a:srgbClr>
                  </a:outerShdw>
                </a:effectLst>
              </a:rPr>
              <a:t>RFID Concept and Characteristics: </a:t>
            </a:r>
            <a:br>
              <a:rPr lang="en-US" dirty="0" smtClean="0">
                <a:solidFill>
                  <a:schemeClr val="accent1"/>
                </a:solidFill>
                <a:effectLst>
                  <a:outerShdw blurRad="38100" dist="38100" dir="2700000" algn="tl">
                    <a:srgbClr val="000000">
                      <a:alpha val="43137"/>
                    </a:srgbClr>
                  </a:outerShdw>
                </a:effectLst>
              </a:rPr>
            </a:br>
            <a:endParaRPr lang="ar-SA" dirty="0">
              <a:solidFill>
                <a:schemeClr val="accent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algn="just" rtl="0"/>
            <a:r>
              <a:rPr lang="en-US" sz="2200" dirty="0" smtClean="0"/>
              <a:t>We </a:t>
            </a:r>
            <a:r>
              <a:rPr lang="en-US" sz="2200" dirty="0"/>
              <a:t>depend here </a:t>
            </a:r>
            <a:r>
              <a:rPr lang="en-US" sz="2200" dirty="0" smtClean="0"/>
              <a:t>RFID  </a:t>
            </a:r>
            <a:r>
              <a:rPr lang="en-US" sz="2200" dirty="0"/>
              <a:t>reader ID -2 sensor as a sensor that will read the tags and controlling the motors according to that reading .</a:t>
            </a:r>
          </a:p>
          <a:p>
            <a:pPr algn="just" rtl="0"/>
            <a:r>
              <a:rPr lang="en-US" sz="2200" dirty="0"/>
              <a:t>The ID-2 is a smaller module requiring an external antenna. We hooked up an antenna, power the module, hold up a card, and we got a serial string output containing the unique ID of the card.</a:t>
            </a:r>
          </a:p>
          <a:p>
            <a:pPr algn="just" rtl="0"/>
            <a:r>
              <a:rPr lang="en-US" sz="2200" b="1" dirty="0"/>
              <a:t>Features:</a:t>
            </a:r>
          </a:p>
          <a:p>
            <a:pPr lvl="0" algn="just" rtl="0"/>
            <a:r>
              <a:rPr lang="en-US" sz="2200" dirty="0" smtClean="0"/>
              <a:t>5V </a:t>
            </a:r>
            <a:r>
              <a:rPr lang="en-US" sz="2200" dirty="0"/>
              <a:t>supply</a:t>
            </a:r>
          </a:p>
          <a:p>
            <a:pPr lvl="0" algn="just" rtl="0"/>
            <a:r>
              <a:rPr lang="en-US" sz="2200" dirty="0"/>
              <a:t>125kHz read frequency</a:t>
            </a:r>
          </a:p>
          <a:p>
            <a:pPr lvl="0" algn="just" rtl="0"/>
            <a:r>
              <a:rPr lang="en-US" sz="2200" dirty="0"/>
              <a:t>EM4001 64-bit RFID tag compatible</a:t>
            </a:r>
          </a:p>
          <a:p>
            <a:pPr lvl="0" algn="just" rtl="0"/>
            <a:r>
              <a:rPr lang="en-US" sz="2200" dirty="0"/>
              <a:t>9600bps TTL and RS232 output</a:t>
            </a:r>
          </a:p>
          <a:p>
            <a:pPr lvl="0" algn="just" rtl="0"/>
            <a:r>
              <a:rPr lang="en-US" sz="2200" dirty="0"/>
              <a:t>Magnetic stripe emulation output</a:t>
            </a:r>
          </a:p>
          <a:p>
            <a:pPr algn="just" rtl="0"/>
            <a:r>
              <a:rPr lang="en-US" sz="2200" dirty="0"/>
              <a:t>Dimensions</a:t>
            </a:r>
            <a:r>
              <a:rPr lang="en-US" sz="2200" b="1" dirty="0"/>
              <a:t>:</a:t>
            </a:r>
            <a:r>
              <a:rPr lang="en-US" sz="2200" dirty="0"/>
              <a:t> </a:t>
            </a:r>
            <a:r>
              <a:rPr lang="en-US" sz="2200" dirty="0" smtClean="0"/>
              <a:t>19x21mm</a:t>
            </a:r>
          </a:p>
          <a:p>
            <a:pPr algn="just" rtl="0"/>
            <a:r>
              <a:rPr lang="en-US" sz="2200" dirty="0" smtClean="0"/>
              <a:t>Range: locate tag up to 3 – 5 cm with strong Antenna. </a:t>
            </a:r>
            <a:endParaRPr lang="en-US" sz="2200" dirty="0"/>
          </a:p>
          <a:p>
            <a:pPr algn="just"/>
            <a:endParaRPr lang="ar-SA" sz="2200" dirty="0"/>
          </a:p>
        </p:txBody>
      </p:sp>
      <p:pic>
        <p:nvPicPr>
          <p:cNvPr id="5" name="default_image" descr="http://dlnmh9ip6v2uc.cloudfront.net/images/products/08709-03-L_i_ma.jpg">
            <a:hlinkClick r:id="rId2"/>
          </p:cNvPr>
          <p:cNvPicPr/>
          <p:nvPr/>
        </p:nvPicPr>
        <p:blipFill>
          <a:blip r:embed="rId3" cstate="print"/>
          <a:srcRect/>
          <a:stretch>
            <a:fillRect/>
          </a:stretch>
        </p:blipFill>
        <p:spPr bwMode="auto">
          <a:xfrm>
            <a:off x="6781800" y="3657600"/>
            <a:ext cx="1828800" cy="1696278"/>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مستطيل 6"/>
          <p:cNvSpPr/>
          <p:nvPr/>
        </p:nvSpPr>
        <p:spPr>
          <a:xfrm>
            <a:off x="5257800" y="46482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15</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RFID reader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chemeClr val="accent1"/>
                </a:solidFill>
                <a:effectLst>
                  <a:outerShdw blurRad="38100" dist="38100" dir="2700000" algn="tl">
                    <a:srgbClr val="000000">
                      <a:alpha val="43137"/>
                    </a:srgbClr>
                  </a:outerShdw>
                </a:effectLst>
              </a:rPr>
              <a:t>Characteristics of RFID reader</a:t>
            </a:r>
            <a:endParaRPr lang="ar-SA" dirty="0">
              <a:solidFill>
                <a:schemeClr val="accent1"/>
              </a:solidFill>
              <a:effectLst>
                <a:outerShdw blurRad="38100" dist="38100" dir="2700000" algn="tl">
                  <a:srgbClr val="000000">
                    <a:alpha val="43137"/>
                  </a:srgbClr>
                </a:outerShdw>
              </a:effectLst>
            </a:endParaRPr>
          </a:p>
        </p:txBody>
      </p:sp>
      <p:pic>
        <p:nvPicPr>
          <p:cNvPr id="4" name="عنصر نائب للمحتوى 3"/>
          <p:cNvPicPr>
            <a:picLocks noGrp="1"/>
          </p:cNvPicPr>
          <p:nvPr>
            <p:ph idx="1"/>
          </p:nvPr>
        </p:nvPicPr>
        <p:blipFill>
          <a:blip r:embed="rId2" cstate="print"/>
          <a:srcRect/>
          <a:stretch>
            <a:fillRect/>
          </a:stretch>
        </p:blipFill>
        <p:spPr bwMode="auto">
          <a:xfrm>
            <a:off x="457201" y="2040283"/>
            <a:ext cx="4267200" cy="314131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p:cNvPicPr/>
          <p:nvPr/>
        </p:nvPicPr>
        <p:blipFill>
          <a:blip r:embed="rId3" cstate="print"/>
          <a:srcRect/>
          <a:stretch>
            <a:fillRect/>
          </a:stretch>
        </p:blipFill>
        <p:spPr bwMode="auto">
          <a:xfrm>
            <a:off x="4876800" y="2057400"/>
            <a:ext cx="3841608" cy="3124200"/>
          </a:xfrm>
          <a:prstGeom prst="roundRect">
            <a:avLst>
              <a:gd name="adj" fmla="val 8241"/>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ستطيل 5"/>
          <p:cNvSpPr/>
          <p:nvPr/>
        </p:nvSpPr>
        <p:spPr>
          <a:xfrm>
            <a:off x="304800" y="44958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16</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RFID reader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
        <p:nvSpPr>
          <p:cNvPr id="7" name="مستطيل 6"/>
          <p:cNvSpPr/>
          <p:nvPr/>
        </p:nvSpPr>
        <p:spPr>
          <a:xfrm>
            <a:off x="4343400" y="4543961"/>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17</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RFID reader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76200"/>
            <a:ext cx="8686800" cy="1143000"/>
          </a:xfrm>
        </p:spPr>
        <p:txBody>
          <a:bodyPr>
            <a:noAutofit/>
          </a:bodyPr>
          <a:lstStyle/>
          <a:p>
            <a:r>
              <a:rPr lang="en-US" dirty="0" smtClean="0">
                <a:solidFill>
                  <a:schemeClr val="accent1"/>
                </a:solidFill>
                <a:effectLst/>
              </a:rPr>
              <a:t>Schematic diagram for RFID reader</a:t>
            </a:r>
            <a:endParaRPr lang="ar-SA" dirty="0">
              <a:solidFill>
                <a:schemeClr val="accent1"/>
              </a:solidFill>
              <a:effectLst/>
            </a:endParaRPr>
          </a:p>
        </p:txBody>
      </p:sp>
      <p:pic>
        <p:nvPicPr>
          <p:cNvPr id="4" name="عنصر نائب للمحتوى 3"/>
          <p:cNvPicPr>
            <a:picLocks noGrp="1"/>
          </p:cNvPicPr>
          <p:nvPr>
            <p:ph idx="1"/>
          </p:nvPr>
        </p:nvPicPr>
        <p:blipFill>
          <a:blip r:embed="rId2" cstate="print"/>
          <a:srcRect t="3509" r="4839"/>
          <a:stretch>
            <a:fillRect/>
          </a:stretch>
        </p:blipFill>
        <p:spPr bwMode="auto">
          <a:xfrm>
            <a:off x="304800" y="1447800"/>
            <a:ext cx="4495800" cy="4191000"/>
          </a:xfrm>
          <a:prstGeom prst="roundRect">
            <a:avLst>
              <a:gd name="adj" fmla="val 7080"/>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7" descr="Photo0491.jpg"/>
          <p:cNvPicPr/>
          <p:nvPr/>
        </p:nvPicPr>
        <p:blipFill>
          <a:blip r:embed="rId3" cstate="print"/>
          <a:stretch>
            <a:fillRect/>
          </a:stretch>
        </p:blipFill>
        <p:spPr>
          <a:xfrm>
            <a:off x="5181600" y="2209800"/>
            <a:ext cx="3182284" cy="2386905"/>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ستطيل 5"/>
          <p:cNvSpPr/>
          <p:nvPr/>
        </p:nvSpPr>
        <p:spPr>
          <a:xfrm>
            <a:off x="76200" y="50292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18</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RFID reader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
        <p:nvSpPr>
          <p:cNvPr id="7" name="مستطيل 6"/>
          <p:cNvSpPr/>
          <p:nvPr/>
        </p:nvSpPr>
        <p:spPr>
          <a:xfrm>
            <a:off x="4419600" y="39624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19</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RFID reader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533400"/>
            <a:ext cx="8229600" cy="1143000"/>
          </a:xfrm>
        </p:spPr>
        <p:txBody>
          <a:bodyPr>
            <a:noAutofit/>
          </a:bodyPr>
          <a:lstStyle/>
          <a:p>
            <a:r>
              <a:rPr lang="en-US" dirty="0" smtClean="0">
                <a:solidFill>
                  <a:schemeClr val="accent1"/>
                </a:solidFill>
                <a:effectLst/>
              </a:rPr>
              <a:t>Choosing the right Antenna: </a:t>
            </a:r>
            <a:br>
              <a:rPr lang="en-US" dirty="0" smtClean="0">
                <a:solidFill>
                  <a:schemeClr val="accent1"/>
                </a:solidFill>
                <a:effectLst/>
              </a:rPr>
            </a:br>
            <a:endParaRPr lang="ar-SA" dirty="0">
              <a:solidFill>
                <a:schemeClr val="accent1"/>
              </a:solidFill>
              <a:effectLst/>
            </a:endParaRPr>
          </a:p>
        </p:txBody>
      </p:sp>
      <p:sp>
        <p:nvSpPr>
          <p:cNvPr id="3" name="عنصر نائب للمحتوى 2"/>
          <p:cNvSpPr>
            <a:spLocks noGrp="1"/>
          </p:cNvSpPr>
          <p:nvPr>
            <p:ph idx="1"/>
          </p:nvPr>
        </p:nvSpPr>
        <p:spPr>
          <a:xfrm>
            <a:off x="457200" y="1646237"/>
            <a:ext cx="8458200" cy="4526280"/>
          </a:xfrm>
        </p:spPr>
        <p:txBody>
          <a:bodyPr>
            <a:noAutofit/>
          </a:bodyPr>
          <a:lstStyle/>
          <a:p>
            <a:pPr algn="l" rtl="0"/>
            <a:r>
              <a:rPr lang="en-US" sz="2400" dirty="0" smtClean="0"/>
              <a:t>The</a:t>
            </a:r>
            <a:r>
              <a:rPr lang="en-US" sz="2400" dirty="0"/>
              <a:t> RFID reader antenna transmits a wave that has both electrical and magnetic properties and is known as an electromagnetic wave</a:t>
            </a:r>
            <a:r>
              <a:rPr lang="en-US" sz="2400" dirty="0" smtClean="0"/>
              <a:t>.</a:t>
            </a:r>
          </a:p>
          <a:p>
            <a:pPr algn="l" rtl="0">
              <a:buNone/>
            </a:pPr>
            <a:endParaRPr lang="en-US" sz="2400" dirty="0"/>
          </a:p>
          <a:p>
            <a:pPr algn="l" rtl="0"/>
            <a:r>
              <a:rPr lang="en-US" sz="2400" b="1" dirty="0"/>
              <a:t>Designing Coils Antennas for ID2: </a:t>
            </a:r>
            <a:endParaRPr lang="en-US" sz="2400" dirty="0"/>
          </a:p>
          <a:p>
            <a:pPr algn="l" rtl="0"/>
            <a:r>
              <a:rPr lang="en-US" sz="2400" dirty="0"/>
              <a:t>The recommended Inductance is 1.08mH </a:t>
            </a:r>
            <a:r>
              <a:rPr lang="en-US" sz="2400" dirty="0" smtClean="0"/>
              <a:t>(that 63 turns on a 120mm diameter ) to </a:t>
            </a:r>
            <a:r>
              <a:rPr lang="en-US" sz="2400" dirty="0"/>
              <a:t>be used with an internal tuning capacitor of 1n5.  </a:t>
            </a:r>
            <a:endParaRPr lang="en-US" sz="2400" dirty="0" smtClean="0"/>
          </a:p>
          <a:p>
            <a:pPr algn="l" rtl="0"/>
            <a:r>
              <a:rPr lang="en-US" sz="2400" dirty="0" smtClean="0"/>
              <a:t>In </a:t>
            </a:r>
            <a:r>
              <a:rPr lang="en-US" sz="2400" dirty="0"/>
              <a:t>general the bigger the antenna the better, provided the reader is generating enough field strength to excite the tag. </a:t>
            </a:r>
            <a:endParaRPr lang="en-US" sz="2400" dirty="0" smtClean="0"/>
          </a:p>
          <a:p>
            <a:pPr algn="l" rtl="0"/>
            <a:r>
              <a:rPr lang="en-US" sz="2400" dirty="0" smtClean="0"/>
              <a:t>The </a:t>
            </a:r>
            <a:r>
              <a:rPr lang="en-US" sz="2400" dirty="0"/>
              <a:t>ID-2 is relatively low power so a maximum coil size of 15x15cm is recommended if it is intended to read ISO </a:t>
            </a:r>
            <a:r>
              <a:rPr lang="en-US" sz="2400" dirty="0" smtClean="0"/>
              <a:t>cards .</a:t>
            </a:r>
            <a:endParaRPr lang="en-US" sz="2400" dirty="0"/>
          </a:p>
        </p:txBody>
      </p:sp>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8229600" cy="1143000"/>
          </a:xfrm>
        </p:spPr>
        <p:txBody>
          <a:bodyPr>
            <a:noAutofit/>
          </a:bodyPr>
          <a:lstStyle/>
          <a:p>
            <a:r>
              <a:rPr lang="en-US" dirty="0" smtClean="0">
                <a:solidFill>
                  <a:schemeClr val="accent1"/>
                </a:solidFill>
                <a:effectLst>
                  <a:outerShdw blurRad="38100" dist="38100" dir="2700000" algn="tl">
                    <a:srgbClr val="000000">
                      <a:alpha val="43137"/>
                    </a:srgbClr>
                  </a:outerShdw>
                </a:effectLst>
              </a:rPr>
              <a:t/>
            </a:r>
            <a:br>
              <a:rPr lang="en-US" dirty="0" smtClean="0">
                <a:solidFill>
                  <a:schemeClr val="accent1"/>
                </a:solidFill>
                <a:effectLst>
                  <a:outerShdw blurRad="38100" dist="38100" dir="2700000" algn="tl">
                    <a:srgbClr val="000000">
                      <a:alpha val="43137"/>
                    </a:srgbClr>
                  </a:outerShdw>
                </a:effectLst>
              </a:rPr>
            </a:br>
            <a:r>
              <a:rPr lang="en-US" dirty="0" smtClean="0">
                <a:solidFill>
                  <a:schemeClr val="accent1"/>
                </a:solidFill>
                <a:effectLst>
                  <a:outerShdw blurRad="38100" dist="38100" dir="2700000" algn="tl">
                    <a:srgbClr val="000000">
                      <a:alpha val="43137"/>
                    </a:srgbClr>
                  </a:outerShdw>
                </a:effectLst>
              </a:rPr>
              <a:t>Types of Tags used: </a:t>
            </a:r>
            <a:br>
              <a:rPr lang="en-US" dirty="0" smtClean="0">
                <a:solidFill>
                  <a:schemeClr val="accent1"/>
                </a:solidFill>
                <a:effectLst>
                  <a:outerShdw blurRad="38100" dist="38100" dir="2700000" algn="tl">
                    <a:srgbClr val="000000">
                      <a:alpha val="43137"/>
                    </a:srgbClr>
                  </a:outerShdw>
                </a:effectLst>
              </a:rPr>
            </a:br>
            <a:endParaRPr lang="ar-SA" dirty="0">
              <a:solidFill>
                <a:schemeClr val="accent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lstStyle/>
          <a:p>
            <a:pPr algn="l" rtl="0"/>
            <a:r>
              <a:rPr lang="en-US" dirty="0" smtClean="0"/>
              <a:t>Card </a:t>
            </a:r>
            <a:r>
              <a:rPr lang="en-US" dirty="0"/>
              <a:t>tags each has a unique number. </a:t>
            </a:r>
          </a:p>
          <a:p>
            <a:pPr algn="l"/>
            <a:endParaRPr lang="ar-SA" dirty="0"/>
          </a:p>
        </p:txBody>
      </p:sp>
      <p:pic>
        <p:nvPicPr>
          <p:cNvPr id="4" name="Picture 32" descr="Photo0496.jpg"/>
          <p:cNvPicPr/>
          <p:nvPr/>
        </p:nvPicPr>
        <p:blipFill>
          <a:blip r:embed="rId2" cstate="print"/>
          <a:stretch>
            <a:fillRect/>
          </a:stretch>
        </p:blipFill>
        <p:spPr>
          <a:xfrm>
            <a:off x="914400" y="2286000"/>
            <a:ext cx="2895600" cy="22098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0" y="3886200"/>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19</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Tags</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pic>
        <p:nvPicPr>
          <p:cNvPr id="6" name="Picture 31" descr="Photo0492.jpg">
            <a:hlinkClick r:id="rId3" action="ppaction://hlinksldjump"/>
          </p:cNvPr>
          <p:cNvPicPr/>
          <p:nvPr/>
        </p:nvPicPr>
        <p:blipFill>
          <a:blip r:embed="rId4" cstate="print"/>
          <a:stretch>
            <a:fillRect/>
          </a:stretch>
        </p:blipFill>
        <p:spPr>
          <a:xfrm>
            <a:off x="5029200" y="3352800"/>
            <a:ext cx="2743200" cy="21336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مستطيل 6"/>
          <p:cNvSpPr/>
          <p:nvPr/>
        </p:nvSpPr>
        <p:spPr>
          <a:xfrm>
            <a:off x="4038600" y="4924961"/>
            <a:ext cx="4572000" cy="1323439"/>
          </a:xfrm>
          <a:prstGeom prst="rect">
            <a:avLst/>
          </a:prstGeom>
        </p:spPr>
        <p:txBody>
          <a:bodyPr>
            <a:spAutoFit/>
          </a:bodyPr>
          <a:lstStyle/>
          <a:p>
            <a:pPr lvl="0" algn="ctr"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20</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Antenna</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a:bodyPr>
          <a:lstStyle/>
          <a:p>
            <a:r>
              <a:rPr lang="en-US" dirty="0" smtClean="0">
                <a:solidFill>
                  <a:schemeClr val="accent1"/>
                </a:solidFill>
                <a:effectLst>
                  <a:outerShdw blurRad="38100" dist="38100" dir="2700000" algn="tl">
                    <a:srgbClr val="000000">
                      <a:alpha val="43137"/>
                    </a:srgbClr>
                  </a:outerShdw>
                </a:effectLst>
              </a:rPr>
              <a:t>Stepper Motor</a:t>
            </a:r>
            <a:endParaRPr lang="ar-SA" dirty="0">
              <a:solidFill>
                <a:schemeClr val="accent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algn="l" rtl="0"/>
            <a:r>
              <a:rPr lang="en-US" sz="2400" dirty="0"/>
              <a:t>A stepper motor is a permanent magnet or variable reluctance dc motor that has the following performance characteristics</a:t>
            </a:r>
            <a:r>
              <a:rPr lang="en-US" sz="2400" dirty="0" smtClean="0"/>
              <a:t>:</a:t>
            </a:r>
          </a:p>
          <a:p>
            <a:pPr algn="l" rtl="0">
              <a:buNone/>
            </a:pPr>
            <a:endParaRPr lang="en-US" sz="2400" dirty="0"/>
          </a:p>
          <a:p>
            <a:pPr algn="l" rtl="0"/>
            <a:r>
              <a:rPr lang="en-US" sz="2400" dirty="0" smtClean="0"/>
              <a:t> </a:t>
            </a:r>
            <a:r>
              <a:rPr lang="en-US" sz="2400" dirty="0"/>
              <a:t>Rotation in both directions. </a:t>
            </a:r>
          </a:p>
          <a:p>
            <a:pPr algn="l" rtl="0"/>
            <a:r>
              <a:rPr lang="en-US" sz="2400" dirty="0" smtClean="0"/>
              <a:t> </a:t>
            </a:r>
            <a:r>
              <a:rPr lang="en-US" sz="2400" dirty="0"/>
              <a:t>Precision angular incremental changes. </a:t>
            </a:r>
          </a:p>
          <a:p>
            <a:pPr algn="l" rtl="0"/>
            <a:r>
              <a:rPr lang="en-US" sz="2400" dirty="0" smtClean="0"/>
              <a:t> </a:t>
            </a:r>
            <a:r>
              <a:rPr lang="en-US" sz="2400" dirty="0"/>
              <a:t>Repetition of accurate motion or velocity profiles. </a:t>
            </a:r>
          </a:p>
          <a:p>
            <a:pPr algn="l" rtl="0"/>
            <a:r>
              <a:rPr lang="en-US" sz="2400" dirty="0" smtClean="0"/>
              <a:t> </a:t>
            </a:r>
            <a:r>
              <a:rPr lang="en-US" sz="2400" dirty="0"/>
              <a:t>Holding torque at zero speed. </a:t>
            </a:r>
          </a:p>
          <a:p>
            <a:pPr algn="l" rtl="0"/>
            <a:r>
              <a:rPr lang="en-US" sz="2400" dirty="0" smtClean="0"/>
              <a:t> </a:t>
            </a:r>
            <a:r>
              <a:rPr lang="en-US" sz="2400" dirty="0"/>
              <a:t>Capability for digital control.</a:t>
            </a:r>
          </a:p>
          <a:p>
            <a:pPr algn="l" rtl="0"/>
            <a:endParaRPr lang="ar-SA" sz="2400" dirty="0"/>
          </a:p>
        </p:txBody>
      </p:sp>
    </p:spTree>
  </p:cSld>
  <p:clrMapOvr>
    <a:masterClrMapping/>
  </p:clrMapOvr>
  <p:transition>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rtl="0"/>
            <a:r>
              <a:rPr lang="en-US" sz="2400" dirty="0" smtClean="0"/>
              <a:t>A </a:t>
            </a:r>
            <a:r>
              <a:rPr lang="en-US" sz="2400" dirty="0" err="1" smtClean="0"/>
              <a:t>Unipolar</a:t>
            </a:r>
            <a:r>
              <a:rPr lang="en-US" sz="2400" dirty="0" smtClean="0"/>
              <a:t> stepper  as in figure 21 is a motor that  has one winding with center tap per phase. Each section of windings is switched on for each direction of magnetic field. Since in this arrangement a magnetic pole can be reversed without switching the direction of current.</a:t>
            </a:r>
          </a:p>
          <a:p>
            <a:pPr algn="just">
              <a:buNone/>
            </a:pPr>
            <a:endParaRPr lang="en-US" sz="2400" dirty="0" smtClean="0"/>
          </a:p>
          <a:p>
            <a:pPr algn="just" rtl="0"/>
            <a:r>
              <a:rPr lang="en-US" sz="2400" dirty="0" smtClean="0"/>
              <a:t>Operating voltage: up to 12 V. </a:t>
            </a:r>
          </a:p>
          <a:p>
            <a:pPr algn="just" rtl="0"/>
            <a:r>
              <a:rPr lang="en-US" sz="2400" dirty="0" smtClean="0"/>
              <a:t>Maximum current :  up to 1A. </a:t>
            </a:r>
          </a:p>
          <a:p>
            <a:pPr algn="just"/>
            <a:endParaRPr lang="ar-SA" sz="2400" dirty="0"/>
          </a:p>
        </p:txBody>
      </p:sp>
      <p:pic>
        <p:nvPicPr>
          <p:cNvPr id="4" name="صورة 3" descr="http://music.columbia.edu/~douglas/classes/motor_mania/stepper.jpg"/>
          <p:cNvPicPr/>
          <p:nvPr/>
        </p:nvPicPr>
        <p:blipFill>
          <a:blip r:embed="rId2" cstate="print"/>
          <a:srcRect l="4593" t="2091" r="20107"/>
          <a:stretch>
            <a:fillRect/>
          </a:stretch>
        </p:blipFill>
        <p:spPr bwMode="auto">
          <a:xfrm>
            <a:off x="6248400" y="3276600"/>
            <a:ext cx="2295137" cy="2234317"/>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5105400" y="4876800"/>
            <a:ext cx="4572000" cy="1323439"/>
          </a:xfrm>
          <a:prstGeom prst="rect">
            <a:avLst/>
          </a:prstGeom>
        </p:spPr>
        <p:txBody>
          <a:bodyPr>
            <a:spAutoFit/>
          </a:bodyPr>
          <a:lstStyle/>
          <a:p>
            <a:pPr lvl="0" algn="ctr" rtl="0"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21</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stepper motor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rtl="0"/>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371600"/>
            <a:ext cx="8229600" cy="5867717"/>
          </a:xfrm>
        </p:spPr>
        <p:txBody>
          <a:bodyPr>
            <a:noAutofit/>
          </a:bodyPr>
          <a:lstStyle/>
          <a:p>
            <a:pPr algn="l" rtl="0">
              <a:buNone/>
            </a:pPr>
            <a:r>
              <a:rPr lang="en-US" sz="2200" dirty="0" smtClean="0"/>
              <a:t>    Driving </a:t>
            </a:r>
            <a:r>
              <a:rPr lang="en-US" sz="2200" dirty="0"/>
              <a:t>circuit used:  ULN2003A, which has </a:t>
            </a:r>
            <a:r>
              <a:rPr lang="en-US" sz="2200" dirty="0" smtClean="0"/>
              <a:t>the following features:</a:t>
            </a:r>
          </a:p>
          <a:p>
            <a:pPr algn="l" rtl="0">
              <a:buNone/>
            </a:pPr>
            <a:endParaRPr lang="en-US" sz="2200" dirty="0" smtClean="0"/>
          </a:p>
          <a:p>
            <a:pPr algn="l" rtl="0"/>
            <a:r>
              <a:rPr lang="en-US" sz="2200" dirty="0"/>
              <a:t>high-voltage high-current Darlington transistor arrays</a:t>
            </a:r>
            <a:r>
              <a:rPr lang="en-US" sz="2200" dirty="0" smtClean="0"/>
              <a:t>.</a:t>
            </a:r>
          </a:p>
          <a:p>
            <a:pPr algn="l" rtl="0">
              <a:buNone/>
            </a:pPr>
            <a:r>
              <a:rPr lang="en-US" sz="2200" dirty="0" smtClean="0"/>
              <a:t> </a:t>
            </a:r>
          </a:p>
          <a:p>
            <a:pPr algn="l" rtl="0"/>
            <a:r>
              <a:rPr lang="en-US" sz="2200" dirty="0" smtClean="0"/>
              <a:t>Each </a:t>
            </a:r>
            <a:r>
              <a:rPr lang="en-US" sz="2200" dirty="0"/>
              <a:t>consists of seven NPN Darlington pairs that feature high-voltage outputs with common-cathode clamp diodes for switching inductive loads</a:t>
            </a:r>
            <a:r>
              <a:rPr lang="en-US" sz="2200" dirty="0" smtClean="0"/>
              <a:t>.</a:t>
            </a:r>
          </a:p>
          <a:p>
            <a:pPr algn="l" rtl="0">
              <a:buNone/>
            </a:pPr>
            <a:endParaRPr lang="en-US" sz="2200" dirty="0" smtClean="0"/>
          </a:p>
          <a:p>
            <a:pPr algn="l" rtl="0"/>
            <a:r>
              <a:rPr lang="en-US" sz="2200" dirty="0" smtClean="0"/>
              <a:t>500-mA-Rated Collector Current (Single Output) .</a:t>
            </a:r>
          </a:p>
          <a:p>
            <a:pPr algn="l" rtl="0">
              <a:buNone/>
            </a:pPr>
            <a:endParaRPr lang="en-US" sz="2200" dirty="0" smtClean="0"/>
          </a:p>
          <a:p>
            <a:pPr algn="l" rtl="0"/>
            <a:r>
              <a:rPr lang="en-US" sz="2200" dirty="0" smtClean="0"/>
              <a:t> High-Voltage Outputs: 50 V .</a:t>
            </a:r>
          </a:p>
          <a:p>
            <a:pPr algn="l" rtl="0">
              <a:buNone/>
            </a:pPr>
            <a:endParaRPr lang="en-US" sz="2200" dirty="0" smtClean="0"/>
          </a:p>
          <a:p>
            <a:pPr algn="l" rtl="0"/>
            <a:r>
              <a:rPr lang="en-US" sz="2200" dirty="0" smtClean="0"/>
              <a:t> Output Clamp Diodes .</a:t>
            </a:r>
          </a:p>
          <a:p>
            <a:pPr algn="l" rtl="0">
              <a:buNone/>
            </a:pPr>
            <a:endParaRPr lang="en-US" sz="2200" dirty="0" smtClean="0"/>
          </a:p>
          <a:p>
            <a:pPr algn="l" rtl="0"/>
            <a:r>
              <a:rPr lang="en-US" sz="2200" dirty="0" smtClean="0"/>
              <a:t>Inputs Compatible With Various Types of Logic .</a:t>
            </a:r>
          </a:p>
          <a:p>
            <a:pPr algn="l" rtl="0"/>
            <a:endParaRPr lang="en-US" sz="2200" dirty="0" smtClean="0"/>
          </a:p>
          <a:p>
            <a:pPr algn="l" rtl="0"/>
            <a:endParaRPr lang="en-US" sz="2200" dirty="0" smtClean="0"/>
          </a:p>
          <a:p>
            <a:pPr algn="l" rtl="0">
              <a:buNone/>
            </a:pPr>
            <a:endParaRPr lang="en-US" sz="2200" dirty="0"/>
          </a:p>
          <a:p>
            <a:pPr algn="l" rtl="0">
              <a:buNone/>
            </a:pPr>
            <a:r>
              <a:rPr lang="en-US" sz="2200" dirty="0" smtClean="0"/>
              <a:t> </a:t>
            </a:r>
            <a:endParaRPr lang="en-US" sz="2200" dirty="0"/>
          </a:p>
          <a:p>
            <a:pPr algn="l" rtl="0">
              <a:buNone/>
            </a:pPr>
            <a:r>
              <a:rPr lang="en-US" sz="2200" dirty="0" smtClean="0"/>
              <a:t> </a:t>
            </a:r>
            <a:endParaRPr lang="en-US" sz="2200" dirty="0"/>
          </a:p>
          <a:p>
            <a:pPr algn="l" rtl="0">
              <a:buNone/>
            </a:pPr>
            <a:r>
              <a:rPr lang="en-US" sz="2200" dirty="0"/>
              <a:t> </a:t>
            </a:r>
          </a:p>
          <a:p>
            <a:pPr algn="l" rtl="0">
              <a:buNone/>
            </a:pPr>
            <a:endParaRPr lang="ar-SA" sz="2200" dirty="0"/>
          </a:p>
        </p:txBody>
      </p:sp>
      <p:sp>
        <p:nvSpPr>
          <p:cNvPr id="4" name="عنوان 1"/>
          <p:cNvSpPr>
            <a:spLocks noGrp="1"/>
          </p:cNvSpPr>
          <p:nvPr>
            <p:ph type="title"/>
          </p:nvPr>
        </p:nvSpPr>
        <p:spPr>
          <a:xfrm>
            <a:off x="457200" y="0"/>
            <a:ext cx="8229600" cy="1143000"/>
          </a:xfrm>
        </p:spPr>
        <p:txBody>
          <a:bodyPr>
            <a:normAutofit/>
          </a:bodyPr>
          <a:lstStyle/>
          <a:p>
            <a:r>
              <a:rPr lang="en-US" dirty="0" smtClean="0">
                <a:solidFill>
                  <a:schemeClr val="accent1"/>
                </a:solidFill>
                <a:effectLst>
                  <a:outerShdw blurRad="38100" dist="38100" dir="2700000" algn="tl">
                    <a:srgbClr val="000000">
                      <a:alpha val="43137"/>
                    </a:srgbClr>
                  </a:outerShdw>
                </a:effectLst>
              </a:rPr>
              <a:t>ULN2003A Driving IC</a:t>
            </a:r>
            <a:endParaRPr lang="ar-SA" dirty="0">
              <a:solidFill>
                <a:schemeClr val="accent1"/>
              </a:solidFill>
              <a:effectLst>
                <a:outerShdw blurRad="38100" dist="38100" dir="2700000" algn="tl">
                  <a:srgbClr val="000000">
                    <a:alpha val="43137"/>
                  </a:srgbClr>
                </a:outerShdw>
              </a:effectLst>
            </a:endParaRP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normAutofit fontScale="90000"/>
          </a:bodyPr>
          <a:lstStyle/>
          <a:p>
            <a:pPr rtl="0"/>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chemeClr val="accent2"/>
                </a:solidFill>
              </a:rPr>
              <a:t/>
            </a:r>
            <a:br>
              <a:rPr lang="en-US" b="1" dirty="0" smtClean="0">
                <a:solidFill>
                  <a:schemeClr val="accent2"/>
                </a:solidFill>
              </a:rPr>
            </a:br>
            <a:r>
              <a:rPr lang="en-US" b="1" dirty="0" smtClean="0">
                <a:solidFill>
                  <a:schemeClr val="accent2"/>
                </a:solidFill>
                <a:effectLst>
                  <a:outerShdw blurRad="38100" dist="38100" dir="2700000" algn="tl">
                    <a:srgbClr val="000000">
                      <a:alpha val="43137"/>
                    </a:srgbClr>
                  </a:outerShdw>
                </a:effectLst>
              </a:rPr>
              <a:t>What is our project? </a:t>
            </a:r>
            <a:r>
              <a:rPr lang="en-US" b="1" dirty="0" smtClean="0"/>
              <a:t/>
            </a:r>
            <a:br>
              <a:rPr lang="en-US" b="1" dirty="0" smtClean="0"/>
            </a:br>
            <a:endParaRPr lang="ar-SA" i="1" dirty="0"/>
          </a:p>
        </p:txBody>
      </p:sp>
      <p:sp>
        <p:nvSpPr>
          <p:cNvPr id="3" name="عنصر نائب للمحتوى 2"/>
          <p:cNvSpPr>
            <a:spLocks noGrp="1"/>
          </p:cNvSpPr>
          <p:nvPr>
            <p:ph idx="1"/>
          </p:nvPr>
        </p:nvSpPr>
        <p:spPr>
          <a:xfrm>
            <a:off x="457200" y="1447800"/>
            <a:ext cx="8229600" cy="4876800"/>
          </a:xfrm>
        </p:spPr>
        <p:txBody>
          <a:bodyPr>
            <a:normAutofit fontScale="25000" lnSpcReduction="20000"/>
          </a:bodyPr>
          <a:lstStyle/>
          <a:p>
            <a:pPr algn="l" rtl="0">
              <a:lnSpc>
                <a:spcPct val="120000"/>
              </a:lnSpc>
            </a:pPr>
            <a:r>
              <a:rPr lang="en-US" sz="8600" b="1" dirty="0" smtClean="0"/>
              <a:t>Storing </a:t>
            </a:r>
            <a:r>
              <a:rPr lang="en-US" sz="8600" b="1" dirty="0"/>
              <a:t>Robot </a:t>
            </a:r>
            <a:r>
              <a:rPr lang="en-US" sz="8600" b="1"/>
              <a:t>is </a:t>
            </a:r>
            <a:r>
              <a:rPr lang="en-US" sz="8600" b="1" smtClean="0"/>
              <a:t>a </a:t>
            </a:r>
            <a:r>
              <a:rPr lang="en-US" sz="8600" b="1" dirty="0" smtClean="0"/>
              <a:t>robotics arm with a mobile </a:t>
            </a:r>
            <a:r>
              <a:rPr lang="en-US" sz="8600" b="1" dirty="0"/>
              <a:t>base that is </a:t>
            </a:r>
            <a:r>
              <a:rPr lang="en-US" sz="8600" b="1" dirty="0" smtClean="0"/>
              <a:t>mainly classify  the  </a:t>
            </a:r>
            <a:r>
              <a:rPr lang="en-US" sz="8600" b="1" dirty="0"/>
              <a:t>objects based on a tag</a:t>
            </a:r>
            <a:r>
              <a:rPr lang="en-US" sz="8600" dirty="0"/>
              <a:t>. Each object has a specific tag, and the robot included an RFID reader that reads it. Then the robot arm will move in </a:t>
            </a:r>
            <a:r>
              <a:rPr lang="en-US" sz="8600" dirty="0" smtClean="0"/>
              <a:t>specific degrees to </a:t>
            </a:r>
            <a:r>
              <a:rPr lang="en-US" sz="8600" dirty="0"/>
              <a:t>reach </a:t>
            </a:r>
            <a:r>
              <a:rPr lang="en-US" sz="8600" dirty="0" smtClean="0"/>
              <a:t>the right shelf for each object . </a:t>
            </a:r>
          </a:p>
          <a:p>
            <a:pPr algn="l" rtl="0">
              <a:lnSpc>
                <a:spcPct val="120000"/>
              </a:lnSpc>
            </a:pPr>
            <a:endParaRPr lang="en-US" sz="8600" dirty="0"/>
          </a:p>
          <a:p>
            <a:pPr algn="l" rtl="0">
              <a:lnSpc>
                <a:spcPct val="120000"/>
              </a:lnSpc>
            </a:pPr>
            <a:r>
              <a:rPr lang="en-US" sz="8600" dirty="0"/>
              <a:t>We added some feeling – around IR range finder sensor that could know where the object is </a:t>
            </a:r>
            <a:r>
              <a:rPr lang="en-US" sz="8600" dirty="0" smtClean="0"/>
              <a:t>,so </a:t>
            </a:r>
            <a:r>
              <a:rPr lang="en-US" sz="8600" dirty="0"/>
              <a:t>it moves toward it. This added some dynamic moves to the robot. </a:t>
            </a:r>
            <a:endParaRPr lang="en-US" sz="8600" dirty="0" smtClean="0"/>
          </a:p>
          <a:p>
            <a:pPr algn="l" rtl="0">
              <a:lnSpc>
                <a:spcPct val="120000"/>
              </a:lnSpc>
            </a:pPr>
            <a:endParaRPr lang="en-US" sz="8600" dirty="0"/>
          </a:p>
          <a:p>
            <a:pPr algn="just" rtl="0">
              <a:lnSpc>
                <a:spcPct val="120000"/>
              </a:lnSpc>
            </a:pPr>
            <a:r>
              <a:rPr lang="en-US" sz="8600" dirty="0"/>
              <a:t>We allow the robot to move in a pre-defined path that is already known to the robot. </a:t>
            </a:r>
          </a:p>
          <a:p>
            <a:pPr algn="l" rtl="0"/>
            <a:endParaRPr lang="ar-SA" dirty="0"/>
          </a:p>
        </p:txBody>
      </p:sp>
    </p:spTree>
  </p:cSld>
  <p:clrMapOvr>
    <a:masterClrMapping/>
  </p:clrMapOvr>
  <p:transition>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04800"/>
            <a:ext cx="8839200" cy="1143000"/>
          </a:xfrm>
        </p:spPr>
        <p:txBody>
          <a:bodyPr>
            <a:noAutofit/>
          </a:bodyPr>
          <a:lstStyle/>
          <a:p>
            <a:pPr rtl="0"/>
            <a:r>
              <a:rPr lang="en-US" sz="4100" dirty="0">
                <a:solidFill>
                  <a:schemeClr val="accent1"/>
                </a:solidFill>
                <a:effectLst>
                  <a:outerShdw blurRad="38100" dist="38100" dir="2700000" algn="tl">
                    <a:srgbClr val="000000">
                      <a:alpha val="43137"/>
                    </a:srgbClr>
                  </a:outerShdw>
                </a:effectLst>
              </a:rPr>
              <a:t> </a:t>
            </a:r>
            <a:br>
              <a:rPr lang="en-US" sz="4100" dirty="0">
                <a:solidFill>
                  <a:schemeClr val="accent1"/>
                </a:solidFill>
                <a:effectLst>
                  <a:outerShdw blurRad="38100" dist="38100" dir="2700000" algn="tl">
                    <a:srgbClr val="000000">
                      <a:alpha val="43137"/>
                    </a:srgbClr>
                  </a:outerShdw>
                </a:effectLst>
              </a:rPr>
            </a:br>
            <a:r>
              <a:rPr lang="en-US" sz="4100" dirty="0" smtClean="0">
                <a:solidFill>
                  <a:schemeClr val="accent1"/>
                </a:solidFill>
                <a:effectLst>
                  <a:outerShdw blurRad="38100" dist="38100" dir="2700000" algn="tl">
                    <a:srgbClr val="000000">
                      <a:alpha val="43137"/>
                    </a:srgbClr>
                  </a:outerShdw>
                </a:effectLst>
              </a:rPr>
              <a:t>Schematic diagrams of stepper motor </a:t>
            </a:r>
            <a:r>
              <a:rPr lang="en-US" sz="4100" dirty="0">
                <a:solidFill>
                  <a:schemeClr val="accent1"/>
                </a:solidFill>
                <a:effectLst>
                  <a:outerShdw blurRad="38100" dist="38100" dir="2700000" algn="tl">
                    <a:srgbClr val="000000">
                      <a:alpha val="43137"/>
                    </a:srgbClr>
                  </a:outerShdw>
                </a:effectLst>
              </a:rPr>
              <a:t/>
            </a:r>
            <a:br>
              <a:rPr lang="en-US" sz="4100" dirty="0">
                <a:solidFill>
                  <a:schemeClr val="accent1"/>
                </a:solidFill>
                <a:effectLst>
                  <a:outerShdw blurRad="38100" dist="38100" dir="2700000" algn="tl">
                    <a:srgbClr val="000000">
                      <a:alpha val="43137"/>
                    </a:srgbClr>
                  </a:outerShdw>
                </a:effectLst>
              </a:rPr>
            </a:br>
            <a:endParaRPr lang="ar-SA" sz="4100" dirty="0">
              <a:solidFill>
                <a:schemeClr val="accent1"/>
              </a:solidFill>
              <a:effectLst>
                <a:outerShdw blurRad="38100" dist="38100" dir="2700000" algn="tl">
                  <a:srgbClr val="000000">
                    <a:alpha val="43137"/>
                  </a:srgbClr>
                </a:outerShdw>
              </a:effectLst>
            </a:endParaRPr>
          </a:p>
        </p:txBody>
      </p:sp>
      <p:pic>
        <p:nvPicPr>
          <p:cNvPr id="4" name="عنصر نائب للمحتوى 3" descr="C:\Users\Al Aamar LapTop\Desktop\second semes\stepper motor\Arduino - MotorKnob(mhhhhhhhhhhm)_files\Unipolar_bb.png">
            <a:hlinkClick r:id="rId2"/>
          </p:cNvPr>
          <p:cNvPicPr>
            <a:picLocks noGrp="1"/>
          </p:cNvPicPr>
          <p:nvPr>
            <p:ph idx="1"/>
          </p:nvPr>
        </p:nvPicPr>
        <p:blipFill>
          <a:blip r:embed="rId3" cstate="print"/>
          <a:srcRect/>
          <a:stretch>
            <a:fillRect/>
          </a:stretch>
        </p:blipFill>
        <p:spPr bwMode="auto">
          <a:xfrm>
            <a:off x="762000" y="1676400"/>
            <a:ext cx="3352800" cy="2090752"/>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descr="C:\Users\Al Aamar LapTop\Desktop\second semes\stepper motor\Arduino - MotorKnob(mhhhhhhhhhhm)_files\Unipolar_sch.jpeg">
            <a:hlinkClick r:id="rId4" action="ppaction://hlinksldjump"/>
          </p:cNvPr>
          <p:cNvPicPr/>
          <p:nvPr/>
        </p:nvPicPr>
        <p:blipFill>
          <a:blip r:embed="rId5" cstate="print"/>
          <a:srcRect l="9416" r="8404"/>
          <a:stretch>
            <a:fillRect/>
          </a:stretch>
        </p:blipFill>
        <p:spPr bwMode="auto">
          <a:xfrm>
            <a:off x="4572000" y="1676400"/>
            <a:ext cx="3657600" cy="39624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16" descr="Photo0486.jpg"/>
          <p:cNvPicPr/>
          <p:nvPr/>
        </p:nvPicPr>
        <p:blipFill>
          <a:blip r:embed="rId6" cstate="print"/>
          <a:stretch>
            <a:fillRect/>
          </a:stretch>
        </p:blipFill>
        <p:spPr>
          <a:xfrm>
            <a:off x="685800" y="3962400"/>
            <a:ext cx="3429000" cy="2336236"/>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مربع نص 7"/>
          <p:cNvSpPr txBox="1"/>
          <p:nvPr/>
        </p:nvSpPr>
        <p:spPr>
          <a:xfrm>
            <a:off x="5562600" y="2209800"/>
            <a:ext cx="1371600" cy="276999"/>
          </a:xfrm>
          <a:prstGeom prst="rect">
            <a:avLst/>
          </a:prstGeom>
          <a:noFill/>
        </p:spPr>
        <p:txBody>
          <a:bodyPr wrap="square" rtlCol="1">
            <a:spAutoFit/>
          </a:bodyPr>
          <a:lstStyle/>
          <a:p>
            <a:r>
              <a:rPr lang="en-US" sz="1200" dirty="0" smtClean="0">
                <a:solidFill>
                  <a:schemeClr val="bg1"/>
                </a:solidFill>
              </a:rPr>
              <a:t>ULN 2003A </a:t>
            </a:r>
            <a:endParaRPr lang="ar-SA" sz="1200" dirty="0">
              <a:solidFill>
                <a:schemeClr val="bg1"/>
              </a:solidFill>
            </a:endParaRPr>
          </a:p>
        </p:txBody>
      </p:sp>
      <p:sp>
        <p:nvSpPr>
          <p:cNvPr id="9" name="مستطيل 8"/>
          <p:cNvSpPr/>
          <p:nvPr/>
        </p:nvSpPr>
        <p:spPr>
          <a:xfrm>
            <a:off x="6096000" y="2514600"/>
            <a:ext cx="6858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4267200" y="5001161"/>
            <a:ext cx="4876800" cy="1323439"/>
          </a:xfrm>
          <a:prstGeom prst="rect">
            <a:avLst/>
          </a:prstGeom>
        </p:spPr>
        <p:txBody>
          <a:bodyPr wrap="square">
            <a:spAutoFit/>
          </a:bodyPr>
          <a:lstStyle/>
          <a:p>
            <a:pPr lvl="0" algn="ctr" rtl="0"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22</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a:t>
            </a:r>
            <a:r>
              <a:rPr lang="en-US" b="1" dirty="0" smtClean="0">
                <a:solidFill>
                  <a:schemeClr val="accent2"/>
                </a:solidFill>
                <a:latin typeface="Calibri" pitchFamily="34" charset="0"/>
                <a:ea typeface="Calibri" pitchFamily="34" charset="0"/>
                <a:cs typeface="Arial" pitchFamily="34" charset="0"/>
              </a:rPr>
              <a:t>schematic diagrams of </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stepper motor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rtl="0"/>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838200"/>
            <a:ext cx="8229600" cy="1143000"/>
          </a:xfrm>
        </p:spPr>
        <p:txBody>
          <a:bodyPr>
            <a:normAutofit fontScale="90000"/>
          </a:bodyPr>
          <a:lstStyle/>
          <a:p>
            <a:r>
              <a:rPr lang="en-US" dirty="0" smtClean="0">
                <a:solidFill>
                  <a:schemeClr val="accent1"/>
                </a:solidFill>
                <a:effectLst>
                  <a:outerShdw blurRad="38100" dist="38100" dir="2700000" algn="tl">
                    <a:srgbClr val="000000">
                      <a:alpha val="43137"/>
                    </a:srgbClr>
                  </a:outerShdw>
                </a:effectLst>
              </a:rPr>
              <a:t>Mobility- Built plate:</a:t>
            </a:r>
            <a:br>
              <a:rPr lang="en-US" dirty="0" smtClean="0">
                <a:solidFill>
                  <a:schemeClr val="accent1"/>
                </a:solidFill>
                <a:effectLst>
                  <a:outerShdw blurRad="38100" dist="38100" dir="2700000" algn="tl">
                    <a:srgbClr val="000000">
                      <a:alpha val="43137"/>
                    </a:srgbClr>
                  </a:outerShdw>
                </a:effectLst>
              </a:rPr>
            </a:br>
            <a:endParaRPr lang="ar-SA" dirty="0">
              <a:solidFill>
                <a:schemeClr val="accent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algn="l" rtl="0"/>
            <a:r>
              <a:rPr lang="en-US" sz="2200" dirty="0" smtClean="0"/>
              <a:t>Instead </a:t>
            </a:r>
            <a:r>
              <a:rPr lang="en-US" sz="2200" dirty="0"/>
              <a:t>of building new mechanical design for the car, we hacked a 27KHz RC car</a:t>
            </a:r>
            <a:r>
              <a:rPr lang="en-US" sz="2200" dirty="0" smtClean="0"/>
              <a:t>.</a:t>
            </a:r>
          </a:p>
          <a:p>
            <a:pPr algn="l" rtl="0">
              <a:buNone/>
            </a:pPr>
            <a:r>
              <a:rPr lang="en-US" sz="2200" dirty="0" smtClean="0"/>
              <a:t> </a:t>
            </a:r>
          </a:p>
          <a:p>
            <a:pPr algn="l" rtl="0"/>
            <a:r>
              <a:rPr lang="en-US" sz="2200" dirty="0" smtClean="0"/>
              <a:t>Also figuring out the H-Bridge inputs are easy - and usually are the pins connected to 2.2k resistor or 1K resistor. </a:t>
            </a:r>
          </a:p>
          <a:p>
            <a:pPr algn="l" rtl="0">
              <a:buNone/>
            </a:pPr>
            <a:endParaRPr lang="en-US" sz="2200" dirty="0"/>
          </a:p>
        </p:txBody>
      </p:sp>
      <p:pic>
        <p:nvPicPr>
          <p:cNvPr id="4" name="Picture 7"/>
          <p:cNvPicPr/>
          <p:nvPr/>
        </p:nvPicPr>
        <p:blipFill>
          <a:blip r:embed="rId2" cstate="print"/>
          <a:srcRect l="17437" t="15694" r="18127" b="11230"/>
          <a:stretch>
            <a:fillRect/>
          </a:stretch>
        </p:blipFill>
        <p:spPr bwMode="auto">
          <a:xfrm>
            <a:off x="3124200" y="3505200"/>
            <a:ext cx="3396808" cy="2887823"/>
          </a:xfrm>
          <a:prstGeom prst="roundRect">
            <a:avLst>
              <a:gd name="adj" fmla="val 10430"/>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descr="http://www.instructables.com/files/deriv/FP0/5DTU/G1LD7TJV/FP05DTUG1LD7TJV.MEDIUM.jpg"/>
          <p:cNvPicPr/>
          <p:nvPr/>
        </p:nvPicPr>
        <p:blipFill>
          <a:blip r:embed="rId3" cstate="print"/>
          <a:srcRect/>
          <a:stretch>
            <a:fillRect/>
          </a:stretch>
        </p:blipFill>
        <p:spPr bwMode="auto">
          <a:xfrm>
            <a:off x="762000" y="457200"/>
            <a:ext cx="1066800" cy="9144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ستطيل 5"/>
          <p:cNvSpPr/>
          <p:nvPr/>
        </p:nvSpPr>
        <p:spPr>
          <a:xfrm>
            <a:off x="2057400" y="5686961"/>
            <a:ext cx="5715000" cy="1323439"/>
          </a:xfrm>
          <a:prstGeom prst="rect">
            <a:avLst/>
          </a:prstGeom>
        </p:spPr>
        <p:txBody>
          <a:bodyPr wrap="square">
            <a:spAutoFit/>
          </a:bodyPr>
          <a:lstStyle/>
          <a:p>
            <a:pPr lvl="0" algn="ctr" rtl="0" fontAlgn="base">
              <a:spcBef>
                <a:spcPct val="0"/>
              </a:spcBef>
              <a:spcAft>
                <a:spcPct val="0"/>
              </a:spcAft>
            </a:pP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23</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 </a:t>
            </a:r>
            <a:r>
              <a:rPr lang="en-US" b="1" dirty="0" smtClean="0">
                <a:solidFill>
                  <a:schemeClr val="accent2"/>
                </a:solidFill>
                <a:latin typeface="Calibri" pitchFamily="34" charset="0"/>
                <a:ea typeface="Calibri" pitchFamily="34" charset="0"/>
                <a:cs typeface="Arial" pitchFamily="34" charset="0"/>
              </a:rPr>
              <a:t>schematic diagrams of </a:t>
            </a:r>
            <a:r>
              <a:rPr kumimoji="0" lang="en-US" b="1" i="0" u="none" strike="noStrike" cap="none" normalizeH="0" baseline="0" dirty="0" smtClean="0">
                <a:ln>
                  <a:noFill/>
                </a:ln>
                <a:solidFill>
                  <a:schemeClr val="accent2"/>
                </a:solidFill>
                <a:effectLst/>
                <a:latin typeface="Calibri" pitchFamily="34" charset="0"/>
                <a:ea typeface="Calibri" pitchFamily="34" charset="0"/>
                <a:cs typeface="Arial" pitchFamily="34" charset="0"/>
              </a:rPr>
              <a:t>DC motor</a:t>
            </a:r>
            <a:endParaRPr kumimoji="0" lang="en-US" sz="4400" b="0" i="0" u="none" strike="noStrike" cap="none" normalizeH="0" baseline="0" dirty="0" smtClean="0">
              <a:ln>
                <a:noFill/>
              </a:ln>
              <a:solidFill>
                <a:schemeClr val="accent2"/>
              </a:solidFill>
              <a:effectLst/>
              <a:latin typeface="Arial" pitchFamily="34" charset="0"/>
              <a:cs typeface="Arial" pitchFamily="34" charset="0"/>
            </a:endParaRPr>
          </a:p>
          <a:p>
            <a:pPr algn="ctr" rtl="0"/>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chemeClr val="accent1"/>
                </a:solidFill>
                <a:effectLst>
                  <a:outerShdw blurRad="38100" dist="38100" dir="2700000" algn="tl">
                    <a:srgbClr val="000000">
                      <a:alpha val="43137"/>
                    </a:srgbClr>
                  </a:outerShdw>
                </a:effectLst>
              </a:rPr>
              <a:t>RX2C chip with H- bridge driver</a:t>
            </a:r>
            <a:endParaRPr lang="ar-SA" dirty="0">
              <a:solidFill>
                <a:schemeClr val="accent1"/>
              </a:solidFill>
              <a:effectLst>
                <a:outerShdw blurRad="38100" dist="38100" dir="2700000" algn="tl">
                  <a:srgbClr val="000000">
                    <a:alpha val="43137"/>
                  </a:srgbClr>
                </a:outerShdw>
              </a:effectLst>
            </a:endParaRPr>
          </a:p>
        </p:txBody>
      </p:sp>
      <p:pic>
        <p:nvPicPr>
          <p:cNvPr id="4" name="img_spot533174" descr="A closer look at a hacked board"/>
          <p:cNvPicPr>
            <a:picLocks noGrp="1"/>
          </p:cNvPicPr>
          <p:nvPr>
            <p:ph idx="1"/>
          </p:nvPr>
        </p:nvPicPr>
        <p:blipFill>
          <a:blip r:embed="rId2" cstate="print"/>
          <a:stretch>
            <a:fillRect/>
          </a:stretch>
        </p:blipFill>
        <p:spPr bwMode="auto">
          <a:xfrm>
            <a:off x="1524000" y="1600200"/>
            <a:ext cx="6034616" cy="4525962"/>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2133600" y="5943600"/>
            <a:ext cx="4572000" cy="923330"/>
          </a:xfrm>
          <a:prstGeom prst="rect">
            <a:avLst/>
          </a:prstGeom>
        </p:spPr>
        <p:txBody>
          <a:bodyPr>
            <a:spAutoFit/>
          </a:bodyPr>
          <a:lstStyle/>
          <a:p>
            <a:pPr lvl="0" algn="ctr" rtl="0" fontAlgn="base">
              <a:spcBef>
                <a:spcPct val="0"/>
              </a:spcBef>
              <a:spcAft>
                <a:spcPct val="0"/>
              </a:spcAft>
            </a:pPr>
            <a:endParaRPr kumimoji="0" lang="en-US" b="1" i="0" u="none" strike="noStrike" cap="none" normalizeH="0" baseline="0" dirty="0" smtClean="0">
              <a:ln>
                <a:noFill/>
              </a:ln>
              <a:solidFill>
                <a:schemeClr val="accent2"/>
              </a:solidFill>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24</a:t>
            </a:r>
            <a:r>
              <a:rPr kumimoji="0" lang="en-US" b="1" i="0" u="none" strike="noStrike" cap="none" normalizeH="0" baseline="0" dirty="0" smtClean="0">
                <a:ln>
                  <a:noFill/>
                </a:ln>
                <a:solidFill>
                  <a:schemeClr val="accent2"/>
                </a:solidFill>
                <a:latin typeface="Calibri" pitchFamily="34" charset="0"/>
                <a:ea typeface="Calibri" pitchFamily="34" charset="0"/>
                <a:cs typeface="Arial" pitchFamily="34" charset="0"/>
              </a:rPr>
              <a:t>: </a:t>
            </a:r>
            <a:r>
              <a:rPr lang="en-US" b="1" dirty="0" smtClean="0">
                <a:solidFill>
                  <a:schemeClr val="accent1"/>
                </a:solidFill>
              </a:rPr>
              <a:t>RX2C chip with H- bridge driver</a:t>
            </a:r>
            <a:endParaRPr kumimoji="0" lang="en-US" b="1" i="0" u="none" strike="noStrike" cap="none" normalizeH="0" baseline="0" dirty="0" smtClean="0">
              <a:ln>
                <a:noFill/>
              </a:ln>
              <a:solidFill>
                <a:schemeClr val="accent2"/>
              </a:solidFill>
              <a:latin typeface="Arial" pitchFamily="34" charset="0"/>
              <a:cs typeface="Arial" pitchFamily="34" charset="0"/>
            </a:endParaRPr>
          </a:p>
          <a:p>
            <a:pPr algn="ctr" rtl="0"/>
            <a:endParaRPr lang="ar-SA" b="1"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smtClean="0"/>
              <a:t>Operating voltage: 8.0V. </a:t>
            </a:r>
          </a:p>
          <a:p>
            <a:pPr algn="l" rtl="0"/>
            <a:r>
              <a:rPr lang="en-US" dirty="0" smtClean="0"/>
              <a:t>Current rate with no load: 0.1A. </a:t>
            </a:r>
          </a:p>
          <a:p>
            <a:pPr algn="l" rtl="0"/>
            <a:r>
              <a:rPr lang="en-US" dirty="0" smtClean="0"/>
              <a:t>Maximum Current rate with torque: 0.65A -1.0A.</a:t>
            </a:r>
          </a:p>
          <a:p>
            <a:pPr algn="l" rtl="0"/>
            <a:r>
              <a:rPr lang="en-US" dirty="0" smtClean="0"/>
              <a:t>Speed: 2000-3400rpm</a:t>
            </a:r>
            <a:endParaRPr lang="ar-SA" dirty="0"/>
          </a:p>
        </p:txBody>
      </p:sp>
      <p:sp>
        <p:nvSpPr>
          <p:cNvPr id="5" name="عنوان 1"/>
          <p:cNvSpPr txBox="1">
            <a:spLocks/>
          </p:cNvSpPr>
          <p:nvPr/>
        </p:nvSpPr>
        <p:spPr>
          <a:xfrm>
            <a:off x="381000" y="304800"/>
            <a:ext cx="8229600" cy="1143000"/>
          </a:xfrm>
          <a:prstGeom prst="rect">
            <a:avLst/>
          </a:prstGeom>
        </p:spPr>
        <p:txBody>
          <a:bodyPr rIns="91440" anchor="b">
            <a:normAutofit fontScale="97500"/>
            <a:scene3d>
              <a:camera prst="orthographicFront"/>
              <a:lightRig rig="soft" dir="t">
                <a:rot lat="0" lon="0" rev="2400000"/>
              </a:lightRig>
            </a:scene3d>
            <a:sp3d>
              <a:bevelT w="19050" h="12700"/>
            </a:sp3d>
          </a:bodyPr>
          <a:lstStyle/>
          <a:p>
            <a:pPr marL="54864" marR="0" lvl="0" indent="0" algn="r" defTabSz="914400" rtl="1"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DC</a:t>
            </a:r>
            <a:r>
              <a:rPr kumimoji="0" lang="en-US" sz="4600" b="0" i="0" u="none" strike="noStrike" kern="1200" cap="none" spc="0" normalizeH="0" noProof="0" dirty="0" smtClean="0">
                <a:ln>
                  <a:noFill/>
                </a:ln>
                <a:solidFill>
                  <a:schemeClr val="accent1"/>
                </a:solidFill>
                <a:effectLst>
                  <a:outerShdw blurRad="38100" dist="38100" dir="2700000" algn="tl">
                    <a:srgbClr val="000000">
                      <a:alpha val="43137"/>
                    </a:srgbClr>
                  </a:outerShdw>
                </a:effectLst>
                <a:uLnTx/>
                <a:uFillTx/>
                <a:latin typeface="+mj-lt"/>
                <a:ea typeface="+mj-ea"/>
                <a:cs typeface="+mj-cs"/>
              </a:rPr>
              <a:t> Motor Characteristics</a:t>
            </a:r>
            <a:endParaRPr kumimoji="0" lang="ar-SA" sz="4600" b="0"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mj-lt"/>
              <a:ea typeface="+mj-ea"/>
              <a:cs typeface="+mj-cs"/>
            </a:endParaRPr>
          </a:p>
        </p:txBody>
      </p:sp>
      <p:pic>
        <p:nvPicPr>
          <p:cNvPr id="6" name="صورة 4" descr="http://www.instructables.com/files/deriv/FP0/5DTU/G1LD7TJV/FP05DTUG1LD7TJV.MEDIUM.jpg"/>
          <p:cNvPicPr/>
          <p:nvPr/>
        </p:nvPicPr>
        <p:blipFill>
          <a:blip r:embed="rId2" cstate="print"/>
          <a:srcRect/>
          <a:stretch>
            <a:fillRect/>
          </a:stretch>
        </p:blipFill>
        <p:spPr bwMode="auto">
          <a:xfrm>
            <a:off x="5943600" y="3733800"/>
            <a:ext cx="2438400" cy="18288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685800"/>
            <a:ext cx="8229600" cy="1143000"/>
          </a:xfrm>
        </p:spPr>
        <p:txBody>
          <a:bodyPr>
            <a:noAutofit/>
          </a:bodyPr>
          <a:lstStyle/>
          <a:p>
            <a:r>
              <a:rPr lang="en-US" dirty="0" smtClean="0">
                <a:solidFill>
                  <a:schemeClr val="accent1"/>
                </a:solidFill>
                <a:effectLst>
                  <a:outerShdw blurRad="38100" dist="38100" dir="2700000" algn="tl">
                    <a:srgbClr val="000000">
                      <a:alpha val="43137"/>
                    </a:srgbClr>
                  </a:outerShdw>
                </a:effectLst>
              </a:rPr>
              <a:t>Shelves and Car Path: </a:t>
            </a:r>
            <a:br>
              <a:rPr lang="en-US" dirty="0" smtClean="0">
                <a:solidFill>
                  <a:schemeClr val="accent1"/>
                </a:solidFill>
                <a:effectLst>
                  <a:outerShdw blurRad="38100" dist="38100" dir="2700000" algn="tl">
                    <a:srgbClr val="000000">
                      <a:alpha val="43137"/>
                    </a:srgbClr>
                  </a:outerShdw>
                </a:effectLst>
              </a:rPr>
            </a:br>
            <a:endParaRPr lang="ar-SA" dirty="0">
              <a:solidFill>
                <a:schemeClr val="accent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pPr algn="l" rtl="0"/>
            <a:r>
              <a:rPr lang="en-US" sz="2200" dirty="0" smtClean="0"/>
              <a:t>We </a:t>
            </a:r>
            <a:r>
              <a:rPr lang="en-US" sz="2200" dirty="0"/>
              <a:t>made a simulation for the shelves we will use to put objects on and a path that the car will use to </a:t>
            </a:r>
            <a:r>
              <a:rPr lang="en-US" sz="2200" dirty="0" smtClean="0"/>
              <a:t>move </a:t>
            </a:r>
            <a:r>
              <a:rPr lang="en-US" sz="2200" dirty="0"/>
              <a:t>within it</a:t>
            </a:r>
            <a:r>
              <a:rPr lang="en-US" sz="2200" dirty="0" smtClean="0"/>
              <a:t>.</a:t>
            </a:r>
          </a:p>
          <a:p>
            <a:pPr algn="l" rtl="0">
              <a:buNone/>
            </a:pPr>
            <a:r>
              <a:rPr lang="en-US" sz="2200" dirty="0" smtClean="0"/>
              <a:t> </a:t>
            </a:r>
            <a:endParaRPr lang="en-US" sz="2200" dirty="0"/>
          </a:p>
        </p:txBody>
      </p:sp>
      <p:pic>
        <p:nvPicPr>
          <p:cNvPr id="4" name="Picture 16" descr="Image4212.jpg"/>
          <p:cNvPicPr/>
          <p:nvPr/>
        </p:nvPicPr>
        <p:blipFill>
          <a:blip r:embed="rId2" cstate="print"/>
          <a:stretch>
            <a:fillRect/>
          </a:stretch>
        </p:blipFill>
        <p:spPr>
          <a:xfrm>
            <a:off x="6934200" y="2286000"/>
            <a:ext cx="1481096" cy="2381194"/>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13" descr="Photo0581.jpg">
            <a:hlinkClick r:id="rId3" action="ppaction://hlinksldjump"/>
          </p:cNvPr>
          <p:cNvPicPr/>
          <p:nvPr/>
        </p:nvPicPr>
        <p:blipFill>
          <a:blip r:embed="rId4" cstate="print"/>
          <a:srcRect r="44641"/>
          <a:stretch>
            <a:fillRect/>
          </a:stretch>
        </p:blipFill>
        <p:spPr>
          <a:xfrm>
            <a:off x="4953000" y="3733800"/>
            <a:ext cx="1447800" cy="25908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ستطيل 5"/>
          <p:cNvSpPr/>
          <p:nvPr/>
        </p:nvSpPr>
        <p:spPr>
          <a:xfrm>
            <a:off x="5562600" y="4486870"/>
            <a:ext cx="4572000" cy="923330"/>
          </a:xfrm>
          <a:prstGeom prst="rect">
            <a:avLst/>
          </a:prstGeom>
        </p:spPr>
        <p:txBody>
          <a:bodyPr>
            <a:spAutoFit/>
          </a:bodyPr>
          <a:lstStyle/>
          <a:p>
            <a:pPr lvl="0" algn="ctr" rtl="0" fontAlgn="base">
              <a:spcBef>
                <a:spcPct val="0"/>
              </a:spcBef>
              <a:spcAft>
                <a:spcPct val="0"/>
              </a:spcAft>
            </a:pPr>
            <a:endParaRPr kumimoji="0" lang="en-US" b="1" i="0" u="none" strike="noStrike" cap="none" normalizeH="0" baseline="0" dirty="0" smtClean="0">
              <a:ln>
                <a:noFill/>
              </a:ln>
              <a:solidFill>
                <a:schemeClr val="accent2"/>
              </a:solidFill>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25</a:t>
            </a:r>
            <a:r>
              <a:rPr kumimoji="0" lang="en-US" b="1" i="0" u="none" strike="noStrike" cap="none" normalizeH="0" baseline="0" dirty="0" smtClean="0">
                <a:ln>
                  <a:noFill/>
                </a:ln>
                <a:solidFill>
                  <a:schemeClr val="accent2"/>
                </a:solidFill>
                <a:latin typeface="Calibri" pitchFamily="34" charset="0"/>
                <a:ea typeface="Calibri" pitchFamily="34" charset="0"/>
                <a:cs typeface="Arial" pitchFamily="34" charset="0"/>
              </a:rPr>
              <a:t>: </a:t>
            </a:r>
            <a:r>
              <a:rPr kumimoji="0" lang="en-US" b="1" i="0" u="none" strike="noStrike" cap="none" normalizeH="0" baseline="0" dirty="0" smtClean="0">
                <a:ln>
                  <a:noFill/>
                </a:ln>
                <a:solidFill>
                  <a:schemeClr val="accent1"/>
                </a:solidFill>
                <a:latin typeface="Calibri" pitchFamily="34" charset="0"/>
                <a:ea typeface="Calibri" pitchFamily="34" charset="0"/>
                <a:cs typeface="Arial" pitchFamily="34" charset="0"/>
              </a:rPr>
              <a:t>car</a:t>
            </a:r>
            <a:r>
              <a:rPr kumimoji="0" lang="en-US" b="1" i="0" u="none" strike="noStrike" cap="none" normalizeH="0" dirty="0" smtClean="0">
                <a:ln>
                  <a:noFill/>
                </a:ln>
                <a:solidFill>
                  <a:schemeClr val="accent1"/>
                </a:solidFill>
                <a:latin typeface="Calibri" pitchFamily="34" charset="0"/>
                <a:ea typeface="Calibri" pitchFamily="34" charset="0"/>
                <a:cs typeface="Arial" pitchFamily="34" charset="0"/>
              </a:rPr>
              <a:t> path</a:t>
            </a:r>
            <a:endParaRPr kumimoji="0" lang="en-US" b="1" i="0" u="none" strike="noStrike" cap="none" normalizeH="0" baseline="0" dirty="0" smtClean="0">
              <a:ln>
                <a:noFill/>
              </a:ln>
              <a:solidFill>
                <a:schemeClr val="accent2"/>
              </a:solidFill>
              <a:latin typeface="Arial" pitchFamily="34" charset="0"/>
              <a:cs typeface="Arial" pitchFamily="34" charset="0"/>
            </a:endParaRPr>
          </a:p>
          <a:p>
            <a:pPr algn="ctr" rtl="0"/>
            <a:endParaRPr lang="ar-SA" b="1" dirty="0">
              <a:solidFill>
                <a:schemeClr val="accent2"/>
              </a:solidFill>
            </a:endParaRPr>
          </a:p>
        </p:txBody>
      </p:sp>
      <p:sp>
        <p:nvSpPr>
          <p:cNvPr id="7" name="مستطيل 6"/>
          <p:cNvSpPr/>
          <p:nvPr/>
        </p:nvSpPr>
        <p:spPr>
          <a:xfrm>
            <a:off x="3429000" y="6087070"/>
            <a:ext cx="4572000" cy="923330"/>
          </a:xfrm>
          <a:prstGeom prst="rect">
            <a:avLst/>
          </a:prstGeom>
        </p:spPr>
        <p:txBody>
          <a:bodyPr>
            <a:spAutoFit/>
          </a:bodyPr>
          <a:lstStyle/>
          <a:p>
            <a:pPr lvl="0" algn="ctr" rtl="0" fontAlgn="base">
              <a:spcBef>
                <a:spcPct val="0"/>
              </a:spcBef>
              <a:spcAft>
                <a:spcPct val="0"/>
              </a:spcAft>
            </a:pPr>
            <a:endParaRPr kumimoji="0" lang="en-US" b="1" i="0" u="none" strike="noStrike" cap="none" normalizeH="0" baseline="0" dirty="0" smtClean="0">
              <a:ln>
                <a:noFill/>
              </a:ln>
              <a:solidFill>
                <a:schemeClr val="accent2"/>
              </a:solidFill>
              <a:latin typeface="Arial" pitchFamily="34" charset="0"/>
              <a:cs typeface="Arial" pitchFamily="34" charset="0"/>
            </a:endParaRPr>
          </a:p>
          <a:p>
            <a:pPr lvl="0" algn="ctr" rtl="0" eaLnBrk="0" fontAlgn="base" hangingPunct="0">
              <a:spcBef>
                <a:spcPct val="0"/>
              </a:spcBef>
              <a:spcAft>
                <a:spcPct val="0"/>
              </a:spcAft>
            </a:pPr>
            <a:r>
              <a:rPr kumimoji="0" lang="en-US" b="1" i="0" u="none" strike="noStrike" cap="none" normalizeH="0" baseline="0" dirty="0" smtClean="0">
                <a:ln>
                  <a:noFill/>
                </a:ln>
                <a:solidFill>
                  <a:schemeClr val="accent2"/>
                </a:solidFill>
                <a:latin typeface="Calibri" pitchFamily="34" charset="0"/>
                <a:ea typeface="Calibri" pitchFamily="34" charset="0"/>
                <a:cs typeface="Arial" pitchFamily="34" charset="0"/>
              </a:rPr>
              <a:t>Figure</a:t>
            </a:r>
            <a:r>
              <a:rPr lang="en-US" b="1" dirty="0" smtClean="0">
                <a:solidFill>
                  <a:schemeClr val="accent2"/>
                </a:solidFill>
                <a:latin typeface="Calibri" pitchFamily="34" charset="0"/>
                <a:ea typeface="Calibri" pitchFamily="34" charset="0"/>
                <a:cs typeface="Arial" pitchFamily="34" charset="0"/>
              </a:rPr>
              <a:t> 26</a:t>
            </a:r>
            <a:r>
              <a:rPr kumimoji="0" lang="en-US" b="1" i="0" u="none" strike="noStrike" cap="none" normalizeH="0" baseline="0" dirty="0" smtClean="0">
                <a:ln>
                  <a:noFill/>
                </a:ln>
                <a:solidFill>
                  <a:schemeClr val="accent2"/>
                </a:solidFill>
                <a:latin typeface="Calibri" pitchFamily="34" charset="0"/>
                <a:ea typeface="Calibri" pitchFamily="34" charset="0"/>
                <a:cs typeface="Arial" pitchFamily="34" charset="0"/>
              </a:rPr>
              <a:t>: </a:t>
            </a:r>
            <a:r>
              <a:rPr kumimoji="0" lang="en-US" b="1" i="0" u="none" strike="noStrike" cap="none" normalizeH="0" baseline="0" dirty="0" smtClean="0">
                <a:ln>
                  <a:noFill/>
                </a:ln>
                <a:solidFill>
                  <a:schemeClr val="accent1"/>
                </a:solidFill>
                <a:latin typeface="Calibri" pitchFamily="34" charset="0"/>
                <a:ea typeface="Calibri" pitchFamily="34" charset="0"/>
                <a:cs typeface="Arial" pitchFamily="34" charset="0"/>
              </a:rPr>
              <a:t>shelves</a:t>
            </a:r>
            <a:endParaRPr kumimoji="0" lang="en-US" b="1" i="0" u="none" strike="noStrike" cap="none" normalizeH="0" baseline="0" dirty="0" smtClean="0">
              <a:ln>
                <a:noFill/>
              </a:ln>
              <a:solidFill>
                <a:schemeClr val="accent2"/>
              </a:solidFill>
              <a:latin typeface="Arial" pitchFamily="34" charset="0"/>
              <a:cs typeface="Arial" pitchFamily="34" charset="0"/>
            </a:endParaRPr>
          </a:p>
          <a:p>
            <a:pPr algn="ctr" rtl="0"/>
            <a:endParaRPr lang="ar-SA" b="1"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fontScale="90000"/>
          </a:bodyPr>
          <a:lstStyle/>
          <a:p>
            <a:r>
              <a:rPr lang="en-US" sz="4800" dirty="0" smtClean="0"/>
              <a:t/>
            </a:r>
            <a:br>
              <a:rPr lang="en-US" sz="4800" dirty="0" smtClean="0"/>
            </a:br>
            <a:r>
              <a:rPr lang="en-US" sz="5100" dirty="0" smtClean="0">
                <a:solidFill>
                  <a:schemeClr val="accent1"/>
                </a:solidFill>
              </a:rPr>
              <a:t>Power Supply</a:t>
            </a:r>
            <a:endParaRPr lang="ar-SA" dirty="0"/>
          </a:p>
        </p:txBody>
      </p:sp>
      <p:sp>
        <p:nvSpPr>
          <p:cNvPr id="3" name="عنصر نائب للمحتوى 2"/>
          <p:cNvSpPr>
            <a:spLocks noGrp="1"/>
          </p:cNvSpPr>
          <p:nvPr>
            <p:ph idx="1"/>
          </p:nvPr>
        </p:nvSpPr>
        <p:spPr>
          <a:xfrm>
            <a:off x="533400" y="1341120"/>
            <a:ext cx="8229600" cy="5135880"/>
          </a:xfrm>
        </p:spPr>
        <p:txBody>
          <a:bodyPr>
            <a:normAutofit/>
          </a:bodyPr>
          <a:lstStyle/>
          <a:p>
            <a:pPr algn="l" rtl="0">
              <a:buNone/>
            </a:pPr>
            <a:r>
              <a:rPr lang="en-US" sz="2200" b="1" dirty="0"/>
              <a:t> </a:t>
            </a:r>
            <a:endParaRPr lang="en-US" sz="2200" dirty="0"/>
          </a:p>
          <a:p>
            <a:pPr algn="l" rtl="0"/>
            <a:r>
              <a:rPr lang="en-US" sz="2200" dirty="0" smtClean="0"/>
              <a:t>This is used to power the whole system i.e. the: C</a:t>
            </a:r>
            <a:r>
              <a:rPr lang="en-US" sz="2200" i="1" dirty="0" smtClean="0"/>
              <a:t>ontrol Unit, RFID Sensing Unit ,IR range finder sensor , the Servo Motors ,the Stepper Motors and DC moving plate  . </a:t>
            </a:r>
          </a:p>
          <a:p>
            <a:pPr algn="l" rtl="0"/>
            <a:endParaRPr lang="en-US" sz="2200" dirty="0"/>
          </a:p>
          <a:p>
            <a:pPr algn="l" rtl="0"/>
            <a:r>
              <a:rPr lang="en-US" sz="2200" dirty="0"/>
              <a:t>We isolated the actuators from the control units. So we used for the RFID-Sensor, the MC  and </a:t>
            </a:r>
            <a:r>
              <a:rPr lang="en-US" sz="2200" dirty="0" smtClean="0"/>
              <a:t>IR sensors </a:t>
            </a:r>
            <a:r>
              <a:rPr lang="en-US" sz="2200" dirty="0"/>
              <a:t>+5Volt , we built voltage regulator with  ­+9 V to step down to +5 V and used it. </a:t>
            </a:r>
          </a:p>
          <a:p>
            <a:pPr algn="l" rtl="0">
              <a:buNone/>
            </a:pPr>
            <a:r>
              <a:rPr lang="en-US" sz="2200" dirty="0"/>
              <a:t> </a:t>
            </a:r>
          </a:p>
          <a:p>
            <a:pPr algn="l" rtl="0"/>
            <a:r>
              <a:rPr lang="en-US" sz="2200" dirty="0" smtClean="0"/>
              <a:t>A charger of +12V to power </a:t>
            </a:r>
            <a:r>
              <a:rPr lang="en-US" sz="2200" dirty="0"/>
              <a:t>the stepper motor , </a:t>
            </a:r>
            <a:r>
              <a:rPr lang="en-US" sz="2200" dirty="0" smtClean="0"/>
              <a:t>another  </a:t>
            </a:r>
            <a:r>
              <a:rPr lang="en-US" sz="2200" dirty="0"/>
              <a:t>+5V  with 3A current to power the 4 servos </a:t>
            </a:r>
            <a:r>
              <a:rPr lang="en-US" sz="2200" dirty="0" smtClean="0"/>
              <a:t>together .</a:t>
            </a:r>
            <a:endParaRPr lang="en-US" sz="2200" dirty="0"/>
          </a:p>
          <a:p>
            <a:pPr algn="l" rtl="0"/>
            <a:endParaRPr lang="en-US" sz="2200" dirty="0"/>
          </a:p>
          <a:p>
            <a:pPr algn="l" rtl="0"/>
            <a:r>
              <a:rPr lang="en-US" sz="2200" dirty="0"/>
              <a:t>An  independent recharging battery of about </a:t>
            </a:r>
            <a:r>
              <a:rPr lang="en-US" sz="2200" dirty="0" smtClean="0"/>
              <a:t>+8V </a:t>
            </a:r>
            <a:r>
              <a:rPr lang="en-US" sz="2200" dirty="0"/>
              <a:t>is powered the DC motors in the moving car plate.</a:t>
            </a:r>
          </a:p>
          <a:p>
            <a:pPr algn="l" rtl="0">
              <a:buNone/>
            </a:pPr>
            <a:r>
              <a:rPr lang="en-US" sz="2200" dirty="0"/>
              <a:t> </a:t>
            </a:r>
          </a:p>
          <a:p>
            <a:pPr algn="l"/>
            <a:endParaRPr lang="ar-SA" sz="2200" dirty="0"/>
          </a:p>
        </p:txBody>
      </p:sp>
    </p:spTree>
  </p:cSld>
  <p:clrMapOvr>
    <a:masterClrMapping/>
  </p:clrMapOvr>
  <p:transition>
    <p:plu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990600" y="685807"/>
          <a:ext cx="7239000" cy="5893908"/>
        </p:xfrm>
        <a:graphic>
          <a:graphicData uri="http://schemas.openxmlformats.org/drawingml/2006/table">
            <a:tbl>
              <a:tblPr/>
              <a:tblGrid>
                <a:gridCol w="2628648"/>
                <a:gridCol w="1753011"/>
                <a:gridCol w="1526929"/>
                <a:gridCol w="1330412"/>
              </a:tblGrid>
              <a:tr h="835747">
                <a:tc>
                  <a:txBody>
                    <a:bodyPr/>
                    <a:lstStyle/>
                    <a:p>
                      <a:pPr marL="0" marR="0" algn="ctr" rtl="0">
                        <a:lnSpc>
                          <a:spcPct val="115000"/>
                        </a:lnSpc>
                        <a:spcBef>
                          <a:spcPts val="0"/>
                        </a:spcBef>
                        <a:spcAft>
                          <a:spcPts val="1000"/>
                        </a:spcAft>
                      </a:pPr>
                      <a:r>
                        <a:rPr lang="en-US" sz="1800" b="1" dirty="0">
                          <a:latin typeface="Calibri"/>
                          <a:ea typeface="Calibri"/>
                          <a:cs typeface="Calibri"/>
                        </a:rPr>
                        <a:t>Part</a:t>
                      </a:r>
                      <a:endParaRPr lang="en-US" sz="18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b="1">
                          <a:latin typeface="Calibri"/>
                          <a:ea typeface="Calibri"/>
                          <a:cs typeface="Calibri"/>
                        </a:rPr>
                        <a:t>Unit Cost                   (NIS)</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b="1">
                          <a:latin typeface="Calibri"/>
                          <a:ea typeface="Calibri"/>
                          <a:cs typeface="Calibri"/>
                        </a:rPr>
                        <a:t>Number Used</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b="1">
                          <a:latin typeface="Calibri"/>
                          <a:ea typeface="Calibri"/>
                          <a:cs typeface="Calibri"/>
                        </a:rPr>
                        <a:t>Total Cost</a:t>
                      </a:r>
                      <a:endParaRPr lang="en-US" sz="1800">
                        <a:latin typeface="Calibri"/>
                        <a:ea typeface="Calibri"/>
                        <a:cs typeface="Arial"/>
                      </a:endParaRPr>
                    </a:p>
                    <a:p>
                      <a:pPr marL="0" marR="0" algn="ctr" rtl="0">
                        <a:lnSpc>
                          <a:spcPct val="115000"/>
                        </a:lnSpc>
                        <a:spcBef>
                          <a:spcPts val="0"/>
                        </a:spcBef>
                        <a:spcAft>
                          <a:spcPts val="1000"/>
                        </a:spcAft>
                      </a:pPr>
                      <a:r>
                        <a:rPr lang="en-US" sz="1800" b="1">
                          <a:latin typeface="Calibri"/>
                          <a:ea typeface="Calibri"/>
                          <a:cs typeface="Calibri"/>
                        </a:rPr>
                        <a:t>(NIS)</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Arduino Microcontroller</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100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100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USB to serial connection</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Mechanical  design</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Servo motor </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80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400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Stepper motor</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40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dirty="0">
                          <a:latin typeface="Calibri"/>
                          <a:ea typeface="Calibri"/>
                          <a:cs typeface="Calibri"/>
                        </a:rPr>
                        <a:t>40</a:t>
                      </a:r>
                      <a:endParaRPr lang="en-US" sz="18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41">
                <a:tc>
                  <a:txBody>
                    <a:bodyPr/>
                    <a:lstStyle/>
                    <a:p>
                      <a:pPr marL="0" marR="0" algn="ctr" rtl="0">
                        <a:lnSpc>
                          <a:spcPct val="115000"/>
                        </a:lnSpc>
                        <a:spcBef>
                          <a:spcPts val="0"/>
                        </a:spcBef>
                        <a:spcAft>
                          <a:spcPts val="1000"/>
                        </a:spcAft>
                      </a:pPr>
                      <a:r>
                        <a:rPr lang="en-US" sz="1800">
                          <a:latin typeface="Calibri"/>
                          <a:ea typeface="Calibri"/>
                          <a:cs typeface="Calibri"/>
                        </a:rPr>
                        <a:t>DC motor &amp;moving car</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100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100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RFID -2 reader</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Tags</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30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3</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90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Charger and socket</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battaries</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IR range detector</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30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30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Drivers and other electronics</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70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70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Shelves &amp; car path</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1</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15000"/>
                        </a:lnSpc>
                        <a:spcBef>
                          <a:spcPts val="0"/>
                        </a:spcBef>
                        <a:spcAft>
                          <a:spcPts val="1000"/>
                        </a:spcAft>
                      </a:pPr>
                      <a:r>
                        <a:rPr lang="en-US" sz="1800">
                          <a:latin typeface="Calibri"/>
                          <a:ea typeface="Calibri"/>
                          <a:cs typeface="Calibri"/>
                        </a:rPr>
                        <a:t>50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a:latin typeface="Calibri"/>
                          <a:ea typeface="Calibri"/>
                          <a:cs typeface="Calibri"/>
                        </a:rPr>
                        <a:t>boards</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rtl="0">
                        <a:lnSpc>
                          <a:spcPct val="115000"/>
                        </a:lnSpc>
                        <a:spcBef>
                          <a:spcPts val="0"/>
                        </a:spcBef>
                        <a:spcAft>
                          <a:spcPts val="1000"/>
                        </a:spcAft>
                      </a:pPr>
                      <a:r>
                        <a:rPr lang="en-US" sz="1800">
                          <a:latin typeface="Calibri"/>
                          <a:ea typeface="Calibri"/>
                          <a:cs typeface="Calibri"/>
                        </a:rPr>
                        <a:t>Depend on the length</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a:txBody>
                    <a:bodyPr/>
                    <a:lstStyle/>
                    <a:p>
                      <a:pPr marL="0" marR="0" algn="ctr" rtl="0">
                        <a:lnSpc>
                          <a:spcPct val="115000"/>
                        </a:lnSpc>
                        <a:spcBef>
                          <a:spcPts val="0"/>
                        </a:spcBef>
                        <a:spcAft>
                          <a:spcPts val="1000"/>
                        </a:spcAft>
                      </a:pPr>
                      <a:r>
                        <a:rPr lang="en-US" sz="1800">
                          <a:latin typeface="Calibri"/>
                          <a:ea typeface="Calibri"/>
                          <a:cs typeface="Calibri"/>
                        </a:rPr>
                        <a:t>20</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36">
                <a:tc>
                  <a:txBody>
                    <a:bodyPr/>
                    <a:lstStyle/>
                    <a:p>
                      <a:pPr marL="0" marR="0" algn="ctr" rtl="0">
                        <a:lnSpc>
                          <a:spcPct val="115000"/>
                        </a:lnSpc>
                        <a:spcBef>
                          <a:spcPts val="0"/>
                        </a:spcBef>
                        <a:spcAft>
                          <a:spcPts val="1000"/>
                        </a:spcAft>
                      </a:pPr>
                      <a:r>
                        <a:rPr lang="en-US" sz="1800" b="1">
                          <a:latin typeface="Calibri"/>
                          <a:ea typeface="Calibri"/>
                          <a:cs typeface="Calibri"/>
                        </a:rPr>
                        <a:t>Total Parts Cost</a:t>
                      </a:r>
                      <a:endParaRPr lang="en-US" sz="18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rtl="0">
                        <a:lnSpc>
                          <a:spcPct val="115000"/>
                        </a:lnSpc>
                        <a:spcBef>
                          <a:spcPts val="0"/>
                        </a:spcBef>
                        <a:spcAft>
                          <a:spcPts val="1000"/>
                        </a:spcAft>
                      </a:pPr>
                      <a:r>
                        <a:rPr lang="en-US" sz="1800" b="1" dirty="0">
                          <a:latin typeface="Calibri"/>
                          <a:ea typeface="Calibri"/>
                          <a:cs typeface="Calibri"/>
                        </a:rPr>
                        <a:t>1350 NIS</a:t>
                      </a:r>
                      <a:endParaRPr lang="en-US" sz="18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bl>
          </a:graphicData>
        </a:graphic>
      </p:graphicFrame>
      <p:sp>
        <p:nvSpPr>
          <p:cNvPr id="4505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a:xfrm>
            <a:off x="457200" y="0"/>
            <a:ext cx="8229600" cy="1143000"/>
          </a:xfrm>
          <a:prstGeom prst="rect">
            <a:avLst/>
          </a:prstGeom>
        </p:spPr>
        <p:txBody>
          <a:bodyPr>
            <a:normAutofit fontScale="82500" lnSpcReduction="20000"/>
          </a:bodyPr>
          <a:lstStyle/>
          <a:p>
            <a:pPr marL="54864" marR="0" lvl="0" indent="0" algn="r" defTabSz="914400" rtl="1"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a:r>
            <a:br>
              <a:rPr kumimoji="0" lang="en-US" sz="48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br>
            <a:r>
              <a:rPr lang="en-US" sz="5100" dirty="0" smtClean="0">
                <a:solidFill>
                  <a:schemeClr val="accent1"/>
                </a:solidFill>
                <a:effectLst>
                  <a:outerShdw blurRad="38100" dist="25500" dir="5400000" algn="tl" rotWithShape="0">
                    <a:srgbClr val="000000">
                      <a:satMod val="180000"/>
                      <a:alpha val="75000"/>
                    </a:srgbClr>
                  </a:outerShdw>
                </a:effectLst>
                <a:latin typeface="+mj-lt"/>
                <a:ea typeface="+mj-ea"/>
                <a:cs typeface="+mj-cs"/>
              </a:rPr>
              <a:t>Problems and Solutions:</a:t>
            </a:r>
            <a:endParaRPr kumimoji="0" lang="ar-SA"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3" name="عنصر نائب للمحتوى 2"/>
          <p:cNvSpPr txBox="1">
            <a:spLocks/>
          </p:cNvSpPr>
          <p:nvPr/>
        </p:nvSpPr>
        <p:spPr>
          <a:xfrm>
            <a:off x="533400" y="1341120"/>
            <a:ext cx="8229600" cy="4526280"/>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endParaRPr kumimoji="0" lang="ar-SA"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عنصر نائب للمحتوى 2"/>
          <p:cNvSpPr txBox="1">
            <a:spLocks/>
          </p:cNvSpPr>
          <p:nvPr/>
        </p:nvSpPr>
        <p:spPr>
          <a:xfrm>
            <a:off x="457200" y="1447800"/>
            <a:ext cx="8229600" cy="4724717"/>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Controlling Arm through the computer: </a:t>
            </a:r>
          </a:p>
          <a:p>
            <a:pPr marL="749300" lvl="1" indent="-292100" algn="l" rtl="0">
              <a:buClr>
                <a:schemeClr val="accent1"/>
              </a:buClr>
              <a:buSzPct val="70000"/>
              <a:buFont typeface="Wingdings 2"/>
              <a:buChar char=""/>
            </a:pPr>
            <a:r>
              <a:rPr lang="en-US" sz="2400" dirty="0" smtClean="0"/>
              <a:t>We wrote a code to control Arm from computer to determining appropriate angles for each shelf. </a:t>
            </a:r>
          </a:p>
          <a:p>
            <a:pPr marL="749300" lvl="1" indent="-292100" algn="l" rtl="0">
              <a:buClr>
                <a:schemeClr val="accent1"/>
              </a:buClr>
              <a:buSzPct val="70000"/>
            </a:pPr>
            <a:endParaRPr lang="en-US" sz="2400" dirty="0" smtClean="0"/>
          </a:p>
          <a:p>
            <a:pPr marL="749300" lvl="1" indent="-292100" algn="l" rtl="0">
              <a:buClr>
                <a:schemeClr val="accent1"/>
              </a:buClr>
              <a:buSzPct val="70000"/>
            </a:pPr>
            <a:endParaRPr lang="en-US" sz="2400" dirty="0" smtClean="0"/>
          </a:p>
          <a:p>
            <a:pPr marL="292100" indent="-292100" algn="l" rtl="0">
              <a:buClr>
                <a:schemeClr val="accent1"/>
              </a:buClr>
              <a:buSzPct val="70000"/>
              <a:buFont typeface="Wingdings 2"/>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RFID reading tag: </a:t>
            </a:r>
          </a:p>
          <a:p>
            <a:pPr marL="749300" lvl="1" indent="-292100" algn="l" rtl="0">
              <a:buClr>
                <a:schemeClr val="accent1"/>
              </a:buClr>
              <a:buSzPct val="70000"/>
              <a:buFont typeface="Wingdings 2"/>
              <a:buChar char=""/>
            </a:pPr>
            <a:r>
              <a:rPr lang="en-US" sz="2400" noProof="0" dirty="0" smtClean="0"/>
              <a:t>Reading tags need many steps: study format of the tag, the written code should consider check header, checksum, data of the tag , convert it to hexadecimal and output it through serial.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txBox="1">
            <a:spLocks/>
          </p:cNvSpPr>
          <p:nvPr/>
        </p:nvSpPr>
        <p:spPr>
          <a:xfrm>
            <a:off x="457200" y="1447800"/>
            <a:ext cx="8229600" cy="4724717"/>
          </a:xfrm>
          <a:prstGeom prst="rect">
            <a:avLst/>
          </a:prstGeom>
        </p:spPr>
        <p:txBody>
          <a:bodyPr>
            <a:noAutofit/>
          </a:bodyPr>
          <a:lstStyle/>
          <a:p>
            <a:pPr marL="292100" lvl="0" indent="-292100" algn="l" rtl="0">
              <a:buClr>
                <a:srgbClr val="800000"/>
              </a:buClr>
              <a:buSzPct val="70000"/>
              <a:buFont typeface="Wingdings 2"/>
              <a:buChar char=""/>
            </a:pPr>
            <a:r>
              <a:rPr lang="en-US" sz="2400" dirty="0" smtClean="0">
                <a:solidFill>
                  <a:prstClr val="white"/>
                </a:solidFill>
              </a:rPr>
              <a:t> First Integration of the arm: </a:t>
            </a:r>
          </a:p>
          <a:p>
            <a:pPr marL="749300" lvl="1" indent="-292100" algn="l" rtl="0">
              <a:buClr>
                <a:srgbClr val="800000"/>
              </a:buClr>
              <a:buSzPct val="70000"/>
              <a:buFont typeface="Wingdings 2"/>
              <a:buChar char=""/>
            </a:pPr>
            <a:r>
              <a:rPr lang="en-US" sz="2400" dirty="0" smtClean="0">
                <a:solidFill>
                  <a:prstClr val="white"/>
                </a:solidFill>
              </a:rPr>
              <a:t>When integrate servo movements with RFID read tag, additional delays needs to be added to ensure enough time to have tag available on serial buffer. </a:t>
            </a:r>
          </a:p>
          <a:p>
            <a:pPr marL="749300" lvl="1" indent="-292100" algn="l" rtl="0">
              <a:buClr>
                <a:srgbClr val="800000"/>
              </a:buClr>
              <a:buSzPct val="70000"/>
              <a:buFont typeface="Wingdings 2"/>
              <a:buChar char=""/>
            </a:pPr>
            <a:endParaRPr lang="en-US" sz="2400" dirty="0" smtClean="0">
              <a:solidFill>
                <a:prstClr val="white"/>
              </a:solidFill>
            </a:endParaRPr>
          </a:p>
          <a:p>
            <a:pPr marL="749300" lvl="1" indent="-292100" algn="l" rtl="0">
              <a:buClr>
                <a:srgbClr val="800000"/>
              </a:buClr>
              <a:buSzPct val="70000"/>
            </a:pPr>
            <a:endParaRPr lang="en-US" sz="2400" dirty="0" smtClean="0">
              <a:solidFill>
                <a:prstClr val="white"/>
              </a:solidFill>
            </a:endParaRPr>
          </a:p>
          <a:p>
            <a:pPr marL="292100" lvl="0" indent="-292100" algn="l" rtl="0">
              <a:buClr>
                <a:srgbClr val="800000"/>
              </a:buClr>
              <a:buSzPct val="70000"/>
              <a:buFont typeface="Wingdings 2"/>
              <a:buChar char=""/>
            </a:pPr>
            <a:r>
              <a:rPr lang="en-US" sz="2400" dirty="0" smtClean="0">
                <a:solidFill>
                  <a:prstClr val="white"/>
                </a:solidFill>
              </a:rPr>
              <a:t>RFID reader – range up to 5cm!! </a:t>
            </a:r>
          </a:p>
          <a:p>
            <a:pPr marL="749300" lvl="1" indent="-292100" algn="l" rtl="0">
              <a:buClr>
                <a:srgbClr val="800000"/>
              </a:buClr>
              <a:buSzPct val="70000"/>
              <a:buFont typeface="Wingdings 2"/>
              <a:buChar char=""/>
            </a:pPr>
            <a:r>
              <a:rPr lang="en-US" sz="2400" dirty="0" smtClean="0">
                <a:solidFill>
                  <a:prstClr val="white"/>
                </a:solidFill>
              </a:rPr>
              <a:t>Frequency is 125KHz, low power and low range reading tag. If the range of frequency and power higher, the range of reading will be more useful to detect existence of object. </a:t>
            </a:r>
          </a:p>
        </p:txBody>
      </p:sp>
      <p:sp>
        <p:nvSpPr>
          <p:cNvPr id="4" name="عنوان 1"/>
          <p:cNvSpPr txBox="1">
            <a:spLocks/>
          </p:cNvSpPr>
          <p:nvPr/>
        </p:nvSpPr>
        <p:spPr>
          <a:xfrm>
            <a:off x="457200" y="0"/>
            <a:ext cx="8229600" cy="1143000"/>
          </a:xfrm>
          <a:prstGeom prst="rect">
            <a:avLst/>
          </a:prstGeom>
        </p:spPr>
        <p:txBody>
          <a:bodyPr>
            <a:normAutofit fontScale="82500" lnSpcReduction="20000"/>
          </a:bodyPr>
          <a:lstStyle/>
          <a:p>
            <a:pPr marL="54864" marR="0" lvl="0" indent="0" algn="r" defTabSz="914400" rtl="1"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
            </a:r>
            <a:br>
              <a:rPr kumimoji="0" lang="en-US" sz="48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br>
            <a:r>
              <a:rPr lang="en-US" sz="5100" dirty="0" smtClean="0">
                <a:solidFill>
                  <a:schemeClr val="accent1"/>
                </a:solidFill>
                <a:effectLst>
                  <a:outerShdw blurRad="38100" dist="25500" dir="5400000" algn="tl" rotWithShape="0">
                    <a:srgbClr val="000000">
                      <a:satMod val="180000"/>
                      <a:alpha val="75000"/>
                    </a:srgbClr>
                  </a:outerShdw>
                </a:effectLst>
                <a:latin typeface="+mj-lt"/>
                <a:ea typeface="+mj-ea"/>
                <a:cs typeface="+mj-cs"/>
              </a:rPr>
              <a:t>Problems and Solutions 2:</a:t>
            </a:r>
            <a:endParaRPr kumimoji="0" lang="ar-SA"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33400"/>
            <a:ext cx="8229600" cy="1143000"/>
          </a:xfrm>
        </p:spPr>
        <p:txBody>
          <a:bodyPr>
            <a:normAutofit fontScale="90000"/>
          </a:bodyPr>
          <a:lstStyle/>
          <a:p>
            <a:r>
              <a:rPr lang="en-US" sz="5100" dirty="0" smtClean="0">
                <a:solidFill>
                  <a:schemeClr val="accent1"/>
                </a:solidFill>
              </a:rPr>
              <a:t>Conclusion :</a:t>
            </a:r>
            <a:r>
              <a:rPr lang="en-US" dirty="0" smtClean="0"/>
              <a:t/>
            </a:r>
            <a:br>
              <a:rPr lang="en-US" dirty="0" smtClean="0"/>
            </a:br>
            <a:endParaRPr lang="ar-SA" dirty="0"/>
          </a:p>
        </p:txBody>
      </p:sp>
      <p:sp>
        <p:nvSpPr>
          <p:cNvPr id="3" name="عنصر نائب للمحتوى 2"/>
          <p:cNvSpPr>
            <a:spLocks noGrp="1"/>
          </p:cNvSpPr>
          <p:nvPr>
            <p:ph idx="1"/>
          </p:nvPr>
        </p:nvSpPr>
        <p:spPr>
          <a:xfrm>
            <a:off x="457200" y="1447800"/>
            <a:ext cx="8229600" cy="4724717"/>
          </a:xfrm>
        </p:spPr>
        <p:txBody>
          <a:bodyPr>
            <a:noAutofit/>
          </a:bodyPr>
          <a:lstStyle/>
          <a:p>
            <a:pPr algn="l" rtl="0"/>
            <a:r>
              <a:rPr lang="en-US" sz="2200" dirty="0"/>
              <a:t>In that project  we have interfaced the robot that has different types of motors with </a:t>
            </a:r>
            <a:r>
              <a:rPr lang="en-US" sz="2200" dirty="0" err="1"/>
              <a:t>Arduino</a:t>
            </a:r>
            <a:r>
              <a:rPr lang="en-US" sz="2200" dirty="0"/>
              <a:t> microcontroller and other different sensor to achieve it function in correct form.</a:t>
            </a:r>
          </a:p>
          <a:p>
            <a:pPr algn="l" rtl="0">
              <a:buNone/>
            </a:pPr>
            <a:endParaRPr lang="en-US" sz="2200" dirty="0"/>
          </a:p>
          <a:p>
            <a:pPr algn="l" rtl="0"/>
            <a:r>
              <a:rPr lang="en-US" sz="2200" dirty="0"/>
              <a:t> From our work, we deduced that our STORING ROBOT can be much intelligent  and are therefore able  to classify objects and rearrange stores alone in correct functional way. </a:t>
            </a:r>
          </a:p>
          <a:p>
            <a:pPr algn="l" rtl="0">
              <a:buNone/>
            </a:pPr>
            <a:endParaRPr lang="en-US" sz="2200" dirty="0"/>
          </a:p>
          <a:p>
            <a:pPr algn="l" rtl="0"/>
            <a:r>
              <a:rPr lang="en-US" sz="2200" dirty="0" smtClean="0"/>
              <a:t>That ‘s why it is important </a:t>
            </a:r>
            <a:r>
              <a:rPr lang="en-US" sz="2200" dirty="0"/>
              <a:t>in industries , big stores and factories  because the overall objective of industrial engineering is productivity and functionality  and our STORING ROBOT achieve it.</a:t>
            </a:r>
          </a:p>
          <a:p>
            <a:pPr algn="l" rtl="0">
              <a:buNone/>
            </a:pPr>
            <a:r>
              <a:rPr lang="en-US" sz="2200" dirty="0"/>
              <a:t> </a:t>
            </a:r>
          </a:p>
          <a:p>
            <a:pPr algn="l" rtl="0"/>
            <a:r>
              <a:rPr lang="en-US" sz="2200" dirty="0"/>
              <a:t>Meanwhile, intelligent Control for motors and sensors with Intelligent  Microcontroller (</a:t>
            </a:r>
            <a:r>
              <a:rPr lang="en-US" sz="2200" dirty="0" err="1" smtClean="0"/>
              <a:t>Arduino</a:t>
            </a:r>
            <a:r>
              <a:rPr lang="en-US" sz="2200" dirty="0" smtClean="0"/>
              <a:t>)to perform</a:t>
            </a:r>
            <a:r>
              <a:rPr lang="en-US" sz="2200" i="1" dirty="0" smtClean="0"/>
              <a:t> </a:t>
            </a:r>
            <a:r>
              <a:rPr lang="en-US" sz="2200" dirty="0"/>
              <a:t>tasks</a:t>
            </a:r>
            <a:r>
              <a:rPr lang="en-US" sz="2200" i="1" dirty="0"/>
              <a:t> </a:t>
            </a:r>
            <a:r>
              <a:rPr lang="en-US" sz="2200" dirty="0"/>
              <a:t>with minimum supervision and interaction with a human operator.</a:t>
            </a:r>
          </a:p>
          <a:p>
            <a:pPr algn="l" rtl="0">
              <a:buNone/>
            </a:pPr>
            <a:r>
              <a:rPr lang="en-US" sz="2200" dirty="0"/>
              <a:t> </a:t>
            </a:r>
          </a:p>
          <a:p>
            <a:pPr algn="l" rtl="0">
              <a:buNone/>
            </a:pPr>
            <a:r>
              <a:rPr lang="en-US" sz="2200" dirty="0"/>
              <a:t> </a:t>
            </a:r>
          </a:p>
          <a:p>
            <a:pPr algn="l" rtl="0">
              <a:buNone/>
            </a:pPr>
            <a:r>
              <a:rPr lang="en-US" sz="2200" dirty="0"/>
              <a:t> </a:t>
            </a:r>
          </a:p>
          <a:p>
            <a:pPr algn="l" rtl="0"/>
            <a:endParaRPr lang="en-US" sz="2200" dirty="0"/>
          </a:p>
          <a:p>
            <a:pPr algn="l"/>
            <a:endParaRPr lang="ar-SA" sz="2200" dirty="0"/>
          </a:p>
        </p:txBody>
      </p:sp>
    </p:spTree>
  </p:cSld>
  <p:clrMapOvr>
    <a:masterClrMapping/>
  </p:clrMapOvr>
  <p:transition>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533400"/>
            <a:ext cx="8229600" cy="1143000"/>
          </a:xfrm>
        </p:spPr>
        <p:txBody>
          <a:bodyPr>
            <a:normAutofit fontScale="90000"/>
          </a:bodyPr>
          <a:lstStyle/>
          <a:p>
            <a:r>
              <a:rPr lang="en-US" b="1" dirty="0" smtClean="0">
                <a:solidFill>
                  <a:schemeClr val="accent2"/>
                </a:solidFill>
              </a:rPr>
              <a:t>Why we choose it? </a:t>
            </a:r>
            <a:r>
              <a:rPr lang="en-US" b="1" dirty="0" smtClean="0"/>
              <a:t/>
            </a:r>
            <a:br>
              <a:rPr lang="en-US" b="1" dirty="0" smtClean="0"/>
            </a:br>
            <a:endParaRPr lang="ar-SA" dirty="0"/>
          </a:p>
        </p:txBody>
      </p:sp>
      <p:sp>
        <p:nvSpPr>
          <p:cNvPr id="3" name="عنصر نائب للمحتوى 2"/>
          <p:cNvSpPr>
            <a:spLocks noGrp="1"/>
          </p:cNvSpPr>
          <p:nvPr>
            <p:ph idx="1"/>
          </p:nvPr>
        </p:nvSpPr>
        <p:spPr/>
        <p:txBody>
          <a:bodyPr>
            <a:normAutofit/>
          </a:bodyPr>
          <a:lstStyle/>
          <a:p>
            <a:pPr algn="just" rtl="0"/>
            <a:r>
              <a:rPr lang="en-US" sz="2200" dirty="0" smtClean="0"/>
              <a:t>This robot is a mixture of mechanical design, different types of motors (DC, Stepper and Servo – motors) with drivers circuits and sensors. So it is a combination of very good tools that we could learn in a graduation project, it entered us to robotics world ,obtained good strong background in design and study different types of motors . </a:t>
            </a:r>
            <a:endParaRPr lang="en-US" sz="2200" dirty="0"/>
          </a:p>
        </p:txBody>
      </p:sp>
      <p:pic>
        <p:nvPicPr>
          <p:cNvPr id="4" name="Picture 23" descr="Photo0580.jpg"/>
          <p:cNvPicPr/>
          <p:nvPr/>
        </p:nvPicPr>
        <p:blipFill>
          <a:blip r:embed="rId2" cstate="print"/>
          <a:stretch>
            <a:fillRect/>
          </a:stretch>
        </p:blipFill>
        <p:spPr>
          <a:xfrm>
            <a:off x="6400800" y="3429000"/>
            <a:ext cx="2128899" cy="28956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3" descr="Photo0484.jpg"/>
          <p:cNvPicPr/>
          <p:nvPr/>
        </p:nvPicPr>
        <p:blipFill>
          <a:blip r:embed="rId3" cstate="print"/>
          <a:stretch>
            <a:fillRect/>
          </a:stretch>
        </p:blipFill>
        <p:spPr>
          <a:xfrm>
            <a:off x="3581400" y="3657600"/>
            <a:ext cx="1981200" cy="26670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2" descr="Photo0483.jpg"/>
          <p:cNvPicPr/>
          <p:nvPr/>
        </p:nvPicPr>
        <p:blipFill>
          <a:blip r:embed="rId4" cstate="print"/>
          <a:stretch>
            <a:fillRect/>
          </a:stretch>
        </p:blipFill>
        <p:spPr>
          <a:xfrm>
            <a:off x="990600" y="4114800"/>
            <a:ext cx="1828800" cy="22098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مستطيل 6"/>
          <p:cNvSpPr/>
          <p:nvPr/>
        </p:nvSpPr>
        <p:spPr>
          <a:xfrm>
            <a:off x="6934200" y="6336268"/>
            <a:ext cx="936667" cy="369332"/>
          </a:xfrm>
          <a:prstGeom prst="rect">
            <a:avLst/>
          </a:prstGeom>
        </p:spPr>
        <p:txBody>
          <a:bodyPr wrap="none">
            <a:spAutoFit/>
          </a:bodyPr>
          <a:lstStyle/>
          <a:p>
            <a:pPr algn="ctr"/>
            <a:r>
              <a:rPr lang="en-US" dirty="0" smtClean="0">
                <a:solidFill>
                  <a:schemeClr val="accent2"/>
                </a:solidFill>
              </a:rPr>
              <a:t>Figure 1</a:t>
            </a:r>
            <a:endParaRPr lang="ar-SA" dirty="0">
              <a:solidFill>
                <a:schemeClr val="accent2"/>
              </a:solidFill>
            </a:endParaRPr>
          </a:p>
        </p:txBody>
      </p:sp>
      <p:sp>
        <p:nvSpPr>
          <p:cNvPr id="8" name="مستطيل 7"/>
          <p:cNvSpPr/>
          <p:nvPr/>
        </p:nvSpPr>
        <p:spPr>
          <a:xfrm>
            <a:off x="4092533" y="6324600"/>
            <a:ext cx="936668" cy="369332"/>
          </a:xfrm>
          <a:prstGeom prst="rect">
            <a:avLst/>
          </a:prstGeom>
        </p:spPr>
        <p:txBody>
          <a:bodyPr wrap="none">
            <a:spAutoFit/>
          </a:bodyPr>
          <a:lstStyle/>
          <a:p>
            <a:pPr algn="ctr"/>
            <a:r>
              <a:rPr lang="en-US" dirty="0" smtClean="0">
                <a:solidFill>
                  <a:schemeClr val="accent2"/>
                </a:solidFill>
              </a:rPr>
              <a:t>Figure 2</a:t>
            </a:r>
            <a:endParaRPr lang="ar-SA" dirty="0">
              <a:solidFill>
                <a:schemeClr val="accent2"/>
              </a:solidFill>
            </a:endParaRPr>
          </a:p>
        </p:txBody>
      </p:sp>
      <p:sp>
        <p:nvSpPr>
          <p:cNvPr id="9" name="مستطيل 8"/>
          <p:cNvSpPr/>
          <p:nvPr/>
        </p:nvSpPr>
        <p:spPr>
          <a:xfrm>
            <a:off x="1425533" y="6336268"/>
            <a:ext cx="936668" cy="369332"/>
          </a:xfrm>
          <a:prstGeom prst="rect">
            <a:avLst/>
          </a:prstGeom>
        </p:spPr>
        <p:txBody>
          <a:bodyPr wrap="none">
            <a:spAutoFit/>
          </a:bodyPr>
          <a:lstStyle/>
          <a:p>
            <a:pPr algn="ctr"/>
            <a:r>
              <a:rPr lang="en-US" dirty="0" smtClean="0">
                <a:solidFill>
                  <a:schemeClr val="accent2"/>
                </a:solidFill>
              </a:rPr>
              <a:t>Figure 3</a:t>
            </a: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1143000"/>
          </a:xfrm>
        </p:spPr>
        <p:txBody>
          <a:bodyPr>
            <a:normAutofit fontScale="90000"/>
          </a:bodyPr>
          <a:lstStyle/>
          <a:p>
            <a:pPr rtl="0"/>
            <a:r>
              <a:rPr lang="en-US" b="1" u="sng" dirty="0" smtClean="0"/>
              <a:t/>
            </a:r>
            <a:br>
              <a:rPr lang="en-US" b="1" u="sng" dirty="0" smtClean="0"/>
            </a:br>
            <a:r>
              <a:rPr lang="en-US" b="1" u="sng" dirty="0"/>
              <a:t/>
            </a:r>
            <a:br>
              <a:rPr lang="en-US" b="1" u="sng" dirty="0"/>
            </a:br>
            <a:r>
              <a:rPr lang="en-US" b="1" dirty="0" smtClean="0"/>
              <a:t> </a:t>
            </a:r>
            <a:br>
              <a:rPr lang="en-US" b="1" dirty="0" smtClean="0"/>
            </a:br>
            <a:r>
              <a:rPr lang="en-US" dirty="0" smtClean="0"/>
              <a:t> </a:t>
            </a:r>
            <a:br>
              <a:rPr lang="en-US" dirty="0" smtClean="0"/>
            </a:br>
            <a:r>
              <a:rPr lang="en-US" sz="5100" dirty="0" smtClean="0">
                <a:solidFill>
                  <a:schemeClr val="accent1"/>
                </a:solidFill>
              </a:rPr>
              <a:t> References:</a:t>
            </a:r>
            <a:endParaRPr lang="ar-SA" sz="5100" dirty="0">
              <a:solidFill>
                <a:schemeClr val="accent1"/>
              </a:solidFill>
            </a:endParaRPr>
          </a:p>
        </p:txBody>
      </p:sp>
      <p:sp>
        <p:nvSpPr>
          <p:cNvPr id="3" name="عنصر نائب للمحتوى 2"/>
          <p:cNvSpPr>
            <a:spLocks noGrp="1"/>
          </p:cNvSpPr>
          <p:nvPr>
            <p:ph idx="1"/>
          </p:nvPr>
        </p:nvSpPr>
        <p:spPr/>
        <p:txBody>
          <a:bodyPr>
            <a:normAutofit/>
          </a:bodyPr>
          <a:lstStyle/>
          <a:p>
            <a:pPr lvl="0" algn="l" rtl="0"/>
            <a:r>
              <a:rPr lang="en-US" sz="2200" u="sng" dirty="0" smtClean="0">
                <a:solidFill>
                  <a:srgbClr val="C00000"/>
                </a:solidFill>
                <a:hlinkClick r:id="rId2"/>
              </a:rPr>
              <a:t>www.societyofrobots.com</a:t>
            </a:r>
            <a:r>
              <a:rPr lang="en-US" sz="2200" dirty="0" smtClean="0">
                <a:solidFill>
                  <a:srgbClr val="C00000"/>
                </a:solidFill>
              </a:rPr>
              <a:t> </a:t>
            </a:r>
            <a:endParaRPr lang="en-US" sz="2200" dirty="0">
              <a:solidFill>
                <a:srgbClr val="C00000"/>
              </a:solidFill>
            </a:endParaRPr>
          </a:p>
          <a:p>
            <a:pPr lvl="0" algn="l" rtl="0"/>
            <a:r>
              <a:rPr lang="en-US" sz="2200" u="sng" dirty="0">
                <a:solidFill>
                  <a:srgbClr val="C00000"/>
                </a:solidFill>
                <a:hlinkClick r:id="rId3"/>
              </a:rPr>
              <a:t>www.robotshop.com</a:t>
            </a:r>
            <a:endParaRPr lang="en-US" sz="2200" dirty="0">
              <a:solidFill>
                <a:srgbClr val="C00000"/>
              </a:solidFill>
            </a:endParaRPr>
          </a:p>
          <a:p>
            <a:pPr lvl="0" algn="l" rtl="0"/>
            <a:r>
              <a:rPr lang="en-US" sz="2200" u="sng" dirty="0">
                <a:solidFill>
                  <a:srgbClr val="C00000"/>
                </a:solidFill>
                <a:hlinkClick r:id="rId4"/>
              </a:rPr>
              <a:t>www.instructable.com</a:t>
            </a:r>
            <a:r>
              <a:rPr lang="en-US" sz="2200" dirty="0">
                <a:solidFill>
                  <a:srgbClr val="C00000"/>
                </a:solidFill>
              </a:rPr>
              <a:t> </a:t>
            </a:r>
          </a:p>
          <a:p>
            <a:pPr lvl="0" algn="l" rtl="0"/>
            <a:r>
              <a:rPr lang="en-US" sz="2200" u="sng" dirty="0">
                <a:solidFill>
                  <a:srgbClr val="C00000"/>
                </a:solidFill>
                <a:hlinkClick r:id="rId5"/>
              </a:rPr>
              <a:t>www.arduino.com</a:t>
            </a:r>
            <a:r>
              <a:rPr lang="en-US" sz="2200" dirty="0">
                <a:solidFill>
                  <a:srgbClr val="C00000"/>
                </a:solidFill>
              </a:rPr>
              <a:t> </a:t>
            </a:r>
          </a:p>
          <a:p>
            <a:pPr lvl="0" algn="l" rtl="0"/>
            <a:r>
              <a:rPr lang="en-US" sz="2200" u="sng" dirty="0">
                <a:solidFill>
                  <a:srgbClr val="C00000"/>
                </a:solidFill>
                <a:hlinkClick r:id="rId6"/>
              </a:rPr>
              <a:t>www.sparkfun.com</a:t>
            </a:r>
            <a:endParaRPr lang="en-US" sz="2200" dirty="0">
              <a:solidFill>
                <a:srgbClr val="C00000"/>
              </a:solidFill>
            </a:endParaRPr>
          </a:p>
          <a:p>
            <a:pPr algn="l"/>
            <a:endParaRPr lang="ar-SA" sz="2200" dirty="0">
              <a:solidFill>
                <a:srgbClr val="C00000"/>
              </a:solidFill>
            </a:endParaRPr>
          </a:p>
        </p:txBody>
      </p:sp>
    </p:spTree>
  </p:cSld>
  <p:clrMapOvr>
    <a:masterClrMapping/>
  </p:clrMapOvr>
  <p:transition>
    <p:plu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a:spLocks noGrp="1"/>
          </p:cNvSpPr>
          <p:nvPr>
            <p:ph idx="1"/>
          </p:nvPr>
        </p:nvSpPr>
        <p:spPr>
          <a:xfrm>
            <a:off x="457200" y="2057400"/>
            <a:ext cx="8229600" cy="4526280"/>
          </a:xfrm>
        </p:spPr>
        <p:txBody>
          <a:bodyPr>
            <a:normAutofit/>
          </a:bodyPr>
          <a:lstStyle/>
          <a:p>
            <a:pPr algn="ctr" rtl="0">
              <a:buNone/>
            </a:pPr>
            <a:r>
              <a:rPr lang="en-US" sz="7200" dirty="0" smtClean="0">
                <a:solidFill>
                  <a:schemeClr val="accent1"/>
                </a:solidFill>
                <a:latin typeface="Algerian" pitchFamily="82" charset="0"/>
              </a:rPr>
              <a:t>Video Demo </a:t>
            </a:r>
          </a:p>
          <a:p>
            <a:pPr algn="ctr" rtl="0">
              <a:buNone/>
            </a:pPr>
            <a:r>
              <a:rPr lang="en-US" sz="7200" dirty="0" smtClean="0">
                <a:solidFill>
                  <a:schemeClr val="accent1"/>
                </a:solidFill>
                <a:latin typeface="Algerian" pitchFamily="82" charset="0"/>
              </a:rPr>
              <a:t>Time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057400"/>
            <a:ext cx="8229600" cy="4526280"/>
          </a:xfrm>
        </p:spPr>
        <p:txBody>
          <a:bodyPr>
            <a:normAutofit/>
          </a:bodyPr>
          <a:lstStyle/>
          <a:p>
            <a:pPr algn="ctr">
              <a:buNone/>
            </a:pPr>
            <a:r>
              <a:rPr lang="en-US" sz="7200" dirty="0" smtClean="0">
                <a:solidFill>
                  <a:schemeClr val="accent1"/>
                </a:solidFill>
                <a:latin typeface="Algerian" pitchFamily="82" charset="0"/>
              </a:rPr>
              <a:t>THE END </a:t>
            </a:r>
          </a:p>
          <a:p>
            <a:pPr>
              <a:buNone/>
            </a:pPr>
            <a:endParaRPr lang="en-US" sz="7200" dirty="0" smtClean="0">
              <a:solidFill>
                <a:schemeClr val="accent1"/>
              </a:solidFill>
              <a:latin typeface="Algerian" pitchFamily="82" charset="0"/>
            </a:endParaRPr>
          </a:p>
          <a:p>
            <a:pPr algn="ctr">
              <a:buNone/>
            </a:pPr>
            <a:r>
              <a:rPr lang="en-US" sz="7200" dirty="0" smtClean="0">
                <a:solidFill>
                  <a:schemeClr val="accent1"/>
                </a:solidFill>
                <a:latin typeface="Algerian" pitchFamily="82" charset="0"/>
              </a:rPr>
              <a:t>THANK’S</a:t>
            </a:r>
            <a:endParaRPr lang="ar-SA" sz="7200" dirty="0">
              <a:solidFill>
                <a:schemeClr val="accent1"/>
              </a:solidFill>
              <a:latin typeface="Algerian" pitchFamily="82" charset="0"/>
            </a:endParaRPr>
          </a:p>
        </p:txBody>
      </p:sp>
    </p:spTree>
  </p:cSld>
  <p:clrMapOvr>
    <a:masterClrMapping/>
  </p:clrMapOvr>
  <p:transition>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chemeClr val="accent2"/>
                </a:solidFill>
              </a:rPr>
              <a:t> Where can be used? </a:t>
            </a:r>
            <a:endParaRPr lang="ar-SA" dirty="0">
              <a:solidFill>
                <a:schemeClr val="accent2"/>
              </a:solidFill>
            </a:endParaRPr>
          </a:p>
        </p:txBody>
      </p:sp>
      <p:sp>
        <p:nvSpPr>
          <p:cNvPr id="3" name="عنصر نائب للمحتوى 2"/>
          <p:cNvSpPr>
            <a:spLocks noGrp="1"/>
          </p:cNvSpPr>
          <p:nvPr>
            <p:ph idx="1"/>
          </p:nvPr>
        </p:nvSpPr>
        <p:spPr/>
        <p:txBody>
          <a:bodyPr>
            <a:normAutofit/>
          </a:bodyPr>
          <a:lstStyle/>
          <a:p>
            <a:pPr algn="just" rtl="0"/>
            <a:r>
              <a:rPr lang="en-US" sz="2200" dirty="0" smtClean="0"/>
              <a:t>This type of robots are used in Industrial application. Usually it used to move objects in production lines. </a:t>
            </a:r>
          </a:p>
          <a:p>
            <a:pPr algn="just" rtl="0">
              <a:buNone/>
            </a:pPr>
            <a:endParaRPr lang="en-US" sz="2200" dirty="0" smtClean="0"/>
          </a:p>
          <a:p>
            <a:pPr algn="just" rtl="0"/>
            <a:r>
              <a:rPr lang="en-US" sz="2200" dirty="0" smtClean="0"/>
              <a:t>It used also in big inventories to do classifications.</a:t>
            </a:r>
          </a:p>
          <a:p>
            <a:pPr algn="just" rtl="0">
              <a:buNone/>
            </a:pPr>
            <a:r>
              <a:rPr lang="en-US" sz="2200" dirty="0" smtClean="0"/>
              <a:t> </a:t>
            </a:r>
          </a:p>
          <a:p>
            <a:pPr algn="just" rtl="0"/>
            <a:r>
              <a:rPr lang="en-US" sz="2200" dirty="0" smtClean="0"/>
              <a:t>If an extra bar-code reader is added we could use it to classify medicine in medical inventories on shelves. </a:t>
            </a:r>
          </a:p>
          <a:p>
            <a:pPr algn="l" rtl="0">
              <a:buNone/>
            </a:pPr>
            <a:endParaRPr lang="ar-SA" dirty="0"/>
          </a:p>
        </p:txBody>
      </p:sp>
      <p:pic>
        <p:nvPicPr>
          <p:cNvPr id="4" name="Picture 23" descr="Photo0580.jpg"/>
          <p:cNvPicPr/>
          <p:nvPr/>
        </p:nvPicPr>
        <p:blipFill>
          <a:blip r:embed="rId2" cstate="print"/>
          <a:stretch>
            <a:fillRect/>
          </a:stretch>
        </p:blipFill>
        <p:spPr>
          <a:xfrm>
            <a:off x="6781800" y="3810000"/>
            <a:ext cx="1905000" cy="25146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مستطيل 4"/>
          <p:cNvSpPr/>
          <p:nvPr/>
        </p:nvSpPr>
        <p:spPr>
          <a:xfrm>
            <a:off x="7216733" y="6336268"/>
            <a:ext cx="936668" cy="369332"/>
          </a:xfrm>
          <a:prstGeom prst="rect">
            <a:avLst/>
          </a:prstGeom>
        </p:spPr>
        <p:txBody>
          <a:bodyPr wrap="none">
            <a:spAutoFit/>
          </a:bodyPr>
          <a:lstStyle/>
          <a:p>
            <a:pPr algn="ctr"/>
            <a:r>
              <a:rPr lang="en-US" dirty="0" smtClean="0">
                <a:solidFill>
                  <a:schemeClr val="accent2"/>
                </a:solidFill>
              </a:rPr>
              <a:t>Figure 4</a:t>
            </a: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33400"/>
            <a:ext cx="8229600" cy="1143000"/>
          </a:xfrm>
        </p:spPr>
        <p:txBody>
          <a:bodyPr>
            <a:normAutofit fontScale="90000"/>
          </a:bodyPr>
          <a:lstStyle/>
          <a:p>
            <a:r>
              <a:rPr lang="en-US" b="1" dirty="0" smtClean="0"/>
              <a:t/>
            </a:r>
            <a:br>
              <a:rPr lang="en-US" b="1" dirty="0" smtClean="0"/>
            </a:br>
            <a:r>
              <a:rPr lang="en-US" b="1" dirty="0" smtClean="0">
                <a:solidFill>
                  <a:schemeClr val="accent2"/>
                </a:solidFill>
              </a:rPr>
              <a:t>Project Characteristics: </a:t>
            </a:r>
            <a:r>
              <a:rPr lang="en-US" b="1" dirty="0" smtClean="0"/>
              <a:t/>
            </a:r>
            <a:br>
              <a:rPr lang="en-US" b="1" dirty="0" smtClean="0"/>
            </a:br>
            <a:endParaRPr lang="ar-SA" dirty="0"/>
          </a:p>
        </p:txBody>
      </p:sp>
      <p:sp>
        <p:nvSpPr>
          <p:cNvPr id="3" name="عنصر نائب للمحتوى 2"/>
          <p:cNvSpPr>
            <a:spLocks noGrp="1"/>
          </p:cNvSpPr>
          <p:nvPr>
            <p:ph idx="1"/>
          </p:nvPr>
        </p:nvSpPr>
        <p:spPr/>
        <p:txBody>
          <a:bodyPr>
            <a:normAutofit/>
          </a:bodyPr>
          <a:lstStyle/>
          <a:p>
            <a:pPr lvl="0" algn="just" rtl="0"/>
            <a:r>
              <a:rPr lang="en-US" sz="2200" dirty="0" smtClean="0"/>
              <a:t>Storing Robot brings a sophisticated Articulated Robotic Arm to facilitate the Industrial/Research installations with object manipulation capabilities.</a:t>
            </a:r>
          </a:p>
          <a:p>
            <a:pPr lvl="0" algn="just" rtl="0"/>
            <a:endParaRPr lang="en-US" sz="2200" dirty="0" smtClean="0"/>
          </a:p>
          <a:p>
            <a:pPr algn="just" rtl="0"/>
            <a:r>
              <a:rPr lang="en-US" sz="2200" dirty="0" smtClean="0"/>
              <a:t>It has an robotic arm that rotate in five degree of freedom. </a:t>
            </a:r>
          </a:p>
          <a:p>
            <a:pPr lvl="0" algn="just" rtl="0"/>
            <a:endParaRPr lang="en-US" sz="2200" dirty="0"/>
          </a:p>
          <a:p>
            <a:pPr lvl="0" algn="just" rtl="0"/>
            <a:r>
              <a:rPr lang="en-US" sz="2200" dirty="0"/>
              <a:t>It </a:t>
            </a:r>
            <a:r>
              <a:rPr lang="en-US" sz="2200" dirty="0" smtClean="0"/>
              <a:t>has the ability to read different tags . </a:t>
            </a:r>
          </a:p>
          <a:p>
            <a:pPr lvl="0" algn="just" rtl="0">
              <a:buNone/>
            </a:pPr>
            <a:endParaRPr lang="en-US" sz="2200" dirty="0"/>
          </a:p>
          <a:p>
            <a:pPr lvl="0" algn="just" rtl="0"/>
            <a:r>
              <a:rPr lang="en-US" sz="2200" dirty="0" smtClean="0"/>
              <a:t>It can move </a:t>
            </a:r>
            <a:r>
              <a:rPr lang="en-US" sz="2200" dirty="0"/>
              <a:t>from place to another (mobile robot). </a:t>
            </a:r>
            <a:endParaRPr lang="en-US" sz="2200" dirty="0" smtClean="0"/>
          </a:p>
          <a:p>
            <a:pPr lvl="0" algn="just" rtl="0">
              <a:buNone/>
            </a:pPr>
            <a:endParaRPr lang="en-US" sz="2200" dirty="0"/>
          </a:p>
          <a:p>
            <a:pPr lvl="0" algn="just" rtl="0"/>
            <a:r>
              <a:rPr lang="en-US" sz="2200" dirty="0"/>
              <a:t>It </a:t>
            </a:r>
            <a:r>
              <a:rPr lang="en-US" sz="2200" dirty="0" smtClean="0"/>
              <a:t>can see the </a:t>
            </a:r>
            <a:r>
              <a:rPr lang="en-US" sz="2200" dirty="0"/>
              <a:t>environment around it. </a:t>
            </a:r>
          </a:p>
          <a:p>
            <a:pPr algn="just" rtl="0"/>
            <a:endParaRPr lang="ar-SA" sz="2200" dirty="0"/>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0"/>
            <a:ext cx="8229600" cy="1143000"/>
          </a:xfrm>
        </p:spPr>
        <p:txBody>
          <a:bodyPr/>
          <a:lstStyle/>
          <a:p>
            <a:r>
              <a:rPr lang="en-US" b="1" dirty="0" smtClean="0">
                <a:solidFill>
                  <a:schemeClr val="accent2"/>
                </a:solidFill>
              </a:rPr>
              <a:t>Project Features:</a:t>
            </a:r>
            <a:endParaRPr lang="ar-SA" dirty="0">
              <a:solidFill>
                <a:schemeClr val="accent2"/>
              </a:solidFill>
            </a:endParaRPr>
          </a:p>
        </p:txBody>
      </p:sp>
      <p:sp>
        <p:nvSpPr>
          <p:cNvPr id="3" name="عنصر نائب للمحتوى 2"/>
          <p:cNvSpPr>
            <a:spLocks noGrp="1"/>
          </p:cNvSpPr>
          <p:nvPr>
            <p:ph idx="1"/>
          </p:nvPr>
        </p:nvSpPr>
        <p:spPr>
          <a:xfrm>
            <a:off x="228600" y="1219200"/>
            <a:ext cx="8610600" cy="5943600"/>
          </a:xfrm>
        </p:spPr>
        <p:txBody>
          <a:bodyPr>
            <a:noAutofit/>
          </a:bodyPr>
          <a:lstStyle/>
          <a:p>
            <a:pPr lvl="0" algn="l" rtl="0"/>
            <a:r>
              <a:rPr lang="en-US" sz="1800" dirty="0"/>
              <a:t>Degree of Freedom:5</a:t>
            </a:r>
          </a:p>
          <a:p>
            <a:pPr lvl="1" algn="l" rtl="0"/>
            <a:r>
              <a:rPr lang="en-US" sz="1800" dirty="0"/>
              <a:t>Number of actual total actuators in the project: DC motor for mobility, Stepper motor for base, two servo motors , middle joint servo motor and claw joint servo motor. </a:t>
            </a:r>
          </a:p>
          <a:p>
            <a:pPr lvl="0" algn="l" rtl="0"/>
            <a:r>
              <a:rPr lang="en-US" sz="1800" dirty="0"/>
              <a:t>Payload Capacity(Fully Extended) : 1 Kg</a:t>
            </a:r>
          </a:p>
          <a:p>
            <a:pPr lvl="1" algn="l" rtl="0"/>
            <a:r>
              <a:rPr lang="en-US" sz="1800" dirty="0"/>
              <a:t>Maximum load can be hold. </a:t>
            </a:r>
          </a:p>
          <a:p>
            <a:pPr lvl="0" algn="l" rtl="0"/>
            <a:r>
              <a:rPr lang="en-US" sz="1800" dirty="0"/>
              <a:t>Maximum Reach(Fully Extended) : 450mm</a:t>
            </a:r>
          </a:p>
          <a:p>
            <a:pPr lvl="0" algn="l" rtl="0"/>
            <a:r>
              <a:rPr lang="en-US" sz="1800" dirty="0"/>
              <a:t>Envelope : Hemispherical</a:t>
            </a:r>
          </a:p>
          <a:p>
            <a:pPr lvl="0" algn="l" rtl="0"/>
            <a:r>
              <a:rPr lang="en-US" sz="1800" dirty="0"/>
              <a:t>Rated speed(Adjustable) : 0-0.3 m/s</a:t>
            </a:r>
          </a:p>
          <a:p>
            <a:pPr lvl="0" algn="l" rtl="0"/>
            <a:r>
              <a:rPr lang="en-US" sz="1800" dirty="0"/>
              <a:t>Joint speed(Adjustable) : 0-60 rpm</a:t>
            </a:r>
          </a:p>
          <a:p>
            <a:pPr lvl="1" algn="l" rtl="0"/>
            <a:r>
              <a:rPr lang="en-US" sz="1800" dirty="0"/>
              <a:t>Operating Speed of the servo motor: 0.20sec/60degree (4.8V). </a:t>
            </a:r>
          </a:p>
          <a:p>
            <a:pPr lvl="0" algn="l" rtl="0"/>
            <a:r>
              <a:rPr lang="en-US" sz="1800" dirty="0"/>
              <a:t>Hardware interface : USB</a:t>
            </a:r>
          </a:p>
          <a:p>
            <a:pPr lvl="0" algn="l" rtl="0"/>
            <a:r>
              <a:rPr lang="en-US" sz="1800" dirty="0"/>
              <a:t>Control Software and Microcontroller: </a:t>
            </a:r>
            <a:r>
              <a:rPr lang="en-US" sz="1800" dirty="0" err="1"/>
              <a:t>Arduino</a:t>
            </a:r>
            <a:r>
              <a:rPr lang="en-US" sz="1800" dirty="0"/>
              <a:t> Microcontroller and Software. </a:t>
            </a:r>
          </a:p>
          <a:p>
            <a:pPr lvl="0" algn="l" rtl="0"/>
            <a:r>
              <a:rPr lang="en-US" sz="1800" dirty="0" smtClean="0"/>
              <a:t>Base Servo Spin: 150°</a:t>
            </a:r>
          </a:p>
          <a:p>
            <a:pPr lvl="1" algn="l" rtl="0"/>
            <a:r>
              <a:rPr lang="en-US" sz="1800" dirty="0" smtClean="0"/>
              <a:t>Final angle of the servo motor rotation – 20% error </a:t>
            </a:r>
          </a:p>
          <a:p>
            <a:pPr lvl="0" algn="l" rtl="0"/>
            <a:r>
              <a:rPr lang="en-US" sz="1800" dirty="0" smtClean="0"/>
              <a:t>Middle Servo Spin : 170°</a:t>
            </a:r>
          </a:p>
          <a:p>
            <a:pPr lvl="0" algn="l" rtl="0"/>
            <a:r>
              <a:rPr lang="en-US" sz="1800" dirty="0" smtClean="0"/>
              <a:t>Claw Servo Spin : 45° - 140°</a:t>
            </a:r>
          </a:p>
          <a:p>
            <a:pPr lvl="0" algn="l" rtl="0"/>
            <a:r>
              <a:rPr lang="en-US" sz="1800" dirty="0" smtClean="0"/>
              <a:t>Gripper (Claw) Opening(Max) : 65mm</a:t>
            </a:r>
            <a:endParaRPr lang="ar-SA" sz="1600" dirty="0"/>
          </a:p>
        </p:txBody>
      </p:sp>
    </p:spTree>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609600"/>
            <a:ext cx="8229600" cy="1143000"/>
          </a:xfrm>
        </p:spPr>
        <p:txBody>
          <a:bodyPr>
            <a:normAutofit fontScale="90000"/>
          </a:bodyPr>
          <a:lstStyle/>
          <a:p>
            <a:r>
              <a:rPr lang="en-US" b="1" dirty="0" smtClean="0">
                <a:solidFill>
                  <a:schemeClr val="accent2"/>
                </a:solidFill>
              </a:rPr>
              <a:t>Project Future Expansion:</a:t>
            </a:r>
            <a:br>
              <a:rPr lang="en-US" b="1" dirty="0" smtClean="0">
                <a:solidFill>
                  <a:schemeClr val="accent2"/>
                </a:solidFill>
              </a:rPr>
            </a:br>
            <a:endParaRPr lang="ar-SA" dirty="0">
              <a:solidFill>
                <a:schemeClr val="accent2"/>
              </a:solidFill>
            </a:endParaRPr>
          </a:p>
        </p:txBody>
      </p:sp>
      <p:sp>
        <p:nvSpPr>
          <p:cNvPr id="3" name="عنصر نائب للمحتوى 2"/>
          <p:cNvSpPr>
            <a:spLocks noGrp="1"/>
          </p:cNvSpPr>
          <p:nvPr>
            <p:ph idx="1"/>
          </p:nvPr>
        </p:nvSpPr>
        <p:spPr/>
        <p:txBody>
          <a:bodyPr>
            <a:normAutofit/>
          </a:bodyPr>
          <a:lstStyle/>
          <a:p>
            <a:pPr algn="just" rtl="0"/>
            <a:endParaRPr lang="en-US" sz="2200" dirty="0" smtClean="0"/>
          </a:p>
          <a:p>
            <a:pPr algn="just" rtl="0"/>
            <a:endParaRPr lang="en-US" sz="2200" dirty="0" smtClean="0"/>
          </a:p>
          <a:p>
            <a:pPr algn="just" rtl="0"/>
            <a:endParaRPr lang="en-US" sz="2200" dirty="0" smtClean="0"/>
          </a:p>
          <a:p>
            <a:pPr algn="just" rtl="0"/>
            <a:endParaRPr lang="en-US" sz="2200" dirty="0" smtClean="0"/>
          </a:p>
          <a:p>
            <a:pPr algn="just" rtl="0"/>
            <a:r>
              <a:rPr lang="en-US" sz="2200" dirty="0" smtClean="0"/>
              <a:t>This </a:t>
            </a:r>
            <a:r>
              <a:rPr lang="en-US" sz="2200" dirty="0"/>
              <a:t>project could be improved in the future work by adding many hardware. We could add more dynamic moves through more feeling to the environment around using a camera and image processing. </a:t>
            </a:r>
          </a:p>
          <a:p>
            <a:pPr algn="just"/>
            <a:endParaRPr lang="ar-SA" sz="2200" dirty="0"/>
          </a:p>
        </p:txBody>
      </p:sp>
      <p:pic>
        <p:nvPicPr>
          <p:cNvPr id="4" name="Picture 37" descr="Image4213.jpg"/>
          <p:cNvPicPr/>
          <p:nvPr/>
        </p:nvPicPr>
        <p:blipFill>
          <a:blip r:embed="rId2" cstate="print"/>
          <a:stretch>
            <a:fillRect/>
          </a:stretch>
        </p:blipFill>
        <p:spPr>
          <a:xfrm>
            <a:off x="914400" y="990600"/>
            <a:ext cx="1524000" cy="1828800"/>
          </a:xfrm>
          <a:prstGeom prst="roundRect">
            <a:avLst>
              <a:gd name="adj" fmla="val 16667"/>
            </a:avLst>
          </a:prstGeom>
          <a:ln>
            <a:solidFill>
              <a:schemeClr val="accent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3" descr="Photo0580.jpg"/>
          <p:cNvPicPr/>
          <p:nvPr/>
        </p:nvPicPr>
        <p:blipFill>
          <a:blip r:embed="rId3" cstate="print"/>
          <a:stretch>
            <a:fillRect/>
          </a:stretch>
        </p:blipFill>
        <p:spPr>
          <a:xfrm>
            <a:off x="6781800" y="4267200"/>
            <a:ext cx="1752599" cy="2209800"/>
          </a:xfrm>
          <a:prstGeom prst="roundRect">
            <a:avLst>
              <a:gd name="adj" fmla="val 16667"/>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ستطيل 5"/>
          <p:cNvSpPr/>
          <p:nvPr/>
        </p:nvSpPr>
        <p:spPr>
          <a:xfrm>
            <a:off x="2590800" y="2438400"/>
            <a:ext cx="936668" cy="369332"/>
          </a:xfrm>
          <a:prstGeom prst="rect">
            <a:avLst/>
          </a:prstGeom>
        </p:spPr>
        <p:txBody>
          <a:bodyPr wrap="none">
            <a:spAutoFit/>
          </a:bodyPr>
          <a:lstStyle/>
          <a:p>
            <a:pPr algn="ctr"/>
            <a:r>
              <a:rPr lang="en-US" dirty="0" smtClean="0">
                <a:solidFill>
                  <a:schemeClr val="accent2"/>
                </a:solidFill>
              </a:rPr>
              <a:t>Figure 5</a:t>
            </a:r>
            <a:endParaRPr lang="ar-SA" dirty="0">
              <a:solidFill>
                <a:schemeClr val="accent2"/>
              </a:solidFill>
            </a:endParaRPr>
          </a:p>
        </p:txBody>
      </p:sp>
      <p:sp>
        <p:nvSpPr>
          <p:cNvPr id="7" name="مستطيل 6"/>
          <p:cNvSpPr/>
          <p:nvPr/>
        </p:nvSpPr>
        <p:spPr>
          <a:xfrm>
            <a:off x="5715000" y="6019800"/>
            <a:ext cx="936668" cy="369332"/>
          </a:xfrm>
          <a:prstGeom prst="rect">
            <a:avLst/>
          </a:prstGeom>
        </p:spPr>
        <p:txBody>
          <a:bodyPr wrap="none">
            <a:spAutoFit/>
          </a:bodyPr>
          <a:lstStyle/>
          <a:p>
            <a:pPr algn="ctr"/>
            <a:r>
              <a:rPr lang="en-US" dirty="0" smtClean="0">
                <a:solidFill>
                  <a:schemeClr val="accent2"/>
                </a:solidFill>
              </a:rPr>
              <a:t>Figure 6</a:t>
            </a: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76200"/>
            <a:ext cx="8229600" cy="1143000"/>
          </a:xfrm>
        </p:spPr>
        <p:txBody>
          <a:bodyPr/>
          <a:lstStyle/>
          <a:p>
            <a:r>
              <a:rPr lang="en-US" dirty="0" smtClean="0">
                <a:solidFill>
                  <a:schemeClr val="accent2"/>
                </a:solidFill>
              </a:rPr>
              <a:t>Mathematical background</a:t>
            </a:r>
            <a:endParaRPr lang="ar-SA" dirty="0">
              <a:solidFill>
                <a:schemeClr val="accent2"/>
              </a:solidFill>
            </a:endParaRPr>
          </a:p>
        </p:txBody>
      </p:sp>
      <p:pic>
        <p:nvPicPr>
          <p:cNvPr id="4" name="Picture 4"/>
          <p:cNvPicPr>
            <a:picLocks noGrp="1"/>
          </p:cNvPicPr>
          <p:nvPr>
            <p:ph idx="1"/>
          </p:nvPr>
        </p:nvPicPr>
        <p:blipFill>
          <a:blip r:embed="rId2" cstate="print"/>
          <a:srcRect b="10821"/>
          <a:stretch>
            <a:fillRect/>
          </a:stretch>
        </p:blipFill>
        <p:spPr bwMode="auto">
          <a:xfrm>
            <a:off x="5638800" y="2514600"/>
            <a:ext cx="3124200" cy="3048000"/>
          </a:xfrm>
          <a:prstGeom prst="roundRect">
            <a:avLst>
              <a:gd name="adj" fmla="val 8031"/>
            </a:avLst>
          </a:prstGeom>
          <a:ln>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73" name="Rectangle 1"/>
          <p:cNvSpPr>
            <a:spLocks noChangeArrowheads="1"/>
          </p:cNvSpPr>
          <p:nvPr/>
        </p:nvSpPr>
        <p:spPr bwMode="auto">
          <a:xfrm>
            <a:off x="381000" y="1447800"/>
            <a:ext cx="5105400" cy="50929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rtl="0"/>
            <a:r>
              <a:rPr lang="en-US" sz="2000" dirty="0" smtClean="0"/>
              <a:t>Torque About Joint 1: </a:t>
            </a:r>
          </a:p>
          <a:p>
            <a:pPr algn="l" rtl="0"/>
            <a:r>
              <a:rPr lang="en-US" sz="2000" dirty="0" smtClean="0"/>
              <a:t>M1 = L1/2 * W1 + L1 * W4 + (L1 + L2/2) * W2 + (L1 + L3) * W3--------------------------------(equ1)</a:t>
            </a:r>
          </a:p>
          <a:p>
            <a:pPr algn="l" rtl="0"/>
            <a:r>
              <a:rPr lang="en-US" sz="2000" dirty="0" smtClean="0"/>
              <a:t>Torque About Joint 2: </a:t>
            </a:r>
          </a:p>
          <a:p>
            <a:pPr algn="l" rtl="0"/>
            <a:r>
              <a:rPr lang="en-US" sz="2000" dirty="0" smtClean="0"/>
              <a:t>M2 = L2/2 * W2 + L3 * W3----------------(equ2)</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2000" dirty="0">
              <a:ea typeface="Calibri" pitchFamily="34"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As a result  depended on figure 1 with the equations shown up   ,we have:</a:t>
            </a:r>
            <a:endParaRPr kumimoji="0" lang="en-US" sz="200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 A1=0.45 kg , A2=0.044 kg , A3=0 , A4=0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 A5= 0.044 kg</a:t>
            </a:r>
            <a:endParaRPr kumimoji="0" lang="en-US" sz="200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L1=10 cm , L2=0  , L3 = 0    , L4= 15cm ,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L5 = 20 cm</a:t>
            </a:r>
            <a:endParaRPr kumimoji="0" lang="en-US" sz="200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M1=1.25 kg/cm , M2=0 , M3 = 0 , </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M4 = 3.22 kg/cm , M5 = 6 kg/cm </a:t>
            </a:r>
            <a:endParaRPr kumimoji="0" lang="en-US" sz="2000" i="0" u="none" strike="noStrike" cap="none" normalizeH="0" baseline="0" dirty="0" smtClean="0">
              <a:ln>
                <a:noFill/>
              </a:ln>
              <a:solidFill>
                <a:schemeClr val="tx1"/>
              </a:solidFill>
              <a:effectLst/>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ea typeface="Calibri" pitchFamily="34" charset="0"/>
                <a:cs typeface="Arial" pitchFamily="34" charset="0"/>
              </a:rPr>
              <a:t>And that result is suitable to servo motor that we had with torque = 5.2 – 6.5 kg/cm</a:t>
            </a:r>
            <a:endParaRPr kumimoji="0" lang="en-US" sz="2000" i="0" u="none" strike="noStrike" cap="none" normalizeH="0" baseline="0" dirty="0" smtClean="0">
              <a:ln>
                <a:noFill/>
              </a:ln>
              <a:solidFill>
                <a:schemeClr val="tx1"/>
              </a:solidFill>
              <a:effectLst/>
              <a:cs typeface="Arial" pitchFamily="34" charset="0"/>
            </a:endParaRPr>
          </a:p>
        </p:txBody>
      </p:sp>
      <p:sp>
        <p:nvSpPr>
          <p:cNvPr id="6" name="مربع نص 5"/>
          <p:cNvSpPr txBox="1"/>
          <p:nvPr/>
        </p:nvSpPr>
        <p:spPr>
          <a:xfrm>
            <a:off x="6248400" y="5562600"/>
            <a:ext cx="1600200" cy="369332"/>
          </a:xfrm>
          <a:prstGeom prst="rect">
            <a:avLst/>
          </a:prstGeom>
          <a:noFill/>
        </p:spPr>
        <p:txBody>
          <a:bodyPr wrap="square" rtlCol="1">
            <a:spAutoFit/>
          </a:bodyPr>
          <a:lstStyle/>
          <a:p>
            <a:pPr algn="ctr"/>
            <a:r>
              <a:rPr lang="en-US" dirty="0" smtClean="0">
                <a:solidFill>
                  <a:schemeClr val="accent2"/>
                </a:solidFill>
              </a:rPr>
              <a:t>Figure 7</a:t>
            </a:r>
            <a:endParaRPr lang="ar-SA" dirty="0">
              <a:solidFill>
                <a:schemeClr val="accent2"/>
              </a:solidFill>
            </a:endParaRPr>
          </a:p>
        </p:txBody>
      </p:sp>
    </p:spTree>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سبوك">
  <a:themeElements>
    <a:clrScheme name="مخصص 2">
      <a:dk1>
        <a:sysClr val="windowText" lastClr="000000"/>
      </a:dk1>
      <a:lt1>
        <a:sysClr val="window" lastClr="FFFFFF"/>
      </a:lt1>
      <a:dk2>
        <a:srgbClr val="666666"/>
      </a:dk2>
      <a:lt2>
        <a:srgbClr val="D2D2D2"/>
      </a:lt2>
      <a:accent1>
        <a:srgbClr val="800000"/>
      </a:accent1>
      <a:accent2>
        <a:srgbClr val="800000"/>
      </a:accent2>
      <a:accent3>
        <a:srgbClr val="800000"/>
      </a:accent3>
      <a:accent4>
        <a:srgbClr val="800000"/>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مسبوك">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2507</TotalTime>
  <Words>1995</Words>
  <Application>Microsoft Office PowerPoint</Application>
  <PresentationFormat>On-screen Show (4:3)</PresentationFormat>
  <Paragraphs>390</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مسبوك</vt:lpstr>
      <vt:lpstr>Slide 1</vt:lpstr>
      <vt:lpstr>Overview</vt:lpstr>
      <vt:lpstr>    What is our project?  </vt:lpstr>
      <vt:lpstr>Why we choose it?  </vt:lpstr>
      <vt:lpstr> Where can be used? </vt:lpstr>
      <vt:lpstr> Project Characteristics:  </vt:lpstr>
      <vt:lpstr>Project Features:</vt:lpstr>
      <vt:lpstr>Project Future Expansion: </vt:lpstr>
      <vt:lpstr>Mathematical background</vt:lpstr>
      <vt:lpstr>Slide 10</vt:lpstr>
      <vt:lpstr>   Material and design depended: :  </vt:lpstr>
      <vt:lpstr> Mechanical Design</vt:lpstr>
      <vt:lpstr>Hardware : </vt:lpstr>
      <vt:lpstr>Slide 14</vt:lpstr>
      <vt:lpstr>       IR Range Finder Circuit :  </vt:lpstr>
      <vt:lpstr>Arduino schematics diagram</vt:lpstr>
      <vt:lpstr>Built Arduino microcontroller</vt:lpstr>
      <vt:lpstr>Servo Motor</vt:lpstr>
      <vt:lpstr>Slide 19</vt:lpstr>
      <vt:lpstr>Control chart of the Servo Motor:  </vt:lpstr>
      <vt:lpstr>Slide 21</vt:lpstr>
      <vt:lpstr>RFID Concept and Characteristics:  </vt:lpstr>
      <vt:lpstr>Characteristics of RFID reader</vt:lpstr>
      <vt:lpstr>Schematic diagram for RFID reader</vt:lpstr>
      <vt:lpstr>Choosing the right Antenna:  </vt:lpstr>
      <vt:lpstr> Types of Tags used:  </vt:lpstr>
      <vt:lpstr>Stepper Motor</vt:lpstr>
      <vt:lpstr>Slide 28</vt:lpstr>
      <vt:lpstr>ULN2003A Driving IC</vt:lpstr>
      <vt:lpstr>  Schematic diagrams of stepper motor  </vt:lpstr>
      <vt:lpstr>Mobility- Built plate: </vt:lpstr>
      <vt:lpstr>RX2C chip with H- bridge driver</vt:lpstr>
      <vt:lpstr>Slide 33</vt:lpstr>
      <vt:lpstr>Shelves and Car Path:  </vt:lpstr>
      <vt:lpstr> Power Supply</vt:lpstr>
      <vt:lpstr>Slide 36</vt:lpstr>
      <vt:lpstr>Slide 37</vt:lpstr>
      <vt:lpstr>Slide 38</vt:lpstr>
      <vt:lpstr>Conclusion : </vt:lpstr>
      <vt:lpstr>       References:</vt:lpstr>
      <vt:lpstr>Slide 41</vt:lpstr>
      <vt:lpstr>Slide 42</vt:lpstr>
    </vt:vector>
  </TitlesOfParts>
  <Company>Jazeera CO-Abdallah Amer 2011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Abdallah Amer 2011</dc:creator>
  <cp:lastModifiedBy>Alaa Shaheen</cp:lastModifiedBy>
  <cp:revision>79</cp:revision>
  <dcterms:created xsi:type="dcterms:W3CDTF">2012-05-20T22:21:37Z</dcterms:created>
  <dcterms:modified xsi:type="dcterms:W3CDTF">2012-05-23T05:37:33Z</dcterms:modified>
</cp:coreProperties>
</file>