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79" r:id="rId3"/>
    <p:sldId id="285" r:id="rId4"/>
    <p:sldId id="282" r:id="rId5"/>
    <p:sldId id="297" r:id="rId6"/>
    <p:sldId id="260" r:id="rId7"/>
    <p:sldId id="284" r:id="rId8"/>
    <p:sldId id="270" r:id="rId9"/>
    <p:sldId id="268" r:id="rId10"/>
    <p:sldId id="269" r:id="rId11"/>
    <p:sldId id="271" r:id="rId12"/>
    <p:sldId id="277" r:id="rId13"/>
    <p:sldId id="286" r:id="rId14"/>
    <p:sldId id="287" r:id="rId15"/>
    <p:sldId id="295" r:id="rId16"/>
    <p:sldId id="296" r:id="rId17"/>
    <p:sldId id="291" r:id="rId18"/>
    <p:sldId id="292" r:id="rId19"/>
    <p:sldId id="294" r:id="rId20"/>
    <p:sldId id="298" r:id="rId21"/>
    <p:sldId id="311" r:id="rId22"/>
    <p:sldId id="313" r:id="rId23"/>
    <p:sldId id="300" r:id="rId24"/>
    <p:sldId id="301" r:id="rId25"/>
    <p:sldId id="302" r:id="rId26"/>
    <p:sldId id="303" r:id="rId27"/>
    <p:sldId id="314" r:id="rId28"/>
    <p:sldId id="305" r:id="rId29"/>
    <p:sldId id="306" r:id="rId30"/>
    <p:sldId id="307" r:id="rId31"/>
    <p:sldId id="308" r:id="rId32"/>
    <p:sldId id="31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A0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07" autoAdjust="0"/>
    <p:restoredTop sz="94660"/>
  </p:normalViewPr>
  <p:slideViewPr>
    <p:cSldViewPr>
      <p:cViewPr>
        <p:scale>
          <a:sx n="75" d="100"/>
          <a:sy n="75" d="100"/>
        </p:scale>
        <p:origin x="-127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FD62E61-7BFC-47DC-B26B-E1FB59269AC4}" type="datetimeFigureOut">
              <a:rPr lang="ar-SA" smtClean="0"/>
              <a:pPr/>
              <a:t>14/07/35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B05904-35B8-43F5-9AE0-C91AD54722FD}" type="slidenum">
              <a:rPr lang="ar-SA" smtClean="0"/>
              <a:pPr/>
              <a:t>‹#›</a:t>
            </a:fld>
            <a:endParaRPr lang="ar-SA"/>
          </a:p>
        </p:txBody>
      </p:sp>
    </p:spTree>
    <p:extLst>
      <p:ext uri="{BB962C8B-B14F-4D97-AF65-F5344CB8AC3E}">
        <p14:creationId xmlns="" xmlns:p14="http://schemas.microsoft.com/office/powerpoint/2010/main" val="4412981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accures</a:t>
            </a:r>
            <a:r>
              <a:rPr lang="en-US" dirty="0" smtClean="0"/>
              <a:t> to</a:t>
            </a:r>
            <a:endParaRPr lang="ar-SA" dirty="0"/>
          </a:p>
        </p:txBody>
      </p:sp>
      <p:sp>
        <p:nvSpPr>
          <p:cNvPr id="4" name="Slide Number Placeholder 3"/>
          <p:cNvSpPr>
            <a:spLocks noGrp="1"/>
          </p:cNvSpPr>
          <p:nvPr>
            <p:ph type="sldNum" sz="quarter" idx="10"/>
          </p:nvPr>
        </p:nvSpPr>
        <p:spPr/>
        <p:txBody>
          <a:bodyPr/>
          <a:lstStyle/>
          <a:p>
            <a:fld id="{8E282AF8-3166-4E3B-A8AC-33B6254100CA}" type="slidenum">
              <a:rPr lang="ar-SA" smtClean="0"/>
              <a:pPr/>
              <a:t>10</a:t>
            </a:fld>
            <a:endParaRPr lang="ar-SA"/>
          </a:p>
        </p:txBody>
      </p:sp>
    </p:spTree>
    <p:extLst>
      <p:ext uri="{BB962C8B-B14F-4D97-AF65-F5344CB8AC3E}">
        <p14:creationId xmlns="" xmlns:p14="http://schemas.microsoft.com/office/powerpoint/2010/main" val="7894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8E282AF8-3166-4E3B-A8AC-33B6254100CA}" type="slidenum">
              <a:rPr lang="ar-SA" smtClean="0"/>
              <a:pPr/>
              <a:t>14</a:t>
            </a:fld>
            <a:endParaRPr lang="ar-SA"/>
          </a:p>
        </p:txBody>
      </p:sp>
    </p:spTree>
    <p:extLst>
      <p:ext uri="{BB962C8B-B14F-4D97-AF65-F5344CB8AC3E}">
        <p14:creationId xmlns="" xmlns:p14="http://schemas.microsoft.com/office/powerpoint/2010/main" val="105601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5/13/2014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5/13/2014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isegeek.com/what-are-the-most-common-applications-for-ac-current.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83_Aligned-street-light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62000" y="1981200"/>
            <a:ext cx="7772400" cy="1975104"/>
          </a:xfrm>
        </p:spPr>
        <p:txBody>
          <a:bodyPr/>
          <a:lstStyle/>
          <a:p>
            <a:r>
              <a:rPr lang="en-US" dirty="0" smtClean="0">
                <a:solidFill>
                  <a:schemeClr val="tx1"/>
                </a:solidFill>
              </a:rPr>
              <a:t>Auto-Control street lights</a:t>
            </a:r>
            <a:br>
              <a:rPr lang="en-US" dirty="0" smtClean="0">
                <a:solidFill>
                  <a:schemeClr val="tx1"/>
                </a:solidFill>
              </a:rPr>
            </a:br>
            <a:endParaRPr lang="ar-SA" dirty="0">
              <a:solidFill>
                <a:schemeClr val="tx1"/>
              </a:solidFill>
            </a:endParaRPr>
          </a:p>
        </p:txBody>
      </p:sp>
      <p:sp>
        <p:nvSpPr>
          <p:cNvPr id="3" name="Subtitle 2"/>
          <p:cNvSpPr>
            <a:spLocks noGrp="1"/>
          </p:cNvSpPr>
          <p:nvPr>
            <p:ph type="subTitle" idx="1"/>
          </p:nvPr>
        </p:nvSpPr>
        <p:spPr>
          <a:xfrm>
            <a:off x="4495800" y="1752600"/>
            <a:ext cx="4876800" cy="3276600"/>
          </a:xfrm>
        </p:spPr>
        <p:txBody>
          <a:bodyPr/>
          <a:lstStyle/>
          <a:p>
            <a:pPr algn="ctr" rtl="0">
              <a:spcBef>
                <a:spcPct val="20000"/>
              </a:spcBef>
              <a:buClrTx/>
              <a:buSzTx/>
            </a:pPr>
            <a:r>
              <a:rPr lang="en-US" sz="3200" dirty="0" smtClean="0">
                <a:solidFill>
                  <a:srgbClr val="FFA037"/>
                </a:solidFill>
              </a:rPr>
              <a:t>supervised by :</a:t>
            </a:r>
          </a:p>
          <a:p>
            <a:pPr algn="ctr" rtl="0">
              <a:spcBef>
                <a:spcPct val="20000"/>
              </a:spcBef>
              <a:buClrTx/>
              <a:buSzTx/>
            </a:pPr>
            <a:r>
              <a:rPr lang="en-US" sz="3200" dirty="0" smtClean="0"/>
              <a:t>Dr. </a:t>
            </a:r>
            <a:r>
              <a:rPr lang="en-US" sz="3200" dirty="0" err="1" smtClean="0"/>
              <a:t>Kamel</a:t>
            </a:r>
            <a:r>
              <a:rPr lang="en-US" sz="3200" dirty="0" smtClean="0"/>
              <a:t> </a:t>
            </a:r>
            <a:r>
              <a:rPr lang="en-US" sz="3200" dirty="0" err="1" smtClean="0"/>
              <a:t>Saleh</a:t>
            </a:r>
            <a:r>
              <a:rPr lang="en-US" sz="3200" dirty="0" smtClean="0"/>
              <a:t> </a:t>
            </a:r>
          </a:p>
          <a:p>
            <a:endParaRPr lang="ar-SA" dirty="0"/>
          </a:p>
        </p:txBody>
      </p:sp>
      <p:sp>
        <p:nvSpPr>
          <p:cNvPr id="5" name="Subtitle 2"/>
          <p:cNvSpPr txBox="1">
            <a:spLocks/>
          </p:cNvSpPr>
          <p:nvPr/>
        </p:nvSpPr>
        <p:spPr>
          <a:xfrm>
            <a:off x="0" y="3581400"/>
            <a:ext cx="4876800" cy="3276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A037"/>
                </a:solidFill>
                <a:effectLst/>
                <a:uLnTx/>
                <a:uFillTx/>
                <a:latin typeface="+mn-lt"/>
                <a:ea typeface="+mn-ea"/>
                <a:cs typeface="+mn-cs"/>
              </a:rPr>
              <a:t>Prepared by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L</a:t>
            </a:r>
            <a:r>
              <a:rPr lang="en-US" sz="3200" baseline="0" dirty="0" err="1" smtClean="0"/>
              <a:t>ama</a:t>
            </a:r>
            <a:r>
              <a:rPr lang="en-US" sz="3200" dirty="0" smtClean="0"/>
              <a:t> </a:t>
            </a:r>
            <a:r>
              <a:rPr lang="en-US" sz="3200" dirty="0" err="1" smtClean="0"/>
              <a:t>Jehad</a:t>
            </a:r>
            <a:endParaRPr lang="en-US" sz="32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Doha </a:t>
            </a:r>
            <a:r>
              <a:rPr lang="en-US" sz="3200" dirty="0" err="1" smtClean="0"/>
              <a:t>Darawsheh</a:t>
            </a:r>
            <a:endParaRPr lang="en-US" sz="32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effectLst/>
                <a:uLnTx/>
                <a:uFillTx/>
                <a:latin typeface="+mn-lt"/>
                <a:ea typeface="+mn-ea"/>
                <a:cs typeface="+mn-cs"/>
              </a:rPr>
              <a:t>Areej</a:t>
            </a:r>
            <a:r>
              <a:rPr kumimoji="0" lang="en-US" sz="3200" b="0" i="0" u="none" strike="noStrike" kern="1200" cap="none" spc="0" normalizeH="0" noProof="0" dirty="0" smtClean="0">
                <a:ln>
                  <a:noFill/>
                </a:ln>
                <a:effectLst/>
                <a:uLnTx/>
                <a:uFillTx/>
                <a:latin typeface="+mn-lt"/>
                <a:ea typeface="+mn-ea"/>
                <a:cs typeface="+mn-cs"/>
              </a:rPr>
              <a:t> </a:t>
            </a:r>
            <a:r>
              <a:rPr kumimoji="0" lang="en-US" sz="3200" b="0" i="0" u="none" strike="noStrike" kern="1200" cap="none" spc="0" normalizeH="0" noProof="0" dirty="0" err="1" smtClean="0">
                <a:ln>
                  <a:noFill/>
                </a:ln>
                <a:effectLst/>
                <a:uLnTx/>
                <a:uFillTx/>
                <a:latin typeface="+mn-lt"/>
                <a:ea typeface="+mn-ea"/>
                <a:cs typeface="+mn-cs"/>
              </a:rPr>
              <a:t>Batta</a:t>
            </a:r>
            <a:endParaRPr kumimoji="0" lang="en-US" sz="3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Crossing Detector</a:t>
            </a:r>
            <a:endParaRPr lang="ar-SA" dirty="0"/>
          </a:p>
        </p:txBody>
      </p:sp>
      <p:sp>
        <p:nvSpPr>
          <p:cNvPr id="3" name="Content Placeholder 2"/>
          <p:cNvSpPr>
            <a:spLocks noGrp="1"/>
          </p:cNvSpPr>
          <p:nvPr>
            <p:ph idx="1"/>
          </p:nvPr>
        </p:nvSpPr>
        <p:spPr/>
        <p:txBody>
          <a:bodyPr/>
          <a:lstStyle/>
          <a:p>
            <a:pPr marL="68580" indent="0" algn="l">
              <a:buNone/>
            </a:pPr>
            <a:r>
              <a:rPr lang="en-US" dirty="0" smtClean="0"/>
              <a:t>electrical </a:t>
            </a:r>
            <a:r>
              <a:rPr lang="en-US" dirty="0"/>
              <a:t>circuit that detects the instant when a sine wave, or the natural format of alternating current (</a:t>
            </a:r>
            <a:r>
              <a:rPr lang="en-US" u="sng" dirty="0">
                <a:hlinkClick r:id="rId3"/>
              </a:rPr>
              <a:t>AC</a:t>
            </a:r>
            <a:r>
              <a:rPr lang="en-US" dirty="0"/>
              <a:t>), is at zero volts in amplitude and </a:t>
            </a:r>
            <a:r>
              <a:rPr lang="ar-SA" dirty="0" smtClean="0"/>
              <a:t>   </a:t>
            </a:r>
            <a:r>
              <a:rPr lang="en-US" dirty="0" smtClean="0"/>
              <a:t>sends </a:t>
            </a:r>
            <a:r>
              <a:rPr lang="en-US" dirty="0"/>
              <a:t>a signal to its controlled circuit</a:t>
            </a:r>
            <a:r>
              <a:rPr lang="en-US" dirty="0" smtClean="0"/>
              <a:t>.</a:t>
            </a:r>
          </a:p>
          <a:p>
            <a:pPr marL="68580" indent="0" algn="l">
              <a:buNone/>
            </a:pPr>
            <a:r>
              <a:rPr lang="ar-SA" dirty="0" smtClean="0"/>
              <a:t> </a:t>
            </a:r>
            <a:r>
              <a:rPr lang="en-US" dirty="0" smtClean="0"/>
              <a:t>Zero crossing point is accrues  tow times during the cycle .</a:t>
            </a:r>
          </a:p>
          <a:p>
            <a:pPr marL="68580" indent="0" algn="l">
              <a:buNone/>
            </a:pPr>
            <a:endParaRPr lang="ar-SA" dirty="0"/>
          </a:p>
        </p:txBody>
      </p:sp>
    </p:spTree>
    <p:extLst>
      <p:ext uri="{BB962C8B-B14F-4D97-AF65-F5344CB8AC3E}">
        <p14:creationId xmlns="" xmlns:p14="http://schemas.microsoft.com/office/powerpoint/2010/main" val="3030547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Crossing Detector</a:t>
            </a:r>
            <a:endParaRPr lang="ar-SA" dirty="0"/>
          </a:p>
        </p:txBody>
      </p:sp>
      <p:pic>
        <p:nvPicPr>
          <p:cNvPr id="1027" name="Picture 3" descr="C:\Users\dell\Downloads\kjkl.png"/>
          <p:cNvPicPr>
            <a:picLocks noGrp="1" noChangeAspect="1" noChangeArrowheads="1"/>
          </p:cNvPicPr>
          <p:nvPr>
            <p:ph idx="1"/>
          </p:nvPr>
        </p:nvPicPr>
        <p:blipFill>
          <a:blip r:embed="rId2" cstate="print"/>
          <a:srcRect/>
          <a:stretch>
            <a:fillRect/>
          </a:stretch>
        </p:blipFill>
        <p:spPr bwMode="auto">
          <a:xfrm>
            <a:off x="611560" y="2637894"/>
            <a:ext cx="8352928" cy="3383394"/>
          </a:xfrm>
          <a:prstGeom prst="rect">
            <a:avLst/>
          </a:prstGeom>
          <a:noFill/>
        </p:spPr>
      </p:pic>
    </p:spTree>
    <p:extLst>
      <p:ext uri="{BB962C8B-B14F-4D97-AF65-F5344CB8AC3E}">
        <p14:creationId xmlns="" xmlns:p14="http://schemas.microsoft.com/office/powerpoint/2010/main" val="62418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762000"/>
          </a:xfrm>
        </p:spPr>
        <p:txBody>
          <a:bodyPr/>
          <a:lstStyle/>
          <a:p>
            <a:r>
              <a:rPr lang="en-US" dirty="0" smtClean="0">
                <a:solidFill>
                  <a:srgbClr val="FFC000"/>
                </a:solidFill>
              </a:rPr>
              <a:t>Flow Chart </a:t>
            </a:r>
            <a:endParaRPr lang="en-US" dirty="0">
              <a:solidFill>
                <a:srgbClr val="FFC000"/>
              </a:solidFill>
            </a:endParaRPr>
          </a:p>
        </p:txBody>
      </p:sp>
      <p:sp>
        <p:nvSpPr>
          <p:cNvPr id="4" name="Rounded Rectangle 3"/>
          <p:cNvSpPr/>
          <p:nvPr/>
        </p:nvSpPr>
        <p:spPr>
          <a:xfrm>
            <a:off x="762000" y="609600"/>
            <a:ext cx="73152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600" dirty="0" smtClean="0"/>
          </a:p>
          <a:p>
            <a:r>
              <a:rPr lang="en-US" dirty="0" smtClean="0"/>
              <a:t>Zero crossing detectors sent pulse at every zero crossing point. </a:t>
            </a:r>
            <a:endParaRPr lang="en-US" dirty="0" smtClean="0"/>
          </a:p>
          <a:p>
            <a:endParaRPr lang="en-US" sz="1600" dirty="0">
              <a:solidFill>
                <a:schemeClr val="tx1"/>
              </a:solidFill>
            </a:endParaRPr>
          </a:p>
        </p:txBody>
      </p:sp>
      <p:sp>
        <p:nvSpPr>
          <p:cNvPr id="5" name="Down Arrow 4"/>
          <p:cNvSpPr/>
          <p:nvPr/>
        </p:nvSpPr>
        <p:spPr>
          <a:xfrm>
            <a:off x="4572000" y="1524000"/>
            <a:ext cx="76200" cy="3048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Diamond 6"/>
          <p:cNvSpPr/>
          <p:nvPr/>
        </p:nvSpPr>
        <p:spPr>
          <a:xfrm>
            <a:off x="2819400" y="1828800"/>
            <a:ext cx="3581400" cy="20574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a:p>
            <a:pPr algn="ctr"/>
            <a:r>
              <a:rPr lang="en-US" dirty="0" smtClean="0"/>
              <a:t>The Arduino tests if any signal is sent by the zero crossing detector </a:t>
            </a:r>
            <a:endParaRPr lang="en-US" dirty="0"/>
          </a:p>
        </p:txBody>
      </p:sp>
      <p:sp>
        <p:nvSpPr>
          <p:cNvPr id="9" name="TextBox 8"/>
          <p:cNvSpPr txBox="1"/>
          <p:nvPr/>
        </p:nvSpPr>
        <p:spPr>
          <a:xfrm>
            <a:off x="4724400" y="3733800"/>
            <a:ext cx="609600" cy="369332"/>
          </a:xfrm>
          <a:prstGeom prst="rect">
            <a:avLst/>
          </a:prstGeom>
          <a:noFill/>
        </p:spPr>
        <p:txBody>
          <a:bodyPr wrap="square" rtlCol="0">
            <a:spAutoFit/>
          </a:bodyPr>
          <a:lstStyle/>
          <a:p>
            <a:r>
              <a:rPr lang="en-US" dirty="0" smtClean="0"/>
              <a:t>YES</a:t>
            </a:r>
            <a:endParaRPr lang="en-US" dirty="0"/>
          </a:p>
        </p:txBody>
      </p:sp>
      <p:sp>
        <p:nvSpPr>
          <p:cNvPr id="11" name="Down Arrow 10"/>
          <p:cNvSpPr/>
          <p:nvPr/>
        </p:nvSpPr>
        <p:spPr>
          <a:xfrm>
            <a:off x="4572000" y="3886200"/>
            <a:ext cx="76200" cy="3048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Rounded Rectangle 11"/>
          <p:cNvSpPr/>
          <p:nvPr/>
        </p:nvSpPr>
        <p:spPr>
          <a:xfrm>
            <a:off x="762000" y="4191000"/>
            <a:ext cx="7467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t>The Arduino is programmed to calculate the angel offset when a zero voltage is detected. </a:t>
            </a:r>
            <a:endParaRPr lang="en-US" dirty="0"/>
          </a:p>
        </p:txBody>
      </p:sp>
      <p:sp>
        <p:nvSpPr>
          <p:cNvPr id="13" name="Rounded Rectangle 12"/>
          <p:cNvSpPr/>
          <p:nvPr/>
        </p:nvSpPr>
        <p:spPr>
          <a:xfrm>
            <a:off x="838200" y="5105400"/>
            <a:ext cx="7543800"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600" dirty="0" smtClean="0"/>
          </a:p>
          <a:p>
            <a:r>
              <a:rPr lang="en-US" dirty="0" smtClean="0"/>
              <a:t>An Arduino output pin is connected to the triac gate, it  sends a pulses to the gates ( those pulses determine the value of conduction angle  </a:t>
            </a:r>
            <a:r>
              <a:rPr lang="en-US" b="1" dirty="0" smtClean="0"/>
              <a:t>α</a:t>
            </a:r>
            <a:r>
              <a:rPr lang="en-US" dirty="0" smtClean="0"/>
              <a:t> )</a:t>
            </a:r>
          </a:p>
          <a:p>
            <a:endParaRPr lang="en-US" dirty="0"/>
          </a:p>
        </p:txBody>
      </p:sp>
      <p:sp>
        <p:nvSpPr>
          <p:cNvPr id="14" name="Rounded Rectangle 13"/>
          <p:cNvSpPr/>
          <p:nvPr/>
        </p:nvSpPr>
        <p:spPr>
          <a:xfrm>
            <a:off x="838200" y="5943600"/>
            <a:ext cx="7543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t>The triac delay to conduct depends on the value of  </a:t>
            </a:r>
            <a:r>
              <a:rPr lang="en-US" b="1" dirty="0" smtClean="0"/>
              <a:t>α</a:t>
            </a:r>
            <a:r>
              <a:rPr lang="en-US" dirty="0" smtClean="0"/>
              <a:t>. For example; when  </a:t>
            </a:r>
            <a:r>
              <a:rPr lang="en-US" b="1" dirty="0" smtClean="0"/>
              <a:t>α</a:t>
            </a:r>
            <a:r>
              <a:rPr lang="en-US" dirty="0" smtClean="0"/>
              <a:t>  becomes bigger the triac delays more then the lamb will be less brighter.</a:t>
            </a:r>
            <a:endParaRPr lang="en-US" dirty="0"/>
          </a:p>
        </p:txBody>
      </p:sp>
      <p:sp>
        <p:nvSpPr>
          <p:cNvPr id="15" name="Down Arrow 14"/>
          <p:cNvSpPr/>
          <p:nvPr/>
        </p:nvSpPr>
        <p:spPr>
          <a:xfrm>
            <a:off x="4572000" y="4800600"/>
            <a:ext cx="76200" cy="3048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Down Arrow 15"/>
          <p:cNvSpPr/>
          <p:nvPr/>
        </p:nvSpPr>
        <p:spPr>
          <a:xfrm>
            <a:off x="4572000" y="5715000"/>
            <a:ext cx="76200" cy="2286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25" name="Elbow Connector 24"/>
          <p:cNvCxnSpPr>
            <a:stCxn id="7" idx="1"/>
            <a:endCxn id="5" idx="1"/>
          </p:cNvCxnSpPr>
          <p:nvPr/>
        </p:nvCxnSpPr>
        <p:spPr>
          <a:xfrm rot="10800000" flipH="1">
            <a:off x="2819400" y="1790700"/>
            <a:ext cx="1752600" cy="1066800"/>
          </a:xfrm>
          <a:prstGeom prst="bentConnector3">
            <a:avLst>
              <a:gd name="adj1" fmla="val -13043"/>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05000" y="2286000"/>
            <a:ext cx="609600" cy="369332"/>
          </a:xfrm>
          <a:prstGeom prst="rect">
            <a:avLst/>
          </a:prstGeom>
          <a:noFill/>
        </p:spPr>
        <p:txBody>
          <a:bodyPr wrap="square" rtlCol="0">
            <a:spAutoFit/>
          </a:bodyPr>
          <a:lstStyle/>
          <a:p>
            <a:r>
              <a:rPr lang="en-US" dirty="0" smtClean="0"/>
              <a:t>No</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Simulation</a:t>
            </a:r>
            <a:endParaRPr lang="ar-SA" dirty="0"/>
          </a:p>
        </p:txBody>
      </p:sp>
      <p:sp>
        <p:nvSpPr>
          <p:cNvPr id="3" name="Content Placeholder 2"/>
          <p:cNvSpPr>
            <a:spLocks noGrp="1"/>
          </p:cNvSpPr>
          <p:nvPr>
            <p:ph idx="1"/>
          </p:nvPr>
        </p:nvSpPr>
        <p:spPr/>
        <p:txBody>
          <a:bodyPr/>
          <a:lstStyle/>
          <a:p>
            <a:endParaRPr lang="ar-SA" dirty="0"/>
          </a:p>
        </p:txBody>
      </p:sp>
      <p:pic>
        <p:nvPicPr>
          <p:cNvPr id="1026" name="Picture 2" descr="C:\Users\ayman\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1524000"/>
            <a:ext cx="7772400" cy="487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140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br>
              <a:rPr lang="en-US" dirty="0" smtClean="0"/>
            </a:br>
            <a:r>
              <a:rPr lang="en-US" dirty="0" smtClean="0"/>
              <a:t/>
            </a:r>
            <a:br>
              <a:rPr lang="en-US" dirty="0" smtClean="0"/>
            </a:br>
            <a:r>
              <a:rPr lang="en-US" dirty="0" smtClean="0">
                <a:solidFill>
                  <a:srgbClr val="FFFF00"/>
                </a:solidFill>
              </a:rPr>
              <a:t>the out put of zero crossing and rectifier</a:t>
            </a:r>
            <a:r>
              <a:rPr lang="en-US" dirty="0" smtClean="0">
                <a:solidFill>
                  <a:schemeClr val="tx1"/>
                </a:solidFill>
              </a:rPr>
              <a:t>:</a:t>
            </a:r>
            <a:endParaRPr lang="ar-SA" dirty="0">
              <a:solidFill>
                <a:schemeClr val="tx1"/>
              </a:solidFill>
            </a:endParaRPr>
          </a:p>
        </p:txBody>
      </p:sp>
      <p:pic>
        <p:nvPicPr>
          <p:cNvPr id="1027" name="Picture 3"/>
          <p:cNvPicPr>
            <a:picLocks noGrp="1" noChangeAspect="1" noChangeArrowheads="1"/>
          </p:cNvPicPr>
          <p:nvPr>
            <p:ph idx="1"/>
          </p:nvPr>
        </p:nvPicPr>
        <p:blipFill>
          <a:blip r:embed="rId3"/>
          <a:srcRect/>
          <a:stretch>
            <a:fillRect/>
          </a:stretch>
        </p:blipFill>
        <p:spPr bwMode="auto">
          <a:xfrm>
            <a:off x="857224" y="3000372"/>
            <a:ext cx="7772400" cy="2725390"/>
          </a:xfrm>
          <a:prstGeom prst="rect">
            <a:avLst/>
          </a:prstGeom>
          <a:noFill/>
          <a:ln w="9525">
            <a:noFill/>
            <a:miter lim="800000"/>
            <a:headEnd/>
            <a:tailEnd/>
          </a:ln>
          <a:effectLst/>
        </p:spPr>
      </p:pic>
    </p:spTree>
    <p:extLst>
      <p:ext uri="{BB962C8B-B14F-4D97-AF65-F5344CB8AC3E}">
        <p14:creationId xmlns="" xmlns:p14="http://schemas.microsoft.com/office/powerpoint/2010/main" val="37710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Out put of </a:t>
            </a:r>
            <a:r>
              <a:rPr lang="en-US" dirty="0" err="1" smtClean="0"/>
              <a:t>aurdino</a:t>
            </a:r>
            <a:r>
              <a:rPr lang="en-US" dirty="0" smtClean="0"/>
              <a:t> at different</a:t>
            </a:r>
            <a:r>
              <a:rPr lang="en-US" b="1" dirty="0" smtClean="0"/>
              <a:t> α</a:t>
            </a:r>
            <a:r>
              <a:rPr lang="en-US" dirty="0" smtClean="0"/>
              <a:t> :</a:t>
            </a:r>
            <a:br>
              <a:rPr lang="en-US" dirty="0" smtClean="0"/>
            </a:br>
            <a:r>
              <a:rPr lang="en-US" dirty="0" smtClean="0"/>
              <a:t> :</a:t>
            </a:r>
            <a:endParaRPr lang="ar-SA" dirty="0"/>
          </a:p>
        </p:txBody>
      </p:sp>
      <p:pic>
        <p:nvPicPr>
          <p:cNvPr id="2050" name="Picture 2"/>
          <p:cNvPicPr>
            <a:picLocks noGrp="1" noChangeAspect="1" noChangeArrowheads="1"/>
          </p:cNvPicPr>
          <p:nvPr>
            <p:ph idx="1"/>
          </p:nvPr>
        </p:nvPicPr>
        <p:blipFill>
          <a:blip r:embed="rId2"/>
          <a:srcRect/>
          <a:stretch>
            <a:fillRect/>
          </a:stretch>
        </p:blipFill>
        <p:spPr bwMode="auto">
          <a:xfrm>
            <a:off x="1357290" y="2214554"/>
            <a:ext cx="6500858" cy="17145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357290" y="4357694"/>
            <a:ext cx="6572296"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out put of </a:t>
            </a:r>
            <a:r>
              <a:rPr lang="en-US" dirty="0" err="1" smtClean="0"/>
              <a:t>triac</a:t>
            </a:r>
            <a:r>
              <a:rPr lang="en-US" dirty="0" smtClean="0"/>
              <a:t>:</a:t>
            </a:r>
            <a:endParaRPr lang="ar-SA" dirty="0"/>
          </a:p>
        </p:txBody>
      </p:sp>
      <p:pic>
        <p:nvPicPr>
          <p:cNvPr id="1026" name="Picture 2"/>
          <p:cNvPicPr>
            <a:picLocks noChangeAspect="1" noChangeArrowheads="1"/>
          </p:cNvPicPr>
          <p:nvPr/>
        </p:nvPicPr>
        <p:blipFill>
          <a:blip r:embed="rId2"/>
          <a:srcRect/>
          <a:stretch>
            <a:fillRect/>
          </a:stretch>
        </p:blipFill>
        <p:spPr bwMode="auto">
          <a:xfrm>
            <a:off x="1142976" y="1785926"/>
            <a:ext cx="7358114" cy="1928826"/>
          </a:xfrm>
          <a:prstGeom prst="rect">
            <a:avLst/>
          </a:prstGeom>
          <a:noFill/>
          <a:ln w="9525">
            <a:noFill/>
            <a:miter lim="800000"/>
            <a:headEnd/>
            <a:tailEnd/>
          </a:ln>
          <a:effectLst/>
        </p:spPr>
      </p:pic>
      <p:sp>
        <p:nvSpPr>
          <p:cNvPr id="6" name="عنصر نائب للمحتوى 5"/>
          <p:cNvSpPr>
            <a:spLocks noGrp="1"/>
          </p:cNvSpPr>
          <p:nvPr>
            <p:ph idx="1"/>
          </p:nvPr>
        </p:nvSpPr>
        <p:spPr/>
        <p:txBody>
          <a:bodyPr/>
          <a:lstStyle/>
          <a:p>
            <a:endParaRPr lang="ar-SA"/>
          </a:p>
        </p:txBody>
      </p:sp>
      <p:pic>
        <p:nvPicPr>
          <p:cNvPr id="1027" name="Picture 3"/>
          <p:cNvPicPr>
            <a:picLocks noChangeAspect="1" noChangeArrowheads="1"/>
          </p:cNvPicPr>
          <p:nvPr/>
        </p:nvPicPr>
        <p:blipFill>
          <a:blip r:embed="rId3"/>
          <a:srcRect/>
          <a:stretch>
            <a:fillRect/>
          </a:stretch>
        </p:blipFill>
        <p:spPr bwMode="auto">
          <a:xfrm>
            <a:off x="1142976" y="4000504"/>
            <a:ext cx="7358114"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lstStyle/>
          <a:p>
            <a:r>
              <a:rPr lang="en-US" dirty="0" smtClean="0"/>
              <a:t>Economical Advantage</a:t>
            </a:r>
            <a:endParaRPr lang="ar-SA"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585642036"/>
              </p:ext>
            </p:extLst>
          </p:nvPr>
        </p:nvGraphicFramePr>
        <p:xfrm>
          <a:off x="838200" y="1295400"/>
          <a:ext cx="7772400" cy="4572000"/>
        </p:xfrm>
        <a:graphic>
          <a:graphicData uri="http://schemas.openxmlformats.org/drawingml/2006/table">
            <a:tbl>
              <a:tblPr rtl="1" firstRow="1" bandRow="1">
                <a:tableStyleId>{5C22544A-7EE6-4342-B048-85BDC9FD1C3A}</a:tableStyleId>
              </a:tblPr>
              <a:tblGrid>
                <a:gridCol w="2590800"/>
                <a:gridCol w="2590800"/>
                <a:gridCol w="2590800"/>
              </a:tblGrid>
              <a:tr h="923606">
                <a:tc>
                  <a:txBody>
                    <a:bodyPr/>
                    <a:lstStyle/>
                    <a:p>
                      <a:pPr rtl="1"/>
                      <a:r>
                        <a:rPr lang="en-US" dirty="0" smtClean="0"/>
                        <a:t>Power</a:t>
                      </a:r>
                      <a:r>
                        <a:rPr lang="en-US" baseline="0" dirty="0" smtClean="0"/>
                        <a:t> </a:t>
                      </a:r>
                      <a:r>
                        <a:rPr lang="en-US" baseline="0" dirty="0" err="1" smtClean="0"/>
                        <a:t>consumtion</a:t>
                      </a:r>
                      <a:r>
                        <a:rPr lang="en-US" baseline="0" dirty="0" smtClean="0"/>
                        <a:t> </a:t>
                      </a:r>
                      <a:endParaRPr lang="ar-SA" dirty="0"/>
                    </a:p>
                  </a:txBody>
                  <a:tcPr/>
                </a:tc>
                <a:tc>
                  <a:txBody>
                    <a:bodyPr/>
                    <a:lstStyle/>
                    <a:p>
                      <a:pPr rtl="1"/>
                      <a:r>
                        <a:rPr lang="en-US" dirty="0" smtClean="0"/>
                        <a:t>Percentage of dimming</a:t>
                      </a:r>
                      <a:endParaRPr lang="ar-SA" dirty="0"/>
                    </a:p>
                  </a:txBody>
                  <a:tcPr/>
                </a:tc>
                <a:tc>
                  <a:txBody>
                    <a:bodyPr/>
                    <a:lstStyle/>
                    <a:p>
                      <a:pPr rtl="1"/>
                      <a:r>
                        <a:rPr lang="en-US" dirty="0" smtClean="0"/>
                        <a:t>Time of the day</a:t>
                      </a:r>
                      <a:endParaRPr lang="ar-SA" dirty="0"/>
                    </a:p>
                  </a:txBody>
                  <a:tcPr/>
                </a:tc>
              </a:tr>
              <a:tr h="548798">
                <a:tc>
                  <a:txBody>
                    <a:bodyPr/>
                    <a:lstStyle/>
                    <a:p>
                      <a:pPr rtl="1"/>
                      <a:r>
                        <a:rPr lang="en-US" dirty="0" smtClean="0"/>
                        <a:t>250 watt</a:t>
                      </a:r>
                      <a:endParaRPr lang="ar-SA" dirty="0"/>
                    </a:p>
                  </a:txBody>
                  <a:tcPr/>
                </a:tc>
                <a:tc>
                  <a:txBody>
                    <a:bodyPr/>
                    <a:lstStyle/>
                    <a:p>
                      <a:pPr rtl="1"/>
                      <a:r>
                        <a:rPr lang="en-US" dirty="0" smtClean="0"/>
                        <a:t>No dimming</a:t>
                      </a:r>
                      <a:endParaRPr lang="ar-SA" dirty="0"/>
                    </a:p>
                  </a:txBody>
                  <a:tcPr/>
                </a:tc>
                <a:tc>
                  <a:txBody>
                    <a:bodyPr/>
                    <a:lstStyle/>
                    <a:p>
                      <a:pPr algn="l" rtl="1"/>
                      <a:r>
                        <a:rPr lang="en-US" dirty="0" smtClean="0"/>
                        <a:t>6-10</a:t>
                      </a:r>
                      <a:endParaRPr lang="ar-SA" dirty="0"/>
                    </a:p>
                  </a:txBody>
                  <a:tcPr/>
                </a:tc>
              </a:tr>
              <a:tr h="1023720">
                <a:tc>
                  <a:txBody>
                    <a:bodyPr/>
                    <a:lstStyle/>
                    <a:p>
                      <a:pPr rtl="1"/>
                      <a:r>
                        <a:rPr lang="en-US" dirty="0" smtClean="0"/>
                        <a:t>175 watt</a:t>
                      </a:r>
                      <a:endParaRPr lang="ar-SA" dirty="0"/>
                    </a:p>
                  </a:txBody>
                  <a:tcPr/>
                </a:tc>
                <a:tc>
                  <a:txBody>
                    <a:bodyPr/>
                    <a:lstStyle/>
                    <a:p>
                      <a:pPr rtl="1"/>
                      <a:r>
                        <a:rPr lang="en-US" dirty="0" smtClean="0"/>
                        <a:t>30%</a:t>
                      </a:r>
                      <a:endParaRPr lang="ar-SA" dirty="0"/>
                    </a:p>
                  </a:txBody>
                  <a:tcPr/>
                </a:tc>
                <a:tc>
                  <a:txBody>
                    <a:bodyPr/>
                    <a:lstStyle/>
                    <a:p>
                      <a:pPr algn="l" rtl="1"/>
                      <a:r>
                        <a:rPr lang="en-US" dirty="0" smtClean="0"/>
                        <a:t>10-12</a:t>
                      </a:r>
                      <a:endParaRPr lang="ar-SA" dirty="0"/>
                    </a:p>
                  </a:txBody>
                  <a:tcPr/>
                </a:tc>
              </a:tr>
              <a:tr h="1037938">
                <a:tc>
                  <a:txBody>
                    <a:bodyPr/>
                    <a:lstStyle/>
                    <a:p>
                      <a:pPr rtl="1"/>
                      <a:r>
                        <a:rPr lang="en-US" dirty="0" smtClean="0"/>
                        <a:t>125 watt</a:t>
                      </a:r>
                      <a:endParaRPr lang="ar-SA" dirty="0"/>
                    </a:p>
                  </a:txBody>
                  <a:tcPr/>
                </a:tc>
                <a:tc>
                  <a:txBody>
                    <a:bodyPr/>
                    <a:lstStyle/>
                    <a:p>
                      <a:pPr rtl="1"/>
                      <a:r>
                        <a:rPr lang="en-US" dirty="0" smtClean="0"/>
                        <a:t>50%</a:t>
                      </a:r>
                      <a:endParaRPr lang="ar-SA" dirty="0"/>
                    </a:p>
                  </a:txBody>
                  <a:tcPr/>
                </a:tc>
                <a:tc>
                  <a:txBody>
                    <a:bodyPr/>
                    <a:lstStyle/>
                    <a:p>
                      <a:pPr algn="l" rtl="1"/>
                      <a:r>
                        <a:rPr lang="en-US" dirty="0" smtClean="0"/>
                        <a:t>12-3</a:t>
                      </a:r>
                      <a:endParaRPr lang="ar-SA" dirty="0"/>
                    </a:p>
                  </a:txBody>
                  <a:tcPr/>
                </a:tc>
              </a:tr>
              <a:tr h="1037938">
                <a:tc>
                  <a:txBody>
                    <a:bodyPr/>
                    <a:lstStyle/>
                    <a:p>
                      <a:pPr rtl="1"/>
                      <a:r>
                        <a:rPr lang="en-US" dirty="0" smtClean="0"/>
                        <a:t>150 watt</a:t>
                      </a:r>
                      <a:endParaRPr lang="ar-SA" dirty="0"/>
                    </a:p>
                  </a:txBody>
                  <a:tcPr/>
                </a:tc>
                <a:tc>
                  <a:txBody>
                    <a:bodyPr/>
                    <a:lstStyle/>
                    <a:p>
                      <a:pPr rtl="1"/>
                      <a:r>
                        <a:rPr lang="en-US" dirty="0" smtClean="0"/>
                        <a:t>40%</a:t>
                      </a:r>
                      <a:endParaRPr lang="ar-SA" dirty="0"/>
                    </a:p>
                  </a:txBody>
                  <a:tcPr/>
                </a:tc>
                <a:tc>
                  <a:txBody>
                    <a:bodyPr/>
                    <a:lstStyle/>
                    <a:p>
                      <a:pPr algn="l" rtl="1"/>
                      <a:r>
                        <a:rPr lang="en-US" dirty="0" smtClean="0"/>
                        <a:t>3-6</a:t>
                      </a:r>
                      <a:endParaRPr lang="ar-SA" dirty="0"/>
                    </a:p>
                  </a:txBody>
                  <a:tcPr/>
                </a:tc>
              </a:tr>
            </a:tbl>
          </a:graphicData>
        </a:graphic>
      </p:graphicFrame>
    </p:spTree>
    <p:extLst>
      <p:ext uri="{BB962C8B-B14F-4D97-AF65-F5344CB8AC3E}">
        <p14:creationId xmlns="" xmlns:p14="http://schemas.microsoft.com/office/powerpoint/2010/main" val="1998889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Economical Advantage</a:t>
            </a:r>
            <a:endParaRPr lang="ar-SA" dirty="0"/>
          </a:p>
        </p:txBody>
      </p:sp>
      <p:sp>
        <p:nvSpPr>
          <p:cNvPr id="3" name="Content Placeholder 2"/>
          <p:cNvSpPr>
            <a:spLocks noGrp="1"/>
          </p:cNvSpPr>
          <p:nvPr>
            <p:ph idx="1"/>
          </p:nvPr>
        </p:nvSpPr>
        <p:spPr>
          <a:xfrm>
            <a:off x="914400" y="1783560"/>
            <a:ext cx="7772400" cy="4572000"/>
          </a:xfrm>
        </p:spPr>
        <p:txBody>
          <a:bodyPr/>
          <a:lstStyle/>
          <a:p>
            <a:pPr marL="68580" indent="0" algn="l">
              <a:buNone/>
            </a:pPr>
            <a:r>
              <a:rPr lang="en-US" dirty="0" smtClean="0"/>
              <a:t>If there is a 1000 lamps in the city then the cost of street light in one night:</a:t>
            </a:r>
          </a:p>
          <a:p>
            <a:pPr marL="68580" indent="0" algn="l">
              <a:buNone/>
            </a:pPr>
            <a:r>
              <a:rPr lang="en-US" dirty="0" smtClean="0"/>
              <a:t>1-without dimming:1800 NIS</a:t>
            </a:r>
          </a:p>
          <a:p>
            <a:pPr marL="68580" indent="0" algn="l">
              <a:buNone/>
            </a:pPr>
            <a:r>
              <a:rPr lang="en-US" dirty="0" smtClean="0"/>
              <a:t>2-with dimming=1305 NIS</a:t>
            </a:r>
          </a:p>
          <a:p>
            <a:pPr marL="68580" indent="0" algn="l">
              <a:buNone/>
            </a:pPr>
            <a:r>
              <a:rPr lang="en-US" dirty="0" smtClean="0"/>
              <a:t>The saving money=500 NIS</a:t>
            </a:r>
          </a:p>
        </p:txBody>
      </p:sp>
    </p:spTree>
    <p:extLst>
      <p:ext uri="{BB962C8B-B14F-4D97-AF65-F5344CB8AC3E}">
        <p14:creationId xmlns="" xmlns:p14="http://schemas.microsoft.com/office/powerpoint/2010/main" val="4237835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part:</a:t>
            </a:r>
            <a:endParaRPr lang="en-US" dirty="0"/>
          </a:p>
        </p:txBody>
      </p:sp>
      <p:sp>
        <p:nvSpPr>
          <p:cNvPr id="4" name="Content Placeholder 2"/>
          <p:cNvSpPr>
            <a:spLocks noGrp="1"/>
          </p:cNvSpPr>
          <p:nvPr>
            <p:ph idx="1"/>
          </p:nvPr>
        </p:nvSpPr>
        <p:spPr/>
        <p:txBody>
          <a:bodyPr>
            <a:normAutofit/>
          </a:bodyPr>
          <a:lstStyle/>
          <a:p>
            <a:pPr algn="l" rtl="0"/>
            <a:r>
              <a:rPr lang="en-US" dirty="0" smtClean="0"/>
              <a:t>In </a:t>
            </a:r>
            <a:r>
              <a:rPr lang="en-US" dirty="0" smtClean="0"/>
              <a:t>this </a:t>
            </a:r>
            <a:r>
              <a:rPr lang="en-US" dirty="0" smtClean="0"/>
              <a:t>part we are going to achieve  an</a:t>
            </a:r>
          </a:p>
          <a:p>
            <a:pPr algn="l" rtl="0">
              <a:buNone/>
            </a:pPr>
            <a:r>
              <a:rPr lang="en-US" dirty="0" smtClean="0"/>
              <a:t>auto intensity control </a:t>
            </a:r>
            <a:r>
              <a:rPr lang="en-US" dirty="0" smtClean="0"/>
              <a:t>of</a:t>
            </a:r>
            <a:r>
              <a:rPr lang="en-US" dirty="0" smtClean="0"/>
              <a:t> </a:t>
            </a:r>
            <a:r>
              <a:rPr lang="en-US" dirty="0" smtClean="0"/>
              <a:t>white Light</a:t>
            </a:r>
          </a:p>
          <a:p>
            <a:pPr algn="l" rtl="0">
              <a:buNone/>
            </a:pPr>
            <a:r>
              <a:rPr lang="en-US" dirty="0" smtClean="0"/>
              <a:t>Emitting Diode (LED</a:t>
            </a:r>
            <a:r>
              <a:rPr lang="en-US" dirty="0" smtClean="0"/>
              <a:t>) using pulse width modulation technique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7224" y="1351672"/>
            <a:ext cx="6865494" cy="5506328"/>
          </a:xfrm>
        </p:spPr>
        <p:txBody>
          <a:bodyPr>
            <a:normAutofit/>
          </a:bodyPr>
          <a:lstStyle/>
          <a:p>
            <a:pPr algn="l" rtl="0">
              <a:buClr>
                <a:schemeClr val="accent4">
                  <a:lumMod val="75000"/>
                </a:schemeClr>
              </a:buClr>
              <a:buFont typeface="Wingdings" pitchFamily="2" charset="2"/>
              <a:buChar char="§"/>
            </a:pPr>
            <a:r>
              <a:rPr lang="en-US" sz="2800" dirty="0" smtClean="0"/>
              <a:t>Over view</a:t>
            </a:r>
          </a:p>
          <a:p>
            <a:pPr algn="l" rtl="0">
              <a:buClr>
                <a:schemeClr val="accent4">
                  <a:lumMod val="75000"/>
                </a:schemeClr>
              </a:buClr>
              <a:buFont typeface="Wingdings" pitchFamily="2" charset="2"/>
              <a:buChar char="§"/>
            </a:pPr>
            <a:r>
              <a:rPr lang="en-US" sz="2800" dirty="0" smtClean="0"/>
              <a:t>introduction</a:t>
            </a:r>
          </a:p>
          <a:p>
            <a:pPr algn="l" rtl="0">
              <a:buClr>
                <a:schemeClr val="accent4">
                  <a:lumMod val="75000"/>
                </a:schemeClr>
              </a:buClr>
              <a:buFont typeface="Wingdings" pitchFamily="2" charset="2"/>
              <a:buChar char="§"/>
            </a:pPr>
            <a:r>
              <a:rPr lang="en-US" sz="2800" dirty="0" smtClean="0"/>
              <a:t>Types of lamps used in streetlights</a:t>
            </a:r>
          </a:p>
          <a:p>
            <a:pPr algn="l" rtl="0">
              <a:buClr>
                <a:schemeClr val="accent4">
                  <a:lumMod val="75000"/>
                </a:schemeClr>
              </a:buClr>
              <a:buFont typeface="Wingdings" pitchFamily="2" charset="2"/>
              <a:buChar char="§"/>
            </a:pPr>
            <a:r>
              <a:rPr lang="en-US" sz="2800" dirty="0" smtClean="0"/>
              <a:t>Dimming </a:t>
            </a:r>
            <a:r>
              <a:rPr lang="en-US" sz="2800" dirty="0" err="1" smtClean="0"/>
              <a:t>topolgies</a:t>
            </a:r>
            <a:r>
              <a:rPr lang="en-US" sz="2800" dirty="0" smtClean="0"/>
              <a:t>.</a:t>
            </a:r>
            <a:endParaRPr lang="en-US" sz="2800" dirty="0" smtClean="0"/>
          </a:p>
          <a:p>
            <a:pPr algn="l" rtl="0">
              <a:buClr>
                <a:schemeClr val="accent4">
                  <a:lumMod val="75000"/>
                </a:schemeClr>
              </a:buClr>
              <a:buFont typeface="Wingdings" pitchFamily="2" charset="2"/>
              <a:buChar char="§"/>
            </a:pPr>
            <a:r>
              <a:rPr lang="en-US" sz="2800" dirty="0" smtClean="0"/>
              <a:t>Result </a:t>
            </a:r>
          </a:p>
          <a:p>
            <a:pPr algn="l" rtl="0">
              <a:buClr>
                <a:schemeClr val="accent4">
                  <a:lumMod val="75000"/>
                </a:schemeClr>
              </a:buClr>
              <a:buFont typeface="Wingdings" pitchFamily="2" charset="2"/>
              <a:buChar char="§"/>
            </a:pPr>
            <a:r>
              <a:rPr lang="en-US" sz="2800" dirty="0" smtClean="0"/>
              <a:t>Economical Advantage</a:t>
            </a:r>
          </a:p>
          <a:p>
            <a:pPr algn="l" rtl="0">
              <a:buClr>
                <a:schemeClr val="accent4">
                  <a:lumMod val="75000"/>
                </a:schemeClr>
              </a:buClr>
              <a:buFont typeface="Wingdings" pitchFamily="2" charset="2"/>
              <a:buChar char="§"/>
            </a:pPr>
            <a:r>
              <a:rPr lang="en-US" sz="2800" dirty="0" smtClean="0"/>
              <a:t>Conclusion </a:t>
            </a:r>
            <a:r>
              <a:rPr lang="en-US" sz="2800" dirty="0" smtClean="0">
                <a:solidFill>
                  <a:srgbClr val="FFC000"/>
                </a:solidFill>
              </a:rPr>
              <a:t> </a:t>
            </a:r>
            <a:endParaRPr lang="en-US" sz="2800" dirty="0" smtClean="0"/>
          </a:p>
          <a:p>
            <a:pPr algn="l" rtl="0">
              <a:buClr>
                <a:schemeClr val="accent4">
                  <a:lumMod val="75000"/>
                </a:schemeClr>
              </a:buClr>
              <a:buFont typeface="Wingdings" pitchFamily="2" charset="2"/>
              <a:buChar char="§"/>
            </a:pPr>
            <a:endParaRPr lang="en-US" sz="2800" dirty="0" smtClean="0"/>
          </a:p>
          <a:p>
            <a:pPr algn="l" rtl="0">
              <a:buClr>
                <a:schemeClr val="accent4">
                  <a:lumMod val="75000"/>
                </a:schemeClr>
              </a:buClr>
              <a:buFont typeface="Wingdings" pitchFamily="2" charset="2"/>
              <a:buChar char="§"/>
            </a:pPr>
            <a:endParaRPr lang="en-US" sz="2800" dirty="0" smtClean="0"/>
          </a:p>
          <a:p>
            <a:pPr algn="l" rtl="0">
              <a:buClr>
                <a:schemeClr val="accent4">
                  <a:lumMod val="75000"/>
                </a:schemeClr>
              </a:buClr>
            </a:pPr>
            <a:endParaRPr lang="en-US" sz="2800" dirty="0" smtClean="0"/>
          </a:p>
          <a:p>
            <a:pPr algn="l" rtl="0">
              <a:buClr>
                <a:schemeClr val="accent4">
                  <a:lumMod val="75000"/>
                </a:schemeClr>
              </a:buClr>
              <a:buFont typeface="Wingdings" pitchFamily="2" charset="2"/>
              <a:buChar char="§"/>
            </a:pPr>
            <a:endParaRPr lang="en-US" sz="2800" dirty="0" smtClean="0"/>
          </a:p>
          <a:p>
            <a:pPr algn="l" rtl="0">
              <a:buClr>
                <a:schemeClr val="accent4">
                  <a:lumMod val="75000"/>
                </a:schemeClr>
              </a:buClr>
              <a:buFont typeface="Wingdings" pitchFamily="2" charset="2"/>
              <a:buChar char="§"/>
            </a:pPr>
            <a:endParaRPr lang="en-US" sz="2800" dirty="0" smtClean="0"/>
          </a:p>
          <a:p>
            <a:pPr algn="l" rtl="0">
              <a:buClr>
                <a:schemeClr val="accent4">
                  <a:lumMod val="75000"/>
                </a:schemeClr>
              </a:buClr>
              <a:buFont typeface="Wingdings" pitchFamily="2" charset="2"/>
              <a:buChar char="§"/>
            </a:pPr>
            <a:endParaRPr lang="en-US" sz="2800" b="1" dirty="0" smtClean="0"/>
          </a:p>
          <a:p>
            <a:pPr algn="l" rtl="0">
              <a:buClr>
                <a:schemeClr val="accent4">
                  <a:lumMod val="75000"/>
                </a:schemeClr>
              </a:buClr>
              <a:buFont typeface="Wingdings" pitchFamily="2" charset="2"/>
              <a:buChar char="§"/>
            </a:pPr>
            <a:endParaRPr lang="en-US" sz="2800" dirty="0" smtClean="0"/>
          </a:p>
          <a:p>
            <a:pPr algn="l" rtl="0">
              <a:buClr>
                <a:schemeClr val="accent4">
                  <a:lumMod val="75000"/>
                </a:schemeClr>
              </a:buClr>
              <a:buFont typeface="Wingdings" pitchFamily="2" charset="2"/>
              <a:buChar char="§"/>
            </a:pPr>
            <a:endParaRPr lang="en-US" sz="2800" dirty="0" smtClean="0"/>
          </a:p>
          <a:p>
            <a:pPr algn="l" rtl="0">
              <a:buClr>
                <a:schemeClr val="accent4">
                  <a:lumMod val="75000"/>
                </a:schemeClr>
              </a:buClr>
              <a:buFont typeface="Wingdings" pitchFamily="2" charset="2"/>
              <a:buChar char="§"/>
            </a:pPr>
            <a:endParaRPr lang="ar-SA" sz="4800" dirty="0"/>
          </a:p>
        </p:txBody>
      </p:sp>
      <p:sp>
        <p:nvSpPr>
          <p:cNvPr id="3" name="Title 2"/>
          <p:cNvSpPr>
            <a:spLocks noGrp="1"/>
          </p:cNvSpPr>
          <p:nvPr>
            <p:ph type="title"/>
          </p:nvPr>
        </p:nvSpPr>
        <p:spPr/>
        <p:txBody>
          <a:bodyPr/>
          <a:lstStyle/>
          <a:p>
            <a:r>
              <a:rPr lang="en-US" dirty="0" smtClean="0"/>
              <a:t>Outline</a:t>
            </a:r>
            <a:br>
              <a:rPr lang="en-US" dirty="0" smtClean="0"/>
            </a:br>
            <a:endParaRPr lang="ar-SA" dirty="0"/>
          </a:p>
        </p:txBody>
      </p:sp>
    </p:spTree>
    <p:extLst>
      <p:ext uri="{BB962C8B-B14F-4D97-AF65-F5344CB8AC3E}">
        <p14:creationId xmlns="" xmlns:p14="http://schemas.microsoft.com/office/powerpoint/2010/main" val="3020672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Circuit analysis:</a:t>
            </a:r>
            <a:endParaRPr lang="ar-SA" dirty="0"/>
          </a:p>
        </p:txBody>
      </p:sp>
      <p:sp>
        <p:nvSpPr>
          <p:cNvPr id="3" name="عنصر نائب للمحتوى 2"/>
          <p:cNvSpPr>
            <a:spLocks noGrp="1"/>
          </p:cNvSpPr>
          <p:nvPr>
            <p:ph idx="1"/>
          </p:nvPr>
        </p:nvSpPr>
        <p:spPr/>
        <p:txBody>
          <a:bodyPr>
            <a:normAutofit/>
          </a:bodyPr>
          <a:lstStyle/>
          <a:p>
            <a:pPr algn="l" rtl="0"/>
            <a:r>
              <a:rPr lang="en-US" dirty="0" smtClean="0"/>
              <a:t>In pulse-width modulation (PWM) dimming the LEDs are driven with full amplitude pulses of current and  the width of the pulses is varied to control  the apparent brightness. </a:t>
            </a:r>
          </a:p>
          <a:p>
            <a:pPr algn="l" rtl="0">
              <a:buNone/>
            </a:pPr>
            <a:r>
              <a:rPr lang="en-US" dirty="0" smtClean="0"/>
              <a:t>.</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Circuit analysis:</a:t>
            </a:r>
            <a:endParaRPr lang="ar-SA" dirty="0"/>
          </a:p>
        </p:txBody>
      </p:sp>
      <p:sp>
        <p:nvSpPr>
          <p:cNvPr id="3" name="عنصر نائب للمحتوى 2"/>
          <p:cNvSpPr>
            <a:spLocks noGrp="1"/>
          </p:cNvSpPr>
          <p:nvPr>
            <p:ph idx="1"/>
          </p:nvPr>
        </p:nvSpPr>
        <p:spPr/>
        <p:txBody>
          <a:bodyPr/>
          <a:lstStyle/>
          <a:p>
            <a:pPr algn="l" rtl="0"/>
            <a:r>
              <a:rPr lang="en-US" dirty="0" smtClean="0"/>
              <a:t>The average value of voltage (and current) fed to the load is controlled by turning the switch between supply and load on and off at fast pace, the longer the switch is on compared to the off periods which called the duty cycle, the higher the power supplied to the load is. So changing the duty cycle will change the power supplied to the load.</a:t>
            </a:r>
          </a:p>
          <a:p>
            <a:pPr algn="l" rtl="0"/>
            <a:r>
              <a:rPr lang="en-US" dirty="0" smtClean="0"/>
              <a:t> </a:t>
            </a:r>
          </a:p>
          <a:p>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1273862"/>
          </a:xfrm>
        </p:spPr>
        <p:txBody>
          <a:bodyPr/>
          <a:lstStyle/>
          <a:p>
            <a:r>
              <a:rPr lang="en-US" dirty="0" smtClean="0"/>
              <a:t>the effect of duty cycle at the average value.</a:t>
            </a:r>
            <a:br>
              <a:rPr lang="en-US" dirty="0" smtClean="0"/>
            </a:br>
            <a:endParaRPr lang="ar-SA" dirty="0"/>
          </a:p>
        </p:txBody>
      </p:sp>
      <p:pic>
        <p:nvPicPr>
          <p:cNvPr id="4" name="Picture 3" descr="C:\Users\dell\Downloads\images (9).jpg"/>
          <p:cNvPicPr>
            <a:picLocks noGrp="1"/>
          </p:cNvPicPr>
          <p:nvPr>
            <p:ph idx="1"/>
          </p:nvPr>
        </p:nvPicPr>
        <p:blipFill>
          <a:blip r:embed="rId2" cstate="print"/>
          <a:srcRect/>
          <a:stretch>
            <a:fillRect/>
          </a:stretch>
        </p:blipFill>
        <p:spPr bwMode="auto">
          <a:xfrm>
            <a:off x="500034" y="2214554"/>
            <a:ext cx="7786742"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Circuit analysis:</a:t>
            </a:r>
            <a:endParaRPr lang="ar-SA" dirty="0"/>
          </a:p>
        </p:txBody>
      </p:sp>
      <p:sp>
        <p:nvSpPr>
          <p:cNvPr id="3" name="عنصر نائب للمحتوى 2"/>
          <p:cNvSpPr>
            <a:spLocks noGrp="1"/>
          </p:cNvSpPr>
          <p:nvPr>
            <p:ph idx="1"/>
          </p:nvPr>
        </p:nvSpPr>
        <p:spPr/>
        <p:txBody>
          <a:bodyPr/>
          <a:lstStyle/>
          <a:p>
            <a:pPr algn="l" rtl="0"/>
            <a:r>
              <a:rPr lang="en-US" dirty="0" smtClean="0"/>
              <a:t>The dc dimmer using IGBT contain three parts:</a:t>
            </a:r>
          </a:p>
          <a:p>
            <a:endParaRPr lang="ar-SA" dirty="0"/>
          </a:p>
        </p:txBody>
      </p:sp>
      <p:pic>
        <p:nvPicPr>
          <p:cNvPr id="4" name="Picture 3" descr="C:\Users\dell\Documents\IMG-20140321-WA0008.jpg"/>
          <p:cNvPicPr/>
          <p:nvPr/>
        </p:nvPicPr>
        <p:blipFill>
          <a:blip r:embed="rId2" cstate="print"/>
          <a:srcRect/>
          <a:stretch>
            <a:fillRect/>
          </a:stretch>
        </p:blipFill>
        <p:spPr bwMode="auto">
          <a:xfrm>
            <a:off x="1285852" y="2786058"/>
            <a:ext cx="6858048" cy="2451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1202424"/>
          </a:xfrm>
        </p:spPr>
        <p:txBody>
          <a:bodyPr/>
          <a:lstStyle/>
          <a:p>
            <a:pPr lvl="0"/>
            <a:r>
              <a:rPr lang="en-US" b="1" dirty="0" smtClean="0"/>
              <a:t>IGBT: Insulated-gate bipolar transistor</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pPr algn="l"/>
            <a:endParaRPr lang="en-US" dirty="0" smtClean="0"/>
          </a:p>
          <a:p>
            <a:pPr algn="l"/>
            <a:endParaRPr lang="en-US" dirty="0" smtClean="0"/>
          </a:p>
          <a:p>
            <a:pPr algn="l"/>
            <a:endParaRPr lang="en-US" dirty="0" smtClean="0"/>
          </a:p>
          <a:p>
            <a:pPr algn="l"/>
            <a:endParaRPr lang="en-US" dirty="0" smtClean="0"/>
          </a:p>
          <a:p>
            <a:pPr algn="l" rtl="0"/>
            <a:r>
              <a:rPr lang="en-US" dirty="0" smtClean="0"/>
              <a:t>Is a three-terminal power semiconductor device primarily used as an electronic switch and in a newer devices is noted for combining high efficiency and fast switching. It switches electric power in many modern appliances.</a:t>
            </a:r>
          </a:p>
          <a:p>
            <a:pPr algn="l" rtl="0"/>
            <a:endParaRPr lang="ar-SA" dirty="0"/>
          </a:p>
        </p:txBody>
      </p:sp>
      <p:pic>
        <p:nvPicPr>
          <p:cNvPr id="4" name="Picture 1" descr="C:\Users\Dell\Desktop\84px-IGBT_N-dep_symbol_(case).svg.png"/>
          <p:cNvPicPr/>
          <p:nvPr/>
        </p:nvPicPr>
        <p:blipFill>
          <a:blip r:embed="rId2" cstate="print">
            <a:lum bright="70000" contrast="-70000"/>
          </a:blip>
          <a:srcRect/>
          <a:stretch>
            <a:fillRect/>
          </a:stretch>
        </p:blipFill>
        <p:spPr bwMode="auto">
          <a:xfrm>
            <a:off x="2285984" y="1928802"/>
            <a:ext cx="4071966"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IR2110:</a:t>
            </a:r>
            <a:endParaRPr lang="ar-SA" dirty="0"/>
          </a:p>
        </p:txBody>
      </p:sp>
      <p:sp>
        <p:nvSpPr>
          <p:cNvPr id="3" name="عنصر نائب للمحتوى 2"/>
          <p:cNvSpPr>
            <a:spLocks noGrp="1"/>
          </p:cNvSpPr>
          <p:nvPr>
            <p:ph idx="1"/>
          </p:nvPr>
        </p:nvSpPr>
        <p:spPr/>
        <p:txBody>
          <a:bodyPr/>
          <a:lstStyle/>
          <a:p>
            <a:pPr algn="l"/>
            <a:r>
              <a:rPr lang="en-US" dirty="0" smtClean="0"/>
              <a:t>Is an IGBT driver, used to isolate the lower and higher side of the transistor, it provides the high peak current necessary </a:t>
            </a:r>
            <a:r>
              <a:rPr lang="en-US" dirty="0" smtClean="0"/>
              <a:t>to open and close</a:t>
            </a:r>
            <a:r>
              <a:rPr lang="en-US" dirty="0" smtClean="0"/>
              <a:t> </a:t>
            </a:r>
            <a:r>
              <a:rPr lang="en-US" dirty="0" smtClean="0"/>
              <a:t>the gate rapidly. </a:t>
            </a: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t>Arduino</a:t>
            </a:r>
            <a:endParaRPr lang="ar-SA" dirty="0"/>
          </a:p>
        </p:txBody>
      </p:sp>
      <p:sp>
        <p:nvSpPr>
          <p:cNvPr id="3" name="عنصر نائب للمحتوى 2"/>
          <p:cNvSpPr>
            <a:spLocks noGrp="1"/>
          </p:cNvSpPr>
          <p:nvPr>
            <p:ph idx="1"/>
          </p:nvPr>
        </p:nvSpPr>
        <p:spPr/>
        <p:txBody>
          <a:bodyPr/>
          <a:lstStyle/>
          <a:p>
            <a:pPr algn="l" rtl="0"/>
            <a:r>
              <a:rPr lang="en-US" dirty="0" smtClean="0"/>
              <a:t>We used </a:t>
            </a:r>
            <a:r>
              <a:rPr lang="en-US" dirty="0" err="1" smtClean="0"/>
              <a:t>Arduino</a:t>
            </a:r>
            <a:r>
              <a:rPr lang="en-US" dirty="0" smtClean="0"/>
              <a:t>  to control the duty </a:t>
            </a:r>
            <a:r>
              <a:rPr lang="en-US" dirty="0" smtClean="0"/>
              <a:t>cycle</a:t>
            </a:r>
            <a:endParaRPr lang="ar-SA" dirty="0" smtClean="0"/>
          </a:p>
          <a:p>
            <a:pPr algn="l" rtl="0">
              <a:buNone/>
            </a:pPr>
            <a:r>
              <a:rPr lang="en-US" dirty="0" smtClean="0"/>
              <a:t>Of the out pulse which after that  enter the </a:t>
            </a:r>
            <a:r>
              <a:rPr lang="en-US" dirty="0" smtClean="0"/>
              <a:t>IR</a:t>
            </a:r>
          </a:p>
          <a:p>
            <a:pPr algn="l" rtl="0">
              <a:buNone/>
            </a:pPr>
            <a:r>
              <a:rPr lang="en-US" dirty="0" smtClean="0"/>
              <a:t>We choose the duty cycle according to the time of the day   </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 (</a:t>
            </a:r>
            <a:r>
              <a:rPr lang="en-US" dirty="0" smtClean="0"/>
              <a:t>Loads (LED</a:t>
            </a:r>
            <a:br>
              <a:rPr lang="en-US" dirty="0" smtClean="0"/>
            </a:br>
            <a:endParaRPr lang="ar-SA" dirty="0"/>
          </a:p>
        </p:txBody>
      </p:sp>
      <p:sp>
        <p:nvSpPr>
          <p:cNvPr id="3" name="عنصر نائب للمحتوى 2"/>
          <p:cNvSpPr>
            <a:spLocks noGrp="1"/>
          </p:cNvSpPr>
          <p:nvPr>
            <p:ph idx="1"/>
          </p:nvPr>
        </p:nvSpPr>
        <p:spPr/>
        <p:txBody>
          <a:bodyPr/>
          <a:lstStyle/>
          <a:p>
            <a:pPr algn="l" rtl="0"/>
            <a:r>
              <a:rPr lang="en-US" dirty="0" smtClean="0"/>
              <a:t>LED ( Light emitting </a:t>
            </a:r>
            <a:r>
              <a:rPr lang="en-US" dirty="0" err="1" smtClean="0"/>
              <a:t>diod</a:t>
            </a:r>
            <a:r>
              <a:rPr lang="en-US" dirty="0" smtClean="0"/>
              <a:t> </a:t>
            </a:r>
            <a:r>
              <a:rPr lang="en-US" dirty="0" smtClean="0"/>
              <a:t>) : Its an high efficiency light uses DC  voltage , consume low power . </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Result:</a:t>
            </a:r>
            <a:endParaRPr lang="ar-SA" dirty="0"/>
          </a:p>
        </p:txBody>
      </p:sp>
      <p:sp>
        <p:nvSpPr>
          <p:cNvPr id="3" name="عنصر نائب للمحتوى 2"/>
          <p:cNvSpPr>
            <a:spLocks noGrp="1"/>
          </p:cNvSpPr>
          <p:nvPr>
            <p:ph idx="1"/>
          </p:nvPr>
        </p:nvSpPr>
        <p:spPr/>
        <p:txBody>
          <a:bodyPr/>
          <a:lstStyle/>
          <a:p>
            <a:pPr algn="l" rtl="0"/>
            <a:r>
              <a:rPr lang="en-US" dirty="0" smtClean="0"/>
              <a:t>The duty cycle of the out put pulse from IGBT change . </a:t>
            </a:r>
          </a:p>
          <a:p>
            <a:pPr algn="l" rtl="0"/>
            <a:r>
              <a:rPr lang="en-US" dirty="0" smtClean="0"/>
              <a:t>  when the duty cycle equals to 90%</a:t>
            </a:r>
          </a:p>
          <a:p>
            <a:pPr algn="l" rtl="0"/>
            <a:endParaRPr lang="ar-SA" dirty="0"/>
          </a:p>
        </p:txBody>
      </p:sp>
      <p:pic>
        <p:nvPicPr>
          <p:cNvPr id="4" name="Picture 11" descr="C:\Users\dell\Pictures\20140424_131730-1.jpg"/>
          <p:cNvPicPr/>
          <p:nvPr/>
        </p:nvPicPr>
        <p:blipFill>
          <a:blip r:embed="rId2" cstate="print"/>
          <a:srcRect/>
          <a:stretch>
            <a:fillRect/>
          </a:stretch>
        </p:blipFill>
        <p:spPr bwMode="auto">
          <a:xfrm>
            <a:off x="1142976" y="3643314"/>
            <a:ext cx="7215238"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Result</a:t>
            </a:r>
            <a:endParaRPr lang="ar-SA" dirty="0"/>
          </a:p>
        </p:txBody>
      </p:sp>
      <p:sp>
        <p:nvSpPr>
          <p:cNvPr id="3" name="عنصر نائب للمحتوى 2"/>
          <p:cNvSpPr>
            <a:spLocks noGrp="1"/>
          </p:cNvSpPr>
          <p:nvPr>
            <p:ph idx="1"/>
          </p:nvPr>
        </p:nvSpPr>
        <p:spPr/>
        <p:txBody>
          <a:bodyPr/>
          <a:lstStyle/>
          <a:p>
            <a:pPr algn="l" rtl="0"/>
            <a:r>
              <a:rPr lang="en-US" dirty="0" smtClean="0"/>
              <a:t>When the duty cycle equals 75% :</a:t>
            </a:r>
          </a:p>
          <a:p>
            <a:pPr algn="l" rtl="0"/>
            <a:endParaRPr lang="ar-SA" dirty="0"/>
          </a:p>
        </p:txBody>
      </p:sp>
      <p:pic>
        <p:nvPicPr>
          <p:cNvPr id="4" name="Picture 13" descr="C:\Users\dell\Pictures\20140424_131741-1-1.jpg"/>
          <p:cNvPicPr/>
          <p:nvPr/>
        </p:nvPicPr>
        <p:blipFill>
          <a:blip r:embed="rId2" cstate="print"/>
          <a:srcRect/>
          <a:stretch>
            <a:fillRect/>
          </a:stretch>
        </p:blipFill>
        <p:spPr bwMode="auto">
          <a:xfrm>
            <a:off x="1071538" y="3143248"/>
            <a:ext cx="7572428"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r>
              <a:rPr lang="en-US" dirty="0" smtClean="0"/>
              <a:t>This project will control Illumination Intensity of street lighting(high pressure sodium lamps and light Emitting </a:t>
            </a:r>
            <a:r>
              <a:rPr lang="en-US" dirty="0" err="1" smtClean="0"/>
              <a:t>Diod</a:t>
            </a:r>
            <a:r>
              <a:rPr lang="en-US" dirty="0" smtClean="0"/>
              <a:t>) by using different method in each type</a:t>
            </a:r>
            <a:r>
              <a:rPr lang="en-US" dirty="0" smtClean="0"/>
              <a:t>.</a:t>
            </a:r>
          </a:p>
          <a:p>
            <a:pPr algn="l" rtl="0"/>
            <a:r>
              <a:rPr lang="en-US" dirty="0" smtClean="0"/>
              <a:t> </a:t>
            </a:r>
            <a:r>
              <a:rPr lang="en-US" dirty="0" smtClean="0"/>
              <a:t>Illumination Intensity  changes according to the time in the night. For example the illumination intensity decreases because there is no need to the same amount of lightening in the street at certain hours of the night.</a:t>
            </a:r>
          </a:p>
          <a:p>
            <a:pPr algn="l" rtl="0"/>
            <a:endParaRPr lang="ar-SA" dirty="0"/>
          </a:p>
        </p:txBody>
      </p:sp>
      <p:sp>
        <p:nvSpPr>
          <p:cNvPr id="4" name="Title 1"/>
          <p:cNvSpPr>
            <a:spLocks noGrp="1"/>
          </p:cNvSpPr>
          <p:nvPr>
            <p:ph type="title"/>
          </p:nvPr>
        </p:nvSpPr>
        <p:spPr/>
        <p:txBody>
          <a:bodyPr/>
          <a:lstStyle/>
          <a:p>
            <a:r>
              <a:rPr lang="en-US" dirty="0" smtClean="0"/>
              <a:t>Over view</a:t>
            </a:r>
            <a:br>
              <a:rPr lang="en-US" dirty="0" smtClean="0"/>
            </a:br>
            <a:r>
              <a:rPr lang="en-US" dirty="0" smtClean="0"/>
              <a:t/>
            </a:r>
            <a:br>
              <a:rPr lang="en-US" dirty="0" smtClean="0"/>
            </a:br>
            <a:r>
              <a:rPr lang="en-US" dirty="0" smtClean="0"/>
              <a:t> </a:t>
            </a:r>
            <a:br>
              <a:rPr lang="en-US" dirty="0" smtClean="0"/>
            </a:b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Result</a:t>
            </a:r>
            <a:endParaRPr lang="ar-SA" dirty="0"/>
          </a:p>
        </p:txBody>
      </p:sp>
      <p:sp>
        <p:nvSpPr>
          <p:cNvPr id="3" name="عنصر نائب للمحتوى 2"/>
          <p:cNvSpPr>
            <a:spLocks noGrp="1"/>
          </p:cNvSpPr>
          <p:nvPr>
            <p:ph idx="1"/>
          </p:nvPr>
        </p:nvSpPr>
        <p:spPr/>
        <p:txBody>
          <a:bodyPr/>
          <a:lstStyle/>
          <a:p>
            <a:pPr algn="l" rtl="0"/>
            <a:r>
              <a:rPr lang="en-US" dirty="0" smtClean="0"/>
              <a:t>When the duty cycle equals 20%:</a:t>
            </a:r>
            <a:endParaRPr lang="ar-SA" dirty="0"/>
          </a:p>
        </p:txBody>
      </p:sp>
      <p:pic>
        <p:nvPicPr>
          <p:cNvPr id="4" name="Picture 14" descr="C:\Users\dell\Pictures\20140424_141813-1.jpg"/>
          <p:cNvPicPr/>
          <p:nvPr/>
        </p:nvPicPr>
        <p:blipFill>
          <a:blip r:embed="rId2" cstate="print"/>
          <a:srcRect/>
          <a:stretch>
            <a:fillRect/>
          </a:stretch>
        </p:blipFill>
        <p:spPr bwMode="auto">
          <a:xfrm>
            <a:off x="714348" y="2857496"/>
            <a:ext cx="8001056"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Result</a:t>
            </a:r>
            <a:endParaRPr lang="ar-SA" dirty="0"/>
          </a:p>
        </p:txBody>
      </p:sp>
      <p:sp>
        <p:nvSpPr>
          <p:cNvPr id="3" name="عنصر نائب للمحتوى 2"/>
          <p:cNvSpPr>
            <a:spLocks noGrp="1"/>
          </p:cNvSpPr>
          <p:nvPr>
            <p:ph idx="1"/>
          </p:nvPr>
        </p:nvSpPr>
        <p:spPr/>
        <p:txBody>
          <a:bodyPr/>
          <a:lstStyle/>
          <a:p>
            <a:pPr algn="l" rtl="0"/>
            <a:r>
              <a:rPr lang="en-US" dirty="0" smtClean="0"/>
              <a:t>According to the previous result when we change the duty of the input pulse of the I</a:t>
            </a:r>
          </a:p>
          <a:p>
            <a:pPr algn="l" rtl="0"/>
            <a:r>
              <a:rPr lang="en-US" dirty="0" smtClean="0"/>
              <a:t>GBT the average voltage delivered to load .</a:t>
            </a:r>
          </a:p>
          <a:p>
            <a:pPr algn="l" rtl="0"/>
            <a:r>
              <a:rPr lang="en-US" dirty="0" smtClean="0"/>
              <a:t>(</a:t>
            </a:r>
            <a:r>
              <a:rPr lang="en-US" dirty="0" err="1" smtClean="0"/>
              <a:t>vedio</a:t>
            </a:r>
            <a:r>
              <a:rPr lang="en-US" dirty="0" smtClean="0"/>
              <a:t>).  </a:t>
            </a: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sz="2200" dirty="0" smtClean="0"/>
              <a:t>  As the world is running out of fuel getting this stepper dimmer will save and help in the reduction of energy consumption</a:t>
            </a:r>
          </a:p>
          <a:p>
            <a:pPr>
              <a:buNone/>
            </a:pPr>
            <a:endParaRPr lang="en-US" sz="2200" dirty="0" smtClean="0"/>
          </a:p>
          <a:p>
            <a:pPr algn="l" rtl="0"/>
            <a:r>
              <a:rPr lang="en-US" sz="2200" dirty="0" smtClean="0"/>
              <a:t>   According to the results we can get the proper</a:t>
            </a:r>
          </a:p>
          <a:p>
            <a:pPr marL="68580" indent="0" algn="l" rtl="0">
              <a:buNone/>
            </a:pPr>
            <a:r>
              <a:rPr lang="en-US" sz="2200" dirty="0" smtClean="0"/>
              <a:t>illumination with suitable amount of energy supplied. </a:t>
            </a:r>
          </a:p>
          <a:p>
            <a:pPr marL="68580" indent="0" algn="l" rtl="0">
              <a:buNone/>
            </a:pPr>
            <a:endParaRPr lang="en-US" sz="2200" dirty="0" smtClean="0"/>
          </a:p>
          <a:p>
            <a:pPr algn="l" rtl="0"/>
            <a:r>
              <a:rPr lang="en-US" sz="2000" dirty="0" smtClean="0"/>
              <a:t>change depends on the time of day, we set a timer and according to</a:t>
            </a:r>
          </a:p>
          <a:p>
            <a:pPr marL="68580" indent="0" algn="l" rtl="0">
              <a:buNone/>
            </a:pPr>
            <a:r>
              <a:rPr lang="en-US" sz="2000" dirty="0" smtClean="0"/>
              <a:t>Its value the illumination will be changed.</a:t>
            </a:r>
          </a:p>
          <a:p>
            <a:pPr marL="68580" indent="0" algn="l" rtl="0">
              <a:buNone/>
            </a:pPr>
            <a:endParaRPr lang="en-US" sz="2000" dirty="0"/>
          </a:p>
        </p:txBody>
      </p:sp>
      <p:sp>
        <p:nvSpPr>
          <p:cNvPr id="5" name="Title 4"/>
          <p:cNvSpPr>
            <a:spLocks noGrp="1"/>
          </p:cNvSpPr>
          <p:nvPr>
            <p:ph type="title"/>
          </p:nvPr>
        </p:nvSpPr>
        <p:spPr/>
        <p:txBody>
          <a:bodyPr/>
          <a:lstStyle/>
          <a:p>
            <a:r>
              <a:rPr lang="en-US" dirty="0" smtClean="0">
                <a:solidFill>
                  <a:srgbClr val="FFC000"/>
                </a:solidFill>
              </a:rPr>
              <a:t>Conclusion:</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Types of lamps used in streetlights  </a:t>
            </a:r>
            <a:endParaRPr lang="ar-SA" sz="3200" dirty="0"/>
          </a:p>
        </p:txBody>
      </p:sp>
      <p:sp>
        <p:nvSpPr>
          <p:cNvPr id="3" name="Content Placeholder 2"/>
          <p:cNvSpPr>
            <a:spLocks noGrp="1"/>
          </p:cNvSpPr>
          <p:nvPr>
            <p:ph idx="1"/>
          </p:nvPr>
        </p:nvSpPr>
        <p:spPr/>
        <p:txBody>
          <a:bodyPr>
            <a:normAutofit/>
          </a:bodyPr>
          <a:lstStyle/>
          <a:p>
            <a:pPr algn="l" rtl="0"/>
            <a:r>
              <a:rPr lang="en-US" b="1" dirty="0" smtClean="0"/>
              <a:t>Low Pressure Sodium</a:t>
            </a:r>
          </a:p>
          <a:p>
            <a:pPr algn="l" rtl="0"/>
            <a:r>
              <a:rPr lang="en-US" b="1" dirty="0" smtClean="0"/>
              <a:t>High Pressure Mercury</a:t>
            </a:r>
          </a:p>
          <a:p>
            <a:pPr algn="l" rtl="0"/>
            <a:r>
              <a:rPr lang="en-US" b="1" dirty="0" smtClean="0"/>
              <a:t>Metal Halide</a:t>
            </a:r>
          </a:p>
          <a:p>
            <a:pPr algn="l" rtl="0"/>
            <a:r>
              <a:rPr lang="en-US" b="1" dirty="0" smtClean="0"/>
              <a:t>High Pressure Sodium</a:t>
            </a:r>
          </a:p>
          <a:p>
            <a:pPr algn="l" rtl="0"/>
            <a:r>
              <a:rPr lang="en-US" b="1" dirty="0" smtClean="0"/>
              <a:t> led street lights </a:t>
            </a:r>
          </a:p>
          <a:p>
            <a:pPr algn="l" rtl="0">
              <a:buNone/>
            </a:pPr>
            <a:r>
              <a:rPr lang="en-US" b="1" dirty="0" smtClean="0"/>
              <a:t>For all light type the dimming voltage can be up to 50%</a:t>
            </a:r>
          </a:p>
        </p:txBody>
      </p:sp>
    </p:spTree>
    <p:extLst>
      <p:ext uri="{BB962C8B-B14F-4D97-AF65-F5344CB8AC3E}">
        <p14:creationId xmlns="" xmlns:p14="http://schemas.microsoft.com/office/powerpoint/2010/main" val="3433712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First part:</a:t>
            </a:r>
            <a:br>
              <a:rPr lang="en-US" dirty="0" smtClean="0"/>
            </a:br>
            <a:r>
              <a:rPr lang="ar-SA" dirty="0" smtClean="0"/>
              <a:t> </a:t>
            </a:r>
            <a:endParaRPr lang="ar-SA" dirty="0"/>
          </a:p>
        </p:txBody>
      </p:sp>
      <p:sp>
        <p:nvSpPr>
          <p:cNvPr id="3" name="عنصر نائب للمحتوى 2"/>
          <p:cNvSpPr>
            <a:spLocks noGrp="1"/>
          </p:cNvSpPr>
          <p:nvPr>
            <p:ph idx="1"/>
          </p:nvPr>
        </p:nvSpPr>
        <p:spPr/>
        <p:txBody>
          <a:bodyPr/>
          <a:lstStyle/>
          <a:p>
            <a:pPr algn="l" rtl="0"/>
            <a:r>
              <a:rPr lang="en-US" dirty="0" smtClean="0"/>
              <a:t>Control illumination for high pressure sodium.</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72400" cy="914400"/>
          </a:xfrm>
        </p:spPr>
        <p:txBody>
          <a:bodyPr/>
          <a:lstStyle/>
          <a:p>
            <a:r>
              <a:rPr lang="en-US" dirty="0" smtClean="0"/>
              <a:t/>
            </a:r>
            <a:br>
              <a:rPr lang="en-US" dirty="0" smtClean="0"/>
            </a:br>
            <a:r>
              <a:rPr lang="en-US" dirty="0" smtClean="0"/>
              <a:t>Circuit </a:t>
            </a:r>
            <a:r>
              <a:rPr lang="en-US" dirty="0" err="1" smtClean="0"/>
              <a:t>analysise</a:t>
            </a:r>
            <a:r>
              <a:rPr lang="en-US" dirty="0" smtClean="0"/>
              <a:t> </a:t>
            </a:r>
            <a:br>
              <a:rPr lang="en-US" dirty="0" smtClean="0"/>
            </a:br>
            <a:r>
              <a:rPr lang="en-US" dirty="0" smtClean="0"/>
              <a:t/>
            </a:r>
            <a:br>
              <a:rPr lang="en-US" dirty="0" smtClean="0"/>
            </a:br>
            <a:r>
              <a:rPr lang="en-US" dirty="0" smtClean="0"/>
              <a:t/>
            </a:r>
            <a:br>
              <a:rPr lang="en-US" dirty="0" smtClean="0"/>
            </a:br>
            <a:endParaRPr lang="ar-SA" dirty="0"/>
          </a:p>
        </p:txBody>
      </p:sp>
      <p:sp>
        <p:nvSpPr>
          <p:cNvPr id="3" name="Content Placeholder 2"/>
          <p:cNvSpPr>
            <a:spLocks noGrp="1"/>
          </p:cNvSpPr>
          <p:nvPr>
            <p:ph idx="1"/>
          </p:nvPr>
        </p:nvSpPr>
        <p:spPr>
          <a:xfrm>
            <a:off x="857224" y="2214554"/>
            <a:ext cx="7772400" cy="3645704"/>
          </a:xfrm>
        </p:spPr>
        <p:txBody>
          <a:bodyPr/>
          <a:lstStyle/>
          <a:p>
            <a:pPr algn="l" rtl="0"/>
            <a:r>
              <a:rPr lang="en-US" dirty="0" smtClean="0"/>
              <a:t>The controller circuit job is to change the illumination of the street  lights according to a time we set,  this can be done by changing the conduction angle of the </a:t>
            </a:r>
            <a:r>
              <a:rPr lang="en-US" dirty="0" err="1" smtClean="0"/>
              <a:t>triac</a:t>
            </a:r>
            <a:r>
              <a:rPr lang="en-US" dirty="0" smtClean="0"/>
              <a:t> (</a:t>
            </a:r>
            <a:r>
              <a:rPr lang="el-GR" dirty="0" smtClean="0"/>
              <a:t>α</a:t>
            </a:r>
            <a:r>
              <a:rPr lang="en-US" dirty="0" smtClean="0"/>
              <a:t>)as the time changes which changes the power supplied to the light.</a:t>
            </a:r>
          </a:p>
          <a:p>
            <a:pPr algn="l" rtl="0">
              <a:buNone/>
            </a:pPr>
            <a:endParaRPr lang="en-US" dirty="0" smtClean="0"/>
          </a:p>
          <a:p>
            <a:pPr algn="l" rtl="0">
              <a:buNone/>
            </a:pPr>
            <a:endParaRPr lang="en-US" dirty="0" smtClean="0"/>
          </a:p>
          <a:p>
            <a:pPr algn="l" rtl="0">
              <a:buNone/>
            </a:pP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analyze</a:t>
            </a:r>
            <a:endParaRPr lang="ar-SA" dirty="0"/>
          </a:p>
        </p:txBody>
      </p:sp>
      <p:sp>
        <p:nvSpPr>
          <p:cNvPr id="3" name="Content Placeholder 2"/>
          <p:cNvSpPr>
            <a:spLocks noGrp="1"/>
          </p:cNvSpPr>
          <p:nvPr>
            <p:ph idx="1"/>
          </p:nvPr>
        </p:nvSpPr>
        <p:spPr>
          <a:xfrm>
            <a:off x="928662" y="4357670"/>
            <a:ext cx="7772400" cy="2500330"/>
          </a:xfrm>
        </p:spPr>
        <p:txBody>
          <a:bodyPr/>
          <a:lstStyle/>
          <a:p>
            <a:pPr algn="l" rtl="0">
              <a:buNone/>
            </a:pPr>
            <a:r>
              <a:rPr lang="en-US" dirty="0" smtClean="0"/>
              <a:t>This circuit consist of three basic parts :</a:t>
            </a:r>
          </a:p>
          <a:p>
            <a:pPr algn="l" rtl="0">
              <a:buFont typeface="Wingdings" pitchFamily="2" charset="2"/>
              <a:buChar char="§"/>
            </a:pPr>
            <a:r>
              <a:rPr lang="en-US" dirty="0" smtClean="0"/>
              <a:t>Dimming circuit</a:t>
            </a:r>
          </a:p>
          <a:p>
            <a:pPr algn="l" rtl="0">
              <a:buFont typeface="Wingdings" pitchFamily="2" charset="2"/>
              <a:buChar char="§"/>
            </a:pPr>
            <a:r>
              <a:rPr lang="en-US" dirty="0" smtClean="0"/>
              <a:t>zero crossing circuit</a:t>
            </a:r>
          </a:p>
          <a:p>
            <a:pPr algn="l" rtl="0">
              <a:buFont typeface="Wingdings" pitchFamily="2" charset="2"/>
              <a:buChar char="§"/>
            </a:pPr>
            <a:r>
              <a:rPr lang="en-US" dirty="0" smtClean="0"/>
              <a:t>Load</a:t>
            </a:r>
          </a:p>
          <a:p>
            <a:pPr algn="l" rtl="0">
              <a:buNone/>
            </a:pPr>
            <a:endParaRPr lang="en-US" dirty="0" smtClean="0"/>
          </a:p>
        </p:txBody>
      </p:sp>
      <p:pic>
        <p:nvPicPr>
          <p:cNvPr id="5" name="Picture 4" descr="Capture.PNG"/>
          <p:cNvPicPr>
            <a:picLocks noChangeAspect="1"/>
          </p:cNvPicPr>
          <p:nvPr/>
        </p:nvPicPr>
        <p:blipFill>
          <a:blip r:embed="rId2" cstate="print"/>
          <a:stretch>
            <a:fillRect/>
          </a:stretch>
        </p:blipFill>
        <p:spPr>
          <a:xfrm>
            <a:off x="1571604" y="1285860"/>
            <a:ext cx="6477905" cy="2953162"/>
          </a:xfrm>
          <a:prstGeom prst="rect">
            <a:avLst/>
          </a:prstGeom>
        </p:spPr>
      </p:pic>
    </p:spTree>
    <p:extLst>
      <p:ext uri="{BB962C8B-B14F-4D97-AF65-F5344CB8AC3E}">
        <p14:creationId xmlns="" xmlns:p14="http://schemas.microsoft.com/office/powerpoint/2010/main" val="4269238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Dimming Circuit</a:t>
            </a:r>
            <a:endParaRPr lang="ar-SA" dirty="0"/>
          </a:p>
        </p:txBody>
      </p:sp>
      <p:sp>
        <p:nvSpPr>
          <p:cNvPr id="3" name="Content Placeholder 2"/>
          <p:cNvSpPr>
            <a:spLocks noGrp="1"/>
          </p:cNvSpPr>
          <p:nvPr>
            <p:ph idx="1"/>
          </p:nvPr>
        </p:nvSpPr>
        <p:spPr/>
        <p:txBody>
          <a:bodyPr/>
          <a:lstStyle/>
          <a:p>
            <a:pPr algn="l"/>
            <a:r>
              <a:rPr lang="en-US" sz="2400" dirty="0" smtClean="0"/>
              <a:t>The basic operation of this circuit is during </a:t>
            </a:r>
            <a:r>
              <a:rPr lang="en-US" sz="2400" dirty="0"/>
              <a:t>a full cycle of an AC waveform, the </a:t>
            </a:r>
            <a:r>
              <a:rPr lang="en-US" sz="2400" dirty="0" err="1"/>
              <a:t>thyristor</a:t>
            </a:r>
            <a:r>
              <a:rPr lang="en-US" sz="2400" dirty="0"/>
              <a:t> will only allow a part of the waveform to be delivered to the load (lamp</a:t>
            </a:r>
            <a:r>
              <a:rPr lang="en-US" dirty="0"/>
              <a:t>). </a:t>
            </a:r>
            <a:endParaRPr lang="ar-SA" dirty="0"/>
          </a:p>
        </p:txBody>
      </p:sp>
      <p:pic>
        <p:nvPicPr>
          <p:cNvPr id="4" name="Picture 3" descr="Untitled.png"/>
          <p:cNvPicPr/>
          <p:nvPr/>
        </p:nvPicPr>
        <p:blipFill>
          <a:blip r:embed="rId2" cstate="print"/>
          <a:stretch>
            <a:fillRect/>
          </a:stretch>
        </p:blipFill>
        <p:spPr>
          <a:xfrm>
            <a:off x="761999" y="2971800"/>
            <a:ext cx="8000999"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973235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use for Dimming circuit?</a:t>
            </a:r>
            <a:r>
              <a:rPr lang="en-US" dirty="0"/>
              <a:t/>
            </a:r>
            <a:br>
              <a:rPr lang="en-US" dirty="0"/>
            </a:br>
            <a:endParaRPr lang="ar-SA" dirty="0"/>
          </a:p>
        </p:txBody>
      </p:sp>
      <p:sp>
        <p:nvSpPr>
          <p:cNvPr id="3" name="Content Placeholder 2"/>
          <p:cNvSpPr>
            <a:spLocks noGrp="1"/>
          </p:cNvSpPr>
          <p:nvPr>
            <p:ph idx="1"/>
          </p:nvPr>
        </p:nvSpPr>
        <p:spPr/>
        <p:txBody>
          <a:bodyPr>
            <a:normAutofit lnSpcReduction="10000"/>
          </a:bodyPr>
          <a:lstStyle/>
          <a:p>
            <a:pPr marL="68580" indent="0" algn="l">
              <a:buNone/>
            </a:pPr>
            <a:r>
              <a:rPr lang="en-US" sz="4000" dirty="0" smtClean="0"/>
              <a:t>1- Moc3021</a:t>
            </a:r>
            <a:endParaRPr lang="ar-SA" sz="4000" dirty="0"/>
          </a:p>
          <a:p>
            <a:pPr marL="68580" indent="0" algn="l">
              <a:buNone/>
            </a:pPr>
            <a:endParaRPr lang="en-US" sz="4000" dirty="0" smtClean="0"/>
          </a:p>
          <a:p>
            <a:pPr marL="68580" indent="0" algn="l">
              <a:buNone/>
            </a:pPr>
            <a:endParaRPr lang="en-US" sz="4000" dirty="0" smtClean="0"/>
          </a:p>
          <a:p>
            <a:pPr marL="68580" indent="0" algn="l">
              <a:buNone/>
            </a:pPr>
            <a:endParaRPr lang="ar-SA" sz="4000" dirty="0"/>
          </a:p>
          <a:p>
            <a:pPr marL="68580" indent="0" algn="l">
              <a:buNone/>
            </a:pPr>
            <a:r>
              <a:rPr lang="en-US" sz="4000" dirty="0" smtClean="0"/>
              <a:t>2-Triac</a:t>
            </a:r>
          </a:p>
          <a:p>
            <a:pPr marL="68580" indent="0" algn="l">
              <a:buNone/>
            </a:pPr>
            <a:endParaRPr lang="en-US" sz="4000" dirty="0"/>
          </a:p>
          <a:p>
            <a:pPr marL="68580" indent="0" algn="l">
              <a:buNone/>
            </a:pPr>
            <a:r>
              <a:rPr lang="en-US" sz="4000" dirty="0" smtClean="0"/>
              <a:t>3-Aurdino</a:t>
            </a:r>
            <a:endParaRPr lang="ar-SA" sz="4000" dirty="0" smtClean="0"/>
          </a:p>
        </p:txBody>
      </p:sp>
      <p:pic>
        <p:nvPicPr>
          <p:cNvPr id="2050" name="Picture 2" descr="C:\Users\dell\Downloads\images (7).jpg"/>
          <p:cNvPicPr>
            <a:picLocks noChangeAspect="1" noChangeArrowheads="1"/>
          </p:cNvPicPr>
          <p:nvPr/>
        </p:nvPicPr>
        <p:blipFill>
          <a:blip r:embed="rId2" cstate="print"/>
          <a:srcRect/>
          <a:stretch>
            <a:fillRect/>
          </a:stretch>
        </p:blipFill>
        <p:spPr bwMode="auto">
          <a:xfrm>
            <a:off x="1331640" y="2492896"/>
            <a:ext cx="2257425" cy="1584176"/>
          </a:xfrm>
          <a:prstGeom prst="rect">
            <a:avLst/>
          </a:prstGeom>
          <a:noFill/>
        </p:spPr>
      </p:pic>
    </p:spTree>
    <p:extLst>
      <p:ext uri="{BB962C8B-B14F-4D97-AF65-F5344CB8AC3E}">
        <p14:creationId xmlns="" xmlns:p14="http://schemas.microsoft.com/office/powerpoint/2010/main" val="1693921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8">
      <a:dk1>
        <a:srgbClr val="000014"/>
      </a:dk1>
      <a:lt1>
        <a:sysClr val="window" lastClr="FFFFFF"/>
      </a:lt1>
      <a:dk2>
        <a:srgbClr val="E7A2AC"/>
      </a:dk2>
      <a:lt2>
        <a:srgbClr val="F9BD66"/>
      </a:lt2>
      <a:accent1>
        <a:srgbClr val="51324D"/>
      </a:accent1>
      <a:accent2>
        <a:srgbClr val="B282AB"/>
      </a:accent2>
      <a:accent3>
        <a:srgbClr val="AB1157"/>
      </a:accent3>
      <a:accent4>
        <a:srgbClr val="F9BD66"/>
      </a:accent4>
      <a:accent5>
        <a:srgbClr val="6D4367"/>
      </a:accent5>
      <a:accent6>
        <a:srgbClr val="968C8C"/>
      </a:accent6>
      <a:hlink>
        <a:srgbClr val="51324D"/>
      </a:hlink>
      <a:folHlink>
        <a:srgbClr val="704404"/>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2504</TotalTime>
  <Words>901</Words>
  <Application>Microsoft Office PowerPoint</Application>
  <PresentationFormat>عرض على الشاشة (3:4)‏</PresentationFormat>
  <Paragraphs>141</Paragraphs>
  <Slides>32</Slides>
  <Notes>2</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Metro</vt:lpstr>
      <vt:lpstr>Auto-Control street lights </vt:lpstr>
      <vt:lpstr>Outline </vt:lpstr>
      <vt:lpstr>Over view    </vt:lpstr>
      <vt:lpstr>Types of lamps used in streetlights  </vt:lpstr>
      <vt:lpstr>First part:  </vt:lpstr>
      <vt:lpstr> Circuit analysise    </vt:lpstr>
      <vt:lpstr>Circuit analyze</vt:lpstr>
      <vt:lpstr>Dimming Circuit</vt:lpstr>
      <vt:lpstr>What we use for Dimming circuit? </vt:lpstr>
      <vt:lpstr>Zero Crossing Detector</vt:lpstr>
      <vt:lpstr>Zero Crossing Detector</vt:lpstr>
      <vt:lpstr>Flow Chart </vt:lpstr>
      <vt:lpstr>Circuit Simulation</vt:lpstr>
      <vt:lpstr>Result:  the out put of zero crossing and rectifier:</vt:lpstr>
      <vt:lpstr>Out put of aurdino at different α :  :</vt:lpstr>
      <vt:lpstr>The out put of triac:</vt:lpstr>
      <vt:lpstr>Economical Advantage</vt:lpstr>
      <vt:lpstr>Economical Advantage</vt:lpstr>
      <vt:lpstr>Second part:</vt:lpstr>
      <vt:lpstr>Circuit analysis:</vt:lpstr>
      <vt:lpstr>Circuit analysis:</vt:lpstr>
      <vt:lpstr>the effect of duty cycle at the average value. </vt:lpstr>
      <vt:lpstr>Circuit analysis:</vt:lpstr>
      <vt:lpstr>IGBT: Insulated-gate bipolar transistor </vt:lpstr>
      <vt:lpstr>IR2110:</vt:lpstr>
      <vt:lpstr>Arduino</vt:lpstr>
      <vt:lpstr> (Loads (LED </vt:lpstr>
      <vt:lpstr>Result:</vt:lpstr>
      <vt:lpstr>Result</vt:lpstr>
      <vt:lpstr>Result</vt:lpstr>
      <vt:lpstr>Result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Auto-Control street lights</dc:title>
  <dc:creator>CD City</dc:creator>
  <cp:lastModifiedBy>ayman</cp:lastModifiedBy>
  <cp:revision>99</cp:revision>
  <dcterms:created xsi:type="dcterms:W3CDTF">2006-08-16T00:00:00Z</dcterms:created>
  <dcterms:modified xsi:type="dcterms:W3CDTF">2014-05-13T18:27:37Z</dcterms:modified>
</cp:coreProperties>
</file>