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28"/>
  </p:notesMasterIdLst>
  <p:sldIdLst>
    <p:sldId id="256" r:id="rId2"/>
    <p:sldId id="257" r:id="rId3"/>
    <p:sldId id="258" r:id="rId4"/>
    <p:sldId id="259" r:id="rId5"/>
    <p:sldId id="260" r:id="rId6"/>
    <p:sldId id="261" r:id="rId7"/>
    <p:sldId id="287" r:id="rId8"/>
    <p:sldId id="288" r:id="rId9"/>
    <p:sldId id="282" r:id="rId10"/>
    <p:sldId id="284" r:id="rId11"/>
    <p:sldId id="285" r:id="rId12"/>
    <p:sldId id="286" r:id="rId13"/>
    <p:sldId id="265" r:id="rId14"/>
    <p:sldId id="266" r:id="rId15"/>
    <p:sldId id="269" r:id="rId16"/>
    <p:sldId id="270" r:id="rId17"/>
    <p:sldId id="271" r:id="rId18"/>
    <p:sldId id="273" r:id="rId19"/>
    <p:sldId id="274" r:id="rId20"/>
    <p:sldId id="277" r:id="rId21"/>
    <p:sldId id="276" r:id="rId22"/>
    <p:sldId id="278" r:id="rId23"/>
    <p:sldId id="279" r:id="rId24"/>
    <p:sldId id="289" r:id="rId25"/>
    <p:sldId id="280" r:id="rId26"/>
    <p:sldId id="290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7FE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23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6B4A1E-1DF7-4C9C-A4EB-63D031477368}" type="datetimeFigureOut">
              <a:rPr lang="en-US" smtClean="0"/>
              <a:pPr/>
              <a:t>5/23/2012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101086-0FEA-4E80-A804-5C4874C713F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58407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Jyrtftrttdderedrrerwrererererter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101086-0FEA-4E80-A804-5C4874C713F4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101086-0FEA-4E80-A804-5C4874C713F4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79616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Wingdings" pitchFamily="2" charset="2"/>
              <a:buNone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All</a:t>
            </a:r>
            <a:r>
              <a:rPr lang="en-US" sz="1800" baseline="0" dirty="0" smtClean="0">
                <a:latin typeface="Times New Roman" pitchFamily="18" charset="0"/>
                <a:cs typeface="Times New Roman" pitchFamily="18" charset="0"/>
              </a:rPr>
              <a:t> the results of duct design based on equal pressure drop method</a:t>
            </a:r>
            <a:endParaRPr lang="en-US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101086-0FEA-4E80-A804-5C4874C713F4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0475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AIR HANDLING UNIT SELECTION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101086-0FEA-4E80-A804-5C4874C713F4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4140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101086-0FEA-4E80-A804-5C4874C713F4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40931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AIR HANDLING UNIT SELECTION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101086-0FEA-4E80-A804-5C4874C713F4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4140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C18E3B9-91AF-47F0-B007-516E335CB9D8}" type="datetimeFigureOut">
              <a:rPr lang="en-US" smtClean="0"/>
              <a:pPr/>
              <a:t>5/23/2012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E93CD92-B578-4CFB-90CC-5D96063ECE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C18E3B9-91AF-47F0-B007-516E335CB9D8}" type="datetimeFigureOut">
              <a:rPr lang="en-US" smtClean="0"/>
              <a:pPr/>
              <a:t>5/23/2012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E93CD92-B578-4CFB-90CC-5D96063ECE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C18E3B9-91AF-47F0-B007-516E335CB9D8}" type="datetimeFigureOut">
              <a:rPr lang="en-US" smtClean="0"/>
              <a:pPr/>
              <a:t>5/23/2012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E93CD92-B578-4CFB-90CC-5D96063ECE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C18E3B9-91AF-47F0-B007-516E335CB9D8}" type="datetimeFigureOut">
              <a:rPr lang="en-US" smtClean="0"/>
              <a:pPr/>
              <a:t>5/23/2012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E93CD92-B578-4CFB-90CC-5D96063ECE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C18E3B9-91AF-47F0-B007-516E335CB9D8}" type="datetimeFigureOut">
              <a:rPr lang="en-US" smtClean="0"/>
              <a:pPr/>
              <a:t>5/23/2012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E93CD92-B578-4CFB-90CC-5D96063ECE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C18E3B9-91AF-47F0-B007-516E335CB9D8}" type="datetimeFigureOut">
              <a:rPr lang="en-US" smtClean="0"/>
              <a:pPr/>
              <a:t>5/23/2012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E93CD92-B578-4CFB-90CC-5D96063ECE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C18E3B9-91AF-47F0-B007-516E335CB9D8}" type="datetimeFigureOut">
              <a:rPr lang="en-US" smtClean="0"/>
              <a:pPr/>
              <a:t>5/23/2012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E93CD92-B578-4CFB-90CC-5D96063ECE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C18E3B9-91AF-47F0-B007-516E335CB9D8}" type="datetimeFigureOut">
              <a:rPr lang="en-US" smtClean="0"/>
              <a:pPr/>
              <a:t>5/23/2012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E93CD92-B578-4CFB-90CC-5D96063ECE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C18E3B9-91AF-47F0-B007-516E335CB9D8}" type="datetimeFigureOut">
              <a:rPr lang="en-US" smtClean="0"/>
              <a:pPr/>
              <a:t>5/23/2012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E93CD92-B578-4CFB-90CC-5D96063ECE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C18E3B9-91AF-47F0-B007-516E335CB9D8}" type="datetimeFigureOut">
              <a:rPr lang="en-US" smtClean="0"/>
              <a:pPr/>
              <a:t>5/23/2012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E93CD92-B578-4CFB-90CC-5D96063ECE2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C18E3B9-91AF-47F0-B007-516E335CB9D8}" type="datetimeFigureOut">
              <a:rPr lang="en-US" smtClean="0"/>
              <a:pPr/>
              <a:t>5/23/2012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E93CD92-B578-4CFB-90CC-5D96063ECE2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1C18E3B9-91AF-47F0-B007-516E335CB9D8}" type="datetimeFigureOut">
              <a:rPr lang="en-US" smtClean="0"/>
              <a:pPr/>
              <a:t>5/23/2012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3E93CD92-B578-4CFB-90CC-5D96063ECE2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e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jpe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762000" y="2772013"/>
            <a:ext cx="7848600" cy="38779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sz="32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AN-NAJAH NATIONAL UNIVERSITY</a:t>
            </a:r>
          </a:p>
          <a:p>
            <a:pPr algn="ctr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FACULTY OF ENGINEERING</a:t>
            </a:r>
          </a:p>
          <a:p>
            <a:pPr algn="ctr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DEPARTMENT OF ELECTRICAL  ENGINEERING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pic>
        <p:nvPicPr>
          <p:cNvPr id="8" name="Picture 7" descr="image010[1]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38536" y="1060316"/>
            <a:ext cx="2000264" cy="1987684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C:\Documents and Settings\Administrator\Desktop\LOGO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313" y="6019800"/>
            <a:ext cx="7143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"/>
          <p:cNvSpPr/>
          <p:nvPr/>
        </p:nvSpPr>
        <p:spPr>
          <a:xfrm>
            <a:off x="7696200" y="6183868"/>
            <a:ext cx="11208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23/5/2012</a:t>
            </a:r>
            <a:endParaRPr lang="ar-SA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Horizontal Scroll 4"/>
          <p:cNvSpPr/>
          <p:nvPr/>
        </p:nvSpPr>
        <p:spPr>
          <a:xfrm>
            <a:off x="1295400" y="685800"/>
            <a:ext cx="6400800" cy="1524000"/>
          </a:xfrm>
          <a:prstGeom prst="horizontalScroll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ar-SA" sz="32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600200" y="990600"/>
            <a:ext cx="5791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/>
              <a:t>Microcontroller</a:t>
            </a:r>
            <a:endParaRPr lang="en-US" sz="48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66800" y="2667000"/>
            <a:ext cx="701040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rain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of the project, the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center of process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and the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decision maker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is microcontroller PIC. It’s very popular, easy to program, it has modules support our requirements, and we are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well trained to use it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/>
            <a:endParaRPr lang="en-US" b="1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A programmer circuit was built to download code to </a:t>
            </a:r>
            <a:r>
              <a:rPr lang="en-US" b="1" dirty="0" smtClean="0">
                <a:latin typeface="Times New Roman" pitchFamily="18" charset="0"/>
                <a:cs typeface="Times New Roman" pitchFamily="18" charset="0"/>
              </a:rPr>
              <a:t>PIC.</a:t>
            </a:r>
            <a:endParaRPr lang="en-US" sz="16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*</a:t>
            </a:r>
            <a:r>
              <a:rPr lang="en-US" sz="2400" dirty="0"/>
              <a:t>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Software used was PIC-C with CCS compiler.</a:t>
            </a: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1747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C:\Documents and Settings\Administrator\Desktop\LOGO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313" y="6019800"/>
            <a:ext cx="7143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"/>
          <p:cNvSpPr/>
          <p:nvPr/>
        </p:nvSpPr>
        <p:spPr>
          <a:xfrm>
            <a:off x="7696200" y="6183868"/>
            <a:ext cx="11208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23/5/2012</a:t>
            </a:r>
            <a:endParaRPr lang="ar-SA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Horizontal Scroll 4"/>
          <p:cNvSpPr/>
          <p:nvPr/>
        </p:nvSpPr>
        <p:spPr>
          <a:xfrm>
            <a:off x="1295400" y="685800"/>
            <a:ext cx="6400800" cy="1524000"/>
          </a:xfrm>
          <a:prstGeom prst="horizontalScroll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ar-SA" sz="32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600200" y="990600"/>
            <a:ext cx="5791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/>
              <a:t>Microcontroller</a:t>
            </a:r>
            <a:endParaRPr lang="en-US" sz="48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66800" y="2345114"/>
            <a:ext cx="701040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Problems in Microcontroller:-</a:t>
            </a:r>
          </a:p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Noise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disturbances:</a:t>
            </a:r>
          </a:p>
          <a:p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The biggest enemy to PIC was </a:t>
            </a:r>
            <a:r>
              <a:rPr lang="en-US" sz="2300" b="1" dirty="0" smtClean="0">
                <a:latin typeface="Times New Roman" pitchFamily="18" charset="0"/>
                <a:cs typeface="Times New Roman" pitchFamily="18" charset="0"/>
              </a:rPr>
              <a:t>noise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. The high frequency signals received from communication devices  causes the PIC to become </a:t>
            </a:r>
            <a:r>
              <a:rPr lang="en-US" sz="2300" b="1" dirty="0" smtClean="0">
                <a:latin typeface="Times New Roman" pitchFamily="18" charset="0"/>
                <a:cs typeface="Times New Roman" pitchFamily="18" charset="0"/>
              </a:rPr>
              <a:t>unstable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2300" b="1" dirty="0" smtClean="0">
                <a:latin typeface="Times New Roman" pitchFamily="18" charset="0"/>
                <a:cs typeface="Times New Roman" pitchFamily="18" charset="0"/>
              </a:rPr>
              <a:t>suffers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from </a:t>
            </a:r>
            <a:r>
              <a:rPr lang="en-US" sz="2300" b="1" dirty="0" smtClean="0">
                <a:latin typeface="Times New Roman" pitchFamily="18" charset="0"/>
                <a:cs typeface="Times New Roman" pitchFamily="18" charset="0"/>
              </a:rPr>
              <a:t>changing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values of the registers which sometimes results in </a:t>
            </a:r>
            <a:r>
              <a:rPr lang="en-US" sz="2300" b="1" dirty="0" smtClean="0">
                <a:latin typeface="Times New Roman" pitchFamily="18" charset="0"/>
                <a:cs typeface="Times New Roman" pitchFamily="18" charset="0"/>
              </a:rPr>
              <a:t>restart 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in PIC. When problem occurs and PIC outputs </a:t>
            </a:r>
            <a:r>
              <a:rPr lang="en-US" sz="2300" b="1" dirty="0" smtClean="0">
                <a:latin typeface="Times New Roman" pitchFamily="18" charset="0"/>
                <a:cs typeface="Times New Roman" pitchFamily="18" charset="0"/>
              </a:rPr>
              <a:t>unpredicted results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, it can be tested isolating PIC from input-output and then manually input data and test output on LEDs.</a:t>
            </a: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5071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C:\Documents and Settings\Administrator\Desktop\LOGO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313" y="6019800"/>
            <a:ext cx="7143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"/>
          <p:cNvSpPr/>
          <p:nvPr/>
        </p:nvSpPr>
        <p:spPr>
          <a:xfrm>
            <a:off x="7696200" y="6183868"/>
            <a:ext cx="11208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23/5/2012</a:t>
            </a:r>
            <a:endParaRPr lang="ar-SA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Horizontal Scroll 4"/>
          <p:cNvSpPr/>
          <p:nvPr/>
        </p:nvSpPr>
        <p:spPr>
          <a:xfrm>
            <a:off x="1295400" y="685800"/>
            <a:ext cx="6400800" cy="1524000"/>
          </a:xfrm>
          <a:prstGeom prst="horizontalScroll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ar-SA" sz="32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600200" y="990600"/>
            <a:ext cx="5791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/>
              <a:t>Microcontroller</a:t>
            </a:r>
            <a:endParaRPr lang="en-US" sz="48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066800" y="2667000"/>
                <a:ext cx="7010400" cy="361759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dirty="0" smtClean="0">
                    <a:latin typeface="Times New Roman" pitchFamily="18" charset="0"/>
                    <a:cs typeface="Times New Roman" pitchFamily="18" charset="0"/>
                  </a:rPr>
                  <a:t>Solution :-</a:t>
                </a:r>
              </a:p>
              <a:p>
                <a:pPr lvl="0"/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* </a:t>
                </a:r>
                <a:r>
                  <a:rPr lang="en-US" sz="2000" b="1" dirty="0" smtClean="0">
                    <a:latin typeface="Times New Roman" pitchFamily="18" charset="0"/>
                    <a:cs typeface="Times New Roman" pitchFamily="18" charset="0"/>
                  </a:rPr>
                  <a:t>Input </a:t>
                </a:r>
                <a:r>
                  <a:rPr lang="en-US" sz="2000" b="1" dirty="0">
                    <a:latin typeface="Times New Roman" pitchFamily="18" charset="0"/>
                    <a:cs typeface="Times New Roman" pitchFamily="18" charset="0"/>
                  </a:rPr>
                  <a:t>side</a:t>
                </a:r>
                <a:r>
                  <a:rPr lang="en-US" sz="2000" dirty="0">
                    <a:latin typeface="Times New Roman" pitchFamily="18" charset="0"/>
                    <a:cs typeface="Times New Roman" pitchFamily="18" charset="0"/>
                  </a:rPr>
                  <a:t>: due to wireless circuit causes high frequency signals which can be </a:t>
                </a:r>
                <a:r>
                  <a:rPr lang="en-US" sz="2000" b="1" dirty="0" smtClean="0">
                    <a:latin typeface="Times New Roman" pitchFamily="18" charset="0"/>
                    <a:cs typeface="Times New Roman" pitchFamily="18" charset="0"/>
                  </a:rPr>
                  <a:t>Eliminated</a:t>
                </a:r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dirty="0">
                    <a:latin typeface="Times New Roman" pitchFamily="18" charset="0"/>
                    <a:cs typeface="Times New Roman" pitchFamily="18" charset="0"/>
                  </a:rPr>
                  <a:t>using </a:t>
                </a:r>
                <a:r>
                  <a:rPr lang="en-US" sz="2000" b="1" u="sng" dirty="0" smtClean="0">
                    <a:latin typeface="Times New Roman" pitchFamily="18" charset="0"/>
                    <a:cs typeface="Times New Roman" pitchFamily="18" charset="0"/>
                  </a:rPr>
                  <a:t>Capacitors</a:t>
                </a:r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dirty="0">
                    <a:latin typeface="Times New Roman" pitchFamily="18" charset="0"/>
                    <a:cs typeface="Times New Roman" pitchFamily="18" charset="0"/>
                  </a:rPr>
                  <a:t>at the input side of </a:t>
                </a:r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PIC.</a:t>
                </a:r>
                <a:endParaRPr lang="en-US" sz="2000" dirty="0">
                  <a:latin typeface="Times New Roman" pitchFamily="18" charset="0"/>
                  <a:cs typeface="Times New Roman" pitchFamily="18" charset="0"/>
                </a:endParaRPr>
              </a:p>
              <a:p>
                <a:pPr lvl="0"/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* </a:t>
                </a:r>
                <a:r>
                  <a:rPr lang="en-US" sz="2000" b="1" dirty="0" smtClean="0">
                    <a:latin typeface="Times New Roman" pitchFamily="18" charset="0"/>
                    <a:cs typeface="Times New Roman" pitchFamily="18" charset="0"/>
                  </a:rPr>
                  <a:t>Capacitors</a:t>
                </a:r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000" dirty="0">
                    <a:latin typeface="Times New Roman" pitchFamily="18" charset="0"/>
                    <a:cs typeface="Times New Roman" pitchFamily="18" charset="0"/>
                  </a:rPr>
                  <a:t>are connected </a:t>
                </a:r>
                <a:r>
                  <a:rPr lang="en-US" sz="2000" b="1" dirty="0">
                    <a:latin typeface="Times New Roman" pitchFamily="18" charset="0"/>
                    <a:cs typeface="Times New Roman" pitchFamily="18" charset="0"/>
                  </a:rPr>
                  <a:t>shunt to input</a:t>
                </a:r>
                <a:r>
                  <a:rPr lang="en-US" sz="2000" dirty="0">
                    <a:latin typeface="Times New Roman" pitchFamily="18" charset="0"/>
                    <a:cs typeface="Times New Roman" pitchFamily="18" charset="0"/>
                  </a:rPr>
                  <a:t> which short circuit high frequencies. </a:t>
                </a:r>
              </a:p>
              <a:p>
                <a:r>
                  <a:rPr lang="en-US" sz="2000" dirty="0">
                    <a:latin typeface="Times New Roman" pitchFamily="18" charset="0"/>
                    <a:cs typeface="Times New Roman" pitchFamily="18" charset="0"/>
                  </a:rPr>
                  <a:t>Impedance of capacitor is given by the following formula: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i="1">
                          <a:latin typeface="Cambria Math"/>
                        </a:rPr>
                        <m:t>𝑍</m:t>
                      </m:r>
                      <m:r>
                        <a:rPr lang="en-US" sz="20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20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000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sz="2000" i="1">
                              <a:latin typeface="Cambria Math"/>
                            </a:rPr>
                            <m:t>2</m:t>
                          </m:r>
                          <m:r>
                            <a:rPr lang="en-US" sz="2000" i="1">
                              <a:latin typeface="Cambria Math"/>
                            </a:rPr>
                            <m:t>𝜋</m:t>
                          </m:r>
                          <m:r>
                            <a:rPr lang="en-US" sz="2000" i="1">
                              <a:latin typeface="Cambria Math"/>
                            </a:rPr>
                            <m:t>𝑓𝑐</m:t>
                          </m:r>
                        </m:den>
                      </m:f>
                    </m:oMath>
                  </m:oMathPara>
                </a14:m>
                <a:endParaRPr lang="en-US" sz="2000" dirty="0">
                  <a:latin typeface="Times New Roman" pitchFamily="18" charset="0"/>
                  <a:cs typeface="Times New Roman" pitchFamily="18" charset="0"/>
                </a:endParaRPr>
              </a:p>
              <a:p>
                <a:r>
                  <a:rPr lang="en-US" sz="2000" dirty="0">
                    <a:latin typeface="Times New Roman" pitchFamily="18" charset="0"/>
                    <a:cs typeface="Times New Roman" pitchFamily="18" charset="0"/>
                  </a:rPr>
                  <a:t>220uf was enough to depress noise.</a:t>
                </a:r>
              </a:p>
              <a:p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6800" y="2667000"/>
                <a:ext cx="7010400" cy="3617593"/>
              </a:xfrm>
              <a:prstGeom prst="rect">
                <a:avLst/>
              </a:prstGeom>
              <a:blipFill rotWithShape="1">
                <a:blip r:embed="rId3"/>
                <a:stretch>
                  <a:fillRect l="-1304" t="-1349" r="-435" b="-28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70960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C:\Documents and Settings\Administrator\Desktop\LOGO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313" y="6019800"/>
            <a:ext cx="7143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"/>
          <p:cNvSpPr/>
          <p:nvPr/>
        </p:nvSpPr>
        <p:spPr>
          <a:xfrm>
            <a:off x="7696200" y="6183868"/>
            <a:ext cx="11208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23/5/2012</a:t>
            </a:r>
            <a:endParaRPr lang="ar-SA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Horizontal Scroll 5"/>
          <p:cNvSpPr/>
          <p:nvPr/>
        </p:nvSpPr>
        <p:spPr>
          <a:xfrm>
            <a:off x="1295400" y="533400"/>
            <a:ext cx="6400800" cy="1524000"/>
          </a:xfrm>
          <a:prstGeom prst="horizontalScroll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ar-SA" sz="32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600200" y="838200"/>
            <a:ext cx="5791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Wireless Camera</a:t>
            </a:r>
            <a:endParaRPr lang="en-US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10"/>
          <p:cNvSpPr>
            <a:spLocks noChangeArrowheads="1"/>
          </p:cNvSpPr>
          <p:nvPr/>
        </p:nvSpPr>
        <p:spPr bwMode="auto">
          <a:xfrm>
            <a:off x="1524000" y="2651124"/>
            <a:ext cx="6732610" cy="29700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Features</a:t>
            </a:r>
            <a:r>
              <a:rPr kumimoji="0" lang="en-US" b="1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lvl="0"/>
            <a:r>
              <a:rPr lang="en-GB" sz="2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1.2G Wireless Mini Color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Cmos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Camera</a:t>
            </a:r>
          </a:p>
          <a:p>
            <a:pPr lvl="0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* Voltage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: DC+9V</a:t>
            </a:r>
          </a:p>
          <a:p>
            <a:pPr lvl="0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* Current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: 300mA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* 100ft</a:t>
            </a:r>
            <a:r>
              <a:rPr lang="en-US" sz="2800" dirty="0"/>
              <a:t> </a:t>
            </a:r>
          </a:p>
          <a:p>
            <a:pPr marL="0" marR="0" lvl="0" indent="0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en-US" b="1" i="0" u="none" strike="noStrike" kern="0" cap="none" spc="0" normalizeH="0" baseline="0" noProof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Picture 8" descr="http://img.diytrade.com/cdimg/325751/2664653/0/1156819509/Mini_Color_Wireless_Camera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59828" y="2895600"/>
            <a:ext cx="4029075" cy="2705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C:\Documents and Settings\Administrator\Desktop\LOGO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313" y="6019800"/>
            <a:ext cx="7143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3"/>
          <p:cNvSpPr/>
          <p:nvPr/>
        </p:nvSpPr>
        <p:spPr>
          <a:xfrm>
            <a:off x="7696200" y="6183868"/>
            <a:ext cx="11208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23/5/2012</a:t>
            </a:r>
            <a:endParaRPr lang="ar-SA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Horizontal Scroll 4"/>
          <p:cNvSpPr/>
          <p:nvPr/>
        </p:nvSpPr>
        <p:spPr>
          <a:xfrm>
            <a:off x="1447800" y="600648"/>
            <a:ext cx="5867400" cy="1153700"/>
          </a:xfrm>
          <a:prstGeom prst="horizontalScroll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995487" y="762000"/>
            <a:ext cx="516731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8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Sensors</a:t>
            </a:r>
            <a:endParaRPr lang="en-US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8"/>
          <p:cNvSpPr txBox="1">
            <a:spLocks noChangeArrowheads="1"/>
          </p:cNvSpPr>
          <p:nvPr/>
        </p:nvSpPr>
        <p:spPr bwMode="auto">
          <a:xfrm>
            <a:off x="1219201" y="1266854"/>
            <a:ext cx="6979700" cy="51398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  <a:cs typeface="Arial" charset="0"/>
              </a:defRPr>
            </a:lvl9pPr>
          </a:lstStyle>
          <a:p>
            <a:pPr>
              <a:lnSpc>
                <a:spcPct val="150000"/>
              </a:lnSpc>
            </a:pPr>
            <a:endParaRPr lang="en-US" sz="2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 order for the 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Wagen 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to interact with its environmental, several different sensors are necessary. Motion sensors are needed so we can determine if there is any human or any living 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body 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 the area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temperature 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sensor is used to give us 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reading 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for the 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temperature </a:t>
            </a:r>
            <a:r>
              <a:rPr lang="en-US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 the discovering area. </a:t>
            </a:r>
          </a:p>
          <a:p>
            <a:pPr>
              <a:lnSpc>
                <a:spcPct val="150000"/>
              </a:lnSpc>
            </a:pP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</a:t>
            </a:r>
            <a:endParaRPr lang="en-GB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1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       </a:t>
            </a:r>
          </a:p>
        </p:txBody>
      </p:sp>
    </p:spTree>
    <p:extLst>
      <p:ext uri="{BB962C8B-B14F-4D97-AF65-F5344CB8AC3E}">
        <p14:creationId xmlns:p14="http://schemas.microsoft.com/office/powerpoint/2010/main" val="2602100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C:\Documents and Settings\Administrator\Desktop\LOGO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313" y="6019800"/>
            <a:ext cx="7143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3"/>
          <p:cNvSpPr/>
          <p:nvPr/>
        </p:nvSpPr>
        <p:spPr>
          <a:xfrm>
            <a:off x="7696200" y="6183868"/>
            <a:ext cx="11208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23/5/2012</a:t>
            </a:r>
            <a:endParaRPr lang="ar-SA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Horizontal Scroll 4"/>
          <p:cNvSpPr/>
          <p:nvPr/>
        </p:nvSpPr>
        <p:spPr>
          <a:xfrm>
            <a:off x="1385105" y="656798"/>
            <a:ext cx="6324600" cy="1143000"/>
          </a:xfrm>
          <a:prstGeom prst="horizontalScroll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367644" y="762000"/>
            <a:ext cx="4031873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8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Motion Sensor</a:t>
            </a:r>
            <a:endParaRPr lang="en-US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371600" y="2045137"/>
            <a:ext cx="7315200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This is a simple to use motion sensor. Power it up and </a:t>
            </a:r>
            <a:r>
              <a:rPr lang="en-US" sz="2800" u="sng" dirty="0">
                <a:latin typeface="Times New Roman" pitchFamily="18" charset="0"/>
                <a:cs typeface="Times New Roman" pitchFamily="18" charset="0"/>
              </a:rPr>
              <a:t>wait 1-2 </a:t>
            </a:r>
            <a:r>
              <a:rPr lang="en-US" sz="2800" u="sng" dirty="0" smtClean="0">
                <a:latin typeface="Times New Roman" pitchFamily="18" charset="0"/>
                <a:cs typeface="Times New Roman" pitchFamily="18" charset="0"/>
              </a:rPr>
              <a:t>(s)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for the sensor to get a </a:t>
            </a:r>
            <a:r>
              <a:rPr lang="en-US" sz="2800" u="sng" dirty="0">
                <a:latin typeface="Times New Roman" pitchFamily="18" charset="0"/>
                <a:cs typeface="Times New Roman" pitchFamily="18" charset="0"/>
              </a:rPr>
              <a:t>snapshot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of the still room. If anything moves after that period, the 'alarm' pin will go low.</a:t>
            </a:r>
            <a:endParaRPr lang="en-GB" sz="2800" b="1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en-US" sz="2000" b="1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7" descr="http://dlnmh9ip6v2uc.cloudfront.net/images/products/08630-03-L.jpg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870144" y="3947636"/>
            <a:ext cx="2894317" cy="2236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155491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C:\Documents and Settings\Administrator\Desktop\LOGO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313" y="6019800"/>
            <a:ext cx="7143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3"/>
          <p:cNvSpPr/>
          <p:nvPr/>
        </p:nvSpPr>
        <p:spPr>
          <a:xfrm>
            <a:off x="7696200" y="6183868"/>
            <a:ext cx="11208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23/5/2012</a:t>
            </a:r>
            <a:endParaRPr lang="ar-SA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Horizontal Scroll 4"/>
          <p:cNvSpPr/>
          <p:nvPr/>
        </p:nvSpPr>
        <p:spPr>
          <a:xfrm>
            <a:off x="1409700" y="605998"/>
            <a:ext cx="6324600" cy="1143000"/>
          </a:xfrm>
          <a:prstGeom prst="horizontalScroll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958784" y="762000"/>
            <a:ext cx="5226431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Temperature sensor</a:t>
            </a:r>
            <a:r>
              <a:rPr lang="en-US" sz="4800" dirty="0"/>
              <a:t> </a:t>
            </a:r>
          </a:p>
          <a:p>
            <a:pPr algn="ctr"/>
            <a:endParaRPr lang="en-US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10"/>
          <p:cNvSpPr>
            <a:spLocks noChangeArrowheads="1"/>
          </p:cNvSpPr>
          <p:nvPr/>
        </p:nvSpPr>
        <p:spPr bwMode="auto">
          <a:xfrm>
            <a:off x="638175" y="1927225"/>
            <a:ext cx="8429625" cy="23698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marL="285750" lvl="0" indent="-285750" eaLnBrk="0" hangingPunct="0">
              <a:buFont typeface="Arial" charset="0"/>
              <a:buChar char="•"/>
              <a:tabLst>
                <a:tab pos="457200" algn="l"/>
              </a:tabLst>
              <a:defRPr/>
            </a:pPr>
            <a:r>
              <a:rPr lang="en-US" dirty="0"/>
              <a:t> 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 LM335A is a very easy-to-use analog temperature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sensor.</a:t>
            </a:r>
          </a:p>
          <a:p>
            <a:pPr marL="285750" lvl="0" indent="-285750" eaLnBrk="0" hangingPunct="0">
              <a:buFont typeface="Arial" charset="0"/>
              <a:buChar char="•"/>
              <a:tabLst>
                <a:tab pos="457200" algn="l"/>
              </a:tabLst>
              <a:defRPr/>
            </a:pPr>
            <a:r>
              <a:rPr lang="en-US" sz="2800" b="1" kern="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10mV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/°C.</a:t>
            </a:r>
          </a:p>
          <a:p>
            <a:pPr marL="285750" lvl="0" indent="-285750" eaLnBrk="0" hangingPunct="0">
              <a:buFont typeface="Arial" charset="0"/>
              <a:buChar char="•"/>
              <a:tabLst>
                <a:tab pos="457200" algn="l"/>
              </a:tabLst>
              <a:defRPr/>
            </a:pP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−40°C to 100°C.</a:t>
            </a:r>
            <a:endParaRPr lang="en-US" sz="2800" b="1" kern="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>
                <a:tab pos="457200" algn="l"/>
              </a:tabLst>
              <a:defRPr/>
            </a:pPr>
            <a:endParaRPr kumimoji="0" lang="en-US" sz="18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  <a:p>
            <a:pPr marL="0" marR="0" lvl="0" indent="0" defTabSz="91440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>
                <a:tab pos="457200" algn="l"/>
              </a:tabLst>
              <a:defRPr/>
            </a:pPr>
            <a:endParaRPr kumimoji="0" lang="en-US" sz="1800" b="1" i="0" u="none" strike="noStrike" kern="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3352800"/>
            <a:ext cx="2628900" cy="2628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88040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C:\Documents and Settings\Administrator\Desktop\LOGO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313" y="6019800"/>
            <a:ext cx="7143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2286000" y="6248400"/>
            <a:ext cx="4786313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					</a:t>
            </a:r>
            <a:endParaRPr lang="en-US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696200" y="6183868"/>
            <a:ext cx="11208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23/5/2012</a:t>
            </a:r>
            <a:endParaRPr lang="ar-SA" sz="1600" dirty="0">
              <a:latin typeface="Times New Roman" pitchFamily="18" charset="0"/>
              <a:cs typeface="Times New Roman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838200" y="1776620"/>
                <a:ext cx="7342210" cy="530998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b="1" dirty="0">
                    <a:latin typeface="Times New Roman" pitchFamily="18" charset="0"/>
                    <a:cs typeface="Times New Roman" pitchFamily="18" charset="0"/>
                  </a:rPr>
                  <a:t>Problem: </a:t>
                </a:r>
                <a:endParaRPr lang="en-US" sz="2800" b="1" dirty="0" smtClean="0">
                  <a:latin typeface="Times New Roman" pitchFamily="18" charset="0"/>
                  <a:cs typeface="Times New Roman" pitchFamily="18" charset="0"/>
                </a:endParaRPr>
              </a:p>
              <a:p>
                <a:pPr algn="ctr"/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The 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output of Temperature sensor is 10mv per 1C, so it can’t be detecting using PIC</a:t>
                </a:r>
                <a:r>
                  <a:rPr lang="en-US" sz="2000" dirty="0" smtClean="0"/>
                  <a:t>.</a:t>
                </a:r>
              </a:p>
              <a:p>
                <a:r>
                  <a:rPr lang="en-US" sz="2800" b="1" dirty="0">
                    <a:latin typeface="Times New Roman" pitchFamily="18" charset="0"/>
                    <a:cs typeface="Times New Roman" pitchFamily="18" charset="0"/>
                  </a:rPr>
                  <a:t>Solution</a:t>
                </a:r>
                <a:r>
                  <a:rPr lang="en-US" sz="2800" b="1" dirty="0" smtClean="0">
                    <a:latin typeface="Times New Roman" pitchFamily="18" charset="0"/>
                    <a:cs typeface="Times New Roman" pitchFamily="18" charset="0"/>
                  </a:rPr>
                  <a:t>:</a:t>
                </a:r>
              </a:p>
              <a:p>
                <a:pPr algn="ctr"/>
                <a:r>
                  <a:rPr lang="en-US" sz="2000" dirty="0" smtClean="0">
                    <a:latin typeface="Times New Roman" pitchFamily="18" charset="0"/>
                    <a:cs typeface="Times New Roman" pitchFamily="18" charset="0"/>
                  </a:rPr>
                  <a:t> </a:t>
                </a:r>
                <a:r>
                  <a:rPr lang="en-US" sz="2800" dirty="0">
                    <a:latin typeface="Times New Roman" pitchFamily="18" charset="0"/>
                    <a:cs typeface="Times New Roman" pitchFamily="18" charset="0"/>
                  </a:rPr>
                  <a:t>We amplify the output of the Temperature sensor up to 11 times using LM amplifier</a:t>
                </a:r>
                <a:r>
                  <a:rPr lang="en-US" sz="2800" dirty="0" smtClean="0">
                    <a:latin typeface="Times New Roman" pitchFamily="18" charset="0"/>
                    <a:cs typeface="Times New Roman" pitchFamily="18" charset="0"/>
                  </a:rPr>
                  <a:t>.</a:t>
                </a:r>
              </a:p>
              <a:p>
                <a:r>
                  <a:rPr lang="en-US" sz="2400" dirty="0" smtClean="0">
                    <a:latin typeface="Times New Roman" pitchFamily="18" charset="0"/>
                    <a:cs typeface="Times New Roman" pitchFamily="18" charset="0"/>
                  </a:rPr>
                  <a:t>* The </a:t>
                </a:r>
                <a:r>
                  <a:rPr lang="en-US" sz="2400" dirty="0">
                    <a:latin typeface="Times New Roman" pitchFamily="18" charset="0"/>
                    <a:cs typeface="Times New Roman" pitchFamily="18" charset="0"/>
                  </a:rPr>
                  <a:t>PIC at receiving side will restore the data of temperature sensor and display the temperature on the screen with following mathematical equation:</a:t>
                </a:r>
              </a:p>
              <a:p>
                <a:r>
                  <a:rPr lang="en-US" sz="2400" dirty="0">
                    <a:latin typeface="Times New Roman" pitchFamily="18" charset="0"/>
                    <a:cs typeface="Times New Roman" pitchFamily="18" charset="0"/>
                  </a:rPr>
                  <a:t>                   Temperature </a:t>
                </a:r>
                <a14:m>
                  <m:oMath xmlns:m="http://schemas.openxmlformats.org/officeDocument/2006/math">
                    <m:r>
                      <a:rPr lang="en-US" sz="2400" i="1">
                        <a:latin typeface="Cambria Math"/>
                      </a:rPr>
                      <m:t>=</m:t>
                    </m:r>
                  </m:oMath>
                </a14:m>
                <a:r>
                  <a:rPr lang="en-US" sz="2400" dirty="0">
                    <a:latin typeface="Times New Roman" pitchFamily="18" charset="0"/>
                    <a:cs typeface="Times New Roman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/>
                          </a:rPr>
                          <m:t>𝑟𝑒𝑎𝑑𝑖𝑛𝑔</m:t>
                        </m:r>
                        <m:r>
                          <a:rPr lang="en-US" sz="2400" i="1">
                            <a:latin typeface="Cambria Math"/>
                          </a:rPr>
                          <m:t> </m:t>
                        </m:r>
                        <m:r>
                          <a:rPr lang="en-US" sz="2400" i="1">
                            <a:latin typeface="Cambria Math"/>
                          </a:rPr>
                          <m:t>𝑑𝑎𝑡𝑎</m:t>
                        </m:r>
                        <m:r>
                          <a:rPr lang="en-US" sz="2400" i="1">
                            <a:latin typeface="Cambria Math"/>
                          </a:rPr>
                          <m:t>∗</m:t>
                        </m:r>
                        <m:r>
                          <a:rPr lang="en-US" sz="2400" i="1">
                            <a:latin typeface="Cambria Math"/>
                          </a:rPr>
                          <m:t>5</m:t>
                        </m:r>
                        <m:r>
                          <a:rPr lang="en-US" sz="2400" i="1">
                            <a:latin typeface="Cambria Math"/>
                          </a:rPr>
                          <m:t>∗</m:t>
                        </m:r>
                        <m:r>
                          <a:rPr lang="en-US" sz="2400" i="1">
                            <a:latin typeface="Cambria Math"/>
                          </a:rPr>
                          <m:t>100</m:t>
                        </m:r>
                      </m:num>
                      <m:den>
                        <m:r>
                          <a:rPr lang="en-US" sz="2400" i="1">
                            <a:latin typeface="Cambria Math"/>
                          </a:rPr>
                          <m:t>255</m:t>
                        </m:r>
                        <m:r>
                          <a:rPr lang="en-US" sz="2400" i="1">
                            <a:latin typeface="Cambria Math"/>
                          </a:rPr>
                          <m:t>∗</m:t>
                        </m:r>
                        <m:r>
                          <a:rPr lang="en-US" sz="2400" i="1">
                            <a:latin typeface="Cambria Math"/>
                          </a:rPr>
                          <m:t>11</m:t>
                        </m:r>
                      </m:den>
                    </m:f>
                  </m:oMath>
                </a14:m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  <a:p>
                <a:pPr algn="ctr"/>
                <a:endParaRPr lang="en-US" sz="2400" dirty="0">
                  <a:latin typeface="Times New Roman" pitchFamily="18" charset="0"/>
                  <a:cs typeface="Times New Roman" pitchFamily="18" charset="0"/>
                </a:endParaRPr>
              </a:p>
              <a:p>
                <a:pPr algn="ctr"/>
                <a:endParaRPr lang="en-US" sz="2000" dirty="0">
                  <a:latin typeface="Times New Roman" pitchFamily="18" charset="0"/>
                  <a:cs typeface="Times New Roman" pitchFamily="18" charset="0"/>
                </a:endParaRPr>
              </a:p>
              <a:p>
                <a:pPr algn="ctr"/>
                <a:endParaRPr lang="en-US" sz="2000" b="1" dirty="0">
                  <a:solidFill>
                    <a:srgbClr val="00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1776620"/>
                <a:ext cx="7342210" cy="5309980"/>
              </a:xfrm>
              <a:prstGeom prst="rect">
                <a:avLst/>
              </a:prstGeom>
              <a:blipFill rotWithShape="1">
                <a:blip r:embed="rId4"/>
                <a:stretch>
                  <a:fillRect l="-1744" t="-1147" r="-1993" b="-103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Horizontal Scroll 7"/>
          <p:cNvSpPr/>
          <p:nvPr/>
        </p:nvSpPr>
        <p:spPr>
          <a:xfrm>
            <a:off x="1447800" y="457200"/>
            <a:ext cx="6324600" cy="1143000"/>
          </a:xfrm>
          <a:prstGeom prst="horizontalScroll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Problem &amp; Solution</a:t>
            </a:r>
            <a:endParaRPr lang="en-US" sz="48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6588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:\Documents and Settings\Administrator\Desktop\LOGO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313" y="6019800"/>
            <a:ext cx="7143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3"/>
          <p:cNvSpPr/>
          <p:nvPr/>
        </p:nvSpPr>
        <p:spPr>
          <a:xfrm>
            <a:off x="7696200" y="6183868"/>
            <a:ext cx="11208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23/5/2012</a:t>
            </a:r>
            <a:endParaRPr lang="ar-SA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Horizontal Scroll 4"/>
          <p:cNvSpPr/>
          <p:nvPr/>
        </p:nvSpPr>
        <p:spPr>
          <a:xfrm>
            <a:off x="1447800" y="457200"/>
            <a:ext cx="6324600" cy="1143000"/>
          </a:xfrm>
          <a:prstGeom prst="horizontalScroll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Wireless</a:t>
            </a:r>
            <a:endParaRPr lang="en-US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1000125" y="1570037"/>
            <a:ext cx="7715250" cy="304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endParaRPr lang="en-GB" sz="2400" b="1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* We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want to add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advantage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to our project by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adding wireless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This was done by using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Transmitter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Receiver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to send and receive the data of the sensors.</a:t>
            </a:r>
          </a:p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GB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2187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:\Documents and Settings\Administrator\Desktop\LOGO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313" y="6019800"/>
            <a:ext cx="7143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3"/>
          <p:cNvSpPr/>
          <p:nvPr/>
        </p:nvSpPr>
        <p:spPr>
          <a:xfrm>
            <a:off x="7696200" y="6183868"/>
            <a:ext cx="11208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23/5/2012</a:t>
            </a:r>
            <a:endParaRPr lang="ar-SA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Horizontal Scroll 4"/>
          <p:cNvSpPr/>
          <p:nvPr/>
        </p:nvSpPr>
        <p:spPr>
          <a:xfrm>
            <a:off x="1447800" y="457200"/>
            <a:ext cx="6324600" cy="1143000"/>
          </a:xfrm>
          <a:prstGeom prst="horizontalScroll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Radio Frequency Transceiver</a:t>
            </a:r>
            <a:r>
              <a:rPr lang="en-US" sz="48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928688" y="1676400"/>
            <a:ext cx="7529513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charset="0"/>
              <a:buChar char="•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Because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signal is transmitted through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infrared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radiation, we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faced a problem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in the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received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signal, sometimes the </a:t>
            </a:r>
            <a:r>
              <a:rPr lang="en-US" sz="2400" u="sng" dirty="0">
                <a:latin typeface="Times New Roman" pitchFamily="18" charset="0"/>
                <a:cs typeface="Times New Roman" pitchFamily="18" charset="0"/>
              </a:rPr>
              <a:t>transmitted signal arrives to the receiver and other times it doesn’t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Solution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W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used a radio frequency (RF) radiation instead of infrared radiation.</a:t>
            </a:r>
          </a:p>
        </p:txBody>
      </p:sp>
    </p:spTree>
    <p:extLst>
      <p:ext uri="{BB962C8B-B14F-4D97-AF65-F5344CB8AC3E}">
        <p14:creationId xmlns:p14="http://schemas.microsoft.com/office/powerpoint/2010/main" val="2227687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286000" y="1295400"/>
            <a:ext cx="4572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400" b="1" u="sng" dirty="0" smtClean="0">
                <a:latin typeface="Times New Roman" pitchFamily="18" charset="0"/>
                <a:cs typeface="Times New Roman" pitchFamily="18" charset="0"/>
              </a:rPr>
              <a:t>Students name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algn="ctr">
              <a:lnSpc>
                <a:spcPct val="150000"/>
              </a:lnSpc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Osama Draidi</a:t>
            </a:r>
          </a:p>
          <a:p>
            <a:pPr algn="ctr">
              <a:lnSpc>
                <a:spcPct val="150000"/>
              </a:lnSpc>
            </a:pP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Ali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Jomah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50000"/>
              </a:lnSpc>
            </a:pP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Diyaa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Taslaq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562100" y="3833850"/>
            <a:ext cx="5943600" cy="9492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u="sng" dirty="0" smtClean="0">
                <a:latin typeface="Times New Roman" pitchFamily="18" charset="0"/>
                <a:cs typeface="Times New Roman" pitchFamily="18" charset="0"/>
              </a:rPr>
              <a:t>Supervisor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: </a:t>
            </a:r>
          </a:p>
          <a:p>
            <a:pPr algn="ctr">
              <a:lnSpc>
                <a:spcPct val="150000"/>
              </a:lnSpc>
            </a:pP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Dr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.|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Jammal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Kharooshe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3" descr="C:\Documents and Settings\Administrator\Desktop\LOGO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313" y="6019800"/>
            <a:ext cx="7143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6"/>
          <p:cNvSpPr/>
          <p:nvPr/>
        </p:nvSpPr>
        <p:spPr>
          <a:xfrm>
            <a:off x="7696200" y="6183868"/>
            <a:ext cx="11208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23/5/2012</a:t>
            </a:r>
            <a:endParaRPr lang="ar-SA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:\Documents and Settings\Administrator\Desktop\LOGO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313" y="6019800"/>
            <a:ext cx="7143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3"/>
          <p:cNvSpPr/>
          <p:nvPr/>
        </p:nvSpPr>
        <p:spPr>
          <a:xfrm>
            <a:off x="7696200" y="6183868"/>
            <a:ext cx="11208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23/5/2012</a:t>
            </a:r>
            <a:endParaRPr lang="ar-SA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Horizontal Scroll 4"/>
          <p:cNvSpPr/>
          <p:nvPr/>
        </p:nvSpPr>
        <p:spPr>
          <a:xfrm>
            <a:off x="1447800" y="457200"/>
            <a:ext cx="6324600" cy="1143000"/>
          </a:xfrm>
          <a:prstGeom prst="horizontalScroll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Radio Transmitter RT4-XXX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1000125" y="1570037"/>
            <a:ext cx="7715250" cy="39703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General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description: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 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* The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RT4-XXX is a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hybrid circuit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that allows realizing a complete radio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transmitter by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adding a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coding circuit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* It shows stable electric characteristics.</a:t>
            </a:r>
          </a:p>
          <a:p>
            <a:pPr lvl="0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* Working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frequency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433.92 MHz).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 </a:t>
            </a:r>
          </a:p>
        </p:txBody>
      </p:sp>
      <p:pic>
        <p:nvPicPr>
          <p:cNvPr id="8" name="صورة 10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90265" y="4788932"/>
            <a:ext cx="1743075" cy="123086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12381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C:\Documents and Settings\Administrator\Desktop\LOGO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313" y="6019800"/>
            <a:ext cx="7143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"/>
          <p:cNvSpPr>
            <a:spLocks noChangeArrowheads="1"/>
          </p:cNvSpPr>
          <p:nvPr/>
        </p:nvSpPr>
        <p:spPr bwMode="auto">
          <a:xfrm>
            <a:off x="2286000" y="6248400"/>
            <a:ext cx="4786313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					</a:t>
            </a:r>
            <a:endParaRPr lang="en-US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696200" y="6183868"/>
            <a:ext cx="11208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23/5/2012</a:t>
            </a:r>
            <a:endParaRPr lang="ar-SA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62795" y="1828800"/>
            <a:ext cx="734221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General description: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 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* The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RR3-XXX is a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super regenerative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data receiver.</a:t>
            </a:r>
          </a:p>
          <a:p>
            <a:pPr lvl="0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* It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shows high frequency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stability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also in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presence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mechanical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vibrations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* The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frequency accuracy is very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high.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* 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Working frequency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200 -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450 MHz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).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ctr"/>
            <a:endParaRPr lang="en-US" sz="28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Horizontal Scroll 7"/>
          <p:cNvSpPr/>
          <p:nvPr/>
        </p:nvSpPr>
        <p:spPr>
          <a:xfrm>
            <a:off x="1447800" y="457200"/>
            <a:ext cx="6324600" cy="1143000"/>
          </a:xfrm>
          <a:prstGeom prst="horizontalScroll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Radio Receiver RR3-XXX</a:t>
            </a:r>
            <a:endParaRPr lang="en-US" sz="40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" name="صورة 15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5228907"/>
            <a:ext cx="2578100" cy="11480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64464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:\Documents and Settings\Administrator\Desktop\LOGO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313" y="6019800"/>
            <a:ext cx="7143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3"/>
          <p:cNvSpPr/>
          <p:nvPr/>
        </p:nvSpPr>
        <p:spPr>
          <a:xfrm>
            <a:off x="7696200" y="6183868"/>
            <a:ext cx="11208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23/5/2012</a:t>
            </a:r>
            <a:endParaRPr lang="ar-SA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Horizontal Scroll 4"/>
          <p:cNvSpPr/>
          <p:nvPr/>
        </p:nvSpPr>
        <p:spPr>
          <a:xfrm>
            <a:off x="1447800" y="457200"/>
            <a:ext cx="6324600" cy="1143000"/>
          </a:xfrm>
          <a:prstGeom prst="horizontalScroll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Problem &amp; Solution</a:t>
            </a:r>
            <a:endParaRPr lang="en-US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1000125" y="1570037"/>
            <a:ext cx="7715250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Problem: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We can’t send and receive the data from PIC immediately by using just RF Transceiver.</a:t>
            </a:r>
          </a:p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Solution: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To solve this problem we used encoder and decoder IC’s to send and receive data by using Manchester coding</a:t>
            </a:r>
          </a:p>
        </p:txBody>
      </p:sp>
      <p:pic>
        <p:nvPicPr>
          <p:cNvPr id="8" name="Picture 7" descr="http://www.lemona.lt/LIUSE/Images/HT12E.JPG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00200" y="3777218"/>
            <a:ext cx="2695575" cy="2381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8" descr="http://www.rapidonline.com/catalogueimages/module/M036712P01WL.jpg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987800" y="3878362"/>
            <a:ext cx="3784600" cy="24986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87415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19200" y="609600"/>
            <a:ext cx="6705600" cy="8382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Encoder with RF-</a:t>
            </a:r>
            <a:r>
              <a:rPr lang="en-US" sz="3600" b="1" dirty="0" err="1" smtClean="0">
                <a:latin typeface="Times New Roman" pitchFamily="18" charset="0"/>
                <a:cs typeface="Times New Roman" pitchFamily="18" charset="0"/>
              </a:rPr>
              <a:t>Tx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Osama\Desktop\as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33575" y="1600199"/>
            <a:ext cx="4391025" cy="4905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66145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19200" y="609600"/>
            <a:ext cx="6705600" cy="83820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latin typeface="Times New Roman" pitchFamily="18" charset="0"/>
                <a:cs typeface="Times New Roman" pitchFamily="18" charset="0"/>
              </a:rPr>
              <a:t>Decoder with RF-Rx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3" descr="http://www.engineersgarage.com/sites/default/files/imagecache/Original/wysiwyg_imageupload/1828/ht-12d.png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38400" y="1828800"/>
            <a:ext cx="3810000" cy="450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527526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:\Documents and Settings\Administrator\Desktop\LOGO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313" y="6019800"/>
            <a:ext cx="7143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3"/>
          <p:cNvSpPr/>
          <p:nvPr/>
        </p:nvSpPr>
        <p:spPr>
          <a:xfrm>
            <a:off x="7696200" y="6183868"/>
            <a:ext cx="11208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23/5/2012</a:t>
            </a:r>
            <a:endParaRPr lang="ar-SA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Horizontal Scroll 4"/>
          <p:cNvSpPr/>
          <p:nvPr/>
        </p:nvSpPr>
        <p:spPr>
          <a:xfrm>
            <a:off x="1447800" y="457200"/>
            <a:ext cx="6324600" cy="1143000"/>
          </a:xfrm>
          <a:prstGeom prst="horizontalScroll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Final strategy </a:t>
            </a:r>
            <a:endParaRPr lang="en-US" sz="4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928688" y="1580317"/>
            <a:ext cx="7715250" cy="4524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lvl="0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* The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output voltage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of the sensor will be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converting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to analogue signal using PIC microcontroller at transmission side.</a:t>
            </a:r>
          </a:p>
          <a:p>
            <a:pPr lvl="0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* This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signal will be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send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to another PIC at receiving side using RF (TX, RX).</a:t>
            </a:r>
          </a:p>
          <a:p>
            <a:pPr lvl="0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* The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PIC at receiving side will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analyze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incoming data and display it on the mentoring screen.</a:t>
            </a:r>
          </a:p>
          <a:p>
            <a:pPr lvl="0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* Connecting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transmission side of wireless camera to supply voltage of 9V, and also at receiving side. Then connecting the receiving side of camera to another mentoring screen. 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925364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C:\Documents and Settings\Administrator\Desktop\LOGO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313" y="6019800"/>
            <a:ext cx="7143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Horizontal Scroll 4"/>
          <p:cNvSpPr/>
          <p:nvPr/>
        </p:nvSpPr>
        <p:spPr>
          <a:xfrm>
            <a:off x="1447800" y="457200"/>
            <a:ext cx="6324600" cy="1143000"/>
          </a:xfrm>
          <a:prstGeom prst="horizontalScroll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Results</a:t>
            </a:r>
            <a:endParaRPr lang="en-US" sz="4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7"/>
          <p:cNvSpPr>
            <a:spLocks noChangeArrowheads="1"/>
          </p:cNvSpPr>
          <p:nvPr/>
        </p:nvSpPr>
        <p:spPr bwMode="auto">
          <a:xfrm>
            <a:off x="762000" y="1570037"/>
            <a:ext cx="7953375" cy="4893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Half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automatic bot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with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full automatic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of sending and receiving of sensors data.</a:t>
            </a:r>
          </a:p>
          <a:p>
            <a:pPr lvl="0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Good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team work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and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planning skills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as well as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budget management</a:t>
            </a:r>
          </a:p>
          <a:p>
            <a:pPr lvl="0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Deep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experience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in HT’s encoder decoder, the ability to manipulate electronic circuits as well.</a:t>
            </a:r>
          </a:p>
          <a:p>
            <a:pPr lvl="0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Background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about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sensors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specially motion sensor and temperature sensor and others.</a:t>
            </a:r>
          </a:p>
          <a:p>
            <a:pPr lvl="0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Interfacing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circuits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and the </a:t>
            </a:r>
            <a:r>
              <a:rPr lang="en-US" sz="2400" u="sng" dirty="0">
                <a:latin typeface="Times New Roman" pitchFamily="18" charset="0"/>
                <a:cs typeface="Times New Roman" pitchFamily="18" charset="0"/>
              </a:rPr>
              <a:t>ability to solve problems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of the transferred signals between different electronic devices.</a:t>
            </a:r>
          </a:p>
          <a:p>
            <a:pPr lvl="0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* The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ability to 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apply wireless communication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either IR or RF and understand the limitations of IR transcieving.</a:t>
            </a:r>
          </a:p>
          <a:p>
            <a:pPr lvl="0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* Breaking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limits, do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impossible and hoping for more.</a:t>
            </a:r>
          </a:p>
        </p:txBody>
      </p:sp>
    </p:spTree>
    <p:extLst>
      <p:ext uri="{BB962C8B-B14F-4D97-AF65-F5344CB8AC3E}">
        <p14:creationId xmlns:p14="http://schemas.microsoft.com/office/powerpoint/2010/main" val="84678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Documents and Settings\Administrator\Desktop\LOGO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313" y="6019800"/>
            <a:ext cx="7143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7696200" y="6183868"/>
            <a:ext cx="11208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23/5/2012</a:t>
            </a:r>
            <a:endParaRPr lang="ar-SA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62000" y="786824"/>
            <a:ext cx="756203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sz="80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8000" b="1" dirty="0" smtClean="0">
                <a:latin typeface="Times New Roman" pitchFamily="18" charset="0"/>
                <a:cs typeface="Times New Roman" pitchFamily="18" charset="0"/>
              </a:rPr>
              <a:t>Remote Sensing </a:t>
            </a:r>
          </a:p>
          <a:p>
            <a:pPr algn="ctr"/>
            <a:r>
              <a:rPr lang="en-US" sz="8000" b="1" dirty="0" smtClean="0">
                <a:latin typeface="Times New Roman" pitchFamily="18" charset="0"/>
                <a:cs typeface="Times New Roman" pitchFamily="18" charset="0"/>
              </a:rPr>
              <a:t>Wagen</a:t>
            </a:r>
            <a:endParaRPr lang="en-US" sz="8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C:\Documents and Settings\Administrator\Desktop\LOGO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313" y="6019800"/>
            <a:ext cx="7143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"/>
          <p:cNvSpPr/>
          <p:nvPr/>
        </p:nvSpPr>
        <p:spPr>
          <a:xfrm>
            <a:off x="7696200" y="6183868"/>
            <a:ext cx="11208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23/5/2012</a:t>
            </a:r>
            <a:endParaRPr lang="ar-SA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8"/>
          <p:cNvSpPr>
            <a:spLocks noChangeArrowheads="1"/>
          </p:cNvSpPr>
          <p:nvPr/>
        </p:nvSpPr>
        <p:spPr bwMode="auto">
          <a:xfrm>
            <a:off x="928688" y="571500"/>
            <a:ext cx="7286625" cy="48474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Objectives:</a:t>
            </a:r>
            <a:endParaRPr lang="en-US" sz="24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  <a:buFont typeface="Wingdings" pitchFamily="2" charset="2"/>
              <a:buChar char="Ø"/>
            </a:pPr>
            <a:r>
              <a:rPr lang="en-US" sz="24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To </a:t>
            </a:r>
            <a:r>
              <a:rPr lang="en-US" sz="2400" b="1" u="sng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Build</a:t>
            </a:r>
            <a:r>
              <a:rPr lang="en-US" sz="24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up an </a:t>
            </a:r>
            <a:r>
              <a:rPr lang="en-US" sz="2400" b="1" u="sng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Indoor</a:t>
            </a:r>
            <a:r>
              <a:rPr lang="en-US" sz="24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machine(</a:t>
            </a:r>
            <a:r>
              <a:rPr lang="en-US" sz="2400" b="1" u="sng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Bot</a:t>
            </a:r>
            <a:r>
              <a:rPr lang="en-US" sz="24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-a half robotic) that can be </a:t>
            </a:r>
            <a:r>
              <a:rPr lang="en-US" sz="2400" b="1" u="sng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Remotely</a:t>
            </a:r>
            <a:r>
              <a:rPr lang="en-US" sz="24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controlled to be used for missions </a:t>
            </a:r>
            <a:r>
              <a:rPr lang="en-US" sz="24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generally </a:t>
            </a:r>
            <a:r>
              <a:rPr lang="en-US" sz="24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hazardous to humans.</a:t>
            </a:r>
            <a:r>
              <a:rPr lang="en-US" sz="16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i.e.    </a:t>
            </a:r>
          </a:p>
          <a:p>
            <a:pPr>
              <a:lnSpc>
                <a:spcPct val="150000"/>
              </a:lnSpc>
            </a:pPr>
            <a:r>
              <a:rPr lang="en-US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1.To </a:t>
            </a:r>
            <a:r>
              <a:rPr lang="en-US" sz="2000" b="1" u="sng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Discover</a:t>
            </a:r>
            <a:r>
              <a:rPr lang="en-US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u="sng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Places</a:t>
            </a:r>
            <a:r>
              <a:rPr lang="en-US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which are considered </a:t>
            </a:r>
            <a:r>
              <a:rPr lang="en-US" b="1" u="sng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Dangerous</a:t>
            </a:r>
            <a:r>
              <a:rPr lang="en-US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on </a:t>
            </a:r>
            <a:r>
              <a:rPr lang="en-US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humans. </a:t>
            </a:r>
          </a:p>
          <a:p>
            <a:pPr>
              <a:lnSpc>
                <a:spcPct val="150000"/>
              </a:lnSpc>
            </a:pPr>
            <a:r>
              <a:rPr lang="en-US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2.To </a:t>
            </a:r>
            <a:r>
              <a:rPr lang="en-US" sz="2000" b="1" u="sng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Discover</a:t>
            </a:r>
            <a:r>
              <a:rPr lang="en-US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if there are </a:t>
            </a:r>
            <a:r>
              <a:rPr lang="en-US" b="1" u="sng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Alive</a:t>
            </a:r>
            <a:r>
              <a:rPr lang="en-US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u="sng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People</a:t>
            </a:r>
            <a:r>
              <a:rPr lang="en-US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en-US" b="1" u="sng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Air Polluted Areas</a:t>
            </a:r>
            <a:r>
              <a:rPr lang="en-US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en-US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3.To </a:t>
            </a:r>
            <a:r>
              <a:rPr lang="en-US" sz="2000" b="1" u="sng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Discover</a:t>
            </a:r>
            <a:r>
              <a:rPr lang="en-US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if there are </a:t>
            </a:r>
            <a:r>
              <a:rPr lang="en-US" b="1" u="sng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Alive People</a:t>
            </a:r>
            <a:r>
              <a:rPr lang="en-US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en-US" b="1" u="sng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House Blazes</a:t>
            </a:r>
            <a:r>
              <a:rPr lang="en-US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>
              <a:lnSpc>
                <a:spcPct val="150000"/>
              </a:lnSpc>
            </a:pPr>
            <a:r>
              <a:rPr lang="en-US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4.To </a:t>
            </a:r>
            <a:r>
              <a:rPr lang="en-US" sz="2000" b="1" u="sng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Assist</a:t>
            </a:r>
            <a:r>
              <a:rPr lang="en-US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the </a:t>
            </a:r>
            <a:r>
              <a:rPr lang="en-US" b="1" u="sng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Cops</a:t>
            </a:r>
            <a:r>
              <a:rPr lang="en-US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in their </a:t>
            </a:r>
            <a:r>
              <a:rPr lang="en-US" b="1" u="sng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Duties</a:t>
            </a:r>
            <a:r>
              <a:rPr lang="en-US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   </a:t>
            </a:r>
          </a:p>
          <a:p>
            <a:pPr>
              <a:lnSpc>
                <a:spcPct val="150000"/>
              </a:lnSpc>
            </a:pPr>
            <a:endParaRPr lang="ar-SA" sz="28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C:\Documents and Settings\Administrator\Desktop\LOGO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313" y="6019800"/>
            <a:ext cx="7143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"/>
          <p:cNvSpPr/>
          <p:nvPr/>
        </p:nvSpPr>
        <p:spPr>
          <a:xfrm>
            <a:off x="7696200" y="6183868"/>
            <a:ext cx="11208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23/5/2012</a:t>
            </a:r>
            <a:endParaRPr lang="ar-SA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Horizontal Scroll 10"/>
          <p:cNvSpPr/>
          <p:nvPr/>
        </p:nvSpPr>
        <p:spPr>
          <a:xfrm>
            <a:off x="1707356" y="914400"/>
            <a:ext cx="5943600" cy="1219200"/>
          </a:xfrm>
          <a:prstGeom prst="horizontalScroll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2833687" y="1143000"/>
            <a:ext cx="455771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Introduction</a:t>
            </a:r>
            <a:endParaRPr lang="en-US" sz="48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143000" y="2590800"/>
            <a:ext cx="650795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The Common Controller device controls the </a:t>
            </a:r>
            <a:r>
              <a:rPr lang="en-GB" sz="24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Unmanned</a:t>
            </a:r>
            <a:r>
              <a:rPr lang="en-GB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Systems(Sensors, Camera).</a:t>
            </a:r>
          </a:p>
          <a:p>
            <a:r>
              <a:rPr lang="en-GB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This bot(a half robotic machine) is </a:t>
            </a:r>
            <a:r>
              <a:rPr lang="en-GB" sz="2400" b="1" u="sng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Multi</a:t>
            </a:r>
            <a:r>
              <a:rPr lang="en-GB" sz="2400" u="sng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functional</a:t>
            </a:r>
            <a:r>
              <a:rPr lang="en-GB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Utility. This a small Unmanned </a:t>
            </a:r>
            <a:r>
              <a:rPr lang="en-GB" sz="2400" b="1" u="sng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Ground</a:t>
            </a:r>
            <a:r>
              <a:rPr lang="en-GB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bot is (a portable, tracked bot).It </a:t>
            </a:r>
            <a:r>
              <a:rPr lang="en-GB" sz="24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Has </a:t>
            </a:r>
            <a:r>
              <a:rPr lang="en-GB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 network of detection sensors, monitoring camera.</a:t>
            </a:r>
            <a:endParaRPr lang="en-US" sz="24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C:\Documents and Settings\Administrator\Desktop\LOGO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313" y="6019800"/>
            <a:ext cx="7143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"/>
          <p:cNvSpPr/>
          <p:nvPr/>
        </p:nvSpPr>
        <p:spPr>
          <a:xfrm>
            <a:off x="7696200" y="6183868"/>
            <a:ext cx="11208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23/5/2012</a:t>
            </a:r>
            <a:endParaRPr lang="ar-SA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Horizontal Scroll 4"/>
          <p:cNvSpPr/>
          <p:nvPr/>
        </p:nvSpPr>
        <p:spPr>
          <a:xfrm>
            <a:off x="1295400" y="685800"/>
            <a:ext cx="6400800" cy="1524000"/>
          </a:xfrm>
          <a:prstGeom prst="horizontalScroll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ar-SA" sz="32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600200" y="990600"/>
            <a:ext cx="5791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Introduction</a:t>
            </a:r>
            <a:endParaRPr lang="en-US" sz="48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66800" y="2667000"/>
            <a:ext cx="70104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This bot is </a:t>
            </a:r>
            <a:r>
              <a:rPr lang="en-GB" sz="2400" b="1" u="sng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Supposed</a:t>
            </a:r>
            <a:r>
              <a:rPr lang="en-GB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en-GB" sz="24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Send </a:t>
            </a:r>
            <a:r>
              <a:rPr lang="en-GB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GB" sz="2400" b="1" u="sng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Read Data</a:t>
            </a:r>
            <a:r>
              <a:rPr lang="en-GB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sz="2400" u="sng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remotely</a:t>
            </a:r>
            <a:r>
              <a:rPr lang="en-GB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from </a:t>
            </a:r>
            <a:r>
              <a:rPr lang="en-GB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these unmanned </a:t>
            </a:r>
            <a:r>
              <a:rPr lang="en-GB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systems (i.e. sensors, camera) to </a:t>
            </a:r>
            <a:r>
              <a:rPr lang="en-GB" sz="24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land observer</a:t>
            </a:r>
            <a:r>
              <a:rPr lang="en-GB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en-GB" sz="24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Once</a:t>
            </a:r>
            <a:r>
              <a:rPr lang="en-GB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the bot </a:t>
            </a:r>
            <a:r>
              <a:rPr lang="en-GB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finds an some </a:t>
            </a:r>
            <a:r>
              <a:rPr lang="en-GB" sz="24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action </a:t>
            </a:r>
            <a:r>
              <a:rPr lang="en-GB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(i.e. person, blaze, gas… etc.) </a:t>
            </a:r>
            <a:r>
              <a:rPr lang="en-GB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GB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bot </a:t>
            </a:r>
            <a:r>
              <a:rPr lang="en-GB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could </a:t>
            </a:r>
            <a:r>
              <a:rPr lang="en-GB" sz="24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transmit a live video </a:t>
            </a:r>
            <a:r>
              <a:rPr lang="en-GB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with </a:t>
            </a:r>
            <a:r>
              <a:rPr lang="en-GB" sz="2400" b="1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text </a:t>
            </a:r>
            <a:r>
              <a:rPr lang="en-GB" sz="24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information (read data) </a:t>
            </a:r>
            <a:r>
              <a:rPr lang="en-GB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to a </a:t>
            </a:r>
            <a:r>
              <a:rPr lang="en-GB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r>
              <a:rPr lang="en-GB" sz="2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and observer.</a:t>
            </a:r>
            <a:endParaRPr lang="en-US" sz="24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C:\Documents and Settings\Administrator\Desktop\LOGO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313" y="6019800"/>
            <a:ext cx="7143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"/>
          <p:cNvSpPr/>
          <p:nvPr/>
        </p:nvSpPr>
        <p:spPr>
          <a:xfrm>
            <a:off x="7696200" y="6183868"/>
            <a:ext cx="11208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23/5/2012</a:t>
            </a:r>
            <a:endParaRPr lang="ar-SA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Horizontal Scroll 4"/>
          <p:cNvSpPr/>
          <p:nvPr/>
        </p:nvSpPr>
        <p:spPr>
          <a:xfrm>
            <a:off x="1295400" y="685800"/>
            <a:ext cx="6400800" cy="1524000"/>
          </a:xfrm>
          <a:prstGeom prst="horizontalScroll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ar-SA" sz="32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600200" y="990600"/>
            <a:ext cx="5791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Project flow and sequencing</a:t>
            </a:r>
          </a:p>
          <a:p>
            <a:pPr algn="ctr"/>
            <a:endParaRPr lang="en-US" sz="48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66800" y="2667000"/>
            <a:ext cx="70104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* Learning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how to program the microcontroller.</a:t>
            </a:r>
          </a:p>
          <a:p>
            <a:pPr lvl="0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* Study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general concept of sensors.</a:t>
            </a:r>
          </a:p>
          <a:p>
            <a:pPr lvl="0"/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*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programing the PIC to work as ADC.</a:t>
            </a:r>
          </a:p>
          <a:p>
            <a:pPr lvl="0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* Connect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basic circuit for the PIC, also connect the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  circuit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for temperature and motion sensor with proper amplification.</a:t>
            </a:r>
          </a:p>
          <a:p>
            <a:pPr lvl="0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* Testing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circuit of the PIC and sensors together without RF.</a:t>
            </a:r>
          </a:p>
        </p:txBody>
      </p:sp>
    </p:spTree>
    <p:extLst>
      <p:ext uri="{BB962C8B-B14F-4D97-AF65-F5344CB8AC3E}">
        <p14:creationId xmlns:p14="http://schemas.microsoft.com/office/powerpoint/2010/main" val="3003013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C:\Documents and Settings\Administrator\Desktop\LOGO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313" y="6019800"/>
            <a:ext cx="7143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"/>
          <p:cNvSpPr/>
          <p:nvPr/>
        </p:nvSpPr>
        <p:spPr>
          <a:xfrm>
            <a:off x="7696200" y="6183868"/>
            <a:ext cx="11208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23/5/2012</a:t>
            </a:r>
            <a:endParaRPr lang="ar-SA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Horizontal Scroll 4"/>
          <p:cNvSpPr/>
          <p:nvPr/>
        </p:nvSpPr>
        <p:spPr>
          <a:xfrm>
            <a:off x="1295400" y="685800"/>
            <a:ext cx="6400800" cy="1524000"/>
          </a:xfrm>
          <a:prstGeom prst="horizontalScroll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ar-SA" sz="32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600200" y="990600"/>
            <a:ext cx="5791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Project flow and sequencing</a:t>
            </a:r>
          </a:p>
          <a:p>
            <a:pPr algn="ctr"/>
            <a:endParaRPr lang="en-US" sz="48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66800" y="2667000"/>
            <a:ext cx="70104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* Connect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circuit of RF with encoder decoder.</a:t>
            </a:r>
          </a:p>
          <a:p>
            <a:pPr lvl="0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* Programing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PIC at the receiver side to take data from RX, analyzing it, and display it on the screen</a:t>
            </a:r>
          </a:p>
          <a:p>
            <a:pPr lvl="0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* Connect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whole circuit together (RF TX, RX), (PIC at RX and TX side), (sensors).</a:t>
            </a:r>
          </a:p>
          <a:p>
            <a:pPr lvl="0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* Preparing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Wagen and put the TX circuit on it.</a:t>
            </a:r>
          </a:p>
        </p:txBody>
      </p:sp>
    </p:spTree>
    <p:extLst>
      <p:ext uri="{BB962C8B-B14F-4D97-AF65-F5344CB8AC3E}">
        <p14:creationId xmlns:p14="http://schemas.microsoft.com/office/powerpoint/2010/main" val="4011795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C:\Documents and Settings\Administrator\Desktop\LOGO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313" y="6019800"/>
            <a:ext cx="7143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tangle 2"/>
          <p:cNvSpPr/>
          <p:nvPr/>
        </p:nvSpPr>
        <p:spPr>
          <a:xfrm>
            <a:off x="7696200" y="6183868"/>
            <a:ext cx="11208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23/5/2012</a:t>
            </a:r>
            <a:endParaRPr lang="ar-SA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Horizontal Scroll 4"/>
          <p:cNvSpPr/>
          <p:nvPr/>
        </p:nvSpPr>
        <p:spPr>
          <a:xfrm>
            <a:off x="1295400" y="685800"/>
            <a:ext cx="6400800" cy="1524000"/>
          </a:xfrm>
          <a:prstGeom prst="horizontalScroll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ar-SA" sz="32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600200" y="990600"/>
            <a:ext cx="5791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Components</a:t>
            </a:r>
            <a:endParaRPr lang="en-US" sz="4800" b="1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79500" y="2398216"/>
            <a:ext cx="70104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a. Bots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b. Microcontroller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(PIC 18F4620).</a:t>
            </a:r>
          </a:p>
          <a:p>
            <a:pPr lvl="0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c. RF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transmitter receiver.</a:t>
            </a:r>
          </a:p>
          <a:p>
            <a:pPr lvl="0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d. HT12E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and HT12D decoder and encoder.</a:t>
            </a:r>
          </a:p>
          <a:p>
            <a:pPr lvl="0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e. Serial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cable.</a:t>
            </a:r>
          </a:p>
          <a:p>
            <a:pPr lvl="0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f. Temperature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sensor.</a:t>
            </a:r>
          </a:p>
          <a:p>
            <a:pPr lvl="0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g. Motion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sensor.</a:t>
            </a:r>
          </a:p>
          <a:p>
            <a:pPr lvl="0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h. USB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to RS232 convertor.</a:t>
            </a:r>
          </a:p>
          <a:p>
            <a:pPr lvl="0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i. Batteries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/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j. Wireless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camera.</a:t>
            </a:r>
          </a:p>
        </p:txBody>
      </p:sp>
    </p:spTree>
    <p:extLst>
      <p:ext uri="{BB962C8B-B14F-4D97-AF65-F5344CB8AC3E}">
        <p14:creationId xmlns:p14="http://schemas.microsoft.com/office/powerpoint/2010/main" val="4100794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2111</TotalTime>
  <Words>1093</Words>
  <Application>Microsoft Office PowerPoint</Application>
  <PresentationFormat>On-screen Show (4:3)</PresentationFormat>
  <Paragraphs>170</Paragraphs>
  <Slides>26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Aspect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Abu3esheh</dc:creator>
  <cp:lastModifiedBy>Osama</cp:lastModifiedBy>
  <cp:revision>162</cp:revision>
  <dcterms:created xsi:type="dcterms:W3CDTF">2010-05-22T15:05:02Z</dcterms:created>
  <dcterms:modified xsi:type="dcterms:W3CDTF">2012-05-23T03:08:48Z</dcterms:modified>
</cp:coreProperties>
</file>