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1">
  <p:sldMasterIdLst>
    <p:sldMasterId id="2147483708" r:id="rId1"/>
  </p:sldMasterIdLst>
  <p:notesMasterIdLst>
    <p:notesMasterId r:id="rId54"/>
  </p:notesMasterIdLst>
  <p:sldIdLst>
    <p:sldId id="31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9"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08" r:id="rId41"/>
    <p:sldId id="295" r:id="rId42"/>
    <p:sldId id="296" r:id="rId43"/>
    <p:sldId id="297"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5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D94CF-FF0D-4503-8C3F-FD06D6CAE7C3}" type="datetimeFigureOut">
              <a:rPr lang="en-US" smtClean="0"/>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856C3-5DB8-40D2-B256-59EA1F67B3C9}" type="slidenum">
              <a:rPr lang="en-US" smtClean="0"/>
              <a:t>‹#›</a:t>
            </a:fld>
            <a:endParaRPr lang="en-US"/>
          </a:p>
        </p:txBody>
      </p:sp>
    </p:spTree>
    <p:extLst>
      <p:ext uri="{BB962C8B-B14F-4D97-AF65-F5344CB8AC3E}">
        <p14:creationId xmlns:p14="http://schemas.microsoft.com/office/powerpoint/2010/main" val="281553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5E2A780-3930-4793-B7C7-699E75A3B7AF}" type="datetimeFigureOut">
              <a:rPr lang="ar-SA" smtClean="0"/>
              <a:pPr/>
              <a:t>10/05/1437</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79D7BC-3D40-47F3-B030-6F21511C6AB3}" type="slidenum">
              <a:rPr lang="ar-SA" smtClean="0"/>
              <a:pPr/>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479D7BC-3D40-47F3-B030-6F21511C6AB3}" type="slidenum">
              <a:rPr lang="ar-SA" smtClean="0"/>
              <a:pPr/>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7" name="Slide Number Placeholder 6"/>
          <p:cNvSpPr>
            <a:spLocks noGrp="1"/>
          </p:cNvSpPr>
          <p:nvPr>
            <p:ph type="sldNum" sz="quarter" idx="12"/>
          </p:nvPr>
        </p:nvSpPr>
        <p:spPr/>
        <p:txBody>
          <a:bodyPr/>
          <a:lstStyle/>
          <a:p>
            <a:fld id="{F479D7BC-3D40-47F3-B030-6F21511C6AB3}" type="slidenum">
              <a:rPr lang="ar-SA" smtClean="0"/>
              <a:pPr/>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2A780-3930-4793-B7C7-699E75A3B7AF}" type="datetimeFigureOut">
              <a:rPr lang="ar-SA" smtClean="0"/>
              <a:pPr/>
              <a:t>10/05/1437</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F479D7BC-3D40-47F3-B030-6F21511C6AB3}"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5E2A780-3930-4793-B7C7-699E75A3B7AF}" type="datetimeFigureOut">
              <a:rPr lang="ar-SA" smtClean="0"/>
              <a:pPr/>
              <a:t>10/05/1437</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79D7BC-3D40-47F3-B030-6F21511C6AB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Israel_Defense_Forces" TargetMode="External"/><Relationship Id="rId2" Type="http://schemas.openxmlformats.org/officeDocument/2006/relationships/hyperlink" Target="https://en.wikipedia.org/wiki/Dunam" TargetMode="External"/><Relationship Id="rId1" Type="http://schemas.openxmlformats.org/officeDocument/2006/relationships/slideLayout" Target="../slideLayouts/slideLayout7.xml"/><Relationship Id="rId4" Type="http://schemas.openxmlformats.org/officeDocument/2006/relationships/hyperlink" Target="https://en.wikipedia.org/wiki/Second_Intifad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ood\Desktop\contractor_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095" y="476672"/>
            <a:ext cx="1501642" cy="15121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2132856"/>
            <a:ext cx="3523722" cy="1200329"/>
          </a:xfrm>
          <a:prstGeom prst="rect">
            <a:avLst/>
          </a:prstGeom>
          <a:noFill/>
        </p:spPr>
        <p:txBody>
          <a:bodyPr wrap="none" rtlCol="0">
            <a:spAutoFit/>
          </a:bodyPr>
          <a:lstStyle/>
          <a:p>
            <a:pPr algn="l" rtl="0"/>
            <a:r>
              <a:rPr lang="en-US" dirty="0" smtClean="0"/>
              <a:t>Al-</a:t>
            </a:r>
            <a:r>
              <a:rPr lang="en-US" dirty="0" err="1" smtClean="0"/>
              <a:t>Najah</a:t>
            </a:r>
            <a:r>
              <a:rPr lang="en-US" dirty="0" smtClean="0"/>
              <a:t> National University </a:t>
            </a:r>
          </a:p>
          <a:p>
            <a:pPr algn="l" rtl="0"/>
            <a:r>
              <a:rPr lang="en-US" dirty="0" smtClean="0"/>
              <a:t>Engineering Faculty </a:t>
            </a:r>
          </a:p>
          <a:p>
            <a:pPr algn="l" rtl="0"/>
            <a:r>
              <a:rPr lang="en-US" dirty="0" smtClean="0"/>
              <a:t>Civil Engineering Department </a:t>
            </a:r>
          </a:p>
          <a:p>
            <a:pPr algn="l" rtl="0"/>
            <a:r>
              <a:rPr lang="en-US" dirty="0" smtClean="0"/>
              <a:t>Graduation Project 11</a:t>
            </a:r>
            <a:endParaRPr lang="en-US" dirty="0"/>
          </a:p>
        </p:txBody>
      </p:sp>
      <p:sp>
        <p:nvSpPr>
          <p:cNvPr id="3" name="TextBox 2"/>
          <p:cNvSpPr txBox="1"/>
          <p:nvPr/>
        </p:nvSpPr>
        <p:spPr>
          <a:xfrm>
            <a:off x="2589445" y="3540937"/>
            <a:ext cx="4185761" cy="400110"/>
          </a:xfrm>
          <a:prstGeom prst="rect">
            <a:avLst/>
          </a:prstGeom>
          <a:noFill/>
        </p:spPr>
        <p:txBody>
          <a:bodyPr wrap="none" rtlCol="0">
            <a:spAutoFit/>
          </a:bodyPr>
          <a:lstStyle/>
          <a:p>
            <a:pPr algn="l" rtl="0"/>
            <a:r>
              <a:rPr lang="en-US" sz="2000" b="1" dirty="0" smtClean="0"/>
              <a:t>Sewer Network for Tyaseer town </a:t>
            </a:r>
            <a:endParaRPr lang="en-US" sz="2000" b="1" dirty="0"/>
          </a:p>
        </p:txBody>
      </p:sp>
      <p:sp>
        <p:nvSpPr>
          <p:cNvPr id="4" name="TextBox 3"/>
          <p:cNvSpPr txBox="1"/>
          <p:nvPr/>
        </p:nvSpPr>
        <p:spPr>
          <a:xfrm>
            <a:off x="971600" y="4509120"/>
            <a:ext cx="4935967" cy="1477328"/>
          </a:xfrm>
          <a:prstGeom prst="rect">
            <a:avLst/>
          </a:prstGeom>
          <a:noFill/>
        </p:spPr>
        <p:txBody>
          <a:bodyPr wrap="none" rtlCol="0">
            <a:spAutoFit/>
          </a:bodyPr>
          <a:lstStyle/>
          <a:p>
            <a:pPr algn="l" rtl="0"/>
            <a:r>
              <a:rPr lang="en-US" dirty="0" smtClean="0"/>
              <a:t>Submitted to Prof: Abdul Fattah AL Mallah </a:t>
            </a:r>
          </a:p>
          <a:p>
            <a:pPr algn="l" rtl="0"/>
            <a:endParaRPr lang="en-US" dirty="0"/>
          </a:p>
          <a:p>
            <a:pPr algn="l" rtl="0"/>
            <a:r>
              <a:rPr lang="en-US" dirty="0" smtClean="0"/>
              <a:t>Prepared By : Abdul Hamid </a:t>
            </a:r>
            <a:r>
              <a:rPr lang="en-US" dirty="0" err="1" smtClean="0"/>
              <a:t>Alahmad</a:t>
            </a:r>
            <a:r>
              <a:rPr lang="en-US" dirty="0" smtClean="0"/>
              <a:t> </a:t>
            </a:r>
          </a:p>
          <a:p>
            <a:pPr algn="l" rtl="0"/>
            <a:r>
              <a:rPr lang="en-US" dirty="0"/>
              <a:t> </a:t>
            </a:r>
            <a:r>
              <a:rPr lang="en-US" dirty="0" smtClean="0"/>
              <a:t>                        </a:t>
            </a:r>
            <a:r>
              <a:rPr lang="en-US" dirty="0" err="1" smtClean="0"/>
              <a:t>Fathiyya</a:t>
            </a:r>
            <a:r>
              <a:rPr lang="en-US" dirty="0" smtClean="0"/>
              <a:t> </a:t>
            </a:r>
            <a:r>
              <a:rPr lang="en-US" dirty="0" err="1" smtClean="0"/>
              <a:t>Daraghmeh</a:t>
            </a:r>
            <a:r>
              <a:rPr lang="en-US" dirty="0" smtClean="0"/>
              <a:t> </a:t>
            </a:r>
          </a:p>
          <a:p>
            <a:pPr algn="l" rtl="0"/>
            <a:r>
              <a:rPr lang="en-US" dirty="0"/>
              <a:t> </a:t>
            </a:r>
            <a:r>
              <a:rPr lang="en-US" dirty="0" smtClean="0"/>
              <a:t>                        </a:t>
            </a:r>
            <a:r>
              <a:rPr lang="en-US" dirty="0" err="1" smtClean="0"/>
              <a:t>Israa</a:t>
            </a:r>
            <a:r>
              <a:rPr lang="en-US" dirty="0" smtClean="0"/>
              <a:t> </a:t>
            </a:r>
            <a:r>
              <a:rPr lang="en-US" dirty="0" err="1" smtClean="0"/>
              <a:t>Daraghmeh</a:t>
            </a:r>
            <a:endParaRPr lang="en-US" dirty="0"/>
          </a:p>
        </p:txBody>
      </p:sp>
      <p:sp>
        <p:nvSpPr>
          <p:cNvPr id="5" name="TextBox 4"/>
          <p:cNvSpPr txBox="1"/>
          <p:nvPr/>
        </p:nvSpPr>
        <p:spPr>
          <a:xfrm>
            <a:off x="2603071" y="6165304"/>
            <a:ext cx="3496470" cy="369332"/>
          </a:xfrm>
          <a:prstGeom prst="rect">
            <a:avLst/>
          </a:prstGeom>
          <a:noFill/>
        </p:spPr>
        <p:txBody>
          <a:bodyPr wrap="none" rtlCol="0">
            <a:spAutoFit/>
          </a:bodyPr>
          <a:lstStyle/>
          <a:p>
            <a:pPr algn="l" rtl="0"/>
            <a:r>
              <a:rPr lang="en-US" dirty="0" smtClean="0"/>
              <a:t>Monday , 21 December 2015 </a:t>
            </a:r>
            <a:endParaRPr lang="en-US" dirty="0"/>
          </a:p>
        </p:txBody>
      </p:sp>
    </p:spTree>
    <p:extLst>
      <p:ext uri="{BB962C8B-B14F-4D97-AF65-F5344CB8AC3E}">
        <p14:creationId xmlns:p14="http://schemas.microsoft.com/office/powerpoint/2010/main" val="27850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22607" y="578297"/>
            <a:ext cx="24117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Combined System</a:t>
            </a:r>
            <a:endParaRPr kumimoji="0" lang="en-US" sz="28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pic>
        <p:nvPicPr>
          <p:cNvPr id="3" name="صورة 2" descr="http://civilengineerspk.com/wp-content/uploads/2014/03/21.jpg"/>
          <p:cNvPicPr/>
          <p:nvPr/>
        </p:nvPicPr>
        <p:blipFill>
          <a:blip r:embed="rId2" cstate="print"/>
          <a:srcRect/>
          <a:stretch>
            <a:fillRect/>
          </a:stretch>
        </p:blipFill>
        <p:spPr bwMode="auto">
          <a:xfrm>
            <a:off x="1043608" y="1124744"/>
            <a:ext cx="5472608"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ستطيل 3"/>
          <p:cNvSpPr/>
          <p:nvPr/>
        </p:nvSpPr>
        <p:spPr>
          <a:xfrm>
            <a:off x="2852739" y="3403739"/>
            <a:ext cx="2433615" cy="338554"/>
          </a:xfrm>
          <a:prstGeom prst="rect">
            <a:avLst/>
          </a:prstGeom>
        </p:spPr>
        <p:txBody>
          <a:bodyPr wrap="none">
            <a:spAutoFit/>
          </a:bodyPr>
          <a:lstStyle/>
          <a:p>
            <a:pPr rtl="0"/>
            <a:r>
              <a:rPr lang="en-US" sz="1600" b="1" dirty="0">
                <a:solidFill>
                  <a:schemeClr val="accent1"/>
                </a:solidFill>
              </a:rPr>
              <a:t>Figure 4 Combined System</a:t>
            </a:r>
          </a:p>
        </p:txBody>
      </p:sp>
      <p:sp>
        <p:nvSpPr>
          <p:cNvPr id="20482" name="Rectangle 2"/>
          <p:cNvSpPr>
            <a:spLocks noChangeArrowheads="1"/>
          </p:cNvSpPr>
          <p:nvPr/>
        </p:nvSpPr>
        <p:spPr bwMode="auto">
          <a:xfrm>
            <a:off x="453408" y="4352172"/>
            <a:ext cx="82950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It is the type of system in which sewer carries both the sanitary and storm water. Combined system is favored when</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Combined sewage can be disposed off without treatment</a:t>
            </a:r>
            <a:endParaRPr kumimoji="0" lang="en-US" sz="14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Both sanitary and storm water need treatment</a:t>
            </a:r>
            <a:endParaRPr kumimoji="0" lang="en-US" sz="14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Streets are narrow and two separate sewers can not be laid.</a:t>
            </a:r>
            <a:endParaRPr kumimoji="0" lang="en-US"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4677068" y="116632"/>
            <a:ext cx="3353996" cy="461665"/>
          </a:xfrm>
          <a:prstGeom prst="rect">
            <a:avLst/>
          </a:prstGeom>
        </p:spPr>
        <p:txBody>
          <a:bodyPr wrap="none">
            <a:spAutoFit/>
          </a:bodyPr>
          <a:lstStyle/>
          <a:p>
            <a:pPr algn="ctr"/>
            <a:r>
              <a:rPr lang="en-US" sz="2400" b="1" dirty="0">
                <a:latin typeface="Calibri" panose="020F0502020204030204" pitchFamily="34" charset="0"/>
              </a:rPr>
              <a:t>Types of Sewer Systems  </a:t>
            </a:r>
            <a:endParaRPr lang="ar-SA" sz="2400" b="1"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220072" y="-315416"/>
            <a:ext cx="2092432" cy="1077121"/>
          </a:xfrm>
          <a:prstGeom prst="rect">
            <a:avLst/>
          </a:prstGeom>
          <a:noFill/>
          <a:ln w="9525">
            <a:noFill/>
            <a:miter lim="800000"/>
            <a:headEnd/>
            <a:tailEnd/>
          </a:ln>
          <a:effectLst/>
        </p:spPr>
        <p:txBody>
          <a:bodyPr vert="horz" wrap="none" lIns="91440" tIns="304704"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bmk="_Toc436678549">
                <a:ln>
                  <a:noFill/>
                </a:ln>
                <a:effectLst/>
                <a:latin typeface="Calibri" panose="020F0502020204030204" pitchFamily="34" charset="0"/>
                <a:ea typeface="Times New Roman" pitchFamily="18" charset="0"/>
                <a:cs typeface="Times New Roman" pitchFamily="18" charset="0"/>
              </a:rPr>
              <a:t>Study area</a:t>
            </a:r>
            <a:endParaRPr kumimoji="0" lang="en-US" sz="3200" b="1" i="0" u="none" strike="noStrike" cap="none" normalizeH="0" baseline="0" dirty="0" smtClean="0">
              <a:ln>
                <a:noFill/>
              </a:ln>
              <a:effectLst/>
              <a:latin typeface="Calibri" panose="020F0502020204030204"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Users\tibah\Desktop\مشروع التخرج\التقاط.PNG"/>
          <p:cNvPicPr>
            <a:picLocks noChangeAspect="1" noChangeArrowheads="1"/>
          </p:cNvPicPr>
          <p:nvPr/>
        </p:nvPicPr>
        <p:blipFill>
          <a:blip r:embed="rId2" cstate="print"/>
          <a:srcRect/>
          <a:stretch>
            <a:fillRect/>
          </a:stretch>
        </p:blipFill>
        <p:spPr bwMode="auto">
          <a:xfrm>
            <a:off x="467544" y="332656"/>
            <a:ext cx="3680454" cy="619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3" name="Rectangle 3"/>
          <p:cNvSpPr>
            <a:spLocks noChangeArrowheads="1"/>
          </p:cNvSpPr>
          <p:nvPr/>
        </p:nvSpPr>
        <p:spPr bwMode="auto">
          <a:xfrm flipH="1">
            <a:off x="4572000" y="1412776"/>
            <a:ext cx="399593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Tayasir  is a Palestinian town in the Tubas Governorate in the northern West Bank. The town is located 22 km northeast of Nablus and 3 kilometers northeast of Tubas, at the elevation of 300m a.m.s.l . Nearby localities include al-</a:t>
            </a:r>
            <a:r>
              <a:rPr kumimoji="0" lang="en-US" sz="2000" b="0" i="0" u="none" strike="noStrike" cap="none" normalizeH="0" baseline="0" dirty="0" err="1" smtClean="0">
                <a:ln>
                  <a:noFill/>
                </a:ln>
                <a:solidFill>
                  <a:schemeClr val="tx1"/>
                </a:solidFill>
                <a:effectLst/>
                <a:ea typeface="Calibri" pitchFamily="34" charset="0"/>
                <a:cs typeface="Times New Roman" pitchFamily="18" charset="0"/>
              </a:rPr>
              <a:t>Aqabah</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to the east, al-</a:t>
            </a:r>
            <a:r>
              <a:rPr kumimoji="0" lang="en-US" sz="2000" b="0" i="0" u="none" strike="noStrike" cap="none" normalizeH="0" baseline="0" dirty="0" err="1" smtClean="0">
                <a:ln>
                  <a:noFill/>
                </a:ln>
                <a:solidFill>
                  <a:schemeClr val="tx1"/>
                </a:solidFill>
                <a:effectLst/>
                <a:ea typeface="Calibri" pitchFamily="34" charset="0"/>
                <a:cs typeface="Times New Roman" pitchFamily="18" charset="0"/>
              </a:rPr>
              <a:t>Bikai'a</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to the northeast, Salhab to the north, Aqqaba to the west and  ath-Thaghra to the southwest</a:t>
            </a:r>
            <a:r>
              <a:rPr kumimoji="0" lang="en-US" sz="2000" b="0" i="0" u="none" strike="noStrike" cap="none" normalizeH="0" baseline="0" dirty="0" smtClean="0">
                <a:ln>
                  <a:noFill/>
                </a:ln>
                <a:solidFill>
                  <a:schemeClr val="tx1"/>
                </a:solidFill>
                <a:effectLst/>
                <a:cs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864540796"/>
              </p:ext>
            </p:extLst>
          </p:nvPr>
        </p:nvGraphicFramePr>
        <p:xfrm>
          <a:off x="1115616" y="3068960"/>
          <a:ext cx="6432371" cy="1062880"/>
        </p:xfrm>
        <a:graphic>
          <a:graphicData uri="http://schemas.openxmlformats.org/drawingml/2006/table">
            <a:tbl>
              <a:tblPr rtl="1">
                <a:tableStyleId>{08FB837D-C827-4EFA-A057-4D05807E0F7C}</a:tableStyleId>
              </a:tblPr>
              <a:tblGrid>
                <a:gridCol w="584761">
                  <a:extLst>
                    <a:ext uri="{9D8B030D-6E8A-4147-A177-3AD203B41FA5}">
                      <a16:colId xmlns:a16="http://schemas.microsoft.com/office/drawing/2014/main" val="20000"/>
                    </a:ext>
                  </a:extLst>
                </a:gridCol>
                <a:gridCol w="584761">
                  <a:extLst>
                    <a:ext uri="{9D8B030D-6E8A-4147-A177-3AD203B41FA5}">
                      <a16:colId xmlns:a16="http://schemas.microsoft.com/office/drawing/2014/main" val="20001"/>
                    </a:ext>
                  </a:extLst>
                </a:gridCol>
                <a:gridCol w="584761">
                  <a:extLst>
                    <a:ext uri="{9D8B030D-6E8A-4147-A177-3AD203B41FA5}">
                      <a16:colId xmlns:a16="http://schemas.microsoft.com/office/drawing/2014/main" val="20002"/>
                    </a:ext>
                  </a:extLst>
                </a:gridCol>
                <a:gridCol w="584761">
                  <a:extLst>
                    <a:ext uri="{9D8B030D-6E8A-4147-A177-3AD203B41FA5}">
                      <a16:colId xmlns:a16="http://schemas.microsoft.com/office/drawing/2014/main" val="20003"/>
                    </a:ext>
                  </a:extLst>
                </a:gridCol>
                <a:gridCol w="584761">
                  <a:extLst>
                    <a:ext uri="{9D8B030D-6E8A-4147-A177-3AD203B41FA5}">
                      <a16:colId xmlns:a16="http://schemas.microsoft.com/office/drawing/2014/main" val="20004"/>
                    </a:ext>
                  </a:extLst>
                </a:gridCol>
                <a:gridCol w="584761">
                  <a:extLst>
                    <a:ext uri="{9D8B030D-6E8A-4147-A177-3AD203B41FA5}">
                      <a16:colId xmlns:a16="http://schemas.microsoft.com/office/drawing/2014/main" val="20005"/>
                    </a:ext>
                  </a:extLst>
                </a:gridCol>
                <a:gridCol w="584761">
                  <a:extLst>
                    <a:ext uri="{9D8B030D-6E8A-4147-A177-3AD203B41FA5}">
                      <a16:colId xmlns:a16="http://schemas.microsoft.com/office/drawing/2014/main" val="20006"/>
                    </a:ext>
                  </a:extLst>
                </a:gridCol>
                <a:gridCol w="584761">
                  <a:extLst>
                    <a:ext uri="{9D8B030D-6E8A-4147-A177-3AD203B41FA5}">
                      <a16:colId xmlns:a16="http://schemas.microsoft.com/office/drawing/2014/main" val="20007"/>
                    </a:ext>
                  </a:extLst>
                </a:gridCol>
                <a:gridCol w="584761">
                  <a:extLst>
                    <a:ext uri="{9D8B030D-6E8A-4147-A177-3AD203B41FA5}">
                      <a16:colId xmlns:a16="http://schemas.microsoft.com/office/drawing/2014/main" val="20008"/>
                    </a:ext>
                  </a:extLst>
                </a:gridCol>
                <a:gridCol w="584761">
                  <a:extLst>
                    <a:ext uri="{9D8B030D-6E8A-4147-A177-3AD203B41FA5}">
                      <a16:colId xmlns:a16="http://schemas.microsoft.com/office/drawing/2014/main" val="20009"/>
                    </a:ext>
                  </a:extLst>
                </a:gridCol>
                <a:gridCol w="584761">
                  <a:extLst>
                    <a:ext uri="{9D8B030D-6E8A-4147-A177-3AD203B41FA5}">
                      <a16:colId xmlns:a16="http://schemas.microsoft.com/office/drawing/2014/main" val="20010"/>
                    </a:ext>
                  </a:extLst>
                </a:gridCol>
              </a:tblGrid>
              <a:tr h="531440">
                <a:tc>
                  <a:txBody>
                    <a:bodyPr/>
                    <a:lstStyle/>
                    <a:p>
                      <a:pPr algn="r" rtl="0">
                        <a:lnSpc>
                          <a:spcPct val="115000"/>
                        </a:lnSpc>
                        <a:spcAft>
                          <a:spcPts val="0"/>
                        </a:spcAft>
                      </a:pPr>
                      <a:r>
                        <a:rPr lang="en-US" sz="1000" dirty="0"/>
                        <a:t>2016</a:t>
                      </a:r>
                      <a:endParaRPr lang="en-US" sz="1000" dirty="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2015</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2014</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2013</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2012</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2011</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2010</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2009</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dirty="0"/>
                        <a:t>2008</a:t>
                      </a:r>
                      <a:endParaRPr lang="en-US" sz="1000" dirty="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2007</a:t>
                      </a:r>
                      <a:endParaRPr lang="en-US" sz="1000">
                        <a:solidFill>
                          <a:srgbClr val="365F91"/>
                        </a:solidFill>
                        <a:latin typeface="Calibri"/>
                        <a:ea typeface="Calibri"/>
                        <a:cs typeface="Arial"/>
                      </a:endParaRPr>
                    </a:p>
                  </a:txBody>
                  <a:tcPr marL="65056" marR="65056" marT="0" marB="0"/>
                </a:tc>
                <a:tc>
                  <a:txBody>
                    <a:bodyPr/>
                    <a:lstStyle/>
                    <a:p>
                      <a:pPr algn="l" rtl="0">
                        <a:lnSpc>
                          <a:spcPct val="115000"/>
                        </a:lnSpc>
                        <a:spcAft>
                          <a:spcPts val="0"/>
                        </a:spcAft>
                      </a:pPr>
                      <a:r>
                        <a:rPr lang="en-US" sz="1000"/>
                        <a:t>years </a:t>
                      </a:r>
                      <a:endParaRPr lang="en-US" sz="1000">
                        <a:solidFill>
                          <a:srgbClr val="365F91"/>
                        </a:solidFill>
                        <a:latin typeface="Calibri"/>
                        <a:ea typeface="Calibri"/>
                        <a:cs typeface="Arial"/>
                      </a:endParaRPr>
                    </a:p>
                  </a:txBody>
                  <a:tcPr marL="65056" marR="65056" marT="0" marB="0"/>
                </a:tc>
                <a:extLst>
                  <a:ext uri="{0D108BD9-81ED-4DB2-BD59-A6C34878D82A}">
                    <a16:rowId xmlns:a16="http://schemas.microsoft.com/office/drawing/2014/main" val="10000"/>
                  </a:ext>
                </a:extLst>
              </a:tr>
              <a:tr h="531440">
                <a:tc>
                  <a:txBody>
                    <a:bodyPr/>
                    <a:lstStyle/>
                    <a:p>
                      <a:pPr algn="r" rtl="0">
                        <a:lnSpc>
                          <a:spcPct val="115000"/>
                        </a:lnSpc>
                        <a:spcAft>
                          <a:spcPts val="0"/>
                        </a:spcAft>
                      </a:pPr>
                      <a:r>
                        <a:rPr lang="en-US" sz="1000"/>
                        <a:t>3311</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3205</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3101</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3000</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dirty="0"/>
                        <a:t>2901</a:t>
                      </a:r>
                      <a:endParaRPr lang="en-US" sz="1000" dirty="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dirty="0"/>
                        <a:t>2805</a:t>
                      </a:r>
                      <a:endParaRPr lang="en-US" sz="1000" dirty="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dirty="0"/>
                        <a:t>2712</a:t>
                      </a:r>
                      <a:endParaRPr lang="en-US" sz="1000" dirty="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2622</a:t>
                      </a:r>
                      <a:endParaRPr lang="en-US" sz="100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dirty="0"/>
                        <a:t>2535</a:t>
                      </a:r>
                      <a:endParaRPr lang="en-US" sz="1000" dirty="0">
                        <a:solidFill>
                          <a:srgbClr val="365F91"/>
                        </a:solidFill>
                        <a:latin typeface="Calibri"/>
                        <a:ea typeface="Calibri"/>
                        <a:cs typeface="Arial"/>
                      </a:endParaRPr>
                    </a:p>
                  </a:txBody>
                  <a:tcPr marL="65056" marR="65056" marT="0" marB="0"/>
                </a:tc>
                <a:tc>
                  <a:txBody>
                    <a:bodyPr/>
                    <a:lstStyle/>
                    <a:p>
                      <a:pPr algn="r" rtl="0">
                        <a:lnSpc>
                          <a:spcPct val="115000"/>
                        </a:lnSpc>
                        <a:spcAft>
                          <a:spcPts val="0"/>
                        </a:spcAft>
                      </a:pPr>
                      <a:r>
                        <a:rPr lang="en-US" sz="1000"/>
                        <a:t>2451</a:t>
                      </a:r>
                      <a:endParaRPr lang="en-US" sz="1000">
                        <a:solidFill>
                          <a:srgbClr val="365F91"/>
                        </a:solidFill>
                        <a:latin typeface="Calibri"/>
                        <a:ea typeface="Calibri"/>
                        <a:cs typeface="Arial"/>
                      </a:endParaRPr>
                    </a:p>
                  </a:txBody>
                  <a:tcPr marL="65056" marR="65056" marT="0" marB="0"/>
                </a:tc>
                <a:tc>
                  <a:txBody>
                    <a:bodyPr/>
                    <a:lstStyle/>
                    <a:p>
                      <a:pPr algn="l" rtl="0">
                        <a:lnSpc>
                          <a:spcPct val="115000"/>
                        </a:lnSpc>
                        <a:spcAft>
                          <a:spcPts val="0"/>
                        </a:spcAft>
                      </a:pPr>
                      <a:r>
                        <a:rPr lang="en-US" sz="1000" dirty="0"/>
                        <a:t>pop </a:t>
                      </a:r>
                      <a:endParaRPr lang="en-US" sz="1000" dirty="0">
                        <a:solidFill>
                          <a:srgbClr val="365F91"/>
                        </a:solidFill>
                        <a:latin typeface="Calibri"/>
                        <a:ea typeface="Calibri"/>
                        <a:cs typeface="Arial"/>
                      </a:endParaRPr>
                    </a:p>
                  </a:txBody>
                  <a:tcPr marL="65056" marR="65056" marT="0" marB="0"/>
                </a:tc>
                <a:extLst>
                  <a:ext uri="{0D108BD9-81ED-4DB2-BD59-A6C34878D82A}">
                    <a16:rowId xmlns:a16="http://schemas.microsoft.com/office/drawing/2014/main" val="10001"/>
                  </a:ext>
                </a:extLst>
              </a:tr>
            </a:tbl>
          </a:graphicData>
        </a:graphic>
      </p:graphicFrame>
      <p:sp>
        <p:nvSpPr>
          <p:cNvPr id="24577" name="Rectangle 1"/>
          <p:cNvSpPr>
            <a:spLocks noChangeArrowheads="1"/>
          </p:cNvSpPr>
          <p:nvPr/>
        </p:nvSpPr>
        <p:spPr bwMode="auto">
          <a:xfrm>
            <a:off x="467544" y="831264"/>
            <a:ext cx="8244408" cy="166708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tab pos="3768725" algn="l"/>
                <a:tab pos="5273675" algn="r"/>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According to the Palestinian Central Bureau of Statistics, Tayasir had a population of 2,451 in 2007 . It was declared a municipality of 1998.</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3768725" algn="l"/>
                <a:tab pos="5273675" algn="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Table of Population Projections</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According to the Palestinian Central Bureau of Statistics (PCBS 2015)</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68725" algn="l"/>
                <a:tab pos="5273675" algn="r"/>
              </a:tabLst>
            </a:pPr>
            <a:endParaRPr kumimoji="0" lang="en-US" sz="2000" b="0" i="0" u="none" strike="noStrike" cap="none" normalizeH="0" baseline="0" dirty="0" smtClean="0">
              <a:ln>
                <a:noFill/>
              </a:ln>
              <a:solidFill>
                <a:schemeClr val="tx1"/>
              </a:solidFill>
              <a:effectLst/>
              <a:cs typeface="Arial" pitchFamily="34" charset="0"/>
            </a:endParaRPr>
          </a:p>
        </p:txBody>
      </p:sp>
      <p:sp>
        <p:nvSpPr>
          <p:cNvPr id="4" name="مستطيل 3"/>
          <p:cNvSpPr/>
          <p:nvPr/>
        </p:nvSpPr>
        <p:spPr>
          <a:xfrm>
            <a:off x="5364088" y="27709"/>
            <a:ext cx="1807418" cy="523220"/>
          </a:xfrm>
          <a:prstGeom prst="rect">
            <a:avLst/>
          </a:prstGeom>
        </p:spPr>
        <p:txBody>
          <a:bodyPr wrap="none">
            <a:spAutoFit/>
          </a:bodyPr>
          <a:lstStyle/>
          <a:p>
            <a:pPr lvl="0" algn="l" rtl="0" fontAlgn="base">
              <a:spcBef>
                <a:spcPct val="0"/>
              </a:spcBef>
              <a:spcAft>
                <a:spcPct val="0"/>
              </a:spcAft>
              <a:tabLst>
                <a:tab pos="3768725" algn="l"/>
                <a:tab pos="5273675" algn="r"/>
              </a:tabLst>
            </a:pPr>
            <a:r>
              <a:rPr kumimoji="0" lang="en-US" sz="2800" b="1" i="0" u="none" strike="noStrike" cap="none" normalizeH="0" baseline="0" dirty="0" smtClean="0">
                <a:ln>
                  <a:noFill/>
                </a:ln>
                <a:effectLst/>
                <a:latin typeface="Calibri" panose="020F0502020204030204" pitchFamily="34" charset="0"/>
                <a:ea typeface="Times New Roman" pitchFamily="18" charset="0"/>
                <a:cs typeface="Times New Roman" pitchFamily="18" charset="0"/>
              </a:rPr>
              <a:t>Population</a:t>
            </a:r>
            <a:endParaRPr kumimoji="0" lang="en-US" sz="2400" b="1" i="0" u="none" strike="noStrike" cap="none" normalizeH="0" baseline="0" dirty="0" smtClean="0">
              <a:ln>
                <a:noFill/>
              </a:ln>
              <a:effectLst/>
              <a:latin typeface="Calibri" panose="020F0502020204030204" pitchFamily="34" charset="0"/>
              <a:ea typeface="Times New Roman" pitchFamily="18" charset="0"/>
              <a:cs typeface="Times New Roman" pitchFamily="18" charset="0"/>
            </a:endParaRPr>
          </a:p>
        </p:txBody>
      </p:sp>
      <p:sp>
        <p:nvSpPr>
          <p:cNvPr id="6" name="مستطيل 5"/>
          <p:cNvSpPr/>
          <p:nvPr/>
        </p:nvSpPr>
        <p:spPr>
          <a:xfrm>
            <a:off x="2843808" y="4176959"/>
            <a:ext cx="2761461" cy="338554"/>
          </a:xfrm>
          <a:prstGeom prst="rect">
            <a:avLst/>
          </a:prstGeom>
        </p:spPr>
        <p:txBody>
          <a:bodyPr wrap="none">
            <a:spAutoFit/>
          </a:bodyPr>
          <a:lstStyle/>
          <a:p>
            <a:r>
              <a:rPr kumimoji="0" lang="en-US" sz="1600" b="1" i="0" u="none" strike="noStrike" cap="none" normalizeH="0" baseline="0" dirty="0" smtClean="0">
                <a:ln>
                  <a:noFill/>
                </a:ln>
                <a:solidFill>
                  <a:schemeClr val="accent1"/>
                </a:solidFill>
                <a:effectLst/>
                <a:latin typeface="Calibri" pitchFamily="34" charset="0"/>
                <a:ea typeface="Calibri" pitchFamily="34" charset="0"/>
                <a:cs typeface="Arial" pitchFamily="34" charset="0"/>
              </a:rPr>
              <a:t>T</a:t>
            </a:r>
            <a:r>
              <a:rPr kumimoji="0" lang="en-US" sz="1600" b="1" i="0" u="none" strike="noStrike" cap="none" normalizeH="0" baseline="0" dirty="0" smtClean="0" bmk="">
                <a:ln>
                  <a:noFill/>
                </a:ln>
                <a:solidFill>
                  <a:schemeClr val="accent1"/>
                </a:solidFill>
                <a:effectLst/>
                <a:latin typeface="Calibri" pitchFamily="34" charset="0"/>
                <a:ea typeface="Calibri" pitchFamily="34" charset="0"/>
                <a:cs typeface="Arial" pitchFamily="34" charset="0"/>
              </a:rPr>
              <a:t>able </a:t>
            </a:r>
            <a:r>
              <a:rPr kumimoji="0" lang="en-US" sz="1600" b="1" i="0" u="none" strike="noStrike" cap="none" normalizeH="0" baseline="0" dirty="0" smtClean="0" bmk="_Toc436592190">
                <a:ln>
                  <a:noFill/>
                </a:ln>
                <a:solidFill>
                  <a:schemeClr val="accent1"/>
                </a:solidFill>
                <a:effectLst/>
                <a:latin typeface="Calibri" pitchFamily="34" charset="0"/>
                <a:ea typeface="Calibri" pitchFamily="34" charset="0"/>
                <a:cs typeface="Arial" pitchFamily="34" charset="0"/>
              </a:rPr>
              <a:t>1 Population Projections</a:t>
            </a:r>
            <a:endParaRPr lang="ar-SA" sz="1600"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849178" y="38219"/>
            <a:ext cx="3035190" cy="461665"/>
          </a:xfrm>
          <a:prstGeom prst="rect">
            <a:avLst/>
          </a:prstGeom>
        </p:spPr>
        <p:txBody>
          <a:bodyPr wrap="none">
            <a:spAutoFit/>
          </a:bodyPr>
          <a:lstStyle/>
          <a:p>
            <a:r>
              <a:rPr lang="en-US" sz="2400" b="1" dirty="0">
                <a:latin typeface="Calibri" panose="020F0502020204030204" pitchFamily="34" charset="0"/>
              </a:rPr>
              <a:t>Economy and land use</a:t>
            </a:r>
            <a:endParaRPr lang="ar-SA" sz="2400" b="1" dirty="0">
              <a:latin typeface="Calibri" panose="020F0502020204030204" pitchFamily="34" charset="0"/>
            </a:endParaRPr>
          </a:p>
        </p:txBody>
      </p:sp>
      <p:sp>
        <p:nvSpPr>
          <p:cNvPr id="23553" name="Rectangle 1"/>
          <p:cNvSpPr>
            <a:spLocks noChangeArrowheads="1"/>
          </p:cNvSpPr>
          <p:nvPr/>
        </p:nvSpPr>
        <p:spPr bwMode="auto">
          <a:xfrm>
            <a:off x="755576" y="1431246"/>
            <a:ext cx="76328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68725" algn="l"/>
                <a:tab pos="5273675" algn="r"/>
              </a:tabLst>
            </a:pPr>
            <a:r>
              <a:rPr kumimoji="0" lang="en-US" sz="1600" b="0" i="0" u="none" strike="noStrike" cap="none" normalizeH="0" baseline="0" dirty="0" err="1" smtClean="0">
                <a:ln>
                  <a:noFill/>
                </a:ln>
                <a:solidFill>
                  <a:schemeClr val="tx1"/>
                </a:solidFill>
                <a:effectLst/>
                <a:ea typeface="Times New Roman" pitchFamily="18" charset="0"/>
                <a:cs typeface="Arial" pitchFamily="34" charset="0"/>
              </a:rPr>
              <a:t>Tayasir's</a:t>
            </a:r>
            <a:r>
              <a:rPr kumimoji="0" lang="en-US" sz="1600" b="0" i="0" u="none" strike="noStrike" cap="none" normalizeH="0" baseline="0" dirty="0" smtClean="0">
                <a:ln>
                  <a:noFill/>
                </a:ln>
                <a:solidFill>
                  <a:schemeClr val="tx1"/>
                </a:solidFill>
                <a:effectLst/>
                <a:ea typeface="Times New Roman" pitchFamily="18" charset="0"/>
                <a:cs typeface="Arial" pitchFamily="34" charset="0"/>
              </a:rPr>
              <a:t> total land area amounts to about 26,000 </a:t>
            </a:r>
            <a:r>
              <a:rPr kumimoji="0" lang="en-US" sz="1600" b="0" i="0" u="none" strike="noStrike" cap="none" normalizeH="0" baseline="0" dirty="0" err="1" smtClean="0">
                <a:ln>
                  <a:noFill/>
                </a:ln>
                <a:solidFill>
                  <a:srgbClr val="000000"/>
                </a:solidFill>
                <a:effectLst/>
                <a:ea typeface="Times New Roman" pitchFamily="18" charset="0"/>
                <a:cs typeface="Arial" pitchFamily="34" charset="0"/>
                <a:hlinkClick r:id="rId2" tooltip="Dunam"/>
              </a:rPr>
              <a:t>dunams</a:t>
            </a:r>
            <a:r>
              <a:rPr kumimoji="0" lang="en-US" sz="1600" b="0" i="0" u="none" strike="noStrike" cap="none" normalizeH="0" baseline="0" dirty="0" smtClean="0">
                <a:ln>
                  <a:noFill/>
                </a:ln>
                <a:solidFill>
                  <a:schemeClr val="tx1"/>
                </a:solidFill>
                <a:effectLst/>
                <a:ea typeface="Times New Roman" pitchFamily="18" charset="0"/>
                <a:cs typeface="Arial" pitchFamily="34" charset="0"/>
              </a:rPr>
              <a:t>, of which roughly 500 make up the village's "built-up" area. About 5,000 </a:t>
            </a:r>
            <a:r>
              <a:rPr kumimoji="0" lang="en-US" sz="1600" b="0" i="0" u="none" strike="noStrike" cap="none" normalizeH="0" baseline="0" dirty="0" err="1" smtClean="0">
                <a:ln>
                  <a:noFill/>
                </a:ln>
                <a:solidFill>
                  <a:schemeClr val="tx1"/>
                </a:solidFill>
                <a:effectLst/>
                <a:ea typeface="Times New Roman" pitchFamily="18" charset="0"/>
                <a:cs typeface="Arial" pitchFamily="34" charset="0"/>
              </a:rPr>
              <a:t>dunams</a:t>
            </a:r>
            <a:r>
              <a:rPr kumimoji="0" lang="en-US" sz="1600" b="0" i="0" u="none" strike="noStrike" cap="none" normalizeH="0" baseline="0" dirty="0" smtClean="0">
                <a:ln>
                  <a:noFill/>
                </a:ln>
                <a:solidFill>
                  <a:schemeClr val="tx1"/>
                </a:solidFill>
                <a:effectLst/>
                <a:ea typeface="Times New Roman" pitchFamily="18" charset="0"/>
                <a:cs typeface="Arial" pitchFamily="34" charset="0"/>
              </a:rPr>
              <a:t> are classified as arable land, of which 3,545 are cultivated, mostly with field crops and fruit trees. The </a:t>
            </a:r>
            <a:r>
              <a:rPr kumimoji="0" lang="en-US" sz="1600" b="0" i="0" u="none" strike="noStrike" cap="none" normalizeH="0" baseline="0" dirty="0" smtClean="0">
                <a:ln>
                  <a:noFill/>
                </a:ln>
                <a:solidFill>
                  <a:schemeClr val="tx1"/>
                </a:solidFill>
                <a:effectLst/>
                <a:ea typeface="Times New Roman" pitchFamily="18" charset="0"/>
                <a:cs typeface="Arial" pitchFamily="34" charset="0"/>
                <a:hlinkClick r:id="rId3" tooltip="Israel Defense Forces"/>
              </a:rPr>
              <a:t>Israeli authorities</a:t>
            </a:r>
            <a:r>
              <a:rPr kumimoji="0" lang="en-US" sz="1600" b="0" i="0" u="none" strike="noStrike" cap="none" normalizeH="0" baseline="0" dirty="0" smtClean="0">
                <a:ln>
                  <a:noFill/>
                </a:ln>
                <a:solidFill>
                  <a:schemeClr val="tx1"/>
                </a:solidFill>
                <a:effectLst/>
                <a:ea typeface="Times New Roman" pitchFamily="18" charset="0"/>
                <a:cs typeface="Arial" pitchFamily="34" charset="0"/>
              </a:rPr>
              <a:t> have confiscated 15,875 </a:t>
            </a:r>
            <a:r>
              <a:rPr kumimoji="0" lang="en-US" sz="1600" b="0" i="0" u="none" strike="noStrike" cap="none" normalizeH="0" baseline="0" dirty="0" err="1" smtClean="0">
                <a:ln>
                  <a:noFill/>
                </a:ln>
                <a:solidFill>
                  <a:schemeClr val="tx1"/>
                </a:solidFill>
                <a:effectLst/>
                <a:ea typeface="Times New Roman" pitchFamily="18" charset="0"/>
                <a:cs typeface="Arial" pitchFamily="34" charset="0"/>
              </a:rPr>
              <a:t>dunams</a:t>
            </a:r>
            <a:r>
              <a:rPr kumimoji="0" lang="en-US" sz="1600" b="0" i="0" u="none" strike="noStrike" cap="none" normalizeH="0" baseline="0" dirty="0" smtClean="0">
                <a:ln>
                  <a:noFill/>
                </a:ln>
                <a:solidFill>
                  <a:schemeClr val="tx1"/>
                </a:solidFill>
                <a:effectLst/>
                <a:ea typeface="Times New Roman" pitchFamily="18" charset="0"/>
                <a:cs typeface="Arial" pitchFamily="34" charset="0"/>
              </a:rPr>
              <a:t> for security reasons and military use. </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68725" algn="l"/>
                <a:tab pos="5273675" algn="r"/>
              </a:tabLst>
            </a:pPr>
            <a:r>
              <a:rPr kumimoji="0" lang="en-US" sz="1600" b="0" i="0" u="none" strike="noStrike" cap="none" normalizeH="0" baseline="0" dirty="0" smtClean="0">
                <a:ln>
                  <a:noFill/>
                </a:ln>
                <a:solidFill>
                  <a:schemeClr val="tx1"/>
                </a:solidFill>
                <a:effectLst/>
                <a:ea typeface="Times New Roman" pitchFamily="18" charset="0"/>
                <a:cs typeface="Arial" pitchFamily="34" charset="0"/>
              </a:rPr>
              <a:t>Agriculture is the largest economic sector, accounting for 82% of the active labor force. The second largest sector is the Israeli labor market accounting for 10% of workers. Between 2002 and 2006, the average household income dropped by 60% largely due to measures implemented by Israel as a result of the </a:t>
            </a:r>
            <a:r>
              <a:rPr kumimoji="0" lang="en-US" sz="1600" b="0" i="0" u="none" strike="noStrike" cap="none" normalizeH="0" baseline="0" dirty="0" smtClean="0">
                <a:ln>
                  <a:noFill/>
                </a:ln>
                <a:solidFill>
                  <a:schemeClr val="tx1"/>
                </a:solidFill>
                <a:effectLst/>
                <a:ea typeface="Times New Roman" pitchFamily="18" charset="0"/>
                <a:cs typeface="Arial" pitchFamily="34" charset="0"/>
                <a:hlinkClick r:id="rId4" tooltip="Second Intifada"/>
              </a:rPr>
              <a:t>second</a:t>
            </a:r>
            <a:r>
              <a:rPr kumimoji="0" lang="en-US" sz="1600" b="0" i="0" u="none" strike="noStrike" cap="none" normalizeH="0" baseline="0" dirty="0" smtClean="0">
                <a:ln>
                  <a:noFill/>
                </a:ln>
                <a:solidFill>
                  <a:schemeClr val="tx1"/>
                </a:solidFill>
                <a:effectLst/>
                <a:ea typeface="Calibri" pitchFamily="34" charset="0"/>
                <a:cs typeface="Arial" pitchFamily="34" charset="0"/>
              </a:rPr>
              <a:t> </a:t>
            </a:r>
            <a:r>
              <a:rPr kumimoji="0" lang="en-US" sz="1600" b="0" i="0" u="none" strike="noStrike" cap="none" normalizeH="0" baseline="0" dirty="0" err="1" smtClean="0">
                <a:ln>
                  <a:noFill/>
                </a:ln>
                <a:solidFill>
                  <a:schemeClr val="tx1"/>
                </a:solidFill>
                <a:effectLst/>
                <a:ea typeface="Calibri" pitchFamily="34" charset="0"/>
                <a:cs typeface="Times New Roman" pitchFamily="18" charset="0"/>
              </a:rPr>
              <a:t>intefada</a:t>
            </a:r>
            <a:r>
              <a:rPr kumimoji="0" lang="en-US" sz="1600" b="0" i="0" u="none" strike="noStrike" cap="none" normalizeH="0" baseline="0" dirty="0" smtClean="0">
                <a:ln>
                  <a:noFill/>
                </a:ln>
                <a:solidFill>
                  <a:schemeClr val="tx1"/>
                </a:solidFill>
                <a:effectLst/>
                <a:ea typeface="Times New Roman" pitchFamily="18" charset="0"/>
                <a:cs typeface="Arial" pitchFamily="34" charset="0"/>
              </a:rPr>
              <a:t> which began in 2000. In 2007 the  PCBS recorded that there were 49 business establishments in Tayasir. According to ARIJ,2010  these included 22 retail and grocery stores, two restaurants and one government-run health clinic. Most services are provided by nearby Tubas.</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68725" algn="l"/>
                <a:tab pos="5273675" algn="r"/>
              </a:tabLst>
            </a:pPr>
            <a:endParaRPr kumimoji="0" lang="en-US" sz="16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203848" y="5878016"/>
            <a:ext cx="242669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1"/>
                </a:solidFill>
                <a:effectLst/>
                <a:latin typeface="Calibri" pitchFamily="34" charset="0"/>
                <a:ea typeface="Calibri" pitchFamily="34" charset="0"/>
                <a:cs typeface="Arial" pitchFamily="34" charset="0"/>
              </a:rPr>
              <a:t>F</a:t>
            </a:r>
            <a:r>
              <a:rPr kumimoji="0" lang="en-US" sz="1600" b="1" i="0" u="none" strike="noStrike" cap="none" normalizeH="0" baseline="0" dirty="0" smtClean="0" bmk="">
                <a:ln>
                  <a:noFill/>
                </a:ln>
                <a:solidFill>
                  <a:schemeClr val="accent1"/>
                </a:solidFill>
                <a:effectLst/>
                <a:latin typeface="Calibri" pitchFamily="34" charset="0"/>
                <a:ea typeface="Calibri" pitchFamily="34" charset="0"/>
                <a:cs typeface="Arial" pitchFamily="34" charset="0"/>
              </a:rPr>
              <a:t>igure </a:t>
            </a:r>
            <a:r>
              <a:rPr kumimoji="0" lang="en-US" sz="1600" b="1" i="0" u="none" strike="noStrike" cap="none" normalizeH="0" baseline="0" dirty="0" smtClean="0" bmk="_Toc436592206">
                <a:ln>
                  <a:noFill/>
                </a:ln>
                <a:solidFill>
                  <a:schemeClr val="accent1"/>
                </a:solidFill>
                <a:effectLst/>
                <a:latin typeface="Calibri" pitchFamily="34" charset="0"/>
                <a:ea typeface="Calibri" pitchFamily="34" charset="0"/>
                <a:cs typeface="Arial" pitchFamily="34" charset="0"/>
              </a:rPr>
              <a:t>5 Tayassir land</a:t>
            </a:r>
            <a:r>
              <a:rPr kumimoji="0" lang="en-US" sz="1600" b="1" i="0" u="none" strike="noStrike" cap="none" normalizeH="0" dirty="0" smtClean="0" bmk="_Toc436592206">
                <a:ln>
                  <a:noFill/>
                </a:ln>
                <a:solidFill>
                  <a:schemeClr val="accent1"/>
                </a:solidFill>
                <a:effectLst/>
                <a:latin typeface="Calibri" pitchFamily="34" charset="0"/>
                <a:ea typeface="Calibri" pitchFamily="34" charset="0"/>
                <a:cs typeface="Arial" pitchFamily="34" charset="0"/>
              </a:rPr>
              <a:t> use </a:t>
            </a:r>
            <a:r>
              <a:rPr kumimoji="0" lang="en-US" sz="1600" b="1" i="0" u="none" strike="noStrike" cap="none" normalizeH="0" baseline="0" dirty="0" smtClean="0" bmk="_Toc436592206">
                <a:ln>
                  <a:noFill/>
                </a:ln>
                <a:solidFill>
                  <a:schemeClr val="accent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accent1"/>
              </a:solidFill>
              <a:effectLst/>
              <a:latin typeface="Arial" pitchFamily="34" charset="0"/>
              <a:cs typeface="Arial" pitchFamily="34" charset="0"/>
            </a:endParaRPr>
          </a:p>
        </p:txBody>
      </p:sp>
      <p:sp>
        <p:nvSpPr>
          <p:cNvPr id="3" name="Rectangle 2"/>
          <p:cNvSpPr/>
          <p:nvPr/>
        </p:nvSpPr>
        <p:spPr>
          <a:xfrm>
            <a:off x="5076056" y="0"/>
            <a:ext cx="2462662" cy="461665"/>
          </a:xfrm>
          <a:prstGeom prst="rect">
            <a:avLst/>
          </a:prstGeom>
        </p:spPr>
        <p:txBody>
          <a:bodyPr wrap="none">
            <a:spAutoFit/>
          </a:bodyPr>
          <a:lstStyle/>
          <a:p>
            <a:pPr lvl="0" algn="l" rtl="0" fontAlgn="base">
              <a:spcBef>
                <a:spcPct val="0"/>
              </a:spcBef>
              <a:spcAft>
                <a:spcPct val="0"/>
              </a:spcAft>
            </a:pPr>
            <a:r>
              <a:rPr lang="en-US" sz="2400" b="1" dirty="0" bmk="_Toc436592206">
                <a:latin typeface="Calibri" pitchFamily="34" charset="0"/>
                <a:ea typeface="Calibri" pitchFamily="34" charset="0"/>
                <a:cs typeface="Arial" pitchFamily="34" charset="0"/>
              </a:rPr>
              <a:t>Tayassir land use  </a:t>
            </a:r>
            <a:endParaRPr lang="en-US" sz="5400" dirty="0">
              <a:latin typeface="Arial" pitchFamily="34" charset="0"/>
              <a:cs typeface="Arial" pitchFamily="34" charset="0"/>
            </a:endParaRPr>
          </a:p>
        </p:txBody>
      </p:sp>
      <p:pic>
        <p:nvPicPr>
          <p:cNvPr id="1026" name="Picture 2" descr="C:\Users\abooo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1513404"/>
            <a:ext cx="6371795" cy="4364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788024" y="30777"/>
            <a:ext cx="4104455" cy="77453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bmk="_Toc436678556">
                <a:ln>
                  <a:noFill/>
                </a:ln>
                <a:effectLst/>
                <a:latin typeface="Calibri" panose="020F0502020204030204" pitchFamily="34" charset="0"/>
                <a:ea typeface="Times New Roman" pitchFamily="18" charset="0"/>
                <a:cs typeface="Times New Roman" pitchFamily="18" charset="0"/>
              </a:rPr>
              <a:t>Methodology</a:t>
            </a:r>
            <a:r>
              <a:rPr kumimoji="0" lang="en-US" sz="2400" b="1" i="0" u="none" strike="noStrike" cap="none" normalizeH="0" baseline="0" dirty="0" smtClean="0">
                <a:ln>
                  <a:noFill/>
                </a:ln>
                <a:effectLst/>
                <a:latin typeface="Calibri" panose="020F0502020204030204" pitchFamily="34" charset="0"/>
                <a:ea typeface="Times New Roman" pitchFamily="18" charset="0"/>
                <a:cs typeface="Times New Roman" pitchFamily="18" charset="0"/>
              </a:rPr>
              <a:t> &amp; Analysis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611560" y="1484784"/>
            <a:ext cx="68042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To achieve our goal of design Tayassir area for waste water network for 25 years a sewer cad program was used.</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Data used in design:</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*pop. Of  Tayassir  in 2040 was predicted by using many ways </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Assume growth rate = 2%    (pop. In 2007= 2451 taken from PCBS 2007)</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36712" y="1556792"/>
            <a:ext cx="6681947" cy="713606"/>
          </a:xfrm>
          <a:prstGeom prst="rect">
            <a:avLst/>
          </a:prstGeom>
          <a:noFill/>
        </p:spPr>
      </p:pic>
      <p:pic>
        <p:nvPicPr>
          <p:cNvPr id="276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2636912"/>
            <a:ext cx="3043380" cy="735762"/>
          </a:xfrm>
          <a:prstGeom prst="rect">
            <a:avLst/>
          </a:prstGeom>
          <a:noFill/>
        </p:spPr>
      </p:pic>
      <p:sp>
        <p:nvSpPr>
          <p:cNvPr id="27652" name="Rectangle 4"/>
          <p:cNvSpPr>
            <a:spLocks noChangeArrowheads="1"/>
          </p:cNvSpPr>
          <p:nvPr/>
        </p:nvSpPr>
        <p:spPr bwMode="auto">
          <a:xfrm>
            <a:off x="457200" y="876300"/>
            <a:ext cx="521495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ea typeface="Calibri" pitchFamily="34" charset="0"/>
                <a:cs typeface="Times New Roman" pitchFamily="18" charset="0"/>
              </a:rPr>
              <a:t>Constant annual compounding method</a:t>
            </a:r>
            <a:endParaRPr kumimoji="0" lang="en-US" sz="11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45085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77837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654" name="Rectangle 6"/>
          <p:cNvSpPr>
            <a:spLocks noChangeArrowheads="1"/>
          </p:cNvSpPr>
          <p:nvPr/>
        </p:nvSpPr>
        <p:spPr bwMode="auto">
          <a:xfrm>
            <a:off x="45085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77837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7655" name="Rectangle 7"/>
          <p:cNvSpPr>
            <a:spLocks noChangeArrowheads="1"/>
          </p:cNvSpPr>
          <p:nvPr/>
        </p:nvSpPr>
        <p:spPr bwMode="auto">
          <a:xfrm>
            <a:off x="45720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4822284" y="19650"/>
            <a:ext cx="3306483" cy="461665"/>
          </a:xfrm>
          <a:prstGeom prst="rect">
            <a:avLst/>
          </a:prstGeom>
        </p:spPr>
        <p:txBody>
          <a:bodyPr wrap="none">
            <a:spAutoFit/>
          </a:bodyPr>
          <a:lstStyle/>
          <a:p>
            <a:pPr lvl="0" algn="l" rtl="0" fontAlgn="base">
              <a:spcBef>
                <a:spcPct val="0"/>
              </a:spcBef>
              <a:spcAft>
                <a:spcPct val="0"/>
              </a:spcAft>
            </a:pPr>
            <a:r>
              <a:rPr lang="en-US" sz="2400" b="1" dirty="0" bmk="_Toc436678556">
                <a:latin typeface="Calibri" panose="020F0502020204030204" pitchFamily="34" charset="0"/>
                <a:ea typeface="Times New Roman" pitchFamily="18" charset="0"/>
                <a:cs typeface="Times New Roman" pitchFamily="18" charset="0"/>
              </a:rPr>
              <a:t>Methodology</a:t>
            </a:r>
            <a:r>
              <a:rPr lang="en-US" sz="2400" b="1" dirty="0">
                <a:latin typeface="Calibri" panose="020F0502020204030204" pitchFamily="34" charset="0"/>
                <a:ea typeface="Times New Roman" pitchFamily="18" charset="0"/>
                <a:cs typeface="Times New Roman" pitchFamily="18" charset="0"/>
              </a:rPr>
              <a:t> &amp; Analysis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5736" y="764704"/>
            <a:ext cx="1751268" cy="535682"/>
          </a:xfrm>
          <a:prstGeom prst="rect">
            <a:avLst/>
          </a:prstGeom>
          <a:noFill/>
        </p:spPr>
      </p:pic>
      <p:pic>
        <p:nvPicPr>
          <p:cNvPr id="2663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67744" y="1412776"/>
            <a:ext cx="750565" cy="457662"/>
          </a:xfrm>
          <a:prstGeom prst="rect">
            <a:avLst/>
          </a:prstGeom>
          <a:noFill/>
        </p:spPr>
      </p:pic>
      <p:pic>
        <p:nvPicPr>
          <p:cNvPr id="266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95736" y="2924944"/>
            <a:ext cx="1816596" cy="454149"/>
          </a:xfrm>
          <a:prstGeom prst="rect">
            <a:avLst/>
          </a:prstGeom>
          <a:noFill/>
        </p:spPr>
      </p:pic>
      <p:pic>
        <p:nvPicPr>
          <p:cNvPr id="266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3501008"/>
            <a:ext cx="750565" cy="457662"/>
          </a:xfrm>
          <a:prstGeom prst="rect">
            <a:avLst/>
          </a:prstGeom>
          <a:noFill/>
        </p:spPr>
      </p:pic>
      <p:pic>
        <p:nvPicPr>
          <p:cNvPr id="266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11294" y="5013176"/>
            <a:ext cx="750565" cy="457661"/>
          </a:xfrm>
          <a:prstGeom prst="rect">
            <a:avLst/>
          </a:prstGeom>
          <a:noFill/>
        </p:spPr>
      </p:pic>
      <p:sp>
        <p:nvSpPr>
          <p:cNvPr id="26634" name="Rectangle 10"/>
          <p:cNvSpPr>
            <a:spLocks noChangeArrowheads="1"/>
          </p:cNvSpPr>
          <p:nvPr/>
        </p:nvSpPr>
        <p:spPr bwMode="auto">
          <a:xfrm>
            <a:off x="1061375" y="355437"/>
            <a:ext cx="651621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Exponential method</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5" name="Rectangle 11"/>
          <p:cNvSpPr>
            <a:spLocks noChangeArrowheads="1"/>
          </p:cNvSpPr>
          <p:nvPr/>
        </p:nvSpPr>
        <p:spPr bwMode="auto">
          <a:xfrm>
            <a:off x="450850" y="70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36" name="Rectangle 12"/>
          <p:cNvSpPr>
            <a:spLocks noChangeArrowheads="1"/>
          </p:cNvSpPr>
          <p:nvPr/>
        </p:nvSpPr>
        <p:spPr bwMode="auto">
          <a:xfrm>
            <a:off x="1691680" y="2374722"/>
            <a:ext cx="2299540"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Arithmetic method</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7" name="Rectangle 13"/>
          <p:cNvSpPr>
            <a:spLocks noChangeArrowheads="1"/>
          </p:cNvSpPr>
          <p:nvPr/>
        </p:nvSpPr>
        <p:spPr bwMode="auto">
          <a:xfrm>
            <a:off x="4644008" y="5013176"/>
            <a:ext cx="159286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365760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9" name="Rectangle 15"/>
          <p:cNvSpPr>
            <a:spLocks noChangeArrowheads="1"/>
          </p:cNvSpPr>
          <p:nvPr/>
        </p:nvSpPr>
        <p:spPr bwMode="auto">
          <a:xfrm>
            <a:off x="251520" y="4823574"/>
            <a:ext cx="193514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41" name="Rectangle 17"/>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مستطيل 53"/>
          <p:cNvSpPr/>
          <p:nvPr/>
        </p:nvSpPr>
        <p:spPr>
          <a:xfrm>
            <a:off x="3059832" y="1556792"/>
            <a:ext cx="833883" cy="369332"/>
          </a:xfrm>
          <a:prstGeom prst="rect">
            <a:avLst/>
          </a:prstGeom>
        </p:spPr>
        <p:txBody>
          <a:bodyPr wrap="none">
            <a:spAutoFit/>
          </a:bodyPr>
          <a:lstStyle/>
          <a:p>
            <a:pPr lvl="0" algn="l" rtl="0" fontAlgn="base">
              <a:spcBef>
                <a:spcPct val="0"/>
              </a:spcBef>
              <a:spcAft>
                <a:spcPct val="0"/>
              </a:spcAf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4745</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مستطيل 54"/>
          <p:cNvSpPr/>
          <p:nvPr/>
        </p:nvSpPr>
        <p:spPr>
          <a:xfrm>
            <a:off x="2987824" y="3573016"/>
            <a:ext cx="816698" cy="369332"/>
          </a:xfrm>
          <a:prstGeom prst="rect">
            <a:avLst/>
          </a:prstGeom>
        </p:spPr>
        <p:txBody>
          <a:bodyPr wrap="none">
            <a:spAutoFit/>
          </a:bodyPr>
          <a:lstStyle/>
          <a:p>
            <a:pPr lvl="0" algn="l" rtl="0" fontAlgn="base">
              <a:spcBef>
                <a:spcPct val="0"/>
              </a:spcBef>
              <a:spcAft>
                <a:spcPct val="0"/>
              </a:spcAft>
              <a:tabLst>
                <a:tab pos="2865438" algn="ctr"/>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=3111</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sp>
        <p:nvSpPr>
          <p:cNvPr id="56" name="مستطيل 55"/>
          <p:cNvSpPr/>
          <p:nvPr/>
        </p:nvSpPr>
        <p:spPr>
          <a:xfrm>
            <a:off x="3923928" y="2852936"/>
            <a:ext cx="288032" cy="523220"/>
          </a:xfrm>
          <a:prstGeom prst="rect">
            <a:avLst/>
          </a:prstGeom>
        </p:spPr>
        <p:txBody>
          <a:bodyPr wrap="square">
            <a:spAutoFit/>
          </a:bodyPr>
          <a:lstStyle/>
          <a:p>
            <a:pPr lvl="0" algn="l" rtl="0" fontAlgn="base">
              <a:spcBef>
                <a:spcPct val="0"/>
              </a:spcBef>
              <a:spcAft>
                <a:spcPct val="0"/>
              </a:spcAft>
              <a:tabLst>
                <a:tab pos="36576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sp>
        <p:nvSpPr>
          <p:cNvPr id="58" name="مربع نص 57"/>
          <p:cNvSpPr txBox="1"/>
          <p:nvPr/>
        </p:nvSpPr>
        <p:spPr>
          <a:xfrm>
            <a:off x="3757470" y="5085184"/>
            <a:ext cx="1124026" cy="369332"/>
          </a:xfrm>
          <a:prstGeom prst="rect">
            <a:avLst/>
          </a:prstGeom>
          <a:noFill/>
        </p:spPr>
        <p:txBody>
          <a:bodyPr wrap="none" rtlCol="1">
            <a:spAutoFit/>
          </a:bodyPr>
          <a:lstStyle/>
          <a:p>
            <a:r>
              <a:rPr lang="en-US" b="1" dirty="0" smtClean="0"/>
              <a:t>Assume </a:t>
            </a:r>
            <a:endParaRPr lang="ar-SA" sz="1600" b="1" dirty="0"/>
          </a:p>
        </p:txBody>
      </p:sp>
      <p:sp>
        <p:nvSpPr>
          <p:cNvPr id="59" name="مربع نص 58"/>
          <p:cNvSpPr txBox="1"/>
          <p:nvPr/>
        </p:nvSpPr>
        <p:spPr>
          <a:xfrm>
            <a:off x="5292080" y="5013176"/>
            <a:ext cx="1008112" cy="369332"/>
          </a:xfrm>
          <a:prstGeom prst="rect">
            <a:avLst/>
          </a:prstGeom>
          <a:noFill/>
        </p:spPr>
        <p:txBody>
          <a:bodyPr wrap="square" rtlCol="1">
            <a:spAutoFit/>
          </a:bodyPr>
          <a:lstStyle/>
          <a:p>
            <a:r>
              <a:rPr lang="en-US" b="1" dirty="0" smtClean="0"/>
              <a:t>=5000</a:t>
            </a:r>
            <a:endParaRPr lang="ar-SA" b="1" dirty="0"/>
          </a:p>
        </p:txBody>
      </p:sp>
      <p:cxnSp>
        <p:nvCxnSpPr>
          <p:cNvPr id="64" name="رابط مستقيم 63"/>
          <p:cNvCxnSpPr/>
          <p:nvPr/>
        </p:nvCxnSpPr>
        <p:spPr>
          <a:xfrm>
            <a:off x="3851920" y="4581128"/>
            <a:ext cx="2664296" cy="0"/>
          </a:xfrm>
          <a:prstGeom prst="line">
            <a:avLst/>
          </a:prstGeom>
        </p:spPr>
        <p:style>
          <a:lnRef idx="3">
            <a:schemeClr val="dk1"/>
          </a:lnRef>
          <a:fillRef idx="0">
            <a:schemeClr val="dk1"/>
          </a:fillRef>
          <a:effectRef idx="2">
            <a:schemeClr val="dk1"/>
          </a:effectRef>
          <a:fontRef idx="minor">
            <a:schemeClr val="tx1"/>
          </a:fontRef>
        </p:style>
      </p:cxnSp>
      <p:cxnSp>
        <p:nvCxnSpPr>
          <p:cNvPr id="68" name="رابط مستقيم 67"/>
          <p:cNvCxnSpPr/>
          <p:nvPr/>
        </p:nvCxnSpPr>
        <p:spPr>
          <a:xfrm>
            <a:off x="3851920" y="4581128"/>
            <a:ext cx="0" cy="1152128"/>
          </a:xfrm>
          <a:prstGeom prst="line">
            <a:avLst/>
          </a:prstGeom>
        </p:spPr>
        <p:style>
          <a:lnRef idx="3">
            <a:schemeClr val="dk1"/>
          </a:lnRef>
          <a:fillRef idx="0">
            <a:schemeClr val="dk1"/>
          </a:fillRef>
          <a:effectRef idx="2">
            <a:schemeClr val="dk1"/>
          </a:effectRef>
          <a:fontRef idx="minor">
            <a:schemeClr val="tx1"/>
          </a:fontRef>
        </p:style>
      </p:cxnSp>
      <p:cxnSp>
        <p:nvCxnSpPr>
          <p:cNvPr id="69" name="رابط مستقيم 68"/>
          <p:cNvCxnSpPr/>
          <p:nvPr/>
        </p:nvCxnSpPr>
        <p:spPr>
          <a:xfrm>
            <a:off x="3851920" y="5733256"/>
            <a:ext cx="2664296" cy="0"/>
          </a:xfrm>
          <a:prstGeom prst="line">
            <a:avLst/>
          </a:prstGeom>
        </p:spPr>
        <p:style>
          <a:lnRef idx="3">
            <a:schemeClr val="dk1"/>
          </a:lnRef>
          <a:fillRef idx="0">
            <a:schemeClr val="dk1"/>
          </a:fillRef>
          <a:effectRef idx="2">
            <a:schemeClr val="dk1"/>
          </a:effectRef>
          <a:fontRef idx="minor">
            <a:schemeClr val="tx1"/>
          </a:fontRef>
        </p:style>
      </p:cxnSp>
      <p:cxnSp>
        <p:nvCxnSpPr>
          <p:cNvPr id="70" name="رابط مستقيم 69"/>
          <p:cNvCxnSpPr/>
          <p:nvPr/>
        </p:nvCxnSpPr>
        <p:spPr>
          <a:xfrm>
            <a:off x="6516216" y="4581128"/>
            <a:ext cx="0" cy="115212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9552" y="542192"/>
            <a:ext cx="77048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9088" algn="l"/>
              </a:tabLst>
            </a:pPr>
            <a:r>
              <a:rPr kumimoji="0" lang="en-US" sz="2000" i="0" u="none" strike="noStrike" cap="none" normalizeH="0" baseline="0" dirty="0" smtClean="0">
                <a:ln>
                  <a:noFill/>
                </a:ln>
                <a:solidFill>
                  <a:schemeClr val="tx1"/>
                </a:solidFill>
                <a:effectLst/>
                <a:ea typeface="Times New Roman" pitchFamily="18" charset="0"/>
                <a:cs typeface="Arial" pitchFamily="34" charset="0"/>
              </a:rPr>
              <a:t>Another data was used</a:t>
            </a:r>
            <a:endParaRPr kumimoji="0" lang="en-US" sz="20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en-US" sz="2000" i="0" u="none" strike="noStrike" cap="none" normalizeH="0" baseline="0" dirty="0" smtClean="0">
                <a:ln>
                  <a:noFill/>
                </a:ln>
                <a:solidFill>
                  <a:schemeClr val="tx1"/>
                </a:solidFill>
                <a:effectLst/>
                <a:ea typeface="Times New Roman" pitchFamily="18" charset="0"/>
                <a:cs typeface="Arial" pitchFamily="34" charset="0"/>
              </a:rPr>
              <a:t>* computer files as follow:- </a:t>
            </a:r>
            <a:endParaRPr kumimoji="0" lang="en-US" sz="20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19088" algn="l"/>
              </a:tabLst>
            </a:pPr>
            <a:r>
              <a:rPr kumimoji="0" lang="en-US" sz="2000" i="0" u="none" strike="noStrike" cap="none" normalizeH="0" baseline="0" dirty="0" smtClean="0">
                <a:ln>
                  <a:noFill/>
                </a:ln>
                <a:solidFill>
                  <a:schemeClr val="tx1"/>
                </a:solidFill>
                <a:effectLst/>
                <a:ea typeface="Times New Roman" pitchFamily="18" charset="0"/>
                <a:cs typeface="Arial" pitchFamily="34" charset="0"/>
              </a:rPr>
              <a:t>Aerial photo for the village.</a:t>
            </a:r>
            <a:endParaRPr kumimoji="0" lang="en-US" sz="200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endParaRPr kumimoji="0" lang="en-US" sz="2000" i="0" u="none" strike="noStrike" cap="none" normalizeH="0" baseline="0" dirty="0" smtClean="0">
              <a:ln>
                <a:noFill/>
              </a:ln>
              <a:solidFill>
                <a:schemeClr val="tx1"/>
              </a:solidFill>
              <a:effectLst/>
              <a:cs typeface="Arial" pitchFamily="34" charset="0"/>
            </a:endParaRPr>
          </a:p>
        </p:txBody>
      </p:sp>
      <p:pic>
        <p:nvPicPr>
          <p:cNvPr id="3" name="صورة 2" descr="C:\Users\laptop city\Desktop\tyaser.PNG"/>
          <p:cNvPicPr>
            <a:picLocks noChangeAspect="1"/>
          </p:cNvPicPr>
          <p:nvPr/>
        </p:nvPicPr>
        <p:blipFill>
          <a:blip r:embed="rId2" cstate="print"/>
          <a:srcRect/>
          <a:stretch>
            <a:fillRect/>
          </a:stretch>
        </p:blipFill>
        <p:spPr bwMode="auto">
          <a:xfrm>
            <a:off x="827584" y="2132856"/>
            <a:ext cx="6480720" cy="3986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1" name="Rectangle 3"/>
          <p:cNvSpPr>
            <a:spLocks noChangeArrowheads="1"/>
          </p:cNvSpPr>
          <p:nvPr/>
        </p:nvSpPr>
        <p:spPr bwMode="auto">
          <a:xfrm>
            <a:off x="0" y="3848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75840" y="785029"/>
            <a:ext cx="599715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19088" algn="l"/>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Contour map with 2.5 m interval.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19088" algn="l"/>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The town plan drawings. (road and building )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endParaRPr kumimoji="0" lang="en-US" sz="2000" b="0" i="0" u="none" strike="noStrike" cap="none" normalizeH="0" baseline="0" dirty="0" smtClean="0">
              <a:ln>
                <a:noFill/>
              </a:ln>
              <a:solidFill>
                <a:schemeClr val="tx1"/>
              </a:solidFill>
              <a:effectLst/>
              <a:cs typeface="Arial" pitchFamily="34" charset="0"/>
            </a:endParaRPr>
          </a:p>
        </p:txBody>
      </p:sp>
      <p:pic>
        <p:nvPicPr>
          <p:cNvPr id="31745" name="صورة 2" descr="12395073_1723942914506872_121800655_n"/>
          <p:cNvPicPr>
            <a:picLocks noChangeAspect="1" noChangeArrowheads="1"/>
          </p:cNvPicPr>
          <p:nvPr/>
        </p:nvPicPr>
        <p:blipFill>
          <a:blip r:embed="rId2" cstate="print"/>
          <a:srcRect/>
          <a:stretch>
            <a:fillRect/>
          </a:stretch>
        </p:blipFill>
        <p:spPr bwMode="auto">
          <a:xfrm>
            <a:off x="1464892" y="1700808"/>
            <a:ext cx="5550197" cy="4376539"/>
          </a:xfrm>
          <a:prstGeom prst="rect">
            <a:avLst/>
          </a:prstGeom>
          <a:noFill/>
        </p:spPr>
      </p:pic>
      <p:sp>
        <p:nvSpPr>
          <p:cNvPr id="31747" name="Rectangle 3"/>
          <p:cNvSpPr>
            <a:spLocks noChangeArrowheads="1"/>
          </p:cNvSpPr>
          <p:nvPr/>
        </p:nvSpPr>
        <p:spPr bwMode="auto">
          <a:xfrm>
            <a:off x="0" y="4257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سهم لأعلى 4"/>
          <p:cNvSpPr/>
          <p:nvPr/>
        </p:nvSpPr>
        <p:spPr>
          <a:xfrm>
            <a:off x="6572995" y="5373216"/>
            <a:ext cx="216024" cy="57606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03014" y="188640"/>
            <a:ext cx="5544616" cy="8125301"/>
          </a:xfrm>
          <a:prstGeom prst="rect">
            <a:avLst/>
          </a:prstGeom>
          <a:noFill/>
        </p:spPr>
        <p:txBody>
          <a:bodyPr wrap="square" rtlCol="1">
            <a:spAutoFit/>
          </a:bodyPr>
          <a:lstStyle/>
          <a:p>
            <a:pPr algn="l"/>
            <a:r>
              <a:rPr lang="en-US" sz="4400" dirty="0" smtClean="0"/>
              <a:t> </a:t>
            </a:r>
          </a:p>
          <a:p>
            <a:pPr algn="l"/>
            <a:r>
              <a:rPr lang="en-US" sz="3200" dirty="0" smtClean="0"/>
              <a:t>Objectives</a:t>
            </a:r>
          </a:p>
          <a:p>
            <a:pPr algn="l"/>
            <a:r>
              <a:rPr lang="en-US" sz="3200" dirty="0" smtClean="0"/>
              <a:t> </a:t>
            </a:r>
            <a:endParaRPr lang="en-US" dirty="0"/>
          </a:p>
          <a:p>
            <a:pPr algn="l"/>
            <a:r>
              <a:rPr lang="en-US" sz="3200" dirty="0" smtClean="0"/>
              <a:t>Background</a:t>
            </a:r>
          </a:p>
          <a:p>
            <a:pPr algn="l"/>
            <a:endParaRPr lang="en-US" sz="3200" dirty="0"/>
          </a:p>
          <a:p>
            <a:pPr algn="l"/>
            <a:r>
              <a:rPr lang="en-US" sz="3200" dirty="0" smtClean="0"/>
              <a:t>Methodology and Analysis</a:t>
            </a:r>
          </a:p>
          <a:p>
            <a:pPr algn="l"/>
            <a:endParaRPr lang="en-US" sz="3200" dirty="0"/>
          </a:p>
          <a:p>
            <a:pPr algn="l"/>
            <a:r>
              <a:rPr lang="en-US" sz="3200" dirty="0" smtClean="0"/>
              <a:t>Results and output</a:t>
            </a:r>
          </a:p>
          <a:p>
            <a:pPr algn="l"/>
            <a:r>
              <a:rPr lang="en-US" sz="3200" dirty="0" smtClean="0"/>
              <a:t> </a:t>
            </a:r>
            <a:endParaRPr lang="en-US" sz="3200" dirty="0"/>
          </a:p>
          <a:p>
            <a:pPr algn="l"/>
            <a:r>
              <a:rPr lang="en-US" sz="3200" dirty="0" smtClean="0"/>
              <a:t>Conclusion</a:t>
            </a:r>
          </a:p>
          <a:p>
            <a:pPr algn="l"/>
            <a:endParaRPr lang="en-US" sz="3200" dirty="0"/>
          </a:p>
          <a:p>
            <a:pPr algn="l"/>
            <a:r>
              <a:rPr lang="en-US" sz="3200" dirty="0" smtClean="0"/>
              <a:t>Recommendations</a:t>
            </a:r>
          </a:p>
          <a:p>
            <a:pPr algn="l"/>
            <a:endParaRPr lang="en-US" dirty="0"/>
          </a:p>
          <a:p>
            <a:pPr algn="l"/>
            <a:r>
              <a:rPr lang="en-US" dirty="0" smtClean="0"/>
              <a:t> </a:t>
            </a:r>
          </a:p>
          <a:p>
            <a:pPr algn="l"/>
            <a:endParaRPr lang="en-US" dirty="0"/>
          </a:p>
          <a:p>
            <a:pPr algn="l"/>
            <a:r>
              <a:rPr lang="en-US" dirty="0" smtClean="0"/>
              <a:t> </a:t>
            </a:r>
          </a:p>
          <a:p>
            <a:pPr algn="l"/>
            <a:endParaRPr lang="en-US" dirty="0"/>
          </a:p>
          <a:p>
            <a:pPr algn="l"/>
            <a:r>
              <a:rPr lang="en-US" dirty="0" smtClean="0"/>
              <a:t> </a:t>
            </a:r>
          </a:p>
          <a:p>
            <a:pPr algn="l"/>
            <a:r>
              <a:rPr lang="en-US" dirty="0" smtClean="0"/>
              <a:t> </a:t>
            </a:r>
            <a:endParaRPr lang="ar-SA" dirty="0"/>
          </a:p>
        </p:txBody>
      </p:sp>
      <p:sp>
        <p:nvSpPr>
          <p:cNvPr id="4" name="Rectangle 3"/>
          <p:cNvSpPr/>
          <p:nvPr/>
        </p:nvSpPr>
        <p:spPr>
          <a:xfrm>
            <a:off x="5484441" y="-21868"/>
            <a:ext cx="1718739" cy="646331"/>
          </a:xfrm>
          <a:prstGeom prst="rect">
            <a:avLst/>
          </a:prstGeom>
        </p:spPr>
        <p:txBody>
          <a:bodyPr wrap="none">
            <a:spAutoFit/>
          </a:bodyPr>
          <a:lstStyle/>
          <a:p>
            <a:r>
              <a:rPr lang="en-US" sz="3600" b="1" dirty="0">
                <a:solidFill>
                  <a:prstClr val="black"/>
                </a:solidFill>
                <a:latin typeface="Calibri" panose="020F0502020204030204" pitchFamily="34" charset="0"/>
              </a:rPr>
              <a:t>Outline </a:t>
            </a:r>
            <a:endParaRPr lang="en-US" dirty="0">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39552" y="825098"/>
            <a:ext cx="820891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calculation of the sewage flow</a:t>
            </a:r>
            <a:r>
              <a:rPr kumimoji="0" lang="en-US" sz="2000" b="0" i="0" u="none" strike="noStrike" cap="none" normalizeH="0" baseline="0" dirty="0" smtClean="0">
                <a:ln>
                  <a:noFill/>
                </a:ln>
                <a:solidFill>
                  <a:schemeClr val="tx1"/>
                </a:solidFill>
                <a:effectLst/>
                <a:ea typeface="Calibri" pitchFamily="34" charset="0"/>
                <a:cs typeface="Arial" pitchFamily="34" charset="0"/>
              </a:rPr>
              <a:t>:</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Q(Separate System) = A ( B+C+D+E)</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A=</a:t>
            </a:r>
            <a:r>
              <a:rPr kumimoji="0" lang="en-US" sz="2000" b="0" i="0" u="none" strike="noStrike" cap="none" normalizeH="0" baseline="0" dirty="0" smtClean="0">
                <a:ln>
                  <a:noFill/>
                </a:ln>
                <a:solidFill>
                  <a:schemeClr val="tx1"/>
                </a:solidFill>
                <a:effectLst/>
                <a:ea typeface="Calibri" pitchFamily="34" charset="0"/>
                <a:cs typeface="Arial" pitchFamily="34" charset="0"/>
              </a:rPr>
              <a:t>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generation rate</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=85 %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B: Domestic water demands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According to PWA the</a:t>
            </a:r>
            <a:r>
              <a:rPr kumimoji="0" lang="en-US" sz="2000" b="0" i="0" u="none" strike="noStrike" cap="none" normalizeH="0" baseline="0" dirty="0" smtClean="0">
                <a:ln>
                  <a:noFill/>
                </a:ln>
                <a:solidFill>
                  <a:schemeClr val="tx1"/>
                </a:solidFill>
                <a:effectLst/>
                <a:ea typeface="Calibri" pitchFamily="34" charset="0"/>
                <a:cs typeface="Arial" pitchFamily="34" charset="0"/>
              </a:rPr>
              <a:t> </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Domestic water demands  =227 </a:t>
            </a:r>
            <a:r>
              <a:rPr kumimoji="0" lang="en-US" sz="2000" b="0" i="0" u="none" strike="noStrike" cap="none" normalizeH="0" baseline="0" dirty="0" err="1" smtClean="0">
                <a:ln>
                  <a:noFill/>
                </a:ln>
                <a:solidFill>
                  <a:schemeClr val="tx1"/>
                </a:solidFill>
                <a:effectLst/>
                <a:ea typeface="Calibri" pitchFamily="34" charset="0"/>
                <a:cs typeface="Times New Roman" pitchFamily="18" charset="0"/>
              </a:rPr>
              <a:t>l/c</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/d</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C: Institutional demand (hospitals &amp; schools)  = 20% </a:t>
            </a:r>
            <a:r>
              <a:rPr kumimoji="0" lang="en-US" sz="2000" b="0" i="0" u="none" strike="noStrike" cap="none" normalizeH="0" baseline="0" dirty="0" err="1" smtClean="0">
                <a:ln>
                  <a:noFill/>
                </a:ln>
                <a:solidFill>
                  <a:schemeClr val="tx1"/>
                </a:solidFill>
                <a:effectLst/>
                <a:ea typeface="Calibri" pitchFamily="34" charset="0"/>
                <a:cs typeface="Times New Roman" pitchFamily="18" charset="0"/>
              </a:rPr>
              <a:t>Q</a:t>
            </a:r>
            <a:r>
              <a:rPr kumimoji="0" lang="en-US" sz="2000" b="0" i="0" u="none" strike="noStrike" cap="none" normalizeH="0" baseline="-30000" dirty="0" err="1" smtClean="0">
                <a:ln>
                  <a:noFill/>
                </a:ln>
                <a:solidFill>
                  <a:schemeClr val="tx1"/>
                </a:solidFill>
                <a:effectLst/>
                <a:ea typeface="Calibri" pitchFamily="34" charset="0"/>
                <a:cs typeface="Times New Roman" pitchFamily="18" charset="0"/>
              </a:rPr>
              <a:t>avg</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D: Industrial demand</a:t>
            </a:r>
            <a:r>
              <a:rPr kumimoji="0" lang="en-US" sz="2000" b="0" i="0" u="none" strike="noStrike" cap="none" normalizeH="0" baseline="0" dirty="0" smtClean="0">
                <a:ln>
                  <a:noFill/>
                </a:ln>
                <a:solidFill>
                  <a:schemeClr val="tx1"/>
                </a:solidFill>
                <a:effectLst/>
                <a:ea typeface="Calibri" pitchFamily="34" charset="0"/>
                <a:cs typeface="Arial" pitchFamily="34" charset="0"/>
              </a:rPr>
              <a:t> </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assumed to be zero</a:t>
            </a:r>
          </a:p>
          <a:p>
            <a:pPr algn="l" rtl="0" eaLnBrk="0" fontAlgn="base" hangingPunct="0">
              <a:spcBef>
                <a:spcPct val="0"/>
              </a:spcBef>
              <a:spcAft>
                <a:spcPct val="0"/>
              </a:spcAft>
            </a:pP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algn="l" rtl="0" eaLnBrk="0" fontAlgn="base" hangingPunct="0">
              <a:spcBef>
                <a:spcPct val="0"/>
              </a:spcBef>
              <a:spcAft>
                <a:spcPct val="0"/>
              </a:spcAf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E: Inflow and leakage = 20% </a:t>
            </a:r>
            <a:r>
              <a:rPr kumimoji="0" lang="en-US" sz="2000" b="0" i="0" u="none" strike="noStrike" cap="none" normalizeH="0" baseline="0" dirty="0" err="1" smtClean="0">
                <a:ln>
                  <a:noFill/>
                </a:ln>
                <a:solidFill>
                  <a:schemeClr val="tx1"/>
                </a:solidFill>
                <a:effectLst/>
                <a:ea typeface="Calibri" pitchFamily="34" charset="0"/>
                <a:cs typeface="Times New Roman" pitchFamily="18" charset="0"/>
              </a:rPr>
              <a:t>Q</a:t>
            </a:r>
            <a:r>
              <a:rPr kumimoji="0" lang="en-US" sz="2000" b="0" i="0" u="none" strike="noStrike" cap="none" normalizeH="0" baseline="-30000" dirty="0" err="1" smtClean="0">
                <a:ln>
                  <a:noFill/>
                </a:ln>
                <a:solidFill>
                  <a:schemeClr val="tx1"/>
                </a:solidFill>
                <a:effectLst/>
                <a:ea typeface="Calibri" pitchFamily="34" charset="0"/>
                <a:cs typeface="Times New Roman" pitchFamily="18" charset="0"/>
              </a:rPr>
              <a:t>avg</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7"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51588" y="2779150"/>
            <a:ext cx="2315750" cy="444624"/>
          </a:xfrm>
          <a:prstGeom prst="rect">
            <a:avLst/>
          </a:prstGeom>
          <a:noFill/>
        </p:spPr>
      </p:pic>
      <p:pic>
        <p:nvPicPr>
          <p:cNvPr id="2970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3223774"/>
            <a:ext cx="1152128" cy="512057"/>
          </a:xfrm>
          <a:prstGeom prst="rect">
            <a:avLst/>
          </a:prstGeom>
          <a:noFill/>
        </p:spPr>
      </p:pic>
      <p:pic>
        <p:nvPicPr>
          <p:cNvPr id="2970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6245" y="3861048"/>
            <a:ext cx="792088" cy="552061"/>
          </a:xfrm>
          <a:prstGeom prst="rect">
            <a:avLst/>
          </a:prstGeom>
          <a:noFill/>
        </p:spPr>
      </p:pic>
      <p:pic>
        <p:nvPicPr>
          <p:cNvPr id="2969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4653136"/>
            <a:ext cx="2664296" cy="453497"/>
          </a:xfrm>
          <a:prstGeom prst="rect">
            <a:avLst/>
          </a:prstGeom>
          <a:noFill/>
        </p:spPr>
      </p:pic>
      <p:pic>
        <p:nvPicPr>
          <p:cNvPr id="2969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09074" y="5274283"/>
            <a:ext cx="2340260" cy="360040"/>
          </a:xfrm>
          <a:prstGeom prst="rect">
            <a:avLst/>
          </a:prstGeom>
          <a:noFill/>
        </p:spPr>
      </p:pic>
      <p:pic>
        <p:nvPicPr>
          <p:cNvPr id="2969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08211" y="5591757"/>
            <a:ext cx="720080" cy="480053"/>
          </a:xfrm>
          <a:prstGeom prst="rect">
            <a:avLst/>
          </a:prstGeom>
          <a:noFill/>
        </p:spPr>
      </p:pic>
      <p:sp>
        <p:nvSpPr>
          <p:cNvPr id="29708" name="Rectangle 12"/>
          <p:cNvSpPr>
            <a:spLocks noChangeArrowheads="1"/>
          </p:cNvSpPr>
          <p:nvPr/>
        </p:nvSpPr>
        <p:spPr bwMode="auto">
          <a:xfrm>
            <a:off x="643013" y="836712"/>
            <a:ext cx="588943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16375" algn="l"/>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Q </a:t>
            </a:r>
            <a:r>
              <a:rPr kumimoji="0" lang="en-US" b="1"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S</a:t>
            </a:r>
            <a:r>
              <a:rPr kumimoji="0" lang="en-US"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eparate system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.85 (227)+20%(227)+20%(227) =283.75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l/c</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16375" algn="l"/>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16375" algn="l"/>
              </a:tabLst>
            </a:pPr>
            <a:r>
              <a:rPr lang="en-US" dirty="0">
                <a:latin typeface="Calibri" pitchFamily="34" charset="0"/>
                <a:ea typeface="Calibri" pitchFamily="34" charset="0"/>
                <a:cs typeface="Arial" pitchFamily="34" charset="0"/>
              </a:rPr>
              <a:t>S</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anitary load= 283.75*5000=1418750 l/d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16375" algn="l"/>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16375" algn="l"/>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Calculation of  peak &amp; min flow:</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16375"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9709" name="Rectangle 13"/>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01637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9710" name="Rectangle 14"/>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1" name="Rectangle 15"/>
          <p:cNvSpPr>
            <a:spLocks noChangeArrowheads="1"/>
          </p:cNvSpPr>
          <p:nvPr/>
        </p:nvSpPr>
        <p:spPr bwMode="auto">
          <a:xfrm>
            <a:off x="0" y="836712"/>
            <a:ext cx="30489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16375" algn="l"/>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12" name="Rectangle 16"/>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r>
              <a:rPr kumimoji="0" lang="en-US" sz="12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3" name="Rectangle 17"/>
          <p:cNvSpPr>
            <a:spLocks noChangeArrowheads="1"/>
          </p:cNvSpPr>
          <p:nvPr/>
        </p:nvSpPr>
        <p:spPr bwMode="auto">
          <a:xfrm>
            <a:off x="3707904" y="3783819"/>
            <a:ext cx="424520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Q </a:t>
            </a:r>
            <a:r>
              <a:rPr kumimoji="0" lang="en-US" sz="20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design =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5675</a:t>
            </a:r>
            <a:r>
              <a:rPr kumimoji="0" lang="en-US" sz="20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a:t>
            </a:r>
            <a:r>
              <a:rPr kumimoji="0" lang="en-US" sz="20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3</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/day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36838" algn="ct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9715" name="Rectangle 19"/>
          <p:cNvSpPr>
            <a:spLocks noChangeArrowheads="1"/>
          </p:cNvSpPr>
          <p:nvPr/>
        </p:nvSpPr>
        <p:spPr bwMode="auto">
          <a:xfrm>
            <a:off x="0" y="1438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01637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9716" name="Rectangle 20"/>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01637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2135293" y="5733256"/>
            <a:ext cx="24482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354687.5 l/d</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مستطيل 22"/>
          <p:cNvSpPr/>
          <p:nvPr/>
        </p:nvSpPr>
        <p:spPr>
          <a:xfrm>
            <a:off x="1416987" y="3983874"/>
            <a:ext cx="1436611" cy="369332"/>
          </a:xfrm>
          <a:prstGeom prst="rect">
            <a:avLst/>
          </a:prstGeom>
        </p:spPr>
        <p:txBody>
          <a:bodyPr wrap="none">
            <a:spAutoFit/>
          </a:bodyPr>
          <a:lstStyle/>
          <a:p>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5675000l/d</a:t>
            </a:r>
            <a:endParaRPr lang="ar-SA" dirty="0"/>
          </a:p>
        </p:txBody>
      </p:sp>
      <p:cxnSp>
        <p:nvCxnSpPr>
          <p:cNvPr id="25" name="رابط مستقيم 24"/>
          <p:cNvCxnSpPr/>
          <p:nvPr/>
        </p:nvCxnSpPr>
        <p:spPr>
          <a:xfrm>
            <a:off x="8226334" y="3706662"/>
            <a:ext cx="0" cy="648072"/>
          </a:xfrm>
          <a:prstGeom prst="line">
            <a:avLst/>
          </a:prstGeom>
        </p:spPr>
        <p:style>
          <a:lnRef idx="3">
            <a:schemeClr val="dk1"/>
          </a:lnRef>
          <a:fillRef idx="0">
            <a:schemeClr val="dk1"/>
          </a:fillRef>
          <a:effectRef idx="2">
            <a:schemeClr val="dk1"/>
          </a:effectRef>
          <a:fontRef idx="minor">
            <a:schemeClr val="tx1"/>
          </a:fontRef>
        </p:style>
      </p:cxnSp>
      <p:cxnSp>
        <p:nvCxnSpPr>
          <p:cNvPr id="27" name="رابط مستقيم 26"/>
          <p:cNvCxnSpPr/>
          <p:nvPr/>
        </p:nvCxnSpPr>
        <p:spPr>
          <a:xfrm flipH="1">
            <a:off x="5686488" y="4353206"/>
            <a:ext cx="2520280" cy="0"/>
          </a:xfrm>
          <a:prstGeom prst="line">
            <a:avLst/>
          </a:prstGeom>
        </p:spPr>
        <p:style>
          <a:lnRef idx="3">
            <a:schemeClr val="dk1"/>
          </a:lnRef>
          <a:fillRef idx="0">
            <a:schemeClr val="dk1"/>
          </a:fillRef>
          <a:effectRef idx="2">
            <a:schemeClr val="dk1"/>
          </a:effectRef>
          <a:fontRef idx="minor">
            <a:schemeClr val="tx1"/>
          </a:fontRef>
        </p:style>
      </p:cxnSp>
      <p:cxnSp>
        <p:nvCxnSpPr>
          <p:cNvPr id="28" name="رابط مستقيم 27"/>
          <p:cNvCxnSpPr/>
          <p:nvPr/>
        </p:nvCxnSpPr>
        <p:spPr>
          <a:xfrm flipH="1">
            <a:off x="5696895" y="3706662"/>
            <a:ext cx="2520280" cy="0"/>
          </a:xfrm>
          <a:prstGeom prst="line">
            <a:avLst/>
          </a:prstGeom>
        </p:spPr>
        <p:style>
          <a:lnRef idx="3">
            <a:schemeClr val="dk1"/>
          </a:lnRef>
          <a:fillRef idx="0">
            <a:schemeClr val="dk1"/>
          </a:fillRef>
          <a:effectRef idx="2">
            <a:schemeClr val="dk1"/>
          </a:effectRef>
          <a:fontRef idx="minor">
            <a:schemeClr val="tx1"/>
          </a:fontRef>
        </p:style>
      </p:cxnSp>
      <p:cxnSp>
        <p:nvCxnSpPr>
          <p:cNvPr id="29" name="رابط مستقيم 28"/>
          <p:cNvCxnSpPr/>
          <p:nvPr/>
        </p:nvCxnSpPr>
        <p:spPr>
          <a:xfrm>
            <a:off x="5696895" y="3705134"/>
            <a:ext cx="0" cy="648072"/>
          </a:xfrm>
          <a:prstGeom prst="line">
            <a:avLst/>
          </a:prstGeom>
        </p:spPr>
        <p:style>
          <a:lnRef idx="3">
            <a:schemeClr val="dk1"/>
          </a:lnRef>
          <a:fillRef idx="0">
            <a:schemeClr val="dk1"/>
          </a:fillRef>
          <a:effectRef idx="2">
            <a:schemeClr val="dk1"/>
          </a:effectRef>
          <a:fontRef idx="minor">
            <a:schemeClr val="tx1"/>
          </a:fontRef>
        </p:style>
      </p:cxnSp>
      <p:cxnSp>
        <p:nvCxnSpPr>
          <p:cNvPr id="31" name="رابط كسهم مستقيم 30"/>
          <p:cNvCxnSpPr/>
          <p:nvPr/>
        </p:nvCxnSpPr>
        <p:spPr>
          <a:xfrm>
            <a:off x="3285238" y="4137078"/>
            <a:ext cx="15841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83568" y="907940"/>
            <a:ext cx="72362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ea typeface="Calibri" pitchFamily="34" charset="0"/>
                <a:cs typeface="Arial" pitchFamily="34" charset="0"/>
              </a:rPr>
              <a:t>UPvc</a:t>
            </a:r>
            <a:r>
              <a:rPr kumimoji="0" lang="en-US" sz="2400" b="1" i="0" u="none" strike="noStrike" cap="none" normalizeH="0" baseline="0" dirty="0" smtClean="0">
                <a:ln>
                  <a:noFill/>
                </a:ln>
                <a:solidFill>
                  <a:schemeClr val="tx1"/>
                </a:solidFill>
                <a:effectLst/>
                <a:ea typeface="Calibri" pitchFamily="34" charset="0"/>
                <a:cs typeface="Arial" pitchFamily="34" charset="0"/>
              </a:rPr>
              <a:t>  material was used in the design( manning coefficient =0.015 ) for many reasons:</a:t>
            </a:r>
            <a:endParaRPr kumimoji="0" lang="en-US" sz="2400" b="1" i="0" u="none" strike="noStrike" cap="none" normalizeH="0" baseline="0" dirty="0" smtClean="0">
              <a:ln>
                <a:noFill/>
              </a:ln>
              <a:solidFill>
                <a:schemeClr val="tx1"/>
              </a:solidFill>
              <a:effectLst/>
              <a:cs typeface="Arial" pitchFamily="34" charset="0"/>
            </a:endParaRPr>
          </a:p>
        </p:txBody>
      </p:sp>
      <p:pic>
        <p:nvPicPr>
          <p:cNvPr id="35842" name="Picture 2" descr="C:\Users\tibah\Desktop\kkk.PNG"/>
          <p:cNvPicPr>
            <a:picLocks noChangeAspect="1" noChangeArrowheads="1"/>
          </p:cNvPicPr>
          <p:nvPr/>
        </p:nvPicPr>
        <p:blipFill>
          <a:blip r:embed="rId2" cstate="print"/>
          <a:srcRect/>
          <a:stretch>
            <a:fillRect/>
          </a:stretch>
        </p:blipFill>
        <p:spPr bwMode="auto">
          <a:xfrm>
            <a:off x="5652120" y="2420888"/>
            <a:ext cx="2736304" cy="3384376"/>
          </a:xfrm>
          <a:prstGeom prst="rect">
            <a:avLst/>
          </a:prstGeom>
          <a:noFill/>
        </p:spPr>
      </p:pic>
      <p:sp>
        <p:nvSpPr>
          <p:cNvPr id="4" name="مربع نص 3"/>
          <p:cNvSpPr txBox="1"/>
          <p:nvPr/>
        </p:nvSpPr>
        <p:spPr>
          <a:xfrm>
            <a:off x="971600" y="2492896"/>
            <a:ext cx="3871766" cy="3908762"/>
          </a:xfrm>
          <a:prstGeom prst="rect">
            <a:avLst/>
          </a:prstGeom>
          <a:noFill/>
        </p:spPr>
        <p:txBody>
          <a:bodyPr wrap="none" rtlCol="1">
            <a:spAutoFit/>
          </a:bodyPr>
          <a:lstStyle/>
          <a:p>
            <a:pPr algn="l"/>
            <a:r>
              <a:rPr lang="en-US" sz="3600" b="1" dirty="0" smtClean="0"/>
              <a:t>.</a:t>
            </a:r>
            <a:r>
              <a:rPr lang="en-US" dirty="0" smtClean="0"/>
              <a:t> </a:t>
            </a:r>
            <a:r>
              <a:rPr lang="en-US" sz="2000" dirty="0" smtClean="0"/>
              <a:t>Don’t corrode ( Unaffected by the</a:t>
            </a:r>
          </a:p>
          <a:p>
            <a:pPr algn="l"/>
            <a:r>
              <a:rPr lang="en-US" sz="2000" dirty="0" smtClean="0"/>
              <a:t>Following fluid )</a:t>
            </a:r>
            <a:r>
              <a:rPr lang="en-US" dirty="0" smtClean="0"/>
              <a:t> </a:t>
            </a:r>
          </a:p>
          <a:p>
            <a:pPr algn="l"/>
            <a:endParaRPr lang="en-US" dirty="0"/>
          </a:p>
          <a:p>
            <a:pPr algn="l"/>
            <a:r>
              <a:rPr lang="en-US" sz="4000" b="1" dirty="0" smtClean="0"/>
              <a:t>.</a:t>
            </a:r>
            <a:r>
              <a:rPr lang="en-US" sz="2000" dirty="0" smtClean="0"/>
              <a:t> Light in Weight </a:t>
            </a:r>
            <a:endParaRPr lang="en-US" dirty="0" smtClean="0"/>
          </a:p>
          <a:p>
            <a:pPr algn="l"/>
            <a:endParaRPr lang="en-US" dirty="0"/>
          </a:p>
          <a:p>
            <a:pPr algn="l"/>
            <a:r>
              <a:rPr lang="en-US" sz="4000" b="1" dirty="0" smtClean="0"/>
              <a:t>.</a:t>
            </a:r>
            <a:r>
              <a:rPr lang="en-US" sz="2000" dirty="0" smtClean="0"/>
              <a:t> Easy and quick to install </a:t>
            </a:r>
          </a:p>
          <a:p>
            <a:pPr algn="l"/>
            <a:endParaRPr lang="en-US" dirty="0"/>
          </a:p>
          <a:p>
            <a:pPr algn="l"/>
            <a:endParaRPr lang="en-US" dirty="0" smtClean="0"/>
          </a:p>
          <a:p>
            <a:pPr algn="l"/>
            <a:r>
              <a:rPr lang="en-US" sz="4000" b="1" dirty="0" smtClean="0"/>
              <a:t>.</a:t>
            </a:r>
            <a:r>
              <a:rPr lang="en-US" sz="2000" dirty="0" smtClean="0"/>
              <a:t> Long lifetime </a:t>
            </a:r>
          </a:p>
        </p:txBody>
      </p:sp>
      <p:sp>
        <p:nvSpPr>
          <p:cNvPr id="2" name="Rectangle 1"/>
          <p:cNvSpPr/>
          <p:nvPr/>
        </p:nvSpPr>
        <p:spPr>
          <a:xfrm>
            <a:off x="5148064" y="0"/>
            <a:ext cx="2540054" cy="523220"/>
          </a:xfrm>
          <a:prstGeom prst="rect">
            <a:avLst/>
          </a:prstGeom>
        </p:spPr>
        <p:txBody>
          <a:bodyPr wrap="none">
            <a:spAutoFit/>
          </a:bodyPr>
          <a:lstStyle/>
          <a:p>
            <a:pPr lvl="0" algn="l" rtl="0" fontAlgn="base">
              <a:spcBef>
                <a:spcPct val="0"/>
              </a:spcBef>
              <a:spcAft>
                <a:spcPct val="0"/>
              </a:spcAft>
            </a:pPr>
            <a:r>
              <a:rPr lang="en-US" sz="2800" b="1" dirty="0">
                <a:latin typeface="Calibri" panose="020F0502020204030204" pitchFamily="34" charset="0"/>
                <a:ea typeface="Calibri" panose="020F0502020204030204" pitchFamily="34" charset="0"/>
                <a:cs typeface="Arial" pitchFamily="34" charset="0"/>
              </a:rPr>
              <a:t>Sewer material: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C:\Users\tibah\Desktop\ppppp\hghgghghgg.PNG"/>
          <p:cNvPicPr>
            <a:picLocks noChangeAspect="1" noChangeArrowheads="1"/>
          </p:cNvPicPr>
          <p:nvPr/>
        </p:nvPicPr>
        <p:blipFill>
          <a:blip r:embed="rId2" cstate="print"/>
          <a:srcRect/>
          <a:stretch>
            <a:fillRect/>
          </a:stretch>
        </p:blipFill>
        <p:spPr bwMode="auto">
          <a:xfrm>
            <a:off x="1638899" y="1000108"/>
            <a:ext cx="6781301" cy="5345477"/>
          </a:xfrm>
          <a:prstGeom prst="rect">
            <a:avLst/>
          </a:prstGeom>
          <a:noFill/>
        </p:spPr>
      </p:pic>
      <p:sp>
        <p:nvSpPr>
          <p:cNvPr id="3" name="مستطيل 2"/>
          <p:cNvSpPr/>
          <p:nvPr/>
        </p:nvSpPr>
        <p:spPr>
          <a:xfrm>
            <a:off x="4932040" y="5617"/>
            <a:ext cx="2730513" cy="523220"/>
          </a:xfrm>
          <a:prstGeom prst="rect">
            <a:avLst/>
          </a:prstGeom>
        </p:spPr>
        <p:txBody>
          <a:bodyPr wrap="square">
            <a:spAutoFit/>
          </a:bodyPr>
          <a:lstStyle/>
          <a:p>
            <a:pPr algn="l" rtl="0"/>
            <a:r>
              <a:rPr lang="en-US" sz="2800" b="1" dirty="0" smtClean="0">
                <a:latin typeface="Calibri" panose="020F0502020204030204" pitchFamily="34" charset="0"/>
              </a:rPr>
              <a:t>Design steps</a:t>
            </a:r>
            <a:endParaRPr lang="ar-SA" sz="2800" b="1" dirty="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827584" y="1596861"/>
            <a:ext cx="807249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Arial" pitchFamily="34" charset="0"/>
              </a:rPr>
              <a:t>Selection of manholes location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Arial" pitchFamily="34" charset="0"/>
              </a:rPr>
              <a:t>.</a:t>
            </a:r>
            <a:r>
              <a:rPr kumimoji="0" lang="en-US" sz="2400" b="0" i="0" u="none" strike="noStrike" cap="none" normalizeH="0" baseline="0" dirty="0" smtClean="0">
                <a:ln>
                  <a:noFill/>
                </a:ln>
                <a:solidFill>
                  <a:schemeClr val="tx1"/>
                </a:solidFill>
                <a:effectLst/>
                <a:ea typeface="Calibri" pitchFamily="34" charset="0"/>
                <a:cs typeface="Arial" pitchFamily="34" charset="0"/>
              </a:rPr>
              <a:t>Manholes  are normally located at the change in direction ,grade, pipe size , or at the intersection of collection sewers.</a:t>
            </a:r>
            <a:r>
              <a:rPr kumimoji="0" lang="en-US" sz="2400" b="0" i="0" u="none" strike="noStrike" cap="none" normalizeH="0" baseline="0" dirty="0" smtClean="0">
                <a:ln>
                  <a:noFill/>
                </a:ln>
                <a:solidFill>
                  <a:schemeClr val="tx1"/>
                </a:solidFill>
                <a:effectLst/>
                <a:cs typeface="Arial"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642910" y="714356"/>
            <a:ext cx="597666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19088" algn="l"/>
              </a:tabLst>
            </a:pP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tab pos="319088" algn="l"/>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Distance between manholes varies with the sewer diameter, for 8, 10-in sewers , manholes spaced no larger than 50 m to permit cleaning when necessary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endParaRPr lang="en-US" sz="2800" dirty="0" smtClean="0">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So, in our design the distance between manholes didn’t exceed 50m in high- population areas, and larger than 50m in low- population areas.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tibah\Desktop\N2.PNG"/>
          <p:cNvPicPr/>
          <p:nvPr/>
        </p:nvPicPr>
        <p:blipFill>
          <a:blip r:embed="rId2" cstate="print"/>
          <a:srcRect/>
          <a:stretch>
            <a:fillRect/>
          </a:stretch>
        </p:blipFill>
        <p:spPr bwMode="auto">
          <a:xfrm>
            <a:off x="2214546" y="1484784"/>
            <a:ext cx="5828374" cy="4988461"/>
          </a:xfrm>
          <a:prstGeom prst="rect">
            <a:avLst/>
          </a:prstGeom>
          <a:noFill/>
          <a:ln w="9525">
            <a:noFill/>
            <a:miter lim="800000"/>
            <a:headEnd/>
            <a:tailEnd/>
          </a:ln>
        </p:spPr>
      </p:pic>
      <p:sp>
        <p:nvSpPr>
          <p:cNvPr id="3" name="مستطيل 2"/>
          <p:cNvSpPr/>
          <p:nvPr/>
        </p:nvSpPr>
        <p:spPr>
          <a:xfrm>
            <a:off x="539552" y="732766"/>
            <a:ext cx="7128792" cy="707886"/>
          </a:xfrm>
          <a:prstGeom prst="rect">
            <a:avLst/>
          </a:prstGeom>
        </p:spPr>
        <p:txBody>
          <a:bodyPr wrap="square">
            <a:spAutoFit/>
          </a:bodyPr>
          <a:lstStyle/>
          <a:p>
            <a:pPr rtl="0"/>
            <a:r>
              <a:rPr lang="en-US" sz="2000" dirty="0"/>
              <a:t>Distribution of load on manholes by (Distribution by area </a:t>
            </a:r>
            <a:r>
              <a:rPr lang="en-US" sz="2000" dirty="0" smtClean="0"/>
              <a:t>( </a:t>
            </a:r>
            <a:r>
              <a:rPr lang="en-US" sz="2000" dirty="0"/>
              <a:t>scenario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43108" y="1857364"/>
          <a:ext cx="5357850" cy="4500592"/>
        </p:xfrm>
        <a:graphic>
          <a:graphicData uri="http://schemas.openxmlformats.org/drawingml/2006/table">
            <a:tbl>
              <a:tblPr rtl="1"/>
              <a:tblGrid>
                <a:gridCol w="2659370">
                  <a:extLst>
                    <a:ext uri="{9D8B030D-6E8A-4147-A177-3AD203B41FA5}">
                      <a16:colId xmlns:a16="http://schemas.microsoft.com/office/drawing/2014/main" val="20000"/>
                    </a:ext>
                  </a:extLst>
                </a:gridCol>
                <a:gridCol w="2698480">
                  <a:extLst>
                    <a:ext uri="{9D8B030D-6E8A-4147-A177-3AD203B41FA5}">
                      <a16:colId xmlns:a16="http://schemas.microsoft.com/office/drawing/2014/main" val="20001"/>
                    </a:ext>
                  </a:extLst>
                </a:gridCol>
              </a:tblGrid>
              <a:tr h="281287">
                <a:tc>
                  <a:txBody>
                    <a:bodyPr/>
                    <a:lstStyle/>
                    <a:p>
                      <a:pPr algn="l" rtl="0" fontAlgn="b"/>
                      <a:r>
                        <a:rPr lang="en-US" sz="1600" b="1" i="0" u="none" strike="noStrike" dirty="0">
                          <a:solidFill>
                            <a:srgbClr val="FFFFFF"/>
                          </a:solidFill>
                          <a:latin typeface="Arial"/>
                        </a:rPr>
                        <a:t>Load (</a:t>
                      </a:r>
                      <a:r>
                        <a:rPr lang="en-US" sz="1600" b="1" i="0" u="none" strike="noStrike" dirty="0" smtClean="0">
                          <a:solidFill>
                            <a:srgbClr val="FFFFFF"/>
                          </a:solidFill>
                          <a:latin typeface="Arial"/>
                        </a:rPr>
                        <a:t>m³/day)</a:t>
                      </a:r>
                      <a:endParaRPr lang="en-US" sz="1600" b="1" i="0" u="none" strike="noStrike" dirty="0">
                        <a:solidFill>
                          <a:srgbClr val="FFFFFF"/>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rtl="0" fontAlgn="b"/>
                      <a:r>
                        <a:rPr lang="en-US" sz="1600" b="1" i="0" u="none" strike="noStrike" dirty="0">
                          <a:solidFill>
                            <a:srgbClr val="FFFFFF"/>
                          </a:solidFill>
                          <a:latin typeface="Arial"/>
                        </a:rPr>
                        <a:t>Node Id</a:t>
                      </a:r>
                    </a:p>
                  </a:txBody>
                  <a:tcPr marL="9525" marR="9525" marT="9525"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81287">
                <a:tc>
                  <a:txBody>
                    <a:bodyPr/>
                    <a:lstStyle/>
                    <a:p>
                      <a:pPr algn="r" rtl="0" fontAlgn="b"/>
                      <a:r>
                        <a:rPr lang="en-US" sz="1600" b="1" i="0" u="none" strike="noStrike" dirty="0" smtClean="0">
                          <a:solidFill>
                            <a:srgbClr val="000000"/>
                          </a:solidFill>
                          <a:latin typeface="Arial"/>
                        </a:rPr>
                        <a:t>31.6</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rtl="0" fontAlgn="b"/>
                      <a:r>
                        <a:rPr lang="en-US" sz="1600" b="1" i="0" u="none" strike="noStrike" dirty="0" smtClean="0">
                          <a:solidFill>
                            <a:srgbClr val="000000"/>
                          </a:solidFill>
                          <a:latin typeface="Arial"/>
                        </a:rPr>
                        <a:t>MH-127</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281287">
                <a:tc>
                  <a:txBody>
                    <a:bodyPr/>
                    <a:lstStyle/>
                    <a:p>
                      <a:pPr algn="r" rtl="0" fontAlgn="b"/>
                      <a:r>
                        <a:rPr lang="en-US" sz="1600" b="1" i="0" u="none" strike="noStrike" dirty="0" smtClean="0">
                          <a:solidFill>
                            <a:srgbClr val="000000"/>
                          </a:solidFill>
                          <a:latin typeface="Arial"/>
                        </a:rPr>
                        <a:t>32.7</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b"/>
                      <a:r>
                        <a:rPr lang="en-US" sz="1600" b="1" i="0" u="none" strike="noStrike" dirty="0" smtClean="0">
                          <a:solidFill>
                            <a:srgbClr val="000000"/>
                          </a:solidFill>
                          <a:latin typeface="Arial"/>
                        </a:rPr>
                        <a:t>MH-126</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281287">
                <a:tc>
                  <a:txBody>
                    <a:bodyPr/>
                    <a:lstStyle/>
                    <a:p>
                      <a:pPr algn="r" rtl="0" fontAlgn="b"/>
                      <a:r>
                        <a:rPr lang="en-US" sz="1600" b="1" i="0" u="none" strike="noStrike" dirty="0" smtClean="0">
                          <a:solidFill>
                            <a:srgbClr val="000000"/>
                          </a:solidFill>
                          <a:latin typeface="Arial"/>
                        </a:rPr>
                        <a:t>46.18</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rtl="0" fontAlgn="b"/>
                      <a:r>
                        <a:rPr lang="en-US" sz="1600" b="1" i="0" u="none" strike="noStrike" dirty="0" smtClean="0">
                          <a:solidFill>
                            <a:srgbClr val="000000"/>
                          </a:solidFill>
                          <a:latin typeface="Arial"/>
                        </a:rPr>
                        <a:t>MH-125</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281287">
                <a:tc>
                  <a:txBody>
                    <a:bodyPr/>
                    <a:lstStyle/>
                    <a:p>
                      <a:pPr algn="r" rtl="0" fontAlgn="b"/>
                      <a:r>
                        <a:rPr lang="en-US" sz="1600" b="1" i="0" u="none" strike="noStrike" dirty="0" smtClean="0">
                          <a:solidFill>
                            <a:srgbClr val="000000"/>
                          </a:solidFill>
                          <a:latin typeface="Arial"/>
                        </a:rPr>
                        <a:t>53.3</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b"/>
                      <a:r>
                        <a:rPr lang="en-US" sz="1600" b="1" i="0" u="none" strike="noStrike" dirty="0" smtClean="0">
                          <a:solidFill>
                            <a:srgbClr val="000000"/>
                          </a:solidFill>
                          <a:latin typeface="Arial"/>
                        </a:rPr>
                        <a:t>MH-124</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281287">
                <a:tc>
                  <a:txBody>
                    <a:bodyPr/>
                    <a:lstStyle/>
                    <a:p>
                      <a:pPr algn="r" rtl="0" fontAlgn="b"/>
                      <a:r>
                        <a:rPr lang="en-US" sz="1600" b="1" i="0" u="none" strike="noStrike" dirty="0" smtClean="0">
                          <a:solidFill>
                            <a:srgbClr val="000000"/>
                          </a:solidFill>
                          <a:latin typeface="Arial"/>
                        </a:rPr>
                        <a:t>40.83</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rtl="0" fontAlgn="b"/>
                      <a:r>
                        <a:rPr lang="en-US" sz="1600" b="1" i="0" u="none" strike="noStrike" dirty="0" smtClean="0">
                          <a:solidFill>
                            <a:srgbClr val="000000"/>
                          </a:solidFill>
                          <a:latin typeface="Arial"/>
                        </a:rPr>
                        <a:t>MH-123</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281287">
                <a:tc>
                  <a:txBody>
                    <a:bodyPr/>
                    <a:lstStyle/>
                    <a:p>
                      <a:pPr algn="r" rtl="0" fontAlgn="b"/>
                      <a:r>
                        <a:rPr lang="en-US" sz="1600" b="1" i="0" u="none" strike="noStrike" dirty="0" smtClean="0">
                          <a:solidFill>
                            <a:srgbClr val="000000"/>
                          </a:solidFill>
                          <a:latin typeface="Arial"/>
                        </a:rPr>
                        <a:t>21.56</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b"/>
                      <a:r>
                        <a:rPr lang="en-US" sz="1600" b="1" i="0" u="none" strike="noStrike" dirty="0" smtClean="0">
                          <a:solidFill>
                            <a:srgbClr val="000000"/>
                          </a:solidFill>
                          <a:latin typeface="Arial"/>
                        </a:rPr>
                        <a:t>MH-122</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281287">
                <a:tc>
                  <a:txBody>
                    <a:bodyPr/>
                    <a:lstStyle/>
                    <a:p>
                      <a:pPr algn="r" rtl="0" fontAlgn="b"/>
                      <a:r>
                        <a:rPr lang="en-US" sz="1600" b="1" i="0" u="none" strike="noStrike" dirty="0" smtClean="0">
                          <a:solidFill>
                            <a:srgbClr val="000000"/>
                          </a:solidFill>
                          <a:latin typeface="Arial"/>
                        </a:rPr>
                        <a:t>46.62</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rtl="0" fontAlgn="b"/>
                      <a:r>
                        <a:rPr lang="en-US" sz="1600" b="1" i="0" u="none" strike="noStrike" dirty="0" smtClean="0">
                          <a:solidFill>
                            <a:srgbClr val="000000"/>
                          </a:solidFill>
                          <a:latin typeface="Arial"/>
                        </a:rPr>
                        <a:t>MH-121</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r h="281287">
                <a:tc>
                  <a:txBody>
                    <a:bodyPr/>
                    <a:lstStyle/>
                    <a:p>
                      <a:pPr algn="r" rtl="0" fontAlgn="b"/>
                      <a:r>
                        <a:rPr lang="en-US" sz="1600" b="1" i="0" u="none" strike="noStrike" dirty="0" smtClean="0">
                          <a:solidFill>
                            <a:srgbClr val="000000"/>
                          </a:solidFill>
                          <a:latin typeface="Arial"/>
                        </a:rPr>
                        <a:t>30.34</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b"/>
                      <a:r>
                        <a:rPr lang="en-US" sz="1600" b="1" i="0" u="none" strike="noStrike" dirty="0" smtClean="0">
                          <a:solidFill>
                            <a:srgbClr val="000000"/>
                          </a:solidFill>
                          <a:latin typeface="Arial"/>
                        </a:rPr>
                        <a:t>MH-120</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281287">
                <a:tc>
                  <a:txBody>
                    <a:bodyPr/>
                    <a:lstStyle/>
                    <a:p>
                      <a:pPr algn="r" rtl="0" fontAlgn="b"/>
                      <a:r>
                        <a:rPr lang="en-US" sz="1600" b="1" i="0" u="none" strike="noStrike" dirty="0" smtClean="0">
                          <a:solidFill>
                            <a:srgbClr val="000000"/>
                          </a:solidFill>
                          <a:latin typeface="Arial"/>
                        </a:rPr>
                        <a:t>31.19</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rtl="0" fontAlgn="b"/>
                      <a:r>
                        <a:rPr lang="en-US" sz="1600" b="1" i="0" u="none" strike="noStrike" dirty="0" smtClean="0">
                          <a:solidFill>
                            <a:srgbClr val="000000"/>
                          </a:solidFill>
                          <a:latin typeface="Arial"/>
                        </a:rPr>
                        <a:t>MH-119</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9"/>
                  </a:ext>
                </a:extLst>
              </a:tr>
              <a:tr h="281287">
                <a:tc>
                  <a:txBody>
                    <a:bodyPr/>
                    <a:lstStyle/>
                    <a:p>
                      <a:pPr algn="r" rtl="0" fontAlgn="b"/>
                      <a:r>
                        <a:rPr lang="en-US" sz="1600" b="1" i="0" u="none" strike="noStrike" dirty="0" smtClean="0">
                          <a:solidFill>
                            <a:srgbClr val="000000"/>
                          </a:solidFill>
                          <a:latin typeface="Arial"/>
                        </a:rPr>
                        <a:t>60.58</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b"/>
                      <a:r>
                        <a:rPr lang="en-US" sz="1600" b="1" i="0" u="none" strike="noStrike" dirty="0" smtClean="0">
                          <a:solidFill>
                            <a:srgbClr val="000000"/>
                          </a:solidFill>
                          <a:latin typeface="Arial"/>
                        </a:rPr>
                        <a:t>MH-118</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281287">
                <a:tc>
                  <a:txBody>
                    <a:bodyPr/>
                    <a:lstStyle/>
                    <a:p>
                      <a:pPr algn="r" rtl="0" fontAlgn="b"/>
                      <a:r>
                        <a:rPr lang="en-US" sz="1600" b="1" i="0" u="none" strike="noStrike" dirty="0" smtClean="0">
                          <a:solidFill>
                            <a:srgbClr val="000000"/>
                          </a:solidFill>
                          <a:latin typeface="Arial"/>
                        </a:rPr>
                        <a:t>15.15</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rtl="0" fontAlgn="b"/>
                      <a:r>
                        <a:rPr lang="en-US" sz="1600" b="1" i="0" u="none" strike="noStrike" dirty="0" smtClean="0">
                          <a:solidFill>
                            <a:srgbClr val="000000"/>
                          </a:solidFill>
                          <a:latin typeface="Arial"/>
                        </a:rPr>
                        <a:t>MH-39</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1"/>
                  </a:ext>
                </a:extLst>
              </a:tr>
              <a:tr h="281287">
                <a:tc>
                  <a:txBody>
                    <a:bodyPr/>
                    <a:lstStyle/>
                    <a:p>
                      <a:pPr algn="r" rtl="0" fontAlgn="b"/>
                      <a:r>
                        <a:rPr lang="en-US" sz="1600" b="1" i="0" u="none" strike="noStrike" dirty="0" smtClean="0">
                          <a:solidFill>
                            <a:srgbClr val="000000"/>
                          </a:solidFill>
                          <a:latin typeface="Arial"/>
                        </a:rPr>
                        <a:t>28.41</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b"/>
                      <a:r>
                        <a:rPr lang="en-US" sz="1600" b="1" i="0" u="none" strike="noStrike" dirty="0" smtClean="0">
                          <a:solidFill>
                            <a:srgbClr val="000000"/>
                          </a:solidFill>
                          <a:latin typeface="Arial"/>
                        </a:rPr>
                        <a:t>MH-150</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2"/>
                  </a:ext>
                </a:extLst>
              </a:tr>
              <a:tr h="281287">
                <a:tc>
                  <a:txBody>
                    <a:bodyPr/>
                    <a:lstStyle/>
                    <a:p>
                      <a:pPr algn="r" rtl="0" fontAlgn="b"/>
                      <a:r>
                        <a:rPr lang="en-US" sz="1600" b="1" i="0" u="none" strike="noStrike" dirty="0" smtClean="0">
                          <a:solidFill>
                            <a:srgbClr val="000000"/>
                          </a:solidFill>
                          <a:latin typeface="Arial"/>
                        </a:rPr>
                        <a:t>6.48</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rtl="0" fontAlgn="b"/>
                      <a:r>
                        <a:rPr lang="en-US" sz="1600" b="1" i="0" u="none" strike="noStrike" dirty="0" smtClean="0">
                          <a:solidFill>
                            <a:srgbClr val="000000"/>
                          </a:solidFill>
                          <a:latin typeface="Arial"/>
                        </a:rPr>
                        <a:t>MH-117</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3"/>
                  </a:ext>
                </a:extLst>
              </a:tr>
              <a:tr h="281287">
                <a:tc>
                  <a:txBody>
                    <a:bodyPr/>
                    <a:lstStyle/>
                    <a:p>
                      <a:pPr algn="r" rtl="0" fontAlgn="b"/>
                      <a:r>
                        <a:rPr lang="en-US" sz="1600" b="1" i="0" u="none" strike="noStrike" dirty="0" smtClean="0">
                          <a:solidFill>
                            <a:srgbClr val="000000"/>
                          </a:solidFill>
                          <a:latin typeface="Arial"/>
                        </a:rPr>
                        <a:t>11.75</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rtl="0" fontAlgn="b"/>
                      <a:r>
                        <a:rPr lang="en-US" sz="1600" b="1" i="0" u="none" strike="noStrike" dirty="0" smtClean="0">
                          <a:solidFill>
                            <a:srgbClr val="000000"/>
                          </a:solidFill>
                          <a:latin typeface="Arial"/>
                        </a:rPr>
                        <a:t>MH-43</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4"/>
                  </a:ext>
                </a:extLst>
              </a:tr>
              <a:tr h="281287">
                <a:tc>
                  <a:txBody>
                    <a:bodyPr/>
                    <a:lstStyle/>
                    <a:p>
                      <a:pPr algn="r" rtl="0" fontAlgn="b"/>
                      <a:r>
                        <a:rPr lang="en-US" sz="1600" b="1" i="0" u="none" strike="noStrike" dirty="0" smtClean="0">
                          <a:solidFill>
                            <a:srgbClr val="000000"/>
                          </a:solidFill>
                          <a:latin typeface="Arial"/>
                        </a:rPr>
                        <a:t>8.83</a:t>
                      </a:r>
                      <a:endParaRPr lang="ar-SA" sz="1600" b="1" i="0" u="none" strike="noStrike" dirty="0">
                        <a:solidFill>
                          <a:srgbClr val="000000"/>
                        </a:solidFill>
                        <a:latin typeface="Arial"/>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l" rtl="0" fontAlgn="b"/>
                      <a:r>
                        <a:rPr lang="en-US" sz="1600" b="1" i="0" u="none" strike="noStrike" dirty="0" smtClean="0">
                          <a:solidFill>
                            <a:srgbClr val="000000"/>
                          </a:solidFill>
                          <a:latin typeface="Arial"/>
                        </a:rPr>
                        <a:t>MH-30</a:t>
                      </a:r>
                      <a:endParaRPr lang="en-US" sz="1600" b="1" i="0" u="none" strike="noStrike" dirty="0">
                        <a:solidFill>
                          <a:srgbClr val="000000"/>
                        </a:solidFill>
                        <a:latin typeface="Arial"/>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10015"/>
                  </a:ext>
                </a:extLst>
              </a:tr>
            </a:tbl>
          </a:graphicData>
        </a:graphic>
      </p:graphicFrame>
      <p:sp>
        <p:nvSpPr>
          <p:cNvPr id="3" name="مربع نص 2"/>
          <p:cNvSpPr txBox="1"/>
          <p:nvPr/>
        </p:nvSpPr>
        <p:spPr>
          <a:xfrm>
            <a:off x="1115616" y="1071546"/>
            <a:ext cx="6984776" cy="461665"/>
          </a:xfrm>
          <a:prstGeom prst="rect">
            <a:avLst/>
          </a:prstGeom>
          <a:noFill/>
        </p:spPr>
        <p:txBody>
          <a:bodyPr wrap="square" rtlCol="1">
            <a:spAutoFit/>
          </a:bodyPr>
          <a:lstStyle/>
          <a:p>
            <a:r>
              <a:rPr lang="en-US" sz="2400" dirty="0" smtClean="0">
                <a:latin typeface="Calibri" panose="020F0502020204030204" pitchFamily="34" charset="0"/>
              </a:rPr>
              <a:t>This table shows the value of load on some manholes</a:t>
            </a:r>
            <a:endParaRPr lang="ar-SA" sz="2400" dirty="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67544" y="1196752"/>
            <a:ext cx="842493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43075" algn="l"/>
              </a:tabLst>
            </a:pPr>
            <a:endParaRPr kumimoji="0" lang="en-US" sz="2000" b="0" i="0" u="none" strike="noStrike" cap="none" normalizeH="0" baseline="0" dirty="0" smtClean="0">
              <a:ln>
                <a:noFill/>
              </a:ln>
              <a:solidFill>
                <a:schemeClr val="tx1"/>
              </a:solidFill>
              <a:effectLst/>
              <a:cs typeface="Arial" pitchFamily="34" charset="0"/>
            </a:endParaRPr>
          </a:p>
          <a:p>
            <a:pPr lvl="0" algn="l" rtl="0" eaLnBrk="0" fontAlgn="base" hangingPunct="0">
              <a:spcBef>
                <a:spcPct val="0"/>
              </a:spcBef>
              <a:spcAft>
                <a:spcPct val="0"/>
              </a:spcAft>
              <a:buFontTx/>
              <a:buChar char="•"/>
              <a:tabLst>
                <a:tab pos="1743075" algn="l"/>
              </a:tabLst>
            </a:pPr>
            <a:r>
              <a:rPr lang="en-US" sz="2000" dirty="0" smtClean="0">
                <a:ea typeface="Calibri" pitchFamily="34" charset="0"/>
                <a:cs typeface="Arial" pitchFamily="34" charset="0"/>
              </a:rPr>
              <a:t>Average velocity is computed as the arithmetic average between the entrance and exit velocities for conduits.</a:t>
            </a: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1743075" algn="l"/>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Min. velocity = 0.6 m/s necessary for self cleaning</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lang="en-US" sz="20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Max. velocity = 3.5 m/s important to prevent erosion of the internal surface of the pipe.</a:t>
            </a:r>
            <a:endParaRPr kumimoji="0" lang="en-US" sz="2000" b="0" i="0" u="none" strike="noStrike" cap="none" normalizeH="0" baseline="0" dirty="0" smtClean="0">
              <a:ln>
                <a:noFill/>
              </a:ln>
              <a:solidFill>
                <a:schemeClr val="tx1"/>
              </a:solidFill>
              <a:effectLst/>
              <a:cs typeface="Arial" pitchFamily="34" charset="0"/>
            </a:endParaRPr>
          </a:p>
        </p:txBody>
      </p:sp>
      <p:sp>
        <p:nvSpPr>
          <p:cNvPr id="2" name="Rectangle 1"/>
          <p:cNvSpPr/>
          <p:nvPr/>
        </p:nvSpPr>
        <p:spPr>
          <a:xfrm>
            <a:off x="5076056" y="19650"/>
            <a:ext cx="2415598" cy="461665"/>
          </a:xfrm>
          <a:prstGeom prst="rect">
            <a:avLst/>
          </a:prstGeom>
        </p:spPr>
        <p:txBody>
          <a:bodyPr wrap="none">
            <a:spAutoFit/>
          </a:bodyPr>
          <a:lstStyle/>
          <a:p>
            <a:pPr lvl="0" algn="l" rtl="0" fontAlgn="base">
              <a:spcBef>
                <a:spcPct val="0"/>
              </a:spcBef>
              <a:spcAft>
                <a:spcPct val="0"/>
              </a:spcAft>
              <a:tabLst>
                <a:tab pos="1743075" algn="l"/>
              </a:tabLst>
            </a:pPr>
            <a:r>
              <a:rPr lang="en-US" sz="2400" b="1" dirty="0">
                <a:latin typeface="Calibri" panose="020F0502020204030204" pitchFamily="34" charset="0"/>
                <a:ea typeface="Times New Roman" pitchFamily="18" charset="0"/>
                <a:cs typeface="Arial" pitchFamily="34" charset="0"/>
              </a:rPr>
              <a:t>Design constrains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39553" y="1114872"/>
            <a:ext cx="777686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Slope constrain:</a:t>
            </a:r>
          </a:p>
          <a:p>
            <a:pPr marL="0" marR="0" lvl="0" indent="0" algn="l" defTabSz="914400" rtl="0" eaLnBrk="1" fontAlgn="base" latinLnBrk="0" hangingPunct="1">
              <a:lnSpc>
                <a:spcPct val="100000"/>
              </a:lnSpc>
              <a:spcBef>
                <a:spcPct val="0"/>
              </a:spcBef>
              <a:spcAft>
                <a:spcPct val="0"/>
              </a:spcAft>
              <a:buClrTx/>
              <a:buSzTx/>
              <a:tabLst>
                <a:tab pos="1743075" algn="l"/>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Slope of the sewer is the difference in sewer invert elevations per sewer length.</a:t>
            </a:r>
          </a:p>
          <a:p>
            <a:pPr marL="0" marR="0" lvl="0" indent="0" algn="l" defTabSz="914400" rtl="0" eaLnBrk="0" fontAlgn="base" latinLnBrk="0" hangingPunct="0">
              <a:lnSpc>
                <a:spcPct val="100000"/>
              </a:lnSpc>
              <a:spcBef>
                <a:spcPct val="0"/>
              </a:spcBef>
              <a:spcAft>
                <a:spcPct val="0"/>
              </a:spcAft>
              <a:buClrTx/>
              <a:buSzTx/>
              <a:buFontTx/>
              <a:buNone/>
              <a:tabLst>
                <a:tab pos="1743075" algn="l"/>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Min. slope =1%</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lang="en-US" sz="20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Max. slope = 15%</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932040" y="-13886"/>
            <a:ext cx="5616624" cy="1754326"/>
          </a:xfrm>
          <a:prstGeom prst="rect">
            <a:avLst/>
          </a:prstGeom>
          <a:noFill/>
        </p:spPr>
        <p:txBody>
          <a:bodyPr wrap="square" rtlCol="1">
            <a:spAutoFit/>
          </a:bodyPr>
          <a:lstStyle/>
          <a:p>
            <a:pPr algn="l"/>
            <a:r>
              <a:rPr lang="en-US" sz="3600" b="1" dirty="0" smtClean="0">
                <a:latin typeface="Calibri" panose="020F0502020204030204" pitchFamily="34" charset="0"/>
              </a:rPr>
              <a:t>Objectives</a:t>
            </a:r>
          </a:p>
          <a:p>
            <a:pPr algn="l"/>
            <a:endParaRPr lang="en-US" dirty="0"/>
          </a:p>
          <a:p>
            <a:pPr algn="l"/>
            <a:r>
              <a:rPr lang="en-US" dirty="0" smtClean="0"/>
              <a:t> </a:t>
            </a:r>
          </a:p>
          <a:p>
            <a:pPr algn="l"/>
            <a:endParaRPr lang="en-US" dirty="0"/>
          </a:p>
          <a:p>
            <a:pPr algn="l"/>
            <a:endParaRPr lang="ar-SA" dirty="0"/>
          </a:p>
        </p:txBody>
      </p:sp>
      <p:sp>
        <p:nvSpPr>
          <p:cNvPr id="1027" name="Rectangle 3"/>
          <p:cNvSpPr>
            <a:spLocks noChangeArrowheads="1"/>
          </p:cNvSpPr>
          <p:nvPr/>
        </p:nvSpPr>
        <p:spPr bwMode="auto">
          <a:xfrm>
            <a:off x="611560" y="1052736"/>
            <a:ext cx="806489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Growth in world population and urbanization presents a host of challenges to the Engineers and planners who design, maintain, and operate wastewater management systems.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a:latin typeface="+mj-lt"/>
              <a:cs typeface="Times New Roman" pitchFamily="18" charset="0"/>
            </a:endParaRPr>
          </a:p>
          <a:p>
            <a:pPr marL="457200" lvl="0" indent="-457200" algn="l" rtl="0" eaLnBrk="0" fontAlgn="base" hangingPunct="0">
              <a:spcBef>
                <a:spcPct val="0"/>
              </a:spcBef>
              <a:spcAft>
                <a:spcPct val="0"/>
              </a:spcAft>
              <a:buAutoNum type="arabicPeriod"/>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Conducting a sewage network to overcome the problem of the waste water and ends discharging these wastes in the streams </a:t>
            </a:r>
          </a:p>
          <a:p>
            <a:pPr marL="228600" lvl="0" indent="-228600" algn="l" rtl="0" eaLnBrk="0" fontAlgn="base" hangingPunct="0">
              <a:spcBef>
                <a:spcPct val="0"/>
              </a:spcBef>
              <a:spcAft>
                <a:spcPct val="0"/>
              </a:spcAft>
            </a:pPr>
            <a:endParaRPr lang="en-US" sz="2400" dirty="0" smtClean="0">
              <a:latin typeface="+mj-lt"/>
              <a:cs typeface="Times New Roman" pitchFamily="18" charset="0"/>
            </a:endParaRPr>
          </a:p>
          <a:p>
            <a:pPr marL="228600" lvl="0" indent="-228600" algn="l" rtl="0"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mj-lt"/>
              <a:cs typeface="Arial" pitchFamily="34"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mj-lt"/>
                <a:ea typeface="Calibri" pitchFamily="34" charset="0"/>
                <a:cs typeface="Times New Roman" pitchFamily="18" charset="0"/>
              </a:rPr>
              <a:t> 2. Following the standers in the network design and following the environmental conditions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9552" y="598534"/>
            <a:ext cx="74168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Cover constrain:</a:t>
            </a:r>
          </a:p>
          <a:p>
            <a:pPr marL="0" marR="0" lvl="0" indent="0" algn="l" defTabSz="914400" rtl="0" eaLnBrk="0" fontAlgn="base" latinLnBrk="0" hangingPunct="0">
              <a:lnSpc>
                <a:spcPct val="100000"/>
              </a:lnSpc>
              <a:spcBef>
                <a:spcPct val="0"/>
              </a:spcBef>
              <a:spcAft>
                <a:spcPct val="0"/>
              </a:spcAft>
              <a:buClrTx/>
              <a:buSzTx/>
              <a:buFontTx/>
              <a:buNone/>
              <a:tabLst>
                <a:tab pos="1743075" algn="l"/>
              </a:tabLst>
            </a:pP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The cover is the distance between the elevations of the street surface &amp; that of the sewer crown.</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Min. cover =1 m</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endParaRPr kumimoji="0" lang="en-US" sz="2000" b="0" i="0" u="none" strike="noStrike" cap="none" normalizeH="0" baseline="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743075" algn="l"/>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Max. cover =5m</a:t>
            </a:r>
            <a:endParaRPr kumimoji="0" lang="en-US" sz="2000" b="0" i="0" u="none" strike="noStrike" cap="none" normalizeH="0" baseline="0" dirty="0" smtClean="0">
              <a:ln>
                <a:noFill/>
              </a:ln>
              <a:solidFill>
                <a:schemeClr val="tx1"/>
              </a:solidFill>
              <a:effectLst/>
              <a:cs typeface="Arial" pitchFamily="34" charset="0"/>
            </a:endParaRPr>
          </a:p>
        </p:txBody>
      </p:sp>
      <p:pic>
        <p:nvPicPr>
          <p:cNvPr id="24577" name="Picture 1"/>
          <p:cNvPicPr>
            <a:picLocks noChangeAspect="1" noChangeArrowheads="1"/>
          </p:cNvPicPr>
          <p:nvPr/>
        </p:nvPicPr>
        <p:blipFill>
          <a:blip r:embed="rId2" cstate="print"/>
          <a:srcRect/>
          <a:stretch>
            <a:fillRect/>
          </a:stretch>
        </p:blipFill>
        <p:spPr bwMode="auto">
          <a:xfrm>
            <a:off x="4857752" y="1798841"/>
            <a:ext cx="3471875" cy="470116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148064" y="0"/>
            <a:ext cx="1800200" cy="523220"/>
          </a:xfrm>
          <a:prstGeom prst="rect">
            <a:avLst/>
          </a:prstGeom>
        </p:spPr>
        <p:txBody>
          <a:bodyPr wrap="square">
            <a:spAutoFit/>
          </a:bodyPr>
          <a:lstStyle/>
          <a:p>
            <a:r>
              <a:rPr lang="en-US" sz="2800" b="1" dirty="0" smtClean="0">
                <a:latin typeface="Calibri" panose="020F0502020204030204" pitchFamily="34" charset="0"/>
              </a:rPr>
              <a:t>Result </a:t>
            </a:r>
            <a:endParaRPr lang="ar-SA" sz="2800" b="1" dirty="0">
              <a:latin typeface="Calibri" panose="020F0502020204030204" pitchFamily="34" charset="0"/>
            </a:endParaRPr>
          </a:p>
        </p:txBody>
      </p:sp>
      <p:pic>
        <p:nvPicPr>
          <p:cNvPr id="3" name="Picture 2" descr="C:\Users\tibah\Desktop\oooooooooooo.PNG"/>
          <p:cNvPicPr>
            <a:picLocks noChangeAspect="1" noChangeArrowheads="1"/>
          </p:cNvPicPr>
          <p:nvPr/>
        </p:nvPicPr>
        <p:blipFill>
          <a:blip r:embed="rId2" cstate="print"/>
          <a:srcRect/>
          <a:stretch>
            <a:fillRect/>
          </a:stretch>
        </p:blipFill>
        <p:spPr bwMode="auto">
          <a:xfrm>
            <a:off x="755576" y="1484784"/>
            <a:ext cx="7809524"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847893" y="836712"/>
            <a:ext cx="1695785" cy="400110"/>
          </a:xfrm>
          <a:prstGeom prst="rect">
            <a:avLst/>
          </a:prstGeom>
          <a:noFill/>
        </p:spPr>
        <p:txBody>
          <a:bodyPr wrap="none" rtlCol="1">
            <a:spAutoFit/>
          </a:bodyPr>
          <a:lstStyle/>
          <a:p>
            <a:pPr algn="l"/>
            <a:r>
              <a:rPr lang="en-US" sz="2000" dirty="0" smtClean="0"/>
              <a:t>Final Network </a:t>
            </a:r>
            <a:endParaRPr lang="ar-SA" sz="2000" dirty="0"/>
          </a:p>
        </p:txBody>
      </p:sp>
      <p:sp>
        <p:nvSpPr>
          <p:cNvPr id="7" name="سهم لأعلى 6"/>
          <p:cNvSpPr/>
          <p:nvPr/>
        </p:nvSpPr>
        <p:spPr>
          <a:xfrm>
            <a:off x="7740352" y="5301208"/>
            <a:ext cx="432048" cy="57606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43608" y="1124744"/>
            <a:ext cx="5094312" cy="2862322"/>
          </a:xfrm>
          <a:prstGeom prst="rect">
            <a:avLst/>
          </a:prstGeom>
        </p:spPr>
        <p:txBody>
          <a:bodyPr wrap="square">
            <a:spAutoFit/>
          </a:bodyPr>
          <a:lstStyle/>
          <a:p>
            <a:pPr algn="l" rtl="0"/>
            <a:r>
              <a:rPr lang="en-US" dirty="0"/>
              <a:t>The final design came out and consisted of several components:</a:t>
            </a:r>
          </a:p>
          <a:p>
            <a:pPr algn="l" rtl="0"/>
            <a:r>
              <a:rPr lang="en-US" dirty="0"/>
              <a:t> </a:t>
            </a:r>
          </a:p>
          <a:p>
            <a:pPr algn="l" rtl="0"/>
            <a:endParaRPr lang="en-US" b="1" dirty="0"/>
          </a:p>
          <a:p>
            <a:pPr algn="l" rtl="0"/>
            <a:r>
              <a:rPr lang="en-US" b="1" dirty="0"/>
              <a:t>1· Pipelines (conduits)</a:t>
            </a:r>
          </a:p>
          <a:p>
            <a:pPr algn="l" rtl="0"/>
            <a:r>
              <a:rPr lang="en-US" dirty="0"/>
              <a:t>*the conduits were 8 and 10  inches diameter made of PVC with 0.013</a:t>
            </a:r>
          </a:p>
          <a:p>
            <a:pPr algn="l" rtl="0"/>
            <a:r>
              <a:rPr lang="en-US" dirty="0"/>
              <a:t>Manning  coefficient.</a:t>
            </a:r>
          </a:p>
          <a:p>
            <a:pPr algn="l"/>
            <a:endParaRPr lang="en-US" dirty="0"/>
          </a:p>
          <a:p>
            <a:pPr algn="l"/>
            <a:r>
              <a:rPr lang="ar-SA" dirty="0" err="1"/>
              <a:t>.</a:t>
            </a:r>
            <a:r>
              <a:rPr lang="en-US" dirty="0"/>
              <a:t>*Total length for all pipes summed up to 5717.8 m </a:t>
            </a:r>
          </a:p>
        </p:txBody>
      </p:sp>
      <p:sp>
        <p:nvSpPr>
          <p:cNvPr id="4" name="مستطيل 3"/>
          <p:cNvSpPr/>
          <p:nvPr/>
        </p:nvSpPr>
        <p:spPr>
          <a:xfrm>
            <a:off x="1043608" y="4581126"/>
            <a:ext cx="4896544" cy="978729"/>
          </a:xfrm>
          <a:prstGeom prst="rect">
            <a:avLst/>
          </a:prstGeom>
        </p:spPr>
        <p:txBody>
          <a:bodyPr wrap="square">
            <a:spAutoFit/>
          </a:bodyPr>
          <a:lstStyle/>
          <a:p>
            <a:pPr marR="0" lvl="0" algn="l" fontAlgn="base">
              <a:lnSpc>
                <a:spcPct val="100000"/>
              </a:lnSpc>
              <a:spcBef>
                <a:spcPct val="20000"/>
              </a:spcBef>
              <a:spcAft>
                <a:spcPct val="0"/>
              </a:spcAft>
              <a:buClrTx/>
              <a:buSzTx/>
              <a:tabLst>
                <a:tab pos="1749425" algn="l"/>
                <a:tab pos="5273675" algn="r"/>
              </a:tabLst>
            </a:pPr>
            <a:r>
              <a:rPr lang="en-US" dirty="0" smtClean="0"/>
              <a:t>*All pipes met the specification of velocity (0.6 - 3.5) m/sec and</a:t>
            </a:r>
          </a:p>
          <a:p>
            <a:pPr marR="0" lvl="0" algn="l" fontAlgn="base">
              <a:lnSpc>
                <a:spcPct val="100000"/>
              </a:lnSpc>
              <a:spcBef>
                <a:spcPct val="20000"/>
              </a:spcBef>
              <a:spcAft>
                <a:spcPct val="0"/>
              </a:spcAft>
              <a:buClrTx/>
              <a:buSzTx/>
              <a:tabLst>
                <a:tab pos="1749425" algn="l"/>
                <a:tab pos="5273675" algn="r"/>
              </a:tabLst>
            </a:pPr>
            <a:r>
              <a:rPr lang="en-US" dirty="0" smtClean="0"/>
              <a:t>slops (0.5 -15)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ibah\Desktop\3.PNG"/>
          <p:cNvPicPr>
            <a:picLocks noChangeAspect="1" noChangeArrowheads="1"/>
          </p:cNvPicPr>
          <p:nvPr/>
        </p:nvPicPr>
        <p:blipFill>
          <a:blip r:embed="rId2" cstate="print"/>
          <a:srcRect/>
          <a:stretch>
            <a:fillRect/>
          </a:stretch>
        </p:blipFill>
        <p:spPr bwMode="auto">
          <a:xfrm>
            <a:off x="611560" y="2060848"/>
            <a:ext cx="7920880" cy="3960440"/>
          </a:xfrm>
          <a:prstGeom prst="rect">
            <a:avLst/>
          </a:prstGeom>
          <a:noFill/>
        </p:spPr>
      </p:pic>
      <p:sp>
        <p:nvSpPr>
          <p:cNvPr id="3" name="مربع نص 2"/>
          <p:cNvSpPr txBox="1"/>
          <p:nvPr/>
        </p:nvSpPr>
        <p:spPr>
          <a:xfrm>
            <a:off x="611560" y="980728"/>
            <a:ext cx="4652749" cy="369332"/>
          </a:xfrm>
          <a:prstGeom prst="rect">
            <a:avLst/>
          </a:prstGeom>
          <a:noFill/>
        </p:spPr>
        <p:txBody>
          <a:bodyPr wrap="none" rtlCol="1">
            <a:spAutoFit/>
          </a:bodyPr>
          <a:lstStyle/>
          <a:p>
            <a:pPr algn="l"/>
            <a:r>
              <a:rPr lang="en-US" dirty="0" smtClean="0"/>
              <a:t>This table shows the results of some conduits .  </a:t>
            </a:r>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ibah\Desktop\4.PNG"/>
          <p:cNvPicPr>
            <a:picLocks noChangeAspect="1" noChangeArrowheads="1"/>
          </p:cNvPicPr>
          <p:nvPr/>
        </p:nvPicPr>
        <p:blipFill>
          <a:blip r:embed="rId2" cstate="print"/>
          <a:srcRect/>
          <a:stretch>
            <a:fillRect/>
          </a:stretch>
        </p:blipFill>
        <p:spPr bwMode="auto">
          <a:xfrm>
            <a:off x="539552" y="2051843"/>
            <a:ext cx="8064896" cy="4113461"/>
          </a:xfrm>
          <a:prstGeom prst="rect">
            <a:avLst/>
          </a:prstGeom>
          <a:noFill/>
        </p:spPr>
      </p:pic>
      <p:sp>
        <p:nvSpPr>
          <p:cNvPr id="3" name="مربع نص 2"/>
          <p:cNvSpPr txBox="1"/>
          <p:nvPr/>
        </p:nvSpPr>
        <p:spPr>
          <a:xfrm>
            <a:off x="539552" y="1124744"/>
            <a:ext cx="4652749" cy="646331"/>
          </a:xfrm>
          <a:prstGeom prst="rect">
            <a:avLst/>
          </a:prstGeom>
          <a:noFill/>
        </p:spPr>
        <p:txBody>
          <a:bodyPr wrap="none" rtlCol="1">
            <a:spAutoFit/>
          </a:bodyPr>
          <a:lstStyle/>
          <a:p>
            <a:pPr algn="l"/>
            <a:r>
              <a:rPr lang="en-US" dirty="0" smtClean="0"/>
              <a:t>This table shows the results of some conduits .  </a:t>
            </a:r>
            <a:endParaRPr lang="ar-SA" dirty="0" smtClean="0"/>
          </a:p>
          <a:p>
            <a:pPr algn="l"/>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44210" y="3244334"/>
            <a:ext cx="184731" cy="369332"/>
          </a:xfrm>
          <a:prstGeom prst="rect">
            <a:avLst/>
          </a:prstGeom>
        </p:spPr>
        <p:txBody>
          <a:bodyPr wrap="none">
            <a:spAutoFit/>
          </a:bodyPr>
          <a:lstStyle/>
          <a:p>
            <a:pPr algn="l"/>
            <a:endParaRPr lang="ar-SA" dirty="0"/>
          </a:p>
        </p:txBody>
      </p:sp>
      <p:sp>
        <p:nvSpPr>
          <p:cNvPr id="3" name="عنصر نائب للمحتوى 2"/>
          <p:cNvSpPr txBox="1">
            <a:spLocks/>
          </p:cNvSpPr>
          <p:nvPr/>
        </p:nvSpPr>
        <p:spPr>
          <a:xfrm>
            <a:off x="467544" y="16288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following table summarize an average values for all the conduits in the network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جدول 3"/>
          <p:cNvGraphicFramePr>
            <a:graphicFrameLocks noGrp="1"/>
          </p:cNvGraphicFramePr>
          <p:nvPr/>
        </p:nvGraphicFramePr>
        <p:xfrm>
          <a:off x="827584" y="3573016"/>
          <a:ext cx="6096000" cy="1920240"/>
        </p:xfrm>
        <a:graphic>
          <a:graphicData uri="http://schemas.openxmlformats.org/drawingml/2006/table">
            <a:tbl>
              <a:tblPr rtl="1" firstRow="1" bandRow="1">
                <a:tableStyleId>{5C22544A-7EE6-4342-B048-85BDC9FD1C3A}</a:tableStyleId>
              </a:tblPr>
              <a:tblGrid>
                <a:gridCol w="2896180">
                  <a:extLst>
                    <a:ext uri="{9D8B030D-6E8A-4147-A177-3AD203B41FA5}">
                      <a16:colId xmlns:a16="http://schemas.microsoft.com/office/drawing/2014/main" val="20000"/>
                    </a:ext>
                  </a:extLst>
                </a:gridCol>
                <a:gridCol w="3199820">
                  <a:extLst>
                    <a:ext uri="{9D8B030D-6E8A-4147-A177-3AD203B41FA5}">
                      <a16:colId xmlns:a16="http://schemas.microsoft.com/office/drawing/2014/main" val="20001"/>
                    </a:ext>
                  </a:extLst>
                </a:gridCol>
              </a:tblGrid>
              <a:tr h="370840">
                <a:tc>
                  <a:txBody>
                    <a:bodyPr/>
                    <a:lstStyle/>
                    <a:p>
                      <a:pPr algn="ctr" rtl="1"/>
                      <a:r>
                        <a:rPr lang="en-US" b="1" dirty="0" smtClean="0">
                          <a:solidFill>
                            <a:schemeClr val="tx1"/>
                          </a:solidFill>
                        </a:rPr>
                        <a:t>35.5</a:t>
                      </a:r>
                      <a:endParaRPr lang="ar-SA"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Average length (m) </a:t>
                      </a:r>
                      <a:endParaRPr lang="en-US" dirty="0" smtClean="0">
                        <a:solidFill>
                          <a:schemeClr val="tx1"/>
                        </a:solidFill>
                      </a:endParaRPr>
                    </a:p>
                    <a:p>
                      <a:pPr algn="ctr" rtl="1"/>
                      <a:endParaRPr lang="ar-SA" dirty="0">
                        <a:solidFill>
                          <a:schemeClr val="tx1"/>
                        </a:solidFill>
                      </a:endParaRPr>
                    </a:p>
                  </a:txBody>
                  <a:tcPr/>
                </a:tc>
                <a:extLst>
                  <a:ext uri="{0D108BD9-81ED-4DB2-BD59-A6C34878D82A}">
                    <a16:rowId xmlns:a16="http://schemas.microsoft.com/office/drawing/2014/main" val="10000"/>
                  </a:ext>
                </a:extLst>
              </a:tr>
              <a:tr h="370840">
                <a:tc>
                  <a:txBody>
                    <a:bodyPr/>
                    <a:lstStyle/>
                    <a:p>
                      <a:pPr algn="ctr" rtl="1"/>
                      <a:r>
                        <a:rPr lang="en-US" b="1" dirty="0" smtClean="0">
                          <a:solidFill>
                            <a:schemeClr val="tx1"/>
                          </a:solidFill>
                        </a:rPr>
                        <a:t>5.996</a:t>
                      </a:r>
                      <a:endParaRPr lang="ar-SA"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Average slope (%)</a:t>
                      </a:r>
                      <a:r>
                        <a:rPr lang="en-US" dirty="0" smtClean="0">
                          <a:solidFill>
                            <a:schemeClr val="tx1"/>
                          </a:solidFill>
                        </a:rPr>
                        <a:t> </a:t>
                      </a:r>
                    </a:p>
                    <a:p>
                      <a:pPr algn="ctr" rtl="1"/>
                      <a:endParaRPr lang="ar-SA" dirty="0">
                        <a:solidFill>
                          <a:schemeClr val="tx1"/>
                        </a:solidFill>
                      </a:endParaRPr>
                    </a:p>
                  </a:txBody>
                  <a:tcPr/>
                </a:tc>
                <a:extLst>
                  <a:ext uri="{0D108BD9-81ED-4DB2-BD59-A6C34878D82A}">
                    <a16:rowId xmlns:a16="http://schemas.microsoft.com/office/drawing/2014/main" val="10001"/>
                  </a:ext>
                </a:extLst>
              </a:tr>
              <a:tr h="370840">
                <a:tc>
                  <a:txBody>
                    <a:bodyPr/>
                    <a:lstStyle/>
                    <a:p>
                      <a:pPr algn="ctr" rtl="1"/>
                      <a:r>
                        <a:rPr lang="en-US" b="1" dirty="0" smtClean="0">
                          <a:solidFill>
                            <a:schemeClr val="tx1"/>
                          </a:solidFill>
                        </a:rPr>
                        <a:t>1.17</a:t>
                      </a:r>
                      <a:endParaRPr lang="ar-SA"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Average velocity(m/s)</a:t>
                      </a:r>
                      <a:r>
                        <a:rPr lang="en-US" dirty="0" smtClean="0">
                          <a:solidFill>
                            <a:schemeClr val="tx1"/>
                          </a:solidFill>
                        </a:rPr>
                        <a:t> </a:t>
                      </a:r>
                    </a:p>
                    <a:p>
                      <a:pPr algn="ctr" rtl="1"/>
                      <a:endParaRPr lang="ar-SA" dirty="0">
                        <a:solidFill>
                          <a:schemeClr val="tx1"/>
                        </a:solidFill>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ibah\Desktop\8 in.jpg"/>
          <p:cNvPicPr>
            <a:picLocks noChangeAspect="1" noChangeArrowheads="1"/>
          </p:cNvPicPr>
          <p:nvPr/>
        </p:nvPicPr>
        <p:blipFill>
          <a:blip r:embed="rId2" cstate="print"/>
          <a:srcRect/>
          <a:stretch>
            <a:fillRect/>
          </a:stretch>
        </p:blipFill>
        <p:spPr bwMode="auto">
          <a:xfrm>
            <a:off x="323528" y="1556792"/>
            <a:ext cx="8532440" cy="4392488"/>
          </a:xfrm>
          <a:prstGeom prst="rect">
            <a:avLst/>
          </a:prstGeom>
          <a:noFill/>
        </p:spPr>
      </p:pic>
      <p:sp>
        <p:nvSpPr>
          <p:cNvPr id="3" name="مستطيل 2"/>
          <p:cNvSpPr/>
          <p:nvPr/>
        </p:nvSpPr>
        <p:spPr>
          <a:xfrm>
            <a:off x="747905" y="602685"/>
            <a:ext cx="6336704" cy="830997"/>
          </a:xfrm>
          <a:prstGeom prst="rect">
            <a:avLst/>
          </a:prstGeom>
        </p:spPr>
        <p:txBody>
          <a:bodyPr wrap="square">
            <a:spAutoFit/>
          </a:bodyPr>
          <a:lstStyle/>
          <a:p>
            <a:pPr algn="l"/>
            <a:r>
              <a:rPr lang="en-US" sz="2400" dirty="0" smtClean="0"/>
              <a:t>Engineering profile for manholes with 8in  conduits</a:t>
            </a:r>
            <a:endParaRPr lang="ar-SA"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ibah\Desktop\مشروع التخرج\project 2 f\12318369_1675604226013616_424693940_o.jpg"/>
          <p:cNvPicPr>
            <a:picLocks noChangeAspect="1" noChangeArrowheads="1"/>
          </p:cNvPicPr>
          <p:nvPr/>
        </p:nvPicPr>
        <p:blipFill>
          <a:blip r:embed="rId2" cstate="print"/>
          <a:srcRect/>
          <a:stretch>
            <a:fillRect/>
          </a:stretch>
        </p:blipFill>
        <p:spPr bwMode="auto">
          <a:xfrm>
            <a:off x="179512" y="1556792"/>
            <a:ext cx="8712968" cy="4561222"/>
          </a:xfrm>
          <a:prstGeom prst="rect">
            <a:avLst/>
          </a:prstGeom>
          <a:noFill/>
        </p:spPr>
      </p:pic>
      <p:sp>
        <p:nvSpPr>
          <p:cNvPr id="3" name="مستطيل 2"/>
          <p:cNvSpPr/>
          <p:nvPr/>
        </p:nvSpPr>
        <p:spPr>
          <a:xfrm>
            <a:off x="539552" y="602685"/>
            <a:ext cx="6336704" cy="830997"/>
          </a:xfrm>
          <a:prstGeom prst="rect">
            <a:avLst/>
          </a:prstGeom>
        </p:spPr>
        <p:txBody>
          <a:bodyPr wrap="square">
            <a:spAutoFit/>
          </a:bodyPr>
          <a:lstStyle/>
          <a:p>
            <a:pPr algn="l"/>
            <a:r>
              <a:rPr lang="en-US" sz="2400" dirty="0" smtClean="0"/>
              <a:t>Engineering profile for manholes with 10in conduits</a:t>
            </a:r>
            <a:endParaRPr lang="ar-SA"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5410588" y="199807"/>
            <a:ext cx="1681934" cy="1143000"/>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Manholes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عنصر نائب للمحتوى 2"/>
          <p:cNvSpPr txBox="1">
            <a:spLocks/>
          </p:cNvSpPr>
          <p:nvPr/>
        </p:nvSpPr>
        <p:spPr>
          <a:xfrm>
            <a:off x="4644008" y="861509"/>
            <a:ext cx="4968552" cy="2232247"/>
          </a:xfrm>
          <a:prstGeom prst="rect">
            <a:avLst/>
          </a:prstGeom>
        </p:spPr>
        <p:txBody>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161manholes were used in our model, and all manholes met </a:t>
            </a:r>
            <a:r>
              <a:rPr kumimoji="0" lang="ar-SA"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000" b="0" i="0" u="none" strike="noStrike" kern="1200" cap="none" spc="0" normalizeH="0" baseline="0" noProof="0" dirty="0" err="1"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specifications </a:t>
            </a:r>
            <a:endParaRPr kumimoji="0" lang="ar-SA"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مربع نص 4"/>
          <p:cNvSpPr txBox="1"/>
          <p:nvPr/>
        </p:nvSpPr>
        <p:spPr>
          <a:xfrm>
            <a:off x="4716016" y="2140335"/>
            <a:ext cx="3312368" cy="1323439"/>
          </a:xfrm>
          <a:prstGeom prst="rect">
            <a:avLst/>
          </a:prstGeom>
          <a:noFill/>
        </p:spPr>
        <p:txBody>
          <a:bodyPr wrap="square" rtlCol="1">
            <a:spAutoFit/>
          </a:bodyPr>
          <a:lstStyle/>
          <a:p>
            <a:pPr algn="l"/>
            <a:r>
              <a:rPr lang="en-US" sz="2000" dirty="0" smtClean="0"/>
              <a:t>* The depth of all manholes structural ranges between (1.2-3.7 ) m. </a:t>
            </a:r>
            <a:endParaRPr lang="ar-SA" sz="2000" dirty="0" smtClean="0"/>
          </a:p>
        </p:txBody>
      </p:sp>
      <p:sp>
        <p:nvSpPr>
          <p:cNvPr id="6" name="مربع نص 5"/>
          <p:cNvSpPr txBox="1"/>
          <p:nvPr/>
        </p:nvSpPr>
        <p:spPr>
          <a:xfrm>
            <a:off x="4743012" y="3933056"/>
            <a:ext cx="3744416" cy="923330"/>
          </a:xfrm>
          <a:prstGeom prst="rect">
            <a:avLst/>
          </a:prstGeom>
          <a:noFill/>
        </p:spPr>
        <p:txBody>
          <a:bodyPr wrap="square" rtlCol="1">
            <a:spAutoFit/>
          </a:bodyPr>
          <a:lstStyle/>
          <a:p>
            <a:pPr algn="l"/>
            <a:r>
              <a:rPr lang="en-US" dirty="0" smtClean="0">
                <a:solidFill>
                  <a:srgbClr val="FF0000"/>
                </a:solidFill>
              </a:rPr>
              <a:t>The diameters of all manholes  is 1m and this value is suitable for the depth   </a:t>
            </a:r>
            <a:endParaRPr lang="ar-SA" dirty="0">
              <a:solidFill>
                <a:srgbClr val="FF0000"/>
              </a:solidFill>
            </a:endParaRPr>
          </a:p>
        </p:txBody>
      </p:sp>
      <p:pic>
        <p:nvPicPr>
          <p:cNvPr id="7" name="Picture 2" descr="C:\Users\tibah\Desktop\ppppp\hh.PNG"/>
          <p:cNvPicPr>
            <a:picLocks noChangeAspect="1" noChangeArrowheads="1"/>
          </p:cNvPicPr>
          <p:nvPr/>
        </p:nvPicPr>
        <p:blipFill>
          <a:blip r:embed="rId2" cstate="print"/>
          <a:srcRect/>
          <a:stretch>
            <a:fillRect/>
          </a:stretch>
        </p:blipFill>
        <p:spPr bwMode="auto">
          <a:xfrm>
            <a:off x="395536" y="0"/>
            <a:ext cx="4248472"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079119025"/>
              </p:ext>
            </p:extLst>
          </p:nvPr>
        </p:nvGraphicFramePr>
        <p:xfrm>
          <a:off x="467545" y="1340768"/>
          <a:ext cx="8064896" cy="5003104"/>
        </p:xfrm>
        <a:graphic>
          <a:graphicData uri="http://schemas.openxmlformats.org/drawingml/2006/table">
            <a:tbl>
              <a:tblPr rtl="1"/>
              <a:tblGrid>
                <a:gridCol w="1946031">
                  <a:extLst>
                    <a:ext uri="{9D8B030D-6E8A-4147-A177-3AD203B41FA5}">
                      <a16:colId xmlns:a16="http://schemas.microsoft.com/office/drawing/2014/main" val="20000"/>
                    </a:ext>
                  </a:extLst>
                </a:gridCol>
                <a:gridCol w="1643118">
                  <a:extLst>
                    <a:ext uri="{9D8B030D-6E8A-4147-A177-3AD203B41FA5}">
                      <a16:colId xmlns:a16="http://schemas.microsoft.com/office/drawing/2014/main" val="20001"/>
                    </a:ext>
                  </a:extLst>
                </a:gridCol>
                <a:gridCol w="1549067">
                  <a:extLst>
                    <a:ext uri="{9D8B030D-6E8A-4147-A177-3AD203B41FA5}">
                      <a16:colId xmlns:a16="http://schemas.microsoft.com/office/drawing/2014/main" val="20002"/>
                    </a:ext>
                  </a:extLst>
                </a:gridCol>
                <a:gridCol w="1825655">
                  <a:extLst>
                    <a:ext uri="{9D8B030D-6E8A-4147-A177-3AD203B41FA5}">
                      <a16:colId xmlns:a16="http://schemas.microsoft.com/office/drawing/2014/main" val="20003"/>
                    </a:ext>
                  </a:extLst>
                </a:gridCol>
                <a:gridCol w="1101025">
                  <a:extLst>
                    <a:ext uri="{9D8B030D-6E8A-4147-A177-3AD203B41FA5}">
                      <a16:colId xmlns:a16="http://schemas.microsoft.com/office/drawing/2014/main" val="20004"/>
                    </a:ext>
                  </a:extLst>
                </a:gridCol>
              </a:tblGrid>
              <a:tr h="584534">
                <a:tc>
                  <a:txBody>
                    <a:bodyPr/>
                    <a:lstStyle/>
                    <a:p>
                      <a:pPr algn="l" rtl="0">
                        <a:lnSpc>
                          <a:spcPct val="115000"/>
                        </a:lnSpc>
                        <a:spcAft>
                          <a:spcPts val="0"/>
                        </a:spcAft>
                      </a:pPr>
                      <a:r>
                        <a:rPr lang="en-US" sz="1800" b="1" kern="1200" dirty="0" smtClean="0">
                          <a:solidFill>
                            <a:srgbClr val="000000"/>
                          </a:solidFill>
                          <a:latin typeface="Arial"/>
                          <a:ea typeface="Times New Roman"/>
                          <a:cs typeface="Arial"/>
                        </a:rPr>
                        <a:t>Flow</a:t>
                      </a:r>
                      <a:r>
                        <a:rPr lang="en-US" sz="1100" b="1" dirty="0">
                          <a:solidFill>
                            <a:srgbClr val="000000"/>
                          </a:solidFill>
                          <a:latin typeface="Arial"/>
                          <a:ea typeface="Times New Roman"/>
                          <a:cs typeface="Arial"/>
                        </a:rPr>
                        <a:t> </a:t>
                      </a:r>
                      <a:r>
                        <a:rPr lang="en-US" sz="1800" b="1" kern="1200" dirty="0" smtClean="0">
                          <a:solidFill>
                            <a:srgbClr val="000000"/>
                          </a:solidFill>
                          <a:latin typeface="Arial"/>
                          <a:ea typeface="Times New Roman"/>
                          <a:cs typeface="Arial"/>
                        </a:rPr>
                        <a:t>(Total In) (L/s)</a:t>
                      </a: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algn="l" defTabSz="914400" rtl="0" eaLnBrk="1" latinLnBrk="0" hangingPunct="1">
                        <a:lnSpc>
                          <a:spcPct val="115000"/>
                        </a:lnSpc>
                        <a:spcAft>
                          <a:spcPts val="0"/>
                        </a:spcAft>
                      </a:pPr>
                      <a:r>
                        <a:rPr lang="en-US" sz="1800" b="1" kern="1200" dirty="0" smtClean="0">
                          <a:solidFill>
                            <a:srgbClr val="000000"/>
                          </a:solidFill>
                          <a:latin typeface="Arial"/>
                          <a:ea typeface="Times New Roman"/>
                          <a:cs typeface="Arial"/>
                        </a:rPr>
                        <a:t>Elev. (Invert) (m)</a:t>
                      </a: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algn="l" defTabSz="914400" rtl="0" eaLnBrk="1" latinLnBrk="0" hangingPunct="1">
                        <a:lnSpc>
                          <a:spcPct val="115000"/>
                        </a:lnSpc>
                        <a:spcAft>
                          <a:spcPts val="0"/>
                        </a:spcAft>
                      </a:pPr>
                      <a:r>
                        <a:rPr lang="en-US" sz="1800" b="1" kern="1200" dirty="0" smtClean="0">
                          <a:solidFill>
                            <a:srgbClr val="000000"/>
                          </a:solidFill>
                          <a:latin typeface="Arial"/>
                          <a:ea typeface="Times New Roman"/>
                          <a:cs typeface="Arial"/>
                        </a:rPr>
                        <a:t>Elev. (Rim) (m)</a:t>
                      </a: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l" rtl="0">
                        <a:lnSpc>
                          <a:spcPct val="115000"/>
                        </a:lnSpc>
                        <a:spcAft>
                          <a:spcPts val="0"/>
                        </a:spcAft>
                      </a:pPr>
                      <a:r>
                        <a:rPr lang="en-US" sz="1800" b="1" kern="1200" dirty="0">
                          <a:solidFill>
                            <a:srgbClr val="000000"/>
                          </a:solidFill>
                          <a:latin typeface="Arial"/>
                          <a:ea typeface="Times New Roman"/>
                          <a:cs typeface="Arial"/>
                        </a:rPr>
                        <a:t>Elev</a:t>
                      </a:r>
                      <a:r>
                        <a:rPr lang="en-US" sz="1100" b="1" dirty="0">
                          <a:solidFill>
                            <a:srgbClr val="000000"/>
                          </a:solidFill>
                          <a:latin typeface="Arial"/>
                          <a:ea typeface="Times New Roman"/>
                          <a:cs typeface="Arial"/>
                        </a:rPr>
                        <a:t>. </a:t>
                      </a:r>
                      <a:r>
                        <a:rPr lang="en-US" sz="1800" b="1" kern="1200" dirty="0" smtClean="0">
                          <a:solidFill>
                            <a:srgbClr val="000000"/>
                          </a:solidFill>
                          <a:latin typeface="Arial"/>
                          <a:ea typeface="Times New Roman"/>
                          <a:cs typeface="Arial"/>
                        </a:rPr>
                        <a:t>Ground (</a:t>
                      </a:r>
                      <a:r>
                        <a:rPr lang="en-US" sz="1800" b="1" kern="1200" dirty="0">
                          <a:solidFill>
                            <a:srgbClr val="000000"/>
                          </a:solidFill>
                          <a:latin typeface="Arial"/>
                          <a:ea typeface="Times New Roman"/>
                          <a:cs typeface="Arial"/>
                        </a:rPr>
                        <a:t>m)</a:t>
                      </a: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l" rtl="0">
                        <a:lnSpc>
                          <a:spcPct val="115000"/>
                        </a:lnSpc>
                        <a:spcAft>
                          <a:spcPts val="0"/>
                        </a:spcAft>
                      </a:pPr>
                      <a:r>
                        <a:rPr lang="en-US" sz="1800" b="1" dirty="0">
                          <a:solidFill>
                            <a:srgbClr val="000000"/>
                          </a:solidFill>
                          <a:latin typeface="Arial"/>
                          <a:ea typeface="Times New Roman"/>
                          <a:cs typeface="Arial"/>
                        </a:rPr>
                        <a:t>Label</a:t>
                      </a:r>
                      <a:endParaRPr lang="en-US" sz="1800"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0.16</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291.51</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295.19</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295.19</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dirty="0">
                          <a:solidFill>
                            <a:srgbClr val="000000"/>
                          </a:solidFill>
                          <a:latin typeface="Arial"/>
                          <a:ea typeface="Times New Roman"/>
                          <a:cs typeface="Arial"/>
                        </a:rPr>
                        <a:t>MH-1</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9.45</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269.33</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272.86</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272.86</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rtl="0">
                        <a:lnSpc>
                          <a:spcPct val="115000"/>
                        </a:lnSpc>
                        <a:spcAft>
                          <a:spcPts val="0"/>
                        </a:spcAft>
                      </a:pPr>
                      <a:r>
                        <a:rPr lang="en-US" sz="1600" b="1" dirty="0">
                          <a:solidFill>
                            <a:srgbClr val="000000"/>
                          </a:solidFill>
                          <a:latin typeface="Arial"/>
                          <a:ea typeface="Times New Roman"/>
                          <a:cs typeface="Arial"/>
                        </a:rPr>
                        <a:t>MH-2</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2"/>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3.35</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269.69</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273.19</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273.19</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a:solidFill>
                            <a:srgbClr val="000000"/>
                          </a:solidFill>
                          <a:latin typeface="Arial"/>
                          <a:ea typeface="Times New Roman"/>
                          <a:cs typeface="Arial"/>
                        </a:rPr>
                        <a:t>MH-3</a:t>
                      </a:r>
                      <a:endParaRPr lang="en-US" sz="1600" b="1">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4.57</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294.67</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298.14</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298.14</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rtl="0">
                        <a:lnSpc>
                          <a:spcPct val="115000"/>
                        </a:lnSpc>
                        <a:spcAft>
                          <a:spcPts val="0"/>
                        </a:spcAft>
                      </a:pPr>
                      <a:r>
                        <a:rPr lang="en-US" sz="1600" b="1">
                          <a:solidFill>
                            <a:srgbClr val="000000"/>
                          </a:solidFill>
                          <a:latin typeface="Arial"/>
                          <a:ea typeface="Times New Roman"/>
                          <a:cs typeface="Arial"/>
                        </a:rPr>
                        <a:t>MH-4</a:t>
                      </a:r>
                      <a:endParaRPr lang="en-US" sz="1600" b="1">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4"/>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0.47</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311.18</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314.56</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314.56</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dirty="0">
                          <a:solidFill>
                            <a:srgbClr val="000000"/>
                          </a:solidFill>
                          <a:latin typeface="Arial"/>
                          <a:ea typeface="Times New Roman"/>
                          <a:cs typeface="Arial"/>
                        </a:rPr>
                        <a:t>MH-5</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5"/>
                  </a:ext>
                </a:extLst>
              </a:tr>
              <a:tr h="258385">
                <a:tc>
                  <a:txBody>
                    <a:bodyPr/>
                    <a:lstStyle/>
                    <a:p>
                      <a:pPr algn="r" rtl="0">
                        <a:lnSpc>
                          <a:spcPct val="115000"/>
                        </a:lnSpc>
                        <a:spcAft>
                          <a:spcPts val="0"/>
                        </a:spcAft>
                      </a:pPr>
                      <a:r>
                        <a:rPr lang="en-US" sz="1600" b="1">
                          <a:solidFill>
                            <a:srgbClr val="000000"/>
                          </a:solidFill>
                          <a:latin typeface="Arial"/>
                          <a:ea typeface="Times New Roman"/>
                          <a:cs typeface="Arial"/>
                        </a:rPr>
                        <a:t>0.83</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340.63</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344</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344</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rtl="0">
                        <a:lnSpc>
                          <a:spcPct val="115000"/>
                        </a:lnSpc>
                        <a:spcAft>
                          <a:spcPts val="0"/>
                        </a:spcAft>
                      </a:pPr>
                      <a:r>
                        <a:rPr lang="en-US" sz="1600" b="1" dirty="0">
                          <a:solidFill>
                            <a:srgbClr val="000000"/>
                          </a:solidFill>
                          <a:latin typeface="Arial"/>
                          <a:ea typeface="Times New Roman"/>
                          <a:cs typeface="Arial"/>
                        </a:rPr>
                        <a:t>MH-6</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6"/>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0.71</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291.72</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295.08</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295.08</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dirty="0">
                          <a:solidFill>
                            <a:srgbClr val="000000"/>
                          </a:solidFill>
                          <a:latin typeface="Arial"/>
                          <a:ea typeface="Times New Roman"/>
                          <a:cs typeface="Arial"/>
                        </a:rPr>
                        <a:t>MH-7</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7"/>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1.26</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291.56</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294.85</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294.85</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rtl="0">
                        <a:lnSpc>
                          <a:spcPct val="115000"/>
                        </a:lnSpc>
                        <a:spcAft>
                          <a:spcPts val="0"/>
                        </a:spcAft>
                      </a:pPr>
                      <a:r>
                        <a:rPr lang="en-US" sz="1600" b="1" dirty="0">
                          <a:solidFill>
                            <a:srgbClr val="000000"/>
                          </a:solidFill>
                          <a:latin typeface="Arial"/>
                          <a:ea typeface="Times New Roman"/>
                          <a:cs typeface="Arial"/>
                        </a:rPr>
                        <a:t>MH-8</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8"/>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0</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316.02</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319.29</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319.29</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dirty="0">
                          <a:solidFill>
                            <a:srgbClr val="000000"/>
                          </a:solidFill>
                          <a:latin typeface="Arial"/>
                          <a:ea typeface="Times New Roman"/>
                          <a:cs typeface="Arial"/>
                        </a:rPr>
                        <a:t>MH-9</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9"/>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3.26</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273.23</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276.33</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276.33</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rtl="0">
                        <a:lnSpc>
                          <a:spcPct val="115000"/>
                        </a:lnSpc>
                        <a:spcAft>
                          <a:spcPts val="0"/>
                        </a:spcAft>
                      </a:pPr>
                      <a:r>
                        <a:rPr lang="en-US" sz="1600" b="1" dirty="0">
                          <a:solidFill>
                            <a:srgbClr val="000000"/>
                          </a:solidFill>
                          <a:latin typeface="Arial"/>
                          <a:ea typeface="Times New Roman"/>
                          <a:cs typeface="Arial"/>
                        </a:rPr>
                        <a:t>MH-10</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0"/>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9.29</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274.28</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277.35</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277.35</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dirty="0">
                          <a:solidFill>
                            <a:srgbClr val="000000"/>
                          </a:solidFill>
                          <a:latin typeface="Arial"/>
                          <a:ea typeface="Times New Roman"/>
                          <a:cs typeface="Arial"/>
                        </a:rPr>
                        <a:t>MH-11</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1"/>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1.49</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291.36</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294.42</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294.42</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rtl="0">
                        <a:lnSpc>
                          <a:spcPct val="115000"/>
                        </a:lnSpc>
                        <a:spcAft>
                          <a:spcPts val="0"/>
                        </a:spcAft>
                      </a:pPr>
                      <a:r>
                        <a:rPr lang="en-US" sz="1600" b="1" dirty="0">
                          <a:solidFill>
                            <a:srgbClr val="000000"/>
                          </a:solidFill>
                          <a:latin typeface="Arial"/>
                          <a:ea typeface="Times New Roman"/>
                          <a:cs typeface="Arial"/>
                        </a:rPr>
                        <a:t>MH-12</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2"/>
                  </a:ext>
                </a:extLst>
              </a:tr>
              <a:tr h="292268">
                <a:tc>
                  <a:txBody>
                    <a:bodyPr/>
                    <a:lstStyle/>
                    <a:p>
                      <a:pPr algn="r" rtl="0">
                        <a:lnSpc>
                          <a:spcPct val="115000"/>
                        </a:lnSpc>
                        <a:spcAft>
                          <a:spcPts val="0"/>
                        </a:spcAft>
                      </a:pPr>
                      <a:r>
                        <a:rPr lang="en-US" sz="1600" b="1" dirty="0">
                          <a:solidFill>
                            <a:srgbClr val="000000"/>
                          </a:solidFill>
                          <a:latin typeface="Arial"/>
                          <a:ea typeface="Times New Roman"/>
                          <a:cs typeface="Arial"/>
                        </a:rPr>
                        <a:t>0.73</a:t>
                      </a:r>
                      <a:endParaRPr lang="en-US" sz="1600" b="1" dirty="0">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344.21</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347.2</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347.2</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dirty="0">
                          <a:solidFill>
                            <a:srgbClr val="000000"/>
                          </a:solidFill>
                          <a:latin typeface="Arial"/>
                          <a:ea typeface="Times New Roman"/>
                          <a:cs typeface="Arial"/>
                        </a:rPr>
                        <a:t>MH-13</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3"/>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1.67</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291.1</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294.04</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a:lnSpc>
                          <a:spcPct val="115000"/>
                        </a:lnSpc>
                        <a:spcAft>
                          <a:spcPts val="0"/>
                        </a:spcAft>
                      </a:pPr>
                      <a:r>
                        <a:rPr lang="en-US" sz="1600" b="1">
                          <a:solidFill>
                            <a:srgbClr val="000000"/>
                          </a:solidFill>
                          <a:latin typeface="Arial"/>
                          <a:ea typeface="Times New Roman"/>
                          <a:cs typeface="Arial"/>
                        </a:rPr>
                        <a:t>294.04</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l" rtl="0">
                        <a:lnSpc>
                          <a:spcPct val="115000"/>
                        </a:lnSpc>
                        <a:spcAft>
                          <a:spcPts val="0"/>
                        </a:spcAft>
                      </a:pPr>
                      <a:r>
                        <a:rPr lang="en-US" sz="1600" b="1" dirty="0">
                          <a:solidFill>
                            <a:srgbClr val="000000"/>
                          </a:solidFill>
                          <a:latin typeface="Arial"/>
                          <a:ea typeface="Times New Roman"/>
                          <a:cs typeface="Arial"/>
                        </a:rPr>
                        <a:t>MH-14</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4"/>
                  </a:ext>
                </a:extLst>
              </a:tr>
              <a:tr h="292268">
                <a:tc>
                  <a:txBody>
                    <a:bodyPr/>
                    <a:lstStyle/>
                    <a:p>
                      <a:pPr algn="r" rtl="0">
                        <a:lnSpc>
                          <a:spcPct val="115000"/>
                        </a:lnSpc>
                        <a:spcAft>
                          <a:spcPts val="0"/>
                        </a:spcAft>
                      </a:pPr>
                      <a:r>
                        <a:rPr lang="en-US" sz="1600" b="1">
                          <a:solidFill>
                            <a:srgbClr val="000000"/>
                          </a:solidFill>
                          <a:latin typeface="Arial"/>
                          <a:ea typeface="Times New Roman"/>
                          <a:cs typeface="Arial"/>
                        </a:rPr>
                        <a:t>0.73</a:t>
                      </a:r>
                      <a:endParaRPr lang="en-US" sz="1600" b="1">
                        <a:latin typeface="Calibri"/>
                        <a:ea typeface="Calibri"/>
                        <a:cs typeface="Arial"/>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357.15</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360</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a:lnSpc>
                          <a:spcPct val="115000"/>
                        </a:lnSpc>
                        <a:spcAft>
                          <a:spcPts val="0"/>
                        </a:spcAft>
                      </a:pPr>
                      <a:r>
                        <a:rPr lang="en-US" sz="1600" b="1">
                          <a:solidFill>
                            <a:srgbClr val="000000"/>
                          </a:solidFill>
                          <a:latin typeface="Arial"/>
                          <a:ea typeface="Times New Roman"/>
                          <a:cs typeface="Arial"/>
                        </a:rPr>
                        <a:t>360</a:t>
                      </a:r>
                      <a:endParaRPr lang="en-US" sz="1600" b="1">
                        <a:latin typeface="Calibri"/>
                        <a:ea typeface="Calibri"/>
                        <a:cs typeface="Arial"/>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l" rtl="0">
                        <a:lnSpc>
                          <a:spcPct val="115000"/>
                        </a:lnSpc>
                        <a:spcAft>
                          <a:spcPts val="0"/>
                        </a:spcAft>
                      </a:pPr>
                      <a:r>
                        <a:rPr lang="en-US" sz="1600" b="1" dirty="0">
                          <a:solidFill>
                            <a:srgbClr val="000000"/>
                          </a:solidFill>
                          <a:latin typeface="Arial"/>
                          <a:ea typeface="Times New Roman"/>
                          <a:cs typeface="Arial"/>
                        </a:rPr>
                        <a:t>MH-15</a:t>
                      </a:r>
                      <a:endParaRPr lang="en-US" sz="1600" b="1" dirty="0">
                        <a:latin typeface="Calibri"/>
                        <a:ea typeface="Calibri"/>
                        <a:cs typeface="Arial"/>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5"/>
                  </a:ext>
                </a:extLst>
              </a:tr>
            </a:tbl>
          </a:graphicData>
        </a:graphic>
      </p:graphicFrame>
      <p:sp>
        <p:nvSpPr>
          <p:cNvPr id="3" name="مربع نص 2"/>
          <p:cNvSpPr txBox="1"/>
          <p:nvPr/>
        </p:nvSpPr>
        <p:spPr>
          <a:xfrm>
            <a:off x="467545" y="629980"/>
            <a:ext cx="3115148" cy="369332"/>
          </a:xfrm>
          <a:prstGeom prst="rect">
            <a:avLst/>
          </a:prstGeom>
          <a:noFill/>
        </p:spPr>
        <p:txBody>
          <a:bodyPr wrap="none" rtlCol="1">
            <a:spAutoFit/>
          </a:bodyPr>
          <a:lstStyle/>
          <a:p>
            <a:pPr algn="l"/>
            <a:r>
              <a:rPr lang="en-US" dirty="0" smtClean="0"/>
              <a:t>The results of some Manholes .</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706519"/>
            <a:ext cx="7776864" cy="4893647"/>
          </a:xfrm>
          <a:prstGeom prst="rect">
            <a:avLst/>
          </a:prstGeom>
        </p:spPr>
        <p:txBody>
          <a:bodyPr wrap="square">
            <a:spAutoFit/>
          </a:bodyPr>
          <a:lstStyle/>
          <a:p>
            <a:pPr lvl="0" algn="l" rtl="0" eaLnBrk="0" fontAlgn="base" hangingPunct="0">
              <a:spcBef>
                <a:spcPct val="0"/>
              </a:spcBef>
              <a:spcAft>
                <a:spcPct val="0"/>
              </a:spcAft>
            </a:pPr>
            <a:endParaRPr lang="en-US" sz="2400" dirty="0">
              <a:latin typeface="Times New Roman" pitchFamily="18" charset="0"/>
              <a:ea typeface="Calibri" pitchFamily="34" charset="0"/>
              <a:cs typeface="Times New Roman" pitchFamily="18"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Conducting a treatment planet to receive the whole waste water that come from the town and treat them to have a new water resource to be used in the agriculture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lvl="0" algn="l" rtl="0" eaLnBrk="0" fontAlgn="base" hangingPunct="0">
              <a:spcBef>
                <a:spcPct val="0"/>
              </a:spcBef>
              <a:spcAft>
                <a:spcPct val="0"/>
              </a:spcAft>
            </a:pPr>
            <a:endParaRPr lang="en-US" sz="2400" dirty="0">
              <a:latin typeface="Times New Roman" pitchFamily="18" charset="0"/>
              <a:ea typeface="Calibri" pitchFamily="34" charset="0"/>
              <a:cs typeface="Times New Roman" pitchFamily="18"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Reducing the use of the clean water by using the treated water for agriculture and the clean for drinking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l" rtl="0" eaLnBrk="0" fontAlgn="base" hangingPunct="0">
              <a:spcBef>
                <a:spcPct val="0"/>
              </a:spcBef>
              <a:spcAft>
                <a:spcPct val="0"/>
              </a:spcAft>
            </a:pPr>
            <a:endParaRPr lang="en-US" sz="2400" dirty="0">
              <a:latin typeface="Times New Roman" pitchFamily="18" charset="0"/>
              <a:ea typeface="Calibri" pitchFamily="34" charset="0"/>
              <a:cs typeface="Times New Roman" pitchFamily="18"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Protecting the groundwater and stopping the leaking of the waste water beneath the ground by designing the network and the treatment planet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5076056" y="-2"/>
            <a:ext cx="2061205" cy="584775"/>
          </a:xfrm>
          <a:prstGeom prst="rect">
            <a:avLst/>
          </a:prstGeom>
        </p:spPr>
        <p:txBody>
          <a:bodyPr wrap="none">
            <a:spAutoFit/>
          </a:bodyPr>
          <a:lstStyle/>
          <a:p>
            <a:pPr algn="l"/>
            <a:r>
              <a:rPr lang="en-US" sz="3200" b="1" dirty="0" smtClean="0">
                <a:latin typeface="Calibri" panose="020F0502020204030204" pitchFamily="34" charset="0"/>
              </a:rPr>
              <a:t>Objectives </a:t>
            </a:r>
            <a:endParaRPr lang="ar-SA" sz="3200" b="1" dirty="0">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827583" y="1121197"/>
          <a:ext cx="7632849" cy="5116118"/>
        </p:xfrm>
        <a:graphic>
          <a:graphicData uri="http://schemas.openxmlformats.org/drawingml/2006/table">
            <a:tbl>
              <a:tblPr rtl="1"/>
              <a:tblGrid>
                <a:gridCol w="2233097">
                  <a:extLst>
                    <a:ext uri="{9D8B030D-6E8A-4147-A177-3AD203B41FA5}">
                      <a16:colId xmlns:a16="http://schemas.microsoft.com/office/drawing/2014/main" val="20000"/>
                    </a:ext>
                  </a:extLst>
                </a:gridCol>
                <a:gridCol w="2274789">
                  <a:extLst>
                    <a:ext uri="{9D8B030D-6E8A-4147-A177-3AD203B41FA5}">
                      <a16:colId xmlns:a16="http://schemas.microsoft.com/office/drawing/2014/main" val="20001"/>
                    </a:ext>
                  </a:extLst>
                </a:gridCol>
                <a:gridCol w="2266262">
                  <a:extLst>
                    <a:ext uri="{9D8B030D-6E8A-4147-A177-3AD203B41FA5}">
                      <a16:colId xmlns:a16="http://schemas.microsoft.com/office/drawing/2014/main" val="20002"/>
                    </a:ext>
                  </a:extLst>
                </a:gridCol>
                <a:gridCol w="858701">
                  <a:extLst>
                    <a:ext uri="{9D8B030D-6E8A-4147-A177-3AD203B41FA5}">
                      <a16:colId xmlns:a16="http://schemas.microsoft.com/office/drawing/2014/main" val="20003"/>
                    </a:ext>
                  </a:extLst>
                </a:gridCol>
              </a:tblGrid>
              <a:tr h="334724">
                <a:tc>
                  <a:txBody>
                    <a:bodyPr/>
                    <a:lstStyle/>
                    <a:p>
                      <a:pPr marL="0" algn="ctr" defTabSz="914400" rtl="0" eaLnBrk="1" latinLnBrk="0" hangingPunct="1">
                        <a:lnSpc>
                          <a:spcPct val="115000"/>
                        </a:lnSpc>
                        <a:spcAft>
                          <a:spcPts val="0"/>
                        </a:spcAft>
                      </a:pPr>
                      <a:r>
                        <a:rPr lang="en-US" sz="1400" b="1" kern="1200" dirty="0">
                          <a:solidFill>
                            <a:srgbClr val="000000"/>
                          </a:solidFill>
                          <a:latin typeface="Arial"/>
                          <a:ea typeface="Calibri"/>
                          <a:cs typeface="Arial"/>
                        </a:rPr>
                        <a:t>Depth (Structure) (m)</a:t>
                      </a: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algn="ctr" defTabSz="914400" rtl="0" eaLnBrk="1" latinLnBrk="0" hangingPunct="1">
                        <a:lnSpc>
                          <a:spcPct val="115000"/>
                        </a:lnSpc>
                        <a:spcAft>
                          <a:spcPts val="0"/>
                        </a:spcAft>
                      </a:pPr>
                      <a:r>
                        <a:rPr lang="en-US" sz="1400" b="1" kern="1200" dirty="0">
                          <a:solidFill>
                            <a:srgbClr val="000000"/>
                          </a:solidFill>
                          <a:latin typeface="Arial"/>
                          <a:ea typeface="Calibri"/>
                          <a:cs typeface="Arial"/>
                        </a:rPr>
                        <a:t>Desired Sump Depth (m)</a:t>
                      </a: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algn="ctr" defTabSz="914400" rtl="0" eaLnBrk="1" latinLnBrk="0" hangingPunct="1">
                        <a:lnSpc>
                          <a:spcPct val="115000"/>
                        </a:lnSpc>
                        <a:spcAft>
                          <a:spcPts val="0"/>
                        </a:spcAft>
                      </a:pPr>
                      <a:r>
                        <a:rPr lang="en-US" sz="1400" b="1" kern="1200" dirty="0">
                          <a:solidFill>
                            <a:srgbClr val="000000"/>
                          </a:solidFill>
                          <a:latin typeface="Arial"/>
                          <a:ea typeface="Calibri"/>
                          <a:cs typeface="Arial"/>
                        </a:rPr>
                        <a:t>Flow (Total Out) (L/s)</a:t>
                      </a: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rtl="0">
                        <a:lnSpc>
                          <a:spcPct val="115000"/>
                        </a:lnSpc>
                        <a:spcAft>
                          <a:spcPts val="0"/>
                        </a:spcAft>
                      </a:pPr>
                      <a:r>
                        <a:rPr lang="en-US" sz="1400" b="1" dirty="0">
                          <a:solidFill>
                            <a:srgbClr val="000000"/>
                          </a:solidFill>
                          <a:latin typeface="Arial"/>
                          <a:ea typeface="Calibri"/>
                          <a:cs typeface="Arial"/>
                        </a:rPr>
                        <a:t>Label</a:t>
                      </a:r>
                      <a:endParaRPr lang="en-US" sz="14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3.68</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0.28</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MH-1</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3.53</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9.76</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0000"/>
                          </a:solidFill>
                          <a:latin typeface="Arial"/>
                          <a:ea typeface="Calibri"/>
                          <a:cs typeface="Arial"/>
                        </a:rPr>
                        <a:t>MH-2</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2"/>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3.5</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3.62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MH-3</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3.46</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4.7</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0000"/>
                          </a:solidFill>
                          <a:latin typeface="Arial"/>
                          <a:ea typeface="Calibri"/>
                          <a:cs typeface="Arial"/>
                        </a:rPr>
                        <a:t>MH-4</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4"/>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3.38</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0.71</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MH-5</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5"/>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3.37</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1.06</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0000"/>
                          </a:solidFill>
                          <a:latin typeface="Arial"/>
                          <a:ea typeface="Calibri"/>
                          <a:cs typeface="Arial"/>
                        </a:rPr>
                        <a:t>MH-6</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6"/>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3.36</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Times New Roman"/>
                          <a:cs typeface="Arial"/>
                        </a:rPr>
                        <a:t>0.2</a:t>
                      </a:r>
                      <a:endParaRPr lang="en-US" sz="1600" dirty="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0.76</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MH-7</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7"/>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3.29</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1.49</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0000"/>
                          </a:solidFill>
                          <a:latin typeface="Arial"/>
                          <a:ea typeface="Calibri"/>
                          <a:cs typeface="Arial"/>
                        </a:rPr>
                        <a:t>MH-8</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8"/>
                  </a:ext>
                </a:extLst>
              </a:tr>
              <a:tr h="280022">
                <a:tc>
                  <a:txBody>
                    <a:bodyPr/>
                    <a:lstStyle/>
                    <a:p>
                      <a:pPr algn="ctr" rtl="0">
                        <a:lnSpc>
                          <a:spcPct val="115000"/>
                        </a:lnSpc>
                        <a:spcAft>
                          <a:spcPts val="0"/>
                        </a:spcAft>
                      </a:pPr>
                      <a:r>
                        <a:rPr lang="en-US" sz="1600" b="1">
                          <a:solidFill>
                            <a:srgbClr val="000000"/>
                          </a:solidFill>
                          <a:latin typeface="Arial"/>
                          <a:ea typeface="Times New Roman"/>
                          <a:cs typeface="Arial"/>
                        </a:rPr>
                        <a:t>3.28</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0.47</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MH-9</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9"/>
                  </a:ext>
                </a:extLst>
              </a:tr>
              <a:tr h="376275">
                <a:tc>
                  <a:txBody>
                    <a:bodyPr/>
                    <a:lstStyle/>
                    <a:p>
                      <a:pPr algn="ctr" rtl="0">
                        <a:lnSpc>
                          <a:spcPct val="115000"/>
                        </a:lnSpc>
                        <a:spcAft>
                          <a:spcPts val="0"/>
                        </a:spcAft>
                      </a:pPr>
                      <a:r>
                        <a:rPr lang="en-US" sz="1600" b="1">
                          <a:solidFill>
                            <a:srgbClr val="000000"/>
                          </a:solidFill>
                          <a:latin typeface="Arial"/>
                          <a:ea typeface="Times New Roman"/>
                          <a:cs typeface="Arial"/>
                        </a:rPr>
                        <a:t>3.1</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3.35</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0000"/>
                          </a:solidFill>
                          <a:latin typeface="Arial"/>
                          <a:ea typeface="Calibri"/>
                          <a:cs typeface="Arial"/>
                        </a:rPr>
                        <a:t>MH-10</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0"/>
                  </a:ext>
                </a:extLst>
              </a:tr>
              <a:tr h="376275">
                <a:tc>
                  <a:txBody>
                    <a:bodyPr/>
                    <a:lstStyle/>
                    <a:p>
                      <a:pPr algn="ctr" rtl="0">
                        <a:lnSpc>
                          <a:spcPct val="115000"/>
                        </a:lnSpc>
                        <a:spcAft>
                          <a:spcPts val="0"/>
                        </a:spcAft>
                      </a:pPr>
                      <a:r>
                        <a:rPr lang="en-US" sz="1600" b="1">
                          <a:solidFill>
                            <a:srgbClr val="000000"/>
                          </a:solidFill>
                          <a:latin typeface="Arial"/>
                          <a:ea typeface="Times New Roman"/>
                          <a:cs typeface="Arial"/>
                        </a:rPr>
                        <a:t>3.07</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9.45</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MH-11</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1"/>
                  </a:ext>
                </a:extLst>
              </a:tr>
              <a:tr h="376275">
                <a:tc>
                  <a:txBody>
                    <a:bodyPr/>
                    <a:lstStyle/>
                    <a:p>
                      <a:pPr algn="ctr" rtl="0">
                        <a:lnSpc>
                          <a:spcPct val="115000"/>
                        </a:lnSpc>
                        <a:spcAft>
                          <a:spcPts val="0"/>
                        </a:spcAft>
                      </a:pPr>
                      <a:r>
                        <a:rPr lang="en-US" sz="1600" b="1">
                          <a:solidFill>
                            <a:srgbClr val="000000"/>
                          </a:solidFill>
                          <a:latin typeface="Arial"/>
                          <a:ea typeface="Times New Roman"/>
                          <a:cs typeface="Arial"/>
                        </a:rPr>
                        <a:t>3.06</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1.67</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0000"/>
                          </a:solidFill>
                          <a:latin typeface="Arial"/>
                          <a:ea typeface="Calibri"/>
                          <a:cs typeface="Arial"/>
                        </a:rPr>
                        <a:t>MH-12</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2"/>
                  </a:ext>
                </a:extLst>
              </a:tr>
              <a:tr h="376275">
                <a:tc>
                  <a:txBody>
                    <a:bodyPr/>
                    <a:lstStyle/>
                    <a:p>
                      <a:pPr algn="ctr" rtl="0">
                        <a:lnSpc>
                          <a:spcPct val="115000"/>
                        </a:lnSpc>
                        <a:spcAft>
                          <a:spcPts val="0"/>
                        </a:spcAft>
                      </a:pPr>
                      <a:r>
                        <a:rPr lang="en-US" sz="1600" b="1">
                          <a:solidFill>
                            <a:srgbClr val="000000"/>
                          </a:solidFill>
                          <a:latin typeface="Arial"/>
                          <a:ea typeface="Times New Roman"/>
                          <a:cs typeface="Arial"/>
                        </a:rPr>
                        <a:t>2.99</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0.83</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MH-13</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3"/>
                  </a:ext>
                </a:extLst>
              </a:tr>
              <a:tr h="376275">
                <a:tc>
                  <a:txBody>
                    <a:bodyPr/>
                    <a:lstStyle/>
                    <a:p>
                      <a:pPr algn="ctr" rtl="0">
                        <a:lnSpc>
                          <a:spcPct val="115000"/>
                        </a:lnSpc>
                        <a:spcAft>
                          <a:spcPts val="0"/>
                        </a:spcAft>
                      </a:pPr>
                      <a:r>
                        <a:rPr lang="en-US" sz="1600" b="1">
                          <a:solidFill>
                            <a:srgbClr val="000000"/>
                          </a:solidFill>
                          <a:latin typeface="Arial"/>
                          <a:ea typeface="Times New Roman"/>
                          <a:cs typeface="Arial"/>
                        </a:rPr>
                        <a:t>2.95</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a:solidFill>
                            <a:srgbClr val="000000"/>
                          </a:solidFill>
                          <a:latin typeface="Arial"/>
                          <a:ea typeface="Times New Roman"/>
                          <a:cs typeface="Arial"/>
                        </a:rPr>
                        <a:t>2.18</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rtl="0">
                        <a:lnSpc>
                          <a:spcPct val="115000"/>
                        </a:lnSpc>
                        <a:spcAft>
                          <a:spcPts val="0"/>
                        </a:spcAft>
                      </a:pPr>
                      <a:r>
                        <a:rPr lang="en-US" sz="1600" b="1" dirty="0">
                          <a:solidFill>
                            <a:srgbClr val="000000"/>
                          </a:solidFill>
                          <a:latin typeface="Arial"/>
                          <a:ea typeface="Calibri"/>
                          <a:cs typeface="Arial"/>
                        </a:rPr>
                        <a:t>MH-14</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4"/>
                  </a:ext>
                </a:extLst>
              </a:tr>
              <a:tr h="376275">
                <a:tc>
                  <a:txBody>
                    <a:bodyPr/>
                    <a:lstStyle/>
                    <a:p>
                      <a:pPr algn="ctr" rtl="0">
                        <a:lnSpc>
                          <a:spcPct val="115000"/>
                        </a:lnSpc>
                        <a:spcAft>
                          <a:spcPts val="0"/>
                        </a:spcAft>
                      </a:pPr>
                      <a:r>
                        <a:rPr lang="en-US" sz="1600" b="1">
                          <a:solidFill>
                            <a:srgbClr val="000000"/>
                          </a:solidFill>
                          <a:latin typeface="Arial"/>
                          <a:ea typeface="Times New Roman"/>
                          <a:cs typeface="Arial"/>
                        </a:rPr>
                        <a:t>2.85</a:t>
                      </a:r>
                      <a:endParaRPr lang="en-US" sz="1600">
                        <a:latin typeface="Calibri"/>
                        <a:ea typeface="Calibri"/>
                        <a:cs typeface="Arial"/>
                      </a:endParaRPr>
                    </a:p>
                  </a:txBody>
                  <a:tcPr marL="51299" marR="51299"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0.2</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a:solidFill>
                            <a:srgbClr val="000000"/>
                          </a:solidFill>
                          <a:latin typeface="Arial"/>
                          <a:ea typeface="Times New Roman"/>
                          <a:cs typeface="Arial"/>
                        </a:rPr>
                        <a:t>0.73</a:t>
                      </a:r>
                      <a:endParaRPr lang="en-US" sz="1600">
                        <a:latin typeface="Calibri"/>
                        <a:ea typeface="Calibri"/>
                        <a:cs typeface="Arial"/>
                      </a:endParaRPr>
                    </a:p>
                  </a:txBody>
                  <a:tcPr marL="51299" marR="51299"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rtl="0">
                        <a:lnSpc>
                          <a:spcPct val="115000"/>
                        </a:lnSpc>
                        <a:spcAft>
                          <a:spcPts val="0"/>
                        </a:spcAft>
                      </a:pPr>
                      <a:r>
                        <a:rPr lang="en-US" sz="1600" b="1" dirty="0">
                          <a:solidFill>
                            <a:srgbClr val="000000"/>
                          </a:solidFill>
                          <a:latin typeface="Arial"/>
                          <a:ea typeface="Calibri"/>
                          <a:cs typeface="Arial"/>
                        </a:rPr>
                        <a:t>MH-15</a:t>
                      </a:r>
                      <a:endParaRPr lang="en-US" sz="1600" dirty="0">
                        <a:latin typeface="Calibri"/>
                        <a:ea typeface="Calibri"/>
                        <a:cs typeface="Arial"/>
                      </a:endParaRPr>
                    </a:p>
                  </a:txBody>
                  <a:tcPr marL="51299" marR="51299"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5"/>
                  </a:ext>
                </a:extLst>
              </a:tr>
            </a:tbl>
          </a:graphicData>
        </a:graphic>
      </p:graphicFrame>
      <p:sp>
        <p:nvSpPr>
          <p:cNvPr id="3" name="مستطيل 2"/>
          <p:cNvSpPr/>
          <p:nvPr/>
        </p:nvSpPr>
        <p:spPr>
          <a:xfrm>
            <a:off x="539552" y="652626"/>
            <a:ext cx="3440173" cy="400110"/>
          </a:xfrm>
          <a:prstGeom prst="rect">
            <a:avLst/>
          </a:prstGeom>
        </p:spPr>
        <p:txBody>
          <a:bodyPr wrap="none">
            <a:spAutoFit/>
          </a:bodyPr>
          <a:lstStyle/>
          <a:p>
            <a:pPr algn="l"/>
            <a:r>
              <a:rPr lang="en-US" sz="2000" dirty="0" smtClean="0"/>
              <a:t>The results of some Manholes .</a:t>
            </a:r>
            <a:endParaRPr lang="ar-SA"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2124744" y="2348880"/>
            <a:ext cx="3384376" cy="2022633"/>
          </a:xfrm>
          <a:prstGeom prst="rect">
            <a:avLst/>
          </a:prstGeom>
        </p:spPr>
        <p:txBody>
          <a:bodyPr>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SA"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C:\Users\tibah\Desktop\ppppp\jjjjjjjjjjjjjjjjjjjjjjj.PNG"/>
          <p:cNvPicPr>
            <a:picLocks noChangeAspect="1" noChangeArrowheads="1"/>
          </p:cNvPicPr>
          <p:nvPr/>
        </p:nvPicPr>
        <p:blipFill>
          <a:blip r:embed="rId2" cstate="print"/>
          <a:srcRect/>
          <a:stretch>
            <a:fillRect/>
          </a:stretch>
        </p:blipFill>
        <p:spPr bwMode="auto">
          <a:xfrm>
            <a:off x="924031" y="1124744"/>
            <a:ext cx="7344816" cy="5373216"/>
          </a:xfrm>
          <a:prstGeom prst="rect">
            <a:avLst/>
          </a:prstGeom>
          <a:noFill/>
        </p:spPr>
      </p:pic>
      <p:pic>
        <p:nvPicPr>
          <p:cNvPr id="6" name="Picture 3" descr="C:\Users\tibah\Desktop\ppppp\yyyrrrrrrrrrrrr.PNG"/>
          <p:cNvPicPr>
            <a:picLocks noChangeAspect="1" noChangeArrowheads="1"/>
          </p:cNvPicPr>
          <p:nvPr/>
        </p:nvPicPr>
        <p:blipFill>
          <a:blip r:embed="rId3" cstate="print"/>
          <a:srcRect/>
          <a:stretch>
            <a:fillRect/>
          </a:stretch>
        </p:blipFill>
        <p:spPr bwMode="auto">
          <a:xfrm>
            <a:off x="6228184" y="1628800"/>
            <a:ext cx="2629267" cy="2715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tibah\Desktop\ppppp\yyeeeyyyyyyeeeeeyyyeeeeeeeeyyyyye.PNG"/>
          <p:cNvPicPr>
            <a:picLocks noChangeAspect="1" noChangeArrowheads="1"/>
          </p:cNvPicPr>
          <p:nvPr/>
        </p:nvPicPr>
        <p:blipFill>
          <a:blip r:embed="rId4" cstate="print"/>
          <a:srcRect/>
          <a:stretch>
            <a:fillRect/>
          </a:stretch>
        </p:blipFill>
        <p:spPr bwMode="auto">
          <a:xfrm>
            <a:off x="2555776" y="1063007"/>
            <a:ext cx="2992281" cy="2736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رابط بشكل مرفق 8"/>
          <p:cNvCxnSpPr/>
          <p:nvPr/>
        </p:nvCxnSpPr>
        <p:spPr>
          <a:xfrm>
            <a:off x="3923928" y="2348880"/>
            <a:ext cx="648072" cy="432048"/>
          </a:xfrm>
          <a:prstGeom prst="bentConnector3">
            <a:avLst>
              <a:gd name="adj1" fmla="val 50000"/>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2" name="رابط بشكل مرفق 11"/>
          <p:cNvCxnSpPr/>
          <p:nvPr/>
        </p:nvCxnSpPr>
        <p:spPr>
          <a:xfrm rot="10800000">
            <a:off x="5868144" y="1772816"/>
            <a:ext cx="576064" cy="43204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3" name="Rectangle 2"/>
          <p:cNvSpPr/>
          <p:nvPr/>
        </p:nvSpPr>
        <p:spPr>
          <a:xfrm>
            <a:off x="5611146" y="-64439"/>
            <a:ext cx="1349087" cy="523220"/>
          </a:xfrm>
          <a:prstGeom prst="rect">
            <a:avLst/>
          </a:prstGeom>
        </p:spPr>
        <p:txBody>
          <a:bodyPr wrap="none">
            <a:spAutoFit/>
          </a:bodyPr>
          <a:lstStyle/>
          <a:p>
            <a:r>
              <a:rPr lang="en-US" sz="2800" b="1" dirty="0">
                <a:latin typeface="Calibri" panose="020F0502020204030204" pitchFamily="34" charset="0"/>
                <a:ea typeface="Calibri" panose="020F0502020204030204" pitchFamily="34" charset="0"/>
                <a:cs typeface="Times New Roman" pitchFamily="18" charset="0"/>
              </a:rPr>
              <a:t>O</a:t>
            </a:r>
            <a:r>
              <a:rPr lang="en-US" sz="2800" b="1" dirty="0" bmk="">
                <a:latin typeface="Calibri" panose="020F0502020204030204" pitchFamily="34" charset="0"/>
                <a:ea typeface="Calibri" pitchFamily="34" charset="0"/>
                <a:cs typeface="Times New Roman" pitchFamily="18" charset="0"/>
              </a:rPr>
              <a:t>utfalls</a:t>
            </a:r>
            <a:endParaRPr lang="en-US" sz="2800" dirty="0">
              <a:latin typeface="Calibri" panose="020F0502020204030204" pitchFamily="34" charset="0"/>
            </a:endParaRPr>
          </a:p>
        </p:txBody>
      </p:sp>
      <p:sp>
        <p:nvSpPr>
          <p:cNvPr id="4" name="Rectangle 3"/>
          <p:cNvSpPr/>
          <p:nvPr/>
        </p:nvSpPr>
        <p:spPr>
          <a:xfrm>
            <a:off x="611560" y="458781"/>
            <a:ext cx="2767103" cy="369332"/>
          </a:xfrm>
          <a:prstGeom prst="rect">
            <a:avLst/>
          </a:prstGeom>
        </p:spPr>
        <p:txBody>
          <a:bodyPr wrap="none">
            <a:spAutoFit/>
          </a:bodyPr>
          <a:lstStyle/>
          <a:p>
            <a:r>
              <a:rPr lang="en-US" dirty="0"/>
              <a:t>Two outfalls were used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539552" y="755993"/>
            <a:ext cx="81472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O</a:t>
            </a:r>
            <a:r>
              <a:rPr kumimoji="0" lang="en-US" sz="3200" b="1" i="0" u="none" strike="noStrike" kern="1200" cap="none" spc="0" normalizeH="0" baseline="0" noProof="0" dirty="0" smtClean="0" bmk="">
                <a:ln>
                  <a:noFill/>
                </a:ln>
                <a:solidFill>
                  <a:schemeClr val="tx1"/>
                </a:solidFill>
                <a:effectLst/>
                <a:uLnTx/>
                <a:uFillTx/>
                <a:latin typeface="Times New Roman" pitchFamily="18" charset="0"/>
                <a:ea typeface="Calibri" pitchFamily="34" charset="0"/>
                <a:cs typeface="Times New Roman" pitchFamily="18" charset="0"/>
              </a:rPr>
              <a:t>utfalls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مستطيل 2"/>
          <p:cNvSpPr/>
          <p:nvPr/>
        </p:nvSpPr>
        <p:spPr>
          <a:xfrm>
            <a:off x="395536" y="4509120"/>
            <a:ext cx="7560840" cy="1200329"/>
          </a:xfrm>
          <a:prstGeom prst="rect">
            <a:avLst/>
          </a:prstGeom>
        </p:spPr>
        <p:txBody>
          <a:bodyPr wrap="square">
            <a:spAutoFit/>
          </a:bodyPr>
          <a:lstStyle/>
          <a:p>
            <a:pPr algn="l"/>
            <a:r>
              <a:rPr lang="en-US" dirty="0" smtClean="0"/>
              <a:t>Two outfalls were conducted the first one covers three quarters of the total and the second one covers the rest , the water will be pumped using a pumping station from the second outfall to the first one because the last one is higher in the elevation</a:t>
            </a:r>
            <a:endParaRPr lang="ar-SA" dirty="0"/>
          </a:p>
        </p:txBody>
      </p:sp>
      <p:graphicFrame>
        <p:nvGraphicFramePr>
          <p:cNvPr id="5" name="جدول 4"/>
          <p:cNvGraphicFramePr>
            <a:graphicFrameLocks noGrp="1"/>
          </p:cNvGraphicFramePr>
          <p:nvPr/>
        </p:nvGraphicFramePr>
        <p:xfrm>
          <a:off x="611560" y="1772816"/>
          <a:ext cx="7241450" cy="2095692"/>
        </p:xfrm>
        <a:graphic>
          <a:graphicData uri="http://schemas.openxmlformats.org/drawingml/2006/table">
            <a:tbl>
              <a:tblPr rtl="1"/>
              <a:tblGrid>
                <a:gridCol w="1466256">
                  <a:extLst>
                    <a:ext uri="{9D8B030D-6E8A-4147-A177-3AD203B41FA5}">
                      <a16:colId xmlns:a16="http://schemas.microsoft.com/office/drawing/2014/main" val="20000"/>
                    </a:ext>
                  </a:extLst>
                </a:gridCol>
                <a:gridCol w="1466256">
                  <a:extLst>
                    <a:ext uri="{9D8B030D-6E8A-4147-A177-3AD203B41FA5}">
                      <a16:colId xmlns:a16="http://schemas.microsoft.com/office/drawing/2014/main" val="20001"/>
                    </a:ext>
                  </a:extLst>
                </a:gridCol>
                <a:gridCol w="1466943">
                  <a:extLst>
                    <a:ext uri="{9D8B030D-6E8A-4147-A177-3AD203B41FA5}">
                      <a16:colId xmlns:a16="http://schemas.microsoft.com/office/drawing/2014/main" val="20002"/>
                    </a:ext>
                  </a:extLst>
                </a:gridCol>
                <a:gridCol w="1436677">
                  <a:extLst>
                    <a:ext uri="{9D8B030D-6E8A-4147-A177-3AD203B41FA5}">
                      <a16:colId xmlns:a16="http://schemas.microsoft.com/office/drawing/2014/main" val="20003"/>
                    </a:ext>
                  </a:extLst>
                </a:gridCol>
                <a:gridCol w="1405318">
                  <a:extLst>
                    <a:ext uri="{9D8B030D-6E8A-4147-A177-3AD203B41FA5}">
                      <a16:colId xmlns:a16="http://schemas.microsoft.com/office/drawing/2014/main" val="20004"/>
                    </a:ext>
                  </a:extLst>
                </a:gridCol>
              </a:tblGrid>
              <a:tr h="974028">
                <a:tc>
                  <a:txBody>
                    <a:bodyPr/>
                    <a:lstStyle/>
                    <a:p>
                      <a:pPr algn="r" rtl="1">
                        <a:lnSpc>
                          <a:spcPct val="115000"/>
                        </a:lnSpc>
                        <a:spcAft>
                          <a:spcPts val="0"/>
                        </a:spcAft>
                      </a:pPr>
                      <a:r>
                        <a:rPr lang="en-US" sz="1800" b="1" dirty="0">
                          <a:latin typeface="Cambria"/>
                          <a:ea typeface="Times New Roman"/>
                          <a:cs typeface="Times New Roman"/>
                        </a:rPr>
                        <a:t>Total flow (out off) (m</a:t>
                      </a:r>
                      <a:r>
                        <a:rPr lang="en-US" sz="1800" b="1" baseline="30000" dirty="0">
                          <a:latin typeface="Cambria"/>
                          <a:ea typeface="Times New Roman"/>
                          <a:cs typeface="Times New Roman"/>
                        </a:rPr>
                        <a:t>3</a:t>
                      </a:r>
                      <a:r>
                        <a:rPr lang="en-US" sz="1800" b="1" dirty="0">
                          <a:latin typeface="Cambria"/>
                          <a:ea typeface="Times New Roman"/>
                          <a:cs typeface="Times New Roman"/>
                        </a:rPr>
                        <a:t>/day )</a:t>
                      </a:r>
                      <a:endParaRPr lang="en-US" sz="1800"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r" rtl="1">
                        <a:lnSpc>
                          <a:spcPct val="115000"/>
                        </a:lnSpc>
                        <a:spcAft>
                          <a:spcPts val="0"/>
                        </a:spcAft>
                      </a:pPr>
                      <a:r>
                        <a:rPr lang="en-US" sz="1800" b="1" dirty="0">
                          <a:latin typeface="Cambria"/>
                          <a:ea typeface="Times New Roman"/>
                          <a:cs typeface="Times New Roman"/>
                        </a:rPr>
                        <a:t>Hydraulic grade  (m)  </a:t>
                      </a:r>
                      <a:endParaRPr lang="en-US" sz="1800"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r" rtl="1">
                        <a:lnSpc>
                          <a:spcPct val="115000"/>
                        </a:lnSpc>
                        <a:spcAft>
                          <a:spcPts val="0"/>
                        </a:spcAft>
                      </a:pPr>
                      <a:r>
                        <a:rPr lang="en-US" sz="1800" b="1">
                          <a:latin typeface="Cambria"/>
                          <a:ea typeface="Times New Roman"/>
                          <a:cs typeface="Times New Roman"/>
                        </a:rPr>
                        <a:t>Elevation invert (m) </a:t>
                      </a:r>
                      <a:endParaRPr lang="en-US" sz="180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r" rtl="1">
                        <a:lnSpc>
                          <a:spcPct val="115000"/>
                        </a:lnSpc>
                        <a:spcAft>
                          <a:spcPts val="0"/>
                        </a:spcAft>
                      </a:pPr>
                      <a:r>
                        <a:rPr lang="en-US" sz="1800" b="1" dirty="0">
                          <a:latin typeface="Cambria"/>
                          <a:ea typeface="Times New Roman"/>
                          <a:cs typeface="Times New Roman"/>
                        </a:rPr>
                        <a:t>Elevation Ground (m) </a:t>
                      </a:r>
                      <a:endParaRPr lang="en-US" sz="1800"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algn="ctr" defTabSz="914400" rtl="1" eaLnBrk="1" latinLnBrk="0" hangingPunct="1">
                        <a:lnSpc>
                          <a:spcPct val="115000"/>
                        </a:lnSpc>
                        <a:spcAft>
                          <a:spcPts val="0"/>
                        </a:spcAft>
                      </a:pPr>
                      <a:endParaRPr lang="en-US" sz="1800" b="1" kern="1200" dirty="0" smtClean="0">
                        <a:solidFill>
                          <a:schemeClr val="tx1"/>
                        </a:solidFill>
                        <a:latin typeface="Cambria"/>
                        <a:ea typeface="Times New Roman"/>
                        <a:cs typeface="Times New Roman"/>
                      </a:endParaRPr>
                    </a:p>
                    <a:p>
                      <a:pPr marL="0" algn="ctr" defTabSz="914400" rtl="1" eaLnBrk="1" latinLnBrk="0" hangingPunct="1">
                        <a:lnSpc>
                          <a:spcPct val="115000"/>
                        </a:lnSpc>
                        <a:spcAft>
                          <a:spcPts val="0"/>
                        </a:spcAft>
                      </a:pPr>
                      <a:r>
                        <a:rPr lang="en-US" sz="1800" b="1" kern="1200" dirty="0" smtClean="0">
                          <a:solidFill>
                            <a:schemeClr val="tx1"/>
                          </a:solidFill>
                          <a:latin typeface="Cambria"/>
                          <a:ea typeface="Times New Roman"/>
                          <a:cs typeface="Times New Roman"/>
                        </a:rPr>
                        <a:t>Label </a:t>
                      </a:r>
                    </a:p>
                    <a:p>
                      <a:pPr marL="0" algn="ctr" defTabSz="914400" rtl="1" eaLnBrk="1" latinLnBrk="0" hangingPunct="1">
                        <a:lnSpc>
                          <a:spcPct val="115000"/>
                        </a:lnSpc>
                        <a:spcAft>
                          <a:spcPts val="0"/>
                        </a:spcAft>
                      </a:pPr>
                      <a:endParaRPr lang="en-US" sz="1800" b="1" kern="1200" dirty="0">
                        <a:solidFill>
                          <a:schemeClr val="tx1"/>
                        </a:solidFill>
                        <a:latin typeface="Cambria"/>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541870">
                <a:tc>
                  <a:txBody>
                    <a:bodyPr/>
                    <a:lstStyle/>
                    <a:p>
                      <a:pPr algn="ctr" rtl="0">
                        <a:lnSpc>
                          <a:spcPct val="115000"/>
                        </a:lnSpc>
                        <a:spcAft>
                          <a:spcPts val="0"/>
                        </a:spcAft>
                      </a:pPr>
                      <a:r>
                        <a:rPr lang="en-US" sz="1600" b="1">
                          <a:solidFill>
                            <a:srgbClr val="000000"/>
                          </a:solidFill>
                          <a:latin typeface="Calibri"/>
                          <a:ea typeface="Times New Roman"/>
                          <a:cs typeface="Calibri"/>
                        </a:rPr>
                        <a:t>4365.61 (m3/day)</a:t>
                      </a:r>
                      <a:endParaRPr lang="en-US" sz="160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rtl="1">
                        <a:lnSpc>
                          <a:spcPct val="115000"/>
                        </a:lnSpc>
                        <a:spcAft>
                          <a:spcPts val="0"/>
                        </a:spcAft>
                      </a:pPr>
                      <a:r>
                        <a:rPr lang="en-US" sz="1600" b="1">
                          <a:latin typeface="Calibri"/>
                          <a:ea typeface="Calibri"/>
                          <a:cs typeface="Arial"/>
                        </a:rPr>
                        <a:t>266.03</a:t>
                      </a:r>
                      <a:endParaRPr lang="en-US" sz="160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rtl="1">
                        <a:lnSpc>
                          <a:spcPct val="115000"/>
                        </a:lnSpc>
                        <a:spcAft>
                          <a:spcPts val="0"/>
                        </a:spcAft>
                      </a:pPr>
                      <a:r>
                        <a:rPr lang="en-US" sz="1600" b="1">
                          <a:latin typeface="Calibri"/>
                          <a:ea typeface="Calibri"/>
                          <a:cs typeface="Arial"/>
                        </a:rPr>
                        <a:t>266.03</a:t>
                      </a:r>
                      <a:endParaRPr lang="en-US" sz="160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rtl="1">
                        <a:lnSpc>
                          <a:spcPct val="115000"/>
                        </a:lnSpc>
                        <a:spcAft>
                          <a:spcPts val="0"/>
                        </a:spcAft>
                      </a:pPr>
                      <a:r>
                        <a:rPr lang="en-US" sz="1600" b="1" dirty="0">
                          <a:latin typeface="Calibri"/>
                          <a:ea typeface="Calibri"/>
                          <a:cs typeface="Arial"/>
                        </a:rPr>
                        <a:t>267.48</a:t>
                      </a:r>
                      <a:endParaRPr lang="en-US" sz="1600"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rtl="1">
                        <a:lnSpc>
                          <a:spcPct val="115000"/>
                        </a:lnSpc>
                        <a:spcAft>
                          <a:spcPts val="0"/>
                        </a:spcAft>
                      </a:pPr>
                      <a:r>
                        <a:rPr lang="en-US" sz="1800" b="1" dirty="0" smtClean="0">
                          <a:latin typeface="Calibri"/>
                          <a:ea typeface="Calibri"/>
                          <a:cs typeface="Arial"/>
                        </a:rPr>
                        <a:t>O-1</a:t>
                      </a:r>
                      <a:endParaRPr lang="en-US" sz="1800" b="1"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541870">
                <a:tc>
                  <a:txBody>
                    <a:bodyPr/>
                    <a:lstStyle/>
                    <a:p>
                      <a:pPr algn="ctr" rtl="0">
                        <a:lnSpc>
                          <a:spcPct val="115000"/>
                        </a:lnSpc>
                        <a:spcAft>
                          <a:spcPts val="0"/>
                        </a:spcAft>
                      </a:pPr>
                      <a:r>
                        <a:rPr lang="en-US" sz="1600" b="1">
                          <a:solidFill>
                            <a:srgbClr val="000000"/>
                          </a:solidFill>
                          <a:latin typeface="Calibri"/>
                          <a:ea typeface="Times New Roman"/>
                          <a:cs typeface="Calibri"/>
                        </a:rPr>
                        <a:t>1317.39 (m3/day)</a:t>
                      </a:r>
                      <a:endParaRPr lang="en-US" sz="160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rtl="1">
                        <a:lnSpc>
                          <a:spcPct val="115000"/>
                        </a:lnSpc>
                        <a:spcAft>
                          <a:spcPts val="0"/>
                        </a:spcAft>
                      </a:pPr>
                      <a:r>
                        <a:rPr lang="en-US" sz="1600" b="1">
                          <a:latin typeface="Calibri"/>
                          <a:ea typeface="Calibri"/>
                          <a:cs typeface="Arial"/>
                        </a:rPr>
                        <a:t>255.48</a:t>
                      </a:r>
                      <a:endParaRPr lang="en-US" sz="160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rtl="1">
                        <a:lnSpc>
                          <a:spcPct val="115000"/>
                        </a:lnSpc>
                        <a:spcAft>
                          <a:spcPts val="0"/>
                        </a:spcAft>
                      </a:pPr>
                      <a:r>
                        <a:rPr lang="en-US" sz="1600" b="1" dirty="0">
                          <a:latin typeface="Calibri"/>
                          <a:ea typeface="Calibri"/>
                          <a:cs typeface="Arial"/>
                        </a:rPr>
                        <a:t>255.48</a:t>
                      </a:r>
                      <a:endParaRPr lang="en-US" sz="1600"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rtl="1">
                        <a:lnSpc>
                          <a:spcPct val="115000"/>
                        </a:lnSpc>
                        <a:spcAft>
                          <a:spcPts val="0"/>
                        </a:spcAft>
                      </a:pPr>
                      <a:r>
                        <a:rPr lang="en-US" sz="1600" b="1" dirty="0">
                          <a:latin typeface="Calibri"/>
                          <a:ea typeface="Calibri"/>
                          <a:cs typeface="Arial"/>
                        </a:rPr>
                        <a:t>256.89</a:t>
                      </a:r>
                      <a:endParaRPr lang="en-US" sz="1600"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1">
                        <a:lnSpc>
                          <a:spcPct val="115000"/>
                        </a:lnSpc>
                        <a:spcAft>
                          <a:spcPts val="0"/>
                        </a:spcAft>
                      </a:pPr>
                      <a:r>
                        <a:rPr lang="en-US" sz="1800" b="1" dirty="0" smtClean="0">
                          <a:latin typeface="+mn-lt"/>
                          <a:ea typeface="Calibri"/>
                          <a:cs typeface="Arial"/>
                        </a:rPr>
                        <a:t>O-2</a:t>
                      </a:r>
                      <a:endParaRPr lang="en-US" sz="1800" b="1" dirty="0">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64138" y="396766"/>
            <a:ext cx="4307589" cy="400110"/>
          </a:xfrm>
          <a:prstGeom prst="rect">
            <a:avLst/>
          </a:prstGeom>
          <a:noFill/>
        </p:spPr>
        <p:txBody>
          <a:bodyPr wrap="none" rtlCol="1">
            <a:spAutoFit/>
          </a:bodyPr>
          <a:lstStyle/>
          <a:p>
            <a:r>
              <a:rPr lang="en-US" sz="2000" b="1" dirty="0" smtClean="0"/>
              <a:t>Conclusion &amp; Recommendations </a:t>
            </a:r>
            <a:endParaRPr lang="ar-SA" sz="2000" b="1" dirty="0"/>
          </a:p>
        </p:txBody>
      </p:sp>
      <p:sp>
        <p:nvSpPr>
          <p:cNvPr id="54274" name="Rectangle 2"/>
          <p:cNvSpPr>
            <a:spLocks noChangeArrowheads="1"/>
          </p:cNvSpPr>
          <p:nvPr/>
        </p:nvSpPr>
        <p:spPr bwMode="auto">
          <a:xfrm>
            <a:off x="539552" y="1196170"/>
            <a:ext cx="72728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the end of the project , a sewage network was designed and conducted with a good performance as an output of the project and all the components were within the standers and the specifications the total cost was studied also and it was within a good limit and budget at the value of  </a:t>
            </a:r>
            <a:r>
              <a:rPr kumimoji="0" lang="en-US" b="0" i="0" u="none" strike="noStrike" cap="none" normalizeH="0" baseline="0" dirty="0" smtClean="0">
                <a:ln>
                  <a:noFill/>
                </a:ln>
                <a:solidFill>
                  <a:srgbClr val="373E4D"/>
                </a:solidFill>
                <a:effectLst/>
                <a:latin typeface="Times New Roman" pitchFamily="18" charset="0"/>
                <a:ea typeface="Calibri" pitchFamily="34" charset="0"/>
                <a:cs typeface="Times New Roman" pitchFamily="18" charset="0"/>
              </a:rPr>
              <a:t>549216 $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539552" y="2996952"/>
            <a:ext cx="7956376" cy="2123658"/>
          </a:xfrm>
          <a:prstGeom prst="rect">
            <a:avLst/>
          </a:prstGeom>
        </p:spPr>
        <p:txBody>
          <a:bodyPr wrap="square">
            <a:spAutoFit/>
          </a:bodyPr>
          <a:lstStyle/>
          <a:p>
            <a:pPr lvl="0" algn="l" rtl="0" fontAlgn="base">
              <a:spcBef>
                <a:spcPct val="0"/>
              </a:spcBef>
              <a:spcAft>
                <a:spcPct val="0"/>
              </a:spcAf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proposed project has such good benefits on Tayassir town since it's like the end of a serious problem which is waste water , its recommended to apply this proposal to reality because it deserves application and it</a:t>
            </a:r>
            <a:r>
              <a:rPr lang="en-US" dirty="0">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the target for the gap , no one can deny the huge needs for such projects like this to have a clean environment</a:t>
            </a:r>
            <a:r>
              <a:rPr kumimoji="0" lang="en-US"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and safe from diseases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ربع نص 6"/>
          <p:cNvSpPr txBox="1"/>
          <p:nvPr/>
        </p:nvSpPr>
        <p:spPr>
          <a:xfrm>
            <a:off x="511308" y="5101184"/>
            <a:ext cx="7933959" cy="1077218"/>
          </a:xfrm>
          <a:prstGeom prst="rect">
            <a:avLst/>
          </a:prstGeom>
          <a:noFill/>
        </p:spPr>
        <p:txBody>
          <a:bodyPr wrap="square" rtlCol="1">
            <a:spAutoFit/>
          </a:bodyPr>
          <a:lstStyle/>
          <a:p>
            <a:pPr algn="l"/>
            <a:r>
              <a:rPr lang="en-US" sz="3200" b="1" dirty="0" smtClean="0"/>
              <a:t>. </a:t>
            </a:r>
            <a:r>
              <a:rPr lang="en-US" sz="1600" dirty="0" smtClean="0"/>
              <a:t>it’s also recommended to use trunk lines to transfer the wastewater to after gathering them in one outfall to the future treatment planet that maybe construct in the nearby rejoin .</a:t>
            </a:r>
            <a:endParaRPr lang="ar-SA"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323164"/>
            <a:ext cx="8136904" cy="7355860"/>
          </a:xfrm>
          <a:prstGeom prst="rect">
            <a:avLst/>
          </a:prstGeom>
          <a:noFill/>
        </p:spPr>
        <p:txBody>
          <a:bodyPr wrap="square" rtlCol="1">
            <a:spAutoFit/>
          </a:bodyPr>
          <a:lstStyle/>
          <a:p>
            <a:pPr algn="l" rtl="0"/>
            <a:endParaRPr lang="en-US" sz="1600" dirty="0" smtClean="0"/>
          </a:p>
          <a:p>
            <a:pPr algn="l" rtl="0"/>
            <a:endParaRPr lang="en-US" sz="1600" dirty="0"/>
          </a:p>
          <a:p>
            <a:pPr algn="l" rtl="0"/>
            <a:endParaRPr lang="en-US" sz="1600" dirty="0" smtClean="0"/>
          </a:p>
          <a:p>
            <a:pPr algn="l" rtl="0"/>
            <a:endParaRPr lang="en-US" sz="1600" dirty="0"/>
          </a:p>
          <a:p>
            <a:pPr algn="l" rtl="0"/>
            <a:endParaRPr lang="en-US" sz="1600" dirty="0" smtClean="0"/>
          </a:p>
          <a:p>
            <a:pPr algn="l" rtl="0"/>
            <a:r>
              <a:rPr lang="en-US" sz="2400" dirty="0" smtClean="0"/>
              <a:t>Wastewater </a:t>
            </a:r>
            <a:r>
              <a:rPr lang="en-US" sz="2400" dirty="0"/>
              <a:t>is liquid waste discharged by domestic residences, commercial properties, industry, agriculture, which often contains some contaminants that result from the mixing of wastewater from different sources , Wastewater also could be considered as a serious vital problem that threatens environment , humans , vegetations and that's why wastewater treatment is an important issue that the world is focusing on to come over all these threats to ensure the safety for all humans , environment and vegetation as </a:t>
            </a:r>
            <a:r>
              <a:rPr lang="en-US" sz="2400" dirty="0" smtClean="0"/>
              <a:t>well.</a:t>
            </a:r>
            <a:r>
              <a:rPr lang="en-US" sz="2400" dirty="0"/>
              <a:t> </a:t>
            </a:r>
          </a:p>
          <a:p>
            <a:pPr algn="l" rtl="0"/>
            <a:r>
              <a:rPr lang="en-US" sz="1600" dirty="0"/>
              <a:t> </a:t>
            </a:r>
          </a:p>
          <a:p>
            <a:pPr algn="l" rtl="0"/>
            <a:r>
              <a:rPr lang="en-US" sz="1600" dirty="0"/>
              <a:t> </a:t>
            </a:r>
          </a:p>
          <a:p>
            <a:pPr algn="l" rtl="0"/>
            <a:r>
              <a:rPr lang="en-US" sz="1600" dirty="0"/>
              <a:t> </a:t>
            </a:r>
          </a:p>
          <a:p>
            <a:pPr algn="l"/>
            <a:r>
              <a:rPr lang="en-US" sz="1600" b="1" dirty="0"/>
              <a:t> </a:t>
            </a:r>
          </a:p>
          <a:p>
            <a:pPr algn="l"/>
            <a:r>
              <a:rPr lang="en-US" sz="1600" b="1" dirty="0"/>
              <a:t> </a:t>
            </a:r>
          </a:p>
          <a:p>
            <a:pPr algn="l"/>
            <a:r>
              <a:rPr lang="en-US" sz="1600" dirty="0"/>
              <a:t> </a:t>
            </a:r>
          </a:p>
          <a:p>
            <a:pPr algn="l"/>
            <a:r>
              <a:rPr lang="en-US" sz="1600" dirty="0"/>
              <a:t> </a:t>
            </a:r>
          </a:p>
          <a:p>
            <a:pPr algn="l"/>
            <a:endParaRPr lang="ar-SA" sz="1600" dirty="0"/>
          </a:p>
        </p:txBody>
      </p:sp>
      <p:sp>
        <p:nvSpPr>
          <p:cNvPr id="3" name="مربع نص 2"/>
          <p:cNvSpPr txBox="1"/>
          <p:nvPr/>
        </p:nvSpPr>
        <p:spPr>
          <a:xfrm>
            <a:off x="5004048" y="-1"/>
            <a:ext cx="2561086" cy="646331"/>
          </a:xfrm>
          <a:prstGeom prst="rect">
            <a:avLst/>
          </a:prstGeom>
          <a:noFill/>
        </p:spPr>
        <p:txBody>
          <a:bodyPr wrap="none" rtlCol="1">
            <a:spAutoFit/>
          </a:bodyPr>
          <a:lstStyle/>
          <a:p>
            <a:pPr algn="l"/>
            <a:r>
              <a:rPr lang="en-US" sz="3600" b="1" dirty="0" smtClean="0">
                <a:latin typeface="Calibri" panose="020F0502020204030204" pitchFamily="34" charset="0"/>
              </a:rPr>
              <a:t>Background </a:t>
            </a:r>
            <a:endParaRPr lang="ar-SA" sz="3600" b="1" dirty="0">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52366" y="1556792"/>
            <a:ext cx="7664050" cy="3416320"/>
          </a:xfrm>
          <a:prstGeom prst="rect">
            <a:avLst/>
          </a:prstGeom>
        </p:spPr>
        <p:txBody>
          <a:bodyPr wrap="square">
            <a:spAutoFit/>
          </a:bodyPr>
          <a:lstStyle/>
          <a:p>
            <a:pPr algn="l" rtl="0"/>
            <a:r>
              <a:rPr lang="en-US" sz="2400" dirty="0" smtClean="0"/>
              <a:t>Other countries treat the wastewater not to use them in agricultural or even in the toilets they just do that to protect themselves from being infected by a disease and to protect and keep their environment too , but in Palestine things are different we suffer mainly from water deficit so we can handle that by treating the wastewater and use it in such cases instead of the clean water .</a:t>
            </a:r>
          </a:p>
          <a:p>
            <a:pPr algn="l" rtl="0"/>
            <a:r>
              <a:rPr lang="en-US" sz="2400" dirty="0" smtClean="0"/>
              <a:t> </a:t>
            </a:r>
            <a:endParaRPr lang="en-US" sz="2400" dirty="0"/>
          </a:p>
        </p:txBody>
      </p:sp>
      <p:sp>
        <p:nvSpPr>
          <p:cNvPr id="3" name="مستطيل 2"/>
          <p:cNvSpPr/>
          <p:nvPr/>
        </p:nvSpPr>
        <p:spPr>
          <a:xfrm>
            <a:off x="5004048" y="-13855"/>
            <a:ext cx="2561086" cy="646331"/>
          </a:xfrm>
          <a:prstGeom prst="rect">
            <a:avLst/>
          </a:prstGeom>
        </p:spPr>
        <p:txBody>
          <a:bodyPr wrap="none">
            <a:spAutoFit/>
          </a:bodyPr>
          <a:lstStyle/>
          <a:p>
            <a:pPr algn="l"/>
            <a:r>
              <a:rPr lang="en-US" sz="3600" b="1" dirty="0" smtClean="0">
                <a:latin typeface="Calibri" panose="020F0502020204030204" pitchFamily="34" charset="0"/>
              </a:rPr>
              <a:t>Background </a:t>
            </a:r>
            <a:endParaRPr lang="ar-SA" b="1"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499185" y="0"/>
            <a:ext cx="177824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D</a:t>
            </a:r>
            <a:r>
              <a:rPr kumimoji="0" lang="en-US" sz="3200" b="1" i="0" u="none" strike="noStrike" cap="none" normalizeH="0" baseline="0" dirty="0" smtClean="0" bmk="">
                <a:ln>
                  <a:noFill/>
                </a:ln>
                <a:solidFill>
                  <a:schemeClr val="tx1"/>
                </a:solidFill>
                <a:effectLst/>
                <a:latin typeface="Calibri" panose="020F0502020204030204" pitchFamily="34" charset="0"/>
                <a:ea typeface="Calibri" pitchFamily="34" charset="0"/>
                <a:cs typeface="Times New Roman" pitchFamily="18" charset="0"/>
              </a:rPr>
              <a:t>omestic</a:t>
            </a:r>
            <a:endParaRPr kumimoji="0" lang="en-US" sz="24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16387" name="Rectangle 3"/>
          <p:cNvSpPr>
            <a:spLocks noChangeArrowheads="1"/>
          </p:cNvSpPr>
          <p:nvPr/>
        </p:nvSpPr>
        <p:spPr bwMode="auto">
          <a:xfrm>
            <a:off x="471528" y="908720"/>
            <a:ext cx="820891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It is the waste water from houses, offices, other buildings, hotels and institutions.</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صورة 1" descr="img_html_m25182fc3"/>
          <p:cNvPicPr>
            <a:picLocks noChangeAspect="1" noChangeArrowheads="1"/>
          </p:cNvPicPr>
          <p:nvPr/>
        </p:nvPicPr>
        <p:blipFill>
          <a:blip r:embed="rId2" cstate="print"/>
          <a:srcRect/>
          <a:stretch>
            <a:fillRect/>
          </a:stretch>
        </p:blipFill>
        <p:spPr bwMode="auto">
          <a:xfrm>
            <a:off x="1259632" y="2068978"/>
            <a:ext cx="4968552" cy="2868938"/>
          </a:xfrm>
          <a:prstGeom prst="rect">
            <a:avLst/>
          </a:prstGeom>
          <a:ln>
            <a:noFill/>
          </a:ln>
          <a:effectLst>
            <a:softEdge rad="112500"/>
          </a:effectLst>
        </p:spPr>
      </p:pic>
      <p:sp>
        <p:nvSpPr>
          <p:cNvPr id="16388" name="Rectangle 4"/>
          <p:cNvSpPr>
            <a:spLocks noChangeArrowheads="1"/>
          </p:cNvSpPr>
          <p:nvPr/>
        </p:nvSpPr>
        <p:spPr bwMode="auto">
          <a:xfrm>
            <a:off x="2475804" y="5147319"/>
            <a:ext cx="253620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F</a:t>
            </a:r>
            <a:r>
              <a:rPr kumimoji="0" lang="en-US" sz="1400" b="1" i="0" u="none" strike="noStrike" cap="none" normalizeH="0" baseline="0" dirty="0" smtClean="0" bmk="">
                <a:ln>
                  <a:noFill/>
                </a:ln>
                <a:solidFill>
                  <a:schemeClr val="accent1"/>
                </a:solidFill>
                <a:effectLst/>
                <a:latin typeface="Times New Roman" pitchFamily="18" charset="0"/>
                <a:ea typeface="Calibri" pitchFamily="34" charset="0"/>
                <a:cs typeface="Times New Roman" pitchFamily="18" charset="0"/>
              </a:rPr>
              <a:t>igure </a:t>
            </a:r>
            <a:r>
              <a:rPr kumimoji="0" lang="en-US" sz="1400" b="1" i="0" u="none" strike="noStrike" cap="none" normalizeH="0" baseline="0" dirty="0" smtClean="0" bmk="_Toc436592202">
                <a:ln>
                  <a:noFill/>
                </a:ln>
                <a:solidFill>
                  <a:schemeClr val="accent1"/>
                </a:solidFill>
                <a:effectLst/>
                <a:latin typeface="Times New Roman" pitchFamily="18" charset="0"/>
                <a:ea typeface="Calibri" pitchFamily="34" charset="0"/>
                <a:cs typeface="Times New Roman" pitchFamily="18" charset="0"/>
              </a:rPr>
              <a:t>1 Domestic waste water</a:t>
            </a:r>
            <a:endParaRPr kumimoji="0" lang="en-US" sz="20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508104" y="-49931"/>
            <a:ext cx="180389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I</a:t>
            </a:r>
            <a:r>
              <a:rPr kumimoji="0" lang="en-US" sz="3200" b="1" i="0" u="none" strike="noStrike" cap="none" normalizeH="0" baseline="0" dirty="0" smtClean="0" bmk="">
                <a:ln>
                  <a:noFill/>
                </a:ln>
                <a:solidFill>
                  <a:schemeClr val="tx1"/>
                </a:solidFill>
                <a:effectLst/>
                <a:latin typeface="Calibri" panose="020F0502020204030204" pitchFamily="34" charset="0"/>
                <a:ea typeface="Calibri" pitchFamily="34" charset="0"/>
                <a:cs typeface="Times New Roman" pitchFamily="18" charset="0"/>
              </a:rPr>
              <a:t>ndustrial</a:t>
            </a:r>
            <a:endParaRPr kumimoji="0" lang="en-US" sz="24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sp>
        <p:nvSpPr>
          <p:cNvPr id="15362" name="Rectangle 2"/>
          <p:cNvSpPr>
            <a:spLocks noChangeArrowheads="1"/>
          </p:cNvSpPr>
          <p:nvPr/>
        </p:nvSpPr>
        <p:spPr bwMode="auto">
          <a:xfrm>
            <a:off x="539552" y="774213"/>
            <a:ext cx="842493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It is the liquid waste from the industrial places from their different industrial processes like dying, paper matting, tanneries, chemical industries, etc.</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C:\Users\tibah\Desktop\تتت.jpg"/>
          <p:cNvPicPr/>
          <p:nvPr/>
        </p:nvPicPr>
        <p:blipFill>
          <a:blip r:embed="rId2" cstate="print"/>
          <a:srcRect/>
          <a:stretch>
            <a:fillRect/>
          </a:stretch>
        </p:blipFill>
        <p:spPr bwMode="auto">
          <a:xfrm>
            <a:off x="683568" y="1916832"/>
            <a:ext cx="4824536"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1530952" y="5013176"/>
            <a:ext cx="3129767" cy="369332"/>
          </a:xfrm>
          <a:prstGeom prst="rect">
            <a:avLst/>
          </a:prstGeom>
        </p:spPr>
        <p:txBody>
          <a:bodyPr wrap="none">
            <a:spAutoFit/>
          </a:bodyPr>
          <a:lstStyle/>
          <a:p>
            <a:pPr rtl="0"/>
            <a:r>
              <a:rPr lang="en-US" b="1" dirty="0">
                <a:solidFill>
                  <a:schemeClr val="accent1"/>
                </a:solidFill>
              </a:rPr>
              <a:t>Figure 2 Industrial waste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764648" y="27709"/>
            <a:ext cx="3353995" cy="461665"/>
          </a:xfrm>
          <a:prstGeom prst="rect">
            <a:avLst/>
          </a:prstGeom>
        </p:spPr>
        <p:txBody>
          <a:bodyPr wrap="none">
            <a:spAutoFit/>
          </a:bodyPr>
          <a:lstStyle/>
          <a:p>
            <a:pPr algn="ctr"/>
            <a:r>
              <a:rPr lang="en-US" sz="2400" b="1" dirty="0">
                <a:latin typeface="Calibri" panose="020F0502020204030204" pitchFamily="34" charset="0"/>
              </a:rPr>
              <a:t>Types of Sewer </a:t>
            </a:r>
            <a:r>
              <a:rPr lang="en-US" sz="2400" b="1" dirty="0" smtClean="0">
                <a:latin typeface="Calibri" panose="020F0502020204030204" pitchFamily="34" charset="0"/>
              </a:rPr>
              <a:t>Systems  </a:t>
            </a:r>
            <a:endParaRPr lang="ar-SA" sz="2400" b="1" dirty="0">
              <a:latin typeface="Calibri" panose="020F0502020204030204" pitchFamily="34" charset="0"/>
            </a:endParaRPr>
          </a:p>
        </p:txBody>
      </p:sp>
      <p:sp>
        <p:nvSpPr>
          <p:cNvPr id="21507" name="Rectangle 3"/>
          <p:cNvSpPr>
            <a:spLocks noChangeArrowheads="1"/>
          </p:cNvSpPr>
          <p:nvPr/>
        </p:nvSpPr>
        <p:spPr bwMode="auto">
          <a:xfrm>
            <a:off x="640873" y="514383"/>
            <a:ext cx="2013693"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S</a:t>
            </a:r>
            <a:r>
              <a:rPr kumimoji="0" lang="en-US" sz="2000" b="1" i="0" u="none" strike="noStrike" cap="none" normalizeH="0" baseline="0" dirty="0" smtClean="0" bmk="">
                <a:ln>
                  <a:noFill/>
                </a:ln>
                <a:solidFill>
                  <a:schemeClr val="tx1"/>
                </a:solidFill>
                <a:effectLst/>
                <a:latin typeface="Calibri" panose="020F0502020204030204" pitchFamily="34" charset="0"/>
                <a:ea typeface="Calibri" pitchFamily="34" charset="0"/>
                <a:cs typeface="Times New Roman" pitchFamily="18" charset="0"/>
              </a:rPr>
              <a:t>eparate System.</a:t>
            </a:r>
            <a:endParaRPr kumimoji="0" lang="en-US" sz="2000" b="1" i="0" u="none" strike="noStrike" cap="none" normalizeH="0" baseline="0" dirty="0" smtClean="0">
              <a:ln>
                <a:noFill/>
              </a:ln>
              <a:solidFill>
                <a:schemeClr val="tx1"/>
              </a:solidFill>
              <a:effectLst/>
              <a:latin typeface="Calibri" panose="020F0502020204030204"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6" name="صورة 4" descr="http://civilengineerspk.com/wp-content/uploads/2014/03/Separated-Syatem.jpg"/>
          <p:cNvPicPr>
            <a:picLocks noChangeAspect="1" noChangeArrowheads="1"/>
          </p:cNvPicPr>
          <p:nvPr/>
        </p:nvPicPr>
        <p:blipFill>
          <a:blip r:embed="rId2" cstate="print"/>
          <a:srcRect/>
          <a:stretch>
            <a:fillRect/>
          </a:stretch>
        </p:blipFill>
        <p:spPr bwMode="auto">
          <a:xfrm>
            <a:off x="957759" y="1052736"/>
            <a:ext cx="3724275" cy="263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08" name="Rectangle 4"/>
          <p:cNvSpPr>
            <a:spLocks noChangeArrowheads="1"/>
          </p:cNvSpPr>
          <p:nvPr/>
        </p:nvSpPr>
        <p:spPr bwMode="auto">
          <a:xfrm>
            <a:off x="498429" y="4581128"/>
            <a:ext cx="810601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j-lt"/>
                <a:ea typeface="Calibri" pitchFamily="34" charset="0"/>
                <a:cs typeface="Times New Roman" pitchFamily="18" charset="0"/>
              </a:rPr>
              <a:t>It is the system in which storm water is carried separately from domestic and industrial waste water. This system is preferred when</a:t>
            </a:r>
            <a:endParaRPr kumimoji="0" lang="en-US"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There is an immediate need for collection of sanitary sewage but not for storm water</a:t>
            </a:r>
            <a:endParaRPr kumimoji="0" lang="en-US"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mj-lt"/>
                <a:ea typeface="Times New Roman" pitchFamily="18" charset="0"/>
                <a:cs typeface="Arial" pitchFamily="34" charset="0"/>
              </a:rPr>
              <a:t>When sanitary sewage needs treatment but the storm water does not</a:t>
            </a:r>
            <a:endParaRPr kumimoji="0" lang="en-US"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j-lt"/>
              <a:cs typeface="Arial" pitchFamily="34" charset="0"/>
            </a:endParaRPr>
          </a:p>
        </p:txBody>
      </p:sp>
      <p:sp>
        <p:nvSpPr>
          <p:cNvPr id="7" name="مستطيل 6"/>
          <p:cNvSpPr/>
          <p:nvPr/>
        </p:nvSpPr>
        <p:spPr>
          <a:xfrm>
            <a:off x="1440832" y="3714322"/>
            <a:ext cx="2758127" cy="369332"/>
          </a:xfrm>
          <a:prstGeom prst="rect">
            <a:avLst/>
          </a:prstGeom>
        </p:spPr>
        <p:txBody>
          <a:bodyPr wrap="none">
            <a:spAutoFit/>
          </a:bodyPr>
          <a:lstStyle/>
          <a:p>
            <a:r>
              <a:rPr lang="en-US" b="1" dirty="0" bmk="">
                <a:solidFill>
                  <a:schemeClr val="accent1"/>
                </a:solidFill>
                <a:latin typeface="Times New Roman" pitchFamily="18" charset="0"/>
                <a:ea typeface="Calibri" pitchFamily="34" charset="0"/>
                <a:cs typeface="Times New Roman" pitchFamily="18" charset="0"/>
              </a:rPr>
              <a:t>F</a:t>
            </a:r>
            <a:r>
              <a:rPr kumimoji="0" lang="en-US" b="1" i="0" u="none" strike="noStrike" cap="none" normalizeH="0" baseline="0" dirty="0" smtClean="0" bmk="">
                <a:ln>
                  <a:noFill/>
                </a:ln>
                <a:solidFill>
                  <a:schemeClr val="accent1"/>
                </a:solidFill>
                <a:effectLst/>
                <a:latin typeface="Times New Roman" pitchFamily="18" charset="0"/>
                <a:ea typeface="Calibri" pitchFamily="34" charset="0"/>
                <a:cs typeface="Times New Roman" pitchFamily="18" charset="0"/>
              </a:rPr>
              <a:t>igure </a:t>
            </a:r>
            <a:r>
              <a:rPr kumimoji="0" lang="en-US" b="1" i="0" u="none" strike="noStrike" cap="none" normalizeH="0" baseline="0" dirty="0" smtClean="0" bmk="_Toc436592204">
                <a:ln>
                  <a:noFill/>
                </a:ln>
                <a:solidFill>
                  <a:schemeClr val="accent1"/>
                </a:solidFill>
                <a:effectLst/>
                <a:latin typeface="Times New Roman" pitchFamily="18" charset="0"/>
                <a:ea typeface="Calibri" pitchFamily="34" charset="0"/>
                <a:cs typeface="Times New Roman" pitchFamily="18" charset="0"/>
              </a:rPr>
              <a:t>3 Separate System.</a:t>
            </a:r>
            <a:endParaRPr lang="ar-SA" dirty="0">
              <a:solidFill>
                <a:schemeClr val="accent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404</TotalTime>
  <Words>1969</Words>
  <Application>Microsoft Office PowerPoint</Application>
  <PresentationFormat>On-screen Show (4:3)</PresentationFormat>
  <Paragraphs>447</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Cambria</vt:lpstr>
      <vt:lpstr>Century Gothic</vt:lpstr>
      <vt:lpstr>Tahoma</vt:lpstr>
      <vt:lpstr>Times New Roman</vt:lpstr>
      <vt:lpstr>Wingdings 2</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tibah</dc:creator>
  <cp:lastModifiedBy>Medad</cp:lastModifiedBy>
  <cp:revision>20</cp:revision>
  <dcterms:created xsi:type="dcterms:W3CDTF">2015-12-19T09:00:55Z</dcterms:created>
  <dcterms:modified xsi:type="dcterms:W3CDTF">2016-02-18T09:40:03Z</dcterms:modified>
</cp:coreProperties>
</file>