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57" r:id="rId12"/>
    <p:sldId id="269" r:id="rId13"/>
    <p:sldId id="270" r:id="rId14"/>
    <p:sldId id="271" r:id="rId15"/>
    <p:sldId id="272" r:id="rId16"/>
    <p:sldId id="294"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4652" autoAdjust="0"/>
  </p:normalViewPr>
  <p:slideViewPr>
    <p:cSldViewPr>
      <p:cViewPr>
        <p:scale>
          <a:sx n="71" d="100"/>
          <a:sy n="71" d="100"/>
        </p:scale>
        <p:origin x="-11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5F4179FF-D1D2-4A23-A70B-F84960F71F3D}" type="slidenum">
              <a:rPr lang="es-ES"/>
              <a:pPr/>
              <a:t>‹#›</a:t>
            </a:fld>
            <a:endParaRPr lang="es-ES"/>
          </a:p>
        </p:txBody>
      </p:sp>
    </p:spTree>
    <p:extLst>
      <p:ext uri="{BB962C8B-B14F-4D97-AF65-F5344CB8AC3E}">
        <p14:creationId xmlns:p14="http://schemas.microsoft.com/office/powerpoint/2010/main" val="216426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4B3EE08E-AD07-4475-AE02-C3BFA4C45044}" type="slidenum">
              <a:rPr lang="es-ES"/>
              <a:pPr/>
              <a:t>‹#›</a:t>
            </a:fld>
            <a:endParaRPr lang="es-ES"/>
          </a:p>
        </p:txBody>
      </p:sp>
    </p:spTree>
    <p:extLst>
      <p:ext uri="{BB962C8B-B14F-4D97-AF65-F5344CB8AC3E}">
        <p14:creationId xmlns:p14="http://schemas.microsoft.com/office/powerpoint/2010/main" val="265494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E5656348-C2AF-4623-A6E9-6CF6276422E1}" type="slidenum">
              <a:rPr lang="es-ES"/>
              <a:pPr/>
              <a:t>‹#›</a:t>
            </a:fld>
            <a:endParaRPr lang="es-ES"/>
          </a:p>
        </p:txBody>
      </p:sp>
    </p:spTree>
    <p:extLst>
      <p:ext uri="{BB962C8B-B14F-4D97-AF65-F5344CB8AC3E}">
        <p14:creationId xmlns:p14="http://schemas.microsoft.com/office/powerpoint/2010/main" val="396093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2A2137D3-CAA2-451C-90F8-0A73AE5BD1B4}" type="slidenum">
              <a:rPr lang="es-ES"/>
              <a:pPr/>
              <a:t>‹#›</a:t>
            </a:fld>
            <a:endParaRPr lang="es-ES"/>
          </a:p>
        </p:txBody>
      </p:sp>
    </p:spTree>
    <p:extLst>
      <p:ext uri="{BB962C8B-B14F-4D97-AF65-F5344CB8AC3E}">
        <p14:creationId xmlns:p14="http://schemas.microsoft.com/office/powerpoint/2010/main" val="45570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F4438B15-E2FA-4C5D-A965-E57F1D55B5A4}" type="slidenum">
              <a:rPr lang="es-ES"/>
              <a:pPr/>
              <a:t>‹#›</a:t>
            </a:fld>
            <a:endParaRPr lang="es-ES"/>
          </a:p>
        </p:txBody>
      </p:sp>
    </p:spTree>
    <p:extLst>
      <p:ext uri="{BB962C8B-B14F-4D97-AF65-F5344CB8AC3E}">
        <p14:creationId xmlns:p14="http://schemas.microsoft.com/office/powerpoint/2010/main" val="276310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s-ES"/>
          </a:p>
        </p:txBody>
      </p:sp>
      <p:sp>
        <p:nvSpPr>
          <p:cNvPr id="6" name="عنصر نائب للتذييل 5"/>
          <p:cNvSpPr>
            <a:spLocks noGrp="1"/>
          </p:cNvSpPr>
          <p:nvPr>
            <p:ph type="ftr" sz="quarter" idx="11"/>
          </p:nvPr>
        </p:nvSpPr>
        <p:spPr/>
        <p:txBody>
          <a:bodyPr/>
          <a:lstStyle>
            <a:lvl1pPr>
              <a:defRPr/>
            </a:lvl1pPr>
          </a:lstStyle>
          <a:p>
            <a:endParaRPr lang="es-ES"/>
          </a:p>
        </p:txBody>
      </p:sp>
      <p:sp>
        <p:nvSpPr>
          <p:cNvPr id="7" name="عنصر نائب لرقم الشريحة 6"/>
          <p:cNvSpPr>
            <a:spLocks noGrp="1"/>
          </p:cNvSpPr>
          <p:nvPr>
            <p:ph type="sldNum" sz="quarter" idx="12"/>
          </p:nvPr>
        </p:nvSpPr>
        <p:spPr/>
        <p:txBody>
          <a:bodyPr/>
          <a:lstStyle>
            <a:lvl1pPr>
              <a:defRPr/>
            </a:lvl1pPr>
          </a:lstStyle>
          <a:p>
            <a:fld id="{909D89C5-E5D0-415F-A530-FE92E2EC475C}" type="slidenum">
              <a:rPr lang="es-ES"/>
              <a:pPr/>
              <a:t>‹#›</a:t>
            </a:fld>
            <a:endParaRPr lang="es-ES"/>
          </a:p>
        </p:txBody>
      </p:sp>
    </p:spTree>
    <p:extLst>
      <p:ext uri="{BB962C8B-B14F-4D97-AF65-F5344CB8AC3E}">
        <p14:creationId xmlns:p14="http://schemas.microsoft.com/office/powerpoint/2010/main" val="209637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s-ES"/>
          </a:p>
        </p:txBody>
      </p:sp>
      <p:sp>
        <p:nvSpPr>
          <p:cNvPr id="8" name="عنصر نائب للتذييل 7"/>
          <p:cNvSpPr>
            <a:spLocks noGrp="1"/>
          </p:cNvSpPr>
          <p:nvPr>
            <p:ph type="ftr" sz="quarter" idx="11"/>
          </p:nvPr>
        </p:nvSpPr>
        <p:spPr/>
        <p:txBody>
          <a:bodyPr/>
          <a:lstStyle>
            <a:lvl1pPr>
              <a:defRPr/>
            </a:lvl1pPr>
          </a:lstStyle>
          <a:p>
            <a:endParaRPr lang="es-ES"/>
          </a:p>
        </p:txBody>
      </p:sp>
      <p:sp>
        <p:nvSpPr>
          <p:cNvPr id="9" name="عنصر نائب لرقم الشريحة 8"/>
          <p:cNvSpPr>
            <a:spLocks noGrp="1"/>
          </p:cNvSpPr>
          <p:nvPr>
            <p:ph type="sldNum" sz="quarter" idx="12"/>
          </p:nvPr>
        </p:nvSpPr>
        <p:spPr/>
        <p:txBody>
          <a:bodyPr/>
          <a:lstStyle>
            <a:lvl1pPr>
              <a:defRPr/>
            </a:lvl1pPr>
          </a:lstStyle>
          <a:p>
            <a:fld id="{BDDBAD9D-6473-4F90-8520-35586D69362B}" type="slidenum">
              <a:rPr lang="es-ES"/>
              <a:pPr/>
              <a:t>‹#›</a:t>
            </a:fld>
            <a:endParaRPr lang="es-ES"/>
          </a:p>
        </p:txBody>
      </p:sp>
    </p:spTree>
    <p:extLst>
      <p:ext uri="{BB962C8B-B14F-4D97-AF65-F5344CB8AC3E}">
        <p14:creationId xmlns:p14="http://schemas.microsoft.com/office/powerpoint/2010/main" val="188664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s-ES"/>
          </a:p>
        </p:txBody>
      </p:sp>
      <p:sp>
        <p:nvSpPr>
          <p:cNvPr id="4" name="عنصر نائب للتذييل 3"/>
          <p:cNvSpPr>
            <a:spLocks noGrp="1"/>
          </p:cNvSpPr>
          <p:nvPr>
            <p:ph type="ftr" sz="quarter" idx="11"/>
          </p:nvPr>
        </p:nvSpPr>
        <p:spPr/>
        <p:txBody>
          <a:bodyPr/>
          <a:lstStyle>
            <a:lvl1pPr>
              <a:defRPr/>
            </a:lvl1pPr>
          </a:lstStyle>
          <a:p>
            <a:endParaRPr lang="es-ES"/>
          </a:p>
        </p:txBody>
      </p:sp>
      <p:sp>
        <p:nvSpPr>
          <p:cNvPr id="5" name="عنصر نائب لرقم الشريحة 4"/>
          <p:cNvSpPr>
            <a:spLocks noGrp="1"/>
          </p:cNvSpPr>
          <p:nvPr>
            <p:ph type="sldNum" sz="quarter" idx="12"/>
          </p:nvPr>
        </p:nvSpPr>
        <p:spPr/>
        <p:txBody>
          <a:bodyPr/>
          <a:lstStyle>
            <a:lvl1pPr>
              <a:defRPr/>
            </a:lvl1pPr>
          </a:lstStyle>
          <a:p>
            <a:fld id="{7AC7B010-7ADD-493A-9BF9-185B176EF645}" type="slidenum">
              <a:rPr lang="es-ES"/>
              <a:pPr/>
              <a:t>‹#›</a:t>
            </a:fld>
            <a:endParaRPr lang="es-ES"/>
          </a:p>
        </p:txBody>
      </p:sp>
    </p:spTree>
    <p:extLst>
      <p:ext uri="{BB962C8B-B14F-4D97-AF65-F5344CB8AC3E}">
        <p14:creationId xmlns:p14="http://schemas.microsoft.com/office/powerpoint/2010/main" val="177285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s-ES"/>
          </a:p>
        </p:txBody>
      </p:sp>
      <p:sp>
        <p:nvSpPr>
          <p:cNvPr id="3" name="عنصر نائب للتذييل 2"/>
          <p:cNvSpPr>
            <a:spLocks noGrp="1"/>
          </p:cNvSpPr>
          <p:nvPr>
            <p:ph type="ftr" sz="quarter" idx="11"/>
          </p:nvPr>
        </p:nvSpPr>
        <p:spPr/>
        <p:txBody>
          <a:bodyPr/>
          <a:lstStyle>
            <a:lvl1pPr>
              <a:defRPr/>
            </a:lvl1pPr>
          </a:lstStyle>
          <a:p>
            <a:endParaRPr lang="es-ES"/>
          </a:p>
        </p:txBody>
      </p:sp>
      <p:sp>
        <p:nvSpPr>
          <p:cNvPr id="4" name="عنصر نائب لرقم الشريحة 3"/>
          <p:cNvSpPr>
            <a:spLocks noGrp="1"/>
          </p:cNvSpPr>
          <p:nvPr>
            <p:ph type="sldNum" sz="quarter" idx="12"/>
          </p:nvPr>
        </p:nvSpPr>
        <p:spPr/>
        <p:txBody>
          <a:bodyPr/>
          <a:lstStyle>
            <a:lvl1pPr>
              <a:defRPr/>
            </a:lvl1pPr>
          </a:lstStyle>
          <a:p>
            <a:fld id="{A6724FCD-1195-4AC2-90DB-5D1800F0F4EA}" type="slidenum">
              <a:rPr lang="es-ES"/>
              <a:pPr/>
              <a:t>‹#›</a:t>
            </a:fld>
            <a:endParaRPr lang="es-ES"/>
          </a:p>
        </p:txBody>
      </p:sp>
    </p:spTree>
    <p:extLst>
      <p:ext uri="{BB962C8B-B14F-4D97-AF65-F5344CB8AC3E}">
        <p14:creationId xmlns:p14="http://schemas.microsoft.com/office/powerpoint/2010/main" val="21633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s-ES"/>
          </a:p>
        </p:txBody>
      </p:sp>
      <p:sp>
        <p:nvSpPr>
          <p:cNvPr id="6" name="عنصر نائب للتذييل 5"/>
          <p:cNvSpPr>
            <a:spLocks noGrp="1"/>
          </p:cNvSpPr>
          <p:nvPr>
            <p:ph type="ftr" sz="quarter" idx="11"/>
          </p:nvPr>
        </p:nvSpPr>
        <p:spPr/>
        <p:txBody>
          <a:bodyPr/>
          <a:lstStyle>
            <a:lvl1pPr>
              <a:defRPr/>
            </a:lvl1pPr>
          </a:lstStyle>
          <a:p>
            <a:endParaRPr lang="es-ES"/>
          </a:p>
        </p:txBody>
      </p:sp>
      <p:sp>
        <p:nvSpPr>
          <p:cNvPr id="7" name="عنصر نائب لرقم الشريحة 6"/>
          <p:cNvSpPr>
            <a:spLocks noGrp="1"/>
          </p:cNvSpPr>
          <p:nvPr>
            <p:ph type="sldNum" sz="quarter" idx="12"/>
          </p:nvPr>
        </p:nvSpPr>
        <p:spPr/>
        <p:txBody>
          <a:bodyPr/>
          <a:lstStyle>
            <a:lvl1pPr>
              <a:defRPr/>
            </a:lvl1pPr>
          </a:lstStyle>
          <a:p>
            <a:fld id="{478B8925-564D-4C88-AFB5-82E9E3ACA41A}" type="slidenum">
              <a:rPr lang="es-ES"/>
              <a:pPr/>
              <a:t>‹#›</a:t>
            </a:fld>
            <a:endParaRPr lang="es-ES"/>
          </a:p>
        </p:txBody>
      </p:sp>
    </p:spTree>
    <p:extLst>
      <p:ext uri="{BB962C8B-B14F-4D97-AF65-F5344CB8AC3E}">
        <p14:creationId xmlns:p14="http://schemas.microsoft.com/office/powerpoint/2010/main" val="35879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s-ES"/>
          </a:p>
        </p:txBody>
      </p:sp>
      <p:sp>
        <p:nvSpPr>
          <p:cNvPr id="6" name="عنصر نائب للتذييل 5"/>
          <p:cNvSpPr>
            <a:spLocks noGrp="1"/>
          </p:cNvSpPr>
          <p:nvPr>
            <p:ph type="ftr" sz="quarter" idx="11"/>
          </p:nvPr>
        </p:nvSpPr>
        <p:spPr/>
        <p:txBody>
          <a:bodyPr/>
          <a:lstStyle>
            <a:lvl1pPr>
              <a:defRPr/>
            </a:lvl1pPr>
          </a:lstStyle>
          <a:p>
            <a:endParaRPr lang="es-ES"/>
          </a:p>
        </p:txBody>
      </p:sp>
      <p:sp>
        <p:nvSpPr>
          <p:cNvPr id="7" name="عنصر نائب لرقم الشريحة 6"/>
          <p:cNvSpPr>
            <a:spLocks noGrp="1"/>
          </p:cNvSpPr>
          <p:nvPr>
            <p:ph type="sldNum" sz="quarter" idx="12"/>
          </p:nvPr>
        </p:nvSpPr>
        <p:spPr/>
        <p:txBody>
          <a:bodyPr/>
          <a:lstStyle>
            <a:lvl1pPr>
              <a:defRPr/>
            </a:lvl1pPr>
          </a:lstStyle>
          <a:p>
            <a:fld id="{085354B2-4165-47C3-9F65-688B41852817}" type="slidenum">
              <a:rPr lang="es-ES"/>
              <a:pPr/>
              <a:t>‹#›</a:t>
            </a:fld>
            <a:endParaRPr lang="es-ES"/>
          </a:p>
        </p:txBody>
      </p:sp>
    </p:spTree>
    <p:extLst>
      <p:ext uri="{BB962C8B-B14F-4D97-AF65-F5344CB8AC3E}">
        <p14:creationId xmlns:p14="http://schemas.microsoft.com/office/powerpoint/2010/main" val="318521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6ABB69-6872-4703-A94A-1C223C78F79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2" descr="download-cro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627" y="196057"/>
            <a:ext cx="12954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5"/>
          <p:cNvSpPr>
            <a:spLocks noChangeArrowheads="1"/>
          </p:cNvSpPr>
          <p:nvPr/>
        </p:nvSpPr>
        <p:spPr bwMode="auto">
          <a:xfrm>
            <a:off x="1151971" y="1490095"/>
            <a:ext cx="64087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0"/>
            <a:r>
              <a:rPr lang="en-US" b="1" dirty="0">
                <a:solidFill>
                  <a:srgbClr val="FF0000"/>
                </a:solidFill>
                <a:latin typeface="Times New Roman" pitchFamily="18" charset="0"/>
                <a:cs typeface="Times New Roman" pitchFamily="18" charset="0"/>
              </a:rPr>
              <a:t> AN-NAJAH NATIONAL UNIVERSITY                                                                                                                                                            </a:t>
            </a:r>
            <a:r>
              <a:rPr lang="en-US" b="1" dirty="0" smtClean="0">
                <a:solidFill>
                  <a:srgbClr val="FF0000"/>
                </a:solidFill>
                <a:latin typeface="Times New Roman" pitchFamily="18" charset="0"/>
                <a:cs typeface="Times New Roman" pitchFamily="18" charset="0"/>
              </a:rPr>
              <a:t>  FACULTY </a:t>
            </a:r>
            <a:r>
              <a:rPr lang="en-US" b="1" dirty="0">
                <a:solidFill>
                  <a:srgbClr val="FF0000"/>
                </a:solidFill>
                <a:latin typeface="Times New Roman" pitchFamily="18" charset="0"/>
                <a:cs typeface="Times New Roman" pitchFamily="18" charset="0"/>
              </a:rPr>
              <a:t>OF ENGINEERING                                                                                                                                                                               DEPARTMENT OF MECHANICAL ENGINEERING</a:t>
            </a:r>
            <a:endParaRPr lang="en-US" dirty="0">
              <a:solidFill>
                <a:srgbClr val="FF0000"/>
              </a:solidFill>
              <a:latin typeface="Times New Roman" pitchFamily="18" charset="0"/>
              <a:cs typeface="Times New Roman" pitchFamily="18" charset="0"/>
            </a:endParaRPr>
          </a:p>
        </p:txBody>
      </p:sp>
      <p:sp>
        <p:nvSpPr>
          <p:cNvPr id="9" name="WordArt 4"/>
          <p:cNvSpPr>
            <a:spLocks noGrp="1" noChangeArrowheads="1" noChangeShapeType="1" noTextEdit="1"/>
          </p:cNvSpPr>
          <p:nvPr/>
        </p:nvSpPr>
        <p:spPr bwMode="auto">
          <a:xfrm>
            <a:off x="530399" y="2636912"/>
            <a:ext cx="8059738" cy="1470025"/>
          </a:xfrm>
          <a:prstGeom prst="rect">
            <a:avLst/>
          </a:prstGeom>
        </p:spPr>
        <p:txBody>
          <a:bodyPr wrap="none" fromWordArt="1" anchor="ctr"/>
          <a:lstStyle/>
          <a:p>
            <a:pPr algn="ctr" eaLnBrk="0" hangingPunct="0">
              <a:defRPr/>
            </a:pPr>
            <a:r>
              <a:rPr lang="en-US" sz="6600" kern="0" dirty="0" smtClean="0">
                <a:solidFill>
                  <a:schemeClr val="bg1"/>
                </a:solidFill>
                <a:effectLst>
                  <a:outerShdw dist="35921" dir="2700000" algn="ctr" rotWithShape="0">
                    <a:srgbClr val="C0C0C0">
                      <a:alpha val="75000"/>
                    </a:srgbClr>
                  </a:outerShdw>
                </a:effectLst>
                <a:latin typeface="Times New Roman"/>
                <a:ea typeface="+mj-ea"/>
                <a:cs typeface="Times New Roman"/>
              </a:rPr>
              <a:t>Waste Fuel Burner</a:t>
            </a:r>
            <a:endParaRPr lang="en-US" sz="6600" kern="0" dirty="0">
              <a:solidFill>
                <a:schemeClr val="bg1"/>
              </a:solidFill>
              <a:effectLst>
                <a:outerShdw dist="35921" dir="2700000" algn="ctr" rotWithShape="0">
                  <a:srgbClr val="C0C0C0">
                    <a:alpha val="75000"/>
                  </a:srgbClr>
                </a:outerShdw>
              </a:effectLst>
              <a:latin typeface="Times New Roman"/>
              <a:ea typeface="+mj-ea"/>
              <a:cs typeface="Times New Roman"/>
            </a:endParaRPr>
          </a:p>
        </p:txBody>
      </p:sp>
      <p:sp>
        <p:nvSpPr>
          <p:cNvPr id="10" name="مستطيل 8"/>
          <p:cNvSpPr>
            <a:spLocks noChangeArrowheads="1"/>
          </p:cNvSpPr>
          <p:nvPr/>
        </p:nvSpPr>
        <p:spPr bwMode="auto">
          <a:xfrm>
            <a:off x="4211960" y="4487980"/>
            <a:ext cx="45720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2400" dirty="0" smtClean="0">
                <a:solidFill>
                  <a:srgbClr val="FF0000"/>
                </a:solidFill>
                <a:latin typeface="Times New Roman" pitchFamily="18" charset="0"/>
                <a:cs typeface="+mj-cs"/>
              </a:rPr>
              <a:t>Prepared </a:t>
            </a:r>
            <a:r>
              <a:rPr lang="en-US" sz="2400" dirty="0">
                <a:solidFill>
                  <a:srgbClr val="FF0000"/>
                </a:solidFill>
                <a:latin typeface="Times New Roman" pitchFamily="18" charset="0"/>
                <a:cs typeface="+mj-cs"/>
              </a:rPr>
              <a:t>by</a:t>
            </a:r>
            <a:r>
              <a:rPr lang="en-US" sz="2400" dirty="0" smtClean="0">
                <a:solidFill>
                  <a:srgbClr val="FF0000"/>
                </a:solidFill>
                <a:latin typeface="Times New Roman" pitchFamily="18" charset="0"/>
                <a:cs typeface="+mj-cs"/>
              </a:rPr>
              <a:t>:</a:t>
            </a:r>
          </a:p>
          <a:p>
            <a:pPr algn="ctr">
              <a:lnSpc>
                <a:spcPct val="80000"/>
              </a:lnSpc>
            </a:pPr>
            <a:r>
              <a:rPr lang="en-US" sz="2400" dirty="0" smtClean="0">
                <a:solidFill>
                  <a:schemeClr val="bg1"/>
                </a:solidFill>
                <a:latin typeface="Times New Roman" pitchFamily="18" charset="0"/>
                <a:cs typeface="+mj-cs"/>
              </a:rPr>
              <a:t> </a:t>
            </a:r>
            <a:endParaRPr lang="en-US" sz="2400" dirty="0">
              <a:solidFill>
                <a:schemeClr val="bg1"/>
              </a:solidFill>
              <a:latin typeface="Times New Roman" pitchFamily="18" charset="0"/>
              <a:cs typeface="+mj-cs"/>
            </a:endParaRPr>
          </a:p>
          <a:p>
            <a:pPr algn="ctr">
              <a:lnSpc>
                <a:spcPct val="80000"/>
              </a:lnSpc>
            </a:pPr>
            <a:r>
              <a:rPr lang="en-US" sz="2400" dirty="0" err="1" smtClean="0">
                <a:solidFill>
                  <a:schemeClr val="bg1"/>
                </a:solidFill>
                <a:latin typeface="Times New Roman" pitchFamily="18" charset="0"/>
                <a:cs typeface="Times New Roman" pitchFamily="18" charset="0"/>
              </a:rPr>
              <a:t>Wajdi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abu-muhsen</a:t>
            </a:r>
            <a:endParaRPr lang="en-US" sz="2400" dirty="0" smtClean="0">
              <a:solidFill>
                <a:schemeClr val="bg1"/>
              </a:solidFill>
              <a:latin typeface="Times New Roman" pitchFamily="18" charset="0"/>
              <a:cs typeface="Times New Roman" pitchFamily="18" charset="0"/>
            </a:endParaRPr>
          </a:p>
          <a:p>
            <a:pPr algn="ctr">
              <a:lnSpc>
                <a:spcPct val="80000"/>
              </a:lnSpc>
            </a:pPr>
            <a:r>
              <a:rPr lang="en-US" sz="2400" dirty="0" err="1" smtClean="0">
                <a:solidFill>
                  <a:schemeClr val="bg1"/>
                </a:solidFill>
                <a:latin typeface="Times New Roman" pitchFamily="18" charset="0"/>
                <a:cs typeface="Times New Roman" pitchFamily="18" charset="0"/>
              </a:rPr>
              <a:t>Khaled</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aamer</a:t>
            </a:r>
            <a:endParaRPr lang="en-US" sz="2400" dirty="0" smtClean="0">
              <a:solidFill>
                <a:schemeClr val="bg1"/>
              </a:solidFill>
              <a:latin typeface="Times New Roman" pitchFamily="18" charset="0"/>
              <a:cs typeface="Times New Roman" pitchFamily="18" charset="0"/>
            </a:endParaRPr>
          </a:p>
          <a:p>
            <a:pPr algn="ctr">
              <a:lnSpc>
                <a:spcPct val="80000"/>
              </a:lnSpc>
            </a:pPr>
            <a:r>
              <a:rPr lang="en-US" sz="2400" dirty="0" smtClean="0">
                <a:solidFill>
                  <a:schemeClr val="bg1"/>
                </a:solidFill>
                <a:latin typeface="Times New Roman" pitchFamily="18" charset="0"/>
                <a:cs typeface="Times New Roman" pitchFamily="18" charset="0"/>
              </a:rPr>
              <a:t>Ahmad Al-</a:t>
            </a:r>
            <a:r>
              <a:rPr lang="en-US" sz="2400" dirty="0" err="1" smtClean="0">
                <a:solidFill>
                  <a:schemeClr val="bg1"/>
                </a:solidFill>
                <a:latin typeface="Times New Roman" pitchFamily="18" charset="0"/>
                <a:cs typeface="Times New Roman" pitchFamily="18" charset="0"/>
              </a:rPr>
              <a:t>Hunate</a:t>
            </a:r>
            <a:endParaRPr lang="en-US" sz="2400" dirty="0" smtClean="0">
              <a:solidFill>
                <a:schemeClr val="bg1"/>
              </a:solidFill>
              <a:latin typeface="Times New Roman" pitchFamily="18" charset="0"/>
              <a:cs typeface="Times New Roman" pitchFamily="18" charset="0"/>
            </a:endParaRPr>
          </a:p>
          <a:p>
            <a:pPr algn="ctr">
              <a:lnSpc>
                <a:spcPct val="80000"/>
              </a:lnSpc>
            </a:pPr>
            <a:r>
              <a:rPr lang="en-US" sz="2400" dirty="0" err="1" smtClean="0">
                <a:solidFill>
                  <a:schemeClr val="bg1"/>
                </a:solidFill>
                <a:latin typeface="Times New Roman" pitchFamily="18" charset="0"/>
                <a:cs typeface="Times New Roman" pitchFamily="18" charset="0"/>
              </a:rPr>
              <a:t>Nabeel</a:t>
            </a:r>
            <a:r>
              <a:rPr lang="en-US" sz="2400" dirty="0" smtClean="0">
                <a:solidFill>
                  <a:schemeClr val="bg1"/>
                </a:solidFill>
                <a:latin typeface="Times New Roman" pitchFamily="18" charset="0"/>
                <a:cs typeface="Times New Roman" pitchFamily="18" charset="0"/>
              </a:rPr>
              <a:t> Abu-Omar</a:t>
            </a:r>
            <a:endParaRPr lang="en-US" sz="2400" dirty="0">
              <a:solidFill>
                <a:schemeClr val="bg1"/>
              </a:solidFill>
              <a:latin typeface="Times New Roman" pitchFamily="18" charset="0"/>
              <a:cs typeface="Times New Roman" pitchFamily="18" charset="0"/>
            </a:endParaRPr>
          </a:p>
        </p:txBody>
      </p:sp>
      <p:sp>
        <p:nvSpPr>
          <p:cNvPr id="11" name="مستطيل 9"/>
          <p:cNvSpPr>
            <a:spLocks noChangeArrowheads="1"/>
          </p:cNvSpPr>
          <p:nvPr/>
        </p:nvSpPr>
        <p:spPr bwMode="auto">
          <a:xfrm>
            <a:off x="179512" y="4954588"/>
            <a:ext cx="4572000" cy="98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2400" dirty="0">
                <a:solidFill>
                  <a:srgbClr val="FF0000"/>
                </a:solidFill>
                <a:latin typeface="Times New Roman" pitchFamily="18" charset="0"/>
              </a:rPr>
              <a:t>Submitted to:</a:t>
            </a:r>
          </a:p>
          <a:p>
            <a:pPr algn="ctr">
              <a:lnSpc>
                <a:spcPct val="80000"/>
              </a:lnSpc>
            </a:pPr>
            <a:endParaRPr lang="en-US" sz="2400" dirty="0">
              <a:solidFill>
                <a:schemeClr val="bg1"/>
              </a:solidFill>
              <a:latin typeface="Times New Roman" pitchFamily="18" charset="0"/>
            </a:endParaRPr>
          </a:p>
          <a:p>
            <a:pPr algn="ctr">
              <a:lnSpc>
                <a:spcPct val="80000"/>
              </a:lnSpc>
            </a:pPr>
            <a:r>
              <a:rPr lang="en-US" sz="2400" dirty="0" err="1" smtClean="0">
                <a:solidFill>
                  <a:schemeClr val="bg1"/>
                </a:solidFill>
                <a:latin typeface="Times New Roman" pitchFamily="18" charset="0"/>
              </a:rPr>
              <a:t>Dr</a:t>
            </a:r>
            <a:r>
              <a:rPr lang="en-US" sz="2400" dirty="0" smtClean="0">
                <a:solidFill>
                  <a:schemeClr val="bg1"/>
                </a:solidFill>
                <a:latin typeface="Times New Roman" pitchFamily="18" charset="0"/>
              </a:rPr>
              <a:t>: </a:t>
            </a:r>
            <a:r>
              <a:rPr lang="en-US" sz="2400" dirty="0" err="1" smtClean="0">
                <a:solidFill>
                  <a:schemeClr val="bg1"/>
                </a:solidFill>
                <a:latin typeface="Times New Roman" pitchFamily="18" charset="0"/>
              </a:rPr>
              <a:t>Slameh</a:t>
            </a:r>
            <a:r>
              <a:rPr lang="en-US" sz="2400" dirty="0" smtClean="0">
                <a:solidFill>
                  <a:schemeClr val="bg1"/>
                </a:solidFill>
                <a:latin typeface="Times New Roman" pitchFamily="18" charset="0"/>
              </a:rPr>
              <a:t> </a:t>
            </a:r>
            <a:r>
              <a:rPr lang="en-US" sz="2400" dirty="0" err="1" smtClean="0">
                <a:solidFill>
                  <a:schemeClr val="bg1"/>
                </a:solidFill>
                <a:latin typeface="Times New Roman" pitchFamily="18" charset="0"/>
              </a:rPr>
              <a:t>Abd-Alfattah</a:t>
            </a:r>
            <a:endParaRPr lang="en-US" alt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404813"/>
            <a:ext cx="8569325" cy="1066800"/>
          </a:xfrm>
        </p:spPr>
        <p:txBody>
          <a:bodyPr/>
          <a:lstStyle/>
          <a:p>
            <a:pPr eaLnBrk="1" hangingPunct="1"/>
            <a:r>
              <a:rPr lang="es-ES" dirty="0" smtClean="0">
                <a:solidFill>
                  <a:srgbClr val="FF0000"/>
                </a:solidFill>
                <a:latin typeface="Times New Roman" pitchFamily="18" charset="0"/>
                <a:cs typeface="Times New Roman" pitchFamily="18" charset="0"/>
              </a:rPr>
              <a:t>Methodology:</a:t>
            </a:r>
          </a:p>
        </p:txBody>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a:xfrm>
                <a:off x="250825" y="1960563"/>
                <a:ext cx="8642350" cy="4205287"/>
              </a:xfrm>
            </p:spPr>
            <p:txBody>
              <a:bodyPr>
                <a:normAutofit/>
              </a:bodyPr>
              <a:lstStyle/>
              <a:p>
                <a:pPr algn="l" rtl="0"/>
                <a:r>
                  <a:rPr lang="es-ES" sz="2800" dirty="0" smtClean="0">
                    <a:solidFill>
                      <a:schemeClr val="bg1"/>
                    </a:solidFill>
                    <a:latin typeface="Times New Roman" pitchFamily="18" charset="0"/>
                    <a:cs typeface="Times New Roman" pitchFamily="18" charset="0"/>
                  </a:rPr>
                  <a:t>Waste fuel burner </a:t>
                </a:r>
                <a:r>
                  <a:rPr lang="en-US" sz="2800" dirty="0" smtClean="0">
                    <a:solidFill>
                      <a:schemeClr val="bg1"/>
                    </a:solidFill>
                    <a:latin typeface="Times New Roman" pitchFamily="18" charset="0"/>
                    <a:cs typeface="Times New Roman" pitchFamily="18" charset="0"/>
                  </a:rPr>
                  <a:t>use a small </a:t>
                </a:r>
                <a:r>
                  <a:rPr lang="en-US" sz="2800" dirty="0">
                    <a:solidFill>
                      <a:schemeClr val="bg1"/>
                    </a:solidFill>
                    <a:latin typeface="Times New Roman" pitchFamily="18" charset="0"/>
                    <a:cs typeface="Times New Roman" pitchFamily="18" charset="0"/>
                  </a:rPr>
                  <a:t>red cupper pipes and </a:t>
                </a:r>
                <a:r>
                  <a:rPr lang="en-US" sz="2800" dirty="0" smtClean="0">
                    <a:solidFill>
                      <a:schemeClr val="bg1"/>
                    </a:solidFill>
                    <a:latin typeface="Times New Roman" pitchFamily="18" charset="0"/>
                    <a:cs typeface="Times New Roman" pitchFamily="18" charset="0"/>
                  </a:rPr>
                  <a:t>fittings to construct , the pipes and fittings are </a:t>
                </a:r>
                <a:r>
                  <a:rPr lang="en-US" sz="2800" dirty="0">
                    <a:solidFill>
                      <a:schemeClr val="bg1"/>
                    </a:solidFill>
                    <a:latin typeface="Times New Roman" pitchFamily="18" charset="0"/>
                    <a:cs typeface="Times New Roman" pitchFamily="18" charset="0"/>
                  </a:rPr>
                  <a:t>( </a:t>
                </a:r>
                <a14:m>
                  <m:oMath xmlns:m="http://schemas.openxmlformats.org/officeDocument/2006/math">
                    <m:f>
                      <m:fPr>
                        <m:type m:val="skw"/>
                        <m:ctrlPr>
                          <a:rPr lang="en-US" sz="2800" i="1">
                            <a:solidFill>
                              <a:schemeClr val="bg1"/>
                            </a:solidFill>
                            <a:latin typeface="Cambria Math"/>
                          </a:rPr>
                        </m:ctrlPr>
                      </m:fPr>
                      <m:num>
                        <m:r>
                          <a:rPr lang="en-US" sz="2800" i="1">
                            <a:solidFill>
                              <a:schemeClr val="bg1"/>
                            </a:solidFill>
                            <a:latin typeface="Cambria Math"/>
                          </a:rPr>
                          <m:t>1</m:t>
                        </m:r>
                      </m:num>
                      <m:den>
                        <m:r>
                          <a:rPr lang="en-US" sz="2800" i="1">
                            <a:solidFill>
                              <a:schemeClr val="bg1"/>
                            </a:solidFill>
                            <a:latin typeface="Cambria Math"/>
                          </a:rPr>
                          <m:t>4</m:t>
                        </m:r>
                      </m:den>
                    </m:f>
                    <m:r>
                      <a:rPr lang="en-US" sz="2800" i="1">
                        <a:solidFill>
                          <a:schemeClr val="bg1"/>
                        </a:solidFill>
                        <a:latin typeface="Cambria Math"/>
                      </a:rPr>
                      <m:t>"</m:t>
                    </m:r>
                  </m:oMath>
                </a14:m>
                <a:r>
                  <a:rPr lang="en-US" sz="2800" dirty="0">
                    <a:solidFill>
                      <a:schemeClr val="bg1"/>
                    </a:solidFill>
                    <a:latin typeface="Times New Roman" pitchFamily="18" charset="0"/>
                    <a:cs typeface="Times New Roman" pitchFamily="18" charset="0"/>
                  </a:rPr>
                  <a:t> ) </a:t>
                </a:r>
                <a:r>
                  <a:rPr lang="en-US" sz="2800" dirty="0" smtClean="0">
                    <a:solidFill>
                      <a:schemeClr val="bg1"/>
                    </a:solidFill>
                    <a:latin typeface="Times New Roman" pitchFamily="18" charset="0"/>
                    <a:cs typeface="Times New Roman" pitchFamily="18" charset="0"/>
                  </a:rPr>
                  <a:t>size in </a:t>
                </a:r>
                <a:r>
                  <a:rPr lang="en-US" sz="2800" dirty="0">
                    <a:solidFill>
                      <a:schemeClr val="bg1"/>
                    </a:solidFill>
                    <a:latin typeface="Times New Roman" pitchFamily="18" charset="0"/>
                    <a:cs typeface="Times New Roman" pitchFamily="18" charset="0"/>
                  </a:rPr>
                  <a:t>order to be fuel economy by </a:t>
                </a:r>
                <a:r>
                  <a:rPr lang="en-US" sz="2800" dirty="0" smtClean="0">
                    <a:solidFill>
                      <a:schemeClr val="bg1"/>
                    </a:solidFill>
                    <a:latin typeface="Times New Roman" pitchFamily="18" charset="0"/>
                    <a:cs typeface="Times New Roman" pitchFamily="18" charset="0"/>
                  </a:rPr>
                  <a:t>withdraw small </a:t>
                </a:r>
                <a:r>
                  <a:rPr lang="en-US" sz="2800" dirty="0">
                    <a:solidFill>
                      <a:schemeClr val="bg1"/>
                    </a:solidFill>
                    <a:latin typeface="Times New Roman" pitchFamily="18" charset="0"/>
                    <a:cs typeface="Times New Roman" pitchFamily="18" charset="0"/>
                  </a:rPr>
                  <a:t>amount of fuel</a:t>
                </a:r>
                <a:r>
                  <a:rPr lang="en-US" sz="2800" dirty="0" smtClean="0">
                    <a:solidFill>
                      <a:schemeClr val="bg1"/>
                    </a:solidFill>
                    <a:latin typeface="Times New Roman" pitchFamily="18" charset="0"/>
                    <a:cs typeface="Times New Roman" pitchFamily="18" charset="0"/>
                  </a:rPr>
                  <a:t>.</a:t>
                </a:r>
              </a:p>
              <a:p>
                <a:pPr marL="0" indent="0" algn="l" rtl="0">
                  <a:buNone/>
                </a:pPr>
                <a:r>
                  <a:rPr lang="en-US" sz="2800" dirty="0" smtClean="0">
                    <a:solidFill>
                      <a:schemeClr val="bg1"/>
                    </a:solidFill>
                    <a:latin typeface="Times New Roman" pitchFamily="18" charset="0"/>
                    <a:cs typeface="Times New Roman" pitchFamily="18" charset="0"/>
                  </a:rPr>
                  <a:t> </a:t>
                </a:r>
              </a:p>
              <a:p>
                <a:pPr algn="l" rtl="0"/>
                <a:r>
                  <a:rPr lang="en-US" sz="2800" dirty="0" smtClean="0">
                    <a:solidFill>
                      <a:schemeClr val="bg1"/>
                    </a:solidFill>
                    <a:latin typeface="Times New Roman" pitchFamily="18" charset="0"/>
                    <a:cs typeface="Times New Roman" pitchFamily="18" charset="0"/>
                  </a:rPr>
                  <a:t>The </a:t>
                </a:r>
                <a:r>
                  <a:rPr lang="en-US" sz="2800" dirty="0">
                    <a:solidFill>
                      <a:schemeClr val="bg1"/>
                    </a:solidFill>
                    <a:latin typeface="Times New Roman" pitchFamily="18" charset="0"/>
                    <a:cs typeface="Times New Roman" pitchFamily="18" charset="0"/>
                  </a:rPr>
                  <a:t>red cupper was used in order to put up with high temperature without </a:t>
                </a:r>
                <a:r>
                  <a:rPr lang="en-US" sz="2800" dirty="0" smtClean="0">
                    <a:solidFill>
                      <a:schemeClr val="bg1"/>
                    </a:solidFill>
                    <a:latin typeface="Times New Roman" pitchFamily="18" charset="0"/>
                    <a:cs typeface="Times New Roman" pitchFamily="18" charset="0"/>
                  </a:rPr>
                  <a:t>melting (melting </a:t>
                </a:r>
                <a:r>
                  <a:rPr lang="en-US" sz="2800" dirty="0">
                    <a:solidFill>
                      <a:schemeClr val="bg1"/>
                    </a:solidFill>
                    <a:latin typeface="Times New Roman" pitchFamily="18" charset="0"/>
                    <a:cs typeface="Times New Roman" pitchFamily="18" charset="0"/>
                  </a:rPr>
                  <a:t>temperature of 1084.62</a:t>
                </a:r>
                <a:r>
                  <a:rPr lang="en-US" sz="2800" baseline="30000" dirty="0">
                    <a:solidFill>
                      <a:schemeClr val="bg1"/>
                    </a:solidFill>
                    <a:latin typeface="Times New Roman" pitchFamily="18" charset="0"/>
                    <a:cs typeface="Times New Roman" pitchFamily="18" charset="0"/>
                  </a:rPr>
                  <a:t>o </a:t>
                </a:r>
                <a:r>
                  <a:rPr lang="en-US" sz="2800" dirty="0">
                    <a:solidFill>
                      <a:schemeClr val="bg1"/>
                    </a:solidFill>
                    <a:latin typeface="Times New Roman" pitchFamily="18" charset="0"/>
                    <a:cs typeface="Times New Roman" pitchFamily="18" charset="0"/>
                  </a:rPr>
                  <a:t>in Celsius </a:t>
                </a:r>
                <a:r>
                  <a:rPr lang="en-US" sz="2800" dirty="0" smtClean="0">
                    <a:solidFill>
                      <a:schemeClr val="bg1"/>
                    </a:solidFill>
                    <a:latin typeface="Times New Roman" pitchFamily="18" charset="0"/>
                    <a:cs typeface="Times New Roman" pitchFamily="18" charset="0"/>
                  </a:rPr>
                  <a:t>), and </a:t>
                </a:r>
                <a:r>
                  <a:rPr lang="en-US" sz="2800" dirty="0">
                    <a:solidFill>
                      <a:schemeClr val="bg1"/>
                    </a:solidFill>
                    <a:latin typeface="Times New Roman" pitchFamily="18" charset="0"/>
                    <a:cs typeface="Times New Roman" pitchFamily="18" charset="0"/>
                  </a:rPr>
                  <a:t>doesn’t get rust or corrosion in our case. </a:t>
                </a:r>
              </a:p>
              <a:p>
                <a:pPr algn="l" rtl="0" eaLnBrk="1" hangingPunct="1">
                  <a:buFontTx/>
                  <a:buNone/>
                </a:pPr>
                <a:endParaRPr lang="es-ES" sz="2800" dirty="0" smtClean="0">
                  <a:solidFill>
                    <a:schemeClr val="bg1"/>
                  </a:solidFill>
                  <a:latin typeface="Times New Roman" pitchFamily="18" charset="0"/>
                  <a:cs typeface="Times New Roman" pitchFamily="18" charset="0"/>
                </a:endParaRPr>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xfrm>
                <a:off x="250825" y="1960563"/>
                <a:ext cx="8642350" cy="4205287"/>
              </a:xfrm>
              <a:blipFill rotWithShape="1">
                <a:blip r:embed="rId2"/>
                <a:stretch>
                  <a:fillRect l="-1199" t="-1451" r="-2327" b="-1742"/>
                </a:stretch>
              </a:blipFill>
            </p:spPr>
            <p:txBody>
              <a:bodyPr/>
              <a:lstStyle/>
              <a:p>
                <a:r>
                  <a:rPr lang="ar-SA">
                    <a:noFill/>
                  </a:rPr>
                  <a:t> </a:t>
                </a:r>
              </a:p>
            </p:txBody>
          </p:sp>
        </mc:Fallback>
      </mc:AlternateContent>
    </p:spTree>
    <p:extLst>
      <p:ext uri="{BB962C8B-B14F-4D97-AF65-F5344CB8AC3E}">
        <p14:creationId xmlns:p14="http://schemas.microsoft.com/office/powerpoint/2010/main" val="91507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s-ES" dirty="0" smtClean="0">
                <a:solidFill>
                  <a:srgbClr val="FF0000"/>
                </a:solidFill>
                <a:latin typeface="Times New Roman" pitchFamily="18" charset="0"/>
                <a:cs typeface="Times New Roman" pitchFamily="18" charset="0"/>
              </a:rPr>
              <a:t>Methodology:</a:t>
            </a:r>
            <a:endParaRPr lang="ar-SA" dirty="0">
              <a:solidFill>
                <a:schemeClr val="bg1"/>
              </a:solidFill>
            </a:endParaRPr>
          </a:p>
        </p:txBody>
      </p:sp>
      <p:pic>
        <p:nvPicPr>
          <p:cNvPr id="15156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8586440" cy="470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 name="صورة 3" descr="D:\مشروع التخرج1\شغل\1.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90101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98230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55213"/>
            <a:ext cx="5868144" cy="6913213"/>
          </a:xfrm>
        </p:spPr>
      </p:pic>
    </p:spTree>
    <p:extLst>
      <p:ext uri="{BB962C8B-B14F-4D97-AF65-F5344CB8AC3E}">
        <p14:creationId xmlns:p14="http://schemas.microsoft.com/office/powerpoint/2010/main" val="176960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060848"/>
            <a:ext cx="8229600" cy="4536504"/>
          </a:xfrm>
        </p:spPr>
        <p:txBody>
          <a:bodyPr>
            <a:normAutofit fontScale="77500" lnSpcReduction="20000"/>
          </a:bodyPr>
          <a:lstStyle/>
          <a:p>
            <a:pPr marL="0" indent="0" algn="just" rtl="0">
              <a:buNone/>
            </a:pPr>
            <a:r>
              <a:rPr lang="en-US" u="sng" dirty="0">
                <a:solidFill>
                  <a:schemeClr val="bg1"/>
                </a:solidFill>
                <a:latin typeface="Times New Roman" pitchFamily="18" charset="0"/>
                <a:cs typeface="Times New Roman" pitchFamily="18" charset="0"/>
              </a:rPr>
              <a:t>How does </a:t>
            </a:r>
            <a:r>
              <a:rPr lang="en-US" u="sng" dirty="0" smtClean="0">
                <a:solidFill>
                  <a:schemeClr val="bg1"/>
                </a:solidFill>
                <a:latin typeface="Times New Roman" pitchFamily="18" charset="0"/>
                <a:cs typeface="Times New Roman" pitchFamily="18" charset="0"/>
              </a:rPr>
              <a:t>Waste Fuel Burner </a:t>
            </a:r>
            <a:r>
              <a:rPr lang="en-US" u="sng" dirty="0">
                <a:solidFill>
                  <a:schemeClr val="bg1"/>
                </a:solidFill>
                <a:latin typeface="Times New Roman" pitchFamily="18" charset="0"/>
                <a:cs typeface="Times New Roman" pitchFamily="18" charset="0"/>
              </a:rPr>
              <a:t>works</a:t>
            </a:r>
            <a:r>
              <a:rPr lang="en-US" u="sng" dirty="0" smtClean="0">
                <a:solidFill>
                  <a:schemeClr val="bg1"/>
                </a:solidFill>
                <a:latin typeface="Times New Roman" pitchFamily="18" charset="0"/>
                <a:cs typeface="Times New Roman" pitchFamily="18" charset="0"/>
              </a:rPr>
              <a:t>?</a:t>
            </a:r>
          </a:p>
          <a:p>
            <a:pPr marL="0" indent="0" algn="just" rtl="0">
              <a:buNone/>
            </a:pPr>
            <a:endParaRPr lang="en-US" sz="1400" u="sng" dirty="0" smtClean="0">
              <a:latin typeface="Times New Roman" pitchFamily="18" charset="0"/>
              <a:cs typeface="Times New Roman" pitchFamily="18" charset="0"/>
            </a:endParaRPr>
          </a:p>
          <a:p>
            <a:pPr algn="just" rtl="0"/>
            <a:r>
              <a:rPr lang="en-US" dirty="0" smtClean="0">
                <a:solidFill>
                  <a:schemeClr val="bg1"/>
                </a:solidFill>
                <a:latin typeface="Times New Roman" pitchFamily="18" charset="0"/>
                <a:cs typeface="Times New Roman" pitchFamily="18" charset="0"/>
              </a:rPr>
              <a:t>The air pressure controlled by regulator, the air was going through the elbow to the copper pipe.</a:t>
            </a:r>
          </a:p>
          <a:p>
            <a:pPr algn="just" rtl="0"/>
            <a:endParaRPr lang="en-US" dirty="0" smtClean="0">
              <a:solidFill>
                <a:schemeClr val="bg1"/>
              </a:solidFill>
              <a:latin typeface="Times New Roman" pitchFamily="18" charset="0"/>
              <a:cs typeface="Times New Roman" pitchFamily="18" charset="0"/>
            </a:endParaRPr>
          </a:p>
          <a:p>
            <a:pPr algn="just" rtl="0"/>
            <a:r>
              <a:rPr lang="en-US" dirty="0" smtClean="0">
                <a:solidFill>
                  <a:schemeClr val="bg1"/>
                </a:solidFill>
                <a:latin typeface="Times New Roman" pitchFamily="18" charset="0"/>
                <a:cs typeface="Times New Roman" pitchFamily="18" charset="0"/>
              </a:rPr>
              <a:t>The  fuel  valve control the fuel amount that goes throw tee fitting to burner body by high speed pressurized air and then mixed with air in the inner end of the nozzle.</a:t>
            </a:r>
          </a:p>
          <a:p>
            <a:pPr algn="just" rtl="0"/>
            <a:endParaRPr lang="en-US" dirty="0" smtClean="0">
              <a:solidFill>
                <a:schemeClr val="bg1"/>
              </a:solidFill>
              <a:latin typeface="Times New Roman" pitchFamily="18" charset="0"/>
              <a:cs typeface="Times New Roman" pitchFamily="18" charset="0"/>
            </a:endParaRPr>
          </a:p>
          <a:p>
            <a:pPr algn="just" rtl="0"/>
            <a:r>
              <a:rPr lang="en-US" dirty="0" smtClean="0">
                <a:solidFill>
                  <a:schemeClr val="bg1"/>
                </a:solidFill>
                <a:latin typeface="Times New Roman" pitchFamily="18" charset="0"/>
                <a:cs typeface="Times New Roman" pitchFamily="18" charset="0"/>
              </a:rPr>
              <a:t>The high speed of air make the mixture spray with assist of the tapered head and the nozzle. The tapered head is used to make complete mixture , nozzle is used to increase the speed of mixture to make spray .</a:t>
            </a:r>
          </a:p>
          <a:p>
            <a:pPr algn="just" rtl="0"/>
            <a:endParaRPr lang="ar-SA" dirty="0">
              <a:latin typeface="Times New Roman" pitchFamily="18" charset="0"/>
              <a:cs typeface="Times New Roman" pitchFamily="18" charset="0"/>
            </a:endParaRPr>
          </a:p>
        </p:txBody>
      </p:sp>
      <p:sp>
        <p:nvSpPr>
          <p:cNvPr id="4" name="عنوان 1"/>
          <p:cNvSpPr>
            <a:spLocks noGrp="1"/>
          </p:cNvSpPr>
          <p:nvPr>
            <p:ph type="title"/>
          </p:nvPr>
        </p:nvSpPr>
        <p:spPr/>
        <p:txBody>
          <a:bodyPr/>
          <a:lstStyle/>
          <a:p>
            <a:r>
              <a:rPr lang="es-ES" dirty="0" smtClean="0">
                <a:solidFill>
                  <a:srgbClr val="FF0000"/>
                </a:solidFill>
                <a:latin typeface="Times New Roman" pitchFamily="18" charset="0"/>
                <a:cs typeface="Times New Roman" pitchFamily="18" charset="0"/>
              </a:rPr>
              <a:t>Methodology:</a:t>
            </a:r>
            <a:endParaRPr lang="ar-SA" dirty="0">
              <a:solidFill>
                <a:srgbClr val="FF0000"/>
              </a:solidFill>
              <a:latin typeface="Times New Roman" pitchFamily="18" charset="0"/>
              <a:cs typeface="Times New Roman" pitchFamily="18" charset="0"/>
            </a:endParaRPr>
          </a:p>
        </p:txBody>
      </p:sp>
      <p:sp>
        <p:nvSpPr>
          <p:cNvPr id="7" name="مستطيل 3"/>
          <p:cNvSpPr>
            <a:spLocks noChangeArrowheads="1"/>
          </p:cNvSpPr>
          <p:nvPr/>
        </p:nvSpPr>
        <p:spPr bwMode="auto">
          <a:xfrm>
            <a:off x="827584" y="1268760"/>
            <a:ext cx="68408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rtl="0">
              <a:buFont typeface="Wingdings" pitchFamily="2" charset="2"/>
              <a:buChar char="Ø"/>
            </a:pPr>
            <a:r>
              <a:rPr lang="en-US" sz="3200" dirty="0" smtClean="0">
                <a:solidFill>
                  <a:srgbClr val="FF0000"/>
                </a:solidFill>
                <a:latin typeface="Times New Roman" pitchFamily="18" charset="0"/>
                <a:cs typeface="Times New Roman" pitchFamily="18" charset="0"/>
              </a:rPr>
              <a:t>principle of work:</a:t>
            </a:r>
          </a:p>
          <a:p>
            <a:pPr marL="457200" indent="-457200" algn="l" rtl="0">
              <a:buFont typeface="Wingdings" pitchFamily="2" charset="2"/>
              <a:buChar char="Ø"/>
            </a:pPr>
            <a:endParaRPr lang="en-US" sz="3200" dirty="0"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319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 name="صورة 3" descr="D:\مشروع التخرج1\شغل\1.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55061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Results and Analysis </a:t>
            </a:r>
            <a:endParaRPr lang="ar-SA"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1988840"/>
            <a:ext cx="8496944" cy="4137323"/>
          </a:xfrm>
        </p:spPr>
        <p:txBody>
          <a:bodyPr/>
          <a:lstStyle/>
          <a:p>
            <a:pPr marL="0" indent="0">
              <a:buNone/>
            </a:pPr>
            <a:r>
              <a:rPr lang="en-US" b="1" dirty="0">
                <a:solidFill>
                  <a:srgbClr val="FF0000"/>
                </a:solidFill>
                <a:latin typeface="Times New Roman" pitchFamily="18" charset="0"/>
                <a:cs typeface="Times New Roman" pitchFamily="18" charset="0"/>
              </a:rPr>
              <a:t>Efficiency</a:t>
            </a:r>
            <a:r>
              <a:rPr lang="en-US" b="1" dirty="0" smtClean="0">
                <a:solidFill>
                  <a:srgbClr val="FF0000"/>
                </a:solidFill>
                <a:latin typeface="Times New Roman" pitchFamily="18" charset="0"/>
                <a:cs typeface="Times New Roman" pitchFamily="18" charset="0"/>
              </a:rPr>
              <a:t>:</a:t>
            </a:r>
          </a:p>
          <a:p>
            <a:pPr marL="0" indent="0">
              <a:buNone/>
            </a:pPr>
            <a:endParaRPr lang="en-US" dirty="0">
              <a:solidFill>
                <a:srgbClr val="FF0000"/>
              </a:solidFill>
              <a:latin typeface="Times New Roman" pitchFamily="18" charset="0"/>
              <a:cs typeface="Times New Roman" pitchFamily="18" charset="0"/>
            </a:endParaRPr>
          </a:p>
          <a:p>
            <a:r>
              <a:rPr lang="en-US" sz="2800" dirty="0">
                <a:solidFill>
                  <a:schemeClr val="bg1"/>
                </a:solidFill>
                <a:latin typeface="Times New Roman" pitchFamily="18" charset="0"/>
                <a:cs typeface="Times New Roman" pitchFamily="18" charset="0"/>
              </a:rPr>
              <a:t>As a result of  experiments  that was conducted  on the Waste Fuel Burner using many types of fuel (diesel, waste oil and industrial fuel ) the following  results were obtained:</a:t>
            </a:r>
          </a:p>
          <a:p>
            <a:endParaRPr lang="ar-S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47339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a:xfrm>
            <a:off x="457200" y="1700808"/>
            <a:ext cx="8229600" cy="4425355"/>
          </a:xfrm>
        </p:spPr>
        <p:txBody>
          <a:bodyPr/>
          <a:lstStyle/>
          <a:p>
            <a:pPr marL="0" indent="0">
              <a:buNone/>
            </a:pPr>
            <a:r>
              <a:rPr lang="en-US" dirty="0" smtClean="0">
                <a:solidFill>
                  <a:schemeClr val="bg1"/>
                </a:solidFill>
                <a:latin typeface="Times New Roman" pitchFamily="18" charset="0"/>
                <a:cs typeface="Times New Roman" pitchFamily="18" charset="0"/>
              </a:rPr>
              <a:t>Diesel </a:t>
            </a:r>
            <a:r>
              <a:rPr lang="en-US" b="1" dirty="0" smtClean="0">
                <a:solidFill>
                  <a:schemeClr val="bg1"/>
                </a:solidFill>
                <a:latin typeface="Times New Roman" pitchFamily="18" charset="0"/>
                <a:cs typeface="Times New Roman" pitchFamily="18" charset="0"/>
              </a:rPr>
              <a:t>Experiment : </a:t>
            </a:r>
            <a:endParaRPr lang="en-US" dirty="0">
              <a:solidFill>
                <a:schemeClr val="bg1"/>
              </a:solidFill>
              <a:latin typeface="Times New Roman" pitchFamily="18" charset="0"/>
              <a:cs typeface="Times New Roman" pitchFamily="18" charset="0"/>
            </a:endParaRPr>
          </a:p>
          <a:p>
            <a:pPr marL="0" indent="0">
              <a:buNone/>
            </a:pPr>
            <a:endParaRPr lang="ar-SA" dirty="0">
              <a:solidFill>
                <a:schemeClr val="bg1"/>
              </a:solidFill>
              <a:latin typeface="Times New Roman" pitchFamily="18" charset="0"/>
              <a:cs typeface="Times New Roman" pitchFamily="18" charset="0"/>
            </a:endParaRPr>
          </a:p>
        </p:txBody>
      </p:sp>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05" y="2708920"/>
            <a:ext cx="873149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050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a:xfrm>
            <a:off x="457200" y="1628800"/>
            <a:ext cx="8229600" cy="4497363"/>
          </a:xfrm>
        </p:spPr>
        <p:txBody>
          <a:bodyPr/>
          <a:lstStyle/>
          <a:p>
            <a:pPr marL="0" indent="0">
              <a:buNone/>
            </a:pPr>
            <a:r>
              <a:rPr lang="en-US" b="1" dirty="0" smtClean="0">
                <a:solidFill>
                  <a:schemeClr val="bg1"/>
                </a:solidFill>
                <a:latin typeface="Times New Roman" pitchFamily="18" charset="0"/>
                <a:cs typeface="Times New Roman" pitchFamily="18" charset="0"/>
              </a:rPr>
              <a:t>Waste Oil Experiment : </a:t>
            </a:r>
            <a:endParaRPr lang="en-US" dirty="0" smtClean="0">
              <a:solidFill>
                <a:schemeClr val="bg1"/>
              </a:solidFill>
              <a:latin typeface="Times New Roman" pitchFamily="18" charset="0"/>
              <a:cs typeface="Times New Roman" pitchFamily="18" charset="0"/>
            </a:endParaRPr>
          </a:p>
          <a:p>
            <a:endParaRPr lang="ar-SA" dirty="0"/>
          </a:p>
        </p:txBody>
      </p:sp>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66" y="2564904"/>
            <a:ext cx="863917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15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04813"/>
            <a:ext cx="8569325" cy="1066800"/>
          </a:xfrm>
        </p:spPr>
        <p:txBody>
          <a:bodyPr/>
          <a:lstStyle/>
          <a:p>
            <a:pPr algn="l" eaLnBrk="1" hangingPunct="1"/>
            <a:r>
              <a:rPr lang="es-ES" dirty="0" smtClean="0">
                <a:solidFill>
                  <a:srgbClr val="C00000"/>
                </a:solidFill>
                <a:latin typeface="Times New Roman" pitchFamily="18" charset="0"/>
                <a:cs typeface="Times New Roman" pitchFamily="18" charset="0"/>
              </a:rPr>
              <a:t>Outline:</a:t>
            </a:r>
          </a:p>
        </p:txBody>
      </p:sp>
      <p:sp>
        <p:nvSpPr>
          <p:cNvPr id="3075" name="Rectangle 3"/>
          <p:cNvSpPr>
            <a:spLocks noGrp="1" noChangeArrowheads="1"/>
          </p:cNvSpPr>
          <p:nvPr>
            <p:ph type="body" idx="1"/>
          </p:nvPr>
        </p:nvSpPr>
        <p:spPr>
          <a:xfrm>
            <a:off x="501650" y="1628775"/>
            <a:ext cx="8642350" cy="4205288"/>
          </a:xfrm>
        </p:spPr>
        <p:txBody>
          <a:bodyPr>
            <a:normAutofit fontScale="92500" lnSpcReduction="10000"/>
          </a:bodyPr>
          <a:lstStyle/>
          <a:p>
            <a:pPr marL="1200150" lvl="3" indent="-342900" algn="l" rtl="0" eaLnBrk="1" hangingPunct="1">
              <a:buFont typeface="Wingdings" pitchFamily="2" charset="2"/>
              <a:buChar char="Ø"/>
            </a:pPr>
            <a:r>
              <a:rPr lang="en-US" sz="3200" dirty="0" smtClean="0">
                <a:solidFill>
                  <a:schemeClr val="bg1"/>
                </a:solidFill>
                <a:latin typeface="Times New Roman" pitchFamily="18" charset="0"/>
              </a:rPr>
              <a:t>Introduction. </a:t>
            </a:r>
          </a:p>
          <a:p>
            <a:pPr marL="1200150" lvl="3" indent="-342900" algn="l" rtl="0" eaLnBrk="1" hangingPunct="1">
              <a:buFont typeface="Wingdings" pitchFamily="2" charset="2"/>
              <a:buChar char="Ø"/>
            </a:pPr>
            <a:r>
              <a:rPr lang="en-US" sz="3200" dirty="0" smtClean="0">
                <a:solidFill>
                  <a:schemeClr val="bg1"/>
                </a:solidFill>
                <a:latin typeface="Times New Roman" pitchFamily="18" charset="0"/>
              </a:rPr>
              <a:t>Literature review.</a:t>
            </a:r>
          </a:p>
          <a:p>
            <a:pPr marL="1200150" lvl="3" indent="-342900" algn="l" rtl="0" eaLnBrk="1" hangingPunct="1">
              <a:buFont typeface="Wingdings" pitchFamily="2" charset="2"/>
              <a:buChar char="Ø"/>
            </a:pPr>
            <a:r>
              <a:rPr lang="en-US" sz="3200" dirty="0" smtClean="0">
                <a:solidFill>
                  <a:schemeClr val="bg1"/>
                </a:solidFill>
                <a:latin typeface="Times New Roman" pitchFamily="18" charset="0"/>
              </a:rPr>
              <a:t>Objective.</a:t>
            </a:r>
          </a:p>
          <a:p>
            <a:pPr marL="1200150" lvl="3" indent="-342900" algn="l" rtl="0" eaLnBrk="1" hangingPunct="1">
              <a:buFont typeface="Wingdings" pitchFamily="2" charset="2"/>
              <a:buChar char="Ø"/>
            </a:pPr>
            <a:r>
              <a:rPr lang="en-US" sz="3200" dirty="0" smtClean="0">
                <a:solidFill>
                  <a:schemeClr val="bg1"/>
                </a:solidFill>
                <a:latin typeface="Times New Roman" pitchFamily="18" charset="0"/>
              </a:rPr>
              <a:t>Constrains and standards.</a:t>
            </a:r>
          </a:p>
          <a:p>
            <a:pPr marL="1200150" lvl="3" indent="-342900" algn="l" rtl="0" eaLnBrk="1" hangingPunct="1">
              <a:buFont typeface="Wingdings" pitchFamily="2" charset="2"/>
              <a:buChar char="Ø"/>
            </a:pPr>
            <a:r>
              <a:rPr lang="en-US" sz="3200" dirty="0" smtClean="0">
                <a:solidFill>
                  <a:schemeClr val="bg1"/>
                </a:solidFill>
                <a:latin typeface="Times New Roman" pitchFamily="18" charset="0"/>
              </a:rPr>
              <a:t>Methodology.</a:t>
            </a:r>
            <a:endParaRPr lang="fr-CA" altLang="en-US" sz="3200" dirty="0" smtClean="0">
              <a:solidFill>
                <a:schemeClr val="bg1"/>
              </a:solidFill>
            </a:endParaRPr>
          </a:p>
          <a:p>
            <a:pPr lvl="2" algn="l" rtl="0" eaLnBrk="1" hangingPunct="1">
              <a:buFont typeface="Wingdings" pitchFamily="2" charset="2"/>
              <a:buChar char="Ø"/>
            </a:pPr>
            <a:r>
              <a:rPr lang="en-US" sz="3200" dirty="0" smtClean="0">
                <a:solidFill>
                  <a:schemeClr val="bg1"/>
                </a:solidFill>
                <a:latin typeface="Times New Roman" pitchFamily="18" charset="0"/>
                <a:cs typeface="Times New Roman" pitchFamily="18" charset="0"/>
              </a:rPr>
              <a:t>Results and analysis.</a:t>
            </a:r>
          </a:p>
          <a:p>
            <a:pPr lvl="2" algn="l" rtl="0" eaLnBrk="1" hangingPunct="1">
              <a:buFont typeface="Wingdings" pitchFamily="2" charset="2"/>
              <a:buChar char="Ø"/>
            </a:pPr>
            <a:r>
              <a:rPr lang="en-US" sz="3200" dirty="0" smtClean="0">
                <a:solidFill>
                  <a:schemeClr val="bg1"/>
                </a:solidFill>
                <a:latin typeface="Times New Roman" pitchFamily="18" charset="0"/>
                <a:cs typeface="Times New Roman" pitchFamily="18" charset="0"/>
              </a:rPr>
              <a:t>Discussion.</a:t>
            </a:r>
          </a:p>
          <a:p>
            <a:pPr lvl="2" algn="l" rtl="0" eaLnBrk="1" hangingPunct="1">
              <a:buFont typeface="Wingdings" pitchFamily="2" charset="2"/>
              <a:buChar char="Ø"/>
            </a:pPr>
            <a:r>
              <a:rPr lang="en-US" sz="3200" dirty="0" smtClean="0">
                <a:solidFill>
                  <a:schemeClr val="bg1"/>
                </a:solidFill>
                <a:latin typeface="Times New Roman" pitchFamily="18" charset="0"/>
                <a:cs typeface="Times New Roman" pitchFamily="18" charset="0"/>
              </a:rPr>
              <a:t>Conclusion and recommendation.</a:t>
            </a:r>
          </a:p>
          <a:p>
            <a:pPr algn="l" rtl="0" eaLnBrk="1" hangingPunct="1"/>
            <a:endParaRPr lang="en-US" dirty="0" smtClean="0">
              <a:solidFill>
                <a:schemeClr val="bg1"/>
              </a:solidFill>
              <a:latin typeface="Times New Roman" pitchFamily="18" charset="0"/>
              <a:cs typeface="Times New Roman" pitchFamily="18" charset="0"/>
            </a:endParaRPr>
          </a:p>
          <a:p>
            <a:pPr algn="l" rtl="0" eaLnBrk="1" hangingPunct="1"/>
            <a:endParaRPr lang="es-ES"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93855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pPr marL="0" indent="0">
              <a:buNone/>
            </a:pPr>
            <a:r>
              <a:rPr lang="en-US" dirty="0">
                <a:solidFill>
                  <a:schemeClr val="bg1"/>
                </a:solidFill>
                <a:latin typeface="Times New Roman" pitchFamily="18" charset="0"/>
                <a:cs typeface="Times New Roman" pitchFamily="18" charset="0"/>
              </a:rPr>
              <a:t> Industrial fuel </a:t>
            </a:r>
            <a:r>
              <a:rPr lang="en-US" b="1" dirty="0" smtClean="0">
                <a:solidFill>
                  <a:schemeClr val="bg1"/>
                </a:solidFill>
                <a:latin typeface="Times New Roman" pitchFamily="18" charset="0"/>
                <a:cs typeface="Times New Roman" pitchFamily="18" charset="0"/>
              </a:rPr>
              <a:t>Experiment:</a:t>
            </a:r>
            <a:endParaRPr lang="ar-SA" dirty="0">
              <a:solidFill>
                <a:schemeClr val="bg1"/>
              </a:solidFill>
              <a:latin typeface="Times New Roman" pitchFamily="18" charset="0"/>
              <a:cs typeface="Times New Roman" pitchFamily="18" charset="0"/>
            </a:endParaRPr>
          </a:p>
        </p:txBody>
      </p:sp>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50" y="2492896"/>
            <a:ext cx="8568952" cy="415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02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772816"/>
                <a:ext cx="8229600" cy="4353347"/>
              </a:xfrm>
            </p:spPr>
            <p:txBody>
              <a:bodyPr/>
              <a:lstStyle/>
              <a:p>
                <a:pPr marL="0" indent="0">
                  <a:buNone/>
                </a:pPr>
                <a:r>
                  <a:rPr lang="en-US" b="1" dirty="0">
                    <a:solidFill>
                      <a:srgbClr val="FF0000"/>
                    </a:solidFill>
                    <a:latin typeface="Times New Roman" pitchFamily="18" charset="0"/>
                    <a:cs typeface="Times New Roman" pitchFamily="18" charset="0"/>
                  </a:rPr>
                  <a:t>Friction Losses </a:t>
                </a:r>
                <a:endParaRPr lang="en-US" b="1" dirty="0" smtClean="0">
                  <a:solidFill>
                    <a:srgbClr val="FF0000"/>
                  </a:solidFill>
                  <a:latin typeface="Times New Roman" pitchFamily="18" charset="0"/>
                  <a:cs typeface="Times New Roman" pitchFamily="18" charset="0"/>
                </a:endParaRPr>
              </a:p>
              <a:p>
                <a:pPr marL="0" indent="0">
                  <a:buNone/>
                </a:pPr>
                <a:endParaRPr lang="en-US" dirty="0">
                  <a:solidFill>
                    <a:srgbClr val="FF0000"/>
                  </a:solidFill>
                  <a:latin typeface="Times New Roman" pitchFamily="18" charset="0"/>
                  <a:cs typeface="Times New Roman" pitchFamily="18" charset="0"/>
                </a:endParaRPr>
              </a:p>
              <a:p>
                <a:r>
                  <a:rPr lang="en-US" sz="2800" dirty="0">
                    <a:solidFill>
                      <a:schemeClr val="bg1"/>
                    </a:solidFill>
                    <a:latin typeface="Times New Roman" pitchFamily="18" charset="0"/>
                    <a:cs typeface="Times New Roman" pitchFamily="18" charset="0"/>
                  </a:rPr>
                  <a:t>In order to find the need of a fuel pump or not, the friction losses of fitting and pipes were found in following : </a:t>
                </a:r>
                <a:endParaRPr lang="en-US" sz="2800" dirty="0" smtClean="0">
                  <a:solidFill>
                    <a:schemeClr val="bg1"/>
                  </a:solidFill>
                  <a:latin typeface="Times New Roman" pitchFamily="18" charset="0"/>
                  <a:cs typeface="Times New Roman" pitchFamily="18" charset="0"/>
                </a:endParaRP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Note that </a:t>
                </a:r>
                <a:r>
                  <a:rPr lang="en-US" sz="2800" dirty="0">
                    <a:solidFill>
                      <a:schemeClr val="bg1"/>
                    </a:solidFill>
                    <a:latin typeface="Times New Roman" pitchFamily="18" charset="0"/>
                    <a:cs typeface="Times New Roman" pitchFamily="18" charset="0"/>
                  </a:rPr>
                  <a:t>the velocity were found from flow rate and continuity equation, diameter of the pipe = 0.006 m, then the area =3.07</a:t>
                </a:r>
                <a14:m>
                  <m:oMath xmlns:m="http://schemas.openxmlformats.org/officeDocument/2006/math">
                    <m:r>
                      <a:rPr lang="en-US" sz="2800" i="1">
                        <a:solidFill>
                          <a:schemeClr val="bg1"/>
                        </a:solidFill>
                        <a:latin typeface="Cambria Math"/>
                      </a:rPr>
                      <m:t>×</m:t>
                    </m:r>
                    <m:sSup>
                      <m:sSupPr>
                        <m:ctrlPr>
                          <a:rPr lang="en-US" sz="2800" i="1">
                            <a:solidFill>
                              <a:schemeClr val="bg1"/>
                            </a:solidFill>
                            <a:latin typeface="Cambria Math"/>
                          </a:rPr>
                        </m:ctrlPr>
                      </m:sSupPr>
                      <m:e>
                        <m:r>
                          <a:rPr lang="en-US" sz="2800" i="1">
                            <a:solidFill>
                              <a:schemeClr val="bg1"/>
                            </a:solidFill>
                            <a:latin typeface="Cambria Math"/>
                          </a:rPr>
                          <m:t>10</m:t>
                        </m:r>
                      </m:e>
                      <m:sup>
                        <m:r>
                          <a:rPr lang="en-US" sz="2800" i="1">
                            <a:solidFill>
                              <a:schemeClr val="bg1"/>
                            </a:solidFill>
                            <a:latin typeface="Cambria Math"/>
                          </a:rPr>
                          <m:t>−</m:t>
                        </m:r>
                        <m:r>
                          <a:rPr lang="en-US" sz="2800" i="1">
                            <a:solidFill>
                              <a:schemeClr val="bg1"/>
                            </a:solidFill>
                            <a:latin typeface="Cambria Math"/>
                          </a:rPr>
                          <m:t>5</m:t>
                        </m:r>
                      </m:sup>
                    </m:sSup>
                  </m:oMath>
                </a14:m>
                <a:r>
                  <a:rPr lang="en-US" sz="2800" dirty="0">
                    <a:solidFill>
                      <a:schemeClr val="bg1"/>
                    </a:solidFill>
                    <a:latin typeface="Times New Roman" pitchFamily="18" charset="0"/>
                    <a:cs typeface="Times New Roman" pitchFamily="18" charset="0"/>
                  </a:rPr>
                  <a:t> m</a:t>
                </a:r>
                <a:r>
                  <a:rPr lang="en-US" sz="2800" baseline="30000" dirty="0">
                    <a:solidFill>
                      <a:schemeClr val="bg1"/>
                    </a:solidFill>
                    <a:latin typeface="Times New Roman" pitchFamily="18" charset="0"/>
                    <a:cs typeface="Times New Roman" pitchFamily="18" charset="0"/>
                  </a:rPr>
                  <a:t>2</a:t>
                </a:r>
                <a:endParaRPr lang="en-US" sz="2800"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a:p>
                <a:endParaRPr lang="ar-SA" dirty="0">
                  <a:solidFill>
                    <a:schemeClr val="bg1"/>
                  </a:solidFill>
                  <a:latin typeface="Times New Roman" pitchFamily="18" charset="0"/>
                  <a:cs typeface="Times New Roman"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772816"/>
                <a:ext cx="8229600" cy="4353347"/>
              </a:xfrm>
              <a:blipFill rotWithShape="1">
                <a:blip r:embed="rId2"/>
                <a:stretch>
                  <a:fillRect l="-1852" t="-1961" r="-148" b="-5322"/>
                </a:stretch>
              </a:blipFill>
            </p:spPr>
            <p:txBody>
              <a:bodyPr/>
              <a:lstStyle/>
              <a:p>
                <a:r>
                  <a:rPr lang="ar-SA">
                    <a:noFill/>
                  </a:rPr>
                  <a:t> </a:t>
                </a:r>
              </a:p>
            </p:txBody>
          </p:sp>
        </mc:Fallback>
      </mc:AlternateContent>
    </p:spTree>
    <p:extLst>
      <p:ext uri="{BB962C8B-B14F-4D97-AF65-F5344CB8AC3E}">
        <p14:creationId xmlns:p14="http://schemas.microsoft.com/office/powerpoint/2010/main" val="209521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r>
              <a:rPr lang="en-US" b="1" dirty="0">
                <a:solidFill>
                  <a:schemeClr val="bg1"/>
                </a:solidFill>
                <a:latin typeface="Times New Roman" pitchFamily="18" charset="0"/>
                <a:cs typeface="Times New Roman" pitchFamily="18" charset="0"/>
              </a:rPr>
              <a:t>Wall pipe losses:</a:t>
            </a:r>
            <a:endParaRPr lang="ar-SA" dirty="0">
              <a:solidFill>
                <a:schemeClr val="bg1"/>
              </a:solidFill>
              <a:latin typeface="Times New Roman" pitchFamily="18" charset="0"/>
              <a:cs typeface="Times New Roman" pitchFamily="18" charset="0"/>
            </a:endParaRPr>
          </a:p>
        </p:txBody>
      </p:sp>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873372"/>
            <a:ext cx="64087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22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r>
              <a:rPr lang="en-US" b="1" dirty="0">
                <a:solidFill>
                  <a:schemeClr val="bg1"/>
                </a:solidFill>
                <a:latin typeface="Times New Roman" pitchFamily="18" charset="0"/>
                <a:cs typeface="Times New Roman" pitchFamily="18" charset="0"/>
              </a:rPr>
              <a:t>Fitting friction losses</a:t>
            </a:r>
            <a:r>
              <a:rPr lang="en-US" dirty="0">
                <a:solidFill>
                  <a:schemeClr val="bg1"/>
                </a:solidFill>
                <a:latin typeface="Times New Roman" pitchFamily="18" charset="0"/>
                <a:cs typeface="Times New Roman" pitchFamily="18" charset="0"/>
              </a:rPr>
              <a:t>:</a:t>
            </a:r>
          </a:p>
          <a:p>
            <a:endParaRPr lang="ar-SA" dirty="0">
              <a:solidFill>
                <a:schemeClr val="bg1"/>
              </a:solidFill>
              <a:latin typeface="Times New Roman" pitchFamily="18" charset="0"/>
              <a:cs typeface="Times New Roman" pitchFamily="18" charset="0"/>
            </a:endParaRPr>
          </a:p>
        </p:txBody>
      </p:sp>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5400600" cy="419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83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a:xfrm>
            <a:off x="457200" y="1412776"/>
            <a:ext cx="8229600" cy="4713387"/>
          </a:xfrm>
        </p:spPr>
        <p:txBody>
          <a:bodyPr/>
          <a:lstStyle/>
          <a:p>
            <a:pPr marL="0" indent="0">
              <a:buNone/>
            </a:pPr>
            <a:r>
              <a:rPr lang="en-US" b="1" dirty="0" smtClean="0">
                <a:solidFill>
                  <a:schemeClr val="bg1"/>
                </a:solidFill>
                <a:latin typeface="Times New Roman" pitchFamily="18" charset="0"/>
                <a:cs typeface="Times New Roman" pitchFamily="18" charset="0"/>
              </a:rPr>
              <a:t>Fitting friction losses</a:t>
            </a:r>
            <a:r>
              <a:rPr lang="en-US" dirty="0" smtClean="0">
                <a:solidFill>
                  <a:schemeClr val="bg1"/>
                </a:solidFill>
                <a:latin typeface="Times New Roman" pitchFamily="18" charset="0"/>
                <a:cs typeface="Times New Roman" pitchFamily="18" charset="0"/>
              </a:rPr>
              <a:t>:</a:t>
            </a:r>
          </a:p>
          <a:p>
            <a:r>
              <a:rPr lang="en-US" sz="2800" dirty="0" smtClean="0">
                <a:solidFill>
                  <a:schemeClr val="bg1"/>
                </a:solidFill>
                <a:latin typeface="Times New Roman" pitchFamily="18" charset="0"/>
                <a:cs typeface="Times New Roman" pitchFamily="18" charset="0"/>
              </a:rPr>
              <a:t>Note that the area of the nozzle differs from the  area of other fittings ,so that the velocity change. </a:t>
            </a:r>
            <a:endParaRPr lang="ar-SA" sz="2800" dirty="0">
              <a:solidFill>
                <a:schemeClr val="bg1"/>
              </a:solidFill>
              <a:latin typeface="Times New Roman" pitchFamily="18" charset="0"/>
              <a:cs typeface="Times New Roman" pitchFamily="18" charset="0"/>
            </a:endParaRPr>
          </a:p>
        </p:txBody>
      </p:sp>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914" y="3068960"/>
            <a:ext cx="5467382" cy="365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7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pPr marL="0" indent="0">
              <a:buNone/>
            </a:pPr>
            <a:r>
              <a:rPr lang="en-US" b="1" dirty="0">
                <a:solidFill>
                  <a:srgbClr val="FF0000"/>
                </a:solidFill>
                <a:latin typeface="Times New Roman" pitchFamily="18" charset="0"/>
                <a:cs typeface="Times New Roman" pitchFamily="18" charset="0"/>
              </a:rPr>
              <a:t>Head </a:t>
            </a:r>
            <a:r>
              <a:rPr lang="en-US" b="1" dirty="0" smtClean="0">
                <a:solidFill>
                  <a:srgbClr val="FF0000"/>
                </a:solidFill>
                <a:latin typeface="Times New Roman" pitchFamily="18" charset="0"/>
                <a:cs typeface="Times New Roman" pitchFamily="18" charset="0"/>
              </a:rPr>
              <a:t>Pressure</a:t>
            </a:r>
          </a:p>
          <a:p>
            <a:pPr marL="0" indent="0">
              <a:buNone/>
            </a:pPr>
            <a:endParaRPr lang="en-US" b="1" dirty="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a:solidFill>
                <a:srgbClr val="FF0000"/>
              </a:solidFill>
              <a:latin typeface="Times New Roman" pitchFamily="18" charset="0"/>
              <a:cs typeface="Times New Roman" pitchFamily="18" charset="0"/>
            </a:endParaRPr>
          </a:p>
          <a:p>
            <a:pPr marL="0" indent="0" algn="ctr">
              <a:buNone/>
            </a:pPr>
            <a:r>
              <a:rPr lang="en-US" sz="3600" dirty="0" smtClean="0">
                <a:solidFill>
                  <a:schemeClr val="bg1"/>
                </a:solidFill>
                <a:latin typeface="Times New Roman" pitchFamily="18" charset="0"/>
                <a:cs typeface="Times New Roman" pitchFamily="18" charset="0"/>
              </a:rPr>
              <a:t>H &gt; Fitting losses </a:t>
            </a:r>
          </a:p>
          <a:p>
            <a:pPr marL="0" indent="0" algn="ctr">
              <a:buNone/>
            </a:pPr>
            <a:endParaRPr lang="en-US" b="1" dirty="0" smtClean="0">
              <a:solidFill>
                <a:schemeClr val="bg1"/>
              </a:solidFill>
              <a:latin typeface="Times New Roman" pitchFamily="18" charset="0"/>
              <a:cs typeface="Times New Roman" pitchFamily="18" charset="0"/>
            </a:endParaRPr>
          </a:p>
          <a:p>
            <a:pPr marL="0" indent="0" algn="ctr">
              <a:buNone/>
            </a:pPr>
            <a:r>
              <a:rPr lang="en-US" dirty="0" smtClean="0">
                <a:solidFill>
                  <a:schemeClr val="bg1"/>
                </a:solidFill>
                <a:latin typeface="Times New Roman" pitchFamily="18" charset="0"/>
                <a:cs typeface="Times New Roman" pitchFamily="18" charset="0"/>
              </a:rPr>
              <a:t> So that we don’t need pump</a:t>
            </a:r>
          </a:p>
          <a:p>
            <a:pPr marL="0" indent="0">
              <a:buNone/>
            </a:pPr>
            <a:endParaRPr lang="en-US" b="1" dirty="0" smtClean="0">
              <a:solidFill>
                <a:srgbClr val="FF0000"/>
              </a:solidFill>
              <a:latin typeface="Times New Roman" pitchFamily="18" charset="0"/>
              <a:cs typeface="Times New Roman" pitchFamily="18" charset="0"/>
            </a:endParaRPr>
          </a:p>
          <a:p>
            <a:pPr marL="0" indent="0" algn="ctr">
              <a:buNone/>
            </a:pPr>
            <a:endParaRPr lang="en-US" b="1" dirty="0">
              <a:solidFill>
                <a:srgbClr val="FF0000"/>
              </a:solidFill>
              <a:latin typeface="Times New Roman" pitchFamily="18" charset="0"/>
              <a:cs typeface="Times New Roman" pitchFamily="18" charset="0"/>
            </a:endParaRPr>
          </a:p>
          <a:p>
            <a:pPr marL="0" indent="0" algn="ctr">
              <a:buNone/>
            </a:pPr>
            <a:r>
              <a:rPr lang="en-US" b="1" dirty="0" smtClean="0">
                <a:solidFill>
                  <a:srgbClr val="FF0000"/>
                </a:solidFill>
                <a:latin typeface="Times New Roman" pitchFamily="18" charset="0"/>
                <a:cs typeface="Times New Roman" pitchFamily="18" charset="0"/>
              </a:rPr>
              <a:t> </a:t>
            </a:r>
            <a:endParaRPr lang="ar-SA" dirty="0">
              <a:solidFill>
                <a:srgbClr val="FF0000"/>
              </a:solidFill>
              <a:latin typeface="Times New Roman" pitchFamily="18" charset="0"/>
              <a:cs typeface="Times New Roman" pitchFamily="18" charset="0"/>
            </a:endParaRPr>
          </a:p>
        </p:txBody>
      </p:sp>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765" y="2492896"/>
            <a:ext cx="5243680" cy="146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516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pPr marL="0" indent="0">
              <a:buNone/>
            </a:pPr>
            <a:r>
              <a:rPr lang="en-US" sz="4000" b="1" dirty="0" smtClean="0">
                <a:solidFill>
                  <a:srgbClr val="FF0000"/>
                </a:solidFill>
                <a:latin typeface="Times New Roman" pitchFamily="18" charset="0"/>
                <a:cs typeface="Times New Roman" pitchFamily="18" charset="0"/>
              </a:rPr>
              <a:t>Cost</a:t>
            </a:r>
          </a:p>
          <a:p>
            <a:r>
              <a:rPr lang="en-US" sz="2400" dirty="0">
                <a:solidFill>
                  <a:schemeClr val="bg1"/>
                </a:solidFill>
                <a:latin typeface="Times New Roman" pitchFamily="18" charset="0"/>
                <a:cs typeface="Times New Roman" pitchFamily="18" charset="0"/>
              </a:rPr>
              <a:t>Initial and annual running cost were found in comparison  to the one the usual market burner cost, the following data shows the cost</a:t>
            </a:r>
            <a:r>
              <a:rPr lang="en-US" sz="2400" dirty="0" smtClean="0">
                <a:solidFill>
                  <a:schemeClr val="bg1"/>
                </a:solidFill>
                <a:latin typeface="Times New Roman" pitchFamily="18" charset="0"/>
                <a:cs typeface="Times New Roman" pitchFamily="18" charset="0"/>
              </a:rPr>
              <a:t>:</a:t>
            </a:r>
          </a:p>
          <a:p>
            <a:pPr marL="0" indent="0">
              <a:buNone/>
            </a:pPr>
            <a:endParaRPr lang="en-US" sz="2400" dirty="0">
              <a:solidFill>
                <a:schemeClr val="bg1"/>
              </a:solidFill>
              <a:latin typeface="Times New Roman" pitchFamily="18" charset="0"/>
              <a:cs typeface="Times New Roman" pitchFamily="18" charset="0"/>
            </a:endParaRPr>
          </a:p>
          <a:p>
            <a:pPr marL="0" indent="0">
              <a:buNone/>
            </a:pPr>
            <a:r>
              <a:rPr lang="en-US" sz="2400" b="1" dirty="0" smtClean="0">
                <a:solidFill>
                  <a:schemeClr val="bg1"/>
                </a:solidFill>
                <a:latin typeface="Times New Roman" pitchFamily="18" charset="0"/>
                <a:cs typeface="Times New Roman" pitchFamily="18" charset="0"/>
              </a:rPr>
              <a:t>1-Initial </a:t>
            </a:r>
            <a:r>
              <a:rPr lang="en-US" sz="2400" b="1" dirty="0">
                <a:solidFill>
                  <a:schemeClr val="bg1"/>
                </a:solidFill>
                <a:latin typeface="Times New Roman" pitchFamily="18" charset="0"/>
                <a:cs typeface="Times New Roman" pitchFamily="18" charset="0"/>
              </a:rPr>
              <a:t>cost :</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The price of each peace used to construct waste fuel burner were estimated according to MANSOUR COMPANY in the following table:</a:t>
            </a:r>
          </a:p>
          <a:p>
            <a:endParaRPr lang="ar-SA"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0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endParaRPr lang="ar-SA" dirty="0"/>
          </a:p>
        </p:txBody>
      </p:sp>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9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558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a:xfrm>
            <a:off x="457200" y="1600200"/>
            <a:ext cx="8507288" cy="4525963"/>
          </a:xfrm>
        </p:spPr>
        <p:txBody>
          <a:bodyPr/>
          <a:lstStyle/>
          <a:p>
            <a:pPr marL="0" indent="0">
              <a:buNone/>
            </a:pPr>
            <a:r>
              <a:rPr lang="en-US" dirty="0" smtClean="0">
                <a:solidFill>
                  <a:schemeClr val="bg1"/>
                </a:solidFill>
                <a:latin typeface="Times New Roman" pitchFamily="18" charset="0"/>
                <a:cs typeface="Times New Roman" pitchFamily="18" charset="0"/>
              </a:rPr>
              <a:t>2- Annual cost</a:t>
            </a:r>
          </a:p>
          <a:p>
            <a:pPr marL="0" indent="0">
              <a:buNone/>
            </a:pPr>
            <a:r>
              <a:rPr lang="en-US" sz="2400" dirty="0" smtClean="0">
                <a:solidFill>
                  <a:schemeClr val="bg1"/>
                </a:solidFill>
                <a:latin typeface="Times New Roman" pitchFamily="18" charset="0"/>
                <a:cs typeface="Times New Roman" pitchFamily="18" charset="0"/>
              </a:rPr>
              <a:t> Electricity and fuel consumption of  the waste fuel burner were calculated on a year estimate based on current electric and fuel costs.</a:t>
            </a:r>
          </a:p>
          <a:p>
            <a:pPr marL="0" indent="0">
              <a:buNone/>
            </a:pPr>
            <a:endParaRPr lang="en-US" sz="2400" dirty="0" smtClean="0">
              <a:solidFill>
                <a:schemeClr val="bg1"/>
              </a:solidFill>
              <a:latin typeface="Times New Roman" pitchFamily="18" charset="0"/>
              <a:cs typeface="Times New Roman" pitchFamily="18" charset="0"/>
            </a:endParaRPr>
          </a:p>
          <a:p>
            <a:pPr marL="0" indent="0">
              <a:buNone/>
            </a:pPr>
            <a:r>
              <a:rPr lang="en-US" sz="2400" i="1" dirty="0">
                <a:solidFill>
                  <a:schemeClr val="bg1"/>
                </a:solidFill>
                <a:latin typeface="Times New Roman" pitchFamily="18" charset="0"/>
                <a:cs typeface="Times New Roman" pitchFamily="18" charset="0"/>
              </a:rPr>
              <a:t>Electrical consumption :</a:t>
            </a:r>
          </a:p>
          <a:p>
            <a:r>
              <a:rPr lang="en-US" sz="2400" dirty="0">
                <a:solidFill>
                  <a:schemeClr val="bg1"/>
                </a:solidFill>
                <a:latin typeface="Times New Roman" pitchFamily="18" charset="0"/>
                <a:cs typeface="Times New Roman" pitchFamily="18" charset="0"/>
              </a:rPr>
              <a:t>The electrical consumption comes from the consuming  of the air compressor , the compressor power of the 200 letter tow head motor is 4 </a:t>
            </a:r>
            <a:r>
              <a:rPr lang="en-US" sz="2400" dirty="0" err="1">
                <a:solidFill>
                  <a:schemeClr val="bg1"/>
                </a:solidFill>
                <a:latin typeface="Times New Roman" pitchFamily="18" charset="0"/>
                <a:cs typeface="Times New Roman" pitchFamily="18" charset="0"/>
              </a:rPr>
              <a:t>hp</a:t>
            </a:r>
            <a:r>
              <a:rPr lang="en-US" sz="2400" dirty="0">
                <a:solidFill>
                  <a:schemeClr val="bg1"/>
                </a:solidFill>
                <a:latin typeface="Times New Roman" pitchFamily="18" charset="0"/>
                <a:cs typeface="Times New Roman" pitchFamily="18" charset="0"/>
              </a:rPr>
              <a:t>, 1 </a:t>
            </a:r>
            <a:r>
              <a:rPr lang="en-US" sz="2400" dirty="0" err="1">
                <a:solidFill>
                  <a:schemeClr val="bg1"/>
                </a:solidFill>
                <a:latin typeface="Times New Roman" pitchFamily="18" charset="0"/>
                <a:cs typeface="Times New Roman" pitchFamily="18" charset="0"/>
              </a:rPr>
              <a:t>hp</a:t>
            </a:r>
            <a:r>
              <a:rPr lang="en-US" sz="2400" dirty="0">
                <a:solidFill>
                  <a:schemeClr val="bg1"/>
                </a:solidFill>
                <a:latin typeface="Times New Roman" pitchFamily="18" charset="0"/>
                <a:cs typeface="Times New Roman" pitchFamily="18" charset="0"/>
              </a:rPr>
              <a:t> equals to 0.746 </a:t>
            </a:r>
            <a:r>
              <a:rPr lang="en-US" sz="2400" dirty="0" err="1">
                <a:solidFill>
                  <a:schemeClr val="bg1"/>
                </a:solidFill>
                <a:latin typeface="Times New Roman" pitchFamily="18" charset="0"/>
                <a:cs typeface="Times New Roman" pitchFamily="18" charset="0"/>
              </a:rPr>
              <a:t>k.Watt</a:t>
            </a:r>
            <a:r>
              <a:rPr lang="en-US" sz="2400" dirty="0">
                <a:solidFill>
                  <a:schemeClr val="bg1"/>
                </a:solidFill>
                <a:latin typeface="Times New Roman" pitchFamily="18" charset="0"/>
                <a:cs typeface="Times New Roman" pitchFamily="18" charset="0"/>
              </a:rPr>
              <a:t> that’s equal about 2.984 Kw/hr. The compressor operates about 2 times per hour for 8 hours per day, each time operates about 12 minutes,  the cost will be calculated per one year :</a:t>
            </a:r>
          </a:p>
          <a:p>
            <a:pPr marL="0" indent="0">
              <a:buNone/>
            </a:pPr>
            <a:endParaRPr lang="ar-S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30524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Results and Analysis </a:t>
            </a:r>
            <a:endParaRPr lang="ar-SA" dirty="0"/>
          </a:p>
        </p:txBody>
      </p:sp>
      <p:sp>
        <p:nvSpPr>
          <p:cNvPr id="3" name="عنصر نائب للمحتوى 2"/>
          <p:cNvSpPr>
            <a:spLocks noGrp="1"/>
          </p:cNvSpPr>
          <p:nvPr>
            <p:ph idx="1"/>
          </p:nvPr>
        </p:nvSpPr>
        <p:spPr/>
        <p:txBody>
          <a:bodyPr/>
          <a:lstStyle/>
          <a:p>
            <a:endParaRPr lang="ar-SA"/>
          </a:p>
        </p:txBody>
      </p:sp>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378585" cy="373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476673"/>
            <a:ext cx="7772400" cy="1080120"/>
          </a:xfrm>
        </p:spPr>
        <p:txBody>
          <a:bodyPr/>
          <a:lstStyle/>
          <a:p>
            <a:r>
              <a:rPr lang="en-US" dirty="0" smtClean="0">
                <a:solidFill>
                  <a:srgbClr val="FF0000"/>
                </a:solidFill>
                <a:latin typeface="Times New Roman" pitchFamily="18" charset="0"/>
                <a:cs typeface="Times New Roman" pitchFamily="18" charset="0"/>
              </a:rPr>
              <a:t>Introduction </a:t>
            </a:r>
            <a:endParaRPr lang="ar-SA" dirty="0">
              <a:solidFill>
                <a:srgbClr val="FF000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467544" y="1700808"/>
            <a:ext cx="8208912" cy="4752528"/>
          </a:xfrm>
        </p:spPr>
        <p:txBody>
          <a:bodyPr>
            <a:normAutofit fontScale="92500" lnSpcReduction="10000"/>
          </a:bodyPr>
          <a:lstStyle/>
          <a:p>
            <a:pPr algn="just" rtl="0"/>
            <a:r>
              <a:rPr lang="en-US" dirty="0">
                <a:solidFill>
                  <a:schemeClr val="bg1"/>
                </a:solidFill>
                <a:latin typeface="Times New Roman" pitchFamily="18" charset="0"/>
                <a:cs typeface="Times New Roman" pitchFamily="18" charset="0"/>
              </a:rPr>
              <a:t>A compressed air was used in the waste fuel burner instead of using the usual pump in burners, as a result  it can be used in many applications in different places such as melting furnaces, water boilers and heating systems</a:t>
            </a:r>
            <a:r>
              <a:rPr lang="en-US" dirty="0" smtClean="0">
                <a:solidFill>
                  <a:schemeClr val="bg1"/>
                </a:solidFill>
                <a:latin typeface="Times New Roman" pitchFamily="18" charset="0"/>
                <a:cs typeface="Times New Roman" pitchFamily="18" charset="0"/>
              </a:rPr>
              <a:t>.</a:t>
            </a:r>
          </a:p>
          <a:p>
            <a:pPr algn="just" rtl="0"/>
            <a:endParaRPr lang="en-US" dirty="0" smtClean="0">
              <a:solidFill>
                <a:schemeClr val="bg1"/>
              </a:solidFill>
              <a:latin typeface="Times New Roman" pitchFamily="18" charset="0"/>
              <a:cs typeface="Times New Roman" pitchFamily="18" charset="0"/>
            </a:endParaRPr>
          </a:p>
          <a:p>
            <a:pPr algn="just" rtl="0"/>
            <a:r>
              <a:rPr lang="en-US" dirty="0" smtClean="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Waste fuel burner </a:t>
            </a:r>
            <a:r>
              <a:rPr lang="en-US" dirty="0" smtClean="0">
                <a:solidFill>
                  <a:schemeClr val="bg1"/>
                </a:solidFill>
                <a:latin typeface="Times New Roman" pitchFamily="18" charset="0"/>
                <a:cs typeface="Times New Roman" pitchFamily="18" charset="0"/>
              </a:rPr>
              <a:t>release </a:t>
            </a:r>
            <a:r>
              <a:rPr lang="en-US" dirty="0">
                <a:solidFill>
                  <a:schemeClr val="bg1"/>
                </a:solidFill>
                <a:latin typeface="Times New Roman" pitchFamily="18" charset="0"/>
                <a:cs typeface="Times New Roman" pitchFamily="18" charset="0"/>
              </a:rPr>
              <a:t>more energy compared with normal burners. The waste fuel burner made from copper with simple basic design. Copper </a:t>
            </a:r>
            <a:r>
              <a:rPr lang="en-US" dirty="0" smtClean="0">
                <a:solidFill>
                  <a:schemeClr val="bg1"/>
                </a:solidFill>
                <a:latin typeface="Times New Roman" pitchFamily="18" charset="0"/>
                <a:cs typeface="Times New Roman" pitchFamily="18" charset="0"/>
              </a:rPr>
              <a:t>has a </a:t>
            </a:r>
            <a:r>
              <a:rPr lang="en-US" dirty="0">
                <a:solidFill>
                  <a:schemeClr val="bg1"/>
                </a:solidFill>
                <a:latin typeface="Times New Roman" pitchFamily="18" charset="0"/>
                <a:cs typeface="Times New Roman" pitchFamily="18" charset="0"/>
              </a:rPr>
              <a:t>good </a:t>
            </a:r>
            <a:r>
              <a:rPr lang="en-US" dirty="0" smtClean="0">
                <a:solidFill>
                  <a:schemeClr val="bg1"/>
                </a:solidFill>
                <a:latin typeface="Times New Roman" pitchFamily="18" charset="0"/>
                <a:cs typeface="Times New Roman" pitchFamily="18" charset="0"/>
              </a:rPr>
              <a:t>resistance </a:t>
            </a:r>
            <a:r>
              <a:rPr lang="en-US" dirty="0">
                <a:solidFill>
                  <a:schemeClr val="bg1"/>
                </a:solidFill>
                <a:latin typeface="Times New Roman" pitchFamily="18" charset="0"/>
                <a:cs typeface="Times New Roman" pitchFamily="18" charset="0"/>
              </a:rPr>
              <a:t>to corrosion.</a:t>
            </a:r>
            <a:endParaRPr lang="ar-S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0646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600200"/>
                <a:ext cx="8712968" cy="4525963"/>
              </a:xfrm>
            </p:spPr>
            <p:txBody>
              <a:bodyPr/>
              <a:lstStyle/>
              <a:p>
                <a:pPr marL="0" indent="0">
                  <a:buNone/>
                </a:pPr>
                <a:r>
                  <a:rPr lang="en-US" i="1" dirty="0" smtClean="0">
                    <a:solidFill>
                      <a:schemeClr val="bg1"/>
                    </a:solidFill>
                    <a:latin typeface="Times New Roman" pitchFamily="18" charset="0"/>
                    <a:cs typeface="Times New Roman" pitchFamily="18" charset="0"/>
                  </a:rPr>
                  <a:t>Fuel consumption:</a:t>
                </a:r>
              </a:p>
              <a:p>
                <a:pPr marL="0" lvl="0" indent="0">
                  <a:buNone/>
                </a:pPr>
                <a:r>
                  <a:rPr lang="en-US" sz="2000" dirty="0" smtClean="0">
                    <a:solidFill>
                      <a:schemeClr val="bg1"/>
                    </a:solidFill>
                    <a:latin typeface="Times New Roman" pitchFamily="18" charset="0"/>
                    <a:cs typeface="Times New Roman" pitchFamily="18" charset="0"/>
                  </a:rPr>
                  <a:t>1-Diesel </a:t>
                </a:r>
                <a:r>
                  <a:rPr lang="en-US" sz="2000" dirty="0">
                    <a:solidFill>
                      <a:schemeClr val="bg1"/>
                    </a:solidFill>
                    <a:latin typeface="Times New Roman" pitchFamily="18" charset="0"/>
                    <a:cs typeface="Times New Roman" pitchFamily="18" charset="0"/>
                  </a:rPr>
                  <a:t>consumption :</a:t>
                </a:r>
              </a:p>
              <a:p>
                <a:r>
                  <a:rPr lang="en-US" sz="2000" dirty="0">
                    <a:solidFill>
                      <a:schemeClr val="bg1"/>
                    </a:solidFill>
                    <a:latin typeface="Times New Roman" pitchFamily="18" charset="0"/>
                    <a:cs typeface="Times New Roman" pitchFamily="18" charset="0"/>
                  </a:rPr>
                  <a:t> Waste fuel burner Consumes</a:t>
                </a:r>
                <a:r>
                  <a:rPr lang="ar-SA"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7.6 letter per one hour , 2$/letter , operates 8 hours </a:t>
                </a:r>
                <a:r>
                  <a:rPr lang="en-US" sz="2000" dirty="0">
                    <a:solidFill>
                      <a:schemeClr val="bg1"/>
                    </a:solidFill>
                    <a:latin typeface="Times New Roman" pitchFamily="18" charset="0"/>
                    <a:cs typeface="Times New Roman" pitchFamily="18" charset="0"/>
                  </a:rPr>
                  <a:t>per </a:t>
                </a:r>
                <a:r>
                  <a:rPr lang="en-US" sz="2000" dirty="0" smtClean="0">
                    <a:solidFill>
                      <a:schemeClr val="bg1"/>
                    </a:solidFill>
                    <a:latin typeface="Times New Roman" pitchFamily="18" charset="0"/>
                    <a:cs typeface="Times New Roman" pitchFamily="18" charset="0"/>
                  </a:rPr>
                  <a:t>day</a:t>
                </a:r>
              </a:p>
              <a:p>
                <a:r>
                  <a:rPr lang="en-US" sz="2000" dirty="0" smtClean="0">
                    <a:solidFill>
                      <a:schemeClr val="bg1"/>
                    </a:solidFill>
                    <a:latin typeface="Times New Roman" pitchFamily="18" charset="0"/>
                    <a:cs typeface="Times New Roman" pitchFamily="18" charset="0"/>
                  </a:rPr>
                  <a:t>(7.6 </a:t>
                </a:r>
                <a:r>
                  <a:rPr lang="en-US" sz="2000" dirty="0">
                    <a:solidFill>
                      <a:schemeClr val="bg1"/>
                    </a:solidFill>
                    <a:latin typeface="Times New Roman" pitchFamily="18" charset="0"/>
                    <a:cs typeface="Times New Roman" pitchFamily="18" charset="0"/>
                  </a:rPr>
                  <a:t>letter / </a:t>
                </a:r>
                <a:r>
                  <a:rPr lang="en-US" sz="2000" dirty="0" err="1" smtClean="0">
                    <a:solidFill>
                      <a:schemeClr val="bg1"/>
                    </a:solidFill>
                    <a:latin typeface="Times New Roman" pitchFamily="18" charset="0"/>
                    <a:cs typeface="Times New Roman" pitchFamily="18" charset="0"/>
                  </a:rPr>
                  <a:t>hr</a:t>
                </a:r>
                <a:r>
                  <a:rPr lang="en-US" sz="2000" dirty="0" smtClean="0">
                    <a:solidFill>
                      <a:schemeClr val="bg1"/>
                    </a:solidFill>
                    <a:latin typeface="Times New Roman" pitchFamily="18" charset="0"/>
                    <a:cs typeface="Times New Roman" pitchFamily="18" charset="0"/>
                  </a:rPr>
                  <a:t>) </a:t>
                </a:r>
                <a14:m>
                  <m:oMath xmlns:m="http://schemas.openxmlformats.org/officeDocument/2006/math">
                    <m:r>
                      <a:rPr lang="en-US" sz="2000" i="1">
                        <a:solidFill>
                          <a:schemeClr val="bg1"/>
                        </a:solidFill>
                        <a:latin typeface="Cambria Math"/>
                      </a:rPr>
                      <m:t>×</m:t>
                    </m:r>
                  </m:oMath>
                </a14:m>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(8 </a:t>
                </a:r>
                <a:r>
                  <a:rPr lang="en-US" sz="2000" dirty="0" err="1">
                    <a:solidFill>
                      <a:schemeClr val="bg1"/>
                    </a:solidFill>
                    <a:latin typeface="Times New Roman" pitchFamily="18" charset="0"/>
                    <a:cs typeface="Times New Roman" pitchFamily="18" charset="0"/>
                  </a:rPr>
                  <a:t>hr</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operation) </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(60.8letter </a:t>
                </a:r>
                <a:r>
                  <a:rPr lang="en-US" sz="2000" dirty="0">
                    <a:solidFill>
                      <a:schemeClr val="bg1"/>
                    </a:solidFill>
                    <a:latin typeface="Times New Roman" pitchFamily="18" charset="0"/>
                    <a:cs typeface="Times New Roman" pitchFamily="18" charset="0"/>
                  </a:rPr>
                  <a:t>/ day </a:t>
                </a:r>
                <a:r>
                  <a:rPr lang="en-US" sz="2000" dirty="0" smtClean="0">
                    <a:solidFill>
                      <a:schemeClr val="bg1"/>
                    </a:solidFill>
                    <a:latin typeface="Times New Roman" pitchFamily="18" charset="0"/>
                    <a:cs typeface="Times New Roman" pitchFamily="18" charset="0"/>
                  </a:rPr>
                  <a:t>)</a:t>
                </a:r>
                <a14:m>
                  <m:oMath xmlns:m="http://schemas.openxmlformats.org/officeDocument/2006/math">
                    <m:r>
                      <a:rPr lang="en-US" sz="2000" i="1">
                        <a:solidFill>
                          <a:schemeClr val="bg1"/>
                        </a:solidFill>
                        <a:latin typeface="Cambria Math"/>
                      </a:rPr>
                      <m:t>×</m:t>
                    </m:r>
                  </m:oMath>
                </a14:m>
                <a:r>
                  <a:rPr lang="en-US" sz="2000" dirty="0">
                    <a:solidFill>
                      <a:schemeClr val="bg1"/>
                    </a:solidFill>
                    <a:latin typeface="Times New Roman" pitchFamily="18" charset="0"/>
                    <a:cs typeface="Times New Roman" pitchFamily="18" charset="0"/>
                  </a:rPr>
                  <a:t>365= 22192 letter / year.</a:t>
                </a:r>
              </a:p>
              <a:p>
                <a:pPr marL="0" indent="0" algn="ctr">
                  <a:buNone/>
                </a:pPr>
                <a:r>
                  <a:rPr lang="en-US" sz="2000" dirty="0" smtClean="0">
                    <a:solidFill>
                      <a:schemeClr val="bg1"/>
                    </a:solidFill>
                    <a:latin typeface="Times New Roman" pitchFamily="18" charset="0"/>
                    <a:cs typeface="Times New Roman" pitchFamily="18" charset="0"/>
                  </a:rPr>
                  <a:t>  1 </a:t>
                </a:r>
                <a:r>
                  <a:rPr lang="en-US" sz="2000" dirty="0">
                    <a:solidFill>
                      <a:schemeClr val="bg1"/>
                    </a:solidFill>
                    <a:latin typeface="Times New Roman" pitchFamily="18" charset="0"/>
                    <a:cs typeface="Times New Roman" pitchFamily="18" charset="0"/>
                  </a:rPr>
                  <a:t>letter of diesel costs about 2$ =&gt; 44384$/ year</a:t>
                </a:r>
                <a:r>
                  <a:rPr lang="en-US" sz="2000" dirty="0" smtClean="0">
                    <a:solidFill>
                      <a:schemeClr val="bg1"/>
                    </a:solidFill>
                    <a:latin typeface="Times New Roman" pitchFamily="18" charset="0"/>
                    <a:cs typeface="Times New Roman" pitchFamily="18" charset="0"/>
                  </a:rPr>
                  <a:t>.</a:t>
                </a:r>
              </a:p>
              <a:p>
                <a:pPr marL="0" indent="0" algn="ctr">
                  <a:buNone/>
                </a:pPr>
                <a:endParaRPr lang="en-US" sz="2000" dirty="0">
                  <a:solidFill>
                    <a:schemeClr val="bg1"/>
                  </a:solidFill>
                  <a:latin typeface="Times New Roman" pitchFamily="18" charset="0"/>
                  <a:cs typeface="Times New Roman" pitchFamily="18" charset="0"/>
                </a:endParaRPr>
              </a:p>
              <a:p>
                <a:pPr marL="0" lvl="0" indent="0">
                  <a:buNone/>
                </a:pPr>
                <a:r>
                  <a:rPr lang="en-US" sz="2000" i="1"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2-</a:t>
                </a:r>
                <a:r>
                  <a:rPr lang="en-US" sz="2000" dirty="0">
                    <a:solidFill>
                      <a:schemeClr val="bg1"/>
                    </a:solidFill>
                    <a:latin typeface="Times New Roman" pitchFamily="18" charset="0"/>
                    <a:cs typeface="Times New Roman" pitchFamily="18" charset="0"/>
                  </a:rPr>
                  <a:t>Waste oil consumption </a:t>
                </a:r>
                <a:r>
                  <a:rPr lang="en-US" sz="2000" dirty="0" smtClean="0">
                    <a:solidFill>
                      <a:schemeClr val="bg1"/>
                    </a:solidFill>
                    <a:latin typeface="Times New Roman" pitchFamily="18" charset="0"/>
                    <a:cs typeface="Times New Roman" pitchFamily="18" charset="0"/>
                  </a:rPr>
                  <a:t>:</a:t>
                </a:r>
              </a:p>
              <a:p>
                <a:pPr marL="0" indent="0">
                  <a:buNone/>
                </a:pPr>
                <a:r>
                  <a:rPr lang="en-US" sz="2000" dirty="0" smtClean="0">
                    <a:solidFill>
                      <a:schemeClr val="bg1"/>
                    </a:solidFill>
                    <a:latin typeface="Times New Roman" pitchFamily="18" charset="0"/>
                    <a:cs typeface="Times New Roman" pitchFamily="18" charset="0"/>
                  </a:rPr>
                  <a:t>Waste fuel burner Consumes 4.</a:t>
                </a:r>
                <a:r>
                  <a:rPr lang="ar-SA"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6 letter per one hour , </a:t>
                </a:r>
                <a:r>
                  <a:rPr lang="en-US" sz="2000" dirty="0">
                    <a:solidFill>
                      <a:schemeClr val="bg1"/>
                    </a:solidFill>
                    <a:latin typeface="Times New Roman" pitchFamily="18" charset="0"/>
                    <a:cs typeface="Times New Roman" pitchFamily="18" charset="0"/>
                  </a:rPr>
                  <a:t>0.285</a:t>
                </a:r>
                <a:r>
                  <a:rPr lang="en-US" sz="2000" dirty="0" smtClean="0">
                    <a:solidFill>
                      <a:schemeClr val="bg1"/>
                    </a:solidFill>
                    <a:latin typeface="Times New Roman" pitchFamily="18" charset="0"/>
                    <a:cs typeface="Times New Roman" pitchFamily="18" charset="0"/>
                  </a:rPr>
                  <a:t>$/letter , operates 8 hours per day</a:t>
                </a:r>
              </a:p>
              <a:p>
                <a:r>
                  <a:rPr lang="en-US" sz="2000" dirty="0" smtClean="0">
                    <a:solidFill>
                      <a:schemeClr val="bg1"/>
                    </a:solidFill>
                    <a:latin typeface="Times New Roman" pitchFamily="18" charset="0"/>
                    <a:cs typeface="Times New Roman" pitchFamily="18" charset="0"/>
                  </a:rPr>
                  <a:t>(4.6 letter / </a:t>
                </a:r>
                <a:r>
                  <a:rPr lang="en-US" sz="2000" dirty="0" err="1">
                    <a:solidFill>
                      <a:schemeClr val="bg1"/>
                    </a:solidFill>
                    <a:latin typeface="Times New Roman" pitchFamily="18" charset="0"/>
                    <a:cs typeface="Times New Roman" pitchFamily="18" charset="0"/>
                  </a:rPr>
                  <a:t>hr</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t>
                </a:r>
                <a14:m>
                  <m:oMath xmlns:m="http://schemas.openxmlformats.org/officeDocument/2006/math">
                    <m:r>
                      <a:rPr lang="en-US" sz="2000" i="1">
                        <a:solidFill>
                          <a:schemeClr val="bg1"/>
                        </a:solidFill>
                        <a:latin typeface="Cambria Math"/>
                      </a:rPr>
                      <m:t>×</m:t>
                    </m:r>
                  </m:oMath>
                </a14:m>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(8 </a:t>
                </a:r>
                <a:r>
                  <a:rPr lang="en-US" sz="2000" dirty="0" err="1">
                    <a:solidFill>
                      <a:schemeClr val="bg1"/>
                    </a:solidFill>
                    <a:latin typeface="Times New Roman" pitchFamily="18" charset="0"/>
                    <a:cs typeface="Times New Roman" pitchFamily="18" charset="0"/>
                  </a:rPr>
                  <a:t>hr</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operation) </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(36.8 </a:t>
                </a:r>
                <a:r>
                  <a:rPr lang="en-US" sz="2000" dirty="0">
                    <a:solidFill>
                      <a:schemeClr val="bg1"/>
                    </a:solidFill>
                    <a:latin typeface="Times New Roman" pitchFamily="18" charset="0"/>
                    <a:cs typeface="Times New Roman" pitchFamily="18" charset="0"/>
                  </a:rPr>
                  <a:t>letter / day </a:t>
                </a:r>
                <a14:m>
                  <m:oMath xmlns:m="http://schemas.openxmlformats.org/officeDocument/2006/math">
                    <m:r>
                      <a:rPr lang="en-US" sz="2000" i="1">
                        <a:solidFill>
                          <a:schemeClr val="bg1"/>
                        </a:solidFill>
                        <a:latin typeface="Cambria Math"/>
                      </a:rPr>
                      <m:t>×</m:t>
                    </m:r>
                  </m:oMath>
                </a14:m>
                <a:r>
                  <a:rPr lang="en-US" sz="2000" dirty="0" smtClean="0">
                    <a:solidFill>
                      <a:schemeClr val="bg1"/>
                    </a:solidFill>
                    <a:latin typeface="Times New Roman" pitchFamily="18" charset="0"/>
                    <a:cs typeface="Times New Roman" pitchFamily="18" charset="0"/>
                  </a:rPr>
                  <a:t>365)= </a:t>
                </a:r>
                <a:r>
                  <a:rPr lang="en-US" sz="2000" dirty="0">
                    <a:solidFill>
                      <a:schemeClr val="bg1"/>
                    </a:solidFill>
                    <a:latin typeface="Times New Roman" pitchFamily="18" charset="0"/>
                    <a:cs typeface="Times New Roman" pitchFamily="18" charset="0"/>
                  </a:rPr>
                  <a:t>13432 letter / year.</a:t>
                </a:r>
              </a:p>
              <a:p>
                <a:pPr marL="0" indent="0" algn="ctr">
                  <a:buNone/>
                </a:pPr>
                <a:r>
                  <a:rPr lang="en-US" sz="2000" dirty="0">
                    <a:solidFill>
                      <a:schemeClr val="bg1"/>
                    </a:solidFill>
                    <a:latin typeface="Times New Roman" pitchFamily="18" charset="0"/>
                    <a:cs typeface="Times New Roman" pitchFamily="18" charset="0"/>
                  </a:rPr>
                  <a:t>1 letter of waste oil costs about 0.285$ =&gt; 3828.22 $/ year.</a:t>
                </a:r>
              </a:p>
              <a:p>
                <a:pPr marL="0" indent="0">
                  <a:buNone/>
                </a:pPr>
                <a:endParaRPr lang="en-US" sz="2000" dirty="0" smtClean="0">
                  <a:solidFill>
                    <a:schemeClr val="bg1"/>
                  </a:solidFill>
                  <a:latin typeface="Times New Roman" pitchFamily="18" charset="0"/>
                  <a:cs typeface="Times New Roman" pitchFamily="18" charset="0"/>
                </a:endParaRPr>
              </a:p>
              <a:p>
                <a:pPr marL="0" lvl="0" indent="0">
                  <a:buNone/>
                </a:pPr>
                <a:endParaRPr lang="en-US" sz="2000" dirty="0">
                  <a:solidFill>
                    <a:schemeClr val="bg1"/>
                  </a:solidFill>
                  <a:latin typeface="Times New Roman" pitchFamily="18" charset="0"/>
                  <a:cs typeface="Times New Roman" pitchFamily="18" charset="0"/>
                </a:endParaRPr>
              </a:p>
              <a:p>
                <a:pPr marL="0" indent="0">
                  <a:buNone/>
                </a:pPr>
                <a:endParaRPr lang="ar-SA" sz="2000" i="1" dirty="0">
                  <a:solidFill>
                    <a:schemeClr val="bg1"/>
                  </a:solidFill>
                  <a:latin typeface="Times New Roman" pitchFamily="18" charset="0"/>
                  <a:cs typeface="Times New Roman"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712968" cy="4525963"/>
              </a:xfrm>
              <a:blipFill rotWithShape="1">
                <a:blip r:embed="rId2"/>
                <a:stretch>
                  <a:fillRect l="-1749" t="-1887" r="-420" b="-1348"/>
                </a:stretch>
              </a:blipFill>
            </p:spPr>
            <p:txBody>
              <a:bodyPr/>
              <a:lstStyle/>
              <a:p>
                <a:r>
                  <a:rPr lang="ar-SA">
                    <a:noFill/>
                  </a:rPr>
                  <a:t> </a:t>
                </a:r>
              </a:p>
            </p:txBody>
          </p:sp>
        </mc:Fallback>
      </mc:AlternateContent>
    </p:spTree>
    <p:extLst>
      <p:ext uri="{BB962C8B-B14F-4D97-AF65-F5344CB8AC3E}">
        <p14:creationId xmlns:p14="http://schemas.microsoft.com/office/powerpoint/2010/main" val="2165296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Results and Analysis </a:t>
            </a:r>
            <a:endParaRPr lang="ar-SA"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1520" y="1600200"/>
                <a:ext cx="8712968" cy="4525963"/>
              </a:xfrm>
            </p:spPr>
            <p:txBody>
              <a:bodyPr/>
              <a:lstStyle/>
              <a:p>
                <a:pPr marL="0" lvl="0" indent="0">
                  <a:buNone/>
                </a:pPr>
                <a:r>
                  <a:rPr lang="en-US" sz="2000" dirty="0" smtClean="0">
                    <a:solidFill>
                      <a:schemeClr val="bg1"/>
                    </a:solidFill>
                    <a:latin typeface="Times New Roman" pitchFamily="18" charset="0"/>
                    <a:cs typeface="Times New Roman" pitchFamily="18" charset="0"/>
                  </a:rPr>
                  <a:t>3-</a:t>
                </a:r>
                <a:r>
                  <a:rPr lang="en-US" sz="2000" dirty="0">
                    <a:solidFill>
                      <a:schemeClr val="bg1"/>
                    </a:solidFill>
                    <a:latin typeface="Times New Roman" pitchFamily="18" charset="0"/>
                    <a:cs typeface="Times New Roman" pitchFamily="18" charset="0"/>
                  </a:rPr>
                  <a:t>Industrial fuel</a:t>
                </a:r>
                <a:r>
                  <a:rPr lang="en-US" sz="2000" dirty="0" smtClean="0">
                    <a:solidFill>
                      <a:schemeClr val="bg1"/>
                    </a:solidFill>
                    <a:latin typeface="Times New Roman" pitchFamily="18" charset="0"/>
                    <a:cs typeface="Times New Roman" pitchFamily="18" charset="0"/>
                  </a:rPr>
                  <a:t>:</a:t>
                </a:r>
              </a:p>
              <a:p>
                <a:r>
                  <a:rPr lang="en-US" sz="2000" dirty="0" smtClean="0">
                    <a:solidFill>
                      <a:schemeClr val="bg1"/>
                    </a:solidFill>
                    <a:latin typeface="Times New Roman" pitchFamily="18" charset="0"/>
                    <a:cs typeface="Times New Roman" pitchFamily="18" charset="0"/>
                  </a:rPr>
                  <a:t> Waste fuel burner Consumes</a:t>
                </a:r>
                <a:r>
                  <a:rPr lang="ar-SA"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6.4 letter per one hour , </a:t>
                </a:r>
                <a:r>
                  <a:rPr lang="en-US" sz="2000" dirty="0">
                    <a:solidFill>
                      <a:schemeClr val="bg1"/>
                    </a:solidFill>
                    <a:latin typeface="Times New Roman" pitchFamily="18" charset="0"/>
                    <a:cs typeface="Times New Roman" pitchFamily="18" charset="0"/>
                  </a:rPr>
                  <a:t>0.857</a:t>
                </a:r>
                <a:r>
                  <a:rPr lang="en-US" sz="2000" dirty="0" smtClean="0">
                    <a:solidFill>
                      <a:schemeClr val="bg1"/>
                    </a:solidFill>
                    <a:latin typeface="Times New Roman" pitchFamily="18" charset="0"/>
                    <a:cs typeface="Times New Roman" pitchFamily="18" charset="0"/>
                  </a:rPr>
                  <a:t>$/letter , operates 8 hours per day</a:t>
                </a:r>
                <a:endParaRPr lang="en-US" sz="2000" dirty="0">
                  <a:solidFill>
                    <a:schemeClr val="bg1"/>
                  </a:solidFill>
                  <a:latin typeface="Times New Roman" pitchFamily="18" charset="0"/>
                  <a:cs typeface="Times New Roman" pitchFamily="18" charset="0"/>
                </a:endParaRPr>
              </a:p>
              <a:p>
                <a:r>
                  <a:rPr lang="en-US" sz="2000" dirty="0" smtClean="0">
                    <a:solidFill>
                      <a:schemeClr val="bg1"/>
                    </a:solidFill>
                    <a:latin typeface="Times New Roman" pitchFamily="18" charset="0"/>
                    <a:cs typeface="Times New Roman" pitchFamily="18" charset="0"/>
                  </a:rPr>
                  <a:t>(6.4 letter / </a:t>
                </a:r>
                <a:r>
                  <a:rPr lang="en-US" sz="2000" dirty="0" err="1" smtClean="0">
                    <a:solidFill>
                      <a:schemeClr val="bg1"/>
                    </a:solidFill>
                    <a:latin typeface="Times New Roman" pitchFamily="18" charset="0"/>
                    <a:cs typeface="Times New Roman" pitchFamily="18" charset="0"/>
                  </a:rPr>
                  <a:t>hr</a:t>
                </a:r>
                <a:r>
                  <a:rPr lang="en-US" sz="2000" dirty="0" smtClean="0">
                    <a:solidFill>
                      <a:schemeClr val="bg1"/>
                    </a:solidFill>
                    <a:latin typeface="Times New Roman" pitchFamily="18" charset="0"/>
                    <a:cs typeface="Times New Roman" pitchFamily="18" charset="0"/>
                  </a:rPr>
                  <a:t>) </a:t>
                </a:r>
                <a14:m>
                  <m:oMath xmlns:m="http://schemas.openxmlformats.org/officeDocument/2006/math">
                    <m:r>
                      <a:rPr lang="en-US" sz="2000" i="1">
                        <a:solidFill>
                          <a:schemeClr val="bg1"/>
                        </a:solidFill>
                        <a:latin typeface="Cambria Math"/>
                      </a:rPr>
                      <m:t>×</m:t>
                    </m:r>
                  </m:oMath>
                </a14:m>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(8 </a:t>
                </a:r>
                <a:r>
                  <a:rPr lang="en-US" sz="2000" dirty="0" err="1">
                    <a:solidFill>
                      <a:schemeClr val="bg1"/>
                    </a:solidFill>
                    <a:latin typeface="Times New Roman" pitchFamily="18" charset="0"/>
                    <a:cs typeface="Times New Roman" pitchFamily="18" charset="0"/>
                  </a:rPr>
                  <a:t>hr</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operation) </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(51.2 </a:t>
                </a:r>
                <a:r>
                  <a:rPr lang="en-US" sz="2000" dirty="0">
                    <a:solidFill>
                      <a:schemeClr val="bg1"/>
                    </a:solidFill>
                    <a:latin typeface="Times New Roman" pitchFamily="18" charset="0"/>
                    <a:cs typeface="Times New Roman" pitchFamily="18" charset="0"/>
                  </a:rPr>
                  <a:t>letter / </a:t>
                </a:r>
                <a:r>
                  <a:rPr lang="en-US" sz="2000" dirty="0" smtClean="0">
                    <a:solidFill>
                      <a:schemeClr val="bg1"/>
                    </a:solidFill>
                    <a:latin typeface="Times New Roman" pitchFamily="18" charset="0"/>
                    <a:cs typeface="Times New Roman" pitchFamily="18" charset="0"/>
                  </a:rPr>
                  <a:t>day) </a:t>
                </a:r>
                <a14:m>
                  <m:oMath xmlns:m="http://schemas.openxmlformats.org/officeDocument/2006/math">
                    <m:r>
                      <a:rPr lang="en-US" sz="2000" i="1">
                        <a:solidFill>
                          <a:schemeClr val="bg1"/>
                        </a:solidFill>
                        <a:latin typeface="Cambria Math"/>
                      </a:rPr>
                      <m:t>×</m:t>
                    </m:r>
                  </m:oMath>
                </a14:m>
                <a:r>
                  <a:rPr lang="en-US" sz="2000" dirty="0">
                    <a:solidFill>
                      <a:schemeClr val="bg1"/>
                    </a:solidFill>
                    <a:latin typeface="Times New Roman" pitchFamily="18" charset="0"/>
                    <a:cs typeface="Times New Roman" pitchFamily="18" charset="0"/>
                  </a:rPr>
                  <a:t>365= 18688 letter / year.</a:t>
                </a:r>
              </a:p>
              <a:p>
                <a:pPr marL="0" indent="0" algn="ctr">
                  <a:buNone/>
                </a:pPr>
                <a:r>
                  <a:rPr lang="en-US" sz="2000" dirty="0">
                    <a:solidFill>
                      <a:schemeClr val="bg1"/>
                    </a:solidFill>
                    <a:latin typeface="Times New Roman" pitchFamily="18" charset="0"/>
                    <a:cs typeface="Times New Roman" pitchFamily="18" charset="0"/>
                  </a:rPr>
                  <a:t>1 letter of Industrial fuel about 0.857$ =&gt; 16015.616 $/ year.</a:t>
                </a:r>
              </a:p>
              <a:p>
                <a:pPr marL="0" indent="0">
                  <a:buNone/>
                </a:pPr>
                <a:r>
                  <a:rPr lang="en-US" sz="2800" b="1" dirty="0">
                    <a:solidFill>
                      <a:schemeClr val="bg1"/>
                    </a:solidFill>
                    <a:latin typeface="Times New Roman" pitchFamily="18" charset="0"/>
                    <a:cs typeface="Times New Roman" pitchFamily="18" charset="0"/>
                  </a:rPr>
                  <a:t>Total annual cost :</a:t>
                </a:r>
                <a:endParaRPr lang="en-US" sz="2800" dirty="0">
                  <a:solidFill>
                    <a:schemeClr val="bg1"/>
                  </a:solidFill>
                  <a:latin typeface="Times New Roman" pitchFamily="18" charset="0"/>
                  <a:cs typeface="Times New Roman" pitchFamily="18" charset="0"/>
                </a:endParaRPr>
              </a:p>
              <a:p>
                <a:r>
                  <a:rPr lang="en-US" sz="2800" dirty="0">
                    <a:solidFill>
                      <a:schemeClr val="bg1"/>
                    </a:solidFill>
                    <a:latin typeface="Times New Roman" pitchFamily="18" charset="0"/>
                    <a:cs typeface="Times New Roman" pitchFamily="18" charset="0"/>
                  </a:rPr>
                  <a:t>Electrical cost of the compressor = $478 /year, Waste oil cost = $3828.22 /year, </a:t>
                </a:r>
              </a:p>
              <a:p>
                <a:r>
                  <a:rPr lang="en-US" sz="2800" dirty="0">
                    <a:solidFill>
                      <a:schemeClr val="bg1"/>
                    </a:solidFill>
                    <a:latin typeface="Times New Roman" pitchFamily="18" charset="0"/>
                    <a:cs typeface="Times New Roman" pitchFamily="18" charset="0"/>
                  </a:rPr>
                  <a:t> Maintenance = $200/year</a:t>
                </a:r>
              </a:p>
              <a:p>
                <a:pPr marL="0" indent="0" algn="ctr">
                  <a:buNone/>
                </a:pPr>
                <a:r>
                  <a:rPr lang="en-US" sz="2800" dirty="0">
                    <a:solidFill>
                      <a:schemeClr val="bg1"/>
                    </a:solidFill>
                    <a:latin typeface="Times New Roman" pitchFamily="18" charset="0"/>
                    <a:cs typeface="Times New Roman" pitchFamily="18" charset="0"/>
                  </a:rPr>
                  <a:t>Total annual cost per year = $4506.22 /year.</a:t>
                </a:r>
              </a:p>
              <a:p>
                <a:endParaRPr lang="ar-SA" sz="2800" dirty="0">
                  <a:solidFill>
                    <a:schemeClr val="bg1"/>
                  </a:solidFill>
                  <a:latin typeface="Times New Roman" pitchFamily="18" charset="0"/>
                  <a:cs typeface="Times New Roman"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1520" y="1600200"/>
                <a:ext cx="8712968" cy="4525963"/>
              </a:xfrm>
              <a:blipFill rotWithShape="1">
                <a:blip r:embed="rId2"/>
                <a:stretch>
                  <a:fillRect l="-1399" t="-674" r="-1049"/>
                </a:stretch>
              </a:blipFill>
            </p:spPr>
            <p:txBody>
              <a:bodyPr/>
              <a:lstStyle/>
              <a:p>
                <a:r>
                  <a:rPr lang="ar-SA">
                    <a:noFill/>
                  </a:rPr>
                  <a:t> </a:t>
                </a:r>
              </a:p>
            </p:txBody>
          </p:sp>
        </mc:Fallback>
      </mc:AlternateContent>
    </p:spTree>
    <p:extLst>
      <p:ext uri="{BB962C8B-B14F-4D97-AF65-F5344CB8AC3E}">
        <p14:creationId xmlns:p14="http://schemas.microsoft.com/office/powerpoint/2010/main" val="634704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Discussion</a:t>
            </a:r>
            <a:endParaRPr lang="ar-SA"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sz="2000" dirty="0">
                <a:solidFill>
                  <a:schemeClr val="bg1"/>
                </a:solidFill>
                <a:latin typeface="Times New Roman" pitchFamily="18" charset="0"/>
                <a:cs typeface="Times New Roman" pitchFamily="18" charset="0"/>
              </a:rPr>
              <a:t>From the experiments that were done on waste fuel burner using many types of fuel to found the efficiency, the waste oil was the most effective fuel because of many reasons, most important reasons were : density and  low consumption, high caloric value and low cost of the waste oil, the compression below shows this results :</a:t>
            </a:r>
          </a:p>
          <a:p>
            <a:endParaRPr lang="ar-SA" dirty="0"/>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44" y="3356992"/>
            <a:ext cx="784887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895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Discussion</a:t>
            </a:r>
            <a:endParaRPr lang="ar-SA"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79512" y="1844824"/>
                <a:ext cx="8856984" cy="4281339"/>
              </a:xfrm>
            </p:spPr>
            <p:txBody>
              <a:bodyPr/>
              <a:lstStyle/>
              <a:p>
                <a:r>
                  <a:rPr lang="en-US" sz="2400" dirty="0" smtClean="0">
                    <a:solidFill>
                      <a:schemeClr val="bg1"/>
                    </a:solidFill>
                    <a:latin typeface="Times New Roman" pitchFamily="18" charset="0"/>
                    <a:cs typeface="Times New Roman" pitchFamily="18" charset="0"/>
                  </a:rPr>
                  <a:t>After compression between types of fuel, the industrial fuel was the best type of fuel because of the high efficiency and caloric value.</a:t>
                </a:r>
              </a:p>
              <a:p>
                <a:pPr marL="0" indent="0">
                  <a:buNone/>
                </a:pP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After calculation  friction losses, the head pressure had been found always to be greater than   losses in pipe and fitting, total losses was found as:</a:t>
                </a:r>
              </a:p>
              <a:p>
                <a:pPr marL="0" indent="0" algn="ctr">
                  <a:buNone/>
                </a:pPr>
                <a:r>
                  <a:rPr lang="en-US" sz="2400" dirty="0">
                    <a:solidFill>
                      <a:schemeClr val="bg1"/>
                    </a:solidFill>
                    <a:latin typeface="Times New Roman" pitchFamily="18" charset="0"/>
                    <a:cs typeface="Times New Roman" pitchFamily="18" charset="0"/>
                  </a:rPr>
                  <a:t>Total friction losses = </a:t>
                </a:r>
                <a14:m>
                  <m:oMath xmlns:m="http://schemas.openxmlformats.org/officeDocument/2006/math">
                    <m:r>
                      <a:rPr lang="en-US" sz="2400" b="0" i="1" smtClean="0">
                        <a:solidFill>
                          <a:schemeClr val="bg1"/>
                        </a:solidFill>
                        <a:latin typeface="Cambria Math"/>
                        <a:cs typeface="Times New Roman" pitchFamily="18" charset="0"/>
                      </a:rPr>
                      <m:t>0</m:t>
                    </m:r>
                    <m:r>
                      <a:rPr lang="en-US" sz="2400" b="0" i="1" smtClean="0">
                        <a:solidFill>
                          <a:schemeClr val="bg1"/>
                        </a:solidFill>
                        <a:latin typeface="Cambria Math"/>
                        <a:cs typeface="Times New Roman" pitchFamily="18" charset="0"/>
                      </a:rPr>
                      <m:t>.</m:t>
                    </m:r>
                    <m:r>
                      <a:rPr lang="en-US" sz="2400" b="0" i="1" smtClean="0">
                        <a:solidFill>
                          <a:schemeClr val="bg1"/>
                        </a:solidFill>
                        <a:latin typeface="Cambria Math"/>
                        <a:cs typeface="Times New Roman" pitchFamily="18" charset="0"/>
                      </a:rPr>
                      <m:t>022</m:t>
                    </m:r>
                    <m:r>
                      <a:rPr lang="en-US" sz="2400" b="0" i="1" smtClean="0">
                        <a:solidFill>
                          <a:schemeClr val="bg1"/>
                        </a:solidFill>
                        <a:latin typeface="Cambria Math"/>
                        <a:cs typeface="Times New Roman" pitchFamily="18" charset="0"/>
                      </a:rPr>
                      <m:t> </m:t>
                    </m:r>
                    <m:r>
                      <a:rPr lang="en-US" sz="2400" b="0" i="1" smtClean="0">
                        <a:solidFill>
                          <a:schemeClr val="bg1"/>
                        </a:solidFill>
                        <a:latin typeface="Cambria Math"/>
                        <a:cs typeface="Times New Roman" pitchFamily="18" charset="0"/>
                      </a:rPr>
                      <m:t>𝑚</m:t>
                    </m:r>
                  </m:oMath>
                </a14:m>
                <a:r>
                  <a:rPr lang="en-US" sz="2400" dirty="0" smtClean="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&lt;&lt; head pressure = </a:t>
                </a:r>
                <a14:m>
                  <m:oMath xmlns:m="http://schemas.openxmlformats.org/officeDocument/2006/math">
                    <m:r>
                      <a:rPr lang="en-US" sz="2400" b="0" i="1">
                        <a:solidFill>
                          <a:schemeClr val="bg1"/>
                        </a:solidFill>
                        <a:latin typeface="Cambria Math"/>
                      </a:rPr>
                      <m:t>5</m:t>
                    </m:r>
                    <m:r>
                      <a:rPr lang="en-US" sz="2400" b="0" i="1">
                        <a:solidFill>
                          <a:schemeClr val="bg1"/>
                        </a:solidFill>
                        <a:latin typeface="Cambria Math"/>
                      </a:rPr>
                      <m:t>.</m:t>
                    </m:r>
                    <m:r>
                      <a:rPr lang="en-US" sz="2400" b="0" i="1">
                        <a:solidFill>
                          <a:schemeClr val="bg1"/>
                        </a:solidFill>
                        <a:latin typeface="Cambria Math"/>
                      </a:rPr>
                      <m:t>886</m:t>
                    </m:r>
                    <m:r>
                      <a:rPr lang="en-US" sz="2400" b="0" i="1">
                        <a:solidFill>
                          <a:schemeClr val="bg1"/>
                        </a:solidFill>
                        <a:latin typeface="Cambria Math"/>
                      </a:rPr>
                      <m:t> </m:t>
                    </m:r>
                    <m:r>
                      <a:rPr lang="en-US" sz="2400" b="0" i="1">
                        <a:solidFill>
                          <a:schemeClr val="bg1"/>
                        </a:solidFill>
                        <a:latin typeface="Cambria Math"/>
                      </a:rPr>
                      <m:t>𝑚</m:t>
                    </m:r>
                  </m:oMath>
                </a14:m>
                <a:endParaRPr lang="en-US" sz="2400" dirty="0" smtClean="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a:p>
                <a:pPr marL="0" indent="0" algn="ctr">
                  <a:buNone/>
                </a:pPr>
                <a:r>
                  <a:rPr lang="en-US" sz="2800" dirty="0" smtClean="0">
                    <a:solidFill>
                      <a:srgbClr val="FF0000"/>
                    </a:solidFill>
                    <a:latin typeface="Times New Roman" pitchFamily="18" charset="0"/>
                    <a:cs typeface="Times New Roman" pitchFamily="18" charset="0"/>
                  </a:rPr>
                  <a:t>From </a:t>
                </a:r>
                <a:r>
                  <a:rPr lang="en-US" sz="2800" dirty="0">
                    <a:solidFill>
                      <a:srgbClr val="FF0000"/>
                    </a:solidFill>
                    <a:latin typeface="Times New Roman" pitchFamily="18" charset="0"/>
                    <a:cs typeface="Times New Roman" pitchFamily="18" charset="0"/>
                  </a:rPr>
                  <a:t>that we can conclude that the pump is not needed  in the Waste Fuel Burner, and that improve the aim of the project</a:t>
                </a:r>
                <a:r>
                  <a:rPr lang="en-US" sz="2800" dirty="0" smtClean="0">
                    <a:solidFill>
                      <a:srgbClr val="FF0000"/>
                    </a:solidFill>
                    <a:latin typeface="Times New Roman" pitchFamily="18" charset="0"/>
                    <a:cs typeface="Times New Roman" pitchFamily="18" charset="0"/>
                  </a:rPr>
                  <a:t>.</a:t>
                </a:r>
              </a:p>
              <a:p>
                <a:endParaRPr lang="ar-SA" sz="2000" dirty="0">
                  <a:solidFill>
                    <a:schemeClr val="bg1"/>
                  </a:solidFill>
                  <a:latin typeface="Times New Roman" pitchFamily="18" charset="0"/>
                  <a:cs typeface="Times New Roman"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79512" y="1844824"/>
                <a:ext cx="8856984" cy="4281339"/>
              </a:xfrm>
              <a:blipFill rotWithShape="1">
                <a:blip r:embed="rId2"/>
                <a:stretch>
                  <a:fillRect l="-895" t="-1140" r="-1514" b="-13248"/>
                </a:stretch>
              </a:blipFill>
            </p:spPr>
            <p:txBody>
              <a:bodyPr/>
              <a:lstStyle/>
              <a:p>
                <a:r>
                  <a:rPr lang="ar-SA">
                    <a:noFill/>
                  </a:rPr>
                  <a:t> </a:t>
                </a:r>
              </a:p>
            </p:txBody>
          </p:sp>
        </mc:Fallback>
      </mc:AlternateContent>
    </p:spTree>
    <p:extLst>
      <p:ext uri="{BB962C8B-B14F-4D97-AF65-F5344CB8AC3E}">
        <p14:creationId xmlns:p14="http://schemas.microsoft.com/office/powerpoint/2010/main" val="1301752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Discussion</a:t>
            </a:r>
            <a:endParaRPr lang="ar-SA" dirty="0"/>
          </a:p>
        </p:txBody>
      </p:sp>
      <p:sp>
        <p:nvSpPr>
          <p:cNvPr id="3" name="عنصر نائب للمحتوى 2"/>
          <p:cNvSpPr>
            <a:spLocks noGrp="1"/>
          </p:cNvSpPr>
          <p:nvPr>
            <p:ph idx="1"/>
          </p:nvPr>
        </p:nvSpPr>
        <p:spPr>
          <a:xfrm>
            <a:off x="251520" y="1600200"/>
            <a:ext cx="8568952" cy="4997152"/>
          </a:xfrm>
        </p:spPr>
        <p:txBody>
          <a:bodyPr/>
          <a:lstStyle/>
          <a:p>
            <a:r>
              <a:rPr lang="en-US" sz="2400" dirty="0">
                <a:solidFill>
                  <a:schemeClr val="bg1"/>
                </a:solidFill>
                <a:latin typeface="Times New Roman" pitchFamily="18" charset="0"/>
                <a:cs typeface="Times New Roman" pitchFamily="18" charset="0"/>
              </a:rPr>
              <a:t> If the efficiency and cost of the burner was a face of comparison between the traditional  burner and waste fuel burner, then waste fuel burner serve the aim of the project especially it is a local industry with poor resources and possibilities in the country and uses many types of waste fuel</a:t>
            </a:r>
            <a:r>
              <a:rPr lang="en-US" sz="2400" dirty="0" smtClean="0">
                <a:solidFill>
                  <a:schemeClr val="bg1"/>
                </a:solidFill>
                <a:latin typeface="Times New Roman" pitchFamily="18" charset="0"/>
                <a:cs typeface="Times New Roman" pitchFamily="18" charset="0"/>
              </a:rPr>
              <a:t>.</a:t>
            </a:r>
          </a:p>
          <a:p>
            <a:endParaRPr lang="en-US" sz="2400" dirty="0">
              <a:solidFill>
                <a:schemeClr val="bg1"/>
              </a:solidFill>
              <a:latin typeface="Times New Roman" pitchFamily="18" charset="0"/>
              <a:cs typeface="Times New Roman" pitchFamily="18" charset="0"/>
            </a:endParaRPr>
          </a:p>
          <a:p>
            <a:pPr marL="0" indent="0" algn="ctr">
              <a:buNone/>
            </a:pPr>
            <a:r>
              <a:rPr lang="en-US" sz="2400" dirty="0">
                <a:solidFill>
                  <a:schemeClr val="bg1"/>
                </a:solidFill>
                <a:latin typeface="Times New Roman" pitchFamily="18" charset="0"/>
                <a:cs typeface="Times New Roman" pitchFamily="18" charset="0"/>
              </a:rPr>
              <a:t>Efficiency of usual burner = 70%-85% , </a:t>
            </a:r>
            <a:endParaRPr lang="en-US" sz="2400" dirty="0" smtClean="0">
              <a:solidFill>
                <a:schemeClr val="bg1"/>
              </a:solidFill>
              <a:latin typeface="Times New Roman" pitchFamily="18" charset="0"/>
              <a:cs typeface="Times New Roman" pitchFamily="18" charset="0"/>
            </a:endParaRPr>
          </a:p>
          <a:p>
            <a:pPr marL="0" indent="0" algn="ctr">
              <a:buNone/>
            </a:pPr>
            <a:r>
              <a:rPr lang="en-US" sz="2400" dirty="0" smtClean="0">
                <a:solidFill>
                  <a:schemeClr val="bg1"/>
                </a:solidFill>
                <a:latin typeface="Times New Roman" pitchFamily="18" charset="0"/>
                <a:cs typeface="Times New Roman" pitchFamily="18" charset="0"/>
              </a:rPr>
              <a:t>    Efficiency of waste fuel burner = 62% - 76.5%</a:t>
            </a:r>
          </a:p>
          <a:p>
            <a:pPr marL="0" indent="0">
              <a:buNone/>
            </a:pP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The price of medium capacity for usual "diesel" burner about $765 -$1000 and the usual "industrial fuel" burner about $5714, although the waste fuel burner costs about $1134.</a:t>
            </a:r>
            <a:endParaRPr lang="ar-S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0426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Conclusion and Recommendation</a:t>
            </a:r>
            <a:endParaRPr lang="ar-SA"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764704"/>
            <a:ext cx="8229600" cy="5904656"/>
          </a:xfrm>
        </p:spPr>
        <p:txBody>
          <a:bodyPr/>
          <a:lstStyle/>
          <a:p>
            <a:pPr marL="0" indent="0">
              <a:buNone/>
            </a:pPr>
            <a:endParaRPr lang="en-US" sz="2800" dirty="0" smtClean="0">
              <a:solidFill>
                <a:srgbClr val="FF0000"/>
              </a:solidFill>
              <a:latin typeface="Times New Roman" pitchFamily="18" charset="0"/>
              <a:cs typeface="Times New Roman" pitchFamily="18" charset="0"/>
            </a:endParaRPr>
          </a:p>
          <a:p>
            <a:pPr marL="0" indent="0">
              <a:buNone/>
            </a:pPr>
            <a:r>
              <a:rPr lang="en-US" sz="2800" dirty="0" smtClean="0">
                <a:solidFill>
                  <a:srgbClr val="FF0000"/>
                </a:solidFill>
                <a:latin typeface="Times New Roman" pitchFamily="18" charset="0"/>
                <a:cs typeface="Times New Roman" pitchFamily="18" charset="0"/>
              </a:rPr>
              <a:t>Conclusion</a:t>
            </a:r>
            <a:endParaRPr lang="en-US" sz="2800" dirty="0" smtClean="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Although temperature sensors and furnaces were not available, the efficiency of the burner were found in primitive methods by boiling a certain volume of water.</a:t>
            </a:r>
          </a:p>
          <a:p>
            <a:r>
              <a:rPr lang="en-US" sz="2000" dirty="0">
                <a:solidFill>
                  <a:schemeClr val="bg1"/>
                </a:solidFill>
                <a:latin typeface="Times New Roman" pitchFamily="18" charset="0"/>
                <a:cs typeface="Times New Roman" pitchFamily="18" charset="0"/>
              </a:rPr>
              <a:t>The group works on the efficiency to improve it, and arrive to the maximum possible complete combustion by control the air-fuel mixture, also the group works on the safety to avoid any harm could happen to the human using fire detecting sensor and solenoid valve and that rise the cost of the burner.</a:t>
            </a:r>
          </a:p>
          <a:p>
            <a:r>
              <a:rPr lang="en-US" sz="2000" dirty="0">
                <a:solidFill>
                  <a:schemeClr val="bg1"/>
                </a:solidFill>
                <a:latin typeface="Times New Roman" pitchFamily="18" charset="0"/>
                <a:cs typeface="Times New Roman" pitchFamily="18" charset="0"/>
              </a:rPr>
              <a:t>If the resources were available the way it should be the group can develop  this  project in different ways with high potentials and better efficiency .</a:t>
            </a:r>
          </a:p>
          <a:p>
            <a:r>
              <a:rPr lang="en-US" sz="2000" dirty="0">
                <a:solidFill>
                  <a:schemeClr val="bg1"/>
                </a:solidFill>
                <a:latin typeface="Times New Roman" pitchFamily="18" charset="0"/>
                <a:cs typeface="Times New Roman" pitchFamily="18" charset="0"/>
              </a:rPr>
              <a:t>The price and the need for the Waste Fuel Burner in our country make it very attractive to buy in comparison to the other alternatives in the local area. </a:t>
            </a:r>
          </a:p>
          <a:p>
            <a:r>
              <a:rPr lang="en-US" sz="2000" dirty="0">
                <a:solidFill>
                  <a:schemeClr val="bg1"/>
                </a:solidFill>
                <a:latin typeface="Times New Roman" pitchFamily="18" charset="0"/>
                <a:cs typeface="Times New Roman" pitchFamily="18" charset="0"/>
              </a:rPr>
              <a:t>Burner could be developed by adding double flame head but it could increase efficiency, cost and fuel consumption. </a:t>
            </a:r>
          </a:p>
          <a:p>
            <a:pPr marL="0" indent="0">
              <a:buNone/>
            </a:pPr>
            <a:endParaRPr lang="ar-SA"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587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Conclusion and Recommendation</a:t>
            </a:r>
            <a:endParaRPr lang="ar-SA"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251520" y="1412776"/>
            <a:ext cx="8640960" cy="5112568"/>
          </a:xfrm>
        </p:spPr>
        <p:txBody>
          <a:bodyPr/>
          <a:lstStyle/>
          <a:p>
            <a:pPr marL="0" indent="0">
              <a:buNone/>
            </a:pPr>
            <a:r>
              <a:rPr lang="en-US" sz="2800" dirty="0" smtClean="0">
                <a:solidFill>
                  <a:srgbClr val="FF0000"/>
                </a:solidFill>
                <a:latin typeface="Times New Roman" pitchFamily="18" charset="0"/>
                <a:cs typeface="Times New Roman" pitchFamily="18" charset="0"/>
              </a:rPr>
              <a:t>Recommendation</a:t>
            </a:r>
            <a:endParaRPr lang="en-US" sz="2800" dirty="0" smtClean="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The </a:t>
            </a:r>
            <a:r>
              <a:rPr lang="en-US" sz="2400" dirty="0">
                <a:solidFill>
                  <a:schemeClr val="bg1"/>
                </a:solidFill>
                <a:latin typeface="Times New Roman" pitchFamily="18" charset="0"/>
                <a:cs typeface="Times New Roman" pitchFamily="18" charset="0"/>
              </a:rPr>
              <a:t>project can be improved by adding control unit in order to control all processes in the burner such as heating the fuel, self-ignition and improve safety by re-ignite the flame if it extinguished</a:t>
            </a:r>
            <a:r>
              <a:rPr lang="en-US" sz="2400" dirty="0" smtClean="0">
                <a:solidFill>
                  <a:schemeClr val="bg1"/>
                </a:solidFill>
                <a:latin typeface="Times New Roman" pitchFamily="18" charset="0"/>
                <a:cs typeface="Times New Roman" pitchFamily="18" charset="0"/>
              </a:rPr>
              <a:t>.</a:t>
            </a:r>
          </a:p>
          <a:p>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Using accurate temperature sensor to measure the exact temperature in the burner environment to make sure that it can be used in many applications</a:t>
            </a:r>
            <a:r>
              <a:rPr lang="en-US" sz="2400" dirty="0" smtClean="0">
                <a:solidFill>
                  <a:schemeClr val="bg1"/>
                </a:solidFill>
                <a:latin typeface="Times New Roman" pitchFamily="18" charset="0"/>
                <a:cs typeface="Times New Roman" pitchFamily="18" charset="0"/>
              </a:rPr>
              <a:t>.</a:t>
            </a:r>
          </a:p>
          <a:p>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In future the burner can be used for melting  Iron if the cast furnaces and tools such as charcoal, Coke and melting-pot are available.   </a:t>
            </a:r>
          </a:p>
          <a:p>
            <a:r>
              <a:rPr lang="en-US" sz="2400" dirty="0">
                <a:solidFill>
                  <a:schemeClr val="bg1"/>
                </a:solidFill>
                <a:latin typeface="Times New Roman" pitchFamily="18" charset="0"/>
                <a:cs typeface="Times New Roman" pitchFamily="18" charset="0"/>
              </a:rPr>
              <a:t>   </a:t>
            </a:r>
          </a:p>
          <a:p>
            <a:endParaRPr lang="ar-SA" sz="2400" dirty="0">
              <a:solidFill>
                <a:schemeClr val="bg1"/>
              </a:solidFill>
            </a:endParaRPr>
          </a:p>
        </p:txBody>
      </p:sp>
    </p:spTree>
    <p:extLst>
      <p:ext uri="{BB962C8B-B14F-4D97-AF65-F5344CB8AC3E}">
        <p14:creationId xmlns:p14="http://schemas.microsoft.com/office/powerpoint/2010/main" val="812243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162818" name="Picture 2" descr="C:\Users\وجدي\Desktop\fd2d60128599baa65bd71381730c94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 y="0"/>
            <a:ext cx="914051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721315" y="1178110"/>
            <a:ext cx="7704856" cy="452431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600" b="0" i="0" u="none" strike="noStrike" kern="0" cap="none" spc="0" normalizeH="0" baseline="0" noProof="0" dirty="0" smtClean="0">
                <a:ln>
                  <a:noFill/>
                </a:ln>
                <a:effectLst>
                  <a:outerShdw blurRad="38100" dist="38100" dir="2700000" algn="tl">
                    <a:srgbClr val="000000">
                      <a:alpha val="43137"/>
                    </a:srgbClr>
                  </a:outerShdw>
                </a:effectLst>
                <a:uLnTx/>
                <a:uFillTx/>
                <a:latin typeface="Vivaldi" pitchFamily="66" charset="0"/>
                <a:ea typeface="+mj-ea"/>
                <a:cs typeface="+mj-cs"/>
              </a:rPr>
              <a:t>Thank You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Vivaldi" pitchFamily="66" charset="0"/>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9600" kern="0" dirty="0" smtClean="0">
                <a:effectLst>
                  <a:outerShdw blurRad="38100" dist="38100" dir="2700000" algn="tl">
                    <a:srgbClr val="000000">
                      <a:alpha val="43137"/>
                    </a:srgbClr>
                  </a:outerShdw>
                </a:effectLst>
                <a:latin typeface="Vivaldi" pitchFamily="66" charset="0"/>
                <a:ea typeface="+mj-ea"/>
                <a:cs typeface="+mj-cs"/>
              </a:rPr>
              <a:t>Any Questions ??</a:t>
            </a:r>
            <a:endParaRPr kumimoji="0" lang="ar-SA"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142073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صر نائب للمحتوى 5"/>
          <p:cNvSpPr>
            <a:spLocks noGrp="1"/>
          </p:cNvSpPr>
          <p:nvPr>
            <p:ph idx="1"/>
          </p:nvPr>
        </p:nvSpPr>
        <p:spPr>
          <a:xfrm>
            <a:off x="250825" y="2636912"/>
            <a:ext cx="8229600" cy="4221088"/>
          </a:xfrm>
        </p:spPr>
        <p:txBody>
          <a:bodyPr/>
          <a:lstStyle/>
          <a:p>
            <a:pPr algn="l" rtl="0"/>
            <a:r>
              <a:rPr lang="en-US" sz="2800" dirty="0" smtClean="0">
                <a:solidFill>
                  <a:schemeClr val="bg1"/>
                </a:solidFill>
                <a:latin typeface="Times New Roman" pitchFamily="18" charset="0"/>
                <a:cs typeface="Times New Roman" pitchFamily="18" charset="0"/>
              </a:rPr>
              <a:t>To solve the main problem in the traditional burner that represents in pump.</a:t>
            </a:r>
          </a:p>
          <a:p>
            <a:pPr algn="l" rtl="0"/>
            <a:endParaRPr lang="en-US" sz="2800" dirty="0">
              <a:latin typeface="Times New Roman" pitchFamily="18" charset="0"/>
              <a:cs typeface="Times New Roman" pitchFamily="18" charset="0"/>
            </a:endParaRPr>
          </a:p>
          <a:p>
            <a:pPr algn="l" rtl="0"/>
            <a:endParaRPr lang="en-US" sz="2800" dirty="0" smtClean="0">
              <a:latin typeface="Times New Roman" pitchFamily="18" charset="0"/>
              <a:cs typeface="Times New Roman" pitchFamily="18" charset="0"/>
            </a:endParaRPr>
          </a:p>
          <a:p>
            <a:pPr algn="l" rtl="0"/>
            <a:r>
              <a:rPr lang="en-US" sz="2800" dirty="0" smtClean="0">
                <a:solidFill>
                  <a:schemeClr val="bg1"/>
                </a:solidFill>
                <a:latin typeface="Times New Roman" pitchFamily="18" charset="0"/>
                <a:cs typeface="Times New Roman" pitchFamily="18" charset="0"/>
              </a:rPr>
              <a:t>The traditional burner pump very sensitive to  water and  humidity and has a Default age,</a:t>
            </a:r>
            <a:r>
              <a:rPr lang="ar-SA" sz="28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In addition to</a:t>
            </a:r>
            <a:r>
              <a:rPr lang="ar-SA" sz="28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 the high price. </a:t>
            </a:r>
          </a:p>
        </p:txBody>
      </p:sp>
      <p:sp>
        <p:nvSpPr>
          <p:cNvPr id="5124" name="مربع نص 4"/>
          <p:cNvSpPr txBox="1">
            <a:spLocks noChangeArrowheads="1"/>
          </p:cNvSpPr>
          <p:nvPr/>
        </p:nvSpPr>
        <p:spPr bwMode="auto">
          <a:xfrm>
            <a:off x="611188" y="1557338"/>
            <a:ext cx="5329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l" rtl="0" eaLnBrk="1" hangingPunct="1">
              <a:buFont typeface="Wingdings" pitchFamily="2" charset="2"/>
              <a:buChar char="Ø"/>
            </a:pPr>
            <a:r>
              <a:rPr lang="es-ES" sz="3200" dirty="0" smtClean="0">
                <a:solidFill>
                  <a:srgbClr val="FF0000"/>
                </a:solidFill>
              </a:rPr>
              <a:t> Objectives</a:t>
            </a:r>
            <a:endParaRPr lang="en-US" sz="3200" dirty="0">
              <a:solidFill>
                <a:srgbClr val="FF0000"/>
              </a:solidFill>
            </a:endParaRPr>
          </a:p>
        </p:txBody>
      </p:sp>
      <p:sp>
        <p:nvSpPr>
          <p:cNvPr id="5" name="عنوان 1"/>
          <p:cNvSpPr txBox="1">
            <a:spLocks/>
          </p:cNvSpPr>
          <p:nvPr/>
        </p:nvSpPr>
        <p:spPr>
          <a:xfrm>
            <a:off x="683568" y="476673"/>
            <a:ext cx="7772400" cy="108012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latin typeface="Times New Roman" pitchFamily="18" charset="0"/>
                <a:cs typeface="Times New Roman" pitchFamily="18" charset="0"/>
              </a:rPr>
              <a:t>Introduction </a:t>
            </a:r>
            <a:endParaRPr lang="ar-SA"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282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404813"/>
            <a:ext cx="8569325" cy="1066800"/>
          </a:xfrm>
        </p:spPr>
        <p:txBody>
          <a:bodyPr/>
          <a:lstStyle/>
          <a:p>
            <a:pPr eaLnBrk="1" hangingPunct="1"/>
            <a:r>
              <a:rPr lang="es-ES" dirty="0" smtClean="0">
                <a:solidFill>
                  <a:srgbClr val="FF0000"/>
                </a:solidFill>
                <a:latin typeface="Times New Roman" pitchFamily="18" charset="0"/>
                <a:cs typeface="Times New Roman" pitchFamily="18" charset="0"/>
              </a:rPr>
              <a:t>Litreture review:</a:t>
            </a:r>
          </a:p>
        </p:txBody>
      </p:sp>
      <p:sp>
        <p:nvSpPr>
          <p:cNvPr id="6147" name="Rectangle 3"/>
          <p:cNvSpPr>
            <a:spLocks noGrp="1" noChangeArrowheads="1"/>
          </p:cNvSpPr>
          <p:nvPr>
            <p:ph type="body" idx="1"/>
          </p:nvPr>
        </p:nvSpPr>
        <p:spPr>
          <a:xfrm>
            <a:off x="250825" y="1960563"/>
            <a:ext cx="8642350" cy="4205287"/>
          </a:xfrm>
        </p:spPr>
        <p:txBody>
          <a:bodyPr>
            <a:normAutofit fontScale="70000" lnSpcReduction="20000"/>
          </a:bodyPr>
          <a:lstStyle/>
          <a:p>
            <a:pPr lvl="1" algn="l" rtl="0" eaLnBrk="1" hangingPunct="1">
              <a:lnSpc>
                <a:spcPct val="80000"/>
              </a:lnSpc>
            </a:pPr>
            <a:endParaRPr lang="en-US" altLang="en-US" dirty="0" smtClean="0">
              <a:solidFill>
                <a:schemeClr val="bg1"/>
              </a:solidFill>
              <a:latin typeface="Times New Roman" pitchFamily="18" charset="0"/>
              <a:cs typeface="Times New Roman" pitchFamily="18" charset="0"/>
            </a:endParaRPr>
          </a:p>
          <a:p>
            <a:pPr algn="l" rtl="0"/>
            <a:r>
              <a:rPr lang="en-US" sz="4100" u="sng" dirty="0">
                <a:solidFill>
                  <a:schemeClr val="bg1"/>
                </a:solidFill>
                <a:latin typeface="Times New Roman" pitchFamily="18" charset="0"/>
                <a:cs typeface="Times New Roman" pitchFamily="18" charset="0"/>
              </a:rPr>
              <a:t>A burner is a mechanical device </a:t>
            </a:r>
            <a:r>
              <a:rPr lang="en-US" sz="4100" u="sng" dirty="0" smtClean="0">
                <a:solidFill>
                  <a:schemeClr val="bg1"/>
                </a:solidFill>
                <a:latin typeface="Times New Roman" pitchFamily="18" charset="0"/>
                <a:cs typeface="Times New Roman" pitchFamily="18" charset="0"/>
              </a:rPr>
              <a:t>that:</a:t>
            </a:r>
          </a:p>
          <a:p>
            <a:pPr algn="l" rtl="0"/>
            <a:endParaRPr lang="en-US" u="sng" dirty="0">
              <a:solidFill>
                <a:schemeClr val="bg1"/>
              </a:solidFill>
              <a:latin typeface="Times New Roman" pitchFamily="18" charset="0"/>
              <a:cs typeface="Times New Roman" pitchFamily="18" charset="0"/>
            </a:endParaRPr>
          </a:p>
          <a:p>
            <a:pPr marL="0" lvl="0" indent="0" algn="l" rtl="0">
              <a:buNone/>
            </a:pP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 - Supplies </a:t>
            </a:r>
            <a:r>
              <a:rPr lang="en-US" dirty="0">
                <a:solidFill>
                  <a:schemeClr val="bg1"/>
                </a:solidFill>
                <a:latin typeface="Times New Roman" pitchFamily="18" charset="0"/>
                <a:cs typeface="Times New Roman" pitchFamily="18" charset="0"/>
              </a:rPr>
              <a:t>required amount of fuel and </a:t>
            </a:r>
            <a:r>
              <a:rPr lang="en-US" dirty="0" smtClean="0">
                <a:solidFill>
                  <a:schemeClr val="bg1"/>
                </a:solidFill>
                <a:latin typeface="Times New Roman" pitchFamily="18" charset="0"/>
                <a:cs typeface="Times New Roman" pitchFamily="18" charset="0"/>
              </a:rPr>
              <a:t>air.</a:t>
            </a:r>
          </a:p>
          <a:p>
            <a:pPr marL="0" lvl="0" indent="0" algn="l" rtl="0">
              <a:buNone/>
            </a:pP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 - Creates </a:t>
            </a:r>
            <a:r>
              <a:rPr lang="en-US" dirty="0">
                <a:solidFill>
                  <a:schemeClr val="bg1"/>
                </a:solidFill>
                <a:latin typeface="Times New Roman" pitchFamily="18" charset="0"/>
                <a:cs typeface="Times New Roman" pitchFamily="18" charset="0"/>
              </a:rPr>
              <a:t>suitable conditions for rapid </a:t>
            </a:r>
            <a:r>
              <a:rPr lang="en-US" dirty="0" smtClean="0">
                <a:solidFill>
                  <a:schemeClr val="bg1"/>
                </a:solidFill>
                <a:latin typeface="Times New Roman" pitchFamily="18" charset="0"/>
                <a:cs typeface="Times New Roman" pitchFamily="18" charset="0"/>
              </a:rPr>
              <a:t>mixing of </a:t>
            </a:r>
            <a:r>
              <a:rPr lang="en-US" dirty="0">
                <a:solidFill>
                  <a:schemeClr val="bg1"/>
                </a:solidFill>
                <a:latin typeface="Times New Roman" pitchFamily="18" charset="0"/>
                <a:cs typeface="Times New Roman" pitchFamily="18" charset="0"/>
              </a:rPr>
              <a:t>fuel </a:t>
            </a:r>
            <a:r>
              <a:rPr lang="en-US" dirty="0" smtClean="0">
                <a:solidFill>
                  <a:schemeClr val="bg1"/>
                </a:solidFill>
                <a:latin typeface="Times New Roman" pitchFamily="18" charset="0"/>
                <a:cs typeface="Times New Roman" pitchFamily="18" charset="0"/>
              </a:rPr>
              <a:t>and air</a:t>
            </a:r>
            <a:r>
              <a:rPr lang="en-US" dirty="0">
                <a:solidFill>
                  <a:schemeClr val="bg1"/>
                </a:solidFill>
                <a:latin typeface="Times New Roman" pitchFamily="18" charset="0"/>
                <a:cs typeface="Times New Roman" pitchFamily="18" charset="0"/>
              </a:rPr>
              <a:t>.</a:t>
            </a:r>
          </a:p>
          <a:p>
            <a:pPr marL="0" lvl="0" indent="0" algn="l" rtl="0">
              <a:buNone/>
            </a:pPr>
            <a:r>
              <a:rPr lang="en-US" dirty="0" smtClean="0">
                <a:solidFill>
                  <a:schemeClr val="bg1"/>
                </a:solidFill>
                <a:latin typeface="Times New Roman" pitchFamily="18" charset="0"/>
                <a:cs typeface="Times New Roman" pitchFamily="18" charset="0"/>
              </a:rPr>
              <a:t>  - Produces </a:t>
            </a:r>
            <a:r>
              <a:rPr lang="en-US" dirty="0">
                <a:solidFill>
                  <a:schemeClr val="bg1"/>
                </a:solidFill>
                <a:latin typeface="Times New Roman" pitchFamily="18" charset="0"/>
                <a:cs typeface="Times New Roman" pitchFamily="18" charset="0"/>
              </a:rPr>
              <a:t>a flame which transfers thermal energy to </a:t>
            </a:r>
            <a:r>
              <a:rPr lang="en-US" dirty="0" smtClean="0">
                <a:solidFill>
                  <a:schemeClr val="bg1"/>
                </a:solidFill>
                <a:latin typeface="Times New Roman" pitchFamily="18" charset="0"/>
                <a:cs typeface="Times New Roman" pitchFamily="18" charset="0"/>
              </a:rPr>
              <a:t>furnace.</a:t>
            </a:r>
          </a:p>
          <a:p>
            <a:pPr marL="0" lvl="0" indent="0" algn="l" rtl="0">
              <a:buNone/>
            </a:pPr>
            <a:endParaRPr lang="en-US" dirty="0" smtClean="0">
              <a:solidFill>
                <a:schemeClr val="bg1"/>
              </a:solidFill>
              <a:latin typeface="Times New Roman" pitchFamily="18" charset="0"/>
              <a:cs typeface="Times New Roman" pitchFamily="18" charset="0"/>
            </a:endParaRPr>
          </a:p>
          <a:p>
            <a:pPr marL="0" lvl="0" indent="0" algn="l" rtl="0">
              <a:buNone/>
            </a:pPr>
            <a:endParaRPr lang="en-US" dirty="0">
              <a:solidFill>
                <a:schemeClr val="bg1"/>
              </a:solidFill>
              <a:latin typeface="Times New Roman" pitchFamily="18" charset="0"/>
              <a:cs typeface="Times New Roman" pitchFamily="18" charset="0"/>
            </a:endParaRPr>
          </a:p>
          <a:p>
            <a:pPr algn="l" rtl="0"/>
            <a:r>
              <a:rPr lang="en-US" dirty="0">
                <a:solidFill>
                  <a:schemeClr val="bg1"/>
                </a:solidFill>
                <a:latin typeface="Times New Roman" pitchFamily="18" charset="0"/>
                <a:cs typeface="Times New Roman" pitchFamily="18" charset="0"/>
              </a:rPr>
              <a:t>  </a:t>
            </a:r>
            <a:r>
              <a:rPr lang="en-US" sz="4100" dirty="0">
                <a:solidFill>
                  <a:schemeClr val="bg1"/>
                </a:solidFill>
                <a:latin typeface="Times New Roman" pitchFamily="18" charset="0"/>
                <a:cs typeface="Times New Roman" pitchFamily="18" charset="0"/>
              </a:rPr>
              <a:t>In oil burners, oil is atomized into a fine spray by a spray nozzle and air is supplied for combustion in the spray chamber. </a:t>
            </a:r>
            <a:endParaRPr lang="en-US" altLang="en-US" sz="4100" dirty="0" smtClean="0">
              <a:solidFill>
                <a:schemeClr val="bg1"/>
              </a:solidFill>
              <a:latin typeface="Times New Roman" pitchFamily="18" charset="0"/>
              <a:cs typeface="Times New Roman" pitchFamily="18" charset="0"/>
            </a:endParaRPr>
          </a:p>
          <a:p>
            <a:pPr algn="l" rtl="0" eaLnBrk="1" hangingPunct="1"/>
            <a:endParaRPr lang="es-ES" sz="4100" dirty="0" smtClean="0">
              <a:solidFill>
                <a:schemeClr val="bg1"/>
              </a:solidFill>
              <a:latin typeface="Times New Roman" pitchFamily="18" charset="0"/>
              <a:cs typeface="Times New Roman" pitchFamily="18" charset="0"/>
            </a:endParaRPr>
          </a:p>
        </p:txBody>
      </p:sp>
      <p:sp>
        <p:nvSpPr>
          <p:cNvPr id="6148" name="مستطيل 3"/>
          <p:cNvSpPr>
            <a:spLocks noChangeArrowheads="1"/>
          </p:cNvSpPr>
          <p:nvPr/>
        </p:nvSpPr>
        <p:spPr bwMode="auto">
          <a:xfrm>
            <a:off x="971550" y="1557338"/>
            <a:ext cx="583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buFont typeface="Wingdings" pitchFamily="2" charset="2"/>
              <a:buChar char="Ø"/>
            </a:pPr>
            <a:r>
              <a:rPr lang="ar-SA" sz="3200" dirty="0" smtClean="0">
                <a:solidFill>
                  <a:srgbClr val="FF0000"/>
                </a:solidFill>
              </a:rPr>
              <a:t> </a:t>
            </a:r>
            <a:r>
              <a:rPr lang="es-ES" sz="3200" dirty="0" smtClean="0">
                <a:solidFill>
                  <a:srgbClr val="FF0000"/>
                </a:solidFill>
              </a:rPr>
              <a:t>What </a:t>
            </a:r>
            <a:r>
              <a:rPr lang="es-ES" sz="3200" dirty="0">
                <a:solidFill>
                  <a:srgbClr val="FF0000"/>
                </a:solidFill>
              </a:rPr>
              <a:t>is </a:t>
            </a:r>
            <a:r>
              <a:rPr lang="en-US" sz="3200" dirty="0" smtClean="0">
                <a:solidFill>
                  <a:srgbClr val="FF0000"/>
                </a:solidFill>
              </a:rPr>
              <a:t>Burner </a:t>
            </a:r>
            <a:r>
              <a:rPr lang="es-E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53907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404813"/>
            <a:ext cx="8569325" cy="1066800"/>
          </a:xfrm>
        </p:spPr>
        <p:txBody>
          <a:bodyPr/>
          <a:lstStyle/>
          <a:p>
            <a:pPr eaLnBrk="1" hangingPunct="1"/>
            <a:r>
              <a:rPr lang="es-ES" dirty="0" smtClean="0">
                <a:solidFill>
                  <a:srgbClr val="FF0000"/>
                </a:solidFill>
                <a:latin typeface="Times New Roman" pitchFamily="18" charset="0"/>
                <a:cs typeface="Times New Roman" pitchFamily="18" charset="0"/>
              </a:rPr>
              <a:t>Litreture review:</a:t>
            </a:r>
          </a:p>
        </p:txBody>
      </p:sp>
      <p:sp>
        <p:nvSpPr>
          <p:cNvPr id="6147" name="Rectangle 3"/>
          <p:cNvSpPr>
            <a:spLocks noGrp="1" noChangeArrowheads="1"/>
          </p:cNvSpPr>
          <p:nvPr>
            <p:ph type="body" idx="1"/>
          </p:nvPr>
        </p:nvSpPr>
        <p:spPr>
          <a:xfrm>
            <a:off x="250825" y="1960563"/>
            <a:ext cx="8642350" cy="4205287"/>
          </a:xfrm>
        </p:spPr>
        <p:txBody>
          <a:bodyPr>
            <a:normAutofit/>
          </a:bodyPr>
          <a:lstStyle/>
          <a:p>
            <a:pPr lvl="1" algn="l" rtl="0">
              <a:buFont typeface="Arial" pitchFamily="34" charset="0"/>
              <a:buChar char="•"/>
            </a:pPr>
            <a:r>
              <a:rPr lang="en-US" sz="4000" dirty="0" smtClean="0">
                <a:solidFill>
                  <a:schemeClr val="bg1"/>
                </a:solidFill>
                <a:latin typeface="Times New Roman" pitchFamily="18" charset="0"/>
                <a:cs typeface="Times New Roman" pitchFamily="18" charset="0"/>
              </a:rPr>
              <a:t>Types </a:t>
            </a:r>
            <a:r>
              <a:rPr lang="en-US" sz="4000" dirty="0">
                <a:solidFill>
                  <a:schemeClr val="bg1"/>
                </a:solidFill>
                <a:latin typeface="Times New Roman" pitchFamily="18" charset="0"/>
                <a:cs typeface="Times New Roman" pitchFamily="18" charset="0"/>
              </a:rPr>
              <a:t>of burner</a:t>
            </a:r>
            <a:r>
              <a:rPr lang="en-US" sz="4000" dirty="0" smtClean="0">
                <a:solidFill>
                  <a:schemeClr val="bg1"/>
                </a:solidFill>
                <a:latin typeface="Times New Roman" pitchFamily="18" charset="0"/>
                <a:cs typeface="Times New Roman" pitchFamily="18" charset="0"/>
              </a:rPr>
              <a:t>:</a:t>
            </a:r>
          </a:p>
          <a:p>
            <a:pPr lvl="1" algn="l" rtl="0">
              <a:buFont typeface="Arial" pitchFamily="34" charset="0"/>
              <a:buChar char="•"/>
            </a:pPr>
            <a:endParaRPr lang="en-US" sz="2000" b="1" dirty="0">
              <a:solidFill>
                <a:schemeClr val="bg1"/>
              </a:solidFill>
              <a:latin typeface="Times New Roman" pitchFamily="18" charset="0"/>
              <a:cs typeface="Times New Roman" pitchFamily="18" charset="0"/>
            </a:endParaRPr>
          </a:p>
          <a:p>
            <a:pPr lvl="1" algn="l" rtl="0">
              <a:buFont typeface="Arial" pitchFamily="34" charset="0"/>
              <a:buChar char="•"/>
            </a:pPr>
            <a:endParaRPr lang="en-US" sz="2000" dirty="0">
              <a:solidFill>
                <a:schemeClr val="bg1"/>
              </a:solidFill>
              <a:latin typeface="Times New Roman" pitchFamily="18" charset="0"/>
              <a:cs typeface="Times New Roman" pitchFamily="18" charset="0"/>
            </a:endParaRPr>
          </a:p>
          <a:p>
            <a:pPr marL="0" indent="0" algn="just" rtl="0">
              <a:buNone/>
            </a:pPr>
            <a:r>
              <a:rPr lang="en-US" sz="2800" dirty="0" smtClean="0">
                <a:solidFill>
                  <a:schemeClr val="bg1"/>
                </a:solidFill>
                <a:latin typeface="Times New Roman" pitchFamily="18" charset="0"/>
                <a:cs typeface="Times New Roman" pitchFamily="18" charset="0"/>
              </a:rPr>
              <a:t>   There </a:t>
            </a:r>
            <a:r>
              <a:rPr lang="en-US" sz="2800" dirty="0">
                <a:solidFill>
                  <a:schemeClr val="bg1"/>
                </a:solidFill>
                <a:latin typeface="Times New Roman" pitchFamily="18" charset="0"/>
                <a:cs typeface="Times New Roman" pitchFamily="18" charset="0"/>
              </a:rPr>
              <a:t>are many different types of burner in </a:t>
            </a:r>
            <a:r>
              <a:rPr lang="en-US" sz="2800" dirty="0" smtClean="0">
                <a:solidFill>
                  <a:schemeClr val="bg1"/>
                </a:solidFill>
                <a:latin typeface="Times New Roman" pitchFamily="18" charset="0"/>
                <a:cs typeface="Times New Roman" pitchFamily="18" charset="0"/>
              </a:rPr>
              <a:t>use </a:t>
            </a:r>
            <a:r>
              <a:rPr lang="en-US" sz="2800" dirty="0">
                <a:solidFill>
                  <a:schemeClr val="bg1"/>
                </a:solidFill>
                <a:latin typeface="Times New Roman" pitchFamily="18" charset="0"/>
                <a:cs typeface="Times New Roman" pitchFamily="18" charset="0"/>
              </a:rPr>
              <a:t>for various purposes and in various areas, depending on the supply of fuel and the purpose of the </a:t>
            </a:r>
            <a:r>
              <a:rPr lang="en-US" sz="2800" dirty="0" smtClean="0">
                <a:solidFill>
                  <a:schemeClr val="bg1"/>
                </a:solidFill>
                <a:latin typeface="Times New Roman" pitchFamily="18" charset="0"/>
                <a:cs typeface="Times New Roman" pitchFamily="18" charset="0"/>
              </a:rPr>
              <a:t>burner.</a:t>
            </a:r>
            <a:endParaRPr lang="es-ES" sz="28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9645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dirty="0" smtClean="0">
                <a:solidFill>
                  <a:srgbClr val="FF0000"/>
                </a:solidFill>
                <a:latin typeface="Times New Roman" pitchFamily="18" charset="0"/>
                <a:cs typeface="Times New Roman" pitchFamily="18" charset="0"/>
              </a:rPr>
              <a:t>Litreture review:</a:t>
            </a:r>
          </a:p>
        </p:txBody>
      </p:sp>
      <p:sp>
        <p:nvSpPr>
          <p:cNvPr id="6147" name="Rectangle 3"/>
          <p:cNvSpPr>
            <a:spLocks noGrp="1" noChangeArrowheads="1"/>
          </p:cNvSpPr>
          <p:nvPr>
            <p:ph type="body" idx="1"/>
          </p:nvPr>
        </p:nvSpPr>
        <p:spPr>
          <a:xfrm>
            <a:off x="457200" y="1412776"/>
            <a:ext cx="8229600" cy="5040560"/>
          </a:xfrm>
        </p:spPr>
        <p:txBody>
          <a:bodyPr>
            <a:normAutofit fontScale="85000" lnSpcReduction="20000"/>
          </a:bodyPr>
          <a:lstStyle/>
          <a:p>
            <a:pPr algn="l" rtl="0"/>
            <a:r>
              <a:rPr lang="en-US" sz="3300" u="sng" dirty="0" smtClean="0">
                <a:solidFill>
                  <a:srgbClr val="FF0000"/>
                </a:solidFill>
                <a:latin typeface="Times New Roman" pitchFamily="18" charset="0"/>
                <a:cs typeface="Times New Roman" pitchFamily="18" charset="0"/>
              </a:rPr>
              <a:t>Gas Burner: </a:t>
            </a:r>
          </a:p>
          <a:p>
            <a:pPr marL="0" indent="0" algn="just" rtl="0">
              <a:buNone/>
            </a:pPr>
            <a:r>
              <a:rPr lang="en-US" sz="2800" dirty="0" smtClean="0">
                <a:solidFill>
                  <a:schemeClr val="bg1"/>
                </a:solidFill>
                <a:latin typeface="Times New Roman" pitchFamily="18" charset="0"/>
                <a:cs typeface="Times New Roman" pitchFamily="18" charset="0"/>
              </a:rPr>
              <a:t>  A gas burner is a device to generate a flame to heat up products using a gaseous fuel such as acetylene, natural gas or propane. Some burners have an air inlet to mix the fuel gas with air to make a complete combustion. Acetylene is commonly used in combination with oxygen, it has many applications such as soldering, brazing and welding</a:t>
            </a:r>
          </a:p>
          <a:p>
            <a:pPr marL="0" indent="0" algn="just" rtl="0">
              <a:buNone/>
            </a:pPr>
            <a:endParaRPr lang="en-US" sz="2800" dirty="0" smtClean="0">
              <a:solidFill>
                <a:schemeClr val="bg1"/>
              </a:solidFill>
              <a:latin typeface="Times New Roman" pitchFamily="18" charset="0"/>
              <a:cs typeface="Times New Roman" pitchFamily="18" charset="0"/>
            </a:endParaRPr>
          </a:p>
          <a:p>
            <a:pPr algn="l" rtl="0"/>
            <a:r>
              <a:rPr lang="en-US" sz="3300" u="sng" dirty="0">
                <a:solidFill>
                  <a:srgbClr val="FF0000"/>
                </a:solidFill>
                <a:latin typeface="Times New Roman" pitchFamily="18" charset="0"/>
                <a:cs typeface="Times New Roman" pitchFamily="18" charset="0"/>
              </a:rPr>
              <a:t>Oil Burner: </a:t>
            </a:r>
          </a:p>
          <a:p>
            <a:pPr marL="0" indent="0" algn="l" rtl="0">
              <a:buNone/>
            </a:pPr>
            <a:r>
              <a:rPr lang="en-US" sz="2800" dirty="0" smtClean="0">
                <a:solidFill>
                  <a:schemeClr val="bg1"/>
                </a:solidFill>
                <a:latin typeface="Times New Roman" pitchFamily="18" charset="0"/>
                <a:cs typeface="Times New Roman" pitchFamily="18" charset="0"/>
              </a:rPr>
              <a:t>  Heating </a:t>
            </a:r>
            <a:r>
              <a:rPr lang="en-US" sz="2800" dirty="0">
                <a:solidFill>
                  <a:schemeClr val="bg1"/>
                </a:solidFill>
                <a:latin typeface="Times New Roman" pitchFamily="18" charset="0"/>
                <a:cs typeface="Times New Roman" pitchFamily="18" charset="0"/>
              </a:rPr>
              <a:t>device in which fuel oil is mixed with air under controlled conditions. In most burners oil is supplied under pressure to an atomizing nozzle to produce a fine spray, to which air is added by a motor-driven fan. As the cone shaped spray emerges from the nozzle, ignition is usually supplied by an electric spark to start burner. </a:t>
            </a:r>
            <a:endParaRPr lang="es-E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70351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404813"/>
            <a:ext cx="8569325" cy="1066800"/>
          </a:xfrm>
        </p:spPr>
        <p:txBody>
          <a:bodyPr/>
          <a:lstStyle/>
          <a:p>
            <a:pPr rtl="0" eaLnBrk="1" hangingPunct="1"/>
            <a:r>
              <a:rPr lang="en-US" dirty="0" smtClean="0">
                <a:solidFill>
                  <a:srgbClr val="FF0000"/>
                </a:solidFill>
                <a:latin typeface="Times New Roman" pitchFamily="18" charset="0"/>
                <a:cs typeface="Times New Roman" pitchFamily="18" charset="0"/>
              </a:rPr>
              <a:t>Constrains and standards:</a:t>
            </a:r>
            <a:endParaRPr lang="es-ES" dirty="0" smtClean="0">
              <a:solidFill>
                <a:srgbClr val="FF00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250824" y="1960563"/>
            <a:ext cx="8893175" cy="4205287"/>
          </a:xfrm>
        </p:spPr>
        <p:txBody>
          <a:bodyPr>
            <a:normAutofit fontScale="85000" lnSpcReduction="10000"/>
          </a:bodyPr>
          <a:lstStyle/>
          <a:p>
            <a:pPr marL="0" indent="0" algn="l" rtl="0">
              <a:buNone/>
            </a:pPr>
            <a:r>
              <a:rPr lang="en-US" sz="3800" dirty="0">
                <a:solidFill>
                  <a:schemeClr val="bg1"/>
                </a:solidFill>
                <a:latin typeface="Times New Roman" pitchFamily="18" charset="0"/>
                <a:cs typeface="Times New Roman" pitchFamily="18" charset="0"/>
              </a:rPr>
              <a:t>The main constraints that we have </a:t>
            </a:r>
            <a:r>
              <a:rPr lang="en-US" sz="3800" dirty="0" smtClean="0">
                <a:solidFill>
                  <a:schemeClr val="bg1"/>
                </a:solidFill>
                <a:latin typeface="Times New Roman" pitchFamily="18" charset="0"/>
                <a:cs typeface="Times New Roman" pitchFamily="18" charset="0"/>
              </a:rPr>
              <a:t>in </a:t>
            </a:r>
            <a:r>
              <a:rPr lang="en-US" sz="3800" dirty="0">
                <a:solidFill>
                  <a:schemeClr val="bg1"/>
                </a:solidFill>
                <a:latin typeface="Times New Roman" pitchFamily="18" charset="0"/>
                <a:cs typeface="Times New Roman" pitchFamily="18" charset="0"/>
              </a:rPr>
              <a:t>this project </a:t>
            </a:r>
            <a:r>
              <a:rPr lang="en-US" sz="3800" dirty="0" smtClean="0">
                <a:solidFill>
                  <a:schemeClr val="bg1"/>
                </a:solidFill>
                <a:latin typeface="Times New Roman" pitchFamily="18" charset="0"/>
                <a:cs typeface="Times New Roman" pitchFamily="18" charset="0"/>
              </a:rPr>
              <a:t>are:</a:t>
            </a:r>
          </a:p>
          <a:p>
            <a:pPr marL="0" indent="0" algn="l" rtl="0">
              <a:buNone/>
            </a:pPr>
            <a:endParaRPr lang="en-US" dirty="0" smtClean="0">
              <a:solidFill>
                <a:schemeClr val="bg1"/>
              </a:solidFill>
              <a:latin typeface="Times New Roman" pitchFamily="18" charset="0"/>
              <a:cs typeface="Times New Roman" pitchFamily="18" charset="0"/>
            </a:endParaRPr>
          </a:p>
          <a:p>
            <a:pPr algn="l" rtl="0"/>
            <a:r>
              <a:rPr lang="en-US" dirty="0" smtClean="0">
                <a:solidFill>
                  <a:schemeClr val="bg1"/>
                </a:solidFill>
                <a:latin typeface="Times New Roman" pitchFamily="18" charset="0"/>
                <a:cs typeface="Times New Roman" pitchFamily="18" charset="0"/>
              </a:rPr>
              <a:t>The furnace was some of the main constraints.</a:t>
            </a:r>
          </a:p>
          <a:p>
            <a:pPr algn="l" rtl="0"/>
            <a:endParaRPr lang="en-US" dirty="0" smtClean="0">
              <a:solidFill>
                <a:schemeClr val="bg1"/>
              </a:solidFill>
              <a:latin typeface="Times New Roman" pitchFamily="18" charset="0"/>
              <a:cs typeface="Times New Roman" pitchFamily="18" charset="0"/>
            </a:endParaRPr>
          </a:p>
          <a:p>
            <a:pPr algn="l" rtl="0"/>
            <a:r>
              <a:rPr lang="en-US" dirty="0" smtClean="0">
                <a:solidFill>
                  <a:schemeClr val="bg1"/>
                </a:solidFill>
                <a:latin typeface="Times New Roman" pitchFamily="18" charset="0"/>
                <a:cs typeface="Times New Roman" pitchFamily="18" charset="0"/>
              </a:rPr>
              <a:t>some essential parts such as flow sensor or temperature sensor are not available in local market.</a:t>
            </a:r>
          </a:p>
          <a:p>
            <a:pPr algn="l" rtl="0"/>
            <a:endParaRPr lang="en-US" dirty="0" smtClean="0">
              <a:solidFill>
                <a:schemeClr val="bg1"/>
              </a:solidFill>
              <a:latin typeface="Times New Roman" pitchFamily="18" charset="0"/>
              <a:cs typeface="Times New Roman" pitchFamily="18" charset="0"/>
            </a:endParaRPr>
          </a:p>
          <a:p>
            <a:pPr algn="l" rtl="0"/>
            <a:r>
              <a:rPr lang="en-US" dirty="0" smtClean="0">
                <a:solidFill>
                  <a:schemeClr val="bg1"/>
                </a:solidFill>
                <a:latin typeface="Times New Roman" pitchFamily="18" charset="0"/>
                <a:cs typeface="Times New Roman" pitchFamily="18" charset="0"/>
              </a:rPr>
              <a:t>the </a:t>
            </a:r>
            <a:r>
              <a:rPr lang="en-US" dirty="0">
                <a:solidFill>
                  <a:schemeClr val="bg1"/>
                </a:solidFill>
                <a:latin typeface="Times New Roman" pitchFamily="18" charset="0"/>
                <a:cs typeface="Times New Roman" pitchFamily="18" charset="0"/>
              </a:rPr>
              <a:t>device that would help start auto ignition by properly heating and igniting the air fuel mixture. </a:t>
            </a:r>
            <a:endParaRPr lang="en-US" dirty="0" smtClean="0">
              <a:solidFill>
                <a:schemeClr val="bg1"/>
              </a:solidFill>
              <a:latin typeface="Times New Roman" pitchFamily="18" charset="0"/>
              <a:cs typeface="Times New Roman" pitchFamily="18" charset="0"/>
            </a:endParaRPr>
          </a:p>
          <a:p>
            <a:pPr algn="l" rtl="0"/>
            <a:endParaRPr lang="en-US" sz="2800" dirty="0">
              <a:solidFill>
                <a:schemeClr val="bg1"/>
              </a:solidFill>
              <a:latin typeface="Times New Roman" pitchFamily="18" charset="0"/>
              <a:cs typeface="Times New Roman" pitchFamily="18" charset="0"/>
            </a:endParaRPr>
          </a:p>
        </p:txBody>
      </p:sp>
      <p:sp>
        <p:nvSpPr>
          <p:cNvPr id="8196" name="AutoShape 5"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
        <p:nvSpPr>
          <p:cNvPr id="8197" name="AutoShape 7"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
        <p:nvSpPr>
          <p:cNvPr id="8198" name="AutoShape 9"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Tree>
    <p:extLst>
      <p:ext uri="{BB962C8B-B14F-4D97-AF65-F5344CB8AC3E}">
        <p14:creationId xmlns:p14="http://schemas.microsoft.com/office/powerpoint/2010/main" val="1174625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404813"/>
            <a:ext cx="8569325" cy="1066800"/>
          </a:xfrm>
        </p:spPr>
        <p:txBody>
          <a:bodyPr/>
          <a:lstStyle/>
          <a:p>
            <a:pPr rtl="0" eaLnBrk="1" hangingPunct="1"/>
            <a:r>
              <a:rPr lang="en-US" dirty="0" smtClean="0">
                <a:solidFill>
                  <a:srgbClr val="FF0000"/>
                </a:solidFill>
                <a:latin typeface="Times New Roman" pitchFamily="18" charset="0"/>
                <a:cs typeface="Times New Roman" pitchFamily="18" charset="0"/>
              </a:rPr>
              <a:t>Constrains and standards:</a:t>
            </a:r>
            <a:endParaRPr lang="es-ES" dirty="0" smtClean="0">
              <a:solidFill>
                <a:srgbClr val="FF00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250825" y="1960563"/>
            <a:ext cx="8713664" cy="4205287"/>
          </a:xfrm>
        </p:spPr>
        <p:txBody>
          <a:bodyPr>
            <a:normAutofit/>
          </a:bodyPr>
          <a:lstStyle/>
          <a:p>
            <a:pPr algn="just"/>
            <a:r>
              <a:rPr lang="en-US" sz="2400" dirty="0" smtClean="0">
                <a:solidFill>
                  <a:schemeClr val="bg1"/>
                </a:solidFill>
                <a:latin typeface="Times New Roman" pitchFamily="18" charset="0"/>
                <a:cs typeface="Times New Roman" pitchFamily="18" charset="0"/>
              </a:rPr>
              <a:t>the furnace problem was  solved by constructing  a clay jar that resist high temperature.</a:t>
            </a:r>
          </a:p>
          <a:p>
            <a:pPr algn="just"/>
            <a:endParaRPr lang="en-US" sz="2400" dirty="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rtl="0"/>
            <a:r>
              <a:rPr lang="en-US" sz="2400" dirty="0" smtClean="0">
                <a:solidFill>
                  <a:schemeClr val="bg1"/>
                </a:solidFill>
                <a:latin typeface="Times New Roman" pitchFamily="18" charset="0"/>
                <a:cs typeface="Times New Roman" pitchFamily="18" charset="0"/>
              </a:rPr>
              <a:t>The </a:t>
            </a:r>
            <a:r>
              <a:rPr lang="en-US" sz="2400" dirty="0">
                <a:solidFill>
                  <a:schemeClr val="bg1"/>
                </a:solidFill>
                <a:latin typeface="Times New Roman" pitchFamily="18" charset="0"/>
                <a:cs typeface="Times New Roman" pitchFamily="18" charset="0"/>
              </a:rPr>
              <a:t>problem of sensor was solved by melting metals </a:t>
            </a:r>
            <a:r>
              <a:rPr lang="en-US" sz="2400" dirty="0" smtClean="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 metal with known melting temperature</a:t>
            </a:r>
            <a:r>
              <a:rPr lang="en-US" sz="2400" dirty="0" smtClean="0">
                <a:solidFill>
                  <a:schemeClr val="bg1"/>
                </a:solidFill>
                <a:latin typeface="Times New Roman" pitchFamily="18" charset="0"/>
                <a:cs typeface="Times New Roman" pitchFamily="18" charset="0"/>
              </a:rPr>
              <a:t>) . </a:t>
            </a:r>
          </a:p>
          <a:p>
            <a:pPr marL="0" indent="0" algn="just" rtl="0">
              <a:buNone/>
            </a:pPr>
            <a:r>
              <a:rPr lang="en-US" sz="2400" dirty="0" smtClean="0">
                <a:solidFill>
                  <a:schemeClr val="bg1"/>
                </a:solidFill>
                <a:latin typeface="Times New Roman" pitchFamily="18" charset="0"/>
                <a:cs typeface="Times New Roman" pitchFamily="18" charset="0"/>
              </a:rPr>
              <a:t> </a:t>
            </a:r>
          </a:p>
          <a:p>
            <a:pPr marL="0" indent="0" algn="just" rtl="0">
              <a:buNone/>
            </a:pPr>
            <a:endParaRPr lang="en-US" sz="2400" dirty="0" smtClean="0">
              <a:solidFill>
                <a:schemeClr val="bg1"/>
              </a:solidFill>
              <a:latin typeface="Times New Roman" pitchFamily="18" charset="0"/>
              <a:cs typeface="Times New Roman" pitchFamily="18" charset="0"/>
            </a:endParaRPr>
          </a:p>
          <a:p>
            <a:pPr algn="just" rtl="0"/>
            <a:r>
              <a:rPr lang="en-US" sz="2400" dirty="0" smtClean="0">
                <a:solidFill>
                  <a:schemeClr val="bg1"/>
                </a:solidFill>
                <a:latin typeface="Times New Roman" pitchFamily="18" charset="0"/>
                <a:cs typeface="Times New Roman" pitchFamily="18" charset="0"/>
              </a:rPr>
              <a:t>The </a:t>
            </a:r>
            <a:r>
              <a:rPr lang="en-US" sz="2400" dirty="0">
                <a:solidFill>
                  <a:schemeClr val="bg1"/>
                </a:solidFill>
                <a:latin typeface="Times New Roman" pitchFamily="18" charset="0"/>
                <a:cs typeface="Times New Roman" pitchFamily="18" charset="0"/>
              </a:rPr>
              <a:t>ignition problem was solved  using a propane gas that are ignited by electric spark to  start the combustion </a:t>
            </a:r>
            <a:r>
              <a:rPr lang="en-US" sz="2400" dirty="0" smtClean="0">
                <a:solidFill>
                  <a:schemeClr val="bg1"/>
                </a:solidFill>
                <a:latin typeface="Times New Roman" pitchFamily="18" charset="0"/>
                <a:cs typeface="Times New Roman" pitchFamily="18" charset="0"/>
              </a:rPr>
              <a:t>process.</a:t>
            </a:r>
          </a:p>
          <a:p>
            <a:pPr algn="just" rtl="0"/>
            <a:endParaRPr lang="en-US" sz="2400" dirty="0" smtClean="0">
              <a:solidFill>
                <a:schemeClr val="bg1"/>
              </a:solidFill>
              <a:latin typeface="Times New Roman" pitchFamily="18" charset="0"/>
              <a:cs typeface="Times New Roman" pitchFamily="18" charset="0"/>
            </a:endParaRPr>
          </a:p>
          <a:p>
            <a:pPr algn="just" rtl="0"/>
            <a:endParaRPr lang="en-US" sz="2400" dirty="0">
              <a:solidFill>
                <a:schemeClr val="bg1"/>
              </a:solidFill>
              <a:latin typeface="Times New Roman" pitchFamily="18" charset="0"/>
              <a:cs typeface="Times New Roman" pitchFamily="18" charset="0"/>
            </a:endParaRPr>
          </a:p>
        </p:txBody>
      </p:sp>
      <p:sp>
        <p:nvSpPr>
          <p:cNvPr id="8196" name="AutoShape 5"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
        <p:nvSpPr>
          <p:cNvPr id="8197" name="AutoShape 7"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
        <p:nvSpPr>
          <p:cNvPr id="8198" name="AutoShape 9"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Tree>
    <p:extLst>
      <p:ext uri="{BB962C8B-B14F-4D97-AF65-F5344CB8AC3E}">
        <p14:creationId xmlns:p14="http://schemas.microsoft.com/office/powerpoint/2010/main" val="2279962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7668</TotalTime>
  <Words>1646</Words>
  <Application>Microsoft Office PowerPoint</Application>
  <PresentationFormat>عرض على الشاشة (3:4)‏</PresentationFormat>
  <Paragraphs>187</Paragraphs>
  <Slides>37</Slides>
  <Notes>0</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Diseño predeterminado</vt:lpstr>
      <vt:lpstr>عرض تقديمي في PowerPoint</vt:lpstr>
      <vt:lpstr>Outline:</vt:lpstr>
      <vt:lpstr>Introduction </vt:lpstr>
      <vt:lpstr>عرض تقديمي في PowerPoint</vt:lpstr>
      <vt:lpstr>Litreture review:</vt:lpstr>
      <vt:lpstr>Litreture review:</vt:lpstr>
      <vt:lpstr>Litreture review:</vt:lpstr>
      <vt:lpstr>Constrains and standards:</vt:lpstr>
      <vt:lpstr>Constrains and standards:</vt:lpstr>
      <vt:lpstr>Methodology:</vt:lpstr>
      <vt:lpstr>Methodology:</vt:lpstr>
      <vt:lpstr>عرض تقديمي في PowerPoint</vt:lpstr>
      <vt:lpstr>عرض تقديمي في PowerPoint</vt:lpstr>
      <vt:lpstr>عرض تقديمي في PowerPoint</vt:lpstr>
      <vt:lpstr>Methodology:</vt:lpstr>
      <vt:lpstr>عرض تقديمي في PowerPoint</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Results and Analysis </vt:lpstr>
      <vt:lpstr>Discussion</vt:lpstr>
      <vt:lpstr>Discussion</vt:lpstr>
      <vt:lpstr>Discussion</vt:lpstr>
      <vt:lpstr>Conclusion and Recommendation</vt:lpstr>
      <vt:lpstr>Conclusion and Recommendation</vt:lpstr>
      <vt:lpstr>عرض تقديمي في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وجدي</cp:lastModifiedBy>
  <cp:revision>710</cp:revision>
  <dcterms:created xsi:type="dcterms:W3CDTF">2010-05-23T14:28:12Z</dcterms:created>
  <dcterms:modified xsi:type="dcterms:W3CDTF">2014-05-13T21:47:01Z</dcterms:modified>
</cp:coreProperties>
</file>