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356" r:id="rId1"/>
    <p:sldMasterId id="2147484368" r:id="rId2"/>
  </p:sldMasterIdLst>
  <p:notesMasterIdLst>
    <p:notesMasterId r:id="rId82"/>
  </p:notesMasterIdLst>
  <p:handoutMasterIdLst>
    <p:handoutMasterId r:id="rId83"/>
  </p:handout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76" r:id="rId11"/>
    <p:sldId id="275" r:id="rId12"/>
    <p:sldId id="278" r:id="rId13"/>
    <p:sldId id="277" r:id="rId14"/>
    <p:sldId id="279" r:id="rId15"/>
    <p:sldId id="264" r:id="rId16"/>
    <p:sldId id="322" r:id="rId17"/>
    <p:sldId id="265" r:id="rId18"/>
    <p:sldId id="271" r:id="rId19"/>
    <p:sldId id="272" r:id="rId20"/>
    <p:sldId id="266" r:id="rId21"/>
    <p:sldId id="269" r:id="rId22"/>
    <p:sldId id="280" r:id="rId23"/>
    <p:sldId id="281" r:id="rId24"/>
    <p:sldId id="268" r:id="rId25"/>
    <p:sldId id="283" r:id="rId26"/>
    <p:sldId id="270" r:id="rId27"/>
    <p:sldId id="274" r:id="rId28"/>
    <p:sldId id="286" r:id="rId29"/>
    <p:sldId id="287" r:id="rId30"/>
    <p:sldId id="288" r:id="rId31"/>
    <p:sldId id="290" r:id="rId32"/>
    <p:sldId id="291" r:id="rId33"/>
    <p:sldId id="292" r:id="rId34"/>
    <p:sldId id="299" r:id="rId35"/>
    <p:sldId id="317" r:id="rId36"/>
    <p:sldId id="303" r:id="rId37"/>
    <p:sldId id="304" r:id="rId38"/>
    <p:sldId id="305" r:id="rId39"/>
    <p:sldId id="306" r:id="rId40"/>
    <p:sldId id="307" r:id="rId41"/>
    <p:sldId id="309" r:id="rId42"/>
    <p:sldId id="316" r:id="rId43"/>
    <p:sldId id="312" r:id="rId44"/>
    <p:sldId id="308" r:id="rId45"/>
    <p:sldId id="311" r:id="rId46"/>
    <p:sldId id="310" r:id="rId47"/>
    <p:sldId id="321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77" r:id="rId75"/>
    <p:sldId id="378" r:id="rId76"/>
    <p:sldId id="379" r:id="rId77"/>
    <p:sldId id="380" r:id="rId78"/>
    <p:sldId id="381" r:id="rId79"/>
    <p:sldId id="382" r:id="rId80"/>
    <p:sldId id="383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2" autoAdjust="0"/>
  </p:normalViewPr>
  <p:slideViewPr>
    <p:cSldViewPr>
      <p:cViewPr>
        <p:scale>
          <a:sx n="60" d="100"/>
          <a:sy n="60" d="100"/>
        </p:scale>
        <p:origin x="-163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83D-2706-494B-B378-941E1513B7CD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4981-7B53-4A17-A296-A93C6B1B1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B1E5-E31E-4EA9-ACD9-C7CEC3E68C62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F915B-3888-4F4B-99A5-B56B2047B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2D2BA5-4B41-487D-8D26-7CE90BC3A707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0B855-F7F3-4FE5-B143-7C81E1E13688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AC41E86-D22A-45BF-89BC-A329C7109F26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753D-F674-4C05-A91A-BA45552D7DEC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4120-A291-43BC-B64E-75606D955F6C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C82-1F4B-4E56-A345-B7AFC3910327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39E0-148C-439D-84AA-29EEDAA925E2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8FD-D788-4096-B9BB-9B20DF8B1F38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BCF9-75E9-4BF7-91FE-E9213340E50B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BC2D-2301-42DC-AC30-D0ADC6AABC0A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9568-192B-42AA-B623-59241F019CDD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E92F1-BE5C-424D-8E45-BCBD898B63D6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7D12-5F38-4680-8C58-6E9E51B55BC1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C206-D13C-4387-9C82-C0640C4398C1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001-2D77-42E0-BC83-D8D59608CFED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A07E4F-4B11-4A47-BEC8-473BC3466644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12003-C374-41F3-B650-8C5D88B1CA2F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501CC-444B-4A18-A725-EEBFCF8E330E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310077-7AC0-4B56-8E18-456F6B1C8DFD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9C70AC-FEE3-4483-A302-E0F316A9F555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808F8-D811-41FD-9C33-541A5C81AA02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E624C-1125-4F07-91A7-3E4C7BCC275F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F2A88F-FC03-4B6B-9E9E-EF8CE30E69D2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54F738-621A-4A4E-8825-5CDB77335A94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Chapter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0515CB-929F-4094-9FE1-B37D210E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3276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Prepared by: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Faisal Qadri</a:t>
            </a: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Fehmi</a:t>
            </a:r>
            <a:r>
              <a:rPr lang="en-US" sz="3000" dirty="0" smtClean="0">
                <a:solidFill>
                  <a:schemeClr val="tx1"/>
                </a:solidFill>
              </a:rPr>
              <a:t> Taher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Mahmoud </a:t>
            </a:r>
            <a:r>
              <a:rPr lang="en-US" sz="3000" dirty="0" err="1" smtClean="0">
                <a:solidFill>
                  <a:schemeClr val="tx1"/>
                </a:solidFill>
              </a:rPr>
              <a:t>Abueideh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ctr"/>
            <a:endParaRPr lang="en-US" sz="3300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en-US" sz="3000" b="1" dirty="0" smtClean="0">
                <a:solidFill>
                  <a:schemeClr val="tx1"/>
                </a:solidFill>
              </a:rPr>
              <a:t>Supervised by: Eng. Ibrahim Arman</a:t>
            </a:r>
          </a:p>
          <a:p>
            <a:pPr marL="342900" indent="-342900" algn="ctr"/>
            <a:r>
              <a:rPr lang="en-US" sz="3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Wednesday, 18/5/2016</a:t>
            </a:r>
          </a:p>
          <a:p>
            <a:pPr marL="342900" indent="-342900" algn="ctr"/>
            <a:endParaRPr lang="en-US" sz="1900" dirty="0" smtClean="0"/>
          </a:p>
          <a:p>
            <a:pPr marL="342900" indent="-342900">
              <a:buFont typeface="+mj-lt"/>
              <a:buAutoNum type="arabicPeriod"/>
            </a:pPr>
            <a:endParaRPr lang="en-US" sz="1900" dirty="0" smtClean="0"/>
          </a:p>
          <a:p>
            <a:pPr marL="342900" indent="-342900">
              <a:buFont typeface="+mj-lt"/>
              <a:buAutoNum type="arabicPeriod"/>
            </a:pPr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9799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Analysis And Design Of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Rawabi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Girls’ School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Graduation Project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Loads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7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latin typeface="+mj-lt"/>
              </a:rPr>
              <a:t>3-</a:t>
            </a:r>
            <a:r>
              <a:rPr lang="en-US" sz="2800" dirty="0" smtClean="0"/>
              <a:t> Snow load: formula provided in Jordanian code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2051" name="Picture 3" descr="C:\Users\dell\Desktop\12277164_10153793408952533_8682408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7324725" cy="3429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calculation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elevation (h) = </a:t>
            </a:r>
            <a:r>
              <a:rPr lang="en-US" dirty="0" smtClean="0">
                <a:latin typeface="+mj-lt"/>
              </a:rPr>
              <a:t>702 </a:t>
            </a:r>
            <a:r>
              <a:rPr lang="en-US" dirty="0" smtClean="0"/>
              <a:t>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S = (h-</a:t>
            </a:r>
            <a:r>
              <a:rPr lang="en-US" dirty="0" smtClean="0">
                <a:latin typeface="+mj-lt"/>
              </a:rPr>
              <a:t>400</a:t>
            </a:r>
            <a:r>
              <a:rPr lang="en-US" dirty="0" smtClean="0"/>
              <a:t>)/</a:t>
            </a:r>
            <a:r>
              <a:rPr lang="en-US" dirty="0" smtClean="0">
                <a:latin typeface="+mj-lt"/>
              </a:rPr>
              <a:t>320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		= (</a:t>
            </a:r>
            <a:r>
              <a:rPr lang="en-US" dirty="0" smtClean="0">
                <a:latin typeface="+mj-lt"/>
              </a:rPr>
              <a:t>702</a:t>
            </a:r>
            <a:r>
              <a:rPr lang="en-US" dirty="0" smtClean="0"/>
              <a:t>-</a:t>
            </a:r>
            <a:r>
              <a:rPr lang="en-US" dirty="0" smtClean="0">
                <a:latin typeface="+mj-lt"/>
              </a:rPr>
              <a:t>400</a:t>
            </a:r>
            <a:r>
              <a:rPr lang="en-US" dirty="0" smtClean="0"/>
              <a:t>)/</a:t>
            </a:r>
            <a:r>
              <a:rPr lang="en-US" dirty="0" smtClean="0">
                <a:latin typeface="+mj-lt"/>
              </a:rPr>
              <a:t>320</a:t>
            </a:r>
          </a:p>
          <a:p>
            <a:pPr>
              <a:buNone/>
            </a:pPr>
            <a:r>
              <a:rPr lang="en-US" dirty="0" smtClean="0"/>
              <a:t>				= </a:t>
            </a:r>
            <a:r>
              <a:rPr lang="en-US" dirty="0" smtClean="0">
                <a:latin typeface="+mj-lt"/>
              </a:rPr>
              <a:t>0.94</a:t>
            </a:r>
            <a:r>
              <a:rPr lang="en-US" dirty="0" smtClean="0"/>
              <a:t> KN/m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endParaRPr lang="en-US" baseline="30000" dirty="0" smtClean="0"/>
          </a:p>
          <a:p>
            <a:r>
              <a:rPr lang="en-US" dirty="0" smtClean="0"/>
              <a:t>Snow load is taken </a:t>
            </a:r>
            <a:r>
              <a:rPr lang="en-US" dirty="0" smtClean="0">
                <a:latin typeface="+mj-lt"/>
              </a:rPr>
              <a:t>1 </a:t>
            </a:r>
            <a:r>
              <a:rPr lang="en-US" dirty="0" smtClean="0"/>
              <a:t>KN/m</a:t>
            </a:r>
            <a:r>
              <a:rPr lang="en-US" baseline="30000" dirty="0" smtClean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Loads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+mj-lt"/>
              </a:rPr>
              <a:t>4</a:t>
            </a:r>
            <a:r>
              <a:rPr lang="en-US" sz="2400" dirty="0" smtClean="0"/>
              <a:t>- Live load  </a:t>
            </a:r>
          </a:p>
          <a:p>
            <a:pPr>
              <a:buNone/>
            </a:pPr>
            <a:r>
              <a:rPr lang="en-US" dirty="0" smtClean="0"/>
              <a:t>  Minimum value of live load based on UBC</a:t>
            </a:r>
            <a:r>
              <a:rPr lang="en-US" dirty="0" smtClean="0">
                <a:latin typeface="+mj-lt"/>
              </a:rPr>
              <a:t>97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Live load = 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/>
              <a:t> KN/m</a:t>
            </a:r>
            <a:r>
              <a:rPr lang="en-US" baseline="30000" dirty="0" smtClean="0"/>
              <a:t>2  </a:t>
            </a:r>
            <a:r>
              <a:rPr lang="en-US" dirty="0" smtClean="0"/>
              <a:t>For schools</a:t>
            </a:r>
          </a:p>
          <a:p>
            <a:pPr>
              <a:buNone/>
            </a:pPr>
            <a:r>
              <a:rPr lang="en-US" dirty="0" smtClean="0"/>
              <a:t>  Live load = 4.8 KN/m</a:t>
            </a:r>
            <a:r>
              <a:rPr lang="en-US" baseline="30000" dirty="0" smtClean="0"/>
              <a:t>2</a:t>
            </a:r>
            <a:r>
              <a:rPr lang="en-US" dirty="0" smtClean="0"/>
              <a:t> For corridors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Live load is taken </a:t>
            </a:r>
            <a:r>
              <a:rPr lang="en-US" dirty="0" smtClean="0">
                <a:latin typeface="+mj-lt"/>
              </a:rPr>
              <a:t>5</a:t>
            </a:r>
            <a:r>
              <a:rPr lang="en-US" dirty="0" smtClean="0"/>
              <a:t> KN/m</a:t>
            </a:r>
            <a:r>
              <a:rPr lang="en-US" baseline="30000" dirty="0" smtClean="0"/>
              <a:t>2</a:t>
            </a:r>
            <a:endParaRPr lang="ar-JO" dirty="0"/>
          </a:p>
        </p:txBody>
      </p:sp>
      <p:pic>
        <p:nvPicPr>
          <p:cNvPr id="4" name="Picture 3" descr="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038600"/>
            <a:ext cx="8001000" cy="1143000"/>
          </a:xfrm>
          <a:prstGeom prst="rect">
            <a:avLst/>
          </a:prstGeom>
        </p:spPr>
      </p:pic>
      <p:pic>
        <p:nvPicPr>
          <p:cNvPr id="5" name="Picture 4" descr="corrid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0"/>
            <a:ext cx="7924799" cy="304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Loads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62200"/>
            <a:ext cx="7239000" cy="2941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Lateral loads: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     1-Wind load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     2-Earthquake load</a:t>
            </a:r>
            <a:endParaRPr lang="ar-JO" dirty="0" smtClean="0"/>
          </a:p>
          <a:p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load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General formula: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 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q</a:t>
            </a:r>
            <a:r>
              <a:rPr lang="en-US" dirty="0" smtClean="0"/>
              <a:t>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w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200" dirty="0" smtClean="0"/>
              <a:t>Normal area method</a:t>
            </a:r>
          </a:p>
          <a:p>
            <a:pPr>
              <a:buNone/>
            </a:pPr>
            <a:r>
              <a:rPr lang="en-US" sz="2200" dirty="0" err="1" smtClean="0"/>
              <a:t>C</a:t>
            </a:r>
            <a:r>
              <a:rPr lang="en-US" sz="2200" baseline="-25000" dirty="0" err="1" smtClean="0"/>
              <a:t>e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 : Height, exposure, gust factor ( exposure B). </a:t>
            </a:r>
          </a:p>
          <a:p>
            <a:pPr>
              <a:buNone/>
            </a:pPr>
            <a:r>
              <a:rPr lang="en-US" sz="2200" dirty="0" err="1" smtClean="0"/>
              <a:t>C</a:t>
            </a:r>
            <a:r>
              <a:rPr lang="en-US" sz="2200" baseline="-25000" dirty="0" err="1" smtClean="0"/>
              <a:t>q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 : Pressure coefficient, </a:t>
            </a:r>
            <a:r>
              <a:rPr lang="en-US" sz="2200" dirty="0" smtClean="0">
                <a:latin typeface="+mj-lt"/>
              </a:rPr>
              <a:t>0.8</a:t>
            </a:r>
            <a:r>
              <a:rPr lang="en-US" sz="2200" dirty="0" smtClean="0"/>
              <a:t> for windward, </a:t>
            </a:r>
            <a:r>
              <a:rPr lang="en-US" sz="2200" dirty="0" smtClean="0">
                <a:latin typeface="+mj-lt"/>
              </a:rPr>
              <a:t>0.5</a:t>
            </a:r>
            <a:r>
              <a:rPr lang="en-US" sz="2200" dirty="0" smtClean="0"/>
              <a:t> for leeward. </a:t>
            </a:r>
            <a:endParaRPr lang="en-US" sz="2200" baseline="-25000" dirty="0" smtClean="0"/>
          </a:p>
          <a:p>
            <a:pPr>
              <a:buNone/>
            </a:pPr>
            <a:r>
              <a:rPr lang="en-US" sz="2200" dirty="0" err="1" smtClean="0"/>
              <a:t>q</a:t>
            </a:r>
            <a:r>
              <a:rPr lang="en-US" sz="2200" baseline="-25000" dirty="0" err="1" smtClean="0"/>
              <a:t>s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 : Wind stagnation pressure at </a:t>
            </a:r>
            <a:r>
              <a:rPr lang="en-US" sz="2200" dirty="0" smtClean="0">
                <a:latin typeface="+mj-lt"/>
              </a:rPr>
              <a:t>10 </a:t>
            </a:r>
            <a:r>
              <a:rPr lang="en-US" sz="2200" dirty="0" smtClean="0"/>
              <a:t>m elevation, taken </a:t>
            </a:r>
            <a:r>
              <a:rPr lang="en-US" sz="2200" dirty="0" smtClean="0">
                <a:latin typeface="+mj-lt"/>
              </a:rPr>
              <a:t>0.7</a:t>
            </a:r>
            <a:r>
              <a:rPr lang="en-US" sz="2200" dirty="0" smtClean="0"/>
              <a:t> for wind speed of </a:t>
            </a:r>
            <a:r>
              <a:rPr lang="en-US" sz="2200" dirty="0" smtClean="0">
                <a:latin typeface="+mj-lt"/>
              </a:rPr>
              <a:t>120</a:t>
            </a:r>
            <a:r>
              <a:rPr lang="en-US" sz="2200" dirty="0" smtClean="0"/>
              <a:t> Km/hr.</a:t>
            </a:r>
            <a:r>
              <a:rPr lang="en-US" sz="2200" baseline="-25000" dirty="0" smtClean="0"/>
              <a:t>  </a:t>
            </a:r>
          </a:p>
          <a:p>
            <a:pPr>
              <a:buNone/>
            </a:pPr>
            <a:r>
              <a:rPr lang="en-US" sz="2200" dirty="0" err="1" smtClean="0"/>
              <a:t>I</a:t>
            </a:r>
            <a:r>
              <a:rPr lang="en-US" sz="2200" baseline="-25000" dirty="0" err="1" smtClean="0"/>
              <a:t>w</a:t>
            </a:r>
            <a:r>
              <a:rPr lang="en-US" sz="2200" dirty="0" smtClean="0"/>
              <a:t>  : Wind importance factor, taken </a:t>
            </a:r>
            <a:r>
              <a:rPr lang="en-US" sz="2200" dirty="0" smtClean="0">
                <a:latin typeface="+mj-lt"/>
              </a:rPr>
              <a:t>1</a:t>
            </a:r>
            <a:r>
              <a:rPr lang="en-US" sz="2200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calculation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wind pressure for block B first floor:</a:t>
            </a:r>
          </a:p>
          <a:p>
            <a:pPr>
              <a:buFontTx/>
              <a:buChar char="-"/>
            </a:pPr>
            <a:r>
              <a:rPr lang="en-US" sz="2800" dirty="0" err="1" smtClean="0"/>
              <a:t>C</a:t>
            </a:r>
            <a:r>
              <a:rPr lang="en-US" sz="2800" baseline="-25000" dirty="0" err="1" smtClean="0"/>
              <a:t>e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+mj-lt"/>
              </a:rPr>
              <a:t>for 3.64 elevation = 0.62 </a:t>
            </a:r>
          </a:p>
          <a:p>
            <a:pPr algn="ctr">
              <a:buNone/>
            </a:pPr>
            <a:r>
              <a:rPr lang="en-US" sz="2800" dirty="0" smtClean="0">
                <a:latin typeface="+mj-lt"/>
              </a:rPr>
              <a:t>P(windward) = (0.62)*(0.8)*(0.7)*(1)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				   = 0.35</a:t>
            </a:r>
          </a:p>
          <a:p>
            <a:pPr algn="ctr">
              <a:buNone/>
            </a:pPr>
            <a:endParaRPr lang="en-US" sz="2800" dirty="0" smtClean="0">
              <a:latin typeface="+mj-lt"/>
            </a:endParaRPr>
          </a:p>
          <a:p>
            <a:pPr algn="ctr">
              <a:buNone/>
            </a:pPr>
            <a:r>
              <a:rPr lang="en-US" sz="2800" dirty="0" smtClean="0">
                <a:latin typeface="+mj-lt"/>
              </a:rPr>
              <a:t>P(leeward) = (0.62)*(0.5)*(0.7)*(1)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				  = 0.22</a:t>
            </a: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r>
              <a:rPr lang="en-US" sz="2800" dirty="0" smtClean="0">
                <a:latin typeface="+mj-lt"/>
              </a:rPr>
              <a:t>		   Wind force = (P)*(tributary area)</a:t>
            </a:r>
          </a:p>
          <a:p>
            <a:pPr algn="ctr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 load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Period (method A)</a:t>
            </a:r>
          </a:p>
          <a:p>
            <a:pPr algn="ctr">
              <a:buNone/>
            </a:pPr>
            <a:r>
              <a:rPr lang="en-US" dirty="0" smtClean="0"/>
              <a:t>T = C</a:t>
            </a:r>
            <a:r>
              <a:rPr lang="en-US" baseline="-25000" dirty="0" smtClean="0"/>
              <a:t>t</a:t>
            </a:r>
            <a:r>
              <a:rPr lang="en-US" dirty="0" smtClean="0"/>
              <a:t> (h)</a:t>
            </a:r>
            <a:r>
              <a:rPr lang="en-US" baseline="30000" dirty="0" smtClean="0">
                <a:latin typeface="+mj-lt"/>
              </a:rPr>
              <a:t>3/4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200" dirty="0" smtClean="0"/>
              <a:t>T= </a:t>
            </a:r>
            <a:r>
              <a:rPr lang="en-US" sz="2200" dirty="0" smtClean="0">
                <a:latin typeface="+mj-lt"/>
              </a:rPr>
              <a:t>0.33 </a:t>
            </a:r>
            <a:r>
              <a:rPr lang="en-US" sz="2200" dirty="0" smtClean="0"/>
              <a:t>second (Block A and C)</a:t>
            </a:r>
          </a:p>
          <a:p>
            <a:pPr>
              <a:buNone/>
            </a:pPr>
            <a:r>
              <a:rPr lang="en-US" sz="2200" dirty="0" smtClean="0"/>
              <a:t>     T= </a:t>
            </a:r>
            <a:r>
              <a:rPr lang="en-US" sz="2200" dirty="0" smtClean="0">
                <a:latin typeface="+mj-lt"/>
              </a:rPr>
              <a:t>0.41</a:t>
            </a:r>
            <a:r>
              <a:rPr lang="en-US" sz="2200" dirty="0" smtClean="0"/>
              <a:t> second (Block B)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dirty="0" smtClean="0"/>
              <a:t>Seismic zone (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/>
              <a:t>B)</a:t>
            </a:r>
          </a:p>
          <a:p>
            <a:pPr>
              <a:buNone/>
            </a:pPr>
            <a:r>
              <a:rPr lang="en-US" dirty="0" smtClean="0"/>
              <a:t>    Seismic factor (Z) = </a:t>
            </a:r>
            <a:r>
              <a:rPr lang="en-US" dirty="0" smtClean="0">
                <a:latin typeface="+mj-lt"/>
              </a:rPr>
              <a:t>0.2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/>
              <a:t>Importance factor (I) = </a:t>
            </a:r>
            <a:r>
              <a:rPr lang="en-US" dirty="0" smtClean="0">
                <a:latin typeface="+mj-lt"/>
              </a:rPr>
              <a:t>1</a:t>
            </a:r>
            <a:r>
              <a:rPr lang="en-US" dirty="0" smtClean="0"/>
              <a:t>, taken </a:t>
            </a:r>
            <a:r>
              <a:rPr lang="en-US" dirty="0" smtClean="0">
                <a:latin typeface="+mj-lt"/>
              </a:rPr>
              <a:t>1.5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 load </a:t>
            </a:r>
            <a:endParaRPr lang="ar-J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11680"/>
            <a:ext cx="7239000" cy="4846320"/>
          </a:xfrm>
        </p:spPr>
        <p:txBody>
          <a:bodyPr/>
          <a:lstStyle/>
          <a:p>
            <a:r>
              <a:rPr lang="en-US" dirty="0" smtClean="0"/>
              <a:t>Seismic coefficients : (C</a:t>
            </a:r>
            <a:r>
              <a:rPr lang="en-US" baseline="-25000" dirty="0" smtClean="0"/>
              <a:t>a,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v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C</a:t>
            </a:r>
            <a:r>
              <a:rPr lang="en-US" baseline="-25000" dirty="0" smtClean="0"/>
              <a:t>a</a:t>
            </a:r>
            <a:r>
              <a:rPr lang="en-US" dirty="0" smtClean="0"/>
              <a:t>= </a:t>
            </a:r>
            <a:r>
              <a:rPr lang="en-US" sz="2200" dirty="0" smtClean="0">
                <a:latin typeface="+mj-lt"/>
              </a:rPr>
              <a:t>0.24</a:t>
            </a:r>
            <a:r>
              <a:rPr lang="en-US" sz="2200" dirty="0" smtClean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v</a:t>
            </a:r>
            <a:r>
              <a:rPr lang="en-US" dirty="0" smtClean="0"/>
              <a:t>= </a:t>
            </a:r>
            <a:r>
              <a:rPr lang="en-US" sz="2200" dirty="0" smtClean="0">
                <a:latin typeface="+mj-lt"/>
              </a:rPr>
              <a:t>0.32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dirty="0" smtClean="0"/>
              <a:t>Response factor</a:t>
            </a:r>
          </a:p>
          <a:p>
            <a:pPr>
              <a:buNone/>
            </a:pPr>
            <a:r>
              <a:rPr lang="en-US" dirty="0" smtClean="0"/>
              <a:t>    R=</a:t>
            </a:r>
            <a:r>
              <a:rPr lang="en-US" dirty="0" smtClean="0">
                <a:latin typeface="+mj-lt"/>
              </a:rPr>
              <a:t> 5.5 </a:t>
            </a:r>
          </a:p>
          <a:p>
            <a:r>
              <a:rPr lang="en-US" dirty="0" smtClean="0"/>
              <a:t>Amplification factor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Ωo</a:t>
            </a:r>
            <a:r>
              <a:rPr lang="en-US" dirty="0" smtClean="0"/>
              <a:t>= </a:t>
            </a:r>
            <a:r>
              <a:rPr lang="en-US" dirty="0" smtClean="0">
                <a:latin typeface="+mj-lt"/>
              </a:rPr>
              <a:t>2.8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200" dirty="0" smtClean="0"/>
              <a:t>      </a:t>
            </a:r>
          </a:p>
          <a:p>
            <a:pPr>
              <a:buNone/>
            </a:pP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 analysis approach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Equivalent static method: valid</a:t>
            </a:r>
          </a:p>
          <a:p>
            <a:pPr algn="ctr">
              <a:buNone/>
            </a:pPr>
            <a:r>
              <a:rPr lang="en-US" dirty="0" smtClean="0"/>
              <a:t>     </a:t>
            </a:r>
          </a:p>
          <a:p>
            <a:pPr algn="ctr">
              <a:buNone/>
            </a:pPr>
            <a:r>
              <a:rPr lang="en-US" sz="2400" dirty="0" smtClean="0"/>
              <a:t> V= 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* I /R * T)W</a:t>
            </a:r>
          </a:p>
          <a:p>
            <a:pPr>
              <a:buNone/>
            </a:pPr>
            <a:r>
              <a:rPr lang="en-US" sz="2400" dirty="0" smtClean="0"/>
              <a:t>                                        = </a:t>
            </a:r>
            <a:r>
              <a:rPr lang="en-US" sz="2400" dirty="0" smtClean="0">
                <a:latin typeface="+mj-lt"/>
              </a:rPr>
              <a:t>0.26</a:t>
            </a:r>
            <a:r>
              <a:rPr lang="en-US" sz="2400" dirty="0" smtClean="0"/>
              <a:t> W (blocks A and C)</a:t>
            </a:r>
          </a:p>
          <a:p>
            <a:pPr>
              <a:buNone/>
            </a:pPr>
            <a:r>
              <a:rPr lang="en-US" sz="2400" dirty="0" smtClean="0"/>
              <a:t>                                        = </a:t>
            </a:r>
            <a:r>
              <a:rPr lang="en-US" sz="2400" dirty="0" smtClean="0">
                <a:latin typeface="+mj-lt"/>
              </a:rPr>
              <a:t>0.21</a:t>
            </a:r>
            <a:r>
              <a:rPr lang="en-US" sz="2400" dirty="0" smtClean="0"/>
              <a:t>  W (block B)</a:t>
            </a:r>
          </a:p>
          <a:p>
            <a:pPr>
              <a:buNone/>
            </a:pPr>
            <a:r>
              <a:rPr lang="en-US" sz="2400" dirty="0" smtClean="0"/>
              <a:t>However, maximum design base shear = </a:t>
            </a:r>
            <a:r>
              <a:rPr lang="en-US" sz="2400" dirty="0" smtClean="0">
                <a:latin typeface="+mj-lt"/>
              </a:rPr>
              <a:t>0.163</a:t>
            </a:r>
            <a:r>
              <a:rPr lang="en-US" sz="2400" dirty="0" smtClean="0"/>
              <a:t> W </a:t>
            </a:r>
          </a:p>
          <a:p>
            <a:pPr>
              <a:buNone/>
            </a:pPr>
            <a:r>
              <a:rPr lang="en-US" sz="2400" dirty="0" smtClean="0"/>
              <a:t>which governs.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Dynamic Analysis: valid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sz="2200" dirty="0" smtClean="0">
              <a:latin typeface="+mj-lt"/>
            </a:endParaRPr>
          </a:p>
          <a:p>
            <a:pPr>
              <a:buNone/>
            </a:pPr>
            <a:r>
              <a:rPr lang="en-US" sz="2200" dirty="0" smtClean="0">
                <a:latin typeface="+mj-lt"/>
              </a:rPr>
              <a:t>  </a:t>
            </a:r>
          </a:p>
          <a:p>
            <a:pPr>
              <a:buNone/>
            </a:pPr>
            <a:r>
              <a:rPr lang="en-US" sz="2200" dirty="0" smtClean="0">
                <a:latin typeface="+mj-lt"/>
              </a:rPr>
              <a:t>    </a:t>
            </a:r>
          </a:p>
          <a:p>
            <a:pPr>
              <a:buNone/>
            </a:pPr>
            <a:endParaRPr lang="en-US" sz="2200" dirty="0" smtClean="0">
              <a:latin typeface="+mj-lt"/>
            </a:endParaRPr>
          </a:p>
          <a:p>
            <a:pPr>
              <a:buNone/>
            </a:pPr>
            <a:endParaRPr lang="en-US" sz="2200" dirty="0" smtClean="0">
              <a:latin typeface="+mj-lt"/>
            </a:endParaRPr>
          </a:p>
          <a:p>
            <a:endParaRPr lang="en-US" dirty="0" smtClean="0"/>
          </a:p>
          <a:p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transfer system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971800"/>
            <a:ext cx="7239000" cy="4846320"/>
          </a:xfrm>
        </p:spPr>
        <p:txBody>
          <a:bodyPr/>
          <a:lstStyle/>
          <a:p>
            <a:r>
              <a:rPr lang="en-US" dirty="0" smtClean="0"/>
              <a:t>Gravity loads transfer mechanism  </a:t>
            </a:r>
          </a:p>
          <a:p>
            <a:endParaRPr lang="en-US" dirty="0" smtClean="0"/>
          </a:p>
          <a:p>
            <a:r>
              <a:rPr lang="en-US" dirty="0" smtClean="0"/>
              <a:t>Lateral loads transfer mechanism</a:t>
            </a:r>
          </a:p>
          <a:p>
            <a:pPr>
              <a:buNone/>
            </a:pP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2: Preliminary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685800"/>
          </a:xfrm>
        </p:spPr>
        <p:txBody>
          <a:bodyPr/>
          <a:lstStyle/>
          <a:p>
            <a:r>
              <a:rPr lang="en-US" dirty="0" smtClean="0"/>
              <a:t> Location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faisa_000\Desktop\rawabi 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7239000" cy="4191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1905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</a:t>
            </a:r>
            <a:br>
              <a:rPr kumimoji="0" lang="en-US" sz="3800" b="1" i="0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800" b="1" i="0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4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slab thickness and loads</a:t>
            </a:r>
            <a:endParaRPr lang="ar-JO" sz="4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50720"/>
          </a:xfrm>
        </p:spPr>
        <p:txBody>
          <a:bodyPr>
            <a:normAutofit fontScale="32500" lnSpcReduction="20000"/>
          </a:bodyPr>
          <a:lstStyle/>
          <a:p>
            <a:r>
              <a:rPr lang="en-US" sz="6500" dirty="0" smtClean="0"/>
              <a:t>One way solid slab</a:t>
            </a:r>
          </a:p>
          <a:p>
            <a:pPr>
              <a:buNone/>
            </a:pPr>
            <a:endParaRPr lang="en-US" sz="6500" dirty="0" smtClean="0"/>
          </a:p>
          <a:p>
            <a:r>
              <a:rPr lang="en-US" sz="6500" dirty="0" smtClean="0"/>
              <a:t>Thickness:</a:t>
            </a:r>
          </a:p>
          <a:p>
            <a:pPr>
              <a:buNone/>
            </a:pPr>
            <a:r>
              <a:rPr lang="en-US" sz="6500" dirty="0" smtClean="0"/>
              <a:t>    based on ACI deflection requirements as shown: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078" name="Picture 6" descr="C:\Users\dell\Desktop\l'sk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6934200" cy="27432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2: Preliminary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calculations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9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one end continuous slab, taking the critical span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 = L/</a:t>
            </a:r>
            <a:r>
              <a:rPr lang="en-US" dirty="0" smtClean="0">
                <a:latin typeface="+mj-lt"/>
              </a:rPr>
              <a:t>24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380</a:t>
            </a:r>
            <a:r>
              <a:rPr lang="en-US" dirty="0" smtClean="0"/>
              <a:t> cm/</a:t>
            </a:r>
            <a:r>
              <a:rPr lang="en-US" dirty="0" smtClean="0">
                <a:latin typeface="+mj-lt"/>
              </a:rPr>
              <a:t>24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16</a:t>
            </a:r>
            <a:r>
              <a:rPr lang="en-US" dirty="0" smtClean="0"/>
              <a:t> cm</a:t>
            </a:r>
          </a:p>
          <a:p>
            <a:pPr algn="ctr">
              <a:buNone/>
            </a:pPr>
            <a:r>
              <a:rPr lang="en-US" dirty="0" smtClean="0"/>
              <a:t> </a:t>
            </a:r>
            <a:endParaRPr lang="ar-JO" dirty="0"/>
          </a:p>
        </p:txBody>
      </p:sp>
      <p:pic>
        <p:nvPicPr>
          <p:cNvPr id="4" name="Picture 11" descr="12204311_10153737146162533_199746066_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124200"/>
            <a:ext cx="7273637" cy="304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2: Preliminary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calculations 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9800"/>
            <a:ext cx="7239000" cy="4038600"/>
          </a:xfrm>
        </p:spPr>
        <p:txBody>
          <a:bodyPr/>
          <a:lstStyle/>
          <a:p>
            <a:r>
              <a:rPr lang="en-US" dirty="0" smtClean="0"/>
              <a:t>Load combination used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+mj-lt"/>
              </a:rPr>
              <a:t>1</a:t>
            </a:r>
            <a:r>
              <a:rPr lang="en-US" dirty="0" smtClean="0"/>
              <a:t>- </a:t>
            </a:r>
            <a:r>
              <a:rPr lang="en-US" dirty="0" smtClean="0">
                <a:latin typeface="+mj-lt"/>
              </a:rPr>
              <a:t>1.2</a:t>
            </a:r>
            <a:r>
              <a:rPr lang="en-US" dirty="0" smtClean="0"/>
              <a:t>DL + </a:t>
            </a:r>
            <a:r>
              <a:rPr lang="en-US" dirty="0" smtClean="0">
                <a:latin typeface="+mj-lt"/>
              </a:rPr>
              <a:t>1.6</a:t>
            </a:r>
            <a:r>
              <a:rPr lang="en-US" dirty="0" smtClean="0"/>
              <a:t>LL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/>
              <a:t>- </a:t>
            </a:r>
            <a:r>
              <a:rPr lang="en-US" dirty="0" smtClean="0">
                <a:latin typeface="+mj-lt"/>
              </a:rPr>
              <a:t>1.4</a:t>
            </a:r>
            <a:r>
              <a:rPr lang="en-US" dirty="0" smtClean="0"/>
              <a:t>DL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Loads </a:t>
            </a:r>
          </a:p>
          <a:p>
            <a:pPr>
              <a:buNone/>
            </a:pPr>
            <a:r>
              <a:rPr lang="en-US" dirty="0" smtClean="0"/>
              <a:t>  Maximum load (Wu)= </a:t>
            </a:r>
            <a:r>
              <a:rPr lang="en-US" dirty="0" smtClean="0">
                <a:latin typeface="+mj-lt"/>
              </a:rPr>
              <a:t>1.2</a:t>
            </a:r>
            <a:r>
              <a:rPr lang="en-US" dirty="0" smtClean="0"/>
              <a:t> (</a:t>
            </a:r>
            <a:r>
              <a:rPr lang="en-US" dirty="0" smtClean="0">
                <a:latin typeface="+mj-lt"/>
              </a:rPr>
              <a:t>4</a:t>
            </a:r>
            <a:r>
              <a:rPr lang="en-US" dirty="0" smtClean="0"/>
              <a:t> + </a:t>
            </a:r>
            <a:r>
              <a:rPr lang="en-US" dirty="0" smtClean="0">
                <a:latin typeface="+mj-lt"/>
              </a:rPr>
              <a:t>25</a:t>
            </a:r>
            <a:r>
              <a:rPr lang="en-US" dirty="0" smtClean="0"/>
              <a:t>*</a:t>
            </a:r>
            <a:r>
              <a:rPr lang="en-US" dirty="0" smtClean="0">
                <a:latin typeface="+mj-lt"/>
              </a:rPr>
              <a:t>.18</a:t>
            </a:r>
            <a:r>
              <a:rPr lang="en-US" dirty="0" smtClean="0"/>
              <a:t>) +</a:t>
            </a:r>
            <a:r>
              <a:rPr lang="en-US" dirty="0" smtClean="0">
                <a:latin typeface="+mj-lt"/>
              </a:rPr>
              <a:t>1.6</a:t>
            </a:r>
            <a:r>
              <a:rPr lang="en-US" dirty="0" smtClean="0"/>
              <a:t>*</a:t>
            </a:r>
            <a:r>
              <a:rPr lang="en-US" dirty="0" smtClean="0">
                <a:latin typeface="+mj-lt"/>
              </a:rPr>
              <a:t>5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18.2</a:t>
            </a:r>
            <a:r>
              <a:rPr lang="en-US" dirty="0" smtClean="0"/>
              <a:t> KN/m</a:t>
            </a:r>
            <a:r>
              <a:rPr lang="en-US" baseline="30000" dirty="0" smtClean="0"/>
              <a:t>2 </a:t>
            </a:r>
            <a:r>
              <a:rPr lang="en-US" dirty="0" smtClean="0"/>
              <a:t> for 1-D slab model</a:t>
            </a:r>
          </a:p>
          <a:p>
            <a:pPr>
              <a:buNone/>
            </a:pP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2: Preliminary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dimensions of beams 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2667000"/>
            <a:ext cx="7239000" cy="4846320"/>
          </a:xfrm>
        </p:spPr>
        <p:txBody>
          <a:bodyPr/>
          <a:lstStyle/>
          <a:p>
            <a:r>
              <a:rPr lang="en-US" dirty="0" smtClean="0"/>
              <a:t>Principle  of analysis:</a:t>
            </a:r>
          </a:p>
          <a:p>
            <a:pPr>
              <a:buNone/>
            </a:pPr>
            <a:r>
              <a:rPr lang="en-US" dirty="0" smtClean="0"/>
              <a:t>    - One dimensional modeling on SAP</a:t>
            </a:r>
            <a:r>
              <a:rPr lang="en-US" dirty="0" smtClean="0">
                <a:latin typeface="+mj-lt"/>
              </a:rPr>
              <a:t>2000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    </a:t>
            </a:r>
            <a:r>
              <a:rPr lang="en-US" dirty="0" smtClean="0"/>
              <a:t>- load transfer from slab to beam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2: Preliminary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dimensions of beams </a:t>
            </a:r>
            <a:endParaRPr lang="ar-J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846320"/>
          </a:xfrm>
        </p:spPr>
        <p:txBody>
          <a:bodyPr/>
          <a:lstStyle/>
          <a:p>
            <a:r>
              <a:rPr lang="en-US" dirty="0" smtClean="0"/>
              <a:t>Depth and width of the beams</a:t>
            </a:r>
          </a:p>
          <a:p>
            <a:pPr>
              <a:buNone/>
            </a:pPr>
            <a:r>
              <a:rPr lang="en-US" dirty="0" smtClean="0"/>
              <a:t>    - Depth is based on ACI</a:t>
            </a:r>
          </a:p>
          <a:p>
            <a:pPr>
              <a:buNone/>
            </a:pPr>
            <a:r>
              <a:rPr lang="en-US" dirty="0" smtClean="0"/>
              <a:t>    - Critical beam span, one end continuous </a:t>
            </a:r>
          </a:p>
          <a:p>
            <a:pPr>
              <a:buNone/>
            </a:pPr>
            <a:r>
              <a:rPr lang="en-US" dirty="0" smtClean="0"/>
              <a:t>    - Sample calculation for block B:</a:t>
            </a:r>
          </a:p>
          <a:p>
            <a:pPr>
              <a:buNone/>
            </a:pPr>
            <a:r>
              <a:rPr lang="en-US" dirty="0" smtClean="0"/>
              <a:t>Depth (h)= L/</a:t>
            </a:r>
            <a:r>
              <a:rPr lang="en-US" dirty="0" smtClean="0">
                <a:latin typeface="+mj-lt"/>
              </a:rPr>
              <a:t>18.5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680</a:t>
            </a:r>
            <a:r>
              <a:rPr lang="en-US" dirty="0" smtClean="0"/>
              <a:t>/</a:t>
            </a:r>
            <a:r>
              <a:rPr lang="en-US" dirty="0" smtClean="0">
                <a:latin typeface="+mj-lt"/>
              </a:rPr>
              <a:t>18.5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37</a:t>
            </a:r>
            <a:r>
              <a:rPr lang="en-US" dirty="0" smtClean="0"/>
              <a:t> cm</a:t>
            </a:r>
          </a:p>
          <a:p>
            <a:pPr>
              <a:buNone/>
            </a:pPr>
            <a:r>
              <a:rPr lang="en-US" dirty="0" smtClean="0"/>
              <a:t>The dimension of block A beams: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300</a:t>
            </a:r>
            <a:r>
              <a:rPr lang="en-US" dirty="0" smtClean="0"/>
              <a:t>*</a:t>
            </a:r>
            <a:r>
              <a:rPr lang="en-US" dirty="0" smtClean="0">
                <a:latin typeface="+mj-lt"/>
              </a:rPr>
              <a:t>450</a:t>
            </a:r>
            <a:r>
              <a:rPr lang="en-US" dirty="0" smtClean="0"/>
              <a:t> mm </a:t>
            </a:r>
          </a:p>
          <a:p>
            <a:endParaRPr lang="en-US" dirty="0" smtClean="0"/>
          </a:p>
          <a:p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2: Preliminary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 of columns and walls 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5928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the columns</a:t>
            </a:r>
          </a:p>
          <a:p>
            <a:pPr>
              <a:buNone/>
            </a:pPr>
            <a:r>
              <a:rPr lang="en-US" dirty="0" smtClean="0"/>
              <a:t>    - load transfer from beam to columns</a:t>
            </a:r>
          </a:p>
          <a:p>
            <a:endParaRPr lang="en-US" dirty="0" smtClean="0"/>
          </a:p>
          <a:p>
            <a:r>
              <a:rPr lang="en-US" dirty="0" smtClean="0"/>
              <a:t>General formula:</a:t>
            </a:r>
          </a:p>
          <a:p>
            <a:pPr algn="ctr">
              <a:buNone/>
            </a:pPr>
            <a:r>
              <a:rPr lang="en-US" sz="2200" dirty="0" err="1" smtClean="0"/>
              <a:t>ØP</a:t>
            </a:r>
            <a:r>
              <a:rPr lang="en-US" sz="2200" baseline="-25000" dirty="0" err="1" smtClean="0"/>
              <a:t>n</a:t>
            </a:r>
            <a:r>
              <a:rPr lang="en-US" sz="2200" dirty="0" smtClean="0"/>
              <a:t> = Ø ƛ (0.85 </a:t>
            </a:r>
            <a:r>
              <a:rPr lang="en-US" sz="2200" dirty="0" err="1" smtClean="0"/>
              <a:t>f'c</a:t>
            </a:r>
            <a:r>
              <a:rPr lang="en-US" sz="2200" dirty="0" smtClean="0"/>
              <a:t> A</a:t>
            </a:r>
            <a:r>
              <a:rPr lang="en-US" sz="2200" baseline="-25000" dirty="0" smtClean="0"/>
              <a:t>c</a:t>
            </a:r>
            <a:r>
              <a:rPr lang="en-US" sz="2200" dirty="0" smtClean="0"/>
              <a:t> + A</a:t>
            </a:r>
            <a:r>
              <a:rPr lang="en-US" sz="2200" baseline="-25000" dirty="0" smtClean="0"/>
              <a:t>s</a:t>
            </a:r>
            <a:r>
              <a:rPr lang="en-US" sz="2200" dirty="0" smtClean="0"/>
              <a:t> </a:t>
            </a:r>
            <a:r>
              <a:rPr lang="en-US" sz="2200" dirty="0" err="1" smtClean="0"/>
              <a:t>f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)</a:t>
            </a:r>
          </a:p>
          <a:p>
            <a:pPr>
              <a:buNone/>
            </a:pPr>
            <a:r>
              <a:rPr lang="en-US" sz="2200" dirty="0" smtClean="0"/>
              <a:t> Ø: </a:t>
            </a:r>
            <a:r>
              <a:rPr lang="en-US" sz="2200" dirty="0" smtClean="0">
                <a:latin typeface="+mj-lt"/>
              </a:rPr>
              <a:t>0.65</a:t>
            </a:r>
            <a:r>
              <a:rPr lang="en-US" sz="2200" dirty="0" smtClean="0"/>
              <a:t> (tied column)</a:t>
            </a:r>
          </a:p>
          <a:p>
            <a:pPr>
              <a:buNone/>
            </a:pPr>
            <a:r>
              <a:rPr lang="en-US" sz="2200" dirty="0" smtClean="0"/>
              <a:t> Ø: </a:t>
            </a:r>
            <a:r>
              <a:rPr lang="en-US" sz="2200" dirty="0" smtClean="0">
                <a:latin typeface="+mj-lt"/>
              </a:rPr>
              <a:t>0.75</a:t>
            </a:r>
            <a:r>
              <a:rPr lang="en-US" sz="2200" dirty="0" smtClean="0"/>
              <a:t> (spiral ties)</a:t>
            </a:r>
          </a:p>
          <a:p>
            <a:pPr>
              <a:buNone/>
            </a:pPr>
            <a:r>
              <a:rPr lang="en-US" sz="2200" dirty="0" smtClean="0"/>
              <a:t> ƛ: </a:t>
            </a:r>
            <a:r>
              <a:rPr lang="en-US" sz="2200" dirty="0" smtClean="0">
                <a:latin typeface="+mj-lt"/>
              </a:rPr>
              <a:t>0.8</a:t>
            </a:r>
            <a:r>
              <a:rPr lang="en-US" sz="2200" dirty="0" smtClean="0"/>
              <a:t> (tied column)</a:t>
            </a:r>
          </a:p>
          <a:p>
            <a:pPr>
              <a:buNone/>
            </a:pPr>
            <a:r>
              <a:rPr lang="en-US" sz="2200" dirty="0" smtClean="0"/>
              <a:t> ƛ: </a:t>
            </a:r>
            <a:r>
              <a:rPr lang="en-US" sz="2200" dirty="0" smtClean="0">
                <a:latin typeface="+mj-lt"/>
              </a:rPr>
              <a:t>0.85</a:t>
            </a:r>
            <a:r>
              <a:rPr lang="en-US" sz="2200" dirty="0" smtClean="0"/>
              <a:t> (spiral ties)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2: Preliminary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calculations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752600"/>
            <a:ext cx="7772400" cy="4693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maximum reaction from the beam model is the load applied on the column as shown in this example: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Maximum reaction = (</a:t>
            </a:r>
            <a:r>
              <a:rPr lang="en-US" dirty="0" smtClean="0">
                <a:latin typeface="+mj-lt"/>
              </a:rPr>
              <a:t>331.23</a:t>
            </a:r>
            <a:r>
              <a:rPr lang="en-US" dirty="0" smtClean="0"/>
              <a:t>)*(</a:t>
            </a:r>
            <a:r>
              <a:rPr lang="en-US" dirty="0" smtClean="0">
                <a:latin typeface="+mj-lt"/>
              </a:rPr>
              <a:t>3</a:t>
            </a:r>
            <a:r>
              <a:rPr lang="en-US" dirty="0" smtClean="0"/>
              <a:t> stories) = </a:t>
            </a:r>
            <a:r>
              <a:rPr lang="en-US" dirty="0" smtClean="0">
                <a:latin typeface="+mj-lt"/>
              </a:rPr>
              <a:t>993</a:t>
            </a:r>
            <a:r>
              <a:rPr lang="en-US" dirty="0" smtClean="0"/>
              <a:t> KN</a:t>
            </a:r>
          </a:p>
          <a:p>
            <a:pPr>
              <a:buNone/>
            </a:pPr>
            <a:r>
              <a:rPr lang="en-US" dirty="0" smtClean="0"/>
              <a:t>Area of steel is neglected for simplicity and the dimensions of column are found on this basis 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dirty="0" smtClean="0"/>
          </a:p>
          <a:p>
            <a:pPr>
              <a:buNone/>
            </a:pPr>
            <a:endParaRPr lang="ar-JO" dirty="0"/>
          </a:p>
        </p:txBody>
      </p:sp>
      <p:pic>
        <p:nvPicPr>
          <p:cNvPr id="5" name="Picture 17" descr="column - block 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971800"/>
            <a:ext cx="6036310" cy="1524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2: Preliminary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 of columns and walls </a:t>
            </a:r>
            <a:endParaRPr lang="ar-J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743200"/>
            <a:ext cx="7239000" cy="4846320"/>
          </a:xfrm>
        </p:spPr>
        <p:txBody>
          <a:bodyPr/>
          <a:lstStyle/>
          <a:p>
            <a:r>
              <a:rPr lang="en-US" dirty="0" smtClean="0"/>
              <a:t>Shear wall</a:t>
            </a:r>
            <a:r>
              <a:rPr lang="en-US" dirty="0" smtClean="0">
                <a:latin typeface="+mj-lt"/>
              </a:rPr>
              <a:t> 250 </a:t>
            </a:r>
            <a:r>
              <a:rPr lang="en-US" dirty="0" smtClean="0"/>
              <a:t>mm</a:t>
            </a:r>
          </a:p>
          <a:p>
            <a:endParaRPr lang="en-US" dirty="0" smtClean="0"/>
          </a:p>
          <a:p>
            <a:r>
              <a:rPr lang="en-US" dirty="0" smtClean="0"/>
              <a:t>Shear wall </a:t>
            </a:r>
            <a:r>
              <a:rPr lang="en-US" dirty="0" smtClean="0">
                <a:latin typeface="+mj-lt"/>
              </a:rPr>
              <a:t>300 </a:t>
            </a:r>
            <a:r>
              <a:rPr lang="en-US" dirty="0" smtClean="0"/>
              <a:t>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2: Preliminary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56488"/>
            <a:ext cx="8229600" cy="9723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dimensional analysis and design </a:t>
            </a:r>
            <a:endParaRPr lang="ar-JO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0"/>
            <a:ext cx="7239000" cy="4846320"/>
          </a:xfrm>
        </p:spPr>
        <p:txBody>
          <a:bodyPr/>
          <a:lstStyle/>
          <a:p>
            <a:r>
              <a:rPr lang="en-US" dirty="0" smtClean="0"/>
              <a:t>Three dimensional modeling of blocks A,B and C</a:t>
            </a:r>
          </a:p>
          <a:p>
            <a:endParaRPr lang="en-US" dirty="0" smtClean="0"/>
          </a:p>
          <a:p>
            <a:r>
              <a:rPr lang="en-US" dirty="0" smtClean="0"/>
              <a:t>Verification of loads </a:t>
            </a:r>
          </a:p>
          <a:p>
            <a:endParaRPr lang="en-US" dirty="0" smtClean="0"/>
          </a:p>
          <a:p>
            <a:r>
              <a:rPr lang="en-US" dirty="0" smtClean="0"/>
              <a:t>Checks for irregularities and deflections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Materials: </a:t>
            </a:r>
          </a:p>
          <a:p>
            <a:pPr>
              <a:buNone/>
            </a:pPr>
            <a:r>
              <a:rPr lang="en-US" dirty="0" smtClean="0"/>
              <a:t>Materials properties were mentioned previously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Section modifiers</a:t>
            </a:r>
          </a:p>
          <a:p>
            <a:pPr>
              <a:buNone/>
            </a:pPr>
            <a:r>
              <a:rPr lang="en-US" dirty="0" smtClean="0"/>
              <a:t>   - Beams = </a:t>
            </a:r>
            <a:r>
              <a:rPr lang="en-US" dirty="0" smtClean="0">
                <a:latin typeface="+mj-lt"/>
              </a:rPr>
              <a:t>0.35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- Columns = </a:t>
            </a:r>
            <a:r>
              <a:rPr lang="en-US" dirty="0" smtClean="0">
                <a:latin typeface="+mj-lt"/>
              </a:rPr>
              <a:t>0.7</a:t>
            </a:r>
          </a:p>
          <a:p>
            <a:pPr>
              <a:buNone/>
            </a:pPr>
            <a:r>
              <a:rPr lang="en-US" dirty="0" smtClean="0"/>
              <a:t>   - Slab = </a:t>
            </a:r>
            <a:r>
              <a:rPr lang="en-US" dirty="0" smtClean="0">
                <a:latin typeface="+mj-lt"/>
              </a:rPr>
              <a:t>0.25</a:t>
            </a: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   - Shear wall = 0.35</a:t>
            </a:r>
            <a:endParaRPr lang="ar-JO" dirty="0">
              <a:latin typeface="+mj-lt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04800" y="228600"/>
            <a:ext cx="8001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Structural modeling of blocks</a:t>
            </a:r>
            <a:endParaRPr kumimoji="0" lang="ar-JO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General description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12188551_10153737146112533_1929987945_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667000"/>
            <a:ext cx="6705600" cy="393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modeling of blocks</a:t>
            </a:r>
            <a:endParaRPr lang="ar-J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Masses </a:t>
            </a:r>
          </a:p>
          <a:p>
            <a:pPr>
              <a:buNone/>
            </a:pPr>
            <a:r>
              <a:rPr lang="en-US" dirty="0" smtClean="0"/>
              <a:t>The total seismic dead load (W) included: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W= dead load + superimposed dead load + </a:t>
            </a:r>
            <a:r>
              <a:rPr lang="en-US" sz="2400" dirty="0" smtClean="0">
                <a:latin typeface="+mj-lt"/>
              </a:rPr>
              <a:t>25</a:t>
            </a:r>
            <a:r>
              <a:rPr lang="en-US" sz="2400" dirty="0" smtClean="0"/>
              <a:t>% live load.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Functions</a:t>
            </a:r>
          </a:p>
          <a:p>
            <a:pPr>
              <a:buNone/>
            </a:pPr>
            <a:r>
              <a:rPr lang="en-US" dirty="0" smtClean="0"/>
              <a:t>Response spectrum function is defined </a:t>
            </a:r>
          </a:p>
          <a:p>
            <a:pPr>
              <a:buNone/>
            </a:pPr>
            <a:r>
              <a:rPr lang="en-US" dirty="0" smtClean="0"/>
              <a:t>based on UBC</a:t>
            </a:r>
            <a:r>
              <a:rPr lang="en-US" dirty="0" smtClean="0">
                <a:latin typeface="+mj-lt"/>
              </a:rPr>
              <a:t>97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elements dimensions</a:t>
            </a:r>
            <a:endParaRPr lang="ar-J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Slabs </a:t>
            </a:r>
          </a:p>
          <a:p>
            <a:pPr>
              <a:buNone/>
            </a:pPr>
            <a:r>
              <a:rPr lang="en-US" dirty="0" smtClean="0"/>
              <a:t> Slab thickness = </a:t>
            </a:r>
            <a:r>
              <a:rPr lang="en-US" dirty="0" smtClean="0">
                <a:latin typeface="+mj-lt"/>
              </a:rPr>
              <a:t>160 </a:t>
            </a:r>
            <a:r>
              <a:rPr lang="en-US" dirty="0" smtClean="0"/>
              <a:t>mm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Shear walls </a:t>
            </a:r>
          </a:p>
          <a:p>
            <a:pPr>
              <a:buNone/>
            </a:pPr>
            <a:r>
              <a:rPr lang="en-US" dirty="0" smtClean="0"/>
              <a:t> - shear walls </a:t>
            </a:r>
            <a:r>
              <a:rPr lang="en-US" dirty="0" smtClean="0">
                <a:latin typeface="+mj-lt"/>
              </a:rPr>
              <a:t>250</a:t>
            </a:r>
            <a:r>
              <a:rPr lang="en-US" dirty="0" smtClean="0"/>
              <a:t> mm thickness </a:t>
            </a:r>
          </a:p>
          <a:p>
            <a:pPr>
              <a:buNone/>
            </a:pPr>
            <a:r>
              <a:rPr lang="en-US" dirty="0" smtClean="0"/>
              <a:t> - shear walls</a:t>
            </a:r>
            <a:r>
              <a:rPr lang="en-US" dirty="0" smtClean="0">
                <a:latin typeface="+mj-lt"/>
              </a:rPr>
              <a:t> 300 </a:t>
            </a:r>
            <a:r>
              <a:rPr lang="en-US" dirty="0" smtClean="0"/>
              <a:t>mm thickness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modeling of blocks</a:t>
            </a:r>
            <a:endParaRPr lang="ar-J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</a:p>
          <a:p>
            <a:pPr>
              <a:buNone/>
            </a:pPr>
            <a:r>
              <a:rPr lang="en-US" dirty="0" smtClean="0"/>
              <a:t> - </a:t>
            </a:r>
            <a:r>
              <a:rPr lang="en-US" dirty="0" smtClean="0">
                <a:latin typeface="+mj-lt"/>
              </a:rPr>
              <a:t>Dimensions 300*400 mm ( blocks A,B,C)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-</a:t>
            </a:r>
            <a:r>
              <a:rPr lang="en-US" dirty="0" smtClean="0">
                <a:latin typeface="+mj-lt"/>
              </a:rPr>
              <a:t> Circular columns of 300 mm in block C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Beams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- Dimensions 300*400 ( block A,B)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- Dimensions 250 * 250 ( block C)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Tie beams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- Dimensions 350*400</a:t>
            </a:r>
            <a:endParaRPr lang="ar-JO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 forces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Fx</a:t>
            </a:r>
            <a:r>
              <a:rPr lang="en-US" dirty="0" smtClean="0"/>
              <a:t> = (V - Ft ) </a:t>
            </a:r>
            <a:r>
              <a:rPr lang="en-US" dirty="0" err="1" smtClean="0"/>
              <a:t>wx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dirty="0" smtClean="0"/>
              <a:t> / </a:t>
            </a:r>
            <a:r>
              <a:rPr lang="en-US" dirty="0" err="1" smtClean="0"/>
              <a:t>Ʃhi</a:t>
            </a:r>
            <a:r>
              <a:rPr lang="en-US" dirty="0" smtClean="0"/>
              <a:t> </a:t>
            </a:r>
            <a:r>
              <a:rPr lang="en-US" dirty="0" err="1" smtClean="0"/>
              <a:t>wi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Ft </a:t>
            </a:r>
            <a:r>
              <a:rPr lang="en-US" dirty="0" smtClean="0">
                <a:latin typeface="+mj-lt"/>
              </a:rPr>
              <a:t>= 0.0 since T&lt; 0.7 second</a:t>
            </a:r>
          </a:p>
          <a:p>
            <a:pPr>
              <a:buNone/>
            </a:pPr>
            <a:r>
              <a:rPr lang="en-US" dirty="0" smtClean="0"/>
              <a:t>-height and weight at each level are shown</a:t>
            </a:r>
          </a:p>
          <a:p>
            <a:pPr>
              <a:buNone/>
            </a:pPr>
            <a:r>
              <a:rPr lang="en-US" dirty="0" smtClean="0"/>
              <a:t>- Manual calculation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 descr="story for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876376"/>
            <a:ext cx="6982800" cy="214342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Irregularity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Vertical irregularity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Weight (mass) irregularity in block B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Horizontal irregularity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All irregularities are checked and detailed in the report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internal forces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Shear force</a:t>
            </a:r>
          </a:p>
          <a:p>
            <a:pPr>
              <a:buNone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Slab</a:t>
            </a:r>
          </a:p>
          <a:p>
            <a:pPr>
              <a:buNone/>
            </a:pPr>
            <a:r>
              <a:rPr lang="en-US" dirty="0" smtClean="0"/>
              <a:t>General formula: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ØVC = 0.167 (</a:t>
            </a:r>
            <a:r>
              <a:rPr lang="en-US" dirty="0" err="1" smtClean="0">
                <a:latin typeface="+mj-lt"/>
              </a:rPr>
              <a:t>f'c</a:t>
            </a:r>
            <a:r>
              <a:rPr lang="en-US" dirty="0" smtClean="0">
                <a:latin typeface="+mj-lt"/>
              </a:rPr>
              <a:t>)^0.5 *b*d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For a strip 1 m</a:t>
            </a:r>
          </a:p>
          <a:p>
            <a:pPr>
              <a:buNone/>
            </a:pPr>
            <a:r>
              <a:rPr lang="en-US" dirty="0" smtClean="0"/>
              <a:t>ØVC = </a:t>
            </a:r>
            <a:r>
              <a:rPr lang="en-US" dirty="0" smtClean="0">
                <a:latin typeface="+mj-lt"/>
              </a:rPr>
              <a:t>0.167</a:t>
            </a:r>
            <a:r>
              <a:rPr lang="en-US" dirty="0" smtClean="0"/>
              <a:t> (</a:t>
            </a:r>
            <a:r>
              <a:rPr lang="en-US" dirty="0" smtClean="0">
                <a:latin typeface="+mj-lt"/>
              </a:rPr>
              <a:t>28</a:t>
            </a:r>
            <a:r>
              <a:rPr lang="en-US" dirty="0" smtClean="0"/>
              <a:t>)^</a:t>
            </a:r>
            <a:r>
              <a:rPr lang="en-US" dirty="0" smtClean="0">
                <a:latin typeface="+mj-lt"/>
              </a:rPr>
              <a:t>0.5 *1000*120</a:t>
            </a:r>
          </a:p>
          <a:p>
            <a:pPr>
              <a:buNone/>
            </a:pPr>
            <a:r>
              <a:rPr lang="en-US" dirty="0" smtClean="0"/>
              <a:t>ØVC = </a:t>
            </a:r>
            <a:r>
              <a:rPr lang="en-US" dirty="0" smtClean="0">
                <a:latin typeface="+mj-lt"/>
              </a:rPr>
              <a:t>106.04 KN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internal forces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figure shows the values at slab by SAP: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hear check 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525414"/>
            <a:ext cx="6934200" cy="402778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internal forces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 (live load)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Representing slab like simply supported beam</a:t>
            </a:r>
          </a:p>
          <a:p>
            <a:pPr>
              <a:buNone/>
            </a:pPr>
            <a:r>
              <a:rPr lang="en-US" dirty="0" smtClean="0"/>
              <a:t>- By SAP (three values)</a:t>
            </a:r>
          </a:p>
          <a:p>
            <a:pPr>
              <a:buNone/>
            </a:pPr>
            <a:r>
              <a:rPr lang="en-US" dirty="0" smtClean="0"/>
              <a:t>- Right moment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 descr="right moment ch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038600"/>
            <a:ext cx="4876800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internal forces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Middle moment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middle moment ch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95600"/>
            <a:ext cx="5638799" cy="3086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internal forces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Left moment</a:t>
            </a:r>
          </a:p>
          <a:p>
            <a:endParaRPr lang="en-US" dirty="0"/>
          </a:p>
        </p:txBody>
      </p:sp>
      <p:pic>
        <p:nvPicPr>
          <p:cNvPr id="4" name="Picture 3" descr="right moment ch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2460826"/>
            <a:ext cx="5181600" cy="26445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467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 and standards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846320"/>
          </a:xfrm>
        </p:spPr>
        <p:txBody>
          <a:bodyPr/>
          <a:lstStyle/>
          <a:p>
            <a:pPr lvl="0"/>
            <a:r>
              <a:rPr lang="en-US" dirty="0" smtClean="0"/>
              <a:t>Uniform building code (UBC) 1997.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American concrete institute ACI 318M-14.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Jordanian Code 2006.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10058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internal forces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-</a:t>
            </a:r>
            <a:r>
              <a:rPr lang="en-US" dirty="0" smtClean="0">
                <a:latin typeface="+mj-lt"/>
              </a:rPr>
              <a:t> Moment = (</a:t>
            </a:r>
            <a:r>
              <a:rPr lang="en-US" dirty="0" err="1" smtClean="0">
                <a:latin typeface="+mj-lt"/>
              </a:rPr>
              <a:t>M</a:t>
            </a:r>
            <a:r>
              <a:rPr lang="en-US" baseline="-25000" dirty="0" err="1" smtClean="0">
                <a:latin typeface="+mj-lt"/>
              </a:rPr>
              <a:t>left</a:t>
            </a:r>
            <a:r>
              <a:rPr lang="en-US" baseline="-25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+ </a:t>
            </a:r>
            <a:r>
              <a:rPr lang="en-US" dirty="0" err="1" smtClean="0">
                <a:latin typeface="+mj-lt"/>
              </a:rPr>
              <a:t>M</a:t>
            </a:r>
            <a:r>
              <a:rPr lang="en-US" baseline="-25000" dirty="0" err="1" smtClean="0">
                <a:latin typeface="+mj-lt"/>
              </a:rPr>
              <a:t>right</a:t>
            </a:r>
            <a:r>
              <a:rPr lang="en-US" dirty="0" smtClean="0">
                <a:latin typeface="+mj-lt"/>
              </a:rPr>
              <a:t>) / 2 + </a:t>
            </a:r>
            <a:r>
              <a:rPr lang="en-US" dirty="0" err="1" smtClean="0">
                <a:latin typeface="+mj-lt"/>
              </a:rPr>
              <a:t>M</a:t>
            </a:r>
            <a:r>
              <a:rPr lang="en-US" baseline="-25000" dirty="0" err="1" smtClean="0">
                <a:latin typeface="+mj-lt"/>
              </a:rPr>
              <a:t>middle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                   = (3.16 + 3.15) / 2 + 1.64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               = 4.79 </a:t>
            </a:r>
            <a:r>
              <a:rPr lang="en-US" dirty="0" err="1" smtClean="0">
                <a:latin typeface="+mj-lt"/>
              </a:rPr>
              <a:t>KN.m</a:t>
            </a:r>
            <a:r>
              <a:rPr lang="en-US" dirty="0" smtClean="0">
                <a:latin typeface="+mj-lt"/>
              </a:rPr>
              <a:t>.</a:t>
            </a:r>
          </a:p>
          <a:p>
            <a:pPr lvl="0">
              <a:buNone/>
            </a:pPr>
            <a:r>
              <a:rPr lang="en-US" dirty="0" smtClean="0"/>
              <a:t>-</a:t>
            </a:r>
            <a:r>
              <a:rPr lang="en-US" dirty="0" smtClean="0">
                <a:latin typeface="+mj-lt"/>
              </a:rPr>
              <a:t> Manual moment= W*L</a:t>
            </a:r>
            <a:r>
              <a:rPr lang="en-US" baseline="30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/8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		        = 5*2.7</a:t>
            </a:r>
            <a:r>
              <a:rPr lang="en-US" baseline="30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/8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		        = 4.55 </a:t>
            </a:r>
            <a:r>
              <a:rPr lang="en-US" dirty="0" err="1" smtClean="0">
                <a:latin typeface="+mj-lt"/>
              </a:rPr>
              <a:t>KN.m</a:t>
            </a:r>
            <a:r>
              <a:rPr lang="en-US" dirty="0" smtClean="0">
                <a:latin typeface="+mj-lt"/>
              </a:rPr>
              <a:t>.</a:t>
            </a:r>
          </a:p>
          <a:p>
            <a:pPr lvl="0">
              <a:buNone/>
            </a:pPr>
            <a:r>
              <a:rPr lang="en-US" dirty="0" smtClean="0"/>
              <a:t>-</a:t>
            </a:r>
            <a:r>
              <a:rPr lang="en-US" dirty="0" smtClean="0">
                <a:latin typeface="+mj-lt"/>
              </a:rPr>
              <a:t> Difference (%) = 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of internal forces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Axial Force</a:t>
            </a:r>
          </a:p>
          <a:p>
            <a:pPr>
              <a:buNone/>
            </a:pPr>
            <a:r>
              <a:rPr lang="en-US" dirty="0" smtClean="0"/>
              <a:t>- Block A, middle column, tributary area, live load</a:t>
            </a:r>
          </a:p>
          <a:p>
            <a:pPr lvl="0">
              <a:buNone/>
            </a:pPr>
            <a:r>
              <a:rPr lang="en-US" dirty="0" smtClean="0"/>
              <a:t>- Manual calculation (Three stories)</a:t>
            </a:r>
          </a:p>
          <a:p>
            <a:pPr>
              <a:buNone/>
            </a:pPr>
            <a:r>
              <a:rPr lang="en-US" dirty="0" smtClean="0"/>
              <a:t>- Axial load = (live load)*(tributary area)</a:t>
            </a:r>
          </a:p>
          <a:p>
            <a:pPr>
              <a:buNone/>
            </a:pPr>
            <a:r>
              <a:rPr lang="en-US" dirty="0" smtClean="0"/>
              <a:t>                  = (</a:t>
            </a:r>
            <a:r>
              <a:rPr lang="en-US" dirty="0" smtClean="0">
                <a:latin typeface="+mj-lt"/>
              </a:rPr>
              <a:t>3)*(5)*(4.96*2.7)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              = 200.88 KN</a:t>
            </a:r>
          </a:p>
          <a:p>
            <a:pPr lvl="0">
              <a:buNone/>
            </a:pPr>
            <a:r>
              <a:rPr lang="en-US" dirty="0" smtClean="0"/>
              <a:t>- SAP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>
              <a:buNone/>
            </a:pPr>
            <a:r>
              <a:rPr lang="en-US" dirty="0" smtClean="0"/>
              <a:t>- Difference(%)= 5.33</a:t>
            </a:r>
          </a:p>
        </p:txBody>
      </p:sp>
      <p:pic>
        <p:nvPicPr>
          <p:cNvPr id="5" name="Picture 4" descr="axial check block 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419600"/>
            <a:ext cx="5410200" cy="1066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Deflection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Long-term deflection</a:t>
            </a:r>
          </a:p>
          <a:p>
            <a:pPr>
              <a:buNone/>
            </a:pPr>
            <a:r>
              <a:rPr lang="en-US" dirty="0" smtClean="0"/>
              <a:t>- Given by the following formula</a:t>
            </a:r>
          </a:p>
          <a:p>
            <a:pPr algn="ctr">
              <a:buNone/>
            </a:pPr>
            <a:r>
              <a:rPr lang="en-US" dirty="0" err="1" smtClean="0"/>
              <a:t>ʋ</a:t>
            </a:r>
            <a:r>
              <a:rPr lang="en-US" baseline="-25000" dirty="0" err="1" smtClean="0"/>
              <a:t>LT</a:t>
            </a:r>
            <a:r>
              <a:rPr lang="en-US" dirty="0" smtClean="0"/>
              <a:t> = </a:t>
            </a:r>
            <a:r>
              <a:rPr lang="en-US" dirty="0" err="1" smtClean="0"/>
              <a:t>ʋ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</a:t>
            </a:r>
            <a:r>
              <a:rPr lang="en-US" dirty="0" smtClean="0"/>
              <a:t>+ ƛ∞ </a:t>
            </a:r>
            <a:r>
              <a:rPr lang="en-US" dirty="0" err="1" smtClean="0"/>
              <a:t>ʋ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+</a:t>
            </a:r>
            <a:r>
              <a:rPr lang="en-US" baseline="-25000" dirty="0" smtClean="0"/>
              <a:t> </a:t>
            </a:r>
            <a:r>
              <a:rPr lang="en-US" dirty="0" err="1" smtClean="0"/>
              <a:t>ƛ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ʋ</a:t>
            </a:r>
            <a:r>
              <a:rPr lang="en-US" baseline="-25000" dirty="0" err="1" smtClean="0"/>
              <a:t>st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- ƛ∞ = </a:t>
            </a:r>
            <a:r>
              <a:rPr lang="en-US" dirty="0" err="1" smtClean="0"/>
              <a:t>ƛ</a:t>
            </a:r>
            <a:r>
              <a:rPr lang="en-US" baseline="-25000" dirty="0" err="1" smtClean="0"/>
              <a:t>t</a:t>
            </a:r>
            <a:r>
              <a:rPr lang="en-US" dirty="0" smtClean="0"/>
              <a:t> = 2,  according to equation (more than two years)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ʋ</a:t>
            </a:r>
            <a:r>
              <a:rPr lang="en-US" baseline="-25000" dirty="0" err="1" smtClean="0"/>
              <a:t>LT</a:t>
            </a:r>
            <a:r>
              <a:rPr lang="en-US" baseline="-25000" dirty="0" smtClean="0"/>
              <a:t> =</a:t>
            </a:r>
            <a:r>
              <a:rPr lang="en-US" dirty="0" smtClean="0"/>
              <a:t> long term deflection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Lam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9287" y="3886199"/>
            <a:ext cx="2929113" cy="99060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Deflection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limitations as following in the table</a:t>
            </a:r>
          </a:p>
          <a:p>
            <a:pPr>
              <a:buNone/>
            </a:pPr>
            <a:r>
              <a:rPr lang="en-US" dirty="0" smtClean="0"/>
              <a:t>- L/240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Picture 4" descr="limi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124201"/>
            <a:ext cx="7848600" cy="248942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Deflection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table shows the critical values and the allowable ones</a:t>
            </a:r>
          </a:p>
          <a:p>
            <a:pPr algn="ctr"/>
            <a:endParaRPr lang="en-US" dirty="0"/>
          </a:p>
        </p:txBody>
      </p:sp>
      <p:pic>
        <p:nvPicPr>
          <p:cNvPr id="4" name="Picture 3" descr="table defl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667000"/>
            <a:ext cx="6868484" cy="395349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 drift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Limitation </a:t>
            </a:r>
          </a:p>
          <a:p>
            <a:pPr algn="ctr">
              <a:buNone/>
            </a:pPr>
            <a:r>
              <a:rPr lang="en-US" dirty="0" smtClean="0"/>
              <a:t>0.025H = 0.025*3.64</a:t>
            </a:r>
          </a:p>
          <a:p>
            <a:pPr algn="ctr">
              <a:buNone/>
            </a:pPr>
            <a:r>
              <a:rPr lang="en-US" dirty="0" smtClean="0"/>
              <a:t>      = 91 mm</a:t>
            </a:r>
          </a:p>
          <a:p>
            <a:r>
              <a:rPr lang="en-US" dirty="0" smtClean="0"/>
              <a:t>Equation</a:t>
            </a:r>
          </a:p>
          <a:p>
            <a:pPr algn="ctr">
              <a:buNone/>
            </a:pPr>
            <a:r>
              <a:rPr lang="el-GR" dirty="0" smtClean="0"/>
              <a:t>Δ</a:t>
            </a:r>
            <a:r>
              <a:rPr lang="en-US" dirty="0" smtClean="0"/>
              <a:t>M = 0.7R </a:t>
            </a:r>
            <a:r>
              <a:rPr lang="el-GR" dirty="0" smtClean="0"/>
              <a:t>Δ</a:t>
            </a:r>
            <a:r>
              <a:rPr lang="en-US" dirty="0" smtClean="0"/>
              <a:t>S</a:t>
            </a:r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M: maximum inelastic response displacement</a:t>
            </a:r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S: maximum elastic displacement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 drift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 shows the values of story drifts for block A as an example: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Maximum story drift =</a:t>
            </a:r>
            <a:r>
              <a:rPr lang="en-US" dirty="0" smtClean="0">
                <a:latin typeface="+mj-lt"/>
              </a:rPr>
              <a:t> 91 </a:t>
            </a:r>
            <a:r>
              <a:rPr lang="en-US" dirty="0" smtClean="0"/>
              <a:t>mm</a:t>
            </a:r>
            <a:endParaRPr lang="en-US" dirty="0"/>
          </a:p>
        </p:txBody>
      </p:sp>
      <p:pic>
        <p:nvPicPr>
          <p:cNvPr id="6" name="Picture 5" descr="table- story d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7960097" cy="172412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6934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3: Three dimensional analysis and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08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STRUCUTURAL ELEMENTS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4550736"/>
          </a:xfrm>
        </p:spPr>
        <p:txBody>
          <a:bodyPr>
            <a:normAutofit/>
          </a:bodyPr>
          <a:lstStyle/>
          <a:p>
            <a:r>
              <a:rPr lang="en-US" dirty="0" smtClean="0"/>
              <a:t>Beams</a:t>
            </a:r>
          </a:p>
          <a:p>
            <a:pPr>
              <a:buNone/>
            </a:pPr>
            <a:r>
              <a:rPr lang="en-US" dirty="0" smtClean="0"/>
              <a:t>-Verification of program outputs (Vu, Mu, </a:t>
            </a:r>
            <a:r>
              <a:rPr lang="en-US" dirty="0" err="1" smtClean="0"/>
              <a:t>Tu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Shear output (Vu = 149.26 KN)</a:t>
            </a:r>
          </a:p>
          <a:p>
            <a:pPr>
              <a:buNone/>
            </a:pPr>
            <a:r>
              <a:rPr lang="en-US" dirty="0" smtClean="0"/>
              <a:t>-steel reinforcement</a:t>
            </a:r>
          </a:p>
          <a:p>
            <a:pPr>
              <a:buNone/>
            </a:pPr>
            <a:r>
              <a:rPr lang="en-US" dirty="0" smtClean="0"/>
              <a:t>- Shear ratio                 = 0.78 mm^2/mm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beams shear and flex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3028703"/>
            <a:ext cx="5048955" cy="1771897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0855" y="5210175"/>
            <a:ext cx="1601745" cy="581025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9118" y="5715000"/>
            <a:ext cx="1277082" cy="600075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08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STRUCUTURAL ELEMENTS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45507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Beams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Verification of program outputs (Mu, Vu, </a:t>
            </a:r>
            <a:r>
              <a:rPr lang="en-US" dirty="0" err="1" smtClean="0"/>
              <a:t>Tu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Moment output (147.9 </a:t>
            </a:r>
            <a:r>
              <a:rPr lang="en-US" dirty="0" err="1" smtClean="0"/>
              <a:t>KN.m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Steel ratio (ρ) = 0.0126</a:t>
            </a:r>
          </a:p>
          <a:p>
            <a:pPr>
              <a:buFontTx/>
              <a:buChar char="-"/>
            </a:pPr>
            <a:r>
              <a:rPr lang="en-US" dirty="0" smtClean="0"/>
              <a:t>Area of steel 1323 </a:t>
            </a:r>
            <a:r>
              <a:rPr lang="en-US" dirty="0" smtClean="0"/>
              <a:t>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All outputs are </a:t>
            </a:r>
            <a:r>
              <a:rPr lang="en-US" dirty="0" smtClean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shear check summary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114800"/>
            <a:ext cx="5534798" cy="158676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7239000" cy="1280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STRUCUTURAL ELEMENTS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864"/>
            <a:ext cx="7239000" cy="47793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Beams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Verification of program outputs (Mu, Vu, </a:t>
            </a:r>
            <a:r>
              <a:rPr lang="en-US" dirty="0" err="1" smtClean="0"/>
              <a:t>Tu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Torsion output (</a:t>
            </a:r>
            <a:r>
              <a:rPr lang="en-US" dirty="0" err="1" smtClean="0"/>
              <a:t>Tu</a:t>
            </a:r>
            <a:r>
              <a:rPr lang="en-US" dirty="0" smtClean="0"/>
              <a:t> = 0.88 </a:t>
            </a:r>
            <a:r>
              <a:rPr lang="en-US" dirty="0" err="1" smtClean="0"/>
              <a:t>KN.m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Threshold torsion (</a:t>
            </a:r>
            <a:r>
              <a:rPr lang="en-US" dirty="0" err="1" smtClean="0"/>
              <a:t>Tth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                                     = 4.76 </a:t>
            </a:r>
            <a:r>
              <a:rPr lang="en-US" dirty="0" err="1" smtClean="0"/>
              <a:t>KN.m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No need for torsion reinforcement (At/s = 0.0)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All outputs are </a:t>
            </a:r>
            <a:r>
              <a:rPr lang="en-US" dirty="0" smtClean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beams torsio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895600"/>
            <a:ext cx="5591175" cy="914400"/>
          </a:xfrm>
          <a:prstGeom prst="rect">
            <a:avLst/>
          </a:prstGeom>
        </p:spPr>
      </p:pic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114800"/>
            <a:ext cx="2743200" cy="529736"/>
          </a:xfrm>
          <a:prstGeom prst="rect">
            <a:avLst/>
          </a:prstGeom>
          <a:noFill/>
        </p:spPr>
      </p:pic>
      <p:pic>
        <p:nvPicPr>
          <p:cNvPr id="10" name="Picture 9" descr="beams torsion sap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7850" y="5276850"/>
            <a:ext cx="5448300" cy="59055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analysis and design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7239000" cy="4846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Load and resistance factor design (LRFD)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- Increase the applied load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- Reduce the capacity of structural members</a:t>
            </a:r>
          </a:p>
          <a:p>
            <a:endParaRPr lang="en-US" dirty="0" smtClean="0"/>
          </a:p>
          <a:p>
            <a:r>
              <a:rPr lang="en-US" dirty="0" smtClean="0"/>
              <a:t>Used program: SAP</a:t>
            </a:r>
            <a:r>
              <a:rPr lang="en-US" dirty="0" smtClean="0">
                <a:latin typeface="+mj-lt"/>
              </a:rPr>
              <a:t>2000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STRUCUTURAL ELEMENTS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Shear strength check</a:t>
            </a:r>
          </a:p>
          <a:p>
            <a:pPr>
              <a:buNone/>
            </a:pPr>
            <a:r>
              <a:rPr lang="en-US" dirty="0" err="1" smtClean="0"/>
              <a:t>ØV</a:t>
            </a:r>
            <a:r>
              <a:rPr lang="en-US" baseline="-25000" dirty="0" err="1" smtClean="0"/>
              <a:t>c</a:t>
            </a:r>
            <a:r>
              <a:rPr lang="en-US" dirty="0" smtClean="0"/>
              <a:t> should be at least larger than the lesser of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1- Vu resulting from the gravitational load combination: </a:t>
            </a:r>
          </a:p>
          <a:p>
            <a:pPr>
              <a:buNone/>
            </a:pPr>
            <a:r>
              <a:rPr lang="en-US" sz="1800" dirty="0" smtClean="0"/>
              <a:t>                        Vu</a:t>
            </a:r>
            <a:r>
              <a:rPr lang="en-US" dirty="0" smtClean="0"/>
              <a:t> </a:t>
            </a:r>
            <a:r>
              <a:rPr lang="en-US" baseline="-25000" dirty="0" smtClean="0"/>
              <a:t>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2- Vu resulting from the design load combination: </a:t>
            </a:r>
          </a:p>
          <a:p>
            <a:pPr algn="ctr">
              <a:buNone/>
            </a:pPr>
            <a:r>
              <a:rPr lang="en-US" dirty="0" smtClean="0"/>
              <a:t>1.2</a:t>
            </a:r>
            <a:r>
              <a:rPr lang="en-US" i="1" dirty="0" smtClean="0"/>
              <a:t>D </a:t>
            </a:r>
            <a:r>
              <a:rPr lang="en-US" dirty="0" smtClean="0"/>
              <a:t>+ 2.0</a:t>
            </a:r>
            <a:r>
              <a:rPr lang="en-US" i="1" dirty="0" smtClean="0"/>
              <a:t>E </a:t>
            </a:r>
            <a:r>
              <a:rPr lang="en-US" dirty="0" smtClean="0"/>
              <a:t>+ 1.0</a:t>
            </a:r>
            <a:r>
              <a:rPr lang="en-US" i="1" dirty="0" smtClean="0"/>
              <a:t>L </a:t>
            </a:r>
            <a:r>
              <a:rPr lang="en-US" dirty="0" smtClean="0"/>
              <a:t>+ 0.2</a:t>
            </a:r>
            <a:r>
              <a:rPr lang="en-US" i="1" dirty="0" smtClean="0"/>
              <a:t>S</a:t>
            </a:r>
          </a:p>
          <a:p>
            <a:pPr>
              <a:buNone/>
            </a:pPr>
            <a:r>
              <a:rPr lang="en-US" dirty="0" smtClean="0"/>
              <a:t>- Since </a:t>
            </a:r>
            <a:r>
              <a:rPr lang="en-US" dirty="0" err="1" smtClean="0"/>
              <a:t>ØVc</a:t>
            </a:r>
            <a:r>
              <a:rPr lang="en-US" dirty="0" smtClean="0"/>
              <a:t>&gt; Vu</a:t>
            </a:r>
          </a:p>
          <a:p>
            <a:pPr>
              <a:buNone/>
            </a:pPr>
            <a:r>
              <a:rPr lang="en-US" dirty="0" smtClean="0"/>
              <a:t>  69.45KN &gt; 66.25 KN , check is ok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657600"/>
            <a:ext cx="2209800" cy="533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STRUCUTURAL ELEMENTS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-Beam’s reinforcement </a:t>
            </a:r>
          </a:p>
          <a:p>
            <a:pPr>
              <a:buNone/>
            </a:pPr>
            <a:r>
              <a:rPr lang="en-US" dirty="0" smtClean="0"/>
              <a:t>Stirrups of 1Ø10/80 mm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ross-section -be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5586" y="1447800"/>
            <a:ext cx="2429214" cy="2867425"/>
          </a:xfrm>
          <a:prstGeom prst="rect">
            <a:avLst/>
          </a:prstGeom>
        </p:spPr>
      </p:pic>
      <p:pic>
        <p:nvPicPr>
          <p:cNvPr id="5" name="Picture 4" descr="long. s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52458"/>
            <a:ext cx="5257800" cy="3343742"/>
          </a:xfrm>
          <a:prstGeom prst="rect">
            <a:avLst/>
          </a:prstGeom>
        </p:spPr>
      </p:pic>
      <p:pic>
        <p:nvPicPr>
          <p:cNvPr id="7" name="Picture 6" descr="longi, distributa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505200"/>
            <a:ext cx="3315163" cy="514422"/>
          </a:xfrm>
          <a:prstGeom prst="rect">
            <a:avLst/>
          </a:prstGeom>
        </p:spPr>
      </p:pic>
      <p:pic>
        <p:nvPicPr>
          <p:cNvPr id="8" name="Picture 7" descr="shear  reinforcem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667000"/>
            <a:ext cx="3439005" cy="52394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STRUCUTURAL ELEMENTS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/>
          <a:lstStyle/>
          <a:p>
            <a:r>
              <a:rPr lang="en-US" dirty="0" smtClean="0"/>
              <a:t>Columns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Verification of column design:</a:t>
            </a:r>
          </a:p>
          <a:p>
            <a:pPr>
              <a:buNone/>
            </a:pPr>
            <a:r>
              <a:rPr lang="en-US" dirty="0" smtClean="0"/>
              <a:t>-  Projection of maximum axial and moment of column (C1) on  P-M interaction diagram for 1% steel ratio</a:t>
            </a:r>
          </a:p>
          <a:p>
            <a:pPr>
              <a:buFontTx/>
              <a:buChar char="-"/>
            </a:pPr>
            <a:r>
              <a:rPr lang="en-US" dirty="0" smtClean="0"/>
              <a:t>Dimensions:</a:t>
            </a:r>
          </a:p>
          <a:p>
            <a:pPr>
              <a:buNone/>
            </a:pPr>
            <a:r>
              <a:rPr lang="en-US" dirty="0" smtClean="0"/>
              <a:t>   = 0.3*0.4 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err="1" smtClean="0"/>
              <a:t>Pu</a:t>
            </a:r>
            <a:r>
              <a:rPr lang="en-US" sz="2400" dirty="0" smtClean="0"/>
              <a:t> = 218.5 KN </a:t>
            </a:r>
          </a:p>
          <a:p>
            <a:pPr>
              <a:buNone/>
            </a:pPr>
            <a:r>
              <a:rPr lang="en-US" sz="2400" dirty="0" smtClean="0"/>
              <a:t>Mu = 47.9 </a:t>
            </a:r>
            <a:r>
              <a:rPr lang="en-US" sz="2400" dirty="0" err="1" smtClean="0"/>
              <a:t>KN.m</a:t>
            </a:r>
            <a:endParaRPr lang="en-US" sz="2400" dirty="0" smtClean="0"/>
          </a:p>
        </p:txBody>
      </p:sp>
      <p:pic>
        <p:nvPicPr>
          <p:cNvPr id="4" name="Picture 3" descr="column P-M diagr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3733800"/>
            <a:ext cx="4877577" cy="2895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239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STRUCUTURAL ELEMENTS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280"/>
            <a:ext cx="7239000" cy="484632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Shear check for column</a:t>
            </a:r>
          </a:p>
          <a:p>
            <a:pPr>
              <a:buNone/>
            </a:pPr>
            <a:r>
              <a:rPr lang="en-US" dirty="0" err="1" smtClean="0"/>
              <a:t>ØV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should be at least larger than the lesser of:</a:t>
            </a:r>
          </a:p>
          <a:p>
            <a:pPr>
              <a:buNone/>
            </a:pPr>
            <a:r>
              <a:rPr lang="en-US" dirty="0" err="1" smtClean="0"/>
              <a:t>ØV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= 69.45 KN</a:t>
            </a:r>
          </a:p>
          <a:p>
            <a:pPr>
              <a:buNone/>
            </a:pPr>
            <a:r>
              <a:rPr lang="en-US" dirty="0" smtClean="0"/>
              <a:t>1- Vu resulting from the gravitational load combination: </a:t>
            </a:r>
          </a:p>
          <a:p>
            <a:pPr algn="ctr">
              <a:buNone/>
            </a:pPr>
            <a:r>
              <a:rPr lang="en-US" sz="1800" dirty="0" smtClean="0"/>
              <a:t> </a:t>
            </a:r>
            <a:r>
              <a:rPr lang="en-US" dirty="0" smtClean="0"/>
              <a:t>V</a:t>
            </a:r>
            <a:r>
              <a:rPr lang="en-US" baseline="-25000" dirty="0" smtClean="0"/>
              <a:t>u </a:t>
            </a:r>
            <a:r>
              <a:rPr lang="en-US" dirty="0" smtClean="0"/>
              <a:t> =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nT</a:t>
            </a:r>
            <a:r>
              <a:rPr lang="en-US" baseline="-2500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nB</a:t>
            </a:r>
            <a:r>
              <a:rPr lang="en-US" dirty="0" smtClean="0"/>
              <a:t>)/</a:t>
            </a:r>
            <a:r>
              <a:rPr lang="en-US" dirty="0" err="1" smtClean="0"/>
              <a:t>L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</a:p>
          <a:p>
            <a:pPr>
              <a:buNone/>
            </a:pPr>
            <a:r>
              <a:rPr lang="en-US" dirty="0" smtClean="0"/>
              <a:t>2- Vu resulting from the design load combination: </a:t>
            </a:r>
          </a:p>
          <a:p>
            <a:pPr algn="ctr">
              <a:buNone/>
            </a:pPr>
            <a:r>
              <a:rPr lang="en-US" dirty="0" smtClean="0"/>
              <a:t>1.2</a:t>
            </a:r>
            <a:r>
              <a:rPr lang="en-US" i="1" dirty="0" smtClean="0"/>
              <a:t>D </a:t>
            </a:r>
            <a:r>
              <a:rPr lang="en-US" dirty="0" smtClean="0"/>
              <a:t>+ 2.8</a:t>
            </a:r>
            <a:r>
              <a:rPr lang="en-US" i="1" dirty="0" smtClean="0"/>
              <a:t>E </a:t>
            </a:r>
            <a:r>
              <a:rPr lang="en-US" dirty="0" smtClean="0"/>
              <a:t>+ 1.0</a:t>
            </a:r>
            <a:r>
              <a:rPr lang="en-US" i="1" dirty="0" smtClean="0"/>
              <a:t>L </a:t>
            </a:r>
            <a:r>
              <a:rPr lang="en-US" dirty="0" smtClean="0"/>
              <a:t>+ 0.2</a:t>
            </a:r>
            <a:r>
              <a:rPr lang="en-US" i="1" dirty="0" smtClean="0"/>
              <a:t>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ØV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&gt; Vu </a:t>
            </a:r>
          </a:p>
          <a:p>
            <a:pPr>
              <a:buFontTx/>
              <a:buChar char="-"/>
            </a:pPr>
            <a:r>
              <a:rPr lang="en-US" dirty="0" smtClean="0"/>
              <a:t>69.45 KN &gt; 18.25 KN,	ok.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STRUCUTURAL ELEMENTS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280"/>
            <a:ext cx="7239000" cy="484632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Column’s Reinforcement</a:t>
            </a:r>
          </a:p>
          <a:p>
            <a:pPr>
              <a:buNone/>
            </a:pPr>
            <a:r>
              <a:rPr lang="en-US" dirty="0" smtClean="0"/>
              <a:t>Ties 1Ø10/200 mm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 descr="long. colum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19400"/>
            <a:ext cx="3581400" cy="3662532"/>
          </a:xfrm>
          <a:prstGeom prst="rect">
            <a:avLst/>
          </a:prstGeom>
        </p:spPr>
      </p:pic>
      <p:pic>
        <p:nvPicPr>
          <p:cNvPr id="6" name="Picture 5" descr="cross section- colum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585" y="2247618"/>
            <a:ext cx="2972215" cy="2019582"/>
          </a:xfrm>
          <a:prstGeom prst="rect">
            <a:avLst/>
          </a:prstGeom>
        </p:spPr>
      </p:pic>
      <p:pic>
        <p:nvPicPr>
          <p:cNvPr id="8" name="Picture 7" descr="long. column ste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429000"/>
            <a:ext cx="791348" cy="24384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STRUCUTURAL ELEMENTS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/>
          <a:lstStyle/>
          <a:p>
            <a:r>
              <a:rPr lang="en-US" dirty="0" smtClean="0"/>
              <a:t>Slabs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Shear check for slabs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ØV</a:t>
            </a:r>
            <a:r>
              <a:rPr lang="en-US" baseline="-25000" dirty="0" smtClean="0"/>
              <a:t>C </a:t>
            </a:r>
            <a:r>
              <a:rPr lang="en-US" dirty="0" smtClean="0"/>
              <a:t> = 79.37KN</a:t>
            </a:r>
          </a:p>
          <a:p>
            <a:pPr>
              <a:buNone/>
            </a:pPr>
            <a:r>
              <a:rPr lang="en-US" dirty="0" smtClean="0"/>
              <a:t>Vu = 48.44 KN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maximum shear V13 slab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3733800"/>
            <a:ext cx="3810000" cy="2362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1" y="2819400"/>
            <a:ext cx="25908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STRUCUTURAL ELEMENTS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Slabs’ reinforcement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Minimum steel ratio (ρ = 0.0018)</a:t>
            </a:r>
          </a:p>
          <a:p>
            <a:pPr>
              <a:buNone/>
            </a:pPr>
            <a:r>
              <a:rPr lang="en-US" dirty="0" err="1" smtClean="0"/>
              <a:t>ØM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=14.15 </a:t>
            </a:r>
            <a:r>
              <a:rPr lang="en-US" dirty="0" err="1" smtClean="0"/>
              <a:t>KN.m</a:t>
            </a:r>
            <a:r>
              <a:rPr lang="en-US" dirty="0" smtClean="0"/>
              <a:t>  , compared to </a:t>
            </a:r>
          </a:p>
          <a:p>
            <a:pPr>
              <a:buNone/>
            </a:pPr>
            <a:r>
              <a:rPr lang="en-US" dirty="0" smtClean="0"/>
              <a:t>maximum value = 15.07 </a:t>
            </a:r>
            <a:r>
              <a:rPr lang="en-US" dirty="0" err="1" smtClean="0"/>
              <a:t>KN.m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Designed for minimum area of steel </a:t>
            </a:r>
          </a:p>
          <a:p>
            <a:pPr>
              <a:buNone/>
            </a:pPr>
            <a:r>
              <a:rPr lang="en-US" dirty="0" smtClean="0"/>
              <a:t>As = 288 </a:t>
            </a:r>
            <a:r>
              <a:rPr lang="en-US" dirty="0" smtClean="0"/>
              <a:t>mm</a:t>
            </a:r>
            <a:r>
              <a:rPr lang="en-US" baseline="30000" dirty="0" smtClean="0"/>
              <a:t>2 </a:t>
            </a:r>
            <a:r>
              <a:rPr lang="en-US" dirty="0" smtClean="0"/>
              <a:t> ,  4Ø10/m </a:t>
            </a:r>
            <a:r>
              <a:rPr lang="en-US" dirty="0" smtClean="0"/>
              <a:t>in both directions.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 descr="13054674_10154134264282533_2113723496_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438400"/>
            <a:ext cx="70104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/>
          <a:lstStyle/>
          <a:p>
            <a:r>
              <a:rPr lang="en-US" dirty="0" smtClean="0"/>
              <a:t>Slab’s reinforcement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 descr="sl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438400"/>
            <a:ext cx="8001000" cy="318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280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Walls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Verification of walls dimensions</a:t>
            </a:r>
          </a:p>
          <a:p>
            <a:pPr>
              <a:buNone/>
            </a:pPr>
            <a:r>
              <a:rPr lang="en-US" dirty="0" smtClean="0"/>
              <a:t>   Maximum moment and axial forces acting on the wall (W1) to be in the range of the P-M  diagram:</a:t>
            </a:r>
          </a:p>
          <a:p>
            <a:pPr>
              <a:buNone/>
            </a:pPr>
            <a:r>
              <a:rPr lang="en-US" dirty="0" smtClean="0"/>
              <a:t>-length = 6.8 m</a:t>
            </a:r>
          </a:p>
          <a:p>
            <a:pPr>
              <a:buNone/>
            </a:pPr>
            <a:r>
              <a:rPr lang="en-US" dirty="0" err="1" smtClean="0"/>
              <a:t>Pu</a:t>
            </a:r>
            <a:r>
              <a:rPr lang="en-US" dirty="0" smtClean="0"/>
              <a:t> = 2132 KN</a:t>
            </a:r>
          </a:p>
          <a:p>
            <a:pPr>
              <a:buNone/>
            </a:pPr>
            <a:r>
              <a:rPr lang="en-US" dirty="0" smtClean="0"/>
              <a:t>Mu = 4073 </a:t>
            </a:r>
            <a:r>
              <a:rPr lang="en-US" dirty="0" err="1" smtClean="0"/>
              <a:t>KN.m</a:t>
            </a:r>
            <a:endParaRPr lang="en-US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dirty="0" err="1" smtClean="0"/>
              <a:t>As</a:t>
            </a:r>
            <a:r>
              <a:rPr lang="en-US" baseline="-25000" dirty="0" err="1" smtClean="0"/>
              <a:t>min</a:t>
            </a:r>
            <a:r>
              <a:rPr lang="en-US" dirty="0" smtClean="0"/>
              <a:t> </a:t>
            </a:r>
            <a:r>
              <a:rPr lang="en-US" dirty="0" smtClean="0"/>
              <a:t>= 0.0025*b*h</a:t>
            </a:r>
          </a:p>
          <a:p>
            <a:pPr>
              <a:buNone/>
            </a:pPr>
            <a:r>
              <a:rPr lang="en-US" dirty="0" smtClean="0"/>
              <a:t>            = 625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 descr="M-P interaction diagram wal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5651" y="3638550"/>
            <a:ext cx="4705349" cy="32194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7620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In plane shear check</a:t>
            </a:r>
          </a:p>
          <a:p>
            <a:pPr>
              <a:buNone/>
            </a:pPr>
            <a:r>
              <a:rPr lang="en-US" dirty="0" smtClean="0"/>
              <a:t>As beam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= 0.116 </a:t>
            </a:r>
          </a:p>
          <a:p>
            <a:pPr algn="ctr">
              <a:buNone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Minimum horizontal reinforcement is required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9867" y="2590800"/>
            <a:ext cx="2760133" cy="6096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352800"/>
            <a:ext cx="1371600" cy="497541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962400"/>
            <a:ext cx="1143000" cy="537072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038600"/>
            <a:ext cx="491289" cy="5334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System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12920"/>
          </a:xfrm>
        </p:spPr>
        <p:txBody>
          <a:bodyPr>
            <a:normAutofit/>
          </a:bodyPr>
          <a:lstStyle/>
          <a:p>
            <a:r>
              <a:rPr lang="en-US" dirty="0" smtClean="0"/>
              <a:t>Building frame system</a:t>
            </a:r>
          </a:p>
          <a:p>
            <a:pPr>
              <a:buNone/>
            </a:pPr>
            <a:r>
              <a:rPr lang="en-US" dirty="0" smtClean="0"/>
              <a:t>Space frames </a:t>
            </a:r>
          </a:p>
          <a:p>
            <a:pPr>
              <a:buNone/>
            </a:pPr>
            <a:r>
              <a:rPr lang="en-US" dirty="0" smtClean="0"/>
              <a:t>Shear walls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Exterior walls</a:t>
            </a:r>
          </a:p>
          <a:p>
            <a:pPr>
              <a:buNone/>
            </a:pPr>
            <a:r>
              <a:rPr lang="en-US" dirty="0" smtClean="0"/>
              <a:t>Reinforced concrete</a:t>
            </a:r>
          </a:p>
          <a:p>
            <a:endParaRPr lang="en-US" dirty="0" smtClean="0"/>
          </a:p>
          <a:p>
            <a:r>
              <a:rPr lang="en-US" dirty="0" smtClean="0"/>
              <a:t>Interior walls</a:t>
            </a:r>
          </a:p>
          <a:p>
            <a:pPr>
              <a:buNone/>
            </a:pPr>
            <a:r>
              <a:rPr lang="en-US" dirty="0" smtClean="0"/>
              <a:t>Reinforced concrete blocks</a:t>
            </a:r>
            <a:endParaRPr lang="en-US" dirty="0"/>
          </a:p>
        </p:txBody>
      </p:sp>
      <p:pic>
        <p:nvPicPr>
          <p:cNvPr id="4" name="Picture 3" descr="12188801_10153737146127533_749480242_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1905000"/>
            <a:ext cx="4119129" cy="3962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Out of plane shear</a:t>
            </a:r>
          </a:p>
          <a:p>
            <a:pPr>
              <a:buNone/>
            </a:pPr>
            <a:r>
              <a:rPr lang="en-US" dirty="0" smtClean="0"/>
              <a:t>As slab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ØV</a:t>
            </a:r>
            <a:r>
              <a:rPr lang="en-US" baseline="-25000" dirty="0" err="1" smtClean="0"/>
              <a:t>c</a:t>
            </a:r>
            <a:r>
              <a:rPr lang="en-US" dirty="0" smtClean="0"/>
              <a:t> &gt; V</a:t>
            </a:r>
            <a:r>
              <a:rPr lang="en-US" baseline="-25000" dirty="0" smtClean="0"/>
              <a:t>u</a:t>
            </a:r>
          </a:p>
          <a:p>
            <a:pPr algn="ctr">
              <a:buNone/>
            </a:pPr>
            <a:r>
              <a:rPr lang="en-US" dirty="0" smtClean="0"/>
              <a:t>944.53 </a:t>
            </a:r>
            <a:r>
              <a:rPr lang="en-US" dirty="0" err="1" smtClean="0"/>
              <a:t>kN</a:t>
            </a:r>
            <a:r>
              <a:rPr lang="en-US" dirty="0" smtClean="0"/>
              <a:t> &gt;47 KN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No reinforcement is required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819400"/>
            <a:ext cx="25908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/>
          <a:lstStyle/>
          <a:p>
            <a:r>
              <a:rPr lang="en-US" dirty="0" smtClean="0"/>
              <a:t>Footings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Isolated footings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Area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From service loads</a:t>
            </a:r>
          </a:p>
          <a:p>
            <a:pPr marL="514350" indent="-514350">
              <a:buFontTx/>
              <a:buChar char="-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Area = 1.5*1.6 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286000"/>
            <a:ext cx="1371600" cy="1066800"/>
          </a:xfrm>
          <a:prstGeom prst="rect">
            <a:avLst/>
          </a:prstGeom>
          <a:noFill/>
        </p:spPr>
      </p:pic>
      <p:pic>
        <p:nvPicPr>
          <p:cNvPr id="9" name="Picture 8" descr="footing lay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733800"/>
            <a:ext cx="3505200" cy="30135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Depth of footing:</a:t>
            </a:r>
          </a:p>
          <a:p>
            <a:pPr>
              <a:lnSpc>
                <a:spcPct val="150000"/>
              </a:lnSpc>
              <a:buFont typeface="Trebuchet MS" pitchFamily="34" charset="0"/>
              <a:buChar char="‾"/>
            </a:pPr>
            <a:r>
              <a:rPr lang="en-US" dirty="0" smtClean="0"/>
              <a:t>Based on ultimate loads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Wide beam shear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Punching shear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Depth = 40 cm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810000"/>
            <a:ext cx="3992217" cy="381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819400"/>
            <a:ext cx="25908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84632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Isolated footing reinforcement</a:t>
            </a:r>
          </a:p>
          <a:p>
            <a:pPr>
              <a:buNone/>
            </a:pPr>
            <a:r>
              <a:rPr lang="en-US" dirty="0" smtClean="0"/>
              <a:t>Moment = 106.69 </a:t>
            </a:r>
            <a:r>
              <a:rPr lang="en-US" dirty="0" err="1" smtClean="0"/>
              <a:t>KN.m</a:t>
            </a:r>
            <a:r>
              <a:rPr lang="en-US" dirty="0" smtClean="0"/>
              <a:t> for a width b = 1.6 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ρ = 0.00164 less than minimum ρ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= 0.0018 * b * h</a:t>
            </a:r>
          </a:p>
          <a:p>
            <a:pPr>
              <a:buNone/>
            </a:pPr>
            <a:r>
              <a:rPr lang="en-US" dirty="0" smtClean="0"/>
              <a:t>    = 0.0018 * 1600 * </a:t>
            </a:r>
            <a:r>
              <a:rPr lang="en-US" dirty="0" smtClean="0"/>
              <a:t>400 = </a:t>
            </a:r>
            <a:r>
              <a:rPr lang="en-US" dirty="0" smtClean="0"/>
              <a:t>1152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= 1Ø12/150 </a:t>
            </a:r>
            <a:r>
              <a:rPr lang="en-US" dirty="0" smtClean="0"/>
              <a:t>mm,   in both directions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 descr="Maximum moment for single footi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6027445" cy="84351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Reinforcement Details:</a:t>
            </a:r>
          </a:p>
          <a:p>
            <a:pPr algn="ctr"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 descr="isolated footing rienforc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356051"/>
            <a:ext cx="5763314" cy="396854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/>
          <a:lstStyle/>
          <a:p>
            <a:pPr marL="514350" indent="-51435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B.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Wall Footings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Area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From </a:t>
            </a:r>
            <a:r>
              <a:rPr lang="en-US" dirty="0" smtClean="0"/>
              <a:t>maximum service loads on the critical wall(L = 6.8m)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400" dirty="0" smtClean="0"/>
              <a:t>Area = 1.25*6.8 m</a:t>
            </a:r>
            <a:r>
              <a:rPr lang="en-US" sz="2400" baseline="30000" dirty="0" smtClean="0"/>
              <a:t>2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276600"/>
            <a:ext cx="914400" cy="711200"/>
          </a:xfrm>
          <a:prstGeom prst="rect">
            <a:avLst/>
          </a:prstGeom>
          <a:noFill/>
        </p:spPr>
      </p:pic>
      <p:pic>
        <p:nvPicPr>
          <p:cNvPr id="6" name="Picture 5" descr="wall footin critical combination internal stair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4724400"/>
            <a:ext cx="4648200" cy="1371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Depth of footing:</a:t>
            </a:r>
          </a:p>
          <a:p>
            <a:pPr>
              <a:buFontTx/>
              <a:buChar char="-"/>
            </a:pPr>
            <a:r>
              <a:rPr lang="en-US" dirty="0" smtClean="0"/>
              <a:t>Wide beam shear</a:t>
            </a:r>
          </a:p>
          <a:p>
            <a:pPr>
              <a:buNone/>
            </a:pPr>
            <a:r>
              <a:rPr lang="en-US" dirty="0" smtClean="0"/>
              <a:t>               </a:t>
            </a:r>
          </a:p>
          <a:p>
            <a:pPr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Pu</a:t>
            </a:r>
            <a:r>
              <a:rPr lang="en-US" dirty="0" smtClean="0"/>
              <a:t> = 2937 KN is shown: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 </a:t>
            </a:r>
            <a:r>
              <a:rPr lang="en-US" dirty="0" smtClean="0"/>
              <a:t>= </a:t>
            </a:r>
            <a:r>
              <a:rPr lang="en-US" dirty="0" smtClean="0"/>
              <a:t>30 cm</a:t>
            </a:r>
            <a:endParaRPr lang="en-US" dirty="0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ultimate load combo wall footi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4114800"/>
            <a:ext cx="4852065" cy="141024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209801"/>
            <a:ext cx="3124200" cy="73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Wall footing reinforcement</a:t>
            </a:r>
          </a:p>
          <a:p>
            <a:pPr>
              <a:buNone/>
            </a:pPr>
            <a:r>
              <a:rPr lang="en-US" dirty="0" smtClean="0"/>
              <a:t>Moment = 321.08 </a:t>
            </a:r>
            <a:r>
              <a:rPr lang="en-US" dirty="0" err="1" smtClean="0"/>
              <a:t>KN.m</a:t>
            </a:r>
            <a:r>
              <a:rPr lang="en-US" dirty="0" smtClean="0"/>
              <a:t> for a width b = 6.8 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ρ = 0.00203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= 0.00203 * b * d</a:t>
            </a:r>
          </a:p>
          <a:p>
            <a:pPr>
              <a:buNone/>
            </a:pPr>
            <a:r>
              <a:rPr lang="en-US" dirty="0" smtClean="0"/>
              <a:t>    = 0.00203 * 6800 * </a:t>
            </a:r>
            <a:r>
              <a:rPr lang="en-US" dirty="0" smtClean="0"/>
              <a:t>250 =</a:t>
            </a:r>
            <a:r>
              <a:rPr lang="en-US" dirty="0" smtClean="0"/>
              <a:t>3454 </a:t>
            </a:r>
            <a:r>
              <a:rPr lang="en-US" dirty="0" smtClean="0"/>
              <a:t>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= 1Ø14/300 mm.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bending moment for wall footig---mo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741930"/>
            <a:ext cx="6599555" cy="16014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Reinforcement details:</a:t>
            </a:r>
          </a:p>
          <a:p>
            <a:pPr algn="ctr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wall footing rienforce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57926"/>
            <a:ext cx="5943600" cy="4066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6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OF STRUCUTURAL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04800"/>
            <a:ext cx="7696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4: Verification and design of structural elements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elements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Diaphragm</a:t>
            </a:r>
          </a:p>
          <a:p>
            <a:endParaRPr lang="en-US" dirty="0" smtClean="0"/>
          </a:p>
          <a:p>
            <a:r>
              <a:rPr lang="en-US" dirty="0" smtClean="0"/>
              <a:t>Collector</a:t>
            </a:r>
          </a:p>
          <a:p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Tie building elements/ provide three dimensional system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Transfer lateral loads to vertical elements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533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5: Additional elements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958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Structural materials: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+mj-lt"/>
              </a:rPr>
              <a:t>   1</a:t>
            </a:r>
            <a:r>
              <a:rPr lang="en-US" dirty="0" smtClean="0"/>
              <a:t>- Reinforced concrete </a:t>
            </a:r>
          </a:p>
          <a:p>
            <a:pPr>
              <a:buNone/>
            </a:pPr>
            <a:r>
              <a:rPr lang="en-US" sz="2400" dirty="0" smtClean="0"/>
              <a:t>     Compression strength= </a:t>
            </a:r>
            <a:r>
              <a:rPr lang="en-US" sz="2400" dirty="0" smtClean="0">
                <a:latin typeface="+mj-lt"/>
              </a:rPr>
              <a:t>28 MPA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+mj-lt"/>
              </a:rPr>
              <a:t>   2</a:t>
            </a:r>
            <a:r>
              <a:rPr lang="en-US" dirty="0" smtClean="0"/>
              <a:t>- Reinforcing </a:t>
            </a:r>
            <a:r>
              <a:rPr lang="en-US" dirty="0" err="1" smtClean="0"/>
              <a:t>steel:Grade</a:t>
            </a:r>
            <a:r>
              <a:rPr lang="en-US" dirty="0" smtClean="0">
                <a:latin typeface="+mj-lt"/>
              </a:rPr>
              <a:t> 60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2400" dirty="0" smtClean="0"/>
              <a:t>Yielding strength = </a:t>
            </a:r>
            <a:r>
              <a:rPr lang="en-US" sz="2400" dirty="0" smtClean="0">
                <a:latin typeface="+mj-lt"/>
              </a:rPr>
              <a:t>420</a:t>
            </a:r>
            <a:r>
              <a:rPr lang="en-US" sz="2400" dirty="0" smtClean="0"/>
              <a:t> MPA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Non-structural materials: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C:\Users\faisa_000\Desktop\Captur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3286125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</p:spPr>
        <p:txBody>
          <a:bodyPr>
            <a:normAutofit/>
          </a:bodyPr>
          <a:lstStyle/>
          <a:p>
            <a:r>
              <a:rPr lang="en-US" dirty="0" smtClean="0"/>
              <a:t>Diaphragm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Analysis/ 1D model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Supports’ </a:t>
            </a:r>
            <a:r>
              <a:rPr lang="en-US" dirty="0" err="1" smtClean="0"/>
              <a:t>stiffnesses</a:t>
            </a:r>
            <a:r>
              <a:rPr lang="en-US" dirty="0" smtClean="0"/>
              <a:t> (walls)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Like springs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Values </a:t>
            </a:r>
          </a:p>
          <a:p>
            <a:pPr>
              <a:buNone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276600"/>
            <a:ext cx="4876800" cy="1601083"/>
          </a:xfrm>
          <a:prstGeom prst="rect">
            <a:avLst/>
          </a:prstGeom>
        </p:spPr>
      </p:pic>
      <p:pic>
        <p:nvPicPr>
          <p:cNvPr id="13" name="Picture 12" descr="ta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181600"/>
            <a:ext cx="5932777" cy="140034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320040"/>
            <a:ext cx="7239000" cy="9753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304800"/>
            <a:ext cx="533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5: Additional elements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-Force distributions (cumulative)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362200"/>
            <a:ext cx="2967135" cy="685800"/>
          </a:xfrm>
          <a:prstGeom prst="rect">
            <a:avLst/>
          </a:prstGeom>
          <a:noFill/>
        </p:spPr>
      </p:pic>
      <p:pic>
        <p:nvPicPr>
          <p:cNvPr id="9" name="Picture 8" descr="story distribu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345002"/>
            <a:ext cx="6400800" cy="1836598"/>
          </a:xfrm>
          <a:prstGeom prst="rect">
            <a:avLst/>
          </a:prstGeom>
        </p:spPr>
      </p:pic>
      <p:pic>
        <p:nvPicPr>
          <p:cNvPr id="10" name="Picture 9" descr="loads and springs model in 30.7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5410200"/>
            <a:ext cx="6400800" cy="116205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320040"/>
            <a:ext cx="7239000" cy="9753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304800"/>
            <a:ext cx="533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5: Additional elements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 fontScale="92500" lnSpcReduction="10000"/>
          </a:bodyPr>
          <a:lstStyle/>
          <a:p>
            <a:pPr>
              <a:buFont typeface="Trebuchet MS" pitchFamily="34" charset="0"/>
              <a:buChar char="‾"/>
            </a:pPr>
            <a:r>
              <a:rPr lang="en-US" dirty="0" smtClean="0"/>
              <a:t>Shear force/ bending moment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Steel reinforcement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Moment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As = 2854 mm</a:t>
            </a:r>
            <a:r>
              <a:rPr lang="en-US" baseline="30000" dirty="0" smtClean="0"/>
              <a:t>2</a:t>
            </a:r>
            <a:r>
              <a:rPr lang="en-US" dirty="0" smtClean="0"/>
              <a:t> , 25Ø12/2 m (large region)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As = 501</a:t>
            </a:r>
            <a:r>
              <a:rPr lang="en-US" dirty="0" smtClean="0"/>
              <a:t> </a:t>
            </a:r>
            <a:r>
              <a:rPr lang="en-US" dirty="0" smtClean="0"/>
              <a:t>mm</a:t>
            </a:r>
            <a:r>
              <a:rPr lang="en-US" baseline="30000" dirty="0" smtClean="0"/>
              <a:t>2 </a:t>
            </a:r>
            <a:r>
              <a:rPr lang="en-US" dirty="0" smtClean="0"/>
              <a:t>, 5</a:t>
            </a:r>
            <a:r>
              <a:rPr lang="en-US" dirty="0" smtClean="0"/>
              <a:t>Ø12/0.8m (small region)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shear force in 30.78 m mode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096000" cy="1143000"/>
          </a:xfrm>
          <a:prstGeom prst="rect">
            <a:avLst/>
          </a:prstGeom>
        </p:spPr>
      </p:pic>
      <p:pic>
        <p:nvPicPr>
          <p:cNvPr id="8" name="Picture 7" descr="moment for diaphram 30.7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2895600"/>
            <a:ext cx="6229350" cy="1323975"/>
          </a:xfrm>
          <a:prstGeom prst="rect">
            <a:avLst/>
          </a:prstGeom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724400"/>
            <a:ext cx="1600200" cy="593623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320040"/>
            <a:ext cx="7239000" cy="9753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304800"/>
            <a:ext cx="533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5: Additional elements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105400"/>
          </a:xfrm>
        </p:spPr>
        <p:txBody>
          <a:bodyPr>
            <a:normAutofit fontScale="92500" lnSpcReduction="10000"/>
          </a:bodyPr>
          <a:lstStyle/>
          <a:p>
            <a:pPr>
              <a:buFont typeface="Trebuchet MS" pitchFamily="34" charset="0"/>
              <a:buChar char="‾"/>
            </a:pPr>
            <a:r>
              <a:rPr lang="en-US" dirty="0" smtClean="0"/>
              <a:t>Shear check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err="1" smtClean="0"/>
              <a:t>ØVc</a:t>
            </a:r>
            <a:r>
              <a:rPr lang="en-US" dirty="0" smtClean="0"/>
              <a:t> = 944 KN</a:t>
            </a:r>
          </a:p>
          <a:p>
            <a:pPr>
              <a:buFont typeface="Trebuchet MS" pitchFamily="34" charset="0"/>
              <a:buChar char="‾"/>
            </a:pPr>
            <a:r>
              <a:rPr lang="en-US" dirty="0" err="1" smtClean="0"/>
              <a:t>ΩVu</a:t>
            </a:r>
            <a:r>
              <a:rPr lang="en-US" dirty="0" smtClean="0"/>
              <a:t> &gt; </a:t>
            </a:r>
            <a:r>
              <a:rPr lang="en-US" dirty="0" err="1" smtClean="0"/>
              <a:t>Vc</a:t>
            </a:r>
            <a:r>
              <a:rPr lang="en-US" dirty="0" smtClean="0"/>
              <a:t> 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1360.29 KN &gt; 944 KN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Vs = 555 KN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                      = 0.148 mm^2/m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3Ø10/m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752600"/>
            <a:ext cx="4343400" cy="539181"/>
          </a:xfrm>
          <a:prstGeom prst="rect">
            <a:avLst/>
          </a:prstGeom>
          <a:noFill/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505200"/>
            <a:ext cx="1676400" cy="536448"/>
          </a:xfrm>
          <a:prstGeom prst="rect">
            <a:avLst/>
          </a:prstGeom>
          <a:noFill/>
        </p:spPr>
      </p:pic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953000"/>
            <a:ext cx="1371600" cy="644487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320040"/>
            <a:ext cx="7239000" cy="9753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304800"/>
            <a:ext cx="533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5: Additional elements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Collector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Connection between the diaphragm and vertical elements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Axial forces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Two main sections/ discontinuity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/>
          </a:p>
        </p:txBody>
      </p:sp>
      <p:pic>
        <p:nvPicPr>
          <p:cNvPr id="4" name="Picture 3" descr="plan- collecto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962400"/>
            <a:ext cx="5486400" cy="2667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9753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533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5: Additional elements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Collector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Complete the path of loads for lateral ones</a:t>
            </a:r>
          </a:p>
        </p:txBody>
      </p:sp>
      <p:pic>
        <p:nvPicPr>
          <p:cNvPr id="5" name="Picture 4" descr="elevation drawi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410200" cy="2590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7239000" cy="9753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04800"/>
            <a:ext cx="533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5: Additional elements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calculations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First floor/ X-direction </a:t>
            </a:r>
          </a:p>
          <a:p>
            <a:pPr>
              <a:buFont typeface="Trebuchet MS" pitchFamily="34" charset="0"/>
              <a:buChar char="‾"/>
            </a:pPr>
            <a:r>
              <a:rPr lang="en-US" dirty="0" err="1" smtClean="0"/>
              <a:t>Fx</a:t>
            </a:r>
            <a:r>
              <a:rPr lang="en-US" dirty="0" smtClean="0"/>
              <a:t> = 71.73 KN</a:t>
            </a:r>
          </a:p>
          <a:p>
            <a:pPr>
              <a:buFont typeface="Trebuchet MS" pitchFamily="34" charset="0"/>
              <a:buChar char="‾"/>
            </a:pPr>
            <a:endParaRPr lang="en-US" dirty="0"/>
          </a:p>
        </p:txBody>
      </p:sp>
      <p:pic>
        <p:nvPicPr>
          <p:cNvPr id="4" name="Picture 3" descr="collector X-directio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0"/>
            <a:ext cx="5506219" cy="30579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7239000" cy="9753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533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5: Additional elements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calculations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All floors/ Y-direction </a:t>
            </a:r>
          </a:p>
          <a:p>
            <a:pPr>
              <a:buFont typeface="Trebuchet MS" pitchFamily="34" charset="0"/>
              <a:buChar char="‾"/>
            </a:pPr>
            <a:r>
              <a:rPr lang="en-US" dirty="0" err="1" smtClean="0"/>
              <a:t>Fy</a:t>
            </a:r>
            <a:r>
              <a:rPr lang="en-US" dirty="0" smtClean="0"/>
              <a:t> = 107.24 KN</a:t>
            </a:r>
          </a:p>
          <a:p>
            <a:pPr>
              <a:buFont typeface="Trebuchet MS" pitchFamily="34" charset="0"/>
              <a:buChar char="‾"/>
            </a:pPr>
            <a:endParaRPr lang="en-US" dirty="0"/>
          </a:p>
        </p:txBody>
      </p:sp>
      <p:pic>
        <p:nvPicPr>
          <p:cNvPr id="5" name="Picture 4" descr="collector Y-directio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3200400"/>
            <a:ext cx="5562600" cy="33242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20040"/>
            <a:ext cx="7239000" cy="9753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04800"/>
            <a:ext cx="533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5: Additional elements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Steel reinforcement</a:t>
            </a:r>
          </a:p>
          <a:p>
            <a:pPr>
              <a:buFont typeface="Trebuchet MS" pitchFamily="34" charset="0"/>
              <a:buChar char="‾"/>
            </a:pPr>
            <a:r>
              <a:rPr lang="en-US" dirty="0" smtClean="0"/>
              <a:t>Equation </a:t>
            </a:r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endParaRPr lang="en-US" dirty="0" smtClean="0"/>
          </a:p>
          <a:p>
            <a:pPr>
              <a:buFont typeface="Trebuchet MS" pitchFamily="34" charset="0"/>
              <a:buChar char="‾"/>
            </a:pPr>
            <a:r>
              <a:rPr lang="en-US" dirty="0" err="1" smtClean="0"/>
              <a:t>Asx</a:t>
            </a:r>
            <a:r>
              <a:rPr lang="en-US" dirty="0" smtClean="0"/>
              <a:t>= 309 mm^2, (3Ø12)</a:t>
            </a:r>
          </a:p>
          <a:p>
            <a:pPr>
              <a:buFont typeface="Trebuchet MS" pitchFamily="34" charset="0"/>
              <a:buChar char="‾"/>
            </a:pPr>
            <a:r>
              <a:rPr lang="en-US" dirty="0" err="1" smtClean="0"/>
              <a:t>Asy</a:t>
            </a:r>
            <a:r>
              <a:rPr lang="en-US" dirty="0" smtClean="0"/>
              <a:t> = 794 mm^2, (7Ø12)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9092" y="2590800"/>
            <a:ext cx="1172308" cy="609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20040"/>
            <a:ext cx="7239000" cy="9753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Additional elements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533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5: Additional elements design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26136" y="2817674"/>
            <a:ext cx="8555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 for your attention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199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Gravity loads: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</a:t>
            </a:r>
            <a:r>
              <a:rPr lang="en-US" sz="2200" dirty="0" smtClean="0">
                <a:latin typeface="+mj-lt"/>
              </a:rPr>
              <a:t>1</a:t>
            </a:r>
            <a:r>
              <a:rPr lang="en-US" sz="2200" dirty="0" smtClean="0"/>
              <a:t>- Dead load: includes the weights of structural elements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/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     </a:t>
            </a:r>
            <a:r>
              <a:rPr lang="en-US" sz="2200" dirty="0" smtClean="0">
                <a:latin typeface="+mj-lt"/>
              </a:rPr>
              <a:t>2</a:t>
            </a:r>
            <a:r>
              <a:rPr lang="en-US" sz="2200" dirty="0" smtClean="0"/>
              <a:t>- Superimposed dead load: includes the weights of non- structural elements and divided into: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SDL on slabs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SDL on shear walls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calculation</a:t>
            </a:r>
            <a:endParaRPr lang="ar-J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609416"/>
            <a:ext cx="77724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SDL on slabs = </a:t>
            </a:r>
            <a:r>
              <a:rPr lang="en-US" dirty="0" err="1" smtClean="0"/>
              <a:t>tiles+mortar+backfilling+partitions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= </a:t>
            </a:r>
            <a:r>
              <a:rPr lang="en-US" dirty="0" smtClean="0">
                <a:latin typeface="+mj-lt"/>
              </a:rPr>
              <a:t>(0.03*22)+(0.03*23)+(0.1*16)+1 </a:t>
            </a:r>
          </a:p>
          <a:p>
            <a:pPr>
              <a:buNone/>
            </a:pPr>
            <a:r>
              <a:rPr lang="en-US" dirty="0" smtClean="0"/>
              <a:t>			= </a:t>
            </a:r>
            <a:r>
              <a:rPr lang="en-US" dirty="0" smtClean="0">
                <a:latin typeface="+mj-lt"/>
              </a:rPr>
              <a:t>4</a:t>
            </a:r>
            <a:r>
              <a:rPr lang="en-US" dirty="0" smtClean="0"/>
              <a:t> KN/m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endParaRPr lang="en-US" baseline="30000" dirty="0" smtClean="0">
              <a:latin typeface="+mj-lt"/>
            </a:endParaRPr>
          </a:p>
          <a:p>
            <a:r>
              <a:rPr lang="en-US" dirty="0" smtClean="0"/>
              <a:t>SDL on shear walls = </a:t>
            </a:r>
            <a:r>
              <a:rPr lang="en-US" dirty="0" err="1" smtClean="0"/>
              <a:t>stones+blocks+plastering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							=</a:t>
            </a:r>
            <a:r>
              <a:rPr lang="en-US" dirty="0" smtClean="0">
                <a:latin typeface="+mj-lt"/>
              </a:rPr>
              <a:t>(0.04*26)+(0.1*15)+(0.02*23)</a:t>
            </a:r>
          </a:p>
          <a:p>
            <a:pPr>
              <a:buNone/>
            </a:pPr>
            <a:r>
              <a:rPr lang="en-US" dirty="0" smtClean="0"/>
              <a:t>   		=</a:t>
            </a:r>
            <a:r>
              <a:rPr lang="en-US" dirty="0" smtClean="0">
                <a:latin typeface="+mj-lt"/>
              </a:rPr>
              <a:t> 3 KN/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endParaRPr lang="ar-JO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15CB-929F-4094-9FE1-B37D210E0B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457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CHAPTER 1: INTRODUCTION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3968</TotalTime>
  <Words>2756</Words>
  <Application>Microsoft Office PowerPoint</Application>
  <PresentationFormat>On-screen Show (4:3)</PresentationFormat>
  <Paragraphs>751</Paragraphs>
  <Slides>79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Opulent</vt:lpstr>
      <vt:lpstr>Equity</vt:lpstr>
      <vt:lpstr>Analysis And Design Of Rawabi Girls’ School Graduation Project </vt:lpstr>
      <vt:lpstr>       </vt:lpstr>
      <vt:lpstr>Introduction  </vt:lpstr>
      <vt:lpstr>   Codes and standards </vt:lpstr>
      <vt:lpstr>Principles of analysis and design </vt:lpstr>
      <vt:lpstr>Structural System</vt:lpstr>
      <vt:lpstr>Materials </vt:lpstr>
      <vt:lpstr>Loads </vt:lpstr>
      <vt:lpstr>Sample calculation</vt:lpstr>
      <vt:lpstr>Loads</vt:lpstr>
      <vt:lpstr>Sample calculation</vt:lpstr>
      <vt:lpstr>Loads</vt:lpstr>
      <vt:lpstr>Loads</vt:lpstr>
      <vt:lpstr>Wind load </vt:lpstr>
      <vt:lpstr>Sample calculation </vt:lpstr>
      <vt:lpstr>Earthquake load </vt:lpstr>
      <vt:lpstr>Earthquake load </vt:lpstr>
      <vt:lpstr>Earthquake analysis approach</vt:lpstr>
      <vt:lpstr>Load transfer system</vt:lpstr>
      <vt:lpstr>Preliminary slab thickness and loads</vt:lpstr>
      <vt:lpstr>Sample calculations</vt:lpstr>
      <vt:lpstr>Sample calculations </vt:lpstr>
      <vt:lpstr>Preliminary dimensions of beams </vt:lpstr>
      <vt:lpstr>Preliminary dimensions of beams </vt:lpstr>
      <vt:lpstr>Dimensions of columns and walls </vt:lpstr>
      <vt:lpstr>Sample calculations</vt:lpstr>
      <vt:lpstr>Dimensions of columns and walls </vt:lpstr>
      <vt:lpstr>Three dimensional analysis and design </vt:lpstr>
      <vt:lpstr>Slide 29</vt:lpstr>
      <vt:lpstr>Structural modeling of blocks</vt:lpstr>
      <vt:lpstr>Structural elements dimensions</vt:lpstr>
      <vt:lpstr>Structural modeling of blocks</vt:lpstr>
      <vt:lpstr>Story forces</vt:lpstr>
      <vt:lpstr>Irregularity</vt:lpstr>
      <vt:lpstr>Verification of internal forces</vt:lpstr>
      <vt:lpstr>Verification of internal forces</vt:lpstr>
      <vt:lpstr>Verification of internal forces</vt:lpstr>
      <vt:lpstr>Verification of internal forces</vt:lpstr>
      <vt:lpstr>Verification of internal forces</vt:lpstr>
      <vt:lpstr>Verification of internal forces</vt:lpstr>
      <vt:lpstr>Verification of internal forces</vt:lpstr>
      <vt:lpstr>Deflection</vt:lpstr>
      <vt:lpstr>Deflection</vt:lpstr>
      <vt:lpstr>Deflection</vt:lpstr>
      <vt:lpstr>Story drift</vt:lpstr>
      <vt:lpstr>Story drift</vt:lpstr>
      <vt:lpstr>DESIGN OF STRUCUTURAL ELEMENTS</vt:lpstr>
      <vt:lpstr>DESIGN OF STRUCUTURAL ELEMENTS</vt:lpstr>
      <vt:lpstr>DESIGN OF STRUCUTURAL ELEMENTS</vt:lpstr>
      <vt:lpstr>DESIGN OF STRUCUTURAL ELEMENTS</vt:lpstr>
      <vt:lpstr>DESIGN OF STRUCUTURAL ELEMENTS</vt:lpstr>
      <vt:lpstr>DESIGN OF STRUCUTURAL ELEMENTS</vt:lpstr>
      <vt:lpstr>DESIGN OF STRUCUTURAL ELEMENTS</vt:lpstr>
      <vt:lpstr>DESIGN OF STRUCUTURAL ELEMENTS</vt:lpstr>
      <vt:lpstr>DESIGN OF STRUCUTURAL ELEMENTS</vt:lpstr>
      <vt:lpstr>DESIGN OF STRUCUTURAL ELEMENTS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Additional elements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and design of</dc:title>
  <dc:creator>Faisal Qadri</dc:creator>
  <cp:lastModifiedBy>Faisal Qadri</cp:lastModifiedBy>
  <cp:revision>212</cp:revision>
  <dcterms:created xsi:type="dcterms:W3CDTF">2015-12-14T14:37:29Z</dcterms:created>
  <dcterms:modified xsi:type="dcterms:W3CDTF">2016-05-17T21:07:26Z</dcterms:modified>
</cp:coreProperties>
</file>