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85" r:id="rId3"/>
    <p:sldId id="256" r:id="rId4"/>
    <p:sldId id="265" r:id="rId5"/>
    <p:sldId id="267" r:id="rId6"/>
    <p:sldId id="268" r:id="rId7"/>
    <p:sldId id="269" r:id="rId8"/>
    <p:sldId id="270" r:id="rId9"/>
    <p:sldId id="307" r:id="rId10"/>
    <p:sldId id="272" r:id="rId11"/>
    <p:sldId id="325" r:id="rId12"/>
    <p:sldId id="308" r:id="rId13"/>
    <p:sldId id="273" r:id="rId14"/>
    <p:sldId id="274" r:id="rId15"/>
    <p:sldId id="311" r:id="rId16"/>
    <p:sldId id="275" r:id="rId17"/>
    <p:sldId id="276" r:id="rId18"/>
    <p:sldId id="277" r:id="rId19"/>
    <p:sldId id="278" r:id="rId20"/>
    <p:sldId id="293" r:id="rId21"/>
    <p:sldId id="279" r:id="rId22"/>
    <p:sldId id="312" r:id="rId23"/>
    <p:sldId id="300" r:id="rId24"/>
    <p:sldId id="304" r:id="rId25"/>
    <p:sldId id="305" r:id="rId26"/>
    <p:sldId id="306" r:id="rId27"/>
    <p:sldId id="316" r:id="rId28"/>
    <p:sldId id="317" r:id="rId29"/>
    <p:sldId id="321" r:id="rId30"/>
    <p:sldId id="322" r:id="rId31"/>
    <p:sldId id="320" r:id="rId32"/>
    <p:sldId id="319" r:id="rId33"/>
    <p:sldId id="323" r:id="rId34"/>
    <p:sldId id="324" r:id="rId35"/>
    <p:sldId id="282" r:id="rId36"/>
    <p:sldId id="298" r:id="rId37"/>
    <p:sldId id="283" r:id="rId38"/>
    <p:sldId id="284"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CD0BCC-7B01-471F-9C0C-D4DE974D1014}">
          <p14:sldIdLst>
            <p14:sldId id="285"/>
            <p14:sldId id="256"/>
            <p14:sldId id="265"/>
            <p14:sldId id="267"/>
            <p14:sldId id="268"/>
            <p14:sldId id="269"/>
            <p14:sldId id="270"/>
            <p14:sldId id="307"/>
            <p14:sldId id="272"/>
            <p14:sldId id="325"/>
            <p14:sldId id="308"/>
            <p14:sldId id="273"/>
            <p14:sldId id="274"/>
            <p14:sldId id="311"/>
            <p14:sldId id="275"/>
            <p14:sldId id="276"/>
            <p14:sldId id="277"/>
            <p14:sldId id="278"/>
            <p14:sldId id="293"/>
            <p14:sldId id="279"/>
            <p14:sldId id="312"/>
            <p14:sldId id="300"/>
            <p14:sldId id="304"/>
            <p14:sldId id="305"/>
            <p14:sldId id="306"/>
            <p14:sldId id="316"/>
            <p14:sldId id="317"/>
            <p14:sldId id="321"/>
            <p14:sldId id="322"/>
            <p14:sldId id="320"/>
            <p14:sldId id="319"/>
            <p14:sldId id="323"/>
            <p14:sldId id="324"/>
            <p14:sldId id="282"/>
            <p14:sldId id="298"/>
            <p14:sldId id="283"/>
            <p14:sldId id="284"/>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33" autoAdjust="0"/>
  </p:normalViewPr>
  <p:slideViewPr>
    <p:cSldViewPr showGuides="1">
      <p:cViewPr varScale="1">
        <p:scale>
          <a:sx n="72" d="100"/>
          <a:sy n="72" d="100"/>
        </p:scale>
        <p:origin x="660" y="5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12/22/2016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12/22/2016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12/22/2016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12/22/2016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12/22/2016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12/22/2016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12/22/2016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12/22/2016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12/22/2016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12/22/2016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12/22/2016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12/22/2016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12/22/2016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5657" y="394447"/>
            <a:ext cx="4114800" cy="533400"/>
          </a:xfrm>
        </p:spPr>
        <p:txBody>
          <a:bodyPr>
            <a:normAutofit/>
          </a:bodyPr>
          <a:lstStyle/>
          <a:p>
            <a:pPr algn="ctr"/>
            <a:r>
              <a:rPr lang="ar-SA" sz="2400" dirty="0">
                <a:solidFill>
                  <a:schemeClr val="accent1">
                    <a:lumMod val="50000"/>
                  </a:schemeClr>
                </a:solidFill>
              </a:rPr>
              <a:t>بسم الله الرحمن الرحيم</a:t>
            </a:r>
          </a:p>
        </p:txBody>
      </p:sp>
      <p:sp>
        <p:nvSpPr>
          <p:cNvPr id="6" name="Content Placeholder 5"/>
          <p:cNvSpPr>
            <a:spLocks noGrp="1"/>
          </p:cNvSpPr>
          <p:nvPr>
            <p:ph idx="1"/>
          </p:nvPr>
        </p:nvSpPr>
        <p:spPr>
          <a:xfrm>
            <a:off x="839655" y="3684104"/>
            <a:ext cx="8686801" cy="2362200"/>
          </a:xfrm>
        </p:spPr>
        <p:txBody>
          <a:bodyPr/>
          <a:lstStyle/>
          <a:p>
            <a:pPr marL="0" marR="0" indent="0" algn="ctr">
              <a:lnSpc>
                <a:spcPct val="150000"/>
              </a:lnSpc>
              <a:spcBef>
                <a:spcPts val="0"/>
              </a:spcBef>
              <a:spcAft>
                <a:spcPts val="0"/>
              </a:spcAft>
              <a:buNone/>
            </a:pPr>
            <a:r>
              <a:rPr lang="en-US" sz="2400" dirty="0">
                <a:solidFill>
                  <a:schemeClr val="tx1"/>
                </a:solidFill>
                <a:latin typeface="Andalus" panose="02020603050405020304" pitchFamily="18" charset="-78"/>
                <a:cs typeface="Andalus" panose="02020603050405020304" pitchFamily="18" charset="-78"/>
              </a:rPr>
              <a:t>An-</a:t>
            </a:r>
            <a:r>
              <a:rPr lang="en-US" sz="2400" dirty="0" err="1">
                <a:solidFill>
                  <a:schemeClr val="tx1"/>
                </a:solidFill>
                <a:latin typeface="Andalus" panose="02020603050405020304" pitchFamily="18" charset="-78"/>
                <a:cs typeface="Andalus" panose="02020603050405020304" pitchFamily="18" charset="-78"/>
              </a:rPr>
              <a:t>Najah</a:t>
            </a:r>
            <a:r>
              <a:rPr lang="en-US" sz="2400" dirty="0">
                <a:solidFill>
                  <a:schemeClr val="tx1"/>
                </a:solidFill>
                <a:latin typeface="Andalus" panose="02020603050405020304" pitchFamily="18" charset="-78"/>
                <a:cs typeface="Andalus" panose="02020603050405020304" pitchFamily="18" charset="-78"/>
              </a:rPr>
              <a:t> National University</a:t>
            </a:r>
          </a:p>
          <a:p>
            <a:pPr marL="0" marR="0" indent="0" algn="ctr">
              <a:lnSpc>
                <a:spcPct val="150000"/>
              </a:lnSpc>
              <a:spcBef>
                <a:spcPts val="0"/>
              </a:spcBef>
              <a:spcAft>
                <a:spcPts val="0"/>
              </a:spcAft>
              <a:buNone/>
            </a:pPr>
            <a:r>
              <a:rPr lang="en-US" sz="2400" dirty="0">
                <a:solidFill>
                  <a:schemeClr val="tx1"/>
                </a:solidFill>
              </a:rPr>
              <a:t>Faculty of Engineering and Information Technology</a:t>
            </a:r>
          </a:p>
          <a:p>
            <a:pPr marL="0" marR="0" indent="0" algn="ctr">
              <a:lnSpc>
                <a:spcPct val="150000"/>
              </a:lnSpc>
              <a:spcBef>
                <a:spcPts val="0"/>
              </a:spcBef>
              <a:spcAft>
                <a:spcPts val="0"/>
              </a:spcAft>
              <a:buNone/>
            </a:pPr>
            <a:r>
              <a:rPr lang="en-US" sz="2400" dirty="0">
                <a:solidFill>
                  <a:schemeClr val="tx1"/>
                </a:solidFill>
              </a:rPr>
              <a:t>Department of Mechanical and Mechatronics Engineering</a:t>
            </a:r>
          </a:p>
          <a:p>
            <a:endParaRPr lang="ar-SA"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bwMode="auto">
          <a:xfrm>
            <a:off x="3960811" y="1143000"/>
            <a:ext cx="2444491" cy="2299447"/>
          </a:xfrm>
          <a:prstGeom prst="rect">
            <a:avLst/>
          </a:prstGeom>
          <a:noFill/>
          <a:ln>
            <a:noFill/>
          </a:ln>
        </p:spPr>
      </p:pic>
    </p:spTree>
    <p:extLst>
      <p:ext uri="{BB962C8B-B14F-4D97-AF65-F5344CB8AC3E}">
        <p14:creationId xmlns:p14="http://schemas.microsoft.com/office/powerpoint/2010/main" val="13410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Sliders and Bearings</a:t>
            </a:r>
            <a:endParaRPr lang="en-US" dirty="0"/>
          </a:p>
        </p:txBody>
      </p:sp>
      <p:sp>
        <p:nvSpPr>
          <p:cNvPr id="3" name="Content Placeholder 2"/>
          <p:cNvSpPr>
            <a:spLocks noGrp="1"/>
          </p:cNvSpPr>
          <p:nvPr>
            <p:ph idx="1"/>
          </p:nvPr>
        </p:nvSpPr>
        <p:spPr/>
        <p:txBody>
          <a:bodyPr/>
          <a:lstStyle/>
          <a:p>
            <a:r>
              <a:rPr lang="en-US" dirty="0" smtClean="0">
                <a:solidFill>
                  <a:schemeClr val="tx1"/>
                </a:solidFill>
              </a:rPr>
              <a:t>Sliders </a:t>
            </a:r>
            <a:r>
              <a:rPr lang="en-US" dirty="0">
                <a:solidFill>
                  <a:schemeClr val="tx1"/>
                </a:solidFill>
              </a:rPr>
              <a:t>and Bearings</a:t>
            </a:r>
          </a:p>
          <a:p>
            <a:pPr lvl="1"/>
            <a:r>
              <a:rPr lang="en-US" dirty="0">
                <a:solidFill>
                  <a:schemeClr val="tx1"/>
                </a:solidFill>
              </a:rPr>
              <a:t>Constrain motion to one degree of freedom motion only</a:t>
            </a:r>
          </a:p>
          <a:p>
            <a:pPr lvl="1"/>
            <a:r>
              <a:rPr lang="en-US" dirty="0">
                <a:solidFill>
                  <a:schemeClr val="tx1"/>
                </a:solidFill>
              </a:rPr>
              <a:t>Greatly reduces friction between moving parts</a:t>
            </a:r>
          </a:p>
          <a:p>
            <a:pPr lvl="1"/>
            <a:r>
              <a:rPr lang="en-US" dirty="0" smtClean="0">
                <a:solidFill>
                  <a:schemeClr val="tx1"/>
                </a:solidFill>
              </a:rPr>
              <a:t>We used linear </a:t>
            </a:r>
            <a:r>
              <a:rPr lang="en-US" dirty="0">
                <a:solidFill>
                  <a:schemeClr val="tx1"/>
                </a:solidFill>
              </a:rPr>
              <a:t>ball bearing </a:t>
            </a:r>
            <a:r>
              <a:rPr lang="en-US" dirty="0" smtClean="0">
                <a:solidFill>
                  <a:schemeClr val="tx1"/>
                </a:solidFill>
              </a:rPr>
              <a:t>sliders</a:t>
            </a:r>
            <a:endParaRPr lang="en-US" dirty="0">
              <a:solidFill>
                <a:schemeClr val="tx1"/>
              </a:solidFill>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380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Sliders</a:t>
            </a:r>
          </a:p>
        </p:txBody>
      </p:sp>
      <p:sp>
        <p:nvSpPr>
          <p:cNvPr id="3" name="Content Placeholder 2"/>
          <p:cNvSpPr>
            <a:spLocks noGrp="1"/>
          </p:cNvSpPr>
          <p:nvPr>
            <p:ph idx="1"/>
          </p:nvPr>
        </p:nvSpPr>
        <p:spPr>
          <a:xfrm>
            <a:off x="1065213" y="1828800"/>
            <a:ext cx="8153400" cy="762000"/>
          </a:xfrm>
        </p:spPr>
        <p:txBody>
          <a:bodyPr/>
          <a:lstStyle/>
          <a:p>
            <a:pPr lvl="1"/>
            <a:r>
              <a:rPr lang="en-US" dirty="0">
                <a:solidFill>
                  <a:schemeClr val="tx1"/>
                </a:solidFill>
              </a:rPr>
              <a:t>In our project we used the following ball bearing sliders.</a:t>
            </a:r>
          </a:p>
          <a:p>
            <a:pPr lvl="1"/>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41412" y="2976107"/>
            <a:ext cx="4267200" cy="236601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246812" y="2979420"/>
            <a:ext cx="2881630" cy="2366010"/>
          </a:xfrm>
          <a:prstGeom prst="rect">
            <a:avLst/>
          </a:prstGeom>
        </p:spPr>
      </p:pic>
      <p:sp>
        <p:nvSpPr>
          <p:cNvPr id="7" name="Rectangle 6"/>
          <p:cNvSpPr/>
          <p:nvPr/>
        </p:nvSpPr>
        <p:spPr>
          <a:xfrm>
            <a:off x="1453828" y="5734050"/>
            <a:ext cx="3185167"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LMK8 flange ball bearing slider</a:t>
            </a:r>
            <a:endParaRPr lang="ar-SA" dirty="0"/>
          </a:p>
        </p:txBody>
      </p:sp>
      <p:sp>
        <p:nvSpPr>
          <p:cNvPr id="8" name="Rectangle 7"/>
          <p:cNvSpPr/>
          <p:nvPr/>
        </p:nvSpPr>
        <p:spPr>
          <a:xfrm>
            <a:off x="6246812" y="5727424"/>
            <a:ext cx="258198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SC8UU ball bearing slider.</a:t>
            </a:r>
            <a:endParaRPr lang="ar-SA" dirty="0"/>
          </a:p>
        </p:txBody>
      </p:sp>
    </p:spTree>
    <p:extLst>
      <p:ext uri="{BB962C8B-B14F-4D97-AF65-F5344CB8AC3E}">
        <p14:creationId xmlns:p14="http://schemas.microsoft.com/office/powerpoint/2010/main" val="382559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Rails</a:t>
            </a:r>
            <a:endParaRPr lang="en-US" dirty="0">
              <a:solidFill>
                <a:schemeClr val="accent1">
                  <a:lumMod val="50000"/>
                </a:schemeClr>
              </a:solidFill>
            </a:endParaRPr>
          </a:p>
        </p:txBody>
      </p:sp>
      <p:sp>
        <p:nvSpPr>
          <p:cNvPr id="3" name="Content Placeholder 2"/>
          <p:cNvSpPr>
            <a:spLocks noGrp="1"/>
          </p:cNvSpPr>
          <p:nvPr>
            <p:ph idx="1"/>
          </p:nvPr>
        </p:nvSpPr>
        <p:spPr>
          <a:xfrm>
            <a:off x="1065212" y="1828799"/>
            <a:ext cx="8686801" cy="3333929"/>
          </a:xfrm>
        </p:spPr>
        <p:txBody>
          <a:bodyPr>
            <a:normAutofit/>
          </a:bodyPr>
          <a:lstStyle/>
          <a:p>
            <a:pPr marL="45720" indent="0">
              <a:buNone/>
            </a:pPr>
            <a:r>
              <a:rPr lang="en-US" dirty="0">
                <a:solidFill>
                  <a:schemeClr val="tx1"/>
                </a:solidFill>
              </a:rPr>
              <a:t>Rails are the part that the slider moves </a:t>
            </a:r>
            <a:r>
              <a:rPr lang="en-US" dirty="0" smtClean="0">
                <a:solidFill>
                  <a:schemeClr val="tx1"/>
                </a:solidFill>
              </a:rPr>
              <a:t>along.</a:t>
            </a:r>
          </a:p>
          <a:p>
            <a:pPr marL="45720" indent="0">
              <a:buNone/>
            </a:pPr>
            <a:endParaRPr lang="en-US" dirty="0" smtClean="0">
              <a:solidFill>
                <a:schemeClr val="tx1"/>
              </a:solidFill>
            </a:endParaRPr>
          </a:p>
          <a:p>
            <a:pPr lvl="1"/>
            <a:r>
              <a:rPr lang="en-US" dirty="0" smtClean="0">
                <a:solidFill>
                  <a:schemeClr val="tx1"/>
                </a:solidFill>
              </a:rPr>
              <a:t>Rails provide free linear motion in one direction</a:t>
            </a:r>
          </a:p>
          <a:p>
            <a:pPr lvl="1"/>
            <a:r>
              <a:rPr lang="en-US" dirty="0" smtClean="0">
                <a:solidFill>
                  <a:schemeClr val="tx1"/>
                </a:solidFill>
              </a:rPr>
              <a:t>Frictionless </a:t>
            </a:r>
            <a:r>
              <a:rPr lang="en-US" dirty="0">
                <a:solidFill>
                  <a:schemeClr val="tx1"/>
                </a:solidFill>
              </a:rPr>
              <a:t>to make motion very smooth</a:t>
            </a:r>
          </a:p>
          <a:p>
            <a:pPr lvl="1"/>
            <a:endParaRPr lang="en-US" dirty="0"/>
          </a:p>
        </p:txBody>
      </p:sp>
      <p:sp>
        <p:nvSpPr>
          <p:cNvPr id="4" name="TextBox 3"/>
          <p:cNvSpPr txBox="1"/>
          <p:nvPr/>
        </p:nvSpPr>
        <p:spPr>
          <a:xfrm>
            <a:off x="1065212" y="3962400"/>
            <a:ext cx="6096000" cy="1200329"/>
          </a:xfrm>
          <a:prstGeom prst="rect">
            <a:avLst/>
          </a:prstGeom>
          <a:noFill/>
        </p:spPr>
        <p:txBody>
          <a:bodyPr wrap="square" rtlCol="1">
            <a:spAutoFit/>
          </a:bodyPr>
          <a:lstStyle/>
          <a:p>
            <a:r>
              <a:rPr lang="en-US" dirty="0"/>
              <a:t/>
            </a:r>
            <a:br>
              <a:rPr lang="en-US"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ar-SA"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13012" y="4260847"/>
            <a:ext cx="5486400" cy="1474470"/>
          </a:xfrm>
          <a:prstGeom prst="rect">
            <a:avLst/>
          </a:prstGeom>
        </p:spPr>
      </p:pic>
      <p:sp>
        <p:nvSpPr>
          <p:cNvPr id="6" name="Rectangle 5"/>
          <p:cNvSpPr/>
          <p:nvPr/>
        </p:nvSpPr>
        <p:spPr>
          <a:xfrm>
            <a:off x="3949764" y="5823185"/>
            <a:ext cx="2612895"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Chrome-plated steel shaft</a:t>
            </a:r>
            <a:endParaRPr lang="ar-SA" dirty="0"/>
          </a:p>
        </p:txBody>
      </p:sp>
    </p:spTree>
    <p:extLst>
      <p:ext uri="{BB962C8B-B14F-4D97-AF65-F5344CB8AC3E}">
        <p14:creationId xmlns:p14="http://schemas.microsoft.com/office/powerpoint/2010/main" val="6246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Pulley and Belt</a:t>
            </a:r>
          </a:p>
        </p:txBody>
      </p:sp>
      <p:sp>
        <p:nvSpPr>
          <p:cNvPr id="3" name="Content Placeholder 2"/>
          <p:cNvSpPr>
            <a:spLocks noGrp="1"/>
          </p:cNvSpPr>
          <p:nvPr>
            <p:ph idx="1"/>
          </p:nvPr>
        </p:nvSpPr>
        <p:spPr>
          <a:xfrm>
            <a:off x="1065212" y="1828800"/>
            <a:ext cx="8686801" cy="1676400"/>
          </a:xfrm>
        </p:spPr>
        <p:txBody>
          <a:bodyPr/>
          <a:lstStyle/>
          <a:p>
            <a:r>
              <a:rPr lang="en-US" dirty="0">
                <a:solidFill>
                  <a:schemeClr val="tx1"/>
                </a:solidFill>
              </a:rPr>
              <a:t>Belts</a:t>
            </a:r>
          </a:p>
          <a:p>
            <a:pPr lvl="1"/>
            <a:r>
              <a:rPr lang="en-US" dirty="0">
                <a:solidFill>
                  <a:schemeClr val="tx1"/>
                </a:solidFill>
              </a:rPr>
              <a:t>Transmit motion from motor pulley to the counter </a:t>
            </a:r>
            <a:r>
              <a:rPr lang="en-US" dirty="0" smtClean="0">
                <a:solidFill>
                  <a:schemeClr val="tx1"/>
                </a:solidFill>
              </a:rPr>
              <a:t>pulley.</a:t>
            </a:r>
            <a:endParaRPr lang="en-US" dirty="0">
              <a:solidFill>
                <a:schemeClr val="tx1"/>
              </a:solidFill>
            </a:endParaRPr>
          </a:p>
          <a:p>
            <a:pPr lvl="1"/>
            <a:r>
              <a:rPr lang="en-US" dirty="0">
                <a:solidFill>
                  <a:schemeClr val="tx1"/>
                </a:solidFill>
              </a:rPr>
              <a:t>Provide constant tension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146" y="2971800"/>
            <a:ext cx="3448050" cy="3448050"/>
          </a:xfrm>
          <a:prstGeom prst="rect">
            <a:avLst/>
          </a:prstGeom>
        </p:spPr>
      </p:pic>
    </p:spTree>
    <p:extLst>
      <p:ext uri="{BB962C8B-B14F-4D97-AF65-F5344CB8AC3E}">
        <p14:creationId xmlns:p14="http://schemas.microsoft.com/office/powerpoint/2010/main" val="765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Pulley and Belt</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65212" y="2133600"/>
            <a:ext cx="2660650" cy="237553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265613" y="2150248"/>
            <a:ext cx="5486400" cy="2358887"/>
          </a:xfrm>
          <a:prstGeom prst="rect">
            <a:avLst/>
          </a:prstGeom>
        </p:spPr>
      </p:pic>
      <p:sp>
        <p:nvSpPr>
          <p:cNvPr id="7" name="Rectangle 6"/>
          <p:cNvSpPr/>
          <p:nvPr/>
        </p:nvSpPr>
        <p:spPr>
          <a:xfrm>
            <a:off x="1030494" y="4857869"/>
            <a:ext cx="3159920"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Arial" panose="020B0604020202020204" pitchFamily="34" charset="0"/>
              </a:rPr>
              <a:t>GT2 20 teeth timing pulley</a:t>
            </a:r>
            <a:endParaRPr lang="ar-SA" dirty="0"/>
          </a:p>
        </p:txBody>
      </p:sp>
      <p:sp>
        <p:nvSpPr>
          <p:cNvPr id="8" name="Rectangle 7"/>
          <p:cNvSpPr/>
          <p:nvPr/>
        </p:nvSpPr>
        <p:spPr>
          <a:xfrm>
            <a:off x="5637212" y="4905949"/>
            <a:ext cx="1629420"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GT2 timing belt</a:t>
            </a:r>
            <a:endParaRPr lang="ar-SA" dirty="0"/>
          </a:p>
        </p:txBody>
      </p:sp>
    </p:spTree>
    <p:extLst>
      <p:ext uri="{BB962C8B-B14F-4D97-AF65-F5344CB8AC3E}">
        <p14:creationId xmlns:p14="http://schemas.microsoft.com/office/powerpoint/2010/main" val="31687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Motors</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What is a Stepper Motor ?</a:t>
            </a:r>
          </a:p>
          <a:p>
            <a:pPr lvl="1"/>
            <a:r>
              <a:rPr lang="en-US" dirty="0">
                <a:solidFill>
                  <a:schemeClr val="tx1"/>
                </a:solidFill>
              </a:rPr>
              <a:t>DC motors that move in discrete steps </a:t>
            </a:r>
          </a:p>
          <a:p>
            <a:pPr lvl="1"/>
            <a:r>
              <a:rPr lang="en-US" dirty="0">
                <a:solidFill>
                  <a:schemeClr val="tx1"/>
                </a:solidFill>
              </a:rPr>
              <a:t>Multiple coils (phases)</a:t>
            </a:r>
          </a:p>
          <a:p>
            <a:pPr lvl="1"/>
            <a:r>
              <a:rPr lang="en-US" dirty="0">
                <a:solidFill>
                  <a:schemeClr val="tx1"/>
                </a:solidFill>
              </a:rPr>
              <a:t>By energizing each phase in sequence, the motor will rotate, one step at a time</a:t>
            </a:r>
          </a:p>
          <a:p>
            <a:pPr marL="365760" lvl="1" indent="0">
              <a:buNone/>
            </a:pPr>
            <a:r>
              <a:rPr lang="en-US" dirty="0">
                <a:solidFill>
                  <a:schemeClr val="tx1"/>
                </a:solidFill>
              </a:rPr>
              <a:t/>
            </a:r>
            <a:br>
              <a:rPr lang="en-US" dirty="0">
                <a:solidFill>
                  <a:schemeClr val="tx1"/>
                </a:solidFill>
              </a:rPr>
            </a:b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3595314"/>
            <a:ext cx="3610456" cy="2689529"/>
          </a:xfrm>
          <a:prstGeom prst="rect">
            <a:avLst/>
          </a:prstGeom>
        </p:spPr>
      </p:pic>
    </p:spTree>
    <p:extLst>
      <p:ext uri="{BB962C8B-B14F-4D97-AF65-F5344CB8AC3E}">
        <p14:creationId xmlns:p14="http://schemas.microsoft.com/office/powerpoint/2010/main" val="96624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Motors</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What are stepper motors good for ?</a:t>
            </a:r>
          </a:p>
          <a:p>
            <a:pPr lvl="1"/>
            <a:r>
              <a:rPr lang="en-US" dirty="0">
                <a:solidFill>
                  <a:schemeClr val="tx1"/>
                </a:solidFill>
              </a:rPr>
              <a:t>Precise positioning </a:t>
            </a:r>
          </a:p>
          <a:p>
            <a:pPr lvl="1"/>
            <a:r>
              <a:rPr lang="en-US" dirty="0">
                <a:solidFill>
                  <a:schemeClr val="tx1"/>
                </a:solidFill>
              </a:rPr>
              <a:t>Speed Control</a:t>
            </a:r>
          </a:p>
          <a:p>
            <a:pPr lvl="1"/>
            <a:r>
              <a:rPr lang="en-US" dirty="0">
                <a:solidFill>
                  <a:schemeClr val="tx1"/>
                </a:solidFill>
              </a:rPr>
              <a:t>Low speed – High torque</a:t>
            </a:r>
          </a:p>
          <a:p>
            <a:endParaRPr lang="en-US" dirty="0"/>
          </a:p>
          <a:p>
            <a:pPr lvl="1"/>
            <a:endParaRPr lang="en-US" dirty="0"/>
          </a:p>
          <a:p>
            <a:pPr lvl="1"/>
            <a:endParaRPr lang="en-US" dirty="0"/>
          </a:p>
        </p:txBody>
      </p:sp>
    </p:spTree>
    <p:extLst>
      <p:ext uri="{BB962C8B-B14F-4D97-AF65-F5344CB8AC3E}">
        <p14:creationId xmlns:p14="http://schemas.microsoft.com/office/powerpoint/2010/main" val="14310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Motors</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Advantages</a:t>
            </a:r>
          </a:p>
          <a:p>
            <a:pPr lvl="1"/>
            <a:r>
              <a:rPr lang="en-US" dirty="0">
                <a:solidFill>
                  <a:schemeClr val="tx1"/>
                </a:solidFill>
              </a:rPr>
              <a:t>High torque at startup </a:t>
            </a:r>
          </a:p>
          <a:p>
            <a:pPr lvl="1"/>
            <a:r>
              <a:rPr lang="en-US" dirty="0">
                <a:solidFill>
                  <a:schemeClr val="tx1"/>
                </a:solidFill>
              </a:rPr>
              <a:t>Easy to control </a:t>
            </a:r>
          </a:p>
          <a:p>
            <a:pPr lvl="1"/>
            <a:r>
              <a:rPr lang="en-US" dirty="0">
                <a:solidFill>
                  <a:schemeClr val="tx1"/>
                </a:solidFill>
              </a:rPr>
              <a:t>Easy to implement</a:t>
            </a:r>
          </a:p>
          <a:p>
            <a:pPr lvl="1"/>
            <a:r>
              <a:rPr lang="en-US" dirty="0">
                <a:solidFill>
                  <a:schemeClr val="tx1"/>
                </a:solidFill>
              </a:rPr>
              <a:t>Can be used for both open-loop and closed-loop systems</a:t>
            </a:r>
          </a:p>
          <a:p>
            <a:pPr lvl="1"/>
            <a:r>
              <a:rPr lang="en-US" dirty="0">
                <a:solidFill>
                  <a:schemeClr val="tx1"/>
                </a:solidFill>
              </a:rPr>
              <a:t>High precision and Reliability</a:t>
            </a:r>
          </a:p>
          <a:p>
            <a:pPr lvl="1"/>
            <a:r>
              <a:rPr lang="en-US" dirty="0">
                <a:solidFill>
                  <a:schemeClr val="tx1"/>
                </a:solidFill>
              </a:rPr>
              <a:t>Excellent response time</a:t>
            </a:r>
          </a:p>
        </p:txBody>
      </p:sp>
    </p:spTree>
    <p:extLst>
      <p:ext uri="{BB962C8B-B14F-4D97-AF65-F5344CB8AC3E}">
        <p14:creationId xmlns:p14="http://schemas.microsoft.com/office/powerpoint/2010/main" val="34841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Motors</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Disadvantages</a:t>
            </a:r>
          </a:p>
          <a:p>
            <a:pPr lvl="1"/>
            <a:r>
              <a:rPr lang="en-US" dirty="0">
                <a:solidFill>
                  <a:schemeClr val="tx1"/>
                </a:solidFill>
              </a:rPr>
              <a:t>Requires a dedicated control circuit</a:t>
            </a:r>
          </a:p>
          <a:p>
            <a:pPr lvl="1"/>
            <a:r>
              <a:rPr lang="en-US" dirty="0">
                <a:solidFill>
                  <a:schemeClr val="tx1"/>
                </a:solidFill>
              </a:rPr>
              <a:t>High current consumption</a:t>
            </a:r>
          </a:p>
          <a:p>
            <a:pPr lvl="1"/>
            <a:r>
              <a:rPr lang="en-US" dirty="0">
                <a:solidFill>
                  <a:schemeClr val="tx1"/>
                </a:solidFill>
              </a:rPr>
              <a:t>Torque reduced at high speed</a:t>
            </a:r>
          </a:p>
          <a:p>
            <a:pPr lvl="1"/>
            <a:r>
              <a:rPr lang="en-US" dirty="0">
                <a:solidFill>
                  <a:schemeClr val="tx1"/>
                </a:solidFill>
              </a:rPr>
              <a:t>Hard to control at high speeds</a:t>
            </a:r>
          </a:p>
        </p:txBody>
      </p:sp>
    </p:spTree>
    <p:extLst>
      <p:ext uri="{BB962C8B-B14F-4D97-AF65-F5344CB8AC3E}">
        <p14:creationId xmlns:p14="http://schemas.microsoft.com/office/powerpoint/2010/main" val="63905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Control</a:t>
            </a:r>
            <a:endParaRPr lang="ar-SA"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Hardware </a:t>
            </a:r>
          </a:p>
          <a:p>
            <a:pPr lvl="1"/>
            <a:r>
              <a:rPr lang="en-US" dirty="0">
                <a:solidFill>
                  <a:schemeClr val="tx1"/>
                </a:solidFill>
              </a:rPr>
              <a:t>Arduino Uno</a:t>
            </a:r>
          </a:p>
          <a:p>
            <a:pPr lvl="1"/>
            <a:r>
              <a:rPr lang="en-US" dirty="0">
                <a:solidFill>
                  <a:schemeClr val="tx1"/>
                </a:solidFill>
              </a:rPr>
              <a:t>GRBL </a:t>
            </a:r>
            <a:r>
              <a:rPr lang="en-US" dirty="0" smtClean="0">
                <a:solidFill>
                  <a:schemeClr val="tx1"/>
                </a:solidFill>
              </a:rPr>
              <a:t>Shield</a:t>
            </a:r>
          </a:p>
          <a:p>
            <a:pPr lvl="1"/>
            <a:r>
              <a:rPr lang="en-US" dirty="0" smtClean="0">
                <a:solidFill>
                  <a:schemeClr val="tx1"/>
                </a:solidFill>
              </a:rPr>
              <a:t>Stepper motor drivers ( A4988)</a:t>
            </a:r>
            <a:endParaRPr lang="en-US" dirty="0">
              <a:solidFill>
                <a:schemeClr val="tx1"/>
              </a:solidFill>
            </a:endParaRPr>
          </a:p>
          <a:p>
            <a:pPr lvl="1"/>
            <a:r>
              <a:rPr lang="en-US" dirty="0">
                <a:solidFill>
                  <a:schemeClr val="tx1"/>
                </a:solidFill>
              </a:rPr>
              <a:t>Computer</a:t>
            </a:r>
            <a:br>
              <a:rPr lang="en-US" dirty="0">
                <a:solidFill>
                  <a:schemeClr val="tx1"/>
                </a:solidFill>
              </a:rPr>
            </a:br>
            <a:endParaRPr lang="en-US" dirty="0" smtClean="0">
              <a:solidFill>
                <a:schemeClr val="tx1"/>
              </a:solidFill>
            </a:endParaRPr>
          </a:p>
          <a:p>
            <a:r>
              <a:rPr lang="en-US" dirty="0" smtClean="0">
                <a:solidFill>
                  <a:schemeClr val="tx1"/>
                </a:solidFill>
              </a:rPr>
              <a:t>Software</a:t>
            </a:r>
          </a:p>
          <a:p>
            <a:pPr lvl="1"/>
            <a:r>
              <a:rPr lang="en-US" dirty="0" smtClean="0">
                <a:solidFill>
                  <a:schemeClr val="tx1"/>
                </a:solidFill>
              </a:rPr>
              <a:t>GRBL and </a:t>
            </a:r>
            <a:r>
              <a:rPr lang="en-US" dirty="0" err="1" smtClean="0">
                <a:solidFill>
                  <a:schemeClr val="tx1"/>
                </a:solidFill>
              </a:rPr>
              <a:t>XLoader</a:t>
            </a:r>
            <a:endParaRPr lang="en-US" dirty="0">
              <a:solidFill>
                <a:schemeClr val="tx1"/>
              </a:solidFill>
            </a:endParaRPr>
          </a:p>
          <a:p>
            <a:pPr lvl="1"/>
            <a:r>
              <a:rPr lang="en-US" dirty="0">
                <a:solidFill>
                  <a:schemeClr val="tx1"/>
                </a:solidFill>
              </a:rPr>
              <a:t>Universal </a:t>
            </a:r>
            <a:r>
              <a:rPr lang="en-US" dirty="0" err="1">
                <a:solidFill>
                  <a:schemeClr val="tx1"/>
                </a:solidFill>
              </a:rPr>
              <a:t>Gcode</a:t>
            </a:r>
            <a:r>
              <a:rPr lang="en-US" dirty="0">
                <a:solidFill>
                  <a:schemeClr val="tx1"/>
                </a:solidFill>
              </a:rPr>
              <a:t> Sender</a:t>
            </a:r>
          </a:p>
          <a:p>
            <a:pPr lvl="1"/>
            <a:r>
              <a:rPr lang="en-US" dirty="0" err="1" smtClean="0">
                <a:solidFill>
                  <a:schemeClr val="tx1"/>
                </a:solidFill>
              </a:rPr>
              <a:t>MakerCAM</a:t>
            </a:r>
            <a:endParaRPr lang="ar-SA" dirty="0">
              <a:solidFill>
                <a:schemeClr val="tx1"/>
              </a:solidFill>
            </a:endParaRPr>
          </a:p>
        </p:txBody>
      </p:sp>
    </p:spTree>
    <p:extLst>
      <p:ext uri="{BB962C8B-B14F-4D97-AF65-F5344CB8AC3E}">
        <p14:creationId xmlns:p14="http://schemas.microsoft.com/office/powerpoint/2010/main" val="42381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638798" cy="2514601"/>
          </a:xfrm>
        </p:spPr>
        <p:txBody>
          <a:bodyPr/>
          <a:lstStyle/>
          <a:p>
            <a:r>
              <a:rPr lang="en-US" dirty="0">
                <a:solidFill>
                  <a:schemeClr val="accent1">
                    <a:lumMod val="50000"/>
                  </a:schemeClr>
                </a:solidFill>
                <a:latin typeface="M47_FIRE WIRE" panose="020B0600000000000000" pitchFamily="34" charset="0"/>
              </a:rPr>
              <a:t>FAMO</a:t>
            </a:r>
            <a:br>
              <a:rPr lang="en-US" dirty="0">
                <a:solidFill>
                  <a:schemeClr val="accent1">
                    <a:lumMod val="50000"/>
                  </a:schemeClr>
                </a:solidFill>
                <a:latin typeface="M47_FIRE WIRE" panose="020B0600000000000000" pitchFamily="34" charset="0"/>
              </a:rPr>
            </a:br>
            <a:r>
              <a:rPr lang="en-US" dirty="0">
                <a:solidFill>
                  <a:schemeClr val="accent1">
                    <a:lumMod val="50000"/>
                  </a:schemeClr>
                </a:solidFill>
              </a:rPr>
              <a:t>A 3-Axis Multi Tool CNC Machine</a:t>
            </a:r>
            <a:endParaRPr lang="en-US" dirty="0">
              <a:solidFill>
                <a:schemeClr val="accent1">
                  <a:lumMod val="50000"/>
                </a:schemeClr>
              </a:solidFill>
              <a:latin typeface="M47_FIRE WIRE" panose="020B0600000000000000" pitchFamily="34" charset="0"/>
            </a:endParaRPr>
          </a:p>
        </p:txBody>
      </p:sp>
      <p:sp>
        <p:nvSpPr>
          <p:cNvPr id="3" name="Subtitle 2"/>
          <p:cNvSpPr>
            <a:spLocks noGrp="1"/>
          </p:cNvSpPr>
          <p:nvPr>
            <p:ph type="subTitle" idx="1"/>
          </p:nvPr>
        </p:nvSpPr>
        <p:spPr>
          <a:xfrm>
            <a:off x="1065212" y="3403600"/>
            <a:ext cx="5791200" cy="1397000"/>
          </a:xfrm>
        </p:spPr>
        <p:txBody>
          <a:bodyPr/>
          <a:lstStyle/>
          <a:p>
            <a:r>
              <a:rPr lang="en-US" dirty="0">
                <a:solidFill>
                  <a:schemeClr val="tx1"/>
                </a:solidFill>
              </a:rPr>
              <a:t>Supervised by :</a:t>
            </a:r>
          </a:p>
          <a:p>
            <a:r>
              <a:rPr lang="en-US" dirty="0">
                <a:solidFill>
                  <a:schemeClr val="tx1"/>
                </a:solidFill>
              </a:rPr>
              <a:t>Dr. </a:t>
            </a:r>
            <a:r>
              <a:rPr lang="en-US" dirty="0" err="1">
                <a:solidFill>
                  <a:schemeClr val="tx1"/>
                </a:solidFill>
              </a:rPr>
              <a:t>Salameh</a:t>
            </a:r>
            <a:r>
              <a:rPr lang="en-US" dirty="0">
                <a:solidFill>
                  <a:schemeClr val="tx1"/>
                </a:solidFill>
              </a:rPr>
              <a:t> Abdul Fattah</a:t>
            </a:r>
          </a:p>
        </p:txBody>
      </p:sp>
      <p:sp>
        <p:nvSpPr>
          <p:cNvPr id="5" name="TextBox 4"/>
          <p:cNvSpPr txBox="1"/>
          <p:nvPr/>
        </p:nvSpPr>
        <p:spPr>
          <a:xfrm>
            <a:off x="1065212" y="4800600"/>
            <a:ext cx="6172200" cy="923330"/>
          </a:xfrm>
          <a:prstGeom prst="rect">
            <a:avLst/>
          </a:prstGeom>
          <a:noFill/>
        </p:spPr>
        <p:txBody>
          <a:bodyPr wrap="square" rtlCol="0">
            <a:spAutoFit/>
          </a:bodyPr>
          <a:lstStyle/>
          <a:p>
            <a:pPr algn="just"/>
            <a:r>
              <a:rPr lang="en-US" dirty="0" err="1"/>
              <a:t>Fahid</a:t>
            </a:r>
            <a:r>
              <a:rPr lang="en-US" dirty="0"/>
              <a:t> </a:t>
            </a:r>
            <a:r>
              <a:rPr lang="en-US" dirty="0" err="1"/>
              <a:t>Yaseen</a:t>
            </a:r>
            <a:endParaRPr lang="en-US" dirty="0"/>
          </a:p>
          <a:p>
            <a:pPr algn="just"/>
            <a:r>
              <a:rPr lang="en-US" dirty="0"/>
              <a:t>Omar </a:t>
            </a:r>
            <a:r>
              <a:rPr lang="en-US" dirty="0" err="1"/>
              <a:t>Moumar</a:t>
            </a:r>
            <a:endParaRPr lang="en-US" dirty="0"/>
          </a:p>
          <a:p>
            <a:pPr algn="just"/>
            <a:r>
              <a:rPr lang="en-US" dirty="0"/>
              <a:t>Mahmoud Diab</a:t>
            </a: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Control</a:t>
            </a:r>
          </a:p>
        </p:txBody>
      </p:sp>
      <p:sp>
        <p:nvSpPr>
          <p:cNvPr id="3" name="Content Placeholder 2"/>
          <p:cNvSpPr>
            <a:spLocks noGrp="1"/>
          </p:cNvSpPr>
          <p:nvPr>
            <p:ph idx="1"/>
          </p:nvPr>
        </p:nvSpPr>
        <p:spPr/>
        <p:txBody>
          <a:bodyPr/>
          <a:lstStyle/>
          <a:p>
            <a:r>
              <a:rPr lang="en-US" dirty="0">
                <a:solidFill>
                  <a:schemeClr val="tx1"/>
                </a:solidFill>
              </a:rPr>
              <a:t>What is GRBL ?</a:t>
            </a:r>
          </a:p>
          <a:p>
            <a:pPr lvl="1"/>
            <a:r>
              <a:rPr lang="en-US" dirty="0">
                <a:solidFill>
                  <a:schemeClr val="tx1"/>
                </a:solidFill>
              </a:rPr>
              <a:t>Open source software</a:t>
            </a:r>
          </a:p>
          <a:p>
            <a:pPr lvl="1"/>
            <a:r>
              <a:rPr lang="en-US" dirty="0">
                <a:solidFill>
                  <a:schemeClr val="tx1"/>
                </a:solidFill>
              </a:rPr>
              <a:t>Runs on Arduino</a:t>
            </a:r>
          </a:p>
          <a:p>
            <a:pPr lvl="1"/>
            <a:r>
              <a:rPr lang="en-US" dirty="0">
                <a:solidFill>
                  <a:schemeClr val="tx1"/>
                </a:solidFill>
              </a:rPr>
              <a:t>Takes </a:t>
            </a:r>
            <a:r>
              <a:rPr lang="en-US" dirty="0" err="1">
                <a:solidFill>
                  <a:schemeClr val="tx1"/>
                </a:solidFill>
              </a:rPr>
              <a:t>Gcode</a:t>
            </a:r>
            <a:r>
              <a:rPr lang="en-US" dirty="0">
                <a:solidFill>
                  <a:schemeClr val="tx1"/>
                </a:solidFill>
              </a:rPr>
              <a:t> and turns it to motor signals</a:t>
            </a:r>
          </a:p>
          <a:p>
            <a:r>
              <a:rPr lang="en-US" dirty="0" smtClean="0">
                <a:solidFill>
                  <a:schemeClr val="tx1"/>
                </a:solidFill>
              </a:rPr>
              <a:t>What </a:t>
            </a:r>
            <a:r>
              <a:rPr lang="en-US" dirty="0">
                <a:solidFill>
                  <a:schemeClr val="tx1"/>
                </a:solidFill>
              </a:rPr>
              <a:t>is </a:t>
            </a:r>
            <a:r>
              <a:rPr lang="en-US" dirty="0" err="1">
                <a:solidFill>
                  <a:schemeClr val="tx1"/>
                </a:solidFill>
              </a:rPr>
              <a:t>Gcode</a:t>
            </a:r>
            <a:r>
              <a:rPr lang="en-US" dirty="0">
                <a:solidFill>
                  <a:schemeClr val="tx1"/>
                </a:solidFill>
              </a:rPr>
              <a:t> ?</a:t>
            </a:r>
          </a:p>
          <a:p>
            <a:pPr lvl="1"/>
            <a:r>
              <a:rPr lang="en-US" dirty="0">
                <a:solidFill>
                  <a:schemeClr val="tx1"/>
                </a:solidFill>
              </a:rPr>
              <a:t>The most widely used numerical control (NC) programming language.</a:t>
            </a:r>
          </a:p>
          <a:p>
            <a:pPr lvl="1"/>
            <a:r>
              <a:rPr lang="en-US" dirty="0">
                <a:solidFill>
                  <a:schemeClr val="tx1"/>
                </a:solidFill>
              </a:rPr>
              <a:t>It is a way for you to tell the machine to move to various points at a desired </a:t>
            </a:r>
            <a:r>
              <a:rPr lang="en-US" dirty="0" smtClean="0">
                <a:solidFill>
                  <a:schemeClr val="tx1"/>
                </a:solidFill>
              </a:rPr>
              <a:t>speed.</a:t>
            </a:r>
            <a:endParaRPr lang="en-US" dirty="0">
              <a:solidFill>
                <a:schemeClr val="tx1"/>
              </a:solidFill>
            </a:endParaRPr>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217660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The </a:t>
            </a:r>
            <a:r>
              <a:rPr lang="en-US" dirty="0" smtClean="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Arduino and the shield. </a:t>
            </a:r>
            <a:endParaRPr lang="en-US" dirty="0">
              <a:solidFill>
                <a:schemeClr val="accent1">
                  <a:lumMod val="50000"/>
                </a:schemeClr>
              </a:solidFill>
            </a:endParaRPr>
          </a:p>
        </p:txBody>
      </p:sp>
      <p:sp>
        <p:nvSpPr>
          <p:cNvPr id="7" name="Rectangle 6"/>
          <p:cNvSpPr/>
          <p:nvPr/>
        </p:nvSpPr>
        <p:spPr>
          <a:xfrm>
            <a:off x="3198812" y="5943600"/>
            <a:ext cx="3888382"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Arial" panose="020B0604020202020204" pitchFamily="34" charset="0"/>
              </a:rPr>
              <a:t>The Arduino, the shield and the drivers</a:t>
            </a:r>
            <a:endParaRPr lang="ar-S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012" y="1524000"/>
            <a:ext cx="3810000" cy="3810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812" y="1600200"/>
            <a:ext cx="4191000" cy="4191000"/>
          </a:xfrm>
        </p:spPr>
      </p:pic>
    </p:spTree>
    <p:extLst>
      <p:ext uri="{BB962C8B-B14F-4D97-AF65-F5344CB8AC3E}">
        <p14:creationId xmlns:p14="http://schemas.microsoft.com/office/powerpoint/2010/main" val="20074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Control</a:t>
            </a:r>
            <a:r>
              <a:rPr lang="en-US" dirty="0"/>
              <a:t>	</a:t>
            </a:r>
            <a:br>
              <a:rPr lang="en-US" dirty="0"/>
            </a:br>
            <a:endParaRPr lang="ar-SA" dirty="0"/>
          </a:p>
        </p:txBody>
      </p:sp>
      <p:sp>
        <p:nvSpPr>
          <p:cNvPr id="3" name="Content Placeholder 2"/>
          <p:cNvSpPr>
            <a:spLocks noGrp="1"/>
          </p:cNvSpPr>
          <p:nvPr>
            <p:ph idx="1"/>
          </p:nvPr>
        </p:nvSpPr>
        <p:spPr/>
        <p:txBody>
          <a:bodyPr/>
          <a:lstStyle/>
          <a:p>
            <a:r>
              <a:rPr lang="en-US" dirty="0">
                <a:solidFill>
                  <a:schemeClr val="tx1"/>
                </a:solidFill>
              </a:rPr>
              <a:t>How get this to work ?</a:t>
            </a:r>
          </a:p>
          <a:p>
            <a:pPr lvl="1"/>
            <a:r>
              <a:rPr lang="en-US" dirty="0">
                <a:solidFill>
                  <a:schemeClr val="tx1"/>
                </a:solidFill>
              </a:rPr>
              <a:t>Upload GRBL software to Arduino Using </a:t>
            </a:r>
            <a:r>
              <a:rPr lang="en-US" dirty="0" err="1">
                <a:solidFill>
                  <a:schemeClr val="tx1"/>
                </a:solidFill>
              </a:rPr>
              <a:t>XLoader</a:t>
            </a:r>
            <a:r>
              <a:rPr lang="en-US" dirty="0">
                <a:solidFill>
                  <a:schemeClr val="tx1"/>
                </a:solidFill>
              </a:rPr>
              <a:t> </a:t>
            </a:r>
          </a:p>
          <a:p>
            <a:endParaRPr lang="en-US" dirty="0"/>
          </a:p>
          <a:p>
            <a:endParaRPr lang="ar-S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732212" y="2743200"/>
            <a:ext cx="3352800" cy="3276600"/>
          </a:xfrm>
          <a:prstGeom prst="rect">
            <a:avLst/>
          </a:prstGeom>
        </p:spPr>
      </p:pic>
    </p:spTree>
    <p:extLst>
      <p:ext uri="{BB962C8B-B14F-4D97-AF65-F5344CB8AC3E}">
        <p14:creationId xmlns:p14="http://schemas.microsoft.com/office/powerpoint/2010/main" val="251651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Streaming G-Code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lvl="1"/>
            <a:r>
              <a:rPr lang="en-US" dirty="0" smtClean="0">
                <a:solidFill>
                  <a:schemeClr val="tx1"/>
                </a:solidFill>
              </a:rPr>
              <a:t>There are many programs that can be used one of which is Universal G-Code sender.</a:t>
            </a:r>
            <a:endParaRPr lang="en-US" dirty="0">
              <a:solidFill>
                <a:schemeClr val="tx1"/>
              </a:solidFill>
            </a:endParaRPr>
          </a:p>
          <a:p>
            <a:pPr lvl="1"/>
            <a:endParaRPr lang="en-US" dirty="0"/>
          </a:p>
          <a:p>
            <a:pPr lvl="1"/>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741612" y="2286000"/>
            <a:ext cx="5283994" cy="4233863"/>
          </a:xfrm>
          <a:prstGeom prst="rect">
            <a:avLst/>
          </a:prstGeom>
        </p:spPr>
      </p:pic>
    </p:spTree>
    <p:extLst>
      <p:ext uri="{BB962C8B-B14F-4D97-AF65-F5344CB8AC3E}">
        <p14:creationId xmlns:p14="http://schemas.microsoft.com/office/powerpoint/2010/main" val="28819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Advantages</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Universal </a:t>
            </a:r>
            <a:r>
              <a:rPr lang="en-US" dirty="0" err="1">
                <a:solidFill>
                  <a:schemeClr val="tx1"/>
                </a:solidFill>
              </a:rPr>
              <a:t>Gcode</a:t>
            </a:r>
            <a:r>
              <a:rPr lang="en-US" dirty="0">
                <a:solidFill>
                  <a:schemeClr val="tx1"/>
                </a:solidFill>
              </a:rPr>
              <a:t> Sender</a:t>
            </a:r>
          </a:p>
          <a:p>
            <a:pPr lvl="1"/>
            <a:r>
              <a:rPr lang="en-US" dirty="0">
                <a:solidFill>
                  <a:schemeClr val="tx1"/>
                </a:solidFill>
              </a:rPr>
              <a:t>User friendly interface</a:t>
            </a:r>
          </a:p>
          <a:p>
            <a:pPr lvl="1"/>
            <a:r>
              <a:rPr lang="en-US" dirty="0">
                <a:solidFill>
                  <a:schemeClr val="tx1"/>
                </a:solidFill>
              </a:rPr>
              <a:t>Sending </a:t>
            </a:r>
            <a:r>
              <a:rPr lang="en-US" dirty="0" err="1">
                <a:solidFill>
                  <a:schemeClr val="tx1"/>
                </a:solidFill>
              </a:rPr>
              <a:t>Gcode</a:t>
            </a:r>
            <a:r>
              <a:rPr lang="en-US" dirty="0">
                <a:solidFill>
                  <a:schemeClr val="tx1"/>
                </a:solidFill>
              </a:rPr>
              <a:t> Commands</a:t>
            </a:r>
          </a:p>
          <a:p>
            <a:pPr lvl="1"/>
            <a:r>
              <a:rPr lang="en-US" dirty="0">
                <a:solidFill>
                  <a:schemeClr val="tx1"/>
                </a:solidFill>
              </a:rPr>
              <a:t>Sending </a:t>
            </a:r>
            <a:r>
              <a:rPr lang="en-US" dirty="0" err="1">
                <a:solidFill>
                  <a:schemeClr val="tx1"/>
                </a:solidFill>
              </a:rPr>
              <a:t>Gcode</a:t>
            </a:r>
            <a:r>
              <a:rPr lang="en-US" dirty="0">
                <a:solidFill>
                  <a:schemeClr val="tx1"/>
                </a:solidFill>
              </a:rPr>
              <a:t> Files</a:t>
            </a:r>
          </a:p>
          <a:p>
            <a:pPr lvl="1"/>
            <a:r>
              <a:rPr lang="en-US" dirty="0">
                <a:solidFill>
                  <a:schemeClr val="tx1"/>
                </a:solidFill>
              </a:rPr>
              <a:t>Visualizing </a:t>
            </a:r>
          </a:p>
          <a:p>
            <a:pPr lvl="1"/>
            <a:r>
              <a:rPr lang="en-US" dirty="0">
                <a:solidFill>
                  <a:schemeClr val="tx1"/>
                </a:solidFill>
              </a:rPr>
              <a:t>Micro Steps Control</a:t>
            </a:r>
          </a:p>
          <a:p>
            <a:pPr lvl="1"/>
            <a:r>
              <a:rPr lang="en-US" dirty="0">
                <a:solidFill>
                  <a:schemeClr val="tx1"/>
                </a:solidFill>
              </a:rPr>
              <a:t>Speed Control</a:t>
            </a:r>
          </a:p>
        </p:txBody>
      </p:sp>
      <p:pic>
        <p:nvPicPr>
          <p:cNvPr id="6" name="Picture 5"/>
          <p:cNvPicPr>
            <a:picLocks noChangeAspect="1"/>
          </p:cNvPicPr>
          <p:nvPr/>
        </p:nvPicPr>
        <p:blipFill>
          <a:blip r:embed="rId2"/>
          <a:stretch>
            <a:fillRect/>
          </a:stretch>
        </p:blipFill>
        <p:spPr>
          <a:xfrm>
            <a:off x="4570412" y="1066800"/>
            <a:ext cx="6680529" cy="4343400"/>
          </a:xfrm>
          <a:prstGeom prst="rect">
            <a:avLst/>
          </a:prstGeom>
        </p:spPr>
      </p:pic>
    </p:spTree>
    <p:extLst>
      <p:ext uri="{BB962C8B-B14F-4D97-AF65-F5344CB8AC3E}">
        <p14:creationId xmlns:p14="http://schemas.microsoft.com/office/powerpoint/2010/main" val="181228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G-Code</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CAD to </a:t>
            </a:r>
            <a:r>
              <a:rPr lang="en-US" dirty="0" err="1">
                <a:solidFill>
                  <a:schemeClr val="tx1"/>
                </a:solidFill>
              </a:rPr>
              <a:t>Gcode</a:t>
            </a:r>
            <a:endParaRPr lang="en-US" dirty="0">
              <a:solidFill>
                <a:schemeClr val="tx1"/>
              </a:solidFill>
            </a:endParaRPr>
          </a:p>
          <a:p>
            <a:pPr lvl="1"/>
            <a:r>
              <a:rPr lang="en-US" dirty="0">
                <a:solidFill>
                  <a:schemeClr val="tx1"/>
                </a:solidFill>
              </a:rPr>
              <a:t>CAD models can be created using </a:t>
            </a:r>
            <a:r>
              <a:rPr lang="en-US" dirty="0" smtClean="0">
                <a:solidFill>
                  <a:schemeClr val="tx1"/>
                </a:solidFill>
              </a:rPr>
              <a:t>many programs. These drawings can later be turned to G-Codes. </a:t>
            </a:r>
            <a:r>
              <a:rPr lang="en-US" dirty="0">
                <a:solidFill>
                  <a:schemeClr val="tx1"/>
                </a:solidFill>
              </a:rPr>
              <a:t/>
            </a:r>
            <a:br>
              <a:rPr lang="en-US" dirty="0">
                <a:solidFill>
                  <a:schemeClr val="tx1"/>
                </a:solidFill>
              </a:rPr>
            </a:br>
            <a:endParaRPr lang="en-US" dirty="0"/>
          </a:p>
          <a:p>
            <a:pPr lvl="1"/>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2032"/>
          <a:stretch/>
        </p:blipFill>
        <p:spPr>
          <a:xfrm>
            <a:off x="3198812" y="2895600"/>
            <a:ext cx="5410200" cy="3669731"/>
          </a:xfrm>
          <a:prstGeom prst="rect">
            <a:avLst/>
          </a:prstGeom>
        </p:spPr>
      </p:pic>
    </p:spTree>
    <p:extLst>
      <p:ext uri="{BB962C8B-B14F-4D97-AF65-F5344CB8AC3E}">
        <p14:creationId xmlns:p14="http://schemas.microsoft.com/office/powerpoint/2010/main" val="34837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Discussion</a:t>
            </a:r>
          </a:p>
        </p:txBody>
      </p:sp>
      <p:sp>
        <p:nvSpPr>
          <p:cNvPr id="3" name="Content Placeholder 2"/>
          <p:cNvSpPr>
            <a:spLocks noGrp="1"/>
          </p:cNvSpPr>
          <p:nvPr>
            <p:ph idx="1"/>
          </p:nvPr>
        </p:nvSpPr>
        <p:spPr>
          <a:xfrm>
            <a:off x="1065212" y="1828800"/>
            <a:ext cx="8686801" cy="4191000"/>
          </a:xfrm>
        </p:spPr>
        <p:txBody>
          <a:bodyPr>
            <a:normAutofit/>
          </a:bodyPr>
          <a:lstStyle/>
          <a:p>
            <a:r>
              <a:rPr lang="en-US" dirty="0">
                <a:solidFill>
                  <a:schemeClr val="tx1"/>
                </a:solidFill>
              </a:rPr>
              <a:t>Problems</a:t>
            </a:r>
          </a:p>
          <a:p>
            <a:pPr marL="502920" indent="-457200">
              <a:buFont typeface="+mj-lt"/>
              <a:buAutoNum type="arabicPeriod"/>
            </a:pPr>
            <a:r>
              <a:rPr lang="en-US" dirty="0">
                <a:solidFill>
                  <a:schemeClr val="tx1"/>
                </a:solidFill>
              </a:rPr>
              <a:t>Changing the primary idea of the project</a:t>
            </a:r>
          </a:p>
          <a:p>
            <a:pPr marL="502920" indent="-457200">
              <a:buFont typeface="+mj-lt"/>
              <a:buAutoNum type="arabicPeriod"/>
            </a:pPr>
            <a:r>
              <a:rPr lang="en-US" dirty="0">
                <a:solidFill>
                  <a:schemeClr val="tx1"/>
                </a:solidFill>
              </a:rPr>
              <a:t>Material of the frame of the machine.</a:t>
            </a:r>
          </a:p>
          <a:p>
            <a:pPr marL="502920" indent="-457200">
              <a:buFont typeface="+mj-lt"/>
              <a:buAutoNum type="arabicPeriod"/>
            </a:pPr>
            <a:r>
              <a:rPr lang="en-US" dirty="0">
                <a:solidFill>
                  <a:schemeClr val="tx1"/>
                </a:solidFill>
              </a:rPr>
              <a:t>Final processing of wood</a:t>
            </a:r>
          </a:p>
          <a:p>
            <a:pPr marL="502920" indent="-457200">
              <a:buFont typeface="+mj-lt"/>
              <a:buAutoNum type="arabicPeriod"/>
            </a:pPr>
            <a:r>
              <a:rPr lang="en-US" dirty="0">
                <a:solidFill>
                  <a:schemeClr val="tx1"/>
                </a:solidFill>
              </a:rPr>
              <a:t>Cutting the wood into the frame</a:t>
            </a:r>
          </a:p>
          <a:p>
            <a:pPr marL="502920" indent="-457200">
              <a:buFont typeface="+mj-lt"/>
              <a:buAutoNum type="arabicPeriod"/>
            </a:pPr>
            <a:r>
              <a:rPr lang="en-US" dirty="0">
                <a:solidFill>
                  <a:schemeClr val="tx1"/>
                </a:solidFill>
              </a:rPr>
              <a:t>Wrong dimensions</a:t>
            </a:r>
          </a:p>
          <a:p>
            <a:pPr marL="502920" indent="-457200">
              <a:buFont typeface="+mj-lt"/>
              <a:buAutoNum type="arabicPeriod"/>
            </a:pPr>
            <a:r>
              <a:rPr lang="en-US" dirty="0">
                <a:solidFill>
                  <a:schemeClr val="tx1"/>
                </a:solidFill>
              </a:rPr>
              <a:t>The Corners </a:t>
            </a:r>
          </a:p>
          <a:p>
            <a:pPr marL="502920" indent="-457200">
              <a:buFont typeface="+mj-lt"/>
              <a:buAutoNum type="arabicPeriod"/>
            </a:pPr>
            <a:r>
              <a:rPr lang="en-US" dirty="0">
                <a:solidFill>
                  <a:schemeClr val="tx1"/>
                </a:solidFill>
              </a:rPr>
              <a:t>Accuracy of the Y-axis</a:t>
            </a:r>
            <a:endParaRPr lang="ar-SA" dirty="0">
              <a:solidFill>
                <a:schemeClr val="tx1"/>
              </a:solidFill>
            </a:endParaRPr>
          </a:p>
        </p:txBody>
      </p:sp>
    </p:spTree>
    <p:extLst>
      <p:ext uri="{BB962C8B-B14F-4D97-AF65-F5344CB8AC3E}">
        <p14:creationId xmlns:p14="http://schemas.microsoft.com/office/powerpoint/2010/main" val="20747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50000"/>
                  </a:schemeClr>
                </a:solidFill>
              </a:rPr>
              <a:t>Changing the primary idea of the project</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1065212" y="1828800"/>
            <a:ext cx="8686801" cy="4191000"/>
          </a:xfrm>
        </p:spPr>
        <p:txBody>
          <a:bodyPr>
            <a:normAutofit/>
          </a:bodyPr>
          <a:lstStyle/>
          <a:p>
            <a:r>
              <a:rPr lang="en-US" dirty="0">
                <a:solidFill>
                  <a:schemeClr val="tx1"/>
                </a:solidFill>
              </a:rPr>
              <a:t>The first idea was to create a 2-axis hot wire</a:t>
            </a:r>
          </a:p>
          <a:p>
            <a:r>
              <a:rPr lang="en-US" dirty="0">
                <a:solidFill>
                  <a:schemeClr val="tx1"/>
                </a:solidFill>
              </a:rPr>
              <a:t>the idea was changed to make a 3-axis multi tool CNC machine</a:t>
            </a:r>
            <a:endParaRPr lang="ar-SA" dirty="0">
              <a:solidFill>
                <a:schemeClr val="tx1"/>
              </a:solidFill>
            </a:endParaRPr>
          </a:p>
        </p:txBody>
      </p:sp>
    </p:spTree>
    <p:extLst>
      <p:ext uri="{BB962C8B-B14F-4D97-AF65-F5344CB8AC3E}">
        <p14:creationId xmlns:p14="http://schemas.microsoft.com/office/powerpoint/2010/main" val="33447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Material of the frame of the machine</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1065212" y="1828800"/>
            <a:ext cx="8686801" cy="4191000"/>
          </a:xfrm>
        </p:spPr>
        <p:txBody>
          <a:bodyPr>
            <a:normAutofit/>
          </a:bodyPr>
          <a:lstStyle/>
          <a:p>
            <a:r>
              <a:rPr lang="en-US" dirty="0">
                <a:solidFill>
                  <a:schemeClr val="tx1"/>
                </a:solidFill>
              </a:rPr>
              <a:t>Stainless steel, Aluminum, Acrylic plastic and wood</a:t>
            </a:r>
          </a:p>
          <a:p>
            <a:r>
              <a:rPr lang="en-US" dirty="0">
                <a:solidFill>
                  <a:schemeClr val="tx1"/>
                </a:solidFill>
              </a:rPr>
              <a:t>We chose processed wood </a:t>
            </a:r>
            <a:endParaRPr lang="ar-SA" dirty="0">
              <a:solidFill>
                <a:schemeClr val="tx1"/>
              </a:solidFill>
            </a:endParaRPr>
          </a:p>
        </p:txBody>
      </p:sp>
    </p:spTree>
    <p:extLst>
      <p:ext uri="{BB962C8B-B14F-4D97-AF65-F5344CB8AC3E}">
        <p14:creationId xmlns:p14="http://schemas.microsoft.com/office/powerpoint/2010/main" val="132586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838200"/>
            <a:ext cx="8763001" cy="990600"/>
          </a:xfrm>
        </p:spPr>
        <p:txBody>
          <a:bodyPr>
            <a:normAutofit fontScale="90000"/>
          </a:bodyPr>
          <a:lstStyle/>
          <a:p>
            <a:r>
              <a:rPr lang="en-US" dirty="0">
                <a:solidFill>
                  <a:schemeClr val="accent1">
                    <a:lumMod val="50000"/>
                  </a:schemeClr>
                </a:solidFill>
              </a:rPr>
              <a:t>Final processing of wood</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1065212" y="1981200"/>
            <a:ext cx="8686801" cy="4038600"/>
          </a:xfrm>
        </p:spPr>
        <p:txBody>
          <a:bodyPr>
            <a:normAutofit/>
          </a:bodyPr>
          <a:lstStyle/>
          <a:p>
            <a:r>
              <a:rPr lang="en-US" dirty="0">
                <a:solidFill>
                  <a:schemeClr val="tx1"/>
                </a:solidFill>
              </a:rPr>
              <a:t>Although the wood used is already processed but after being subjected to humidity or liquids for extended periods of time</a:t>
            </a:r>
          </a:p>
          <a:p>
            <a:r>
              <a:rPr lang="en-US" dirty="0">
                <a:solidFill>
                  <a:schemeClr val="tx1"/>
                </a:solidFill>
              </a:rPr>
              <a:t>painting the wood with car paint that works as an insulator</a:t>
            </a:r>
          </a:p>
        </p:txBody>
      </p:sp>
    </p:spTree>
    <p:extLst>
      <p:ext uri="{BB962C8B-B14F-4D97-AF65-F5344CB8AC3E}">
        <p14:creationId xmlns:p14="http://schemas.microsoft.com/office/powerpoint/2010/main" val="53971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200" cap="all" dirty="0">
                <a:solidFill>
                  <a:schemeClr val="accent1">
                    <a:lumMod val="50000"/>
                  </a:schemeClr>
                </a:solidFill>
                <a:effectLst>
                  <a:outerShdw blurRad="38100" dist="25400" dir="18900000" algn="bl" rotWithShape="0">
                    <a:schemeClr val="bg1">
                      <a:alpha val="80000"/>
                    </a:schemeClr>
                  </a:outerShdw>
                </a:effectLst>
              </a:rPr>
              <a:t>Contents</a:t>
            </a:r>
          </a:p>
        </p:txBody>
      </p:sp>
      <p:sp>
        <p:nvSpPr>
          <p:cNvPr id="14" name="Content Placeholder 13"/>
          <p:cNvSpPr>
            <a:spLocks noGrp="1"/>
          </p:cNvSpPr>
          <p:nvPr>
            <p:ph idx="1"/>
          </p:nvPr>
        </p:nvSpPr>
        <p:spPr/>
        <p:txBody>
          <a:bodyPr/>
          <a:lstStyle/>
          <a:p>
            <a:r>
              <a:rPr lang="en-US" dirty="0">
                <a:solidFill>
                  <a:schemeClr val="tx1"/>
                </a:solidFill>
              </a:rPr>
              <a:t>Introduction</a:t>
            </a:r>
          </a:p>
          <a:p>
            <a:r>
              <a:rPr lang="en-US" dirty="0">
                <a:solidFill>
                  <a:schemeClr val="tx1"/>
                </a:solidFill>
              </a:rPr>
              <a:t>Mechanical Design </a:t>
            </a:r>
          </a:p>
          <a:p>
            <a:r>
              <a:rPr lang="en-US" dirty="0">
                <a:solidFill>
                  <a:schemeClr val="tx1"/>
                </a:solidFill>
              </a:rPr>
              <a:t>Motors</a:t>
            </a:r>
          </a:p>
          <a:p>
            <a:r>
              <a:rPr lang="en-US" dirty="0">
                <a:solidFill>
                  <a:schemeClr val="tx1"/>
                </a:solidFill>
              </a:rPr>
              <a:t>Control</a:t>
            </a:r>
          </a:p>
          <a:p>
            <a:r>
              <a:rPr lang="en-US" dirty="0">
                <a:solidFill>
                  <a:schemeClr val="tx1"/>
                </a:solidFill>
              </a:rPr>
              <a:t>Results &amp; Analysis</a:t>
            </a:r>
          </a:p>
          <a:p>
            <a:r>
              <a:rPr lang="en-US" dirty="0">
                <a:solidFill>
                  <a:schemeClr val="tx1"/>
                </a:solidFill>
              </a:rPr>
              <a:t>Discussion</a:t>
            </a:r>
          </a:p>
          <a:p>
            <a:r>
              <a:rPr lang="en-US" dirty="0">
                <a:solidFill>
                  <a:schemeClr val="tx1"/>
                </a:solidFill>
              </a:rPr>
              <a:t>Conclusions and Recommendations</a:t>
            </a:r>
          </a:p>
          <a:p>
            <a:endParaRPr lang="en-US"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685800"/>
            <a:ext cx="8686801" cy="1447800"/>
          </a:xfrm>
        </p:spPr>
        <p:txBody>
          <a:bodyPr>
            <a:normAutofit fontScale="90000"/>
          </a:bodyPr>
          <a:lstStyle/>
          <a:p>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Cutting the wood into the frame</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1065212" y="1828800"/>
            <a:ext cx="8686801" cy="4191000"/>
          </a:xfrm>
        </p:spPr>
        <p:txBody>
          <a:bodyPr>
            <a:normAutofit/>
          </a:bodyPr>
          <a:lstStyle/>
          <a:p>
            <a:r>
              <a:rPr lang="en-US" dirty="0" err="1">
                <a:solidFill>
                  <a:schemeClr val="tx1"/>
                </a:solidFill>
              </a:rPr>
              <a:t>cuting</a:t>
            </a:r>
            <a:r>
              <a:rPr lang="en-US" dirty="0">
                <a:solidFill>
                  <a:schemeClr val="tx1"/>
                </a:solidFill>
              </a:rPr>
              <a:t> the wood with primitive tools</a:t>
            </a:r>
          </a:p>
          <a:p>
            <a:r>
              <a:rPr lang="en-US" dirty="0">
                <a:solidFill>
                  <a:schemeClr val="tx1"/>
                </a:solidFill>
              </a:rPr>
              <a:t>Afterwards, we redesigned the project for better balance and cut the parts of the frame at a CNC workshop to get maximum accuracy </a:t>
            </a:r>
            <a:endParaRPr lang="ar-SA" dirty="0">
              <a:solidFill>
                <a:schemeClr val="tx1"/>
              </a:solidFill>
            </a:endParaRPr>
          </a:p>
        </p:txBody>
      </p:sp>
    </p:spTree>
    <p:extLst>
      <p:ext uri="{BB962C8B-B14F-4D97-AF65-F5344CB8AC3E}">
        <p14:creationId xmlns:p14="http://schemas.microsoft.com/office/powerpoint/2010/main" val="177272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74035"/>
            <a:ext cx="8686801" cy="990600"/>
          </a:xfrm>
        </p:spPr>
        <p:txBody>
          <a:bodyPr>
            <a:normAutofit fontScale="90000"/>
          </a:bodyPr>
          <a:lstStyle/>
          <a:p>
            <a:r>
              <a:rPr lang="en-US" dirty="0">
                <a:solidFill>
                  <a:schemeClr val="accent1">
                    <a:lumMod val="50000"/>
                  </a:schemeClr>
                </a:solidFill>
              </a:rPr>
              <a:t>Wrong dimensions</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1065212" y="1981200"/>
            <a:ext cx="8686801" cy="4038600"/>
          </a:xfrm>
        </p:spPr>
        <p:txBody>
          <a:bodyPr>
            <a:normAutofit/>
          </a:bodyPr>
          <a:lstStyle/>
          <a:p>
            <a:r>
              <a:rPr lang="en-US" dirty="0">
                <a:solidFill>
                  <a:schemeClr val="tx1"/>
                </a:solidFill>
              </a:rPr>
              <a:t>After cutting the wood into shape, we realized that the thickness of the wood was not as ordered (16mm) but it was (17mm). This lead to some problems in fitting the pieces together.</a:t>
            </a:r>
          </a:p>
          <a:p>
            <a:r>
              <a:rPr lang="en-US" dirty="0">
                <a:solidFill>
                  <a:schemeClr val="tx1"/>
                </a:solidFill>
              </a:rPr>
              <a:t>To solve the problem we had to use a file to smoothen the edges and curves of the pieces</a:t>
            </a:r>
            <a:endParaRPr lang="ar-SA" dirty="0">
              <a:solidFill>
                <a:schemeClr val="tx1"/>
              </a:solidFill>
            </a:endParaRPr>
          </a:p>
        </p:txBody>
      </p:sp>
    </p:spTree>
    <p:extLst>
      <p:ext uri="{BB962C8B-B14F-4D97-AF65-F5344CB8AC3E}">
        <p14:creationId xmlns:p14="http://schemas.microsoft.com/office/powerpoint/2010/main" val="45192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128" y="1371600"/>
            <a:ext cx="8686801" cy="1066800"/>
          </a:xfrm>
        </p:spPr>
        <p:txBody>
          <a:bodyPr>
            <a:normAutofit fontScale="90000"/>
          </a:bodyPr>
          <a:lstStyle/>
          <a:p>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Accuracy of the Y-axis</a:t>
            </a:r>
            <a:r>
              <a:rPr lang="ar-SA" dirty="0">
                <a:solidFill>
                  <a:schemeClr val="accent1">
                    <a:lumMod val="50000"/>
                  </a:schemeClr>
                </a:solidFill>
              </a:rPr>
              <a:t/>
            </a:r>
            <a:br>
              <a:rPr lang="ar-SA" dirty="0">
                <a:solidFill>
                  <a:schemeClr val="accent1">
                    <a:lumMod val="50000"/>
                  </a:schemeClr>
                </a:solidFill>
              </a:rPr>
            </a:br>
            <a:r>
              <a:rPr lang="en-US" dirty="0">
                <a:solidFill>
                  <a:schemeClr val="accent1">
                    <a:lumMod val="50000"/>
                  </a:schemeClr>
                </a:solidFill>
              </a:rPr>
              <a:t>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1065212" y="2057400"/>
            <a:ext cx="8686801" cy="3962400"/>
          </a:xfrm>
        </p:spPr>
        <p:txBody>
          <a:bodyPr>
            <a:normAutofit/>
          </a:bodyPr>
          <a:lstStyle/>
          <a:p>
            <a:r>
              <a:rPr lang="en-US" dirty="0">
                <a:solidFill>
                  <a:schemeClr val="tx1"/>
                </a:solidFill>
              </a:rPr>
              <a:t>At first we had one motor running each axis</a:t>
            </a:r>
          </a:p>
          <a:p>
            <a:r>
              <a:rPr lang="en-US" dirty="0">
                <a:solidFill>
                  <a:schemeClr val="tx1"/>
                </a:solidFill>
              </a:rPr>
              <a:t>We solved this problem by adding another motor to the other side of the y-axis</a:t>
            </a:r>
            <a:endParaRPr lang="ar-SA" dirty="0">
              <a:solidFill>
                <a:schemeClr val="tx1"/>
              </a:solidFill>
            </a:endParaRPr>
          </a:p>
        </p:txBody>
      </p:sp>
    </p:spTree>
    <p:extLst>
      <p:ext uri="{BB962C8B-B14F-4D97-AF65-F5344CB8AC3E}">
        <p14:creationId xmlns:p14="http://schemas.microsoft.com/office/powerpoint/2010/main" val="285753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How to Improve In the future </a:t>
            </a:r>
            <a:endParaRPr lang="ar-SA" dirty="0">
              <a:solidFill>
                <a:schemeClr val="accent1">
                  <a:lumMod val="50000"/>
                </a:schemeClr>
              </a:solidFill>
            </a:endParaRPr>
          </a:p>
        </p:txBody>
      </p:sp>
      <p:sp>
        <p:nvSpPr>
          <p:cNvPr id="3" name="Content Placeholder 2"/>
          <p:cNvSpPr>
            <a:spLocks noGrp="1"/>
          </p:cNvSpPr>
          <p:nvPr>
            <p:ph idx="1"/>
          </p:nvPr>
        </p:nvSpPr>
        <p:spPr>
          <a:xfrm>
            <a:off x="1065212" y="1828800"/>
            <a:ext cx="8686801" cy="4267200"/>
          </a:xfrm>
        </p:spPr>
        <p:txBody>
          <a:bodyPr>
            <a:normAutofit/>
          </a:bodyPr>
          <a:lstStyle/>
          <a:p>
            <a:pPr marL="45720" indent="0">
              <a:buNone/>
            </a:pPr>
            <a:endParaRPr lang="en-US" dirty="0">
              <a:solidFill>
                <a:schemeClr val="tx1"/>
              </a:solidFill>
            </a:endParaRPr>
          </a:p>
          <a:p>
            <a:r>
              <a:rPr lang="en-US" dirty="0">
                <a:solidFill>
                  <a:schemeClr val="tx1"/>
                </a:solidFill>
              </a:rPr>
              <a:t>To make the machine as industrial as possible we are going to replace the wood frame with a stainless steel or Aluminum frame. The z-axis links will be higher so that there will be more space for the z-axis to travel.</a:t>
            </a:r>
          </a:p>
          <a:p>
            <a:r>
              <a:rPr lang="en-US" dirty="0">
                <a:solidFill>
                  <a:schemeClr val="tx1"/>
                </a:solidFill>
              </a:rPr>
              <a:t>Better motors and control system will be used for a larger scale machine.</a:t>
            </a:r>
          </a:p>
          <a:p>
            <a:r>
              <a:rPr lang="en-US" dirty="0">
                <a:solidFill>
                  <a:schemeClr val="tx1"/>
                </a:solidFill>
              </a:rPr>
              <a:t>The transmission system will be replaced with screw and gears mechanism.</a:t>
            </a:r>
          </a:p>
          <a:p>
            <a:endParaRPr lang="ar-SA" dirty="0">
              <a:solidFill>
                <a:schemeClr val="tx1"/>
              </a:solidFill>
            </a:endParaRPr>
          </a:p>
        </p:txBody>
      </p:sp>
    </p:spTree>
    <p:extLst>
      <p:ext uri="{BB962C8B-B14F-4D97-AF65-F5344CB8AC3E}">
        <p14:creationId xmlns:p14="http://schemas.microsoft.com/office/powerpoint/2010/main" val="406122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Conclusion</a:t>
            </a:r>
            <a:endParaRPr lang="ar-SA"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dirty="0">
                <a:solidFill>
                  <a:schemeClr val="tx1"/>
                </a:solidFill>
              </a:rPr>
              <a:t>The round cross-sectional rails are not the best choice to go with accurate industrial machines, but we had to go with what was available and affordable.</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But on the other hand, the linear rails aren’t too bad to be used because they linear smooth and frictionless motion.</a:t>
            </a:r>
          </a:p>
          <a:p>
            <a:r>
              <a:rPr lang="en-US" dirty="0">
                <a:solidFill>
                  <a:schemeClr val="tx1"/>
                </a:solidFill>
              </a:rPr>
              <a:t>A better alternative would be to use the rack and pinion mechanism or the gear and screw type of mechanisms.</a:t>
            </a:r>
          </a:p>
          <a:p>
            <a:r>
              <a:rPr lang="en-US" dirty="0">
                <a:solidFill>
                  <a:schemeClr val="tx1"/>
                </a:solidFill>
              </a:rPr>
              <a:t>The stepper motor is the best choice for automated and computerized motion due to its ease of use and high accuracy and reliability. It’s very easy to control and install into automated systems.</a:t>
            </a:r>
          </a:p>
        </p:txBody>
      </p:sp>
    </p:spTree>
    <p:extLst>
      <p:ext uri="{BB962C8B-B14F-4D97-AF65-F5344CB8AC3E}">
        <p14:creationId xmlns:p14="http://schemas.microsoft.com/office/powerpoint/2010/main" val="158774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Conclusion</a:t>
            </a:r>
            <a:endParaRPr lang="ar-SA" dirty="0">
              <a:solidFill>
                <a:schemeClr val="accent1">
                  <a:lumMod val="50000"/>
                </a:schemeClr>
              </a:solidFill>
            </a:endParaRPr>
          </a:p>
        </p:txBody>
      </p:sp>
      <p:sp>
        <p:nvSpPr>
          <p:cNvPr id="3" name="Content Placeholder 2"/>
          <p:cNvSpPr>
            <a:spLocks noGrp="1"/>
          </p:cNvSpPr>
          <p:nvPr>
            <p:ph idx="1"/>
          </p:nvPr>
        </p:nvSpPr>
        <p:spPr/>
        <p:txBody>
          <a:bodyPr/>
          <a:lstStyle/>
          <a:p>
            <a:r>
              <a:rPr lang="en-US" dirty="0">
                <a:solidFill>
                  <a:schemeClr val="tx1"/>
                </a:solidFill>
              </a:rPr>
              <a:t>The Arduino is the best attractive choice of a controller, because it’s very cheap and easy to deal with. Sensors can be connected to Arduino directly and also it’s very basic programs and simple algorithms.</a:t>
            </a:r>
          </a:p>
          <a:p>
            <a:pPr marL="45720" indent="0">
              <a:buNone/>
            </a:pPr>
            <a:endParaRPr lang="en-US" dirty="0">
              <a:solidFill>
                <a:schemeClr val="tx1"/>
              </a:solidFill>
            </a:endParaRPr>
          </a:p>
          <a:p>
            <a:r>
              <a:rPr lang="en-US" dirty="0">
                <a:solidFill>
                  <a:schemeClr val="tx1"/>
                </a:solidFill>
              </a:rPr>
              <a:t>We found out for the first time that the Arduino can host a CNC GRBL shield to receive G-Codes and send pulses to control steppers very accurately using micro-stepping motor driver.</a:t>
            </a:r>
          </a:p>
          <a:p>
            <a:pPr marL="45720" indent="0">
              <a:buNone/>
            </a:pPr>
            <a:endParaRPr lang="ar-SA" dirty="0">
              <a:solidFill>
                <a:schemeClr val="tx1"/>
              </a:solidFill>
            </a:endParaRPr>
          </a:p>
        </p:txBody>
      </p:sp>
    </p:spTree>
    <p:extLst>
      <p:ext uri="{BB962C8B-B14F-4D97-AF65-F5344CB8AC3E}">
        <p14:creationId xmlns:p14="http://schemas.microsoft.com/office/powerpoint/2010/main" val="8931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Recommendations</a:t>
            </a:r>
            <a:r>
              <a:rPr lang="en-US" dirty="0"/>
              <a:t> </a:t>
            </a:r>
            <a:endParaRPr lang="ar-SA" dirty="0"/>
          </a:p>
        </p:txBody>
      </p:sp>
      <p:sp>
        <p:nvSpPr>
          <p:cNvPr id="3" name="Content Placeholder 2"/>
          <p:cNvSpPr>
            <a:spLocks noGrp="1"/>
          </p:cNvSpPr>
          <p:nvPr>
            <p:ph idx="1"/>
          </p:nvPr>
        </p:nvSpPr>
        <p:spPr/>
        <p:txBody>
          <a:bodyPr>
            <a:normAutofit/>
          </a:bodyPr>
          <a:lstStyle/>
          <a:p>
            <a:r>
              <a:rPr lang="en-US" dirty="0">
                <a:solidFill>
                  <a:schemeClr val="tx1"/>
                </a:solidFill>
              </a:rPr>
              <a:t>For industrial purposes a better controller must be used, because the Arduino isn’t designed to be put in an industrial environment. Mach3 Interface board or PLC are recommended. </a:t>
            </a:r>
          </a:p>
          <a:p>
            <a:pPr lvl="0"/>
            <a:r>
              <a:rPr lang="en-US" dirty="0">
                <a:solidFill>
                  <a:schemeClr val="tx1"/>
                </a:solidFill>
              </a:rPr>
              <a:t>An industrial machine should be made of better materials than wood such as Aluminum and Stainless steel. </a:t>
            </a:r>
          </a:p>
          <a:p>
            <a:pPr lvl="0"/>
            <a:r>
              <a:rPr lang="en-US" dirty="0">
                <a:solidFill>
                  <a:schemeClr val="tx1"/>
                </a:solidFill>
              </a:rPr>
              <a:t>A screw and gear mechanism is the best choice for both accuracy and endurance.</a:t>
            </a:r>
          </a:p>
          <a:p>
            <a:pPr lvl="0"/>
            <a:r>
              <a:rPr lang="en-US" dirty="0">
                <a:solidFill>
                  <a:schemeClr val="tx1"/>
                </a:solidFill>
              </a:rPr>
              <a:t>Larger and stronger motors must be used to handle the high torques and bending forces.</a:t>
            </a:r>
          </a:p>
          <a:p>
            <a:pPr lvl="0"/>
            <a:r>
              <a:rPr lang="en-US" dirty="0">
                <a:solidFill>
                  <a:schemeClr val="tx1"/>
                </a:solidFill>
              </a:rPr>
              <a:t>A set of industrial motor drivers must be used to handle the high currents the motors will draw.</a:t>
            </a:r>
            <a:endParaRPr lang="en-US" dirty="0">
              <a:solidFill>
                <a:schemeClr val="tx1"/>
              </a:solidFill>
              <a:effectLst/>
            </a:endParaRPr>
          </a:p>
        </p:txBody>
      </p:sp>
    </p:spTree>
    <p:extLst>
      <p:ext uri="{BB962C8B-B14F-4D97-AF65-F5344CB8AC3E}">
        <p14:creationId xmlns:p14="http://schemas.microsoft.com/office/powerpoint/2010/main" val="399536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3012" y="2819400"/>
            <a:ext cx="8686801" cy="1219200"/>
          </a:xfrm>
        </p:spPr>
        <p:txBody>
          <a:bodyPr>
            <a:normAutofit/>
          </a:bodyPr>
          <a:lstStyle/>
          <a:p>
            <a:r>
              <a:rPr lang="en-US" sz="8800" dirty="0">
                <a:solidFill>
                  <a:schemeClr val="accent1">
                    <a:lumMod val="50000"/>
                  </a:schemeClr>
                </a:solidFill>
              </a:rPr>
              <a:t>Thank you</a:t>
            </a:r>
            <a:endParaRPr lang="ar-SA" sz="8800" dirty="0">
              <a:solidFill>
                <a:schemeClr val="accent1">
                  <a:lumMod val="50000"/>
                </a:schemeClr>
              </a:solidFill>
            </a:endParaRPr>
          </a:p>
        </p:txBody>
      </p:sp>
    </p:spTree>
    <p:extLst>
      <p:ext uri="{BB962C8B-B14F-4D97-AF65-F5344CB8AC3E}">
        <p14:creationId xmlns:p14="http://schemas.microsoft.com/office/powerpoint/2010/main" val="321094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cap="all" dirty="0">
                <a:solidFill>
                  <a:schemeClr val="accent1">
                    <a:lumMod val="50000"/>
                  </a:schemeClr>
                </a:solidFill>
                <a:effectLst>
                  <a:outerShdw blurRad="38100" dist="25400" dir="18900000" algn="bl" rotWithShape="0">
                    <a:schemeClr val="bg1">
                      <a:alpha val="80000"/>
                    </a:schemeClr>
                  </a:outerShdw>
                </a:effectLst>
              </a:rPr>
              <a:t>Introduction</a:t>
            </a:r>
          </a:p>
        </p:txBody>
      </p:sp>
      <p:sp>
        <p:nvSpPr>
          <p:cNvPr id="6" name="Content Placeholder 5"/>
          <p:cNvSpPr>
            <a:spLocks noGrp="1"/>
          </p:cNvSpPr>
          <p:nvPr>
            <p:ph sz="half" idx="1"/>
          </p:nvPr>
        </p:nvSpPr>
        <p:spPr>
          <a:xfrm>
            <a:off x="1065212" y="1828800"/>
            <a:ext cx="9829800" cy="4191000"/>
          </a:xfrm>
        </p:spPr>
        <p:txBody>
          <a:bodyPr/>
          <a:lstStyle/>
          <a:p>
            <a:r>
              <a:rPr lang="en-US" dirty="0">
                <a:solidFill>
                  <a:schemeClr val="tx1"/>
                </a:solidFill>
              </a:rPr>
              <a:t>Overview of CNC machine</a:t>
            </a:r>
          </a:p>
          <a:p>
            <a:endParaRPr lang="en-US" dirty="0">
              <a:solidFill>
                <a:schemeClr val="tx1"/>
              </a:solidFill>
            </a:endParaRPr>
          </a:p>
          <a:p>
            <a:pPr lvl="1"/>
            <a:r>
              <a:rPr lang="en-US" dirty="0">
                <a:solidFill>
                  <a:schemeClr val="tx1"/>
                </a:solidFill>
              </a:rPr>
              <a:t>What do we mean by CNC ? </a:t>
            </a:r>
            <a:br>
              <a:rPr lang="en-US" dirty="0">
                <a:solidFill>
                  <a:schemeClr val="tx1"/>
                </a:solidFill>
              </a:rPr>
            </a:br>
            <a:r>
              <a:rPr lang="en-US" dirty="0">
                <a:solidFill>
                  <a:schemeClr val="tx1"/>
                </a:solidFill>
              </a:rPr>
              <a:t>CNC stands for Computer Numerically Controlled machine</a:t>
            </a:r>
          </a:p>
          <a:p>
            <a:r>
              <a:rPr lang="en-US" dirty="0">
                <a:solidFill>
                  <a:schemeClr val="tx1"/>
                </a:solidFill>
              </a:rPr>
              <a:t>Basic Components </a:t>
            </a:r>
          </a:p>
          <a:p>
            <a:pPr lvl="1"/>
            <a:r>
              <a:rPr lang="en-US" dirty="0" smtClean="0">
                <a:solidFill>
                  <a:schemeClr val="tx1"/>
                </a:solidFill>
              </a:rPr>
              <a:t>Machine</a:t>
            </a:r>
            <a:endParaRPr lang="en-US" dirty="0">
              <a:solidFill>
                <a:schemeClr val="tx1"/>
              </a:solidFill>
            </a:endParaRPr>
          </a:p>
          <a:p>
            <a:pPr lvl="1"/>
            <a:r>
              <a:rPr lang="en-US" dirty="0" smtClean="0">
                <a:solidFill>
                  <a:schemeClr val="tx1"/>
                </a:solidFill>
              </a:rPr>
              <a:t>Control</a:t>
            </a:r>
            <a:r>
              <a:rPr lang="ar-SA" dirty="0" smtClean="0">
                <a:solidFill>
                  <a:schemeClr val="tx1"/>
                </a:solidFill>
              </a:rPr>
              <a:t> </a:t>
            </a:r>
            <a:r>
              <a:rPr lang="en-US" dirty="0" smtClean="0">
                <a:solidFill>
                  <a:schemeClr val="tx1"/>
                </a:solidFill>
              </a:rPr>
              <a:t>System</a:t>
            </a:r>
            <a:endParaRPr lang="en-US" dirty="0">
              <a:solidFill>
                <a:schemeClr val="tx1"/>
              </a:solidFill>
            </a:endParaRPr>
          </a:p>
          <a:p>
            <a:pPr lvl="2"/>
            <a:r>
              <a:rPr lang="en-US" dirty="0">
                <a:solidFill>
                  <a:schemeClr val="tx1"/>
                </a:solidFill>
              </a:rPr>
              <a:t>Open loop</a:t>
            </a:r>
          </a:p>
          <a:p>
            <a:pPr lvl="2"/>
            <a:r>
              <a:rPr lang="en-US" dirty="0">
                <a:solidFill>
                  <a:schemeClr val="tx1"/>
                </a:solidFill>
              </a:rPr>
              <a:t>Close loop </a:t>
            </a:r>
            <a:endParaRPr lang="en-US" dirty="0"/>
          </a:p>
          <a:p>
            <a:pPr lvl="1"/>
            <a:endParaRPr lang="en-US" dirty="0"/>
          </a:p>
          <a:p>
            <a:pPr lvl="1"/>
            <a:endParaRPr lang="en-US" dirty="0"/>
          </a:p>
        </p:txBody>
      </p:sp>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cap="all" dirty="0">
                <a:solidFill>
                  <a:schemeClr val="accent1">
                    <a:lumMod val="50000"/>
                  </a:schemeClr>
                </a:solidFill>
                <a:effectLst>
                  <a:outerShdw blurRad="38100" dist="25400" dir="18900000" algn="bl" rotWithShape="0">
                    <a:schemeClr val="bg1">
                      <a:alpha val="80000"/>
                    </a:schemeClr>
                  </a:outerShdw>
                </a:effectLst>
              </a:rPr>
              <a:t>Objectives</a:t>
            </a:r>
            <a:r>
              <a:rPr lang="en-US" dirty="0"/>
              <a:t> </a:t>
            </a:r>
            <a:r>
              <a:rPr lang="en-US" sz="3200" cap="all" dirty="0">
                <a:solidFill>
                  <a:schemeClr val="accent1">
                    <a:lumMod val="50000"/>
                  </a:schemeClr>
                </a:solidFill>
                <a:effectLst>
                  <a:outerShdw blurRad="38100" dist="25400" dir="18900000" algn="bl" rotWithShape="0">
                    <a:schemeClr val="bg1">
                      <a:alpha val="80000"/>
                    </a:schemeClr>
                  </a:outerShdw>
                </a:effectLst>
              </a:rPr>
              <a:t>&amp; Motivations</a:t>
            </a:r>
          </a:p>
        </p:txBody>
      </p:sp>
      <p:sp>
        <p:nvSpPr>
          <p:cNvPr id="6" name="Content Placeholder 5"/>
          <p:cNvSpPr>
            <a:spLocks noGrp="1"/>
          </p:cNvSpPr>
          <p:nvPr>
            <p:ph idx="1"/>
          </p:nvPr>
        </p:nvSpPr>
        <p:spPr/>
        <p:txBody>
          <a:bodyPr/>
          <a:lstStyle/>
          <a:p>
            <a:pPr marL="45720" indent="0">
              <a:buNone/>
            </a:pPr>
            <a:endParaRPr lang="en-US" dirty="0">
              <a:solidFill>
                <a:schemeClr val="tx1"/>
              </a:solidFill>
            </a:endParaRPr>
          </a:p>
          <a:p>
            <a:r>
              <a:rPr lang="en-US" dirty="0">
                <a:solidFill>
                  <a:schemeClr val="tx1"/>
                </a:solidFill>
              </a:rPr>
              <a:t>To achieve very high accuracy </a:t>
            </a:r>
            <a:endParaRPr lang="en-US" dirty="0" smtClean="0">
              <a:solidFill>
                <a:schemeClr val="tx1"/>
              </a:solidFill>
            </a:endParaRPr>
          </a:p>
          <a:p>
            <a:r>
              <a:rPr lang="en-US" dirty="0" smtClean="0">
                <a:solidFill>
                  <a:schemeClr val="tx1"/>
                </a:solidFill>
              </a:rPr>
              <a:t>To reduce time and effort needed.</a:t>
            </a:r>
            <a:endParaRPr lang="en-US" dirty="0">
              <a:solidFill>
                <a:schemeClr val="tx1"/>
              </a:solidFill>
            </a:endParaRPr>
          </a:p>
          <a:p>
            <a:r>
              <a:rPr lang="en-US" dirty="0">
                <a:solidFill>
                  <a:schemeClr val="tx1"/>
                </a:solidFill>
              </a:rPr>
              <a:t>To design a more flexible production system </a:t>
            </a:r>
          </a:p>
          <a:p>
            <a:r>
              <a:rPr lang="en-US" dirty="0">
                <a:solidFill>
                  <a:schemeClr val="tx1"/>
                </a:solidFill>
              </a:rPr>
              <a:t>Reducing error probabilities in a way devolves to zero error.</a:t>
            </a:r>
          </a:p>
          <a:p>
            <a:r>
              <a:rPr lang="en-US" dirty="0" smtClean="0">
                <a:solidFill>
                  <a:schemeClr val="tx1"/>
                </a:solidFill>
              </a:rPr>
              <a:t>Able </a:t>
            </a:r>
            <a:r>
              <a:rPr lang="en-US" dirty="0">
                <a:solidFill>
                  <a:schemeClr val="tx1"/>
                </a:solidFill>
              </a:rPr>
              <a:t>to </a:t>
            </a:r>
            <a:r>
              <a:rPr lang="en-US" dirty="0" smtClean="0">
                <a:solidFill>
                  <a:schemeClr val="tx1"/>
                </a:solidFill>
              </a:rPr>
              <a:t>perform  </a:t>
            </a:r>
            <a:r>
              <a:rPr lang="en-US" dirty="0" smtClean="0">
                <a:solidFill>
                  <a:schemeClr val="tx1"/>
                </a:solidFill>
              </a:rPr>
              <a:t>many shapes.</a:t>
            </a:r>
            <a:endParaRPr lang="en-US" dirty="0"/>
          </a:p>
          <a:p>
            <a:endParaRPr lang="en-US" dirty="0"/>
          </a:p>
          <a:p>
            <a:pPr marL="45720" indent="0">
              <a:buNone/>
            </a:pPr>
            <a:endParaRPr lang="en-US" dirty="0"/>
          </a:p>
        </p:txBody>
      </p:sp>
    </p:spTree>
    <p:extLst>
      <p:ext uri="{BB962C8B-B14F-4D97-AF65-F5344CB8AC3E}">
        <p14:creationId xmlns:p14="http://schemas.microsoft.com/office/powerpoint/2010/main" val="387378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50000"/>
                  </a:schemeClr>
                </a:solidFill>
              </a:rPr>
              <a:t>Mechanical Design</a:t>
            </a:r>
          </a:p>
        </p:txBody>
      </p:sp>
      <p:sp>
        <p:nvSpPr>
          <p:cNvPr id="6" name="Content Placeholder 5"/>
          <p:cNvSpPr>
            <a:spLocks noGrp="1"/>
          </p:cNvSpPr>
          <p:nvPr>
            <p:ph idx="1"/>
          </p:nvPr>
        </p:nvSpPr>
        <p:spPr/>
        <p:txBody>
          <a:bodyPr/>
          <a:lstStyle/>
          <a:p>
            <a:pPr marL="45720" indent="0">
              <a:buNone/>
            </a:pPr>
            <a:r>
              <a:rPr lang="en-US" dirty="0" smtClean="0">
                <a:solidFill>
                  <a:schemeClr val="tx1"/>
                </a:solidFill>
              </a:rPr>
              <a:t>The Mechanical design consists of two main parts:</a:t>
            </a:r>
            <a:endParaRPr lang="en-US" dirty="0">
              <a:solidFill>
                <a:schemeClr val="tx1"/>
              </a:solidFill>
            </a:endParaRPr>
          </a:p>
          <a:p>
            <a:r>
              <a:rPr lang="en-US" dirty="0" smtClean="0">
                <a:solidFill>
                  <a:schemeClr val="tx1"/>
                </a:solidFill>
              </a:rPr>
              <a:t>The Frame</a:t>
            </a:r>
            <a:endParaRPr lang="en-US" dirty="0">
              <a:solidFill>
                <a:schemeClr val="tx1"/>
              </a:solidFill>
            </a:endParaRPr>
          </a:p>
          <a:p>
            <a:r>
              <a:rPr lang="en-US" dirty="0" smtClean="0">
                <a:solidFill>
                  <a:schemeClr val="tx1"/>
                </a:solidFill>
              </a:rPr>
              <a:t>The Transmission System</a:t>
            </a:r>
            <a:endParaRPr lang="en-US" dirty="0">
              <a:solidFill>
                <a:schemeClr val="tx1"/>
              </a:solidFill>
            </a:endParaRPr>
          </a:p>
        </p:txBody>
      </p:sp>
    </p:spTree>
    <p:extLst>
      <p:ext uri="{BB962C8B-B14F-4D97-AF65-F5344CB8AC3E}">
        <p14:creationId xmlns:p14="http://schemas.microsoft.com/office/powerpoint/2010/main" val="1447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lumMod val="50000"/>
                  </a:schemeClr>
                </a:solidFill>
              </a:rPr>
              <a:t>Frame</a:t>
            </a:r>
            <a:endParaRPr lang="en-US" dirty="0">
              <a:solidFill>
                <a:schemeClr val="accent1">
                  <a:lumMod val="50000"/>
                </a:schemeClr>
              </a:solidFill>
            </a:endParaRPr>
          </a:p>
        </p:txBody>
      </p:sp>
      <p:sp>
        <p:nvSpPr>
          <p:cNvPr id="6" name="Content Placeholder 5"/>
          <p:cNvSpPr>
            <a:spLocks noGrp="1"/>
          </p:cNvSpPr>
          <p:nvPr>
            <p:ph idx="1"/>
          </p:nvPr>
        </p:nvSpPr>
        <p:spPr/>
        <p:txBody>
          <a:bodyPr/>
          <a:lstStyle/>
          <a:p>
            <a:pPr marL="45720" indent="0">
              <a:buNone/>
            </a:pPr>
            <a:r>
              <a:rPr lang="en-US" dirty="0" smtClean="0">
                <a:solidFill>
                  <a:schemeClr val="tx1"/>
                </a:solidFill>
              </a:rPr>
              <a:t>The frame of the machine is made of HDF wood.</a:t>
            </a:r>
          </a:p>
          <a:p>
            <a:pPr lvl="1"/>
            <a:r>
              <a:rPr lang="en-US" dirty="0" smtClean="0">
                <a:solidFill>
                  <a:schemeClr val="tx1"/>
                </a:solidFill>
              </a:rPr>
              <a:t>We designed the frame using AutoCAD.</a:t>
            </a:r>
          </a:p>
          <a:p>
            <a:pPr lvl="1"/>
            <a:r>
              <a:rPr lang="en-US" dirty="0" smtClean="0">
                <a:solidFill>
                  <a:schemeClr val="tx1"/>
                </a:solidFill>
              </a:rPr>
              <a:t>We cut the frame pieces using a CNC milling machine.</a:t>
            </a:r>
          </a:p>
          <a:p>
            <a:pPr lvl="1"/>
            <a:r>
              <a:rPr lang="en-US" dirty="0" smtClean="0">
                <a:solidFill>
                  <a:schemeClr val="tx1"/>
                </a:solidFill>
              </a:rPr>
              <a:t>We assembled the pieces together.</a:t>
            </a:r>
          </a:p>
          <a:p>
            <a:pPr lvl="1"/>
            <a:endParaRPr lang="en-US" dirty="0" smtClean="0">
              <a:solidFill>
                <a:schemeClr val="tx1"/>
              </a:solidFill>
            </a:endParaRPr>
          </a:p>
          <a:p>
            <a:endParaRPr lang="en-US" dirty="0">
              <a:solidFill>
                <a:schemeClr val="tx1"/>
              </a:solidFill>
            </a:endParaRPr>
          </a:p>
          <a:p>
            <a:pPr marL="45720" indent="0">
              <a:buNone/>
            </a:pPr>
            <a:endParaRPr lang="en-US" dirty="0"/>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56237" y="3533775"/>
            <a:ext cx="3276600" cy="2457450"/>
          </a:xfrm>
          <a:prstGeom prst="rect">
            <a:avLst/>
          </a:prstGeom>
        </p:spPr>
      </p:pic>
    </p:spTree>
    <p:extLst>
      <p:ext uri="{BB962C8B-B14F-4D97-AF65-F5344CB8AC3E}">
        <p14:creationId xmlns:p14="http://schemas.microsoft.com/office/powerpoint/2010/main" val="148176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065" y="609600"/>
            <a:ext cx="8686801" cy="1066800"/>
          </a:xfrm>
        </p:spPr>
        <p:txBody>
          <a:bodyPr>
            <a:normAutofit/>
          </a:bodyPr>
          <a:lstStyle/>
          <a:p>
            <a:r>
              <a:rPr lang="en-US" sz="2800" dirty="0" smtClean="0">
                <a:solidFill>
                  <a:schemeClr val="accent1">
                    <a:lumMod val="50000"/>
                  </a:schemeClr>
                </a:solidFill>
              </a:rPr>
              <a:t>3D Drawing by </a:t>
            </a:r>
            <a:r>
              <a:rPr lang="en-US" sz="2800" dirty="0">
                <a:solidFill>
                  <a:schemeClr val="accent1">
                    <a:lumMod val="50000"/>
                  </a:schemeClr>
                </a:solidFill>
              </a:rPr>
              <a:t>AutoCAD</a:t>
            </a:r>
            <a:endParaRPr lang="ar-SA" sz="2800" dirty="0">
              <a:solidFill>
                <a:schemeClr val="accent1">
                  <a:lumMod val="50000"/>
                </a:schemeClr>
              </a:solidFill>
            </a:endParaRPr>
          </a:p>
        </p:txBody>
      </p:sp>
      <p:pic>
        <p:nvPicPr>
          <p:cNvPr id="8" name="Picture 2" descr="3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2412" y="1905000"/>
            <a:ext cx="7207554"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50000"/>
                  </a:schemeClr>
                </a:solidFill>
              </a:rPr>
              <a:t>Transmission System</a:t>
            </a:r>
          </a:p>
        </p:txBody>
      </p:sp>
      <p:sp>
        <p:nvSpPr>
          <p:cNvPr id="6" name="Content Placeholder 5"/>
          <p:cNvSpPr>
            <a:spLocks noGrp="1"/>
          </p:cNvSpPr>
          <p:nvPr>
            <p:ph idx="1"/>
          </p:nvPr>
        </p:nvSpPr>
        <p:spPr>
          <a:xfrm>
            <a:off x="1065212" y="1828800"/>
            <a:ext cx="8686801" cy="1752600"/>
          </a:xfrm>
        </p:spPr>
        <p:txBody>
          <a:bodyPr>
            <a:normAutofit/>
          </a:bodyPr>
          <a:lstStyle/>
          <a:p>
            <a:pPr marL="45720" indent="0">
              <a:buNone/>
            </a:pPr>
            <a:r>
              <a:rPr lang="en-US" dirty="0" smtClean="0">
                <a:solidFill>
                  <a:schemeClr val="tx1"/>
                </a:solidFill>
              </a:rPr>
              <a:t>We will talk about :</a:t>
            </a:r>
          </a:p>
          <a:p>
            <a:pPr lvl="1"/>
            <a:r>
              <a:rPr lang="en-US" dirty="0" smtClean="0">
                <a:solidFill>
                  <a:schemeClr val="tx1"/>
                </a:solidFill>
              </a:rPr>
              <a:t>Sliders and bearings</a:t>
            </a:r>
          </a:p>
          <a:p>
            <a:pPr lvl="1"/>
            <a:r>
              <a:rPr lang="en-US" dirty="0">
                <a:solidFill>
                  <a:schemeClr val="tx1"/>
                </a:solidFill>
              </a:rPr>
              <a:t>Rails</a:t>
            </a:r>
          </a:p>
          <a:p>
            <a:pPr lvl="1"/>
            <a:r>
              <a:rPr lang="en-US" dirty="0" smtClean="0">
                <a:solidFill>
                  <a:schemeClr val="tx1"/>
                </a:solidFill>
              </a:rPr>
              <a:t>Pulley </a:t>
            </a:r>
            <a:r>
              <a:rPr lang="en-US" dirty="0">
                <a:solidFill>
                  <a:schemeClr val="tx1"/>
                </a:solidFill>
              </a:rPr>
              <a:t>and </a:t>
            </a:r>
            <a:r>
              <a:rPr lang="en-US" dirty="0" smtClean="0">
                <a:solidFill>
                  <a:schemeClr val="tx1"/>
                </a:solidFill>
              </a:rPr>
              <a:t>Belt</a:t>
            </a:r>
          </a:p>
          <a:p>
            <a:pPr lvl="1"/>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45524">
            <a:off x="5100843" y="2704918"/>
            <a:ext cx="3594885" cy="3199448"/>
          </a:xfrm>
          <a:prstGeom prst="rect">
            <a:avLst/>
          </a:prstGeom>
        </p:spPr>
      </p:pic>
    </p:spTree>
    <p:extLst>
      <p:ext uri="{BB962C8B-B14F-4D97-AF65-F5344CB8AC3E}">
        <p14:creationId xmlns:p14="http://schemas.microsoft.com/office/powerpoint/2010/main" val="21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1033</Words>
  <Application>Microsoft Office PowerPoint</Application>
  <PresentationFormat>Custom</PresentationFormat>
  <Paragraphs>185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Andalus</vt:lpstr>
      <vt:lpstr>Arial</vt:lpstr>
      <vt:lpstr>Calibri</vt:lpstr>
      <vt:lpstr>Franklin Gothic Medium</vt:lpstr>
      <vt:lpstr>M47_FIRE WIRE</vt:lpstr>
      <vt:lpstr>Tahoma</vt:lpstr>
      <vt:lpstr>Business Contrast 16x9</vt:lpstr>
      <vt:lpstr>بسم الله الرحمن الرحيم</vt:lpstr>
      <vt:lpstr>FAMO A 3-Axis Multi Tool CNC Machine</vt:lpstr>
      <vt:lpstr>Contents</vt:lpstr>
      <vt:lpstr>Introduction</vt:lpstr>
      <vt:lpstr>Objectives &amp; Motivations</vt:lpstr>
      <vt:lpstr>Mechanical Design</vt:lpstr>
      <vt:lpstr>Frame</vt:lpstr>
      <vt:lpstr>3D Drawing by AutoCAD</vt:lpstr>
      <vt:lpstr>Transmission System</vt:lpstr>
      <vt:lpstr>Sliders and Bearings</vt:lpstr>
      <vt:lpstr>Sliders</vt:lpstr>
      <vt:lpstr>Rails</vt:lpstr>
      <vt:lpstr>Pulley and Belt</vt:lpstr>
      <vt:lpstr>Pulley and Belt</vt:lpstr>
      <vt:lpstr>Motors</vt:lpstr>
      <vt:lpstr>Motors</vt:lpstr>
      <vt:lpstr>Motors</vt:lpstr>
      <vt:lpstr>Motors</vt:lpstr>
      <vt:lpstr>Control</vt:lpstr>
      <vt:lpstr>Control</vt:lpstr>
      <vt:lpstr>The Arduino and the shield. </vt:lpstr>
      <vt:lpstr>Control  </vt:lpstr>
      <vt:lpstr>Streaming G-Code</vt:lpstr>
      <vt:lpstr>Advantages</vt:lpstr>
      <vt:lpstr>G-Code</vt:lpstr>
      <vt:lpstr>Discussion</vt:lpstr>
      <vt:lpstr>Changing the primary idea of the project </vt:lpstr>
      <vt:lpstr> Material of the frame of the machine </vt:lpstr>
      <vt:lpstr>Final processing of wood  </vt:lpstr>
      <vt:lpstr>    Cutting the wood into the frame  </vt:lpstr>
      <vt:lpstr>Wrong dimensions  </vt:lpstr>
      <vt:lpstr>    Accuracy of the Y-axis    </vt:lpstr>
      <vt:lpstr>How to Improve In the future </vt:lpstr>
      <vt:lpstr>Conclusion</vt:lpstr>
      <vt:lpstr>Conclusion</vt:lpstr>
      <vt:lpstr>Recommendations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2016-05-14T08:54:09Z</dcterms:created>
  <dcterms:modified xsi:type="dcterms:W3CDTF">2016-12-22T07:48:18Z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